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8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40" r:id="rId84"/>
    <p:sldId id="341" r:id="rId85"/>
  </p:sldIdLst>
  <p:sldSz cx="10693400" cy="7556500"/>
  <p:notesSz cx="10693400" cy="7556500"/>
  <p:defaultTextStyle>
    <a:defPPr>
      <a:defRPr lang="en-US"/>
    </a:defPPr>
    <a:lvl1pPr marL="0" algn="l" defTabSz="91431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6" algn="l" defTabSz="91431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1" algn="l" defTabSz="91431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7" algn="l" defTabSz="91431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22" algn="l" defTabSz="91431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8" algn="l" defTabSz="91431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33" algn="l" defTabSz="91431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9" algn="l" defTabSz="91431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45" algn="l" defTabSz="91431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84" y="-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7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7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A4B7D-8D7B-4E80-B56D-7AB116A341F8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66738"/>
            <a:ext cx="4010025" cy="2833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77088"/>
            <a:ext cx="4633913" cy="377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77088"/>
            <a:ext cx="4632325" cy="377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9D48C-83EF-4460-8BE0-B94C23C107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562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7156" algn="l" defTabSz="9143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4311" algn="l" defTabSz="9143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1467" algn="l" defTabSz="9143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8622" algn="l" defTabSz="9143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778" algn="l" defTabSz="9143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933" algn="l" defTabSz="9143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200089" algn="l" defTabSz="9143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7245" algn="l" defTabSz="9143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6033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473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095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MSN=mort subite du nourisson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37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500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578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777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302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925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5285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084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366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699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PICU= pediatric intensive</a:t>
            </a:r>
            <a:r>
              <a:rPr lang="en-US" baseline="0" smtClean="0"/>
              <a:t> care unit; ED= Emergency department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189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3633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BAVU= ballon a valve unidirectionnelle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4597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2554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6105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6823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3429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606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8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1372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9988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5779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124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375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6071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1013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1784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475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2106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265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3857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502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25019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5570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1380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999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1943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84554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555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8588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9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615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4749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7000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984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17236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30588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8103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69400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43316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4394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Score de propension= propensity score (methode de la probabilité</a:t>
            </a:r>
            <a:r>
              <a:rPr lang="en-US" baseline="0" smtClean="0"/>
              <a:t> prédite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182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935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03948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7661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42663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05362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52725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15003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17490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56157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67583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503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7757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679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0321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74919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79971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8048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82288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5795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49633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38339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212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96046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568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43272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2066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5001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57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41688" y="566738"/>
            <a:ext cx="4010025" cy="2833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D48C-83EF-4460-8BE0-B94C23C107A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65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2347413"/>
            <a:ext cx="9089390" cy="161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4282016"/>
            <a:ext cx="7485380" cy="19311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22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253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302611"/>
            <a:ext cx="2406015" cy="64475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302611"/>
            <a:ext cx="7039822" cy="64475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28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705" y="4855751"/>
            <a:ext cx="9089390" cy="150080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705" y="3202768"/>
            <a:ext cx="9089390" cy="1652984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7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1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5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9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3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7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1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67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670" y="1763184"/>
            <a:ext cx="4722918" cy="498694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812" y="1763184"/>
            <a:ext cx="4722918" cy="498694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308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691467"/>
            <a:ext cx="4724775" cy="70492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91" indent="0">
              <a:buNone/>
              <a:defRPr sz="2300" b="1"/>
            </a:lvl2pPr>
            <a:lvl3pPr marL="1042782" indent="0">
              <a:buNone/>
              <a:defRPr sz="2100" b="1"/>
            </a:lvl3pPr>
            <a:lvl4pPr marL="1564173" indent="0">
              <a:buNone/>
              <a:defRPr sz="1800" b="1"/>
            </a:lvl4pPr>
            <a:lvl5pPr marL="2085564" indent="0">
              <a:buNone/>
              <a:defRPr sz="1800" b="1"/>
            </a:lvl5pPr>
            <a:lvl6pPr marL="2606954" indent="0">
              <a:buNone/>
              <a:defRPr sz="1800" b="1"/>
            </a:lvl6pPr>
            <a:lvl7pPr marL="3128345" indent="0">
              <a:buNone/>
              <a:defRPr sz="1800" b="1"/>
            </a:lvl7pPr>
            <a:lvl8pPr marL="3649736" indent="0">
              <a:buNone/>
              <a:defRPr sz="1800" b="1"/>
            </a:lvl8pPr>
            <a:lvl9pPr marL="4171127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670" y="2396390"/>
            <a:ext cx="4724775" cy="435373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099" y="1691467"/>
            <a:ext cx="4726631" cy="70492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91" indent="0">
              <a:buNone/>
              <a:defRPr sz="2300" b="1"/>
            </a:lvl2pPr>
            <a:lvl3pPr marL="1042782" indent="0">
              <a:buNone/>
              <a:defRPr sz="2100" b="1"/>
            </a:lvl3pPr>
            <a:lvl4pPr marL="1564173" indent="0">
              <a:buNone/>
              <a:defRPr sz="1800" b="1"/>
            </a:lvl4pPr>
            <a:lvl5pPr marL="2085564" indent="0">
              <a:buNone/>
              <a:defRPr sz="1800" b="1"/>
            </a:lvl5pPr>
            <a:lvl6pPr marL="2606954" indent="0">
              <a:buNone/>
              <a:defRPr sz="1800" b="1"/>
            </a:lvl6pPr>
            <a:lvl7pPr marL="3128345" indent="0">
              <a:buNone/>
              <a:defRPr sz="1800" b="1"/>
            </a:lvl7pPr>
            <a:lvl8pPr marL="3649736" indent="0">
              <a:buNone/>
              <a:defRPr sz="1800" b="1"/>
            </a:lvl8pPr>
            <a:lvl9pPr marL="4171127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099" y="2396390"/>
            <a:ext cx="4726631" cy="435373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02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478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727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1" y="300861"/>
            <a:ext cx="3518055" cy="1280407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822" y="300861"/>
            <a:ext cx="5977908" cy="644926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671" y="1581268"/>
            <a:ext cx="3518055" cy="5168856"/>
          </a:xfrm>
        </p:spPr>
        <p:txBody>
          <a:bodyPr/>
          <a:lstStyle>
            <a:lvl1pPr marL="0" indent="0">
              <a:buNone/>
              <a:defRPr sz="1600"/>
            </a:lvl1pPr>
            <a:lvl2pPr marL="521391" indent="0">
              <a:buNone/>
              <a:defRPr sz="1400"/>
            </a:lvl2pPr>
            <a:lvl3pPr marL="1042782" indent="0">
              <a:buNone/>
              <a:defRPr sz="1100"/>
            </a:lvl3pPr>
            <a:lvl4pPr marL="1564173" indent="0">
              <a:buNone/>
              <a:defRPr sz="1000"/>
            </a:lvl4pPr>
            <a:lvl5pPr marL="2085564" indent="0">
              <a:buNone/>
              <a:defRPr sz="1000"/>
            </a:lvl5pPr>
            <a:lvl6pPr marL="2606954" indent="0">
              <a:buNone/>
              <a:defRPr sz="1000"/>
            </a:lvl6pPr>
            <a:lvl7pPr marL="3128345" indent="0">
              <a:buNone/>
              <a:defRPr sz="1000"/>
            </a:lvl7pPr>
            <a:lvl8pPr marL="3649736" indent="0">
              <a:buNone/>
              <a:defRPr sz="1000"/>
            </a:lvl8pPr>
            <a:lvl9pPr marL="417112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569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981" y="5289550"/>
            <a:ext cx="6416040" cy="62446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981" y="675187"/>
            <a:ext cx="6416040" cy="4533900"/>
          </a:xfrm>
        </p:spPr>
        <p:txBody>
          <a:bodyPr/>
          <a:lstStyle>
            <a:lvl1pPr marL="0" indent="0">
              <a:buNone/>
              <a:defRPr sz="3600"/>
            </a:lvl1pPr>
            <a:lvl2pPr marL="521391" indent="0">
              <a:buNone/>
              <a:defRPr sz="3200"/>
            </a:lvl2pPr>
            <a:lvl3pPr marL="1042782" indent="0">
              <a:buNone/>
              <a:defRPr sz="2700"/>
            </a:lvl3pPr>
            <a:lvl4pPr marL="1564173" indent="0">
              <a:buNone/>
              <a:defRPr sz="2300"/>
            </a:lvl4pPr>
            <a:lvl5pPr marL="2085564" indent="0">
              <a:buNone/>
              <a:defRPr sz="2300"/>
            </a:lvl5pPr>
            <a:lvl6pPr marL="2606954" indent="0">
              <a:buNone/>
              <a:defRPr sz="2300"/>
            </a:lvl6pPr>
            <a:lvl7pPr marL="3128345" indent="0">
              <a:buNone/>
              <a:defRPr sz="2300"/>
            </a:lvl7pPr>
            <a:lvl8pPr marL="3649736" indent="0">
              <a:buNone/>
              <a:defRPr sz="2300"/>
            </a:lvl8pPr>
            <a:lvl9pPr marL="4171127" indent="0">
              <a:buNone/>
              <a:defRPr sz="2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981" y="5914011"/>
            <a:ext cx="6416040" cy="886839"/>
          </a:xfrm>
        </p:spPr>
        <p:txBody>
          <a:bodyPr/>
          <a:lstStyle>
            <a:lvl1pPr marL="0" indent="0">
              <a:buNone/>
              <a:defRPr sz="1600"/>
            </a:lvl1pPr>
            <a:lvl2pPr marL="521391" indent="0">
              <a:buNone/>
              <a:defRPr sz="1400"/>
            </a:lvl2pPr>
            <a:lvl3pPr marL="1042782" indent="0">
              <a:buNone/>
              <a:defRPr sz="1100"/>
            </a:lvl3pPr>
            <a:lvl4pPr marL="1564173" indent="0">
              <a:buNone/>
              <a:defRPr sz="1000"/>
            </a:lvl4pPr>
            <a:lvl5pPr marL="2085564" indent="0">
              <a:buNone/>
              <a:defRPr sz="1000"/>
            </a:lvl5pPr>
            <a:lvl6pPr marL="2606954" indent="0">
              <a:buNone/>
              <a:defRPr sz="1000"/>
            </a:lvl6pPr>
            <a:lvl7pPr marL="3128345" indent="0">
              <a:buNone/>
              <a:defRPr sz="1000"/>
            </a:lvl7pPr>
            <a:lvl8pPr marL="3649736" indent="0">
              <a:buNone/>
              <a:defRPr sz="1000"/>
            </a:lvl8pPr>
            <a:lvl9pPr marL="417112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234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0" y="302610"/>
            <a:ext cx="9624060" cy="1259417"/>
          </a:xfrm>
          <a:prstGeom prst="rect">
            <a:avLst/>
          </a:prstGeom>
        </p:spPr>
        <p:txBody>
          <a:bodyPr vert="horz" lIns="104278" tIns="52139" rIns="104278" bIns="5213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763184"/>
            <a:ext cx="9624060" cy="4986941"/>
          </a:xfrm>
          <a:prstGeom prst="rect">
            <a:avLst/>
          </a:prstGeom>
        </p:spPr>
        <p:txBody>
          <a:bodyPr vert="horz" lIns="104278" tIns="52139" rIns="104278" bIns="5213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670" y="7003756"/>
            <a:ext cx="2495127" cy="402314"/>
          </a:xfrm>
          <a:prstGeom prst="rect">
            <a:avLst/>
          </a:prstGeom>
        </p:spPr>
        <p:txBody>
          <a:bodyPr vert="horz" lIns="104278" tIns="52139" rIns="104278" bIns="5213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12698"/>
            <a:r>
              <a:rPr lang="en-US" sz="1000" spc="-10" smtClean="0">
                <a:latin typeface="Tahoma"/>
                <a:cs typeface="Tahoma"/>
              </a:rPr>
              <a:t>Octob</a:t>
            </a:r>
            <a:r>
              <a:rPr lang="en-US" sz="1000" spc="-5" smtClean="0">
                <a:latin typeface="Tahoma"/>
                <a:cs typeface="Tahoma"/>
              </a:rPr>
              <a:t>r</a:t>
            </a:r>
            <a:r>
              <a:rPr lang="en-US" sz="1000" smtClean="0">
                <a:latin typeface="Tahoma"/>
                <a:cs typeface="Tahoma"/>
              </a:rPr>
              <a:t>e</a:t>
            </a:r>
            <a:r>
              <a:rPr lang="en-US" sz="1000" spc="-5" smtClean="0">
                <a:latin typeface="Tahoma"/>
                <a:cs typeface="Tahoma"/>
              </a:rPr>
              <a:t> </a:t>
            </a:r>
            <a:r>
              <a:rPr lang="en-US" sz="1000" spc="-10" smtClean="0">
                <a:latin typeface="Tahoma"/>
                <a:cs typeface="Tahoma"/>
              </a:rPr>
              <a:t>2014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3579" y="7003756"/>
            <a:ext cx="3386243" cy="402314"/>
          </a:xfrm>
          <a:prstGeom prst="rect">
            <a:avLst/>
          </a:prstGeom>
        </p:spPr>
        <p:txBody>
          <a:bodyPr vert="horz" lIns="104278" tIns="52139" rIns="104278" bIns="5213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12698"/>
            <a:r>
              <a:rPr lang="en-US" sz="1000" spc="-10" smtClean="0">
                <a:latin typeface="Tahoma"/>
                <a:cs typeface="Tahoma"/>
              </a:rPr>
              <a:t>S</a:t>
            </a:r>
            <a:r>
              <a:rPr lang="en-US" sz="1000" spc="-5" smtClean="0">
                <a:latin typeface="Tahoma"/>
                <a:cs typeface="Tahoma"/>
              </a:rPr>
              <a:t>.D</a:t>
            </a:r>
            <a:r>
              <a:rPr lang="en-US" sz="1000" spc="-15" smtClean="0">
                <a:latin typeface="Tahoma"/>
                <a:cs typeface="Tahoma"/>
              </a:rPr>
              <a:t>A</a:t>
            </a:r>
            <a:r>
              <a:rPr lang="en-US" sz="1000" spc="-10" smtClean="0">
                <a:latin typeface="Tahoma"/>
                <a:cs typeface="Tahoma"/>
              </a:rPr>
              <a:t>UGER</a:t>
            </a:r>
            <a:endParaRPr lang="en-US" sz="1000">
              <a:latin typeface="Tahoma"/>
              <a:cs typeface="Taho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3603" y="7003756"/>
            <a:ext cx="2495127" cy="402314"/>
          </a:xfrm>
          <a:prstGeom prst="rect">
            <a:avLst/>
          </a:prstGeom>
        </p:spPr>
        <p:txBody>
          <a:bodyPr vert="horz" lIns="104278" tIns="52139" rIns="104278" bIns="5213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1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1042782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43" indent="-391043" algn="l" defTabSz="1042782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260" indent="-325869" algn="l" defTabSz="1042782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477" indent="-260695" algn="l" defTabSz="10427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868" indent="-260695" algn="l" defTabSz="1042782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259" indent="-260695" algn="l" defTabSz="1042782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650" indent="-260695" algn="l" defTabSz="10427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041" indent="-260695" algn="l" defTabSz="10427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432" indent="-260695" algn="l" defTabSz="10427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822" indent="-260695" algn="l" defTabSz="10427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7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91" algn="l" defTabSz="10427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782" algn="l" defTabSz="10427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173" algn="l" defTabSz="10427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564" algn="l" defTabSz="10427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954" algn="l" defTabSz="10427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345" algn="l" defTabSz="10427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736" algn="l" defTabSz="10427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127" algn="l" defTabSz="10427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stephane.dauger@rdb.aphp.fr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lsevier.com/locate/resuscitation" TargetMode="Externa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elsevier.com/locate/resuscitation" TargetMode="External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elsevier.com/locate/resuscitation" TargetMode="External"/><Relationship Id="rId4" Type="http://schemas.openxmlformats.org/officeDocument/2006/relationships/image" Target="../media/image1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hyperlink" Target="http://www.elsevier.com/locate/resuscitation" TargetMode="External"/><Relationship Id="rId4" Type="http://schemas.openxmlformats.org/officeDocument/2006/relationships/image" Target="../media/image1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lsevier.com/locate/resuscitation" TargetMode="External"/><Relationship Id="rId5" Type="http://schemas.openxmlformats.org/officeDocument/2006/relationships/image" Target="../media/image15.jpg"/><Relationship Id="rId4" Type="http://schemas.openxmlformats.org/officeDocument/2006/relationships/image" Target="../media/image8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lsevier.com/locate/resuscitation" TargetMode="Externa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hyperlink" Target="http://www.elsevier.com/locate/resuscitation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13" Type="http://schemas.openxmlformats.org/officeDocument/2006/relationships/image" Target="../media/image39.jpg"/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12" Type="http://schemas.openxmlformats.org/officeDocument/2006/relationships/image" Target="../media/image38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11" Type="http://schemas.openxmlformats.org/officeDocument/2006/relationships/image" Target="../media/image37.jpg"/><Relationship Id="rId5" Type="http://schemas.openxmlformats.org/officeDocument/2006/relationships/image" Target="../media/image31.jpg"/><Relationship Id="rId10" Type="http://schemas.openxmlformats.org/officeDocument/2006/relationships/image" Target="../media/image36.jpg"/><Relationship Id="rId4" Type="http://schemas.openxmlformats.org/officeDocument/2006/relationships/image" Target="../media/image30.jpg"/><Relationship Id="rId9" Type="http://schemas.openxmlformats.org/officeDocument/2006/relationships/image" Target="../media/image35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sevier.com/locate/resuscitation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g"/><Relationship Id="rId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62337" y="487249"/>
            <a:ext cx="734410" cy="8688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91713" y="1295161"/>
            <a:ext cx="1965324" cy="5144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46588" y="641236"/>
            <a:ext cx="1638300" cy="738187"/>
          </a:xfrm>
          <a:custGeom>
            <a:avLst/>
            <a:gdLst/>
            <a:ahLst/>
            <a:cxnLst/>
            <a:rect l="l" t="t" r="r" b="b"/>
            <a:pathLst>
              <a:path w="1638300" h="738187">
                <a:moveTo>
                  <a:pt x="1638300" y="0"/>
                </a:moveTo>
                <a:lnTo>
                  <a:pt x="1638300" y="738187"/>
                </a:lnTo>
                <a:lnTo>
                  <a:pt x="0" y="738187"/>
                </a:lnTo>
                <a:lnTo>
                  <a:pt x="0" y="0"/>
                </a:lnTo>
                <a:lnTo>
                  <a:pt x="1638300" y="0"/>
                </a:lnTo>
                <a:close/>
              </a:path>
            </a:pathLst>
          </a:custGeom>
          <a:solidFill>
            <a:srgbClr val="FFFB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146588" y="641235"/>
            <a:ext cx="1638300" cy="7381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86341" y="564729"/>
            <a:ext cx="8369934" cy="42729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765763" marR="1610204" algn="ctr">
              <a:lnSpc>
                <a:spcPct val="118400"/>
              </a:lnSpc>
            </a:pPr>
            <a:r>
              <a:rPr lang="en-US" sz="2400" spc="-15" dirty="0" err="1" smtClean="0">
                <a:solidFill>
                  <a:srgbClr val="000036"/>
                </a:solidFill>
                <a:latin typeface="Tahoma"/>
                <a:cs typeface="Tahoma"/>
              </a:rPr>
              <a:t>Chuyên</a:t>
            </a:r>
            <a:r>
              <a:rPr lang="en-US" sz="2400" spc="-1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solidFill>
                  <a:srgbClr val="000036"/>
                </a:solidFill>
                <a:latin typeface="Tahoma"/>
                <a:cs typeface="Tahoma"/>
              </a:rPr>
              <a:t>đề</a:t>
            </a:r>
            <a:r>
              <a:rPr lang="en-US" sz="2400" spc="-1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solidFill>
                  <a:srgbClr val="000036"/>
                </a:solidFill>
                <a:latin typeface="Tahoma"/>
                <a:cs typeface="Tahoma"/>
              </a:rPr>
              <a:t>Hồi</a:t>
            </a:r>
            <a:r>
              <a:rPr lang="en-US" sz="2400" spc="-1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solidFill>
                  <a:srgbClr val="000036"/>
                </a:solidFill>
                <a:latin typeface="Tahoma"/>
                <a:cs typeface="Tahoma"/>
              </a:rPr>
              <a:t>Sức</a:t>
            </a:r>
            <a:r>
              <a:rPr lang="en-US" sz="2400" spc="-1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solidFill>
                  <a:srgbClr val="000036"/>
                </a:solidFill>
                <a:latin typeface="Tahoma"/>
                <a:cs typeface="Tahoma"/>
              </a:rPr>
              <a:t>Nhi</a:t>
            </a:r>
            <a:r>
              <a:rPr lang="en-US" sz="2400" spc="-1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solidFill>
                  <a:srgbClr val="000036"/>
                </a:solidFill>
                <a:latin typeface="Tahoma"/>
                <a:cs typeface="Tahoma"/>
              </a:rPr>
              <a:t>khoa</a:t>
            </a:r>
            <a:r>
              <a:rPr lang="en-US" sz="2400" spc="-1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</a:p>
          <a:p>
            <a:pPr marL="1765763" marR="1610204" algn="ctr">
              <a:lnSpc>
                <a:spcPct val="118400"/>
              </a:lnSpc>
            </a:pPr>
            <a:r>
              <a:rPr sz="2400" spc="-15" dirty="0" smtClean="0">
                <a:solidFill>
                  <a:srgbClr val="000036"/>
                </a:solidFill>
                <a:latin typeface="Tahoma"/>
                <a:cs typeface="Tahoma"/>
              </a:rPr>
              <a:t>DIU</a:t>
            </a:r>
            <a:r>
              <a:rPr sz="24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solidFill>
                  <a:srgbClr val="000036"/>
                </a:solidFill>
                <a:latin typeface="Tahoma"/>
                <a:cs typeface="Tahoma"/>
              </a:rPr>
              <a:t>Gây</a:t>
            </a:r>
            <a:r>
              <a:rPr lang="en-US" sz="24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solidFill>
                  <a:srgbClr val="000036"/>
                </a:solidFill>
                <a:latin typeface="Tahoma"/>
                <a:cs typeface="Tahoma"/>
              </a:rPr>
              <a:t>mê</a:t>
            </a:r>
            <a:r>
              <a:rPr lang="en-US" sz="24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solidFill>
                  <a:srgbClr val="000036"/>
                </a:solidFill>
                <a:latin typeface="Tahoma"/>
                <a:cs typeface="Tahoma"/>
              </a:rPr>
              <a:t>Hồi</a:t>
            </a:r>
            <a:r>
              <a:rPr lang="en-US" sz="24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solidFill>
                  <a:srgbClr val="000036"/>
                </a:solidFill>
                <a:latin typeface="Tahoma"/>
                <a:cs typeface="Tahoma"/>
              </a:rPr>
              <a:t>Sức</a:t>
            </a:r>
            <a:r>
              <a:rPr lang="en-US" sz="24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</a:p>
          <a:p>
            <a:pPr marL="1765763" marR="1610204" algn="ctr">
              <a:lnSpc>
                <a:spcPct val="118400"/>
              </a:lnSpc>
            </a:pPr>
            <a:r>
              <a:rPr sz="2100" spc="-10" dirty="0" smtClean="0">
                <a:solidFill>
                  <a:srgbClr val="000036"/>
                </a:solidFill>
                <a:latin typeface="Tahoma"/>
                <a:cs typeface="Tahoma"/>
              </a:rPr>
              <a:t>Viet</a:t>
            </a:r>
            <a:r>
              <a:rPr sz="2100" spc="-15" dirty="0" smtClean="0">
                <a:solidFill>
                  <a:srgbClr val="000036"/>
                </a:solidFill>
                <a:latin typeface="Tahoma"/>
                <a:cs typeface="Tahoma"/>
              </a:rPr>
              <a:t>nam</a:t>
            </a:r>
            <a:r>
              <a:rPr sz="21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sz="2100" dirty="0">
                <a:solidFill>
                  <a:srgbClr val="000036"/>
                </a:solidFill>
                <a:latin typeface="Tahoma"/>
                <a:cs typeface="Tahoma"/>
              </a:rPr>
              <a:t>-</a:t>
            </a:r>
            <a:r>
              <a:rPr sz="2100" spc="-5" dirty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sz="2100" spc="-15" dirty="0">
                <a:solidFill>
                  <a:srgbClr val="000036"/>
                </a:solidFill>
                <a:latin typeface="Tahoma"/>
                <a:cs typeface="Tahoma"/>
              </a:rPr>
              <a:t>Octob</a:t>
            </a:r>
            <a:r>
              <a:rPr sz="2100" spc="-10" dirty="0">
                <a:solidFill>
                  <a:srgbClr val="000036"/>
                </a:solidFill>
                <a:latin typeface="Tahoma"/>
                <a:cs typeface="Tahoma"/>
              </a:rPr>
              <a:t>r</a:t>
            </a:r>
            <a:r>
              <a:rPr sz="2100" dirty="0">
                <a:solidFill>
                  <a:srgbClr val="000036"/>
                </a:solidFill>
                <a:latin typeface="Tahoma"/>
                <a:cs typeface="Tahoma"/>
              </a:rPr>
              <a:t>e</a:t>
            </a:r>
            <a:r>
              <a:rPr sz="2100" spc="-5" dirty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sz="2100" spc="-15" dirty="0">
                <a:solidFill>
                  <a:srgbClr val="000036"/>
                </a:solidFill>
                <a:latin typeface="Tahoma"/>
                <a:cs typeface="Tahoma"/>
              </a:rPr>
              <a:t>2014</a:t>
            </a:r>
            <a:endParaRPr sz="2100" dirty="0">
              <a:latin typeface="Tahoma"/>
              <a:cs typeface="Tahoma"/>
            </a:endParaRPr>
          </a:p>
          <a:p>
            <a:pPr>
              <a:lnSpc>
                <a:spcPts val="499"/>
              </a:lnSpc>
              <a:spcBef>
                <a:spcPts val="38"/>
              </a:spcBef>
            </a:pPr>
            <a:endParaRPr sz="5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798752" marR="12698" indent="-786689">
              <a:lnSpc>
                <a:spcPct val="118100"/>
              </a:lnSpc>
            </a:pPr>
            <a:r>
              <a:rPr lang="en-US" sz="3600" spc="-25" dirty="0" err="1" smtClean="0">
                <a:solidFill>
                  <a:srgbClr val="000036"/>
                </a:solidFill>
                <a:latin typeface="Tahoma"/>
                <a:cs typeface="Tahoma"/>
              </a:rPr>
              <a:t>Ngưng</a:t>
            </a:r>
            <a:r>
              <a:rPr lang="en-US" sz="3600" spc="-2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25" dirty="0" err="1" smtClean="0">
                <a:solidFill>
                  <a:srgbClr val="000036"/>
                </a:solidFill>
                <a:latin typeface="Tahoma"/>
                <a:cs typeface="Tahoma"/>
              </a:rPr>
              <a:t>tim</a:t>
            </a:r>
            <a:r>
              <a:rPr lang="en-US" sz="3600" spc="-2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25" dirty="0" err="1" smtClean="0">
                <a:solidFill>
                  <a:srgbClr val="000036"/>
                </a:solidFill>
                <a:latin typeface="Tahoma"/>
                <a:cs typeface="Tahoma"/>
              </a:rPr>
              <a:t>ngưng</a:t>
            </a:r>
            <a:r>
              <a:rPr lang="en-US" sz="3600" spc="-2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25" dirty="0" err="1" smtClean="0">
                <a:solidFill>
                  <a:srgbClr val="000036"/>
                </a:solidFill>
                <a:latin typeface="Tahoma"/>
                <a:cs typeface="Tahoma"/>
              </a:rPr>
              <a:t>thở</a:t>
            </a:r>
            <a:r>
              <a:rPr lang="en-US" sz="3600" spc="-2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25" dirty="0" err="1" smtClean="0">
                <a:solidFill>
                  <a:srgbClr val="000036"/>
                </a:solidFill>
                <a:latin typeface="Tahoma"/>
                <a:cs typeface="Tahoma"/>
              </a:rPr>
              <a:t>trẻ</a:t>
            </a:r>
            <a:r>
              <a:rPr lang="en-US" sz="3600" spc="-2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25" dirty="0" err="1" smtClean="0">
                <a:solidFill>
                  <a:srgbClr val="000036"/>
                </a:solidFill>
                <a:latin typeface="Tahoma"/>
                <a:cs typeface="Tahoma"/>
              </a:rPr>
              <a:t>em</a:t>
            </a:r>
            <a:r>
              <a:rPr sz="3600" spc="-15" dirty="0" smtClean="0">
                <a:solidFill>
                  <a:srgbClr val="000036"/>
                </a:solidFill>
                <a:latin typeface="Tahoma"/>
                <a:cs typeface="Tahoma"/>
              </a:rPr>
              <a:t>:</a:t>
            </a:r>
            <a:r>
              <a:rPr sz="36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5" dirty="0" err="1" smtClean="0">
                <a:solidFill>
                  <a:srgbClr val="000036"/>
                </a:solidFill>
                <a:latin typeface="Tahoma"/>
                <a:cs typeface="Tahoma"/>
              </a:rPr>
              <a:t>từ</a:t>
            </a:r>
            <a:r>
              <a:rPr lang="en-US" sz="36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5" dirty="0" err="1" smtClean="0">
                <a:solidFill>
                  <a:srgbClr val="000036"/>
                </a:solidFill>
                <a:latin typeface="Tahoma"/>
                <a:cs typeface="Tahoma"/>
              </a:rPr>
              <a:t>sinh</a:t>
            </a:r>
            <a:r>
              <a:rPr lang="en-US" sz="36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5" dirty="0" err="1" smtClean="0">
                <a:solidFill>
                  <a:srgbClr val="000036"/>
                </a:solidFill>
                <a:latin typeface="Tahoma"/>
                <a:cs typeface="Tahoma"/>
              </a:rPr>
              <a:t>lý</a:t>
            </a:r>
            <a:r>
              <a:rPr lang="en-US" sz="36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5" dirty="0" err="1" smtClean="0">
                <a:solidFill>
                  <a:srgbClr val="000036"/>
                </a:solidFill>
                <a:latin typeface="Tahoma"/>
                <a:cs typeface="Tahoma"/>
              </a:rPr>
              <a:t>đến</a:t>
            </a:r>
            <a:r>
              <a:rPr lang="en-US" sz="36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5" dirty="0" err="1" smtClean="0">
                <a:solidFill>
                  <a:srgbClr val="000036"/>
                </a:solidFill>
                <a:latin typeface="Tahoma"/>
                <a:cs typeface="Tahoma"/>
              </a:rPr>
              <a:t>xử</a:t>
            </a:r>
            <a:r>
              <a:rPr lang="en-US" sz="36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5" dirty="0" err="1" smtClean="0">
                <a:solidFill>
                  <a:srgbClr val="000036"/>
                </a:solidFill>
                <a:latin typeface="Tahoma"/>
                <a:cs typeface="Tahoma"/>
              </a:rPr>
              <a:t>trí</a:t>
            </a:r>
            <a:r>
              <a:rPr lang="en-US" sz="36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5" dirty="0" err="1" smtClean="0">
                <a:solidFill>
                  <a:srgbClr val="000036"/>
                </a:solidFill>
                <a:latin typeface="Tahoma"/>
                <a:cs typeface="Tahoma"/>
              </a:rPr>
              <a:t>thực</a:t>
            </a:r>
            <a:r>
              <a:rPr lang="en-US" sz="3600"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z="3600" spc="-5" dirty="0" err="1" smtClean="0">
                <a:solidFill>
                  <a:srgbClr val="000036"/>
                </a:solidFill>
                <a:latin typeface="Tahoma"/>
                <a:cs typeface="Tahoma"/>
              </a:rPr>
              <a:t>tiễn</a:t>
            </a:r>
            <a:endParaRPr sz="3600" dirty="0">
              <a:latin typeface="Tahoma"/>
              <a:cs typeface="Tahoma"/>
            </a:endParaRPr>
          </a:p>
          <a:p>
            <a:pPr>
              <a:lnSpc>
                <a:spcPts val="750"/>
              </a:lnSpc>
              <a:spcBef>
                <a:spcPts val="22"/>
              </a:spcBef>
            </a:pPr>
            <a:endParaRPr sz="8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153655" algn="ctr"/>
            <a:r>
              <a:rPr sz="2900" dirty="0">
                <a:solidFill>
                  <a:srgbClr val="000036"/>
                </a:solidFill>
                <a:latin typeface="Tahoma"/>
                <a:cs typeface="Tahoma"/>
              </a:rPr>
              <a:t>Sté</a:t>
            </a:r>
            <a:r>
              <a:rPr sz="2900" spc="-21" dirty="0">
                <a:solidFill>
                  <a:srgbClr val="000036"/>
                </a:solidFill>
                <a:latin typeface="Tahoma"/>
                <a:cs typeface="Tahoma"/>
              </a:rPr>
              <a:t>phane</a:t>
            </a:r>
            <a:r>
              <a:rPr sz="2900" spc="-5" dirty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sz="2900" dirty="0">
                <a:solidFill>
                  <a:srgbClr val="000036"/>
                </a:solidFill>
                <a:latin typeface="Tahoma"/>
                <a:cs typeface="Tahoma"/>
              </a:rPr>
              <a:t>D</a:t>
            </a:r>
            <a:r>
              <a:rPr sz="2900" spc="-35" dirty="0">
                <a:solidFill>
                  <a:srgbClr val="000036"/>
                </a:solidFill>
                <a:latin typeface="Tahoma"/>
                <a:cs typeface="Tahoma"/>
              </a:rPr>
              <a:t>A</a:t>
            </a:r>
            <a:r>
              <a:rPr sz="2900" spc="-21" dirty="0">
                <a:solidFill>
                  <a:srgbClr val="000036"/>
                </a:solidFill>
                <a:latin typeface="Tahoma"/>
                <a:cs typeface="Tahoma"/>
              </a:rPr>
              <a:t>UGER</a:t>
            </a:r>
            <a:endParaRPr sz="290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49977" y="5344444"/>
            <a:ext cx="6200140" cy="12890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algn="ctr">
              <a:lnSpc>
                <a:spcPct val="129600"/>
              </a:lnSpc>
            </a:pPr>
            <a:r>
              <a:rPr lang="en-US" dirty="0" err="1" smtClean="0">
                <a:solidFill>
                  <a:srgbClr val="000036"/>
                </a:solidFill>
                <a:latin typeface="Tahoma"/>
                <a:cs typeface="Tahoma"/>
              </a:rPr>
              <a:t>Khoa</a:t>
            </a:r>
            <a:r>
              <a:rPr lang="en-US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dirty="0" err="1" smtClean="0">
                <a:solidFill>
                  <a:srgbClr val="000036"/>
                </a:solidFill>
                <a:latin typeface="Tahoma"/>
                <a:cs typeface="Tahoma"/>
              </a:rPr>
              <a:t>Hồi</a:t>
            </a:r>
            <a:r>
              <a:rPr lang="en-US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dirty="0" err="1" smtClean="0">
                <a:solidFill>
                  <a:srgbClr val="000036"/>
                </a:solidFill>
                <a:latin typeface="Tahoma"/>
                <a:cs typeface="Tahoma"/>
              </a:rPr>
              <a:t>Sức</a:t>
            </a:r>
            <a:r>
              <a:rPr lang="en-US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dirty="0" err="1" smtClean="0">
                <a:solidFill>
                  <a:srgbClr val="000036"/>
                </a:solidFill>
                <a:latin typeface="Tahoma"/>
                <a:cs typeface="Tahoma"/>
              </a:rPr>
              <a:t>và</a:t>
            </a:r>
            <a:r>
              <a:rPr lang="en-US" dirty="0" smtClean="0">
                <a:solidFill>
                  <a:srgbClr val="000036"/>
                </a:solidFill>
                <a:latin typeface="Tahoma"/>
                <a:cs typeface="Tahoma"/>
              </a:rPr>
              <a:t> Theo </a:t>
            </a:r>
            <a:r>
              <a:rPr lang="en-US" dirty="0" err="1" smtClean="0">
                <a:solidFill>
                  <a:srgbClr val="000036"/>
                </a:solidFill>
                <a:latin typeface="Tahoma"/>
                <a:cs typeface="Tahoma"/>
              </a:rPr>
              <a:t>dõi</a:t>
            </a:r>
            <a:r>
              <a:rPr lang="en-US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dirty="0" err="1" smtClean="0">
                <a:solidFill>
                  <a:srgbClr val="000036"/>
                </a:solidFill>
                <a:latin typeface="Tahoma"/>
                <a:cs typeface="Tahoma"/>
              </a:rPr>
              <a:t>Nhi</a:t>
            </a:r>
            <a:r>
              <a:rPr lang="en-US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dirty="0" err="1" smtClean="0">
                <a:solidFill>
                  <a:srgbClr val="000036"/>
                </a:solidFill>
                <a:latin typeface="Tahoma"/>
                <a:cs typeface="Tahoma"/>
              </a:rPr>
              <a:t>khoa</a:t>
            </a:r>
            <a:r>
              <a:rPr lang="en-US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dirty="0" err="1" smtClean="0">
                <a:solidFill>
                  <a:srgbClr val="000036"/>
                </a:solidFill>
                <a:latin typeface="Tahoma"/>
                <a:cs typeface="Tahoma"/>
              </a:rPr>
              <a:t>liên</a:t>
            </a:r>
            <a:r>
              <a:rPr lang="en-US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dirty="0" err="1" smtClean="0">
                <a:solidFill>
                  <a:srgbClr val="000036"/>
                </a:solidFill>
                <a:latin typeface="Tahoma"/>
                <a:cs typeface="Tahoma"/>
              </a:rPr>
              <a:t>tục</a:t>
            </a:r>
            <a:r>
              <a:rPr lang="en-US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</a:p>
          <a:p>
            <a:pPr marL="12698" marR="12698" algn="ctr">
              <a:lnSpc>
                <a:spcPct val="129600"/>
              </a:lnSpc>
            </a:pPr>
            <a:r>
              <a:rPr lang="en-US" spc="-10" dirty="0" err="1" smtClean="0">
                <a:solidFill>
                  <a:srgbClr val="000036"/>
                </a:solidFill>
                <a:latin typeface="Tahoma"/>
                <a:cs typeface="Tahoma"/>
              </a:rPr>
              <a:t>Bệnh</a:t>
            </a:r>
            <a:r>
              <a:rPr lang="en-US" spc="-10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lang="en-US" spc="-10" dirty="0" err="1" smtClean="0">
                <a:solidFill>
                  <a:srgbClr val="000036"/>
                </a:solidFill>
                <a:latin typeface="Tahoma"/>
                <a:cs typeface="Tahoma"/>
              </a:rPr>
              <a:t>viện</a:t>
            </a:r>
            <a:r>
              <a:rPr lang="en-US" spc="-10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spc="-5" dirty="0" smtClean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spc="-50" dirty="0">
                <a:solidFill>
                  <a:srgbClr val="000036"/>
                </a:solidFill>
                <a:latin typeface="Tahoma"/>
                <a:cs typeface="Tahoma"/>
              </a:rPr>
              <a:t>R</a:t>
            </a:r>
            <a:r>
              <a:rPr spc="-10" dirty="0">
                <a:solidFill>
                  <a:srgbClr val="000036"/>
                </a:solidFill>
                <a:latin typeface="Tahoma"/>
                <a:cs typeface="Tahoma"/>
              </a:rPr>
              <a:t>ober</a:t>
            </a:r>
            <a:r>
              <a:rPr spc="-35" dirty="0">
                <a:solidFill>
                  <a:srgbClr val="000036"/>
                </a:solidFill>
                <a:latin typeface="Tahoma"/>
                <a:cs typeface="Tahoma"/>
              </a:rPr>
              <a:t>t</a:t>
            </a:r>
            <a:r>
              <a:rPr dirty="0">
                <a:solidFill>
                  <a:srgbClr val="000036"/>
                </a:solidFill>
                <a:latin typeface="Tahoma"/>
                <a:cs typeface="Tahoma"/>
              </a:rPr>
              <a:t>-De</a:t>
            </a:r>
            <a:r>
              <a:rPr spc="-10" dirty="0">
                <a:solidFill>
                  <a:srgbClr val="000036"/>
                </a:solidFill>
                <a:latin typeface="Tahoma"/>
                <a:cs typeface="Tahoma"/>
              </a:rPr>
              <a:t>br</a:t>
            </a:r>
            <a:r>
              <a:rPr dirty="0">
                <a:solidFill>
                  <a:srgbClr val="000036"/>
                </a:solidFill>
                <a:latin typeface="Tahoma"/>
                <a:cs typeface="Tahoma"/>
              </a:rPr>
              <a:t>é</a:t>
            </a:r>
            <a:r>
              <a:rPr spc="-5" dirty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dirty="0">
                <a:solidFill>
                  <a:srgbClr val="000036"/>
                </a:solidFill>
                <a:latin typeface="Tahoma"/>
                <a:cs typeface="Tahoma"/>
              </a:rPr>
              <a:t>-</a:t>
            </a:r>
            <a:r>
              <a:rPr spc="-5" dirty="0">
                <a:solidFill>
                  <a:srgbClr val="000036"/>
                </a:solidFill>
                <a:latin typeface="Tahoma"/>
                <a:cs typeface="Tahoma"/>
              </a:rPr>
              <a:t> </a:t>
            </a:r>
            <a:r>
              <a:rPr spc="-44" dirty="0">
                <a:solidFill>
                  <a:srgbClr val="000036"/>
                </a:solidFill>
                <a:latin typeface="Tahoma"/>
                <a:cs typeface="Tahoma"/>
              </a:rPr>
              <a:t>P</a:t>
            </a:r>
            <a:r>
              <a:rPr spc="-10" dirty="0">
                <a:solidFill>
                  <a:srgbClr val="000036"/>
                </a:solidFill>
                <a:latin typeface="Tahoma"/>
                <a:cs typeface="Tahoma"/>
              </a:rPr>
              <a:t>ar</a:t>
            </a:r>
            <a:r>
              <a:rPr spc="-5" dirty="0">
                <a:solidFill>
                  <a:srgbClr val="000036"/>
                </a:solidFill>
                <a:latin typeface="Tahoma"/>
                <a:cs typeface="Tahoma"/>
              </a:rPr>
              <a:t>is</a:t>
            </a:r>
            <a:endParaRPr dirty="0">
              <a:latin typeface="Tahoma"/>
              <a:cs typeface="Tahoma"/>
            </a:endParaRPr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300"/>
              </a:lnSpc>
              <a:spcBef>
                <a:spcPts val="40"/>
              </a:spcBef>
            </a:pPr>
            <a:endParaRPr sz="1300" dirty="0"/>
          </a:p>
          <a:p>
            <a:pPr marL="10159" algn="ctr"/>
            <a:r>
              <a:rPr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ste</a:t>
            </a:r>
            <a:r>
              <a:rPr spc="-5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p</a:t>
            </a:r>
            <a:r>
              <a:rPr spc="-15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h</a:t>
            </a:r>
            <a:r>
              <a:rPr spc="-10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a</a:t>
            </a:r>
            <a:r>
              <a:rPr spc="-15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n</a:t>
            </a:r>
            <a:r>
              <a:rPr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e</a:t>
            </a:r>
            <a:r>
              <a:rPr spc="-5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.</a:t>
            </a:r>
            <a:r>
              <a:rPr spc="-15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d</a:t>
            </a:r>
            <a:r>
              <a:rPr spc="-10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a</a:t>
            </a:r>
            <a:r>
              <a:rPr spc="-15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ug</a:t>
            </a:r>
            <a:r>
              <a:rPr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er@</a:t>
            </a:r>
            <a:r>
              <a:rPr spc="-15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rd</a:t>
            </a:r>
            <a:r>
              <a:rPr spc="-30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b</a:t>
            </a:r>
            <a:r>
              <a:rPr spc="-15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.</a:t>
            </a:r>
            <a:r>
              <a:rPr spc="-10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a</a:t>
            </a:r>
            <a:r>
              <a:rPr spc="-15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ph</a:t>
            </a:r>
            <a:r>
              <a:rPr spc="-30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p</a:t>
            </a:r>
            <a:r>
              <a:rPr spc="-15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.</a:t>
            </a:r>
            <a:r>
              <a:rPr spc="-10"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f</a:t>
            </a:r>
            <a:r>
              <a:rPr dirty="0">
                <a:solidFill>
                  <a:srgbClr val="000036"/>
                </a:solidFill>
                <a:latin typeface="Tahoma"/>
                <a:cs typeface="Tahoma"/>
                <a:hlinkClick r:id="rId6"/>
              </a:rPr>
              <a:t>r</a:t>
            </a:r>
            <a:endParaRPr dirty="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02882" y="2661460"/>
            <a:ext cx="7030758" cy="40252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48051" y="460578"/>
            <a:ext cx="5845056" cy="0"/>
          </a:xfrm>
          <a:custGeom>
            <a:avLst/>
            <a:gdLst/>
            <a:ahLst/>
            <a:cxnLst/>
            <a:rect l="l" t="t" r="r" b="b"/>
            <a:pathLst>
              <a:path w="5845056">
                <a:moveTo>
                  <a:pt x="0" y="0"/>
                </a:moveTo>
                <a:lnTo>
                  <a:pt x="5845056" y="0"/>
                </a:lnTo>
              </a:path>
            </a:pathLst>
          </a:custGeom>
          <a:ln w="3239">
            <a:solidFill>
              <a:srgbClr val="02127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911024" y="539287"/>
            <a:ext cx="4888270" cy="848774"/>
          </a:xfrm>
          <a:custGeom>
            <a:avLst/>
            <a:gdLst/>
            <a:ahLst/>
            <a:cxnLst/>
            <a:rect l="l" t="t" r="r" b="b"/>
            <a:pathLst>
              <a:path w="4888270" h="848774">
                <a:moveTo>
                  <a:pt x="0" y="848774"/>
                </a:moveTo>
                <a:lnTo>
                  <a:pt x="4888270" y="848774"/>
                </a:lnTo>
                <a:lnTo>
                  <a:pt x="4888270" y="0"/>
                </a:lnTo>
                <a:lnTo>
                  <a:pt x="0" y="0"/>
                </a:lnTo>
                <a:lnTo>
                  <a:pt x="0" y="848774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145978" y="527825"/>
            <a:ext cx="2417445" cy="1365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25" dirty="0">
                <a:solidFill>
                  <a:srgbClr val="231F20"/>
                </a:solidFill>
                <a:latin typeface="Arial"/>
                <a:cs typeface="Arial"/>
              </a:rPr>
              <a:t>Contents </a:t>
            </a:r>
            <a:r>
              <a:rPr sz="800" spc="30" dirty="0">
                <a:solidFill>
                  <a:srgbClr val="231F20"/>
                </a:solidFill>
                <a:latin typeface="Arial"/>
                <a:cs typeface="Arial"/>
              </a:rPr>
              <a:t>lists available </a:t>
            </a:r>
            <a:r>
              <a:rPr sz="800" spc="25" dirty="0">
                <a:solidFill>
                  <a:srgbClr val="231F20"/>
                </a:solidFill>
                <a:latin typeface="Arial"/>
                <a:cs typeface="Arial"/>
              </a:rPr>
              <a:t>at </a:t>
            </a:r>
            <a:r>
              <a:rPr sz="800" spc="-10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800" spc="15" dirty="0">
                <a:solidFill>
                  <a:srgbClr val="021279"/>
                </a:solidFill>
                <a:latin typeface="Arial"/>
                <a:cs typeface="Arial"/>
              </a:rPr>
              <a:t>ci</a:t>
            </a:r>
            <a:r>
              <a:rPr sz="800" spc="-30" dirty="0">
                <a:solidFill>
                  <a:srgbClr val="021279"/>
                </a:solidFill>
                <a:latin typeface="Arial"/>
                <a:cs typeface="Arial"/>
              </a:rPr>
              <a:t>V</a:t>
            </a:r>
            <a:r>
              <a:rPr sz="800" spc="35" dirty="0">
                <a:solidFill>
                  <a:srgbClr val="021279"/>
                </a:solidFill>
                <a:latin typeface="Arial"/>
                <a:cs typeface="Arial"/>
              </a:rPr>
              <a:t>er</a:t>
            </a:r>
            <a:r>
              <a:rPr sz="800" dirty="0">
                <a:solidFill>
                  <a:srgbClr val="021279"/>
                </a:solidFill>
                <a:latin typeface="Arial"/>
                <a:cs typeface="Arial"/>
              </a:rPr>
              <a:t>se</a:t>
            </a:r>
            <a:r>
              <a:rPr sz="800" spc="-5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800" spc="-10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800" spc="25" dirty="0">
                <a:solidFill>
                  <a:srgbClr val="021279"/>
                </a:solidFill>
                <a:latin typeface="Arial"/>
                <a:cs typeface="Arial"/>
              </a:rPr>
              <a:t>cienceDirect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83171" y="827552"/>
            <a:ext cx="1183005" cy="2273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spc="-135" dirty="0">
                <a:latin typeface="Arial"/>
                <a:cs typeface="Arial"/>
              </a:rPr>
              <a:t>R</a:t>
            </a:r>
            <a:r>
              <a:rPr sz="1400" spc="65" dirty="0">
                <a:latin typeface="Arial"/>
                <a:cs typeface="Arial"/>
              </a:rPr>
              <a:t>esuscitation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48052" y="549006"/>
            <a:ext cx="776863" cy="8487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88668" y="457170"/>
            <a:ext cx="739449" cy="9305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48051" y="1484984"/>
            <a:ext cx="6773684" cy="0"/>
          </a:xfrm>
          <a:custGeom>
            <a:avLst/>
            <a:gdLst/>
            <a:ahLst/>
            <a:cxnLst/>
            <a:rect l="l" t="t" r="r" b="b"/>
            <a:pathLst>
              <a:path w="6773684">
                <a:moveTo>
                  <a:pt x="0" y="0"/>
                </a:moveTo>
                <a:lnTo>
                  <a:pt x="6773684" y="0"/>
                </a:lnTo>
              </a:path>
            </a:pathLst>
          </a:custGeom>
          <a:ln w="3889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7926" y="2635134"/>
            <a:ext cx="4932361" cy="1200150"/>
          </a:xfrm>
          <a:custGeom>
            <a:avLst/>
            <a:gdLst/>
            <a:ahLst/>
            <a:cxnLst/>
            <a:rect l="l" t="t" r="r" b="b"/>
            <a:pathLst>
              <a:path w="4932361" h="1200150">
                <a:moveTo>
                  <a:pt x="0" y="0"/>
                </a:moveTo>
                <a:lnTo>
                  <a:pt x="4932361" y="0"/>
                </a:lnTo>
                <a:lnTo>
                  <a:pt x="4932361" y="1200150"/>
                </a:lnTo>
                <a:lnTo>
                  <a:pt x="0" y="12001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935349" y="1252456"/>
            <a:ext cx="7747634" cy="25222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655284"/>
            <a:r>
              <a:rPr sz="800" spc="125" dirty="0">
                <a:latin typeface="Arial"/>
                <a:cs typeface="Arial"/>
              </a:rPr>
              <a:t>j</a:t>
            </a:r>
            <a:r>
              <a:rPr sz="800" spc="70" dirty="0">
                <a:latin typeface="Arial"/>
                <a:cs typeface="Arial"/>
              </a:rPr>
              <a:t>o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spc="50" dirty="0">
                <a:latin typeface="Arial"/>
                <a:cs typeface="Arial"/>
              </a:rPr>
              <a:t>u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spc="135" dirty="0">
                <a:latin typeface="Arial"/>
                <a:cs typeface="Arial"/>
              </a:rPr>
              <a:t>r</a:t>
            </a:r>
            <a:r>
              <a:rPr sz="800" spc="60" dirty="0">
                <a:latin typeface="Arial"/>
                <a:cs typeface="Arial"/>
              </a:rPr>
              <a:t>n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spc="140" dirty="0">
                <a:latin typeface="Arial"/>
                <a:cs typeface="Arial"/>
              </a:rPr>
              <a:t>a</a:t>
            </a:r>
            <a:r>
              <a:rPr sz="800" spc="15" dirty="0">
                <a:latin typeface="Arial"/>
                <a:cs typeface="Arial"/>
              </a:rPr>
              <a:t>l 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800" spc="155" dirty="0">
                <a:latin typeface="Arial"/>
                <a:cs typeface="Arial"/>
              </a:rPr>
              <a:t>ho</a:t>
            </a:r>
            <a:r>
              <a:rPr sz="800" spc="86" dirty="0">
                <a:latin typeface="Arial"/>
                <a:cs typeface="Arial"/>
              </a:rPr>
              <a:t>m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spc="125" dirty="0">
                <a:latin typeface="Arial"/>
                <a:cs typeface="Arial"/>
              </a:rPr>
              <a:t>epag</a:t>
            </a:r>
            <a:r>
              <a:rPr sz="800" spc="25" dirty="0">
                <a:latin typeface="Arial"/>
                <a:cs typeface="Arial"/>
              </a:rPr>
              <a:t>e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:</a:t>
            </a:r>
            <a:r>
              <a:rPr sz="800" spc="105" dirty="0">
                <a:latin typeface="Arial"/>
                <a:cs typeface="Arial"/>
              </a:rPr>
              <a:t> </a:t>
            </a:r>
            <a:r>
              <a:rPr sz="800" spc="135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www.elsevier.com/locate/resuscitatio</a:t>
            </a:r>
            <a:r>
              <a:rPr sz="800" spc="40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n</a:t>
            </a:r>
            <a:r>
              <a:rPr sz="800" spc="-125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 </a:t>
            </a:r>
            <a:endParaRPr sz="800" dirty="0">
              <a:latin typeface="Arial"/>
              <a:cs typeface="Arial"/>
            </a:endParaRPr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  <a:spcBef>
                <a:spcPts val="9"/>
              </a:spcBef>
            </a:pPr>
            <a:endParaRPr sz="1000" dirty="0"/>
          </a:p>
          <a:p>
            <a:pPr marL="12698"/>
            <a:r>
              <a:rPr sz="900" spc="44" dirty="0">
                <a:solidFill>
                  <a:srgbClr val="231F20"/>
                </a:solidFill>
                <a:latin typeface="Arial"/>
                <a:cs typeface="Arial"/>
              </a:rPr>
              <a:t>Clinical</a:t>
            </a:r>
            <a:r>
              <a:rPr sz="9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50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endParaRPr sz="900" dirty="0">
              <a:latin typeface="Arial"/>
              <a:cs typeface="Arial"/>
            </a:endParaRPr>
          </a:p>
          <a:p>
            <a:pPr>
              <a:lnSpc>
                <a:spcPts val="700"/>
              </a:lnSpc>
              <a:spcBef>
                <a:spcPts val="6"/>
              </a:spcBef>
            </a:pPr>
            <a:endParaRPr sz="700" dirty="0"/>
          </a:p>
          <a:p>
            <a:pPr marL="12698"/>
            <a:r>
              <a:rPr sz="1400" spc="50" dirty="0">
                <a:solidFill>
                  <a:srgbClr val="231F20"/>
                </a:solidFill>
                <a:latin typeface="Arial"/>
                <a:cs typeface="Arial"/>
              </a:rPr>
              <a:t>Paediatric</a:t>
            </a:r>
            <a:r>
              <a:rPr sz="14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95" dirty="0">
                <a:solidFill>
                  <a:srgbClr val="231F20"/>
                </a:solidFill>
                <a:latin typeface="Arial"/>
                <a:cs typeface="Arial"/>
              </a:rPr>
              <a:t>traumatic</a:t>
            </a:r>
            <a:r>
              <a:rPr sz="14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231F20"/>
                </a:solidFill>
                <a:latin typeface="Arial"/>
                <a:cs typeface="Arial"/>
              </a:rPr>
              <a:t>out-of-hospital</a:t>
            </a:r>
            <a:r>
              <a:rPr sz="14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44" dirty="0">
                <a:solidFill>
                  <a:srgbClr val="231F20"/>
                </a:solidFill>
                <a:latin typeface="Arial"/>
                <a:cs typeface="Arial"/>
              </a:rPr>
              <a:t>cardiac</a:t>
            </a:r>
            <a:r>
              <a:rPr sz="14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44" dirty="0">
                <a:solidFill>
                  <a:srgbClr val="231F20"/>
                </a:solidFill>
                <a:latin typeface="Arial"/>
                <a:cs typeface="Arial"/>
              </a:rPr>
              <a:t>arrests</a:t>
            </a:r>
            <a:r>
              <a:rPr sz="14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12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70" dirty="0">
                <a:solidFill>
                  <a:srgbClr val="231F20"/>
                </a:solidFill>
                <a:latin typeface="Arial"/>
                <a:cs typeface="Arial"/>
              </a:rPr>
              <a:t>Melbourne,</a:t>
            </a:r>
            <a:r>
              <a:rPr sz="14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70" dirty="0">
                <a:solidFill>
                  <a:srgbClr val="231F20"/>
                </a:solidFill>
                <a:latin typeface="Arial"/>
                <a:cs typeface="Arial"/>
              </a:rPr>
              <a:t>Australia</a:t>
            </a:r>
            <a:r>
              <a:rPr sz="1400" spc="-120" baseline="29239" dirty="0">
                <a:solidFill>
                  <a:srgbClr val="231F20"/>
                </a:solidFill>
                <a:latin typeface="Segoe UI"/>
                <a:cs typeface="Segoe UI"/>
              </a:rPr>
              <a:t>�</a:t>
            </a:r>
            <a:endParaRPr sz="1400" baseline="29239" dirty="0">
              <a:latin typeface="Segoe UI"/>
              <a:cs typeface="Segoe UI"/>
            </a:endParaRPr>
          </a:p>
          <a:p>
            <a:pPr>
              <a:lnSpc>
                <a:spcPts val="950"/>
              </a:lnSpc>
              <a:spcBef>
                <a:spcPts val="32"/>
              </a:spcBef>
            </a:pPr>
            <a:endParaRPr sz="900" dirty="0"/>
          </a:p>
          <a:p>
            <a:pPr marL="12698"/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C.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21" dirty="0">
                <a:solidFill>
                  <a:srgbClr val="231F20"/>
                </a:solidFill>
                <a:latin typeface="Arial"/>
                <a:cs typeface="Arial"/>
              </a:rPr>
              <a:t>Deasy</a:t>
            </a:r>
            <a:r>
              <a:rPr sz="1000" spc="-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22" baseline="29629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52" baseline="29629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135" baseline="29629" dirty="0">
                <a:solidFill>
                  <a:srgbClr val="021279"/>
                </a:solidFill>
                <a:latin typeface="Arial"/>
                <a:cs typeface="Arial"/>
              </a:rPr>
              <a:t>c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-112" baseline="29629" dirty="0">
                <a:solidFill>
                  <a:srgbClr val="021279"/>
                </a:solidFill>
                <a:latin typeface="Meiryo"/>
                <a:cs typeface="Meiryo"/>
              </a:rPr>
              <a:t>∗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75" baseline="29629" dirty="0">
                <a:solidFill>
                  <a:srgbClr val="021279"/>
                </a:solidFill>
                <a:latin typeface="Arial"/>
                <a:cs typeface="Arial"/>
              </a:rPr>
              <a:t>d</a:t>
            </a:r>
            <a:r>
              <a:rPr sz="1100" spc="-209" baseline="29629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,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-105" dirty="0">
                <a:latin typeface="Arial"/>
                <a:cs typeface="Arial"/>
              </a:rPr>
              <a:t>J.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Bray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100" spc="-22" baseline="29629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75" baseline="29629" dirty="0">
                <a:solidFill>
                  <a:srgbClr val="021279"/>
                </a:solidFill>
                <a:latin typeface="Arial"/>
                <a:cs typeface="Arial"/>
              </a:rPr>
              <a:t>d</a:t>
            </a:r>
            <a:r>
              <a:rPr sz="1100" spc="-209" baseline="29629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,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K.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75" dirty="0">
                <a:latin typeface="Arial"/>
                <a:cs typeface="Arial"/>
              </a:rPr>
              <a:t>Smith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100" spc="-22" baseline="29629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52" baseline="29629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75" baseline="29629" dirty="0">
                <a:solidFill>
                  <a:srgbClr val="021279"/>
                </a:solidFill>
                <a:latin typeface="Arial"/>
                <a:cs typeface="Arial"/>
              </a:rPr>
              <a:t>d</a:t>
            </a:r>
            <a:r>
              <a:rPr sz="1100" spc="-209" baseline="29629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,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D.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65" dirty="0">
                <a:latin typeface="Arial"/>
                <a:cs typeface="Arial"/>
              </a:rPr>
              <a:t>Hall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100" spc="52" baseline="29629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135" baseline="29629" dirty="0">
                <a:solidFill>
                  <a:srgbClr val="021279"/>
                </a:solidFill>
                <a:latin typeface="Arial"/>
                <a:cs typeface="Arial"/>
              </a:rPr>
              <a:t>c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75" baseline="29629" dirty="0">
                <a:solidFill>
                  <a:srgbClr val="021279"/>
                </a:solidFill>
                <a:latin typeface="Arial"/>
                <a:cs typeface="Arial"/>
              </a:rPr>
              <a:t>d</a:t>
            </a:r>
            <a:r>
              <a:rPr sz="1100" spc="-209" baseline="29629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,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-60" dirty="0">
                <a:latin typeface="Arial"/>
                <a:cs typeface="Arial"/>
              </a:rPr>
              <a:t>C.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80" dirty="0">
                <a:latin typeface="Arial"/>
                <a:cs typeface="Arial"/>
              </a:rPr>
              <a:t>Morrison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100" spc="-22" baseline="29629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75" baseline="29629" dirty="0">
                <a:solidFill>
                  <a:srgbClr val="021279"/>
                </a:solidFill>
                <a:latin typeface="Arial"/>
                <a:cs typeface="Arial"/>
              </a:rPr>
              <a:t>d</a:t>
            </a:r>
            <a:r>
              <a:rPr sz="1100" spc="-209" baseline="29629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,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S.A.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50" dirty="0">
                <a:latin typeface="Arial"/>
                <a:cs typeface="Arial"/>
              </a:rPr>
              <a:t>Bernard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100" spc="-22" baseline="29629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52" baseline="29629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135" baseline="29629" dirty="0">
                <a:solidFill>
                  <a:srgbClr val="021279"/>
                </a:solidFill>
                <a:latin typeface="Arial"/>
                <a:cs typeface="Arial"/>
              </a:rPr>
              <a:t>c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75" baseline="29629" dirty="0">
                <a:solidFill>
                  <a:srgbClr val="021279"/>
                </a:solidFill>
                <a:latin typeface="Arial"/>
                <a:cs typeface="Arial"/>
              </a:rPr>
              <a:t>d</a:t>
            </a:r>
            <a:r>
              <a:rPr sz="1100" spc="-209" baseline="29629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35" dirty="0">
                <a:latin typeface="Arial"/>
                <a:cs typeface="Arial"/>
              </a:rPr>
              <a:t>,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-50" dirty="0">
                <a:latin typeface="Arial"/>
                <a:cs typeface="Arial"/>
              </a:rPr>
              <a:t>P.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44" dirty="0">
                <a:latin typeface="Arial"/>
                <a:cs typeface="Arial"/>
              </a:rPr>
              <a:t>Cameron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100" spc="52" baseline="29629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135" baseline="29629" dirty="0">
                <a:solidFill>
                  <a:srgbClr val="021279"/>
                </a:solidFill>
                <a:latin typeface="Arial"/>
                <a:cs typeface="Arial"/>
              </a:rPr>
              <a:t>c</a:t>
            </a:r>
            <a:r>
              <a:rPr sz="1100" spc="135" baseline="29629" dirty="0">
                <a:latin typeface="Arial"/>
                <a:cs typeface="Arial"/>
              </a:rPr>
              <a:t>,</a:t>
            </a:r>
            <a:r>
              <a:rPr sz="1100" spc="75" baseline="29629" dirty="0">
                <a:solidFill>
                  <a:srgbClr val="021279"/>
                </a:solidFill>
                <a:latin typeface="Arial"/>
                <a:cs typeface="Arial"/>
              </a:rPr>
              <a:t>d</a:t>
            </a:r>
            <a:endParaRPr sz="1100" baseline="29629" dirty="0">
              <a:latin typeface="Arial"/>
              <a:cs typeface="Arial"/>
            </a:endParaRPr>
          </a:p>
          <a:p>
            <a:pPr>
              <a:lnSpc>
                <a:spcPts val="550"/>
              </a:lnSpc>
              <a:spcBef>
                <a:spcPts val="18"/>
              </a:spcBef>
            </a:pPr>
            <a:endParaRPr sz="6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3033100"/>
            <a:r>
              <a:rPr spc="-15" dirty="0">
                <a:latin typeface="Tahoma"/>
                <a:cs typeface="Tahoma"/>
              </a:rPr>
              <a:t>Me</a:t>
            </a:r>
            <a:r>
              <a:rPr spc="-10" dirty="0">
                <a:latin typeface="Tahoma"/>
                <a:cs typeface="Tahoma"/>
              </a:rPr>
              <a:t>lbourne,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dirty="0">
                <a:latin typeface="Tahoma"/>
                <a:cs typeface="Tahoma"/>
              </a:rPr>
              <a:t>Et</a:t>
            </a:r>
            <a:r>
              <a:rPr spc="-10" dirty="0">
                <a:latin typeface="Tahoma"/>
                <a:cs typeface="Tahoma"/>
              </a:rPr>
              <a:t>at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0" dirty="0">
                <a:latin typeface="Tahoma"/>
                <a:cs typeface="Tahoma"/>
              </a:rPr>
              <a:t>de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0" dirty="0">
                <a:latin typeface="Tahoma"/>
                <a:cs typeface="Tahoma"/>
              </a:rPr>
              <a:t>Victoria,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25" dirty="0">
                <a:latin typeface="Tahoma"/>
                <a:cs typeface="Tahoma"/>
              </a:rPr>
              <a:t>A</a:t>
            </a:r>
            <a:r>
              <a:rPr spc="-10" dirty="0">
                <a:latin typeface="Tahoma"/>
                <a:cs typeface="Tahoma"/>
              </a:rPr>
              <a:t>ust</a:t>
            </a:r>
            <a:r>
              <a:rPr spc="-35" dirty="0">
                <a:latin typeface="Tahoma"/>
                <a:cs typeface="Tahoma"/>
              </a:rPr>
              <a:t>r</a:t>
            </a:r>
            <a:r>
              <a:rPr spc="-10" dirty="0">
                <a:latin typeface="Tahoma"/>
                <a:cs typeface="Tahoma"/>
              </a:rPr>
              <a:t>alie</a:t>
            </a:r>
            <a:endParaRPr dirty="0">
              <a:latin typeface="Tahoma"/>
              <a:cs typeface="Tahoma"/>
            </a:endParaRPr>
          </a:p>
          <a:p>
            <a:pPr marL="3033100">
              <a:lnSpc>
                <a:spcPts val="2099"/>
              </a:lnSpc>
            </a:pPr>
            <a:r>
              <a:rPr spc="-10" dirty="0">
                <a:latin typeface="Tahoma"/>
                <a:cs typeface="Tahoma"/>
              </a:rPr>
              <a:t>810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0" dirty="0">
                <a:latin typeface="Tahoma"/>
                <a:cs typeface="Tahoma"/>
              </a:rPr>
              <a:t>000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lang="en-US" spc="-10" dirty="0" err="1" smtClean="0">
                <a:latin typeface="Tahoma"/>
                <a:cs typeface="Tahoma"/>
              </a:rPr>
              <a:t>người</a:t>
            </a:r>
            <a:r>
              <a:rPr spc="-5" dirty="0" smtClean="0">
                <a:latin typeface="Tahoma"/>
                <a:cs typeface="Tahoma"/>
              </a:rPr>
              <a:t> </a:t>
            </a:r>
            <a:r>
              <a:rPr spc="-15" dirty="0">
                <a:latin typeface="Tahoma"/>
                <a:cs typeface="Tahoma"/>
              </a:rPr>
              <a:t>&lt;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0" dirty="0" smtClean="0">
                <a:latin typeface="Tahoma"/>
                <a:cs typeface="Tahoma"/>
              </a:rPr>
              <a:t>16</a:t>
            </a:r>
            <a:r>
              <a:rPr lang="en-US" spc="-10" dirty="0" smtClean="0">
                <a:latin typeface="Tahoma"/>
                <a:cs typeface="Tahoma"/>
              </a:rPr>
              <a:t> </a:t>
            </a:r>
            <a:r>
              <a:rPr lang="en-US" spc="-10" dirty="0" err="1" smtClean="0">
                <a:latin typeface="Tahoma"/>
                <a:cs typeface="Tahoma"/>
              </a:rPr>
              <a:t>tuổi</a:t>
            </a:r>
            <a:r>
              <a:rPr spc="-5" dirty="0" smtClean="0">
                <a:latin typeface="Tahoma"/>
                <a:cs typeface="Tahoma"/>
              </a:rPr>
              <a:t> </a:t>
            </a:r>
            <a:r>
              <a:rPr dirty="0">
                <a:latin typeface="Tahoma"/>
                <a:cs typeface="Tahoma"/>
              </a:rPr>
              <a:t>/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0" dirty="0">
                <a:latin typeface="Tahoma"/>
                <a:cs typeface="Tahoma"/>
              </a:rPr>
              <a:t>5,3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lang="en-US" spc="-5" dirty="0" err="1" smtClean="0">
                <a:latin typeface="Tahoma"/>
                <a:cs typeface="Tahoma"/>
              </a:rPr>
              <a:t>triệu</a:t>
            </a:r>
            <a:r>
              <a:rPr lang="en-US" spc="-5" dirty="0" smtClean="0">
                <a:latin typeface="Tahoma"/>
                <a:cs typeface="Tahoma"/>
              </a:rPr>
              <a:t> </a:t>
            </a:r>
            <a:r>
              <a:rPr lang="en-US" spc="-5" dirty="0" err="1" smtClean="0">
                <a:latin typeface="Tahoma"/>
                <a:cs typeface="Tahoma"/>
              </a:rPr>
              <a:t>dân</a:t>
            </a:r>
            <a:endParaRPr dirty="0">
              <a:latin typeface="Tahoma"/>
              <a:cs typeface="Tahoma"/>
            </a:endParaRPr>
          </a:p>
          <a:p>
            <a:pPr marL="3033100">
              <a:spcBef>
                <a:spcPts val="40"/>
              </a:spcBef>
            </a:pPr>
            <a:r>
              <a:rPr lang="en-US" dirty="0" err="1" smtClean="0">
                <a:latin typeface="Tahoma"/>
                <a:cs typeface="Tahoma"/>
              </a:rPr>
              <a:t>Nghiên</a:t>
            </a:r>
            <a:r>
              <a:rPr lang="en-US" dirty="0" smtClean="0">
                <a:latin typeface="Tahoma"/>
                <a:cs typeface="Tahoma"/>
              </a:rPr>
              <a:t> </a:t>
            </a:r>
            <a:r>
              <a:rPr lang="en-US" dirty="0" err="1" smtClean="0">
                <a:latin typeface="Tahoma"/>
                <a:cs typeface="Tahoma"/>
              </a:rPr>
              <a:t>cứu</a:t>
            </a:r>
            <a:r>
              <a:rPr lang="en-US" dirty="0" smtClean="0">
                <a:latin typeface="Tahoma"/>
                <a:cs typeface="Tahoma"/>
              </a:rPr>
              <a:t> </a:t>
            </a:r>
            <a:r>
              <a:rPr lang="en-US" dirty="0" err="1" smtClean="0">
                <a:latin typeface="Tahoma"/>
                <a:cs typeface="Tahoma"/>
              </a:rPr>
              <a:t>hồi</a:t>
            </a:r>
            <a:r>
              <a:rPr lang="en-US" dirty="0" smtClean="0">
                <a:latin typeface="Tahoma"/>
                <a:cs typeface="Tahoma"/>
              </a:rPr>
              <a:t> </a:t>
            </a:r>
            <a:r>
              <a:rPr lang="en-US" dirty="0" err="1" smtClean="0">
                <a:latin typeface="Tahoma"/>
                <a:cs typeface="Tahoma"/>
              </a:rPr>
              <a:t>cứu</a:t>
            </a:r>
            <a:r>
              <a:rPr lang="en-US" dirty="0" smtClean="0">
                <a:latin typeface="Tahoma"/>
                <a:cs typeface="Tahoma"/>
              </a:rPr>
              <a:t>  </a:t>
            </a:r>
            <a:r>
              <a:rPr lang="en-US" dirty="0" err="1" smtClean="0">
                <a:latin typeface="Tahoma"/>
                <a:cs typeface="Tahoma"/>
              </a:rPr>
              <a:t>từ</a:t>
            </a:r>
            <a:r>
              <a:rPr lang="en-US" dirty="0" smtClean="0">
                <a:latin typeface="Tahoma"/>
                <a:cs typeface="Tahoma"/>
              </a:rPr>
              <a:t> </a:t>
            </a:r>
            <a:r>
              <a:rPr lang="en-US" dirty="0" err="1" smtClean="0">
                <a:latin typeface="Tahoma"/>
                <a:cs typeface="Tahoma"/>
              </a:rPr>
              <a:t>năm</a:t>
            </a:r>
            <a:r>
              <a:rPr lang="en-US" dirty="0" smtClean="0">
                <a:latin typeface="Tahoma"/>
                <a:cs typeface="Tahoma"/>
              </a:rPr>
              <a:t> </a:t>
            </a:r>
            <a:r>
              <a:rPr spc="-10" dirty="0" smtClean="0">
                <a:latin typeface="Tahoma"/>
                <a:cs typeface="Tahoma"/>
              </a:rPr>
              <a:t>2000</a:t>
            </a:r>
            <a:r>
              <a:rPr lang="en-US" spc="-10" dirty="0" smtClean="0">
                <a:latin typeface="Tahoma"/>
                <a:cs typeface="Tahoma"/>
              </a:rPr>
              <a:t> </a:t>
            </a:r>
            <a:r>
              <a:rPr lang="en-US" spc="-10" dirty="0" err="1" smtClean="0">
                <a:latin typeface="Tahoma"/>
                <a:cs typeface="Tahoma"/>
              </a:rPr>
              <a:t>đến</a:t>
            </a:r>
            <a:r>
              <a:rPr spc="-5" dirty="0" smtClean="0">
                <a:latin typeface="Tahoma"/>
                <a:cs typeface="Tahoma"/>
              </a:rPr>
              <a:t> </a:t>
            </a:r>
            <a:r>
              <a:rPr spc="-10" dirty="0">
                <a:latin typeface="Tahoma"/>
                <a:cs typeface="Tahoma"/>
              </a:rPr>
              <a:t>2009</a:t>
            </a:r>
            <a:endParaRPr dirty="0">
              <a:latin typeface="Tahoma"/>
              <a:cs typeface="Tahoma"/>
            </a:endParaRPr>
          </a:p>
          <a:p>
            <a:pPr marL="3033100">
              <a:lnSpc>
                <a:spcPts val="2099"/>
              </a:lnSpc>
            </a:pPr>
            <a:r>
              <a:rPr spc="-15" dirty="0">
                <a:latin typeface="Tahoma"/>
                <a:cs typeface="Tahoma"/>
              </a:rPr>
              <a:t>1,6</a:t>
            </a:r>
            <a:r>
              <a:rPr spc="-21" dirty="0">
                <a:latin typeface="Tahoma"/>
                <a:cs typeface="Tahoma"/>
              </a:rPr>
              <a:t>% </a:t>
            </a:r>
            <a:r>
              <a:rPr lang="en-US" spc="-21" dirty="0" err="1" smtClean="0">
                <a:latin typeface="Tahoma"/>
                <a:cs typeface="Tahoma"/>
              </a:rPr>
              <a:t>của</a:t>
            </a:r>
            <a:r>
              <a:rPr lang="en-US" spc="-21" dirty="0" smtClean="0">
                <a:latin typeface="Tahoma"/>
                <a:cs typeface="Tahoma"/>
              </a:rPr>
              <a:t> </a:t>
            </a:r>
            <a:r>
              <a:rPr spc="-15" dirty="0" smtClean="0">
                <a:latin typeface="Tahoma"/>
                <a:cs typeface="Tahoma"/>
              </a:rPr>
              <a:t>3</a:t>
            </a:r>
            <a:r>
              <a:rPr spc="-10" dirty="0" smtClean="0">
                <a:latin typeface="Tahoma"/>
                <a:cs typeface="Tahoma"/>
              </a:rPr>
              <a:t>3 </a:t>
            </a:r>
            <a:r>
              <a:rPr spc="-15" dirty="0">
                <a:latin typeface="Tahoma"/>
                <a:cs typeface="Tahoma"/>
              </a:rPr>
              <a:t>72</a:t>
            </a:r>
            <a:r>
              <a:rPr spc="-10" dirty="0">
                <a:latin typeface="Tahoma"/>
                <a:cs typeface="Tahoma"/>
              </a:rPr>
              <a:t>2 </a:t>
            </a:r>
            <a:r>
              <a:rPr lang="en-US" spc="-10" dirty="0" smtClean="0">
                <a:latin typeface="Tahoma"/>
                <a:cs typeface="Tahoma"/>
              </a:rPr>
              <a:t>NTNT </a:t>
            </a:r>
            <a:r>
              <a:rPr lang="en-US" spc="-10" dirty="0" err="1" smtClean="0">
                <a:latin typeface="Tahoma"/>
                <a:cs typeface="Tahoma"/>
              </a:rPr>
              <a:t>là</a:t>
            </a:r>
            <a:r>
              <a:rPr lang="en-US" spc="-10" dirty="0" smtClean="0">
                <a:latin typeface="Tahoma"/>
                <a:cs typeface="Tahoma"/>
              </a:rPr>
              <a:t> </a:t>
            </a:r>
            <a:r>
              <a:rPr lang="en-US" spc="-10" dirty="0" err="1" smtClean="0">
                <a:latin typeface="Tahoma"/>
                <a:cs typeface="Tahoma"/>
              </a:rPr>
              <a:t>trẻ</a:t>
            </a:r>
            <a:r>
              <a:rPr lang="en-US" spc="-10" dirty="0" smtClean="0">
                <a:latin typeface="Tahoma"/>
                <a:cs typeface="Tahoma"/>
              </a:rPr>
              <a:t> </a:t>
            </a:r>
            <a:r>
              <a:rPr lang="en-US" spc="-10" dirty="0" err="1" smtClean="0">
                <a:latin typeface="Tahoma"/>
                <a:cs typeface="Tahoma"/>
              </a:rPr>
              <a:t>em</a:t>
            </a:r>
            <a:r>
              <a:rPr lang="en-US" spc="-10" dirty="0" smtClean="0">
                <a:latin typeface="Tahoma"/>
                <a:cs typeface="Tahoma"/>
              </a:rPr>
              <a:t> </a:t>
            </a:r>
            <a:endParaRPr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809869" y="3265374"/>
            <a:ext cx="185406" cy="201184"/>
          </a:xfrm>
          <a:custGeom>
            <a:avLst/>
            <a:gdLst/>
            <a:ahLst/>
            <a:cxnLst/>
            <a:rect l="l" t="t" r="r" b="b"/>
            <a:pathLst>
              <a:path w="185406" h="201184">
                <a:moveTo>
                  <a:pt x="185406" y="0"/>
                </a:moveTo>
                <a:lnTo>
                  <a:pt x="0" y="201184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771437" y="3244126"/>
            <a:ext cx="256439" cy="264134"/>
          </a:xfrm>
          <a:custGeom>
            <a:avLst/>
            <a:gdLst/>
            <a:ahLst/>
            <a:cxnLst/>
            <a:rect l="l" t="t" r="r" b="b"/>
            <a:pathLst>
              <a:path w="256439" h="264134">
                <a:moveTo>
                  <a:pt x="80669" y="0"/>
                </a:moveTo>
                <a:lnTo>
                  <a:pt x="68420" y="2957"/>
                </a:lnTo>
                <a:lnTo>
                  <a:pt x="58708" y="10786"/>
                </a:lnTo>
                <a:lnTo>
                  <a:pt x="53168" y="22439"/>
                </a:lnTo>
                <a:lnTo>
                  <a:pt x="0" y="264134"/>
                </a:lnTo>
                <a:lnTo>
                  <a:pt x="243363" y="188338"/>
                </a:lnTo>
                <a:lnTo>
                  <a:pt x="251089" y="180728"/>
                </a:lnTo>
                <a:lnTo>
                  <a:pt x="76864" y="180728"/>
                </a:lnTo>
                <a:lnTo>
                  <a:pt x="109655" y="28171"/>
                </a:lnTo>
                <a:lnTo>
                  <a:pt x="106697" y="15922"/>
                </a:lnTo>
                <a:lnTo>
                  <a:pt x="98868" y="6210"/>
                </a:lnTo>
                <a:lnTo>
                  <a:pt x="87215" y="670"/>
                </a:lnTo>
                <a:lnTo>
                  <a:pt x="80669" y="0"/>
                </a:lnTo>
                <a:close/>
              </a:path>
              <a:path w="256439" h="264134">
                <a:moveTo>
                  <a:pt x="232349" y="135857"/>
                </a:moveTo>
                <a:lnTo>
                  <a:pt x="219772" y="136817"/>
                </a:lnTo>
                <a:lnTo>
                  <a:pt x="76864" y="180728"/>
                </a:lnTo>
                <a:lnTo>
                  <a:pt x="251089" y="180728"/>
                </a:lnTo>
                <a:lnTo>
                  <a:pt x="252118" y="179715"/>
                </a:lnTo>
                <a:lnTo>
                  <a:pt x="256439" y="168315"/>
                </a:lnTo>
                <a:lnTo>
                  <a:pt x="255480" y="155738"/>
                </a:lnTo>
                <a:lnTo>
                  <a:pt x="252372" y="148933"/>
                </a:lnTo>
                <a:lnTo>
                  <a:pt x="243749" y="140179"/>
                </a:lnTo>
                <a:lnTo>
                  <a:pt x="232349" y="135857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308197" y="3895610"/>
            <a:ext cx="183966" cy="201049"/>
          </a:xfrm>
          <a:custGeom>
            <a:avLst/>
            <a:gdLst/>
            <a:ahLst/>
            <a:cxnLst/>
            <a:rect l="l" t="t" r="r" b="b"/>
            <a:pathLst>
              <a:path w="183966" h="201049">
                <a:moveTo>
                  <a:pt x="183966" y="0"/>
                </a:moveTo>
                <a:lnTo>
                  <a:pt x="0" y="201049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269912" y="3874079"/>
            <a:ext cx="256098" cy="264419"/>
          </a:xfrm>
          <a:custGeom>
            <a:avLst/>
            <a:gdLst/>
            <a:ahLst/>
            <a:cxnLst/>
            <a:rect l="l" t="t" r="r" b="b"/>
            <a:pathLst>
              <a:path w="256098" h="264419">
                <a:moveTo>
                  <a:pt x="79776" y="0"/>
                </a:moveTo>
                <a:lnTo>
                  <a:pt x="67519" y="2988"/>
                </a:lnTo>
                <a:lnTo>
                  <a:pt x="57817" y="10853"/>
                </a:lnTo>
                <a:lnTo>
                  <a:pt x="52310" y="22536"/>
                </a:lnTo>
                <a:lnTo>
                  <a:pt x="0" y="264419"/>
                </a:lnTo>
                <a:lnTo>
                  <a:pt x="243120" y="187743"/>
                </a:lnTo>
                <a:lnTo>
                  <a:pt x="250164" y="180742"/>
                </a:lnTo>
                <a:lnTo>
                  <a:pt x="76567" y="180742"/>
                </a:lnTo>
                <a:lnTo>
                  <a:pt x="108816" y="28115"/>
                </a:lnTo>
                <a:lnTo>
                  <a:pt x="105828" y="15857"/>
                </a:lnTo>
                <a:lnTo>
                  <a:pt x="97963" y="6156"/>
                </a:lnTo>
                <a:lnTo>
                  <a:pt x="86279" y="648"/>
                </a:lnTo>
                <a:lnTo>
                  <a:pt x="79776" y="0"/>
                </a:lnTo>
                <a:close/>
              </a:path>
              <a:path w="256098" h="264419">
                <a:moveTo>
                  <a:pt x="231881" y="135318"/>
                </a:moveTo>
                <a:lnTo>
                  <a:pt x="219318" y="136323"/>
                </a:lnTo>
                <a:lnTo>
                  <a:pt x="76567" y="180742"/>
                </a:lnTo>
                <a:lnTo>
                  <a:pt x="250164" y="180742"/>
                </a:lnTo>
                <a:lnTo>
                  <a:pt x="251827" y="179089"/>
                </a:lnTo>
                <a:lnTo>
                  <a:pt x="256098" y="167681"/>
                </a:lnTo>
                <a:lnTo>
                  <a:pt x="255093" y="155118"/>
                </a:lnTo>
                <a:lnTo>
                  <a:pt x="251943" y="148296"/>
                </a:lnTo>
                <a:lnTo>
                  <a:pt x="243289" y="139588"/>
                </a:lnTo>
                <a:lnTo>
                  <a:pt x="231881" y="135318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947972" y="4108335"/>
            <a:ext cx="185541" cy="202647"/>
          </a:xfrm>
          <a:custGeom>
            <a:avLst/>
            <a:gdLst/>
            <a:ahLst/>
            <a:cxnLst/>
            <a:rect l="l" t="t" r="r" b="b"/>
            <a:pathLst>
              <a:path w="185540" h="202647">
                <a:moveTo>
                  <a:pt x="185540" y="0"/>
                </a:moveTo>
                <a:lnTo>
                  <a:pt x="0" y="202647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909676" y="4088415"/>
            <a:ext cx="256128" cy="264395"/>
          </a:xfrm>
          <a:custGeom>
            <a:avLst/>
            <a:gdLst/>
            <a:ahLst/>
            <a:cxnLst/>
            <a:rect l="l" t="t" r="r" b="b"/>
            <a:pathLst>
              <a:path w="256128" h="264395">
                <a:moveTo>
                  <a:pt x="79852" y="0"/>
                </a:moveTo>
                <a:lnTo>
                  <a:pt x="67595" y="2985"/>
                </a:lnTo>
                <a:lnTo>
                  <a:pt x="57893" y="10847"/>
                </a:lnTo>
                <a:lnTo>
                  <a:pt x="52383" y="22528"/>
                </a:lnTo>
                <a:lnTo>
                  <a:pt x="0" y="264395"/>
                </a:lnTo>
                <a:lnTo>
                  <a:pt x="243142" y="187793"/>
                </a:lnTo>
                <a:lnTo>
                  <a:pt x="250242" y="180741"/>
                </a:lnTo>
                <a:lnTo>
                  <a:pt x="76593" y="180741"/>
                </a:lnTo>
                <a:lnTo>
                  <a:pt x="108888" y="28120"/>
                </a:lnTo>
                <a:lnTo>
                  <a:pt x="105902" y="15863"/>
                </a:lnTo>
                <a:lnTo>
                  <a:pt x="98040" y="6160"/>
                </a:lnTo>
                <a:lnTo>
                  <a:pt x="86358" y="650"/>
                </a:lnTo>
                <a:lnTo>
                  <a:pt x="79852" y="0"/>
                </a:lnTo>
                <a:close/>
              </a:path>
              <a:path w="256128" h="264395">
                <a:moveTo>
                  <a:pt x="231922" y="135364"/>
                </a:moveTo>
                <a:lnTo>
                  <a:pt x="219358" y="136365"/>
                </a:lnTo>
                <a:lnTo>
                  <a:pt x="76593" y="180741"/>
                </a:lnTo>
                <a:lnTo>
                  <a:pt x="250242" y="180741"/>
                </a:lnTo>
                <a:lnTo>
                  <a:pt x="251853" y="179141"/>
                </a:lnTo>
                <a:lnTo>
                  <a:pt x="256128" y="167734"/>
                </a:lnTo>
                <a:lnTo>
                  <a:pt x="255126" y="155170"/>
                </a:lnTo>
                <a:lnTo>
                  <a:pt x="251981" y="148351"/>
                </a:lnTo>
                <a:lnTo>
                  <a:pt x="243329" y="139639"/>
                </a:lnTo>
                <a:lnTo>
                  <a:pt x="231922" y="135364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108059" y="2685936"/>
            <a:ext cx="185541" cy="202647"/>
          </a:xfrm>
          <a:custGeom>
            <a:avLst/>
            <a:gdLst/>
            <a:ahLst/>
            <a:cxnLst/>
            <a:rect l="l" t="t" r="r" b="b"/>
            <a:pathLst>
              <a:path w="185541" h="202647">
                <a:moveTo>
                  <a:pt x="185541" y="0"/>
                </a:moveTo>
                <a:lnTo>
                  <a:pt x="0" y="202647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069762" y="2666014"/>
            <a:ext cx="256128" cy="264396"/>
          </a:xfrm>
          <a:custGeom>
            <a:avLst/>
            <a:gdLst/>
            <a:ahLst/>
            <a:cxnLst/>
            <a:rect l="l" t="t" r="r" b="b"/>
            <a:pathLst>
              <a:path w="256128" h="264396">
                <a:moveTo>
                  <a:pt x="79853" y="0"/>
                </a:moveTo>
                <a:lnTo>
                  <a:pt x="67596" y="2986"/>
                </a:lnTo>
                <a:lnTo>
                  <a:pt x="57894" y="10847"/>
                </a:lnTo>
                <a:lnTo>
                  <a:pt x="52383" y="22529"/>
                </a:lnTo>
                <a:lnTo>
                  <a:pt x="0" y="264396"/>
                </a:lnTo>
                <a:lnTo>
                  <a:pt x="243141" y="187794"/>
                </a:lnTo>
                <a:lnTo>
                  <a:pt x="250244" y="180741"/>
                </a:lnTo>
                <a:lnTo>
                  <a:pt x="76593" y="180741"/>
                </a:lnTo>
                <a:lnTo>
                  <a:pt x="108889" y="28119"/>
                </a:lnTo>
                <a:lnTo>
                  <a:pt x="105903" y="15863"/>
                </a:lnTo>
                <a:lnTo>
                  <a:pt x="98041" y="6160"/>
                </a:lnTo>
                <a:lnTo>
                  <a:pt x="86359" y="650"/>
                </a:lnTo>
                <a:lnTo>
                  <a:pt x="79853" y="0"/>
                </a:lnTo>
                <a:close/>
              </a:path>
              <a:path w="256128" h="264396">
                <a:moveTo>
                  <a:pt x="231922" y="135364"/>
                </a:moveTo>
                <a:lnTo>
                  <a:pt x="219358" y="136366"/>
                </a:lnTo>
                <a:lnTo>
                  <a:pt x="76593" y="180741"/>
                </a:lnTo>
                <a:lnTo>
                  <a:pt x="250244" y="180741"/>
                </a:lnTo>
                <a:lnTo>
                  <a:pt x="251852" y="179143"/>
                </a:lnTo>
                <a:lnTo>
                  <a:pt x="256128" y="167736"/>
                </a:lnTo>
                <a:lnTo>
                  <a:pt x="255127" y="155172"/>
                </a:lnTo>
                <a:lnTo>
                  <a:pt x="251980" y="148350"/>
                </a:lnTo>
                <a:lnTo>
                  <a:pt x="243328" y="139639"/>
                </a:lnTo>
                <a:lnTo>
                  <a:pt x="231922" y="135364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216765" y="6813119"/>
            <a:ext cx="424688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De</a:t>
            </a:r>
            <a:r>
              <a:rPr sz="1600" spc="-10" dirty="0">
                <a:latin typeface="Tahoma"/>
                <a:cs typeface="Tahoma"/>
              </a:rPr>
              <a:t>asy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2012;83:471-475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16479" y="491694"/>
            <a:ext cx="974090" cy="314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</a:t>
            </a:r>
            <a:endParaRPr sz="1000">
              <a:latin typeface="Tahoma"/>
              <a:cs typeface="Tahoma"/>
            </a:endParaRPr>
          </a:p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671" y="869788"/>
            <a:ext cx="6453841" cy="0"/>
          </a:xfrm>
          <a:custGeom>
            <a:avLst/>
            <a:gdLst/>
            <a:ahLst/>
            <a:cxnLst/>
            <a:rect l="l" t="t" r="r" b="b"/>
            <a:pathLst>
              <a:path w="6453841">
                <a:moveTo>
                  <a:pt x="0" y="0"/>
                </a:moveTo>
                <a:lnTo>
                  <a:pt x="6453841" y="0"/>
                </a:lnTo>
              </a:path>
            </a:pathLst>
          </a:custGeom>
          <a:ln w="14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42671" y="6795299"/>
            <a:ext cx="6453841" cy="0"/>
          </a:xfrm>
          <a:custGeom>
            <a:avLst/>
            <a:gdLst/>
            <a:ahLst/>
            <a:cxnLst/>
            <a:rect l="l" t="t" r="r" b="b"/>
            <a:pathLst>
              <a:path w="6453841">
                <a:moveTo>
                  <a:pt x="0" y="0"/>
                </a:moveTo>
                <a:lnTo>
                  <a:pt x="6453841" y="0"/>
                </a:lnTo>
              </a:path>
            </a:pathLst>
          </a:custGeom>
          <a:ln w="14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42671" y="1521373"/>
            <a:ext cx="6453841" cy="0"/>
          </a:xfrm>
          <a:custGeom>
            <a:avLst/>
            <a:gdLst/>
            <a:ahLst/>
            <a:cxnLst/>
            <a:rect l="l" t="t" r="r" b="b"/>
            <a:pathLst>
              <a:path w="6453841">
                <a:moveTo>
                  <a:pt x="0" y="0"/>
                </a:moveTo>
                <a:lnTo>
                  <a:pt x="6453841" y="0"/>
                </a:lnTo>
              </a:path>
            </a:pathLst>
          </a:custGeom>
          <a:ln w="14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129962" y="491422"/>
            <a:ext cx="6130925" cy="2895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700" spc="15" dirty="0">
                <a:latin typeface="Arial"/>
                <a:cs typeface="Arial"/>
              </a:rPr>
              <a:t>Table</a:t>
            </a:r>
            <a:r>
              <a:rPr sz="1700" spc="125" dirty="0">
                <a:latin typeface="Arial"/>
                <a:cs typeface="Arial"/>
              </a:rPr>
              <a:t> </a:t>
            </a:r>
            <a:r>
              <a:rPr sz="1700" spc="100" dirty="0">
                <a:latin typeface="Arial"/>
                <a:cs typeface="Arial"/>
              </a:rPr>
              <a:t>4.</a:t>
            </a:r>
            <a:r>
              <a:rPr sz="1700" spc="125" dirty="0">
                <a:latin typeface="Arial"/>
                <a:cs typeface="Arial"/>
              </a:rPr>
              <a:t> </a:t>
            </a:r>
            <a:r>
              <a:rPr lang="en-US" sz="1700" spc="125" dirty="0" err="1" smtClean="0">
                <a:latin typeface="Arial"/>
                <a:cs typeface="Arial"/>
              </a:rPr>
              <a:t>Nhịp</a:t>
            </a:r>
            <a:r>
              <a:rPr lang="en-US" sz="1700" spc="125" dirty="0" smtClean="0">
                <a:latin typeface="Arial"/>
                <a:cs typeface="Arial"/>
              </a:rPr>
              <a:t> </a:t>
            </a:r>
            <a:r>
              <a:rPr lang="en-US" sz="1700" spc="125" dirty="0" err="1" smtClean="0">
                <a:latin typeface="Arial"/>
                <a:cs typeface="Arial"/>
              </a:rPr>
              <a:t>tim</a:t>
            </a:r>
            <a:r>
              <a:rPr lang="en-US" sz="1700" spc="125" dirty="0" smtClean="0">
                <a:latin typeface="Arial"/>
                <a:cs typeface="Arial"/>
              </a:rPr>
              <a:t> ban </a:t>
            </a:r>
            <a:r>
              <a:rPr lang="en-US" sz="1700" spc="125" dirty="0" err="1" smtClean="0">
                <a:latin typeface="Arial"/>
                <a:cs typeface="Arial"/>
              </a:rPr>
              <a:t>đầu</a:t>
            </a:r>
            <a:r>
              <a:rPr lang="en-US" sz="1700" spc="125" dirty="0" smtClean="0">
                <a:latin typeface="Arial"/>
                <a:cs typeface="Arial"/>
              </a:rPr>
              <a:t> </a:t>
            </a:r>
            <a:r>
              <a:rPr lang="en-US" sz="1700" spc="125" dirty="0" err="1" smtClean="0">
                <a:latin typeface="Arial"/>
                <a:cs typeface="Arial"/>
              </a:rPr>
              <a:t>của</a:t>
            </a:r>
            <a:r>
              <a:rPr lang="en-US" sz="1700" spc="125" dirty="0" smtClean="0">
                <a:latin typeface="Arial"/>
                <a:cs typeface="Arial"/>
              </a:rPr>
              <a:t> </a:t>
            </a:r>
            <a:r>
              <a:rPr lang="en-US" sz="1700" spc="125" dirty="0" err="1" smtClean="0">
                <a:latin typeface="Arial"/>
                <a:cs typeface="Arial"/>
              </a:rPr>
              <a:t>các</a:t>
            </a:r>
            <a:r>
              <a:rPr lang="en-US" sz="1700" spc="125" dirty="0" smtClean="0">
                <a:latin typeface="Arial"/>
                <a:cs typeface="Arial"/>
              </a:rPr>
              <a:t> </a:t>
            </a:r>
            <a:r>
              <a:rPr lang="en-US" sz="1700" spc="125" dirty="0" err="1" smtClean="0">
                <a:latin typeface="Arial"/>
                <a:cs typeface="Arial"/>
              </a:rPr>
              <a:t>ngưng</a:t>
            </a:r>
            <a:r>
              <a:rPr lang="en-US" sz="1700" spc="125" dirty="0" smtClean="0">
                <a:latin typeface="Arial"/>
                <a:cs typeface="Arial"/>
              </a:rPr>
              <a:t> </a:t>
            </a:r>
            <a:r>
              <a:rPr lang="en-US" sz="1700" spc="125" dirty="0" err="1" smtClean="0">
                <a:latin typeface="Arial"/>
                <a:cs typeface="Arial"/>
              </a:rPr>
              <a:t>tim</a:t>
            </a:r>
            <a:r>
              <a:rPr lang="en-US" sz="1700" spc="125" dirty="0" smtClean="0">
                <a:latin typeface="Arial"/>
                <a:cs typeface="Arial"/>
              </a:rPr>
              <a:t> </a:t>
            </a:r>
            <a:r>
              <a:rPr lang="en-US" sz="1700" spc="125" dirty="0" err="1" smtClean="0">
                <a:latin typeface="Arial"/>
                <a:cs typeface="Arial"/>
              </a:rPr>
              <a:t>trẻ</a:t>
            </a:r>
            <a:r>
              <a:rPr lang="en-US" sz="1700" spc="125" dirty="0" smtClean="0">
                <a:latin typeface="Arial"/>
                <a:cs typeface="Arial"/>
              </a:rPr>
              <a:t> </a:t>
            </a:r>
            <a:r>
              <a:rPr lang="en-US" sz="1700" spc="125" dirty="0" err="1" smtClean="0">
                <a:latin typeface="Arial"/>
                <a:cs typeface="Arial"/>
              </a:rPr>
              <a:t>em</a:t>
            </a:r>
            <a:r>
              <a:rPr sz="1700" spc="50" dirty="0" smtClean="0">
                <a:latin typeface="Arial"/>
                <a:cs typeface="Arial"/>
              </a:rPr>
              <a:t>.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29960" y="1168400"/>
            <a:ext cx="1159339" cy="1292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600" spc="35" dirty="0" err="1" smtClean="0">
                <a:latin typeface="Arial"/>
                <a:cs typeface="Arial"/>
              </a:rPr>
              <a:t>Nhịp</a:t>
            </a:r>
            <a:r>
              <a:rPr lang="en-US" sz="1600" spc="35" dirty="0" smtClean="0">
                <a:latin typeface="Arial"/>
                <a:cs typeface="Arial"/>
              </a:rPr>
              <a:t> </a:t>
            </a:r>
            <a:r>
              <a:rPr lang="en-US" sz="1600" spc="35" dirty="0" err="1" smtClean="0">
                <a:latin typeface="Arial"/>
                <a:cs typeface="Arial"/>
              </a:rPr>
              <a:t>tim</a:t>
            </a:r>
            <a:r>
              <a:rPr lang="en-US" sz="1600" spc="35" dirty="0" smtClean="0">
                <a:latin typeface="Arial"/>
                <a:cs typeface="Arial"/>
              </a:rPr>
              <a:t> 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97280" y="902818"/>
            <a:ext cx="1821181" cy="5238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0955" marR="12698" indent="-88892">
              <a:lnSpc>
                <a:spcPct val="106200"/>
              </a:lnSpc>
            </a:pPr>
            <a:r>
              <a:rPr lang="en-US" sz="1600" spc="15" dirty="0" err="1" smtClean="0">
                <a:latin typeface="Arial"/>
                <a:cs typeface="Arial"/>
              </a:rPr>
              <a:t>Số</a:t>
            </a:r>
            <a:r>
              <a:rPr lang="en-US" sz="1600" spc="15" dirty="0" smtClean="0">
                <a:latin typeface="Arial"/>
                <a:cs typeface="Arial"/>
              </a:rPr>
              <a:t> </a:t>
            </a:r>
            <a:r>
              <a:rPr lang="en-US" sz="1600" spc="15" dirty="0" err="1" smtClean="0">
                <a:latin typeface="Arial"/>
                <a:cs typeface="Arial"/>
              </a:rPr>
              <a:t>bn</a:t>
            </a:r>
            <a:r>
              <a:rPr lang="en-US" sz="1600" spc="15" dirty="0" smtClean="0">
                <a:latin typeface="Arial"/>
                <a:cs typeface="Arial"/>
              </a:rPr>
              <a:t> </a:t>
            </a:r>
            <a:r>
              <a:rPr sz="1600" spc="40" dirty="0" smtClean="0">
                <a:latin typeface="Arial"/>
                <a:cs typeface="Arial"/>
              </a:rPr>
              <a:t> </a:t>
            </a:r>
            <a:r>
              <a:rPr sz="1600" spc="60" dirty="0" smtClean="0">
                <a:latin typeface="Arial"/>
                <a:cs typeface="Arial"/>
              </a:rPr>
              <a:t>(</a:t>
            </a:r>
            <a:r>
              <a:rPr lang="en-US" sz="1600" spc="60" dirty="0" err="1" smtClean="0">
                <a:latin typeface="Arial"/>
                <a:cs typeface="Arial"/>
              </a:rPr>
              <a:t>phần</a:t>
            </a:r>
            <a:r>
              <a:rPr lang="en-US" sz="1600" spc="60" dirty="0" smtClean="0">
                <a:latin typeface="Arial"/>
                <a:cs typeface="Arial"/>
              </a:rPr>
              <a:t> </a:t>
            </a:r>
            <a:r>
              <a:rPr lang="en-US" sz="1600" spc="60" dirty="0" err="1" smtClean="0">
                <a:latin typeface="Arial"/>
                <a:cs typeface="Arial"/>
              </a:rPr>
              <a:t>trăm</a:t>
            </a:r>
            <a:r>
              <a:rPr lang="en-US" sz="1600" spc="60" dirty="0" smtClean="0">
                <a:latin typeface="Arial"/>
                <a:cs typeface="Arial"/>
              </a:rPr>
              <a:t> </a:t>
            </a:r>
            <a:r>
              <a:rPr lang="en-US" sz="1600" spc="60" dirty="0" err="1" smtClean="0">
                <a:latin typeface="Arial"/>
                <a:cs typeface="Arial"/>
              </a:rPr>
              <a:t>toàn</a:t>
            </a:r>
            <a:r>
              <a:rPr lang="en-US" sz="1600" spc="60" dirty="0" smtClean="0">
                <a:latin typeface="Arial"/>
                <a:cs typeface="Arial"/>
              </a:rPr>
              <a:t> </a:t>
            </a:r>
            <a:r>
              <a:rPr lang="en-US" sz="1600" spc="60" dirty="0" err="1" smtClean="0">
                <a:latin typeface="Arial"/>
                <a:cs typeface="Arial"/>
              </a:rPr>
              <a:t>bộ</a:t>
            </a:r>
            <a:r>
              <a:rPr sz="1600" spc="95" dirty="0" smtClean="0">
                <a:latin typeface="Arial"/>
                <a:cs typeface="Arial"/>
              </a:rPr>
              <a:t>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29962" y="6222908"/>
            <a:ext cx="6136005" cy="4705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09500"/>
              </a:lnSpc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982327" y="1527062"/>
            <a:ext cx="6635748" cy="1352548"/>
          </a:xfrm>
          <a:custGeom>
            <a:avLst/>
            <a:gdLst/>
            <a:ahLst/>
            <a:cxnLst/>
            <a:rect l="l" t="t" r="r" b="b"/>
            <a:pathLst>
              <a:path w="6635748" h="1352549">
                <a:moveTo>
                  <a:pt x="0" y="0"/>
                </a:moveTo>
                <a:lnTo>
                  <a:pt x="6635748" y="0"/>
                </a:lnTo>
                <a:lnTo>
                  <a:pt x="6635748" y="1352549"/>
                </a:lnTo>
                <a:lnTo>
                  <a:pt x="0" y="1352549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853227" y="6884555"/>
            <a:ext cx="495427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onoghue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</a:t>
            </a:r>
            <a:r>
              <a:rPr sz="1600" spc="-25" dirty="0">
                <a:latin typeface="Tahoma"/>
                <a:cs typeface="Tahoma"/>
              </a:rPr>
              <a:t>J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Ann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E</a:t>
            </a:r>
            <a:r>
              <a:rPr sz="1600" spc="-21" dirty="0">
                <a:latin typeface="Tahoma"/>
                <a:cs typeface="Tahoma"/>
              </a:rPr>
              <a:t>m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rg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2005;46:512-522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16479" y="491694"/>
            <a:ext cx="974090" cy="314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</a:t>
            </a:r>
            <a:endParaRPr sz="1000">
              <a:latin typeface="Tahoma"/>
              <a:cs typeface="Tahoma"/>
            </a:endParaRPr>
          </a:p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10" name="objec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902640"/>
              </p:ext>
            </p:extLst>
          </p:nvPr>
        </p:nvGraphicFramePr>
        <p:xfrm>
          <a:off x="1953752" y="1562257"/>
          <a:ext cx="6635748" cy="46725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30579"/>
                <a:gridCol w="3105169"/>
              </a:tblGrid>
              <a:tr h="538699">
                <a:tc>
                  <a:txBody>
                    <a:bodyPr/>
                    <a:lstStyle/>
                    <a:p>
                      <a:pPr marL="419100" marR="29209" indent="-259715">
                        <a:lnSpc>
                          <a:spcPct val="1056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A.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05" dirty="0" err="1" smtClean="0">
                          <a:latin typeface="Arial"/>
                          <a:cs typeface="Arial"/>
                        </a:rPr>
                        <a:t>Nhịp</a:t>
                      </a:r>
                      <a:r>
                        <a:rPr lang="en-US" sz="1500" spc="10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05" baseline="0" dirty="0" err="1" smtClean="0">
                          <a:latin typeface="Arial"/>
                          <a:cs typeface="Arial"/>
                        </a:rPr>
                        <a:t>tim</a:t>
                      </a:r>
                      <a:r>
                        <a:rPr lang="en-US" sz="1500" spc="105" baseline="0" dirty="0" smtClean="0">
                          <a:latin typeface="Arial"/>
                          <a:cs typeface="Arial"/>
                        </a:rPr>
                        <a:t> ban </a:t>
                      </a:r>
                      <a:r>
                        <a:rPr lang="en-US" sz="1500" spc="105" baseline="0" dirty="0" err="1" smtClean="0">
                          <a:latin typeface="Arial"/>
                          <a:cs typeface="Arial"/>
                        </a:rPr>
                        <a:t>đầu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:</a:t>
                      </a:r>
                      <a:r>
                        <a:rPr sz="1500" spc="11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10" dirty="0" err="1" smtClean="0">
                          <a:latin typeface="Arial"/>
                          <a:cs typeface="Arial"/>
                        </a:rPr>
                        <a:t>toàn</a:t>
                      </a:r>
                      <a:r>
                        <a:rPr lang="en-US" sz="1500" spc="1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10" baseline="0" dirty="0" err="1" smtClean="0">
                          <a:latin typeface="Arial"/>
                          <a:cs typeface="Arial"/>
                        </a:rPr>
                        <a:t>bộ</a:t>
                      </a:r>
                      <a:r>
                        <a:rPr lang="en-US" sz="1500" spc="1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10" baseline="0" dirty="0" err="1" smtClean="0">
                          <a:latin typeface="Arial"/>
                          <a:cs typeface="Arial"/>
                        </a:rPr>
                        <a:t>bn</a:t>
                      </a:r>
                      <a:r>
                        <a:rPr lang="en-US" sz="1500" spc="1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0" dirty="0" err="1" smtClean="0">
                          <a:latin typeface="Arial"/>
                          <a:cs typeface="Arial"/>
                        </a:rPr>
                        <a:t>Vô</a:t>
                      </a:r>
                      <a:r>
                        <a:rPr lang="en-US" sz="15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0" baseline="0" dirty="0" err="1" smtClean="0">
                          <a:latin typeface="Arial"/>
                          <a:cs typeface="Arial"/>
                        </a:rPr>
                        <a:t>tâm</a:t>
                      </a:r>
                      <a:r>
                        <a:rPr lang="en-US" sz="15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0" baseline="0" dirty="0" err="1" smtClean="0">
                          <a:latin typeface="Arial"/>
                          <a:cs typeface="Arial"/>
                        </a:rPr>
                        <a:t>thu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(n=2,734)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102171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2,135</a:t>
                      </a:r>
                      <a:r>
                        <a:rPr sz="1500" spc="10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(78.0%)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0934">
                <a:tc>
                  <a:txBody>
                    <a:bodyPr/>
                    <a:lstStyle/>
                    <a:p>
                      <a:pPr marL="390525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Hoạt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động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điện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vô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mạch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20967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350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(12.8%)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57149">
                      <a:solidFill>
                        <a:srgbClr val="FF2600"/>
                      </a:solidFill>
                      <a:prstDash val="solid"/>
                    </a:lnR>
                  </a:tcPr>
                </a:tc>
              </a:tr>
              <a:tr h="250223">
                <a:tc>
                  <a:txBody>
                    <a:bodyPr/>
                    <a:lstStyle/>
                    <a:p>
                      <a:pPr marL="390525">
                        <a:lnSpc>
                          <a:spcPct val="100000"/>
                        </a:lnSpc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Rung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thất</a:t>
                      </a:r>
                      <a:r>
                        <a:rPr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nhịp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nhanh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thất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vô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mạch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210310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222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(8.1%)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57149">
                      <a:solidFill>
                        <a:srgbClr val="FF2600"/>
                      </a:solidFill>
                      <a:prstDash val="solid"/>
                    </a:lnR>
                  </a:tcPr>
                </a:tc>
              </a:tr>
              <a:tr h="306071">
                <a:tc>
                  <a:txBody>
                    <a:bodyPr/>
                    <a:lstStyle/>
                    <a:p>
                      <a:pPr marL="390525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Nhịp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tim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chậm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540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27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(1.0%)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57149">
                      <a:solidFill>
                        <a:srgbClr val="FF2600"/>
                      </a:solidFill>
                      <a:prstDash val="solid"/>
                    </a:lnR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</a:tr>
              <a:tr h="321043">
                <a:tc gridSpan="2">
                  <a:txBody>
                    <a:bodyPr/>
                    <a:lstStyle/>
                    <a:p>
                      <a:pPr marL="160020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B.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05" dirty="0" err="1" smtClean="0">
                          <a:latin typeface="Arial"/>
                          <a:cs typeface="Arial"/>
                        </a:rPr>
                        <a:t>Nhịp</a:t>
                      </a:r>
                      <a:r>
                        <a:rPr lang="en-US" sz="1500" spc="10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05" baseline="0" dirty="0" err="1" smtClean="0">
                          <a:latin typeface="Arial"/>
                          <a:cs typeface="Arial"/>
                        </a:rPr>
                        <a:t>tim</a:t>
                      </a:r>
                      <a:r>
                        <a:rPr lang="en-US" sz="1500" spc="105" baseline="0" dirty="0" smtClean="0">
                          <a:latin typeface="Arial"/>
                          <a:cs typeface="Arial"/>
                        </a:rPr>
                        <a:t> ban </a:t>
                      </a:r>
                      <a:r>
                        <a:rPr lang="en-US" sz="1500" spc="105" baseline="0" dirty="0" err="1" smtClean="0">
                          <a:latin typeface="Arial"/>
                          <a:cs typeface="Arial"/>
                        </a:rPr>
                        <a:t>đầu</a:t>
                      </a:r>
                      <a:r>
                        <a:rPr lang="en-US" sz="1500" spc="105" baseline="0" dirty="0" smtClean="0">
                          <a:latin typeface="Arial"/>
                          <a:cs typeface="Arial"/>
                        </a:rPr>
                        <a:t>:</a:t>
                      </a:r>
                      <a:r>
                        <a:rPr sz="1500" spc="10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00" dirty="0" err="1" smtClean="0">
                          <a:latin typeface="Arial"/>
                          <a:cs typeface="Arial"/>
                        </a:rPr>
                        <a:t>tổn</a:t>
                      </a:r>
                      <a:r>
                        <a:rPr lang="en-US" sz="1500" spc="1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00" baseline="0" dirty="0" err="1" smtClean="0">
                          <a:latin typeface="Arial"/>
                          <a:cs typeface="Arial"/>
                        </a:rPr>
                        <a:t>thương</a:t>
                      </a:r>
                      <a:r>
                        <a:rPr lang="en-US" sz="1500" spc="100" baseline="0" dirty="0" smtClean="0">
                          <a:latin typeface="Arial"/>
                          <a:cs typeface="Arial"/>
                        </a:rPr>
                        <a:t> do </a:t>
                      </a:r>
                      <a:r>
                        <a:rPr lang="en-US" sz="1500" spc="100" baseline="0" dirty="0" err="1" smtClean="0">
                          <a:latin typeface="Arial"/>
                          <a:cs typeface="Arial"/>
                        </a:rPr>
                        <a:t>chết</a:t>
                      </a:r>
                      <a:r>
                        <a:rPr lang="en-US" sz="1500" spc="1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00" baseline="0" dirty="0" err="1" smtClean="0">
                          <a:latin typeface="Arial"/>
                          <a:cs typeface="Arial"/>
                        </a:rPr>
                        <a:t>đuối</a:t>
                      </a:r>
                      <a:r>
                        <a:rPr lang="en-US" sz="1500" spc="1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114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(n=67)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7149" cap="flat" cmpd="sng" algn="ctr">
                      <a:solidFill>
                        <a:srgbClr val="FF2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49742">
                <a:tc>
                  <a:txBody>
                    <a:bodyPr/>
                    <a:lstStyle/>
                    <a:p>
                      <a:pPr marL="419100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Vô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tâm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thu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6040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40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(61.4%)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0222">
                <a:tc>
                  <a:txBody>
                    <a:bodyPr/>
                    <a:lstStyle/>
                    <a:p>
                      <a:pPr marL="419100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Hoạt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động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điện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vô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mạch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0934">
                <a:tc>
                  <a:txBody>
                    <a:bodyPr/>
                    <a:lstStyle/>
                    <a:p>
                      <a:pPr marL="419100">
                        <a:lnSpc>
                          <a:spcPct val="100000"/>
                        </a:lnSpc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Rung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thất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nhịp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nhanh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thất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vô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mạch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667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14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(20.0%)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0934">
                <a:tc>
                  <a:txBody>
                    <a:bodyPr/>
                    <a:lstStyle/>
                    <a:p>
                      <a:pPr marL="419100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Nhịp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tim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chậm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540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11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(15.7%)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36221">
                <a:tc>
                  <a:txBody>
                    <a:bodyPr/>
                    <a:lstStyle/>
                    <a:p>
                      <a:pPr marL="419100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biết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ghi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nhận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được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651169">
                <a:tc>
                  <a:txBody>
                    <a:bodyPr/>
                    <a:lstStyle/>
                    <a:p>
                      <a:pPr marL="419100" marR="353695" indent="-259715">
                        <a:lnSpc>
                          <a:spcPct val="1062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C.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05" dirty="0" err="1" smtClean="0">
                          <a:latin typeface="Arial"/>
                          <a:cs typeface="Arial"/>
                        </a:rPr>
                        <a:t>nhịp</a:t>
                      </a:r>
                      <a:r>
                        <a:rPr lang="en-US" sz="1500" spc="10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05" baseline="0" dirty="0" err="1" smtClean="0">
                          <a:latin typeface="Arial"/>
                          <a:cs typeface="Arial"/>
                        </a:rPr>
                        <a:t>tim</a:t>
                      </a:r>
                      <a:r>
                        <a:rPr lang="en-US" sz="1500" spc="105" baseline="0" dirty="0" smtClean="0">
                          <a:latin typeface="Arial"/>
                          <a:cs typeface="Arial"/>
                        </a:rPr>
                        <a:t> ban </a:t>
                      </a:r>
                      <a:r>
                        <a:rPr lang="en-US" sz="1500" spc="105" baseline="0" dirty="0" err="1" smtClean="0">
                          <a:latin typeface="Arial"/>
                          <a:cs typeface="Arial"/>
                        </a:rPr>
                        <a:t>đầu:chấn</a:t>
                      </a:r>
                      <a:r>
                        <a:rPr lang="en-US" sz="1500" spc="10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105" baseline="0" dirty="0" err="1" smtClean="0">
                          <a:latin typeface="Arial"/>
                          <a:cs typeface="Arial"/>
                        </a:rPr>
                        <a:t>thương</a:t>
                      </a:r>
                      <a:r>
                        <a:rPr sz="1500" spc="11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(n=57) </a:t>
                      </a:r>
                      <a:endParaRPr lang="en-US" sz="1500" spc="0" dirty="0" smtClean="0">
                        <a:latin typeface="Arial"/>
                        <a:cs typeface="Arial"/>
                      </a:endParaRPr>
                    </a:p>
                    <a:p>
                      <a:pPr marL="419100" marR="353695" indent="-259715">
                        <a:lnSpc>
                          <a:spcPct val="106200"/>
                        </a:lnSpc>
                      </a:pPr>
                      <a:r>
                        <a:rPr lang="en-US" sz="1500" spc="0" dirty="0" smtClean="0">
                          <a:latin typeface="Arial"/>
                          <a:cs typeface="Arial"/>
                        </a:rPr>
                        <a:t>     </a:t>
                      </a:r>
                      <a:r>
                        <a:rPr lang="en-US" sz="1500" spc="0" dirty="0" err="1" smtClean="0">
                          <a:latin typeface="Arial"/>
                          <a:cs typeface="Arial"/>
                        </a:rPr>
                        <a:t>Vô</a:t>
                      </a:r>
                      <a:r>
                        <a:rPr lang="en-US" sz="15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0" baseline="0" dirty="0" err="1" smtClean="0">
                          <a:latin typeface="Arial"/>
                          <a:cs typeface="Arial"/>
                        </a:rPr>
                        <a:t>tâm</a:t>
                      </a:r>
                      <a:r>
                        <a:rPr lang="en-US" sz="15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0" baseline="0" dirty="0" err="1" smtClean="0">
                          <a:latin typeface="Arial"/>
                          <a:cs typeface="Arial"/>
                        </a:rPr>
                        <a:t>thu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6040">
                        <a:lnSpc>
                          <a:spcPct val="100000"/>
                        </a:lnSpc>
                      </a:pPr>
                      <a:endParaRPr lang="en-US" sz="1500" dirty="0" smtClean="0">
                        <a:latin typeface="Arial"/>
                        <a:cs typeface="Arial"/>
                      </a:endParaRPr>
                    </a:p>
                    <a:p>
                      <a:pPr marL="1336040">
                        <a:lnSpc>
                          <a:spcPct val="100000"/>
                        </a:lnSpc>
                      </a:pPr>
                      <a:endParaRPr lang="en-US" sz="1500" dirty="0" smtClean="0">
                        <a:latin typeface="Arial"/>
                        <a:cs typeface="Arial"/>
                      </a:endParaRPr>
                    </a:p>
                    <a:p>
                      <a:pPr marL="1336040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42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(75.0%)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0222">
                <a:tc>
                  <a:txBody>
                    <a:bodyPr/>
                    <a:lstStyle/>
                    <a:p>
                      <a:pPr marL="419100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Hoạt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động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điện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vô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mạch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61770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(6.7%)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0222">
                <a:tc>
                  <a:txBody>
                    <a:bodyPr/>
                    <a:lstStyle/>
                    <a:p>
                      <a:pPr marL="419100">
                        <a:lnSpc>
                          <a:spcPct val="100000"/>
                        </a:lnSpc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Rung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thất</a:t>
                      </a:r>
                      <a:r>
                        <a:rPr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nhịp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nhanh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thất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vô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mạch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6240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3</a:t>
                      </a:r>
                      <a:r>
                        <a:rPr sz="1500" spc="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latin typeface="Arial"/>
                          <a:cs typeface="Arial"/>
                        </a:rPr>
                        <a:t>(5.0%)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0934">
                <a:tc>
                  <a:txBody>
                    <a:bodyPr/>
                    <a:lstStyle/>
                    <a:p>
                      <a:pPr marL="419100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Nhịp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tim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chậm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89188">
                <a:tc>
                  <a:txBody>
                    <a:bodyPr/>
                    <a:lstStyle/>
                    <a:p>
                      <a:pPr marL="419100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biết</a:t>
                      </a:r>
                      <a:r>
                        <a:rPr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ghi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nhận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latin typeface="Arial"/>
                          <a:cs typeface="Arial"/>
                        </a:rPr>
                        <a:t>được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Arial"/>
                          <a:cs typeface="Arial"/>
                        </a:rPr>
                        <a:t>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346817" y="799668"/>
            <a:ext cx="5988685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5" err="1" smtClean="0">
                <a:latin typeface="Tahoma"/>
                <a:cs typeface="Tahoma"/>
              </a:rPr>
              <a:t>Dịch</a:t>
            </a:r>
            <a:r>
              <a:rPr lang="en-US" sz="4000" spc="-25" smtClean="0">
                <a:latin typeface="Tahoma"/>
                <a:cs typeface="Tahoma"/>
              </a:rPr>
              <a:t> tễ </a:t>
            </a:r>
            <a:r>
              <a:rPr lang="en-US" sz="4000" spc="-25" dirty="0" err="1" smtClean="0">
                <a:latin typeface="Tahoma"/>
                <a:cs typeface="Tahoma"/>
              </a:rPr>
              <a:t>học</a:t>
            </a:r>
            <a:r>
              <a:rPr sz="4000" spc="-15" dirty="0" smtClean="0">
                <a:latin typeface="Tahoma"/>
                <a:cs typeface="Tahoma"/>
              </a:rPr>
              <a:t>:</a:t>
            </a:r>
            <a:r>
              <a:rPr sz="4000" spc="-5" dirty="0" smtClean="0">
                <a:latin typeface="Tahoma"/>
                <a:cs typeface="Tahoma"/>
              </a:rPr>
              <a:t> </a:t>
            </a:r>
            <a:r>
              <a:rPr lang="en-US" sz="4000" spc="-5" dirty="0" err="1" smtClean="0">
                <a:latin typeface="Tahoma"/>
                <a:cs typeface="Tahoma"/>
              </a:rPr>
              <a:t>tóm</a:t>
            </a:r>
            <a:r>
              <a:rPr lang="en-US" sz="4000" spc="-5" dirty="0" smtClean="0">
                <a:latin typeface="Tahoma"/>
                <a:cs typeface="Tahoma"/>
              </a:rPr>
              <a:t> </a:t>
            </a:r>
            <a:r>
              <a:rPr lang="en-US" sz="4000" spc="-5" dirty="0" err="1" smtClean="0">
                <a:latin typeface="Tahoma"/>
                <a:cs typeface="Tahoma"/>
              </a:rPr>
              <a:t>tắt</a:t>
            </a:r>
            <a:r>
              <a:rPr lang="en-US" sz="4000" spc="-5" dirty="0" smtClean="0">
                <a:latin typeface="Tahoma"/>
                <a:cs typeface="Tahoma"/>
              </a:rPr>
              <a:t> 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22878" y="2028074"/>
            <a:ext cx="8338184" cy="39128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sz="2400" b="1" spc="-25" dirty="0">
                <a:latin typeface="Tahoma"/>
                <a:cs typeface="Tahoma"/>
              </a:rPr>
              <a:t>2% </a:t>
            </a:r>
            <a:r>
              <a:rPr lang="en-US" sz="2400" b="1" spc="-25" dirty="0" err="1" smtClean="0">
                <a:latin typeface="Tahoma"/>
                <a:cs typeface="Tahoma"/>
              </a:rPr>
              <a:t>các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ngưng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tim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ngưng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thở</a:t>
            </a:r>
            <a:r>
              <a:rPr lang="en-US" sz="2400" b="1" spc="-25" dirty="0" smtClean="0">
                <a:latin typeface="Tahoma"/>
                <a:cs typeface="Tahoma"/>
              </a:rPr>
              <a:t> (NTNT)</a:t>
            </a:r>
            <a:r>
              <a:rPr sz="2400" b="1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ngoài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hoặc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trong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bv</a:t>
            </a:r>
            <a:r>
              <a:rPr lang="en-US" sz="2400" spc="-21" dirty="0" smtClean="0">
                <a:latin typeface="Tahoma"/>
                <a:cs typeface="Tahoma"/>
              </a:rPr>
              <a:t>  </a:t>
            </a:r>
            <a:r>
              <a:rPr lang="en-US" sz="2400" spc="-21" dirty="0" err="1" smtClean="0">
                <a:latin typeface="Tahoma"/>
                <a:cs typeface="Tahoma"/>
              </a:rPr>
              <a:t>đủ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mọi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lứa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tuổi</a:t>
            </a:r>
            <a:endParaRPr sz="7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sz="2400" spc="-15" dirty="0">
                <a:latin typeface="Tahoma"/>
                <a:cs typeface="Tahoma"/>
              </a:rPr>
              <a:t>0,5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lang="en-US" sz="2400" spc="-15" dirty="0" smtClean="0">
                <a:latin typeface="Tahoma"/>
                <a:cs typeface="Tahoma"/>
              </a:rPr>
              <a:t>-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2,5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dirty="0">
                <a:latin typeface="Tahoma"/>
                <a:cs typeface="Tahoma"/>
              </a:rPr>
              <a:t>/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1000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lang="en-US" sz="2400" spc="-5" dirty="0" smtClean="0">
                <a:latin typeface="Tahoma"/>
                <a:cs typeface="Tahoma"/>
              </a:rPr>
              <a:t>ca </a:t>
            </a:r>
            <a:r>
              <a:rPr lang="en-US" sz="2400" spc="-5" dirty="0" err="1" smtClean="0">
                <a:latin typeface="Tahoma"/>
                <a:cs typeface="Tahoma"/>
              </a:rPr>
              <a:t>nhập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viện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nhi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mỗi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năm</a:t>
            </a:r>
            <a:endParaRPr sz="7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sz="2400" spc="-15" dirty="0">
                <a:latin typeface="Tahoma"/>
                <a:cs typeface="Tahoma"/>
              </a:rPr>
              <a:t>5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lang="en-US" sz="2400" spc="-15" dirty="0">
                <a:latin typeface="Tahoma"/>
                <a:cs typeface="Tahoma"/>
              </a:rPr>
              <a:t>-</a:t>
            </a:r>
            <a:r>
              <a:rPr sz="2400" spc="-21" dirty="0" smtClean="0">
                <a:latin typeface="Tahoma"/>
                <a:cs typeface="Tahoma"/>
              </a:rPr>
              <a:t>2</a:t>
            </a:r>
            <a:r>
              <a:rPr sz="2400" spc="-15" dirty="0" smtClean="0">
                <a:latin typeface="Tahoma"/>
                <a:cs typeface="Tahoma"/>
              </a:rPr>
              <a:t>0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dirty="0">
                <a:latin typeface="Tahoma"/>
                <a:cs typeface="Tahoma"/>
              </a:rPr>
              <a:t>/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21" dirty="0">
                <a:latin typeface="Tahoma"/>
                <a:cs typeface="Tahoma"/>
              </a:rPr>
              <a:t>10</a:t>
            </a:r>
            <a:r>
              <a:rPr sz="2400" spc="-15" dirty="0">
                <a:latin typeface="Tahoma"/>
                <a:cs typeface="Tahoma"/>
              </a:rPr>
              <a:t>0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21" dirty="0">
                <a:latin typeface="Tahoma"/>
                <a:cs typeface="Tahoma"/>
              </a:rPr>
              <a:t>00</a:t>
            </a:r>
            <a:r>
              <a:rPr sz="2400" spc="-15" dirty="0">
                <a:latin typeface="Tahoma"/>
                <a:cs typeface="Tahoma"/>
              </a:rPr>
              <a:t>0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trẻ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mỗi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năm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650"/>
              </a:lnSpc>
              <a:spcBef>
                <a:spcPts val="44"/>
              </a:spcBef>
              <a:buFont typeface="Arial"/>
              <a:buChar char="•"/>
            </a:pPr>
            <a:endParaRPr sz="7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spc="-15" dirty="0">
                <a:latin typeface="Tahoma"/>
                <a:cs typeface="Tahoma"/>
              </a:rPr>
              <a:t>Ở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trẻ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nhũ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nhi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nhiều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gấp</a:t>
            </a:r>
            <a:r>
              <a:rPr lang="en-US" sz="2400" spc="-15" dirty="0" smtClean="0">
                <a:latin typeface="Tahoma"/>
                <a:cs typeface="Tahoma"/>
              </a:rPr>
              <a:t> 10 </a:t>
            </a:r>
            <a:r>
              <a:rPr lang="en-US" sz="2400" spc="-15" dirty="0" err="1" smtClean="0">
                <a:latin typeface="Tahoma"/>
                <a:cs typeface="Tahoma"/>
              </a:rPr>
              <a:t>lần</a:t>
            </a:r>
            <a:r>
              <a:rPr lang="en-US" sz="2400" spc="-15" dirty="0" smtClean="0">
                <a:latin typeface="Tahoma"/>
                <a:cs typeface="Tahoma"/>
              </a:rPr>
              <a:t> so </a:t>
            </a:r>
            <a:r>
              <a:rPr lang="en-US" sz="2400" spc="-15" dirty="0" err="1" smtClean="0">
                <a:latin typeface="Tahoma"/>
                <a:cs typeface="Tahoma"/>
              </a:rPr>
              <a:t>với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trẻ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nhỏ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và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thiếu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niên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650"/>
              </a:lnSpc>
              <a:spcBef>
                <a:spcPts val="44"/>
              </a:spcBef>
              <a:buFont typeface="Arial"/>
              <a:buChar char="•"/>
            </a:pPr>
            <a:endParaRPr sz="7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b="1" spc="-15" dirty="0" err="1" smtClean="0">
                <a:latin typeface="Tahoma"/>
                <a:cs typeface="Tahoma"/>
              </a:rPr>
              <a:t>Ngưng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thở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sz="2400" spc="-10" smtClean="0">
                <a:latin typeface="Tahoma"/>
                <a:cs typeface="Tahoma"/>
              </a:rPr>
              <a:t>,</a:t>
            </a:r>
            <a:r>
              <a:rPr sz="2400" spc="-5" smtClean="0">
                <a:latin typeface="Tahoma"/>
                <a:cs typeface="Tahoma"/>
              </a:rPr>
              <a:t> </a:t>
            </a:r>
            <a:r>
              <a:rPr lang="en-US" sz="2400" spc="-5" smtClean="0">
                <a:latin typeface="Tahoma"/>
                <a:cs typeface="Tahoma"/>
              </a:rPr>
              <a:t>đột tử trẻ sơ sinh (</a:t>
            </a:r>
            <a:r>
              <a:rPr sz="2400" spc="-5" smtClean="0">
                <a:solidFill>
                  <a:srgbClr val="FF0000"/>
                </a:solidFill>
                <a:latin typeface="Tahoma"/>
                <a:cs typeface="Tahoma"/>
              </a:rPr>
              <a:t>MS</a:t>
            </a:r>
            <a:r>
              <a:rPr sz="2400" smtClean="0">
                <a:solidFill>
                  <a:srgbClr val="FF0000"/>
                </a:solidFill>
                <a:latin typeface="Tahoma"/>
                <a:cs typeface="Tahoma"/>
              </a:rPr>
              <a:t>N</a:t>
            </a:r>
            <a:r>
              <a:rPr lang="en-US" sz="2400" smtClean="0">
                <a:solidFill>
                  <a:srgbClr val="FF0000"/>
                </a:solidFill>
                <a:latin typeface="Tahoma"/>
                <a:cs typeface="Tahoma"/>
              </a:rPr>
              <a:t>)</a:t>
            </a:r>
            <a:r>
              <a:rPr sz="2400" spc="-10" smtClean="0">
                <a:latin typeface="Tahoma"/>
                <a:cs typeface="Tahoma"/>
              </a:rPr>
              <a:t>,</a:t>
            </a:r>
            <a:r>
              <a:rPr sz="2400" spc="-5" smtClean="0">
                <a:latin typeface="Tahoma"/>
                <a:cs typeface="Tahoma"/>
              </a:rPr>
              <a:t> </a:t>
            </a:r>
            <a:r>
              <a:rPr lang="en-US" sz="2400" spc="-5" dirty="0" smtClean="0">
                <a:latin typeface="Tahoma"/>
                <a:cs typeface="Tahoma"/>
              </a:rPr>
              <a:t>tai </a:t>
            </a:r>
            <a:r>
              <a:rPr lang="en-US" sz="2400" spc="-5" dirty="0" err="1" smtClean="0">
                <a:latin typeface="Tahoma"/>
                <a:cs typeface="Tahoma"/>
              </a:rPr>
              <a:t>nạn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650"/>
              </a:lnSpc>
              <a:spcBef>
                <a:spcPts val="32"/>
              </a:spcBef>
              <a:buFont typeface="Arial"/>
              <a:buChar char="•"/>
            </a:pPr>
            <a:endParaRPr sz="7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sz="2400" b="1" dirty="0">
                <a:latin typeface="Tahoma"/>
                <a:cs typeface="Tahoma"/>
              </a:rPr>
              <a:t>&lt; </a:t>
            </a:r>
            <a:r>
              <a:rPr sz="2400" b="1" spc="-21" dirty="0" smtClean="0">
                <a:latin typeface="Tahoma"/>
                <a:cs typeface="Tahoma"/>
              </a:rPr>
              <a:t>15%</a:t>
            </a:r>
            <a:r>
              <a:rPr lang="en-US" sz="2400" b="1" spc="-21" dirty="0" smtClean="0">
                <a:latin typeface="Tahoma"/>
                <a:cs typeface="Tahoma"/>
              </a:rPr>
              <a:t> RLN 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smtClean="0">
                <a:latin typeface="Tahoma"/>
                <a:cs typeface="Tahoma"/>
              </a:rPr>
              <a:t>rung </a:t>
            </a:r>
            <a:r>
              <a:rPr lang="en-US" sz="2400" spc="-5" dirty="0" err="1" smtClean="0">
                <a:latin typeface="Tahoma"/>
                <a:cs typeface="Tahoma"/>
              </a:rPr>
              <a:t>thất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hoặc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nhịp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nhanh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thất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vô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mạch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48542" y="6711518"/>
            <a:ext cx="376999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5" dirty="0">
                <a:latin typeface="Tahoma"/>
                <a:cs typeface="Tahoma"/>
              </a:rPr>
              <a:t>B</a:t>
            </a:r>
            <a:r>
              <a:rPr sz="1600" spc="-10" dirty="0">
                <a:latin typeface="Tahoma"/>
                <a:cs typeface="Tahoma"/>
              </a:rPr>
              <a:t>iar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nt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D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0" dirty="0">
                <a:latin typeface="Tahoma"/>
                <a:cs typeface="Tahoma"/>
              </a:rPr>
              <a:t>Réanimation.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2012;21:688-695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36637" y="457520"/>
            <a:ext cx="5027594" cy="66404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1060027" y="1727351"/>
            <a:ext cx="3519449" cy="0"/>
          </a:xfrm>
          <a:custGeom>
            <a:avLst/>
            <a:gdLst/>
            <a:ahLst/>
            <a:cxnLst/>
            <a:rect l="l" t="t" r="r" b="b"/>
            <a:pathLst>
              <a:path w="3519449">
                <a:moveTo>
                  <a:pt x="0" y="0"/>
                </a:moveTo>
                <a:lnTo>
                  <a:pt x="3519449" y="0"/>
                </a:lnTo>
              </a:path>
            </a:pathLst>
          </a:custGeom>
          <a:ln w="1759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60027" y="1735511"/>
            <a:ext cx="3519449" cy="300240"/>
          </a:xfrm>
          <a:custGeom>
            <a:avLst/>
            <a:gdLst/>
            <a:ahLst/>
            <a:cxnLst/>
            <a:rect l="l" t="t" r="r" b="b"/>
            <a:pathLst>
              <a:path w="3519449" h="300240">
                <a:moveTo>
                  <a:pt x="0" y="300240"/>
                </a:moveTo>
                <a:lnTo>
                  <a:pt x="3519449" y="300240"/>
                </a:lnTo>
                <a:lnTo>
                  <a:pt x="3519449" y="0"/>
                </a:lnTo>
                <a:lnTo>
                  <a:pt x="0" y="0"/>
                </a:lnTo>
                <a:lnTo>
                  <a:pt x="0" y="300240"/>
                </a:lnTo>
                <a:close/>
              </a:path>
            </a:pathLst>
          </a:custGeom>
          <a:solidFill>
            <a:srgbClr val="BBBDC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60027" y="1746849"/>
            <a:ext cx="3519449" cy="0"/>
          </a:xfrm>
          <a:custGeom>
            <a:avLst/>
            <a:gdLst/>
            <a:ahLst/>
            <a:cxnLst/>
            <a:rect l="l" t="t" r="r" b="b"/>
            <a:pathLst>
              <a:path w="3519449">
                <a:moveTo>
                  <a:pt x="0" y="0"/>
                </a:moveTo>
                <a:lnTo>
                  <a:pt x="3519449" y="0"/>
                </a:lnTo>
              </a:path>
            </a:pathLst>
          </a:custGeom>
          <a:ln w="23941">
            <a:solidFill>
              <a:srgbClr val="BBBDC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60027" y="2024415"/>
            <a:ext cx="3519449" cy="0"/>
          </a:xfrm>
          <a:custGeom>
            <a:avLst/>
            <a:gdLst/>
            <a:ahLst/>
            <a:cxnLst/>
            <a:rect l="l" t="t" r="r" b="b"/>
            <a:pathLst>
              <a:path w="3519449">
                <a:moveTo>
                  <a:pt x="0" y="0"/>
                </a:moveTo>
                <a:lnTo>
                  <a:pt x="3519449" y="0"/>
                </a:lnTo>
              </a:path>
            </a:pathLst>
          </a:custGeom>
          <a:ln w="23941">
            <a:solidFill>
              <a:srgbClr val="BBBDC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71356" y="1735511"/>
            <a:ext cx="0" cy="300240"/>
          </a:xfrm>
          <a:custGeom>
            <a:avLst/>
            <a:gdLst/>
            <a:ahLst/>
            <a:cxnLst/>
            <a:rect l="l" t="t" r="r" b="b"/>
            <a:pathLst>
              <a:path h="300240">
                <a:moveTo>
                  <a:pt x="0" y="0"/>
                </a:moveTo>
                <a:lnTo>
                  <a:pt x="0" y="300240"/>
                </a:lnTo>
              </a:path>
            </a:pathLst>
          </a:custGeom>
          <a:ln w="23929">
            <a:solidFill>
              <a:srgbClr val="BBBDC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47320" y="1251531"/>
            <a:ext cx="1952625" cy="7258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09844">
              <a:lnSpc>
                <a:spcPct val="112300"/>
              </a:lnSpc>
            </a:pPr>
            <a:r>
              <a:rPr sz="1000" spc="-50" dirty="0">
                <a:latin typeface="Arial"/>
                <a:cs typeface="Arial"/>
              </a:rPr>
              <a:t>Réanimation</a:t>
            </a:r>
            <a:r>
              <a:rPr sz="1000" spc="60" dirty="0"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(2012)</a:t>
            </a:r>
            <a:r>
              <a:rPr sz="1000" spc="65" dirty="0">
                <a:latin typeface="Arial"/>
                <a:cs typeface="Arial"/>
              </a:rPr>
              <a:t> </a:t>
            </a:r>
            <a:r>
              <a:rPr sz="1000" spc="-44" dirty="0">
                <a:latin typeface="Arial"/>
                <a:cs typeface="Arial"/>
              </a:rPr>
              <a:t>21:688-695</a:t>
            </a:r>
            <a:r>
              <a:rPr sz="1000" spc="-25" dirty="0">
                <a:latin typeface="Arial"/>
                <a:cs typeface="Arial"/>
              </a:rPr>
              <a:t> DOI</a:t>
            </a:r>
            <a:r>
              <a:rPr sz="1000" spc="60" dirty="0">
                <a:latin typeface="Arial"/>
                <a:cs typeface="Arial"/>
              </a:rPr>
              <a:t> </a:t>
            </a:r>
            <a:r>
              <a:rPr sz="1000" spc="-50" dirty="0">
                <a:latin typeface="Arial"/>
                <a:cs typeface="Arial"/>
              </a:rPr>
              <a:t>10.1007/s13546-012-0520-7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52"/>
              </a:spcBef>
            </a:pPr>
            <a:endParaRPr sz="1300" dirty="0"/>
          </a:p>
          <a:p>
            <a:pPr marL="102860"/>
            <a:r>
              <a:rPr lang="en-US" sz="1300" spc="-30" dirty="0" smtClean="0">
                <a:latin typeface="Arial"/>
                <a:cs typeface="Arial"/>
              </a:rPr>
              <a:t>CẬP NHẬT</a:t>
            </a:r>
            <a:r>
              <a:rPr sz="1300" spc="-15" dirty="0" smtClean="0">
                <a:latin typeface="Arial"/>
                <a:cs typeface="Arial"/>
              </a:rPr>
              <a:t>/</a:t>
            </a:r>
            <a:r>
              <a:rPr sz="1300" spc="55" dirty="0" smtClean="0">
                <a:latin typeface="Arial"/>
                <a:cs typeface="Arial"/>
              </a:rPr>
              <a:t> </a:t>
            </a:r>
            <a:r>
              <a:rPr sz="1300" spc="-55" dirty="0">
                <a:latin typeface="Arial"/>
                <a:cs typeface="Arial"/>
              </a:rPr>
              <a:t>UPD</a:t>
            </a:r>
            <a:r>
              <a:rPr sz="1300" spc="-80" dirty="0">
                <a:latin typeface="Arial"/>
                <a:cs typeface="Arial"/>
              </a:rPr>
              <a:t>ATE</a:t>
            </a:r>
            <a:endParaRPr sz="13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47320" y="2402210"/>
            <a:ext cx="3234055" cy="11334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2100" spc="55" dirty="0" err="1" smtClean="0">
                <a:latin typeface="Arial"/>
                <a:cs typeface="Arial"/>
              </a:rPr>
              <a:t>Ngưng</a:t>
            </a:r>
            <a:r>
              <a:rPr lang="en-US" sz="2100" spc="55" dirty="0" smtClean="0">
                <a:latin typeface="Arial"/>
                <a:cs typeface="Arial"/>
              </a:rPr>
              <a:t> </a:t>
            </a:r>
            <a:r>
              <a:rPr lang="en-US" sz="2100" spc="55" dirty="0" err="1" smtClean="0">
                <a:latin typeface="Arial"/>
                <a:cs typeface="Arial"/>
              </a:rPr>
              <a:t>tim</a:t>
            </a:r>
            <a:r>
              <a:rPr lang="en-US" sz="2100" spc="55" dirty="0" smtClean="0">
                <a:latin typeface="Arial"/>
                <a:cs typeface="Arial"/>
              </a:rPr>
              <a:t> ở </a:t>
            </a:r>
            <a:r>
              <a:rPr lang="en-US" sz="2100" spc="55" dirty="0" err="1" smtClean="0">
                <a:latin typeface="Arial"/>
                <a:cs typeface="Arial"/>
              </a:rPr>
              <a:t>trẻ</a:t>
            </a:r>
            <a:r>
              <a:rPr lang="en-US" sz="2100" spc="55" dirty="0" smtClean="0">
                <a:latin typeface="Arial"/>
                <a:cs typeface="Arial"/>
              </a:rPr>
              <a:t> </a:t>
            </a:r>
            <a:r>
              <a:rPr lang="en-US" sz="2100" spc="55" dirty="0" err="1" smtClean="0">
                <a:latin typeface="Arial"/>
                <a:cs typeface="Arial"/>
              </a:rPr>
              <a:t>em</a:t>
            </a:r>
            <a:endParaRPr sz="2100" dirty="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21"/>
              </a:spcBef>
            </a:pPr>
            <a:endParaRPr sz="900" dirty="0"/>
          </a:p>
          <a:p>
            <a:pPr marL="12698"/>
            <a:r>
              <a:rPr sz="1500" spc="-10" dirty="0">
                <a:latin typeface="Arial"/>
                <a:cs typeface="Arial"/>
              </a:rPr>
              <a:t>Cardiac</a:t>
            </a:r>
            <a:r>
              <a:rPr sz="1500" spc="80" dirty="0">
                <a:latin typeface="Arial"/>
                <a:cs typeface="Arial"/>
              </a:rPr>
              <a:t> </a:t>
            </a:r>
            <a:r>
              <a:rPr sz="1500" spc="86" dirty="0">
                <a:latin typeface="Arial"/>
                <a:cs typeface="Arial"/>
              </a:rPr>
              <a:t>ar</a:t>
            </a:r>
            <a:r>
              <a:rPr sz="1500" spc="50" dirty="0">
                <a:latin typeface="Arial"/>
                <a:cs typeface="Arial"/>
              </a:rPr>
              <a:t>r</a:t>
            </a:r>
            <a:r>
              <a:rPr sz="1500" spc="-95" dirty="0">
                <a:latin typeface="Arial"/>
                <a:cs typeface="Arial"/>
              </a:rPr>
              <a:t>est</a:t>
            </a:r>
            <a:r>
              <a:rPr sz="1500" spc="80" dirty="0">
                <a:latin typeface="Arial"/>
                <a:cs typeface="Arial"/>
              </a:rPr>
              <a:t> </a:t>
            </a:r>
            <a:r>
              <a:rPr sz="1500" spc="35" dirty="0">
                <a:latin typeface="Arial"/>
                <a:cs typeface="Arial"/>
              </a:rPr>
              <a:t>in</a:t>
            </a:r>
            <a:r>
              <a:rPr sz="1500" spc="80" dirty="0">
                <a:latin typeface="Arial"/>
                <a:cs typeface="Arial"/>
              </a:rPr>
              <a:t> </a:t>
            </a:r>
            <a:r>
              <a:rPr sz="1500" spc="5" dirty="0">
                <a:latin typeface="Arial"/>
                <a:cs typeface="Arial"/>
              </a:rPr>
              <a:t>childr</a:t>
            </a:r>
            <a:r>
              <a:rPr sz="1500" spc="-5" dirty="0">
                <a:latin typeface="Arial"/>
                <a:cs typeface="Arial"/>
              </a:rPr>
              <a:t>e</a:t>
            </a:r>
            <a:r>
              <a:rPr sz="1500" dirty="0">
                <a:latin typeface="Arial"/>
                <a:cs typeface="Arial"/>
              </a:rPr>
              <a:t>n</a:t>
            </a:r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99"/>
              </a:lnSpc>
              <a:spcBef>
                <a:spcPts val="64"/>
              </a:spcBef>
            </a:pPr>
            <a:endParaRPr sz="1100" dirty="0"/>
          </a:p>
          <a:p>
            <a:pPr marL="12698"/>
            <a:r>
              <a:rPr sz="1300" spc="-21" dirty="0">
                <a:latin typeface="Arial"/>
                <a:cs typeface="Arial"/>
              </a:rPr>
              <a:t>D.</a:t>
            </a:r>
            <a:r>
              <a:rPr sz="1300" spc="65" dirty="0">
                <a:latin typeface="Arial"/>
                <a:cs typeface="Arial"/>
              </a:rPr>
              <a:t> </a:t>
            </a:r>
            <a:r>
              <a:rPr sz="1300" spc="5" dirty="0">
                <a:latin typeface="Arial"/>
                <a:cs typeface="Arial"/>
              </a:rPr>
              <a:t>Biarent</a:t>
            </a:r>
            <a:endParaRPr sz="13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99078" y="4022077"/>
            <a:ext cx="3223895" cy="7956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99500"/>
              </a:lnSpc>
            </a:pPr>
            <a:r>
              <a:rPr lang="en-US" spc="-10" dirty="0" err="1" smtClean="0">
                <a:latin typeface="Tahoma"/>
                <a:cs typeface="Tahoma"/>
              </a:rPr>
              <a:t>Phải</a:t>
            </a:r>
            <a:r>
              <a:rPr lang="en-US" spc="-10" dirty="0" smtClean="0">
                <a:latin typeface="Tahoma"/>
                <a:cs typeface="Tahoma"/>
              </a:rPr>
              <a:t> </a:t>
            </a:r>
            <a:r>
              <a:rPr lang="en-US" spc="-10" dirty="0" err="1" smtClean="0">
                <a:latin typeface="Tahoma"/>
                <a:cs typeface="Tahoma"/>
              </a:rPr>
              <a:t>chẩn</a:t>
            </a:r>
            <a:r>
              <a:rPr lang="en-US" spc="-10" dirty="0" smtClean="0">
                <a:latin typeface="Tahoma"/>
                <a:cs typeface="Tahoma"/>
              </a:rPr>
              <a:t> </a:t>
            </a:r>
            <a:r>
              <a:rPr lang="en-US" spc="-10" dirty="0" err="1" smtClean="0">
                <a:latin typeface="Tahoma"/>
                <a:cs typeface="Tahoma"/>
              </a:rPr>
              <a:t>đoán</a:t>
            </a:r>
            <a:r>
              <a:rPr lang="en-US" spc="-10" dirty="0" smtClean="0">
                <a:latin typeface="Tahoma"/>
                <a:cs typeface="Tahoma"/>
              </a:rPr>
              <a:t> </a:t>
            </a:r>
            <a:r>
              <a:rPr lang="en-US" spc="-10" dirty="0" err="1" smtClean="0">
                <a:latin typeface="Tahoma"/>
                <a:cs typeface="Tahoma"/>
              </a:rPr>
              <a:t>được</a:t>
            </a:r>
            <a:r>
              <a:rPr lang="en-US" spc="-10" dirty="0" smtClean="0">
                <a:latin typeface="Tahoma"/>
                <a:cs typeface="Tahoma"/>
              </a:rPr>
              <a:t> </a:t>
            </a:r>
            <a:r>
              <a:rPr lang="en-US" b="1" spc="-10" dirty="0" err="1" smtClean="0">
                <a:latin typeface="Tahoma"/>
                <a:cs typeface="Tahoma"/>
              </a:rPr>
              <a:t>trong</a:t>
            </a:r>
            <a:r>
              <a:rPr lang="en-US" b="1" spc="-10" dirty="0" smtClean="0">
                <a:latin typeface="Tahoma"/>
                <a:cs typeface="Tahoma"/>
              </a:rPr>
              <a:t> </a:t>
            </a:r>
            <a:r>
              <a:rPr lang="en-US" b="1" spc="-10" dirty="0" err="1" smtClean="0">
                <a:latin typeface="Tahoma"/>
                <a:cs typeface="Tahoma"/>
              </a:rPr>
              <a:t>vòng</a:t>
            </a:r>
            <a:r>
              <a:rPr lang="en-US" b="1" spc="-10" dirty="0" smtClean="0">
                <a:latin typeface="Tahoma"/>
                <a:cs typeface="Tahoma"/>
              </a:rPr>
              <a:t> 10 </a:t>
            </a:r>
            <a:r>
              <a:rPr lang="en-US" b="1" spc="-10" dirty="0" err="1" smtClean="0">
                <a:latin typeface="Tahoma"/>
                <a:cs typeface="Tahoma"/>
              </a:rPr>
              <a:t>giây</a:t>
            </a:r>
            <a:r>
              <a:rPr lang="en-US" b="1" spc="-10" dirty="0" smtClean="0">
                <a:latin typeface="Tahoma"/>
                <a:cs typeface="Tahoma"/>
              </a:rPr>
              <a:t> </a:t>
            </a:r>
            <a:r>
              <a:rPr sz="1600" spc="-10" dirty="0" smtClean="0">
                <a:latin typeface="Tahoma"/>
                <a:cs typeface="Tahoma"/>
              </a:rPr>
              <a:t>(</a:t>
            </a:r>
            <a:r>
              <a:rPr lang="en-US" sz="1600" spc="-10" dirty="0" err="1" smtClean="0">
                <a:latin typeface="Tahoma"/>
                <a:cs typeface="Tahoma"/>
              </a:rPr>
              <a:t>việc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tìm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mạch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lâu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hơn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đối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với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những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người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không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chuyên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môn</a:t>
            </a:r>
            <a:r>
              <a:rPr sz="1600" spc="-10" dirty="0" smtClean="0">
                <a:latin typeface="Tahoma"/>
                <a:cs typeface="Tahoma"/>
              </a:rPr>
              <a:t>)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19716" y="5132905"/>
            <a:ext cx="2731770" cy="53213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2099"/>
              </a:lnSpc>
            </a:pPr>
            <a:r>
              <a:rPr lang="en-US" b="1" spc="-15" dirty="0" err="1" smtClean="0">
                <a:latin typeface="Tahoma"/>
                <a:cs typeface="Tahoma"/>
              </a:rPr>
              <a:t>Thông</a:t>
            </a:r>
            <a:r>
              <a:rPr lang="en-US" b="1" spc="-15" dirty="0" smtClean="0">
                <a:latin typeface="Tahoma"/>
                <a:cs typeface="Tahoma"/>
              </a:rPr>
              <a:t> </a:t>
            </a:r>
            <a:r>
              <a:rPr lang="en-US" b="1" spc="-15" dirty="0" err="1" smtClean="0">
                <a:latin typeface="Tahoma"/>
                <a:cs typeface="Tahoma"/>
              </a:rPr>
              <a:t>khí</a:t>
            </a:r>
            <a:r>
              <a:rPr lang="en-US" b="1" spc="-15" dirty="0" smtClean="0">
                <a:latin typeface="Tahoma"/>
                <a:cs typeface="Tahoma"/>
              </a:rPr>
              <a:t> </a:t>
            </a:r>
            <a:r>
              <a:rPr b="1" spc="35" dirty="0" smtClean="0">
                <a:latin typeface="Tahoma"/>
                <a:cs typeface="Tahoma"/>
              </a:rPr>
              <a:t> </a:t>
            </a:r>
            <a:r>
              <a:rPr lang="en-US" b="1" spc="35" dirty="0" err="1" smtClean="0">
                <a:latin typeface="Tahoma"/>
                <a:cs typeface="Tahoma"/>
              </a:rPr>
              <a:t>là</a:t>
            </a:r>
            <a:r>
              <a:rPr lang="en-US" b="1" spc="35" dirty="0" smtClean="0">
                <a:latin typeface="Tahoma"/>
                <a:cs typeface="Tahoma"/>
              </a:rPr>
              <a:t> </a:t>
            </a:r>
            <a:r>
              <a:rPr lang="en-US" spc="-21" dirty="0" err="1" smtClean="0">
                <a:latin typeface="Tahoma"/>
                <a:cs typeface="Tahoma"/>
              </a:rPr>
              <a:t>nền</a:t>
            </a:r>
            <a:r>
              <a:rPr lang="en-US" spc="-21" dirty="0" smtClean="0">
                <a:latin typeface="Tahoma"/>
                <a:cs typeface="Tahoma"/>
              </a:rPr>
              <a:t> </a:t>
            </a:r>
            <a:r>
              <a:rPr lang="en-US" spc="-21" dirty="0" err="1" smtClean="0">
                <a:latin typeface="Tahoma"/>
                <a:cs typeface="Tahoma"/>
              </a:rPr>
              <a:t>tảng</a:t>
            </a:r>
            <a:r>
              <a:rPr lang="en-US" spc="-21" dirty="0" smtClean="0">
                <a:latin typeface="Tahoma"/>
                <a:cs typeface="Tahoma"/>
              </a:rPr>
              <a:t>  </a:t>
            </a:r>
            <a:r>
              <a:rPr lang="en-US" spc="-21" dirty="0" err="1" smtClean="0">
                <a:latin typeface="Tahoma"/>
                <a:cs typeface="Tahoma"/>
              </a:rPr>
              <a:t>trong</a:t>
            </a:r>
            <a:r>
              <a:rPr lang="en-US" spc="-21" dirty="0" smtClean="0">
                <a:latin typeface="Tahoma"/>
                <a:cs typeface="Tahoma"/>
              </a:rPr>
              <a:t> NTNT ở </a:t>
            </a:r>
            <a:r>
              <a:rPr lang="en-US" spc="-21" dirty="0" err="1" smtClean="0">
                <a:latin typeface="Tahoma"/>
                <a:cs typeface="Tahoma"/>
              </a:rPr>
              <a:t>trẻ</a:t>
            </a:r>
            <a:r>
              <a:rPr lang="en-US" spc="-21" dirty="0" smtClean="0">
                <a:latin typeface="Tahoma"/>
                <a:cs typeface="Tahoma"/>
              </a:rPr>
              <a:t> </a:t>
            </a:r>
            <a:r>
              <a:rPr lang="en-US" spc="-21" dirty="0" err="1" smtClean="0">
                <a:latin typeface="Tahoma"/>
                <a:cs typeface="Tahoma"/>
              </a:rPr>
              <a:t>em</a:t>
            </a:r>
            <a:endParaRPr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74253" y="4260735"/>
            <a:ext cx="349249" cy="400049"/>
          </a:xfrm>
          <a:custGeom>
            <a:avLst/>
            <a:gdLst/>
            <a:ahLst/>
            <a:cxnLst/>
            <a:rect l="l" t="t" r="r" b="b"/>
            <a:pathLst>
              <a:path w="349249" h="400049">
                <a:moveTo>
                  <a:pt x="0" y="0"/>
                </a:moveTo>
                <a:lnTo>
                  <a:pt x="349249" y="0"/>
                </a:lnTo>
                <a:lnTo>
                  <a:pt x="349249" y="400049"/>
                </a:lnTo>
                <a:lnTo>
                  <a:pt x="0" y="400049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52993" y="4306455"/>
            <a:ext cx="187325" cy="310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100" b="1" spc="-15" dirty="0">
                <a:latin typeface="Tahoma"/>
                <a:cs typeface="Tahoma"/>
              </a:rPr>
              <a:t>1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72663" y="5216409"/>
            <a:ext cx="352424" cy="400049"/>
          </a:xfrm>
          <a:custGeom>
            <a:avLst/>
            <a:gdLst/>
            <a:ahLst/>
            <a:cxnLst/>
            <a:rect l="l" t="t" r="r" b="b"/>
            <a:pathLst>
              <a:path w="352424" h="400049">
                <a:moveTo>
                  <a:pt x="0" y="0"/>
                </a:moveTo>
                <a:lnTo>
                  <a:pt x="352424" y="0"/>
                </a:lnTo>
                <a:lnTo>
                  <a:pt x="352424" y="400049"/>
                </a:lnTo>
                <a:lnTo>
                  <a:pt x="0" y="400049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51405" y="5262129"/>
            <a:ext cx="187325" cy="310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100" b="1" spc="-15" dirty="0">
                <a:latin typeface="Tahoma"/>
                <a:cs typeface="Tahoma"/>
              </a:rPr>
              <a:t>2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84900" y="620280"/>
            <a:ext cx="183148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Không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có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đáp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ứng</a:t>
            </a:r>
            <a:endParaRPr 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337301" y="1251531"/>
            <a:ext cx="16790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Gọi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sự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giúp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đỡ</a:t>
            </a:r>
            <a:endParaRPr lang="en-US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184900" y="2024415"/>
            <a:ext cx="21336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Mở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đường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hô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hấp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172860" y="2673650"/>
            <a:ext cx="217309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 smtClean="0"/>
              <a:t>Không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có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dấu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hiệu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sự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sống</a:t>
            </a:r>
            <a:endParaRPr lang="en-US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670131" y="3439203"/>
            <a:ext cx="136768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 </a:t>
            </a:r>
            <a:r>
              <a:rPr lang="en-US" sz="1600" b="1" dirty="0" err="1" smtClean="0"/>
              <a:t>thôỉ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hơi</a:t>
            </a:r>
            <a:r>
              <a:rPr lang="en-US" sz="1600" b="1" dirty="0" smtClean="0"/>
              <a:t> 5 </a:t>
            </a:r>
            <a:r>
              <a:rPr lang="en-US" sz="1600" b="1" dirty="0" err="1" smtClean="0"/>
              <a:t>lần</a:t>
            </a:r>
            <a:endParaRPr lang="en-US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054520" y="4112127"/>
            <a:ext cx="209223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 smtClean="0"/>
              <a:t>Dấu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hiệu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sự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sống</a:t>
            </a:r>
            <a:r>
              <a:rPr lang="en-US" sz="1400" b="1" dirty="0" smtClean="0"/>
              <a:t>? </a:t>
            </a:r>
            <a:r>
              <a:rPr lang="en-US" sz="1400" b="1" dirty="0" err="1" smtClean="0"/>
              <a:t>Mạch</a:t>
            </a:r>
            <a:r>
              <a:rPr lang="en-US" sz="1400" b="1" dirty="0" smtClean="0"/>
              <a:t>?</a:t>
            </a:r>
            <a:endParaRPr lang="en-US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152694" y="4794351"/>
            <a:ext cx="219326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 smtClean="0"/>
              <a:t>Nhấn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tim</a:t>
            </a:r>
            <a:r>
              <a:rPr lang="en-US" sz="1600" b="1" dirty="0" smtClean="0"/>
              <a:t> 15 </a:t>
            </a:r>
            <a:r>
              <a:rPr lang="en-US" sz="1600" b="1" dirty="0" err="1" smtClean="0"/>
              <a:t>cái</a:t>
            </a:r>
            <a:endParaRPr lang="en-US" sz="1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889500" y="5447181"/>
            <a:ext cx="46482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 smtClean="0"/>
              <a:t>Xen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kẽ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thổi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hơi</a:t>
            </a:r>
            <a:r>
              <a:rPr lang="en-US" sz="1600" b="1" dirty="0" smtClean="0"/>
              <a:t> 2 </a:t>
            </a:r>
            <a:r>
              <a:rPr lang="en-US" sz="1600" b="1" dirty="0" err="1" smtClean="0"/>
              <a:t>lần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và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nhấn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tim</a:t>
            </a:r>
            <a:r>
              <a:rPr lang="en-US" sz="1600" b="1" dirty="0" smtClean="0"/>
              <a:t> 15 </a:t>
            </a:r>
            <a:r>
              <a:rPr lang="en-US" sz="1600" b="1" dirty="0" err="1" smtClean="0"/>
              <a:t>lần</a:t>
            </a:r>
            <a:endParaRPr lang="en-US" sz="1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616098" y="6292850"/>
            <a:ext cx="346440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Sau</a:t>
            </a:r>
            <a:r>
              <a:rPr lang="en-US" b="1" dirty="0" smtClean="0"/>
              <a:t> 1 </a:t>
            </a:r>
            <a:r>
              <a:rPr lang="en-US" b="1" dirty="0" err="1" smtClean="0"/>
              <a:t>phút</a:t>
            </a:r>
            <a:r>
              <a:rPr lang="en-US" b="1" dirty="0" smtClean="0"/>
              <a:t>, </a:t>
            </a:r>
            <a:r>
              <a:rPr lang="en-US" b="1" dirty="0" err="1" smtClean="0"/>
              <a:t>đi</a:t>
            </a:r>
            <a:r>
              <a:rPr lang="en-US" b="1" dirty="0" smtClean="0"/>
              <a:t> </a:t>
            </a:r>
            <a:r>
              <a:rPr lang="en-US" b="1" dirty="0" err="1" smtClean="0"/>
              <a:t>tìm</a:t>
            </a:r>
            <a:r>
              <a:rPr lang="en-US" b="1" dirty="0" smtClean="0"/>
              <a:t> </a:t>
            </a:r>
            <a:r>
              <a:rPr lang="en-US" b="1" dirty="0" err="1" smtClean="0"/>
              <a:t>sự</a:t>
            </a:r>
            <a:r>
              <a:rPr lang="en-US" b="1" dirty="0" smtClean="0"/>
              <a:t> </a:t>
            </a:r>
            <a:r>
              <a:rPr lang="en-US" b="1" dirty="0" err="1" smtClean="0"/>
              <a:t>giúp</a:t>
            </a:r>
            <a:r>
              <a:rPr lang="en-US" b="1" dirty="0" smtClean="0"/>
              <a:t> </a:t>
            </a:r>
            <a:r>
              <a:rPr lang="en-US" b="1" dirty="0" err="1" smtClean="0"/>
              <a:t>đỡ</a:t>
            </a:r>
            <a:endParaRPr lang="en-US" b="1" dirty="0" smtClean="0"/>
          </a:p>
          <a:p>
            <a:r>
              <a:rPr lang="en-US" b="1" dirty="0" err="1" smtClean="0"/>
              <a:t>Tiếp</a:t>
            </a:r>
            <a:r>
              <a:rPr lang="en-US" b="1" dirty="0" smtClean="0"/>
              <a:t> </a:t>
            </a:r>
            <a:r>
              <a:rPr lang="en-US" b="1" dirty="0" err="1" smtClean="0"/>
              <a:t>tục</a:t>
            </a:r>
            <a:r>
              <a:rPr lang="en-US" b="1" dirty="0" smtClean="0"/>
              <a:t> </a:t>
            </a:r>
            <a:r>
              <a:rPr lang="en-US" b="1" dirty="0" err="1" smtClean="0"/>
              <a:t>hồi</a:t>
            </a:r>
            <a:r>
              <a:rPr lang="en-US" b="1" dirty="0" smtClean="0"/>
              <a:t> </a:t>
            </a:r>
            <a:r>
              <a:rPr lang="en-US" b="1" dirty="0" err="1" smtClean="0"/>
              <a:t>sức</a:t>
            </a:r>
            <a:r>
              <a:rPr lang="en-US" b="1" dirty="0" smtClean="0"/>
              <a:t> </a:t>
            </a:r>
            <a:r>
              <a:rPr lang="en-US" b="1" dirty="0" err="1" smtClean="0"/>
              <a:t>tim</a:t>
            </a:r>
            <a:r>
              <a:rPr lang="en-US" b="1" dirty="0" smtClean="0"/>
              <a:t> </a:t>
            </a:r>
            <a:r>
              <a:rPr lang="en-US" b="1" dirty="0" err="1" smtClean="0"/>
              <a:t>phổi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877434" y="897550"/>
            <a:ext cx="738664" cy="4096955"/>
          </a:xfrm>
          <a:prstGeom prst="rect">
            <a:avLst/>
          </a:prstGeom>
          <a:solidFill>
            <a:schemeClr val="bg1"/>
          </a:solidFill>
        </p:spPr>
        <p:txBody>
          <a:bodyPr vert="vert" wrap="none" rtlCol="0">
            <a:spAutoFit/>
          </a:bodyPr>
          <a:lstStyle/>
          <a:p>
            <a:r>
              <a:rPr lang="en-US" b="1" dirty="0" err="1" smtClean="0"/>
              <a:t>Nhấn</a:t>
            </a:r>
            <a:r>
              <a:rPr lang="en-US" b="1" dirty="0" smtClean="0"/>
              <a:t> </a:t>
            </a:r>
            <a:r>
              <a:rPr lang="en-US" b="1" dirty="0" err="1" smtClean="0"/>
              <a:t>mạnh</a:t>
            </a:r>
            <a:r>
              <a:rPr lang="en-US" b="1" dirty="0" smtClean="0"/>
              <a:t> </a:t>
            </a:r>
            <a:r>
              <a:rPr lang="en-US" b="1" dirty="0" err="1" smtClean="0"/>
              <a:t>và</a:t>
            </a:r>
            <a:r>
              <a:rPr lang="en-US" b="1" dirty="0" smtClean="0"/>
              <a:t> </a:t>
            </a:r>
            <a:r>
              <a:rPr lang="en-US" b="1" dirty="0" err="1" smtClean="0"/>
              <a:t>nhanh</a:t>
            </a:r>
            <a:r>
              <a:rPr lang="en-US" b="1" dirty="0" smtClean="0"/>
              <a:t> </a:t>
            </a:r>
            <a:r>
              <a:rPr lang="en-US" b="1" dirty="0" err="1" smtClean="0"/>
              <a:t>và</a:t>
            </a:r>
            <a:r>
              <a:rPr lang="en-US" b="1" dirty="0" smtClean="0"/>
              <a:t> </a:t>
            </a:r>
            <a:r>
              <a:rPr lang="en-US" b="1" dirty="0" err="1" smtClean="0"/>
              <a:t>nhả</a:t>
            </a:r>
            <a:r>
              <a:rPr lang="en-US" b="1" dirty="0" smtClean="0"/>
              <a:t> </a:t>
            </a:r>
            <a:r>
              <a:rPr lang="en-US" b="1" dirty="0" err="1" smtClean="0"/>
              <a:t>ra</a:t>
            </a:r>
            <a:r>
              <a:rPr lang="en-US" b="1" dirty="0" smtClean="0"/>
              <a:t> </a:t>
            </a:r>
            <a:r>
              <a:rPr lang="en-US" b="1" dirty="0" err="1" smtClean="0"/>
              <a:t>hoàn</a:t>
            </a:r>
            <a:r>
              <a:rPr lang="en-US" b="1" dirty="0" smtClean="0"/>
              <a:t> </a:t>
            </a:r>
            <a:r>
              <a:rPr lang="en-US" b="1" dirty="0" err="1" smtClean="0"/>
              <a:t>toàn</a:t>
            </a:r>
            <a:endParaRPr lang="en-US" b="1" dirty="0" smtClean="0"/>
          </a:p>
          <a:p>
            <a:r>
              <a:rPr lang="en-US" b="1" dirty="0" err="1" smtClean="0"/>
              <a:t>Giảm</a:t>
            </a:r>
            <a:r>
              <a:rPr lang="en-US" b="1" dirty="0" smtClean="0"/>
              <a:t> </a:t>
            </a:r>
            <a:r>
              <a:rPr lang="en-US" b="1" dirty="0" err="1" smtClean="0"/>
              <a:t>thiểu</a:t>
            </a:r>
            <a:r>
              <a:rPr lang="en-US" b="1" dirty="0" smtClean="0"/>
              <a:t> </a:t>
            </a:r>
            <a:r>
              <a:rPr lang="en-US" b="1" dirty="0" err="1" smtClean="0"/>
              <a:t>sự</a:t>
            </a:r>
            <a:r>
              <a:rPr lang="en-US" b="1" dirty="0" smtClean="0"/>
              <a:t> </a:t>
            </a:r>
            <a:r>
              <a:rPr lang="en-US" b="1" dirty="0" err="1" smtClean="0"/>
              <a:t>gián</a:t>
            </a:r>
            <a:r>
              <a:rPr lang="en-US" b="1" dirty="0" smtClean="0"/>
              <a:t> </a:t>
            </a:r>
            <a:r>
              <a:rPr lang="en-US" b="1" dirty="0" err="1" smtClean="0"/>
              <a:t>đoạn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7581" y="1349202"/>
            <a:ext cx="3475845" cy="0"/>
          </a:xfrm>
          <a:custGeom>
            <a:avLst/>
            <a:gdLst/>
            <a:ahLst/>
            <a:cxnLst/>
            <a:rect l="l" t="t" r="r" b="b"/>
            <a:pathLst>
              <a:path w="3475845">
                <a:moveTo>
                  <a:pt x="0" y="0"/>
                </a:moveTo>
                <a:lnTo>
                  <a:pt x="3475845" y="0"/>
                </a:lnTo>
              </a:path>
            </a:pathLst>
          </a:custGeom>
          <a:ln w="1739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57581" y="1357265"/>
            <a:ext cx="3475845" cy="296604"/>
          </a:xfrm>
          <a:custGeom>
            <a:avLst/>
            <a:gdLst/>
            <a:ahLst/>
            <a:cxnLst/>
            <a:rect l="l" t="t" r="r" b="b"/>
            <a:pathLst>
              <a:path w="3475845" h="296604">
                <a:moveTo>
                  <a:pt x="0" y="296604"/>
                </a:moveTo>
                <a:lnTo>
                  <a:pt x="3475845" y="296604"/>
                </a:lnTo>
                <a:lnTo>
                  <a:pt x="3475845" y="0"/>
                </a:lnTo>
                <a:lnTo>
                  <a:pt x="0" y="0"/>
                </a:lnTo>
                <a:lnTo>
                  <a:pt x="0" y="296604"/>
                </a:lnTo>
                <a:close/>
              </a:path>
            </a:pathLst>
          </a:custGeom>
          <a:solidFill>
            <a:srgbClr val="BBBDC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57581" y="1368464"/>
            <a:ext cx="3475845" cy="0"/>
          </a:xfrm>
          <a:custGeom>
            <a:avLst/>
            <a:gdLst/>
            <a:ahLst/>
            <a:cxnLst/>
            <a:rect l="l" t="t" r="r" b="b"/>
            <a:pathLst>
              <a:path w="3475845">
                <a:moveTo>
                  <a:pt x="0" y="0"/>
                </a:moveTo>
                <a:lnTo>
                  <a:pt x="3475845" y="0"/>
                </a:lnTo>
              </a:path>
            </a:pathLst>
          </a:custGeom>
          <a:ln w="23667">
            <a:solidFill>
              <a:srgbClr val="BBBDC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7581" y="1642670"/>
            <a:ext cx="3475845" cy="0"/>
          </a:xfrm>
          <a:custGeom>
            <a:avLst/>
            <a:gdLst/>
            <a:ahLst/>
            <a:cxnLst/>
            <a:rect l="l" t="t" r="r" b="b"/>
            <a:pathLst>
              <a:path w="3475845">
                <a:moveTo>
                  <a:pt x="0" y="0"/>
                </a:moveTo>
                <a:lnTo>
                  <a:pt x="3475845" y="0"/>
                </a:lnTo>
              </a:path>
            </a:pathLst>
          </a:custGeom>
          <a:ln w="23667">
            <a:solidFill>
              <a:srgbClr val="BBBDC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8769" y="1357265"/>
            <a:ext cx="0" cy="296604"/>
          </a:xfrm>
          <a:custGeom>
            <a:avLst/>
            <a:gdLst/>
            <a:ahLst/>
            <a:cxnLst/>
            <a:rect l="l" t="t" r="r" b="b"/>
            <a:pathLst>
              <a:path h="296604">
                <a:moveTo>
                  <a:pt x="0" y="0"/>
                </a:moveTo>
                <a:lnTo>
                  <a:pt x="0" y="296604"/>
                </a:lnTo>
              </a:path>
            </a:pathLst>
          </a:custGeom>
          <a:ln w="23649">
            <a:solidFill>
              <a:srgbClr val="BBBDC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4874" y="879531"/>
            <a:ext cx="1928495" cy="7169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08574">
              <a:lnSpc>
                <a:spcPct val="110900"/>
              </a:lnSpc>
            </a:pPr>
            <a:r>
              <a:rPr sz="1000" spc="-55" dirty="0">
                <a:latin typeface="Arial"/>
                <a:cs typeface="Arial"/>
              </a:rPr>
              <a:t>Réanimation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-44" dirty="0">
                <a:latin typeface="Arial"/>
                <a:cs typeface="Arial"/>
              </a:rPr>
              <a:t>(2012)</a:t>
            </a:r>
            <a:r>
              <a:rPr sz="1000" spc="60" dirty="0">
                <a:latin typeface="Arial"/>
                <a:cs typeface="Arial"/>
              </a:rPr>
              <a:t> </a:t>
            </a:r>
            <a:r>
              <a:rPr sz="1000" spc="-50" dirty="0">
                <a:latin typeface="Arial"/>
                <a:cs typeface="Arial"/>
              </a:rPr>
              <a:t>21:688-695</a:t>
            </a:r>
            <a:r>
              <a:rPr sz="1000" spc="-30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DOI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-55" dirty="0">
                <a:latin typeface="Arial"/>
                <a:cs typeface="Arial"/>
              </a:rPr>
              <a:t>10.1007/s13546-012-0520-7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68"/>
              </a:spcBef>
            </a:pPr>
            <a:endParaRPr sz="1300" dirty="0"/>
          </a:p>
          <a:p>
            <a:pPr marL="102225"/>
            <a:r>
              <a:rPr lang="en-US" sz="1100" spc="-10" dirty="0" smtClean="0">
                <a:latin typeface="Arial"/>
                <a:cs typeface="Arial"/>
              </a:rPr>
              <a:t>CẬP NHẬT</a:t>
            </a:r>
            <a:r>
              <a:rPr sz="1100" spc="70" dirty="0" smtClean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/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UPD</a:t>
            </a:r>
            <a:r>
              <a:rPr sz="1100" spc="-50" dirty="0">
                <a:latin typeface="Arial"/>
                <a:cs typeface="Arial"/>
              </a:rPr>
              <a:t>A</a:t>
            </a:r>
            <a:r>
              <a:rPr sz="1100" spc="-60" dirty="0">
                <a:latin typeface="Arial"/>
                <a:cs typeface="Arial"/>
              </a:rPr>
              <a:t>TE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257528" y="418339"/>
            <a:ext cx="4813571" cy="61288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2533188" y="5225934"/>
            <a:ext cx="3467100" cy="1754188"/>
          </a:xfrm>
          <a:custGeom>
            <a:avLst/>
            <a:gdLst/>
            <a:ahLst/>
            <a:cxnLst/>
            <a:rect l="l" t="t" r="r" b="b"/>
            <a:pathLst>
              <a:path w="3467100" h="1754188">
                <a:moveTo>
                  <a:pt x="0" y="0"/>
                </a:moveTo>
                <a:lnTo>
                  <a:pt x="3467100" y="0"/>
                </a:lnTo>
                <a:lnTo>
                  <a:pt x="3467100" y="1754188"/>
                </a:lnTo>
                <a:lnTo>
                  <a:pt x="0" y="175418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398876" y="5225935"/>
            <a:ext cx="2519361" cy="1384299"/>
          </a:xfrm>
          <a:custGeom>
            <a:avLst/>
            <a:gdLst/>
            <a:ahLst/>
            <a:cxnLst/>
            <a:rect l="l" t="t" r="r" b="b"/>
            <a:pathLst>
              <a:path w="2519361" h="1384300">
                <a:moveTo>
                  <a:pt x="0" y="0"/>
                </a:moveTo>
                <a:lnTo>
                  <a:pt x="2519361" y="0"/>
                </a:lnTo>
                <a:lnTo>
                  <a:pt x="2519361" y="1384300"/>
                </a:lnTo>
                <a:lnTo>
                  <a:pt x="0" y="13843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45720" y="5734147"/>
            <a:ext cx="246356" cy="1376"/>
          </a:xfrm>
          <a:custGeom>
            <a:avLst/>
            <a:gdLst/>
            <a:ahLst/>
            <a:cxnLst/>
            <a:rect l="l" t="t" r="r" b="b"/>
            <a:pathLst>
              <a:path w="246356" h="1376">
                <a:moveTo>
                  <a:pt x="246356" y="1376"/>
                </a:moveTo>
                <a:lnTo>
                  <a:pt x="0" y="0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07913" y="5649191"/>
            <a:ext cx="171398" cy="170832"/>
          </a:xfrm>
          <a:custGeom>
            <a:avLst/>
            <a:gdLst/>
            <a:ahLst/>
            <a:cxnLst/>
            <a:rect l="l" t="t" r="r" b="b"/>
            <a:pathLst>
              <a:path w="171398" h="170832">
                <a:moveTo>
                  <a:pt x="154702" y="0"/>
                </a:moveTo>
                <a:lnTo>
                  <a:pt x="142971" y="2412"/>
                </a:lnTo>
                <a:lnTo>
                  <a:pt x="0" y="84744"/>
                </a:lnTo>
                <a:lnTo>
                  <a:pt x="142041" y="168669"/>
                </a:lnTo>
                <a:lnTo>
                  <a:pt x="147436" y="170832"/>
                </a:lnTo>
                <a:lnTo>
                  <a:pt x="159115" y="169830"/>
                </a:lnTo>
                <a:lnTo>
                  <a:pt x="168134" y="161958"/>
                </a:lnTo>
                <a:lnTo>
                  <a:pt x="170297" y="156564"/>
                </a:lnTo>
                <a:lnTo>
                  <a:pt x="169295" y="144885"/>
                </a:lnTo>
                <a:lnTo>
                  <a:pt x="161423" y="135866"/>
                </a:lnTo>
                <a:lnTo>
                  <a:pt x="75613" y="85166"/>
                </a:lnTo>
                <a:lnTo>
                  <a:pt x="161984" y="35428"/>
                </a:lnTo>
                <a:lnTo>
                  <a:pt x="166515" y="31806"/>
                </a:lnTo>
                <a:lnTo>
                  <a:pt x="171398" y="21144"/>
                </a:lnTo>
                <a:lnTo>
                  <a:pt x="168986" y="9414"/>
                </a:lnTo>
                <a:lnTo>
                  <a:pt x="165364" y="4883"/>
                </a:lnTo>
                <a:lnTo>
                  <a:pt x="154702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33158" y="6110383"/>
            <a:ext cx="246355" cy="1375"/>
          </a:xfrm>
          <a:custGeom>
            <a:avLst/>
            <a:gdLst/>
            <a:ahLst/>
            <a:cxnLst/>
            <a:rect l="l" t="t" r="r" b="b"/>
            <a:pathLst>
              <a:path w="246355" h="1375">
                <a:moveTo>
                  <a:pt x="246355" y="1375"/>
                </a:moveTo>
                <a:lnTo>
                  <a:pt x="0" y="0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95353" y="6025427"/>
            <a:ext cx="171397" cy="170833"/>
          </a:xfrm>
          <a:custGeom>
            <a:avLst/>
            <a:gdLst/>
            <a:ahLst/>
            <a:cxnLst/>
            <a:rect l="l" t="t" r="r" b="b"/>
            <a:pathLst>
              <a:path w="171397" h="170833">
                <a:moveTo>
                  <a:pt x="154700" y="0"/>
                </a:moveTo>
                <a:lnTo>
                  <a:pt x="142970" y="2413"/>
                </a:lnTo>
                <a:lnTo>
                  <a:pt x="0" y="84745"/>
                </a:lnTo>
                <a:lnTo>
                  <a:pt x="142041" y="168670"/>
                </a:lnTo>
                <a:lnTo>
                  <a:pt x="147435" y="170833"/>
                </a:lnTo>
                <a:lnTo>
                  <a:pt x="159114" y="169831"/>
                </a:lnTo>
                <a:lnTo>
                  <a:pt x="168132" y="161959"/>
                </a:lnTo>
                <a:lnTo>
                  <a:pt x="170296" y="156564"/>
                </a:lnTo>
                <a:lnTo>
                  <a:pt x="169294" y="144885"/>
                </a:lnTo>
                <a:lnTo>
                  <a:pt x="161422" y="135867"/>
                </a:lnTo>
                <a:lnTo>
                  <a:pt x="75611" y="85167"/>
                </a:lnTo>
                <a:lnTo>
                  <a:pt x="161983" y="35429"/>
                </a:lnTo>
                <a:lnTo>
                  <a:pt x="166513" y="31807"/>
                </a:lnTo>
                <a:lnTo>
                  <a:pt x="171397" y="21145"/>
                </a:lnTo>
                <a:lnTo>
                  <a:pt x="168984" y="9414"/>
                </a:lnTo>
                <a:lnTo>
                  <a:pt x="165362" y="4883"/>
                </a:lnTo>
                <a:lnTo>
                  <a:pt x="154700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974593" y="6304058"/>
            <a:ext cx="246356" cy="1375"/>
          </a:xfrm>
          <a:custGeom>
            <a:avLst/>
            <a:gdLst/>
            <a:ahLst/>
            <a:cxnLst/>
            <a:rect l="l" t="t" r="r" b="b"/>
            <a:pathLst>
              <a:path w="246356" h="1375">
                <a:moveTo>
                  <a:pt x="246356" y="1375"/>
                </a:moveTo>
                <a:lnTo>
                  <a:pt x="0" y="0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936787" y="6219101"/>
            <a:ext cx="171398" cy="170833"/>
          </a:xfrm>
          <a:custGeom>
            <a:avLst/>
            <a:gdLst/>
            <a:ahLst/>
            <a:cxnLst/>
            <a:rect l="l" t="t" r="r" b="b"/>
            <a:pathLst>
              <a:path w="171398" h="170833">
                <a:moveTo>
                  <a:pt x="154701" y="0"/>
                </a:moveTo>
                <a:lnTo>
                  <a:pt x="142970" y="2412"/>
                </a:lnTo>
                <a:lnTo>
                  <a:pt x="0" y="84745"/>
                </a:lnTo>
                <a:lnTo>
                  <a:pt x="142041" y="168669"/>
                </a:lnTo>
                <a:lnTo>
                  <a:pt x="147436" y="170833"/>
                </a:lnTo>
                <a:lnTo>
                  <a:pt x="159114" y="169831"/>
                </a:lnTo>
                <a:lnTo>
                  <a:pt x="168134" y="161959"/>
                </a:lnTo>
                <a:lnTo>
                  <a:pt x="170297" y="156565"/>
                </a:lnTo>
                <a:lnTo>
                  <a:pt x="169295" y="144886"/>
                </a:lnTo>
                <a:lnTo>
                  <a:pt x="161423" y="135867"/>
                </a:lnTo>
                <a:lnTo>
                  <a:pt x="75613" y="85167"/>
                </a:lnTo>
                <a:lnTo>
                  <a:pt x="161983" y="35429"/>
                </a:lnTo>
                <a:lnTo>
                  <a:pt x="166515" y="31806"/>
                </a:lnTo>
                <a:lnTo>
                  <a:pt x="171398" y="21144"/>
                </a:lnTo>
                <a:lnTo>
                  <a:pt x="168984" y="9413"/>
                </a:lnTo>
                <a:lnTo>
                  <a:pt x="165363" y="4883"/>
                </a:lnTo>
                <a:lnTo>
                  <a:pt x="154701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461500" y="5592667"/>
            <a:ext cx="246356" cy="1376"/>
          </a:xfrm>
          <a:custGeom>
            <a:avLst/>
            <a:gdLst/>
            <a:ahLst/>
            <a:cxnLst/>
            <a:rect l="l" t="t" r="r" b="b"/>
            <a:pathLst>
              <a:path w="246356" h="1376">
                <a:moveTo>
                  <a:pt x="246356" y="1376"/>
                </a:moveTo>
                <a:lnTo>
                  <a:pt x="0" y="0"/>
                </a:lnTo>
              </a:path>
            </a:pathLst>
          </a:custGeom>
          <a:ln w="38099">
            <a:solidFill>
              <a:srgbClr val="0077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461500" y="5502207"/>
            <a:ext cx="171398" cy="170832"/>
          </a:xfrm>
          <a:custGeom>
            <a:avLst/>
            <a:gdLst/>
            <a:ahLst/>
            <a:cxnLst/>
            <a:rect l="l" t="t" r="r" b="b"/>
            <a:pathLst>
              <a:path w="171398" h="170832">
                <a:moveTo>
                  <a:pt x="154701" y="0"/>
                </a:moveTo>
                <a:lnTo>
                  <a:pt x="142970" y="2412"/>
                </a:lnTo>
                <a:lnTo>
                  <a:pt x="0" y="84744"/>
                </a:lnTo>
                <a:lnTo>
                  <a:pt x="142040" y="168669"/>
                </a:lnTo>
                <a:lnTo>
                  <a:pt x="147436" y="170832"/>
                </a:lnTo>
                <a:lnTo>
                  <a:pt x="159115" y="169830"/>
                </a:lnTo>
                <a:lnTo>
                  <a:pt x="168134" y="161958"/>
                </a:lnTo>
                <a:lnTo>
                  <a:pt x="170296" y="156565"/>
                </a:lnTo>
                <a:lnTo>
                  <a:pt x="169295" y="144886"/>
                </a:lnTo>
                <a:lnTo>
                  <a:pt x="161423" y="135866"/>
                </a:lnTo>
                <a:lnTo>
                  <a:pt x="75613" y="85166"/>
                </a:lnTo>
                <a:lnTo>
                  <a:pt x="161984" y="35428"/>
                </a:lnTo>
                <a:lnTo>
                  <a:pt x="166515" y="31806"/>
                </a:lnTo>
                <a:lnTo>
                  <a:pt x="171398" y="21144"/>
                </a:lnTo>
                <a:lnTo>
                  <a:pt x="168984" y="9414"/>
                </a:lnTo>
                <a:lnTo>
                  <a:pt x="165363" y="4883"/>
                </a:lnTo>
                <a:lnTo>
                  <a:pt x="154701" y="0"/>
                </a:lnTo>
                <a:close/>
              </a:path>
            </a:pathLst>
          </a:custGeom>
          <a:solidFill>
            <a:srgbClr val="00776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114713" y="6292735"/>
            <a:ext cx="246355" cy="1376"/>
          </a:xfrm>
          <a:custGeom>
            <a:avLst/>
            <a:gdLst/>
            <a:ahLst/>
            <a:cxnLst/>
            <a:rect l="l" t="t" r="r" b="b"/>
            <a:pathLst>
              <a:path w="246355" h="1376">
                <a:moveTo>
                  <a:pt x="0" y="0"/>
                </a:moveTo>
                <a:lnTo>
                  <a:pt x="246355" y="1376"/>
                </a:lnTo>
              </a:path>
            </a:pathLst>
          </a:custGeom>
          <a:ln w="38099">
            <a:solidFill>
              <a:srgbClr val="0077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227476" y="6208233"/>
            <a:ext cx="171398" cy="170833"/>
          </a:xfrm>
          <a:custGeom>
            <a:avLst/>
            <a:gdLst/>
            <a:ahLst/>
            <a:cxnLst/>
            <a:rect l="l" t="t" r="r" b="b"/>
            <a:pathLst>
              <a:path w="171399" h="170833">
                <a:moveTo>
                  <a:pt x="23962" y="0"/>
                </a:moveTo>
                <a:lnTo>
                  <a:pt x="12283" y="1001"/>
                </a:lnTo>
                <a:lnTo>
                  <a:pt x="3265" y="8873"/>
                </a:lnTo>
                <a:lnTo>
                  <a:pt x="1101" y="14268"/>
                </a:lnTo>
                <a:lnTo>
                  <a:pt x="2104" y="25947"/>
                </a:lnTo>
                <a:lnTo>
                  <a:pt x="9975" y="34965"/>
                </a:lnTo>
                <a:lnTo>
                  <a:pt x="95784" y="85665"/>
                </a:lnTo>
                <a:lnTo>
                  <a:pt x="9414" y="135403"/>
                </a:lnTo>
                <a:lnTo>
                  <a:pt x="4883" y="139026"/>
                </a:lnTo>
                <a:lnTo>
                  <a:pt x="0" y="149688"/>
                </a:lnTo>
                <a:lnTo>
                  <a:pt x="2413" y="161418"/>
                </a:lnTo>
                <a:lnTo>
                  <a:pt x="6035" y="165949"/>
                </a:lnTo>
                <a:lnTo>
                  <a:pt x="16697" y="170833"/>
                </a:lnTo>
                <a:lnTo>
                  <a:pt x="28427" y="168420"/>
                </a:lnTo>
                <a:lnTo>
                  <a:pt x="171399" y="86088"/>
                </a:lnTo>
                <a:lnTo>
                  <a:pt x="29356" y="2163"/>
                </a:lnTo>
                <a:lnTo>
                  <a:pt x="23962" y="0"/>
                </a:lnTo>
                <a:close/>
              </a:path>
            </a:pathLst>
          </a:custGeom>
          <a:solidFill>
            <a:srgbClr val="00776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98063" y="3528899"/>
            <a:ext cx="347662" cy="400049"/>
          </a:xfrm>
          <a:custGeom>
            <a:avLst/>
            <a:gdLst/>
            <a:ahLst/>
            <a:cxnLst/>
            <a:rect l="l" t="t" r="r" b="b"/>
            <a:pathLst>
              <a:path w="347662" h="400049">
                <a:moveTo>
                  <a:pt x="0" y="0"/>
                </a:moveTo>
                <a:lnTo>
                  <a:pt x="347662" y="0"/>
                </a:lnTo>
                <a:lnTo>
                  <a:pt x="347662" y="400049"/>
                </a:lnTo>
                <a:lnTo>
                  <a:pt x="0" y="400049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944872" y="2012813"/>
            <a:ext cx="3194050" cy="18719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2100" spc="44" dirty="0" err="1" smtClean="0">
                <a:latin typeface="Arial"/>
                <a:cs typeface="Arial"/>
              </a:rPr>
              <a:t>Ngưng</a:t>
            </a:r>
            <a:r>
              <a:rPr lang="en-US" sz="2100" spc="44" dirty="0" smtClean="0">
                <a:latin typeface="Arial"/>
                <a:cs typeface="Arial"/>
              </a:rPr>
              <a:t> </a:t>
            </a:r>
            <a:r>
              <a:rPr lang="en-US" sz="2100" spc="44" dirty="0" err="1" smtClean="0">
                <a:latin typeface="Arial"/>
                <a:cs typeface="Arial"/>
              </a:rPr>
              <a:t>tim</a:t>
            </a:r>
            <a:r>
              <a:rPr lang="en-US" sz="2100" spc="44" dirty="0" smtClean="0">
                <a:latin typeface="Arial"/>
                <a:cs typeface="Arial"/>
              </a:rPr>
              <a:t> ở </a:t>
            </a:r>
            <a:r>
              <a:rPr lang="en-US" sz="2100" spc="44" dirty="0" err="1" smtClean="0">
                <a:latin typeface="Arial"/>
                <a:cs typeface="Arial"/>
              </a:rPr>
              <a:t>trẻ</a:t>
            </a:r>
            <a:r>
              <a:rPr lang="en-US" sz="2100" spc="44" dirty="0" smtClean="0">
                <a:latin typeface="Arial"/>
                <a:cs typeface="Arial"/>
              </a:rPr>
              <a:t> </a:t>
            </a:r>
            <a:r>
              <a:rPr lang="en-US" sz="2100" spc="44" dirty="0" err="1" smtClean="0">
                <a:latin typeface="Arial"/>
                <a:cs typeface="Arial"/>
              </a:rPr>
              <a:t>em</a:t>
            </a:r>
            <a:endParaRPr sz="2100" dirty="0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36"/>
              </a:spcBef>
            </a:pPr>
            <a:endParaRPr sz="900" dirty="0"/>
          </a:p>
          <a:p>
            <a:pPr marL="12698"/>
            <a:r>
              <a:rPr sz="1500" spc="-15" dirty="0">
                <a:latin typeface="Arial"/>
                <a:cs typeface="Arial"/>
              </a:rPr>
              <a:t>Cardiac</a:t>
            </a:r>
            <a:r>
              <a:rPr sz="1500" spc="75" dirty="0">
                <a:latin typeface="Arial"/>
                <a:cs typeface="Arial"/>
              </a:rPr>
              <a:t> </a:t>
            </a:r>
            <a:r>
              <a:rPr sz="1500" spc="70" dirty="0">
                <a:latin typeface="Arial"/>
                <a:cs typeface="Arial"/>
              </a:rPr>
              <a:t>ar</a:t>
            </a:r>
            <a:r>
              <a:rPr sz="1500" spc="44" dirty="0">
                <a:latin typeface="Arial"/>
                <a:cs typeface="Arial"/>
              </a:rPr>
              <a:t>r</a:t>
            </a:r>
            <a:r>
              <a:rPr sz="1500" spc="-100" dirty="0">
                <a:latin typeface="Arial"/>
                <a:cs typeface="Arial"/>
              </a:rPr>
              <a:t>est</a:t>
            </a:r>
            <a:r>
              <a:rPr sz="1500" spc="75" dirty="0">
                <a:latin typeface="Arial"/>
                <a:cs typeface="Arial"/>
              </a:rPr>
              <a:t> </a:t>
            </a:r>
            <a:r>
              <a:rPr sz="1500" spc="25" dirty="0">
                <a:latin typeface="Arial"/>
                <a:cs typeface="Arial"/>
              </a:rPr>
              <a:t>in</a:t>
            </a:r>
            <a:r>
              <a:rPr sz="1500" spc="75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childr</a:t>
            </a:r>
            <a:r>
              <a:rPr sz="1500" spc="-21" dirty="0">
                <a:latin typeface="Arial"/>
                <a:cs typeface="Arial"/>
              </a:rPr>
              <a:t>en</a:t>
            </a:r>
            <a:endParaRPr sz="1500" dirty="0">
              <a:latin typeface="Arial"/>
              <a:cs typeface="Arial"/>
            </a:endParaRPr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99"/>
              </a:lnSpc>
              <a:spcBef>
                <a:spcPts val="19"/>
              </a:spcBef>
            </a:pPr>
            <a:endParaRPr sz="1100" dirty="0"/>
          </a:p>
          <a:p>
            <a:pPr marL="12698"/>
            <a:r>
              <a:rPr sz="1300" spc="-25" dirty="0">
                <a:latin typeface="Arial"/>
                <a:cs typeface="Arial"/>
              </a:rPr>
              <a:t>D.</a:t>
            </a:r>
            <a:r>
              <a:rPr sz="1300" spc="60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Biarent</a:t>
            </a:r>
            <a:endParaRPr sz="1300" dirty="0">
              <a:latin typeface="Arial"/>
              <a:cs typeface="Arial"/>
            </a:endParaRPr>
          </a:p>
          <a:p>
            <a:pPr>
              <a:lnSpc>
                <a:spcPts val="550"/>
              </a:lnSpc>
              <a:spcBef>
                <a:spcPts val="17"/>
              </a:spcBef>
            </a:pPr>
            <a:endParaRPr sz="6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44446">
              <a:tabLst>
                <a:tab pos="460330" algn="l"/>
              </a:tabLst>
            </a:pPr>
            <a:r>
              <a:rPr sz="2100" b="1" spc="-15" dirty="0">
                <a:solidFill>
                  <a:srgbClr val="FF0000"/>
                </a:solidFill>
                <a:latin typeface="Tahoma"/>
                <a:cs typeface="Tahoma"/>
              </a:rPr>
              <a:t>1	</a:t>
            </a:r>
            <a:r>
              <a:rPr lang="en-US" sz="2100" b="1" spc="-15" dirty="0" err="1" smtClean="0">
                <a:solidFill>
                  <a:srgbClr val="FF0000"/>
                </a:solidFill>
                <a:latin typeface="Tahoma"/>
                <a:cs typeface="Tahoma"/>
              </a:rPr>
              <a:t>Hồi</a:t>
            </a:r>
            <a:r>
              <a:rPr lang="en-US" sz="2100" b="1" spc="-15" dirty="0" smtClean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lang="en-US" sz="2100" b="1" spc="-15" dirty="0" err="1" smtClean="0">
                <a:solidFill>
                  <a:srgbClr val="FF0000"/>
                </a:solidFill>
                <a:latin typeface="Tahoma"/>
                <a:cs typeface="Tahoma"/>
              </a:rPr>
              <a:t>sức</a:t>
            </a:r>
            <a:r>
              <a:rPr lang="en-US" sz="2100" b="1" spc="-15" dirty="0" smtClean="0">
                <a:solidFill>
                  <a:srgbClr val="FF0000"/>
                </a:solidFill>
                <a:latin typeface="Tahoma"/>
                <a:cs typeface="Tahoma"/>
              </a:rPr>
              <a:t> ban </a:t>
            </a:r>
            <a:r>
              <a:rPr lang="en-US" sz="2100" b="1" spc="-15" dirty="0" err="1" smtClean="0">
                <a:solidFill>
                  <a:srgbClr val="FF0000"/>
                </a:solidFill>
                <a:latin typeface="Tahoma"/>
                <a:cs typeface="Tahoma"/>
              </a:rPr>
              <a:t>đầu</a:t>
            </a:r>
            <a:r>
              <a:rPr lang="en-US" sz="2100" b="1" spc="-15" dirty="0" smtClean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endParaRPr dirty="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611927" y="5271654"/>
            <a:ext cx="3238500" cy="1652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300" b="1" u="heavy" dirty="0" err="1" smtClean="0">
                <a:latin typeface="Tahoma"/>
                <a:cs typeface="Tahoma"/>
              </a:rPr>
              <a:t>Trong</a:t>
            </a:r>
            <a:r>
              <a:rPr lang="en-US" sz="1300" b="1" u="heavy" dirty="0" smtClean="0">
                <a:latin typeface="Tahoma"/>
                <a:cs typeface="Tahoma"/>
              </a:rPr>
              <a:t> </a:t>
            </a:r>
            <a:r>
              <a:rPr lang="en-US" sz="1300" b="1" u="heavy" dirty="0" err="1" smtClean="0">
                <a:latin typeface="Tahoma"/>
                <a:cs typeface="Tahoma"/>
              </a:rPr>
              <a:t>lúc</a:t>
            </a:r>
            <a:r>
              <a:rPr lang="en-US" sz="1300" b="1" u="heavy" dirty="0" smtClean="0">
                <a:latin typeface="Tahoma"/>
                <a:cs typeface="Tahoma"/>
              </a:rPr>
              <a:t> HS </a:t>
            </a:r>
            <a:r>
              <a:rPr lang="en-US" sz="1300" b="1" u="heavy" dirty="0" err="1" smtClean="0">
                <a:latin typeface="Tahoma"/>
                <a:cs typeface="Tahoma"/>
              </a:rPr>
              <a:t>tim</a:t>
            </a:r>
            <a:r>
              <a:rPr lang="en-US" sz="1300" b="1" u="heavy" dirty="0" smtClean="0">
                <a:latin typeface="Tahoma"/>
                <a:cs typeface="Tahoma"/>
              </a:rPr>
              <a:t> </a:t>
            </a:r>
            <a:r>
              <a:rPr lang="en-US" sz="1300" b="1" u="heavy" dirty="0" err="1" smtClean="0">
                <a:latin typeface="Tahoma"/>
                <a:cs typeface="Tahoma"/>
              </a:rPr>
              <a:t>phổi</a:t>
            </a:r>
            <a:r>
              <a:rPr sz="1300" b="1" spc="-5" dirty="0" smtClean="0">
                <a:latin typeface="Tahoma"/>
                <a:cs typeface="Tahoma"/>
              </a:rPr>
              <a:t>:</a:t>
            </a:r>
            <a:endParaRPr sz="1300" dirty="0">
              <a:latin typeface="Tahoma"/>
              <a:cs typeface="Tahoma"/>
            </a:endParaRPr>
          </a:p>
          <a:p>
            <a:pPr marL="12698" marR="509221">
              <a:lnSpc>
                <a:spcPts val="1400"/>
              </a:lnSpc>
              <a:spcBef>
                <a:spcPts val="40"/>
              </a:spcBef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smtClean="0">
                <a:latin typeface="Tahoma"/>
                <a:cs typeface="Tahoma"/>
              </a:rPr>
              <a:t>HS </a:t>
            </a:r>
            <a:r>
              <a:rPr lang="en-US" sz="1300" spc="-10" dirty="0" err="1" smtClean="0">
                <a:latin typeface="Tahoma"/>
                <a:cs typeface="Tahoma"/>
              </a:rPr>
              <a:t>tim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phổi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chất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lượng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sz="1300" spc="-5" dirty="0" smtClean="0">
                <a:latin typeface="Tahoma"/>
                <a:cs typeface="Tahoma"/>
              </a:rPr>
              <a:t>(</a:t>
            </a:r>
            <a:r>
              <a:rPr lang="en-US" sz="1300" spc="-5" dirty="0" err="1" smtClean="0">
                <a:latin typeface="Tahoma"/>
                <a:cs typeface="Tahoma"/>
              </a:rPr>
              <a:t>tần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lang="en-US" sz="1300" spc="-5" dirty="0" err="1" smtClean="0">
                <a:latin typeface="Tahoma"/>
                <a:cs typeface="Tahoma"/>
              </a:rPr>
              <a:t>số</a:t>
            </a:r>
            <a:r>
              <a:rPr lang="en-US" sz="1300" spc="-5" dirty="0" smtClean="0">
                <a:latin typeface="Tahoma"/>
                <a:cs typeface="Tahoma"/>
              </a:rPr>
              <a:t>, </a:t>
            </a:r>
            <a:r>
              <a:rPr lang="en-US" sz="1300" spc="-5" dirty="0" err="1" smtClean="0">
                <a:latin typeface="Tahoma"/>
                <a:cs typeface="Tahoma"/>
              </a:rPr>
              <a:t>độ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lang="en-US" sz="1300" spc="-5" dirty="0" err="1" smtClean="0">
                <a:latin typeface="Tahoma"/>
                <a:cs typeface="Tahoma"/>
              </a:rPr>
              <a:t>sâu</a:t>
            </a:r>
            <a:r>
              <a:rPr lang="en-US" sz="1300" spc="-5" dirty="0" smtClean="0">
                <a:latin typeface="Tahoma"/>
                <a:cs typeface="Tahoma"/>
              </a:rPr>
              <a:t>, </a:t>
            </a:r>
            <a:r>
              <a:rPr lang="en-US" sz="1300" spc="-5" dirty="0" err="1" smtClean="0">
                <a:latin typeface="Tahoma"/>
                <a:cs typeface="Tahoma"/>
              </a:rPr>
              <a:t>thả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lang="en-US" sz="1300" spc="-5" dirty="0" err="1" smtClean="0">
                <a:latin typeface="Tahoma"/>
                <a:cs typeface="Tahoma"/>
              </a:rPr>
              <a:t>ra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sz="1300" spc="-5" dirty="0" smtClean="0">
                <a:latin typeface="Tahoma"/>
                <a:cs typeface="Tahoma"/>
              </a:rPr>
              <a:t>)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spcBef>
                <a:spcPts val="21"/>
              </a:spcBef>
              <a:buFont typeface="Tahoma"/>
              <a:buChar char="-"/>
              <a:tabLst>
                <a:tab pos="115559" algn="l"/>
              </a:tabLst>
            </a:pPr>
            <a:r>
              <a:rPr lang="en-US" sz="1300" dirty="0" err="1" smtClean="0">
                <a:latin typeface="Tahoma"/>
                <a:cs typeface="Tahoma"/>
              </a:rPr>
              <a:t>Lập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kế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hoạch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các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hoạt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động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Giảm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thiểu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việc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gián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đoạn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spcBef>
                <a:spcPts val="60"/>
              </a:spcBef>
              <a:buFont typeface="Tahoma"/>
              <a:buChar char="-"/>
              <a:tabLst>
                <a:tab pos="115559" algn="l"/>
              </a:tabLst>
            </a:pPr>
            <a:r>
              <a:rPr sz="1300" spc="-10" dirty="0">
                <a:latin typeface="Tahoma"/>
                <a:cs typeface="Tahoma"/>
              </a:rPr>
              <a:t>O</a:t>
            </a:r>
            <a:r>
              <a:rPr sz="1300" spc="-7" baseline="-20833" dirty="0">
                <a:latin typeface="Tahoma"/>
                <a:cs typeface="Tahoma"/>
              </a:rPr>
              <a:t>2</a:t>
            </a:r>
            <a:r>
              <a:rPr sz="1300" spc="-5" dirty="0">
                <a:latin typeface="Tahoma"/>
                <a:cs typeface="Tahoma"/>
              </a:rPr>
              <a:t>, </a:t>
            </a:r>
            <a:r>
              <a:rPr lang="en-US" sz="1300" spc="-5" dirty="0" err="1" smtClean="0">
                <a:latin typeface="Tahoma"/>
                <a:cs typeface="Tahoma"/>
              </a:rPr>
              <a:t>đặt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lang="en-US" sz="1300" spc="-5" dirty="0" err="1" smtClean="0">
                <a:latin typeface="Tahoma"/>
                <a:cs typeface="Tahoma"/>
              </a:rPr>
              <a:t>đường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lang="en-US" sz="1300" spc="-5" dirty="0" err="1" smtClean="0">
                <a:latin typeface="Tahoma"/>
                <a:cs typeface="Tahoma"/>
              </a:rPr>
              <a:t>truyền</a:t>
            </a:r>
            <a:r>
              <a:rPr sz="1300" spc="-5" dirty="0" smtClean="0">
                <a:latin typeface="Tahoma"/>
                <a:cs typeface="Tahoma"/>
              </a:rPr>
              <a:t>, </a:t>
            </a:r>
            <a:r>
              <a:rPr sz="1300" spc="-15" dirty="0">
                <a:latin typeface="Tahoma"/>
                <a:cs typeface="Tahoma"/>
              </a:rPr>
              <a:t>adr</a:t>
            </a:r>
            <a:r>
              <a:rPr sz="1300" dirty="0">
                <a:latin typeface="Tahoma"/>
                <a:cs typeface="Tahoma"/>
              </a:rPr>
              <a:t>é</a:t>
            </a:r>
            <a:r>
              <a:rPr sz="1300" spc="-15" dirty="0">
                <a:latin typeface="Tahoma"/>
                <a:cs typeface="Tahoma"/>
              </a:rPr>
              <a:t>na</a:t>
            </a:r>
            <a:r>
              <a:rPr sz="1300" spc="-5" dirty="0">
                <a:latin typeface="Tahoma"/>
                <a:cs typeface="Tahoma"/>
              </a:rPr>
              <a:t>l</a:t>
            </a:r>
            <a:r>
              <a:rPr sz="1300" spc="-10" dirty="0">
                <a:latin typeface="Tahoma"/>
                <a:cs typeface="Tahoma"/>
              </a:rPr>
              <a:t>in</a:t>
            </a:r>
            <a:r>
              <a:rPr sz="1300" spc="-5" dirty="0">
                <a:latin typeface="Tahoma"/>
                <a:cs typeface="Tahoma"/>
              </a:rPr>
              <a:t>e, </a:t>
            </a:r>
            <a:r>
              <a:rPr lang="en-US" sz="1300" spc="-5" dirty="0" err="1" smtClean="0">
                <a:latin typeface="Tahoma"/>
                <a:cs typeface="Tahoma"/>
              </a:rPr>
              <a:t>thuốc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Đặt</a:t>
            </a:r>
            <a:r>
              <a:rPr lang="en-US" sz="1300" spc="-10" dirty="0" smtClean="0">
                <a:latin typeface="Tahoma"/>
                <a:cs typeface="Tahoma"/>
              </a:rPr>
              <a:t> NKQ,  </a:t>
            </a:r>
            <a:r>
              <a:rPr lang="en-US" sz="1300" spc="-10" dirty="0" err="1" smtClean="0">
                <a:latin typeface="Tahoma"/>
                <a:cs typeface="Tahoma"/>
              </a:rPr>
              <a:t>thán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đồ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Nhấn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ngực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liên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tục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spcBef>
                <a:spcPts val="60"/>
              </a:spcBef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Điều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chỉnh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các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nguyên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nhân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phục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hồi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được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endParaRPr sz="1300" dirty="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610603" y="5283403"/>
            <a:ext cx="2364739" cy="12839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300" b="1" u="heavy" dirty="0" err="1" smtClean="0">
                <a:latin typeface="Tahoma"/>
                <a:cs typeface="Tahoma"/>
              </a:rPr>
              <a:t>Điều</a:t>
            </a:r>
            <a:r>
              <a:rPr lang="en-US" sz="1300" b="1" u="heavy" dirty="0" smtClean="0">
                <a:latin typeface="Tahoma"/>
                <a:cs typeface="Tahoma"/>
              </a:rPr>
              <a:t> </a:t>
            </a:r>
            <a:r>
              <a:rPr lang="en-US" sz="1300" b="1" u="heavy" dirty="0" err="1" smtClean="0">
                <a:latin typeface="Tahoma"/>
                <a:cs typeface="Tahoma"/>
              </a:rPr>
              <a:t>trị</a:t>
            </a:r>
            <a:r>
              <a:rPr lang="en-US" sz="1300" b="1" u="heavy" dirty="0" smtClean="0">
                <a:latin typeface="Tahoma"/>
                <a:cs typeface="Tahoma"/>
              </a:rPr>
              <a:t>  HS </a:t>
            </a:r>
            <a:r>
              <a:rPr lang="en-US" sz="1300" b="1" u="heavy" dirty="0" err="1" smtClean="0">
                <a:latin typeface="Tahoma"/>
                <a:cs typeface="Tahoma"/>
              </a:rPr>
              <a:t>tim</a:t>
            </a:r>
            <a:r>
              <a:rPr lang="en-US" sz="1300" b="1" u="heavy" dirty="0" smtClean="0">
                <a:latin typeface="Tahoma"/>
                <a:cs typeface="Tahoma"/>
              </a:rPr>
              <a:t> </a:t>
            </a:r>
            <a:r>
              <a:rPr lang="en-US" sz="1300" b="1" u="heavy" dirty="0" err="1" smtClean="0">
                <a:latin typeface="Tahoma"/>
                <a:cs typeface="Tahoma"/>
              </a:rPr>
              <a:t>phổi</a:t>
            </a:r>
            <a:r>
              <a:rPr lang="en-US" sz="1300" b="1" u="heavy" dirty="0" smtClean="0">
                <a:latin typeface="Tahoma"/>
                <a:cs typeface="Tahoma"/>
              </a:rPr>
              <a:t> :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dirty="0" smtClean="0">
                <a:latin typeface="Tahoma"/>
                <a:cs typeface="Tahoma"/>
              </a:rPr>
              <a:t>Theo </a:t>
            </a:r>
            <a:r>
              <a:rPr lang="en-US" sz="1300" dirty="0" err="1" smtClean="0">
                <a:latin typeface="Tahoma"/>
                <a:cs typeface="Tahoma"/>
              </a:rPr>
              <a:t>trình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tự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sz="1300" spc="-10" dirty="0" smtClean="0">
                <a:latin typeface="Tahoma"/>
                <a:cs typeface="Tahoma"/>
              </a:rPr>
              <a:t>A</a:t>
            </a:r>
            <a:r>
              <a:rPr sz="1300" spc="5" dirty="0" smtClean="0">
                <a:latin typeface="Tahoma"/>
                <a:cs typeface="Tahoma"/>
              </a:rPr>
              <a:t>B</a:t>
            </a:r>
            <a:r>
              <a:rPr sz="1300" spc="-10" dirty="0" smtClean="0">
                <a:latin typeface="Tahoma"/>
                <a:cs typeface="Tahoma"/>
              </a:rPr>
              <a:t>CDE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Kiểm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soát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thông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khí</a:t>
            </a:r>
            <a:r>
              <a:rPr lang="en-US" sz="1300" spc="-10" dirty="0" smtClean="0">
                <a:latin typeface="Tahoma"/>
                <a:cs typeface="Tahoma"/>
              </a:rPr>
              <a:t>/ </a:t>
            </a:r>
            <a:r>
              <a:rPr lang="en-US" sz="1300" spc="-10" dirty="0" err="1" smtClean="0">
                <a:latin typeface="Tahoma"/>
                <a:cs typeface="Tahoma"/>
              </a:rPr>
              <a:t>trao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đổi</a:t>
            </a:r>
            <a:r>
              <a:rPr lang="en-US" sz="1300" spc="-10" dirty="0" smtClean="0">
                <a:latin typeface="Tahoma"/>
                <a:cs typeface="Tahoma"/>
              </a:rPr>
              <a:t> oxy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spcBef>
                <a:spcPts val="60"/>
              </a:spcBef>
              <a:buFont typeface="Tahoma"/>
              <a:buChar char="-"/>
              <a:tabLst>
                <a:tab pos="115559" algn="l"/>
              </a:tabLst>
            </a:pPr>
            <a:r>
              <a:rPr lang="en-US" sz="1300" dirty="0" smtClean="0">
                <a:latin typeface="Tahoma"/>
                <a:cs typeface="Tahoma"/>
              </a:rPr>
              <a:t>XN </a:t>
            </a:r>
            <a:r>
              <a:rPr lang="en-US" sz="1300" dirty="0" err="1" smtClean="0">
                <a:latin typeface="Tahoma"/>
                <a:cs typeface="Tahoma"/>
              </a:rPr>
              <a:t>bổ</a:t>
            </a:r>
            <a:r>
              <a:rPr lang="en-US" sz="1300" dirty="0" smtClean="0">
                <a:latin typeface="Tahoma"/>
                <a:cs typeface="Tahoma"/>
              </a:rPr>
              <a:t> sung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spc="-125" dirty="0" err="1" smtClean="0">
                <a:latin typeface="Tahoma"/>
                <a:cs typeface="Tahoma"/>
              </a:rPr>
              <a:t>Điều</a:t>
            </a:r>
            <a:r>
              <a:rPr lang="en-US" sz="1300" spc="-125" dirty="0" smtClean="0">
                <a:latin typeface="Tahoma"/>
                <a:cs typeface="Tahoma"/>
              </a:rPr>
              <a:t> </a:t>
            </a:r>
            <a:r>
              <a:rPr lang="en-US" sz="1300" spc="-125" dirty="0" err="1" smtClean="0">
                <a:latin typeface="Tahoma"/>
                <a:cs typeface="Tahoma"/>
              </a:rPr>
              <a:t>trị</a:t>
            </a:r>
            <a:r>
              <a:rPr lang="en-US" sz="1300" spc="-125" dirty="0" smtClean="0">
                <a:latin typeface="Tahoma"/>
                <a:cs typeface="Tahoma"/>
              </a:rPr>
              <a:t> </a:t>
            </a:r>
            <a:r>
              <a:rPr lang="en-US" sz="1300" spc="-125" dirty="0" err="1" smtClean="0">
                <a:latin typeface="Tahoma"/>
                <a:cs typeface="Tahoma"/>
              </a:rPr>
              <a:t>nguyên</a:t>
            </a:r>
            <a:r>
              <a:rPr lang="en-US" sz="1300" spc="-125" dirty="0" smtClean="0">
                <a:latin typeface="Tahoma"/>
                <a:cs typeface="Tahoma"/>
              </a:rPr>
              <a:t> </a:t>
            </a:r>
            <a:r>
              <a:rPr lang="en-US" sz="1300" spc="-125" dirty="0" err="1" smtClean="0">
                <a:latin typeface="Tahoma"/>
                <a:cs typeface="Tahoma"/>
              </a:rPr>
              <a:t>nhân</a:t>
            </a:r>
            <a:r>
              <a:rPr lang="en-US" sz="1300" spc="-125" dirty="0" smtClean="0">
                <a:latin typeface="Tahoma"/>
                <a:cs typeface="Tahoma"/>
              </a:rPr>
              <a:t> </a:t>
            </a:r>
            <a:r>
              <a:rPr lang="en-US" sz="1300" spc="-125" dirty="0" err="1" smtClean="0">
                <a:latin typeface="Tahoma"/>
                <a:cs typeface="Tahoma"/>
              </a:rPr>
              <a:t>khởi</a:t>
            </a:r>
            <a:r>
              <a:rPr lang="en-US" sz="1300" spc="-125" dirty="0" smtClean="0">
                <a:latin typeface="Tahoma"/>
                <a:cs typeface="Tahoma"/>
              </a:rPr>
              <a:t> </a:t>
            </a:r>
            <a:r>
              <a:rPr lang="en-US" sz="1300" spc="-125" dirty="0" err="1" smtClean="0">
                <a:latin typeface="Tahoma"/>
                <a:cs typeface="Tahoma"/>
              </a:rPr>
              <a:t>phát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spcBef>
                <a:spcPts val="60"/>
              </a:spcBef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Kiểm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soát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nhiệt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độ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trung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tâm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dirty="0" err="1" smtClean="0">
                <a:latin typeface="Tahoma"/>
                <a:cs typeface="Tahoma"/>
              </a:rPr>
              <a:t>Liệu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pháp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hạ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thân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nhiệt</a:t>
            </a:r>
            <a:r>
              <a:rPr sz="1300" spc="-10" dirty="0" smtClean="0">
                <a:latin typeface="Tahoma"/>
                <a:cs typeface="Tahoma"/>
              </a:rPr>
              <a:t>?</a:t>
            </a:r>
            <a:endParaRPr sz="1300" dirty="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22828" y="5362778"/>
            <a:ext cx="1503045" cy="11252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209529">
              <a:lnSpc>
                <a:spcPts val="1900"/>
              </a:lnSpc>
            </a:pPr>
            <a:r>
              <a:rPr lang="en-US" sz="1600" spc="-15" dirty="0" err="1" smtClean="0">
                <a:latin typeface="Tahoma"/>
                <a:cs typeface="Tahoma"/>
              </a:rPr>
              <a:t>Chất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lượng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của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nhấn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tim</a:t>
            </a:r>
            <a:r>
              <a:rPr sz="1600" spc="-10" dirty="0" smtClean="0">
                <a:latin typeface="Tahoma"/>
                <a:cs typeface="Tahoma"/>
              </a:rPr>
              <a:t>:</a:t>
            </a:r>
            <a:endParaRPr sz="1600" dirty="0">
              <a:latin typeface="Tahoma"/>
              <a:cs typeface="Tahoma"/>
            </a:endParaRPr>
          </a:p>
          <a:p>
            <a:pPr marL="299056" indent="-120638">
              <a:lnSpc>
                <a:spcPts val="1600"/>
              </a:lnSpc>
              <a:buFont typeface="Tahoma"/>
              <a:buChar char="-"/>
              <a:tabLst>
                <a:tab pos="299056" algn="l"/>
              </a:tabLst>
            </a:pPr>
            <a:r>
              <a:rPr sz="1400" spc="-10" dirty="0">
                <a:latin typeface="Tahoma"/>
                <a:cs typeface="Tahoma"/>
              </a:rPr>
              <a:t>1/3</a:t>
            </a:r>
            <a:r>
              <a:rPr sz="1400" spc="-5" dirty="0">
                <a:latin typeface="Tahoma"/>
                <a:cs typeface="Tahoma"/>
              </a:rPr>
              <a:t> </a:t>
            </a:r>
            <a:r>
              <a:rPr lang="en-US" sz="1400" spc="-5" dirty="0" err="1" smtClean="0">
                <a:latin typeface="Tahoma"/>
                <a:cs typeface="Tahoma"/>
              </a:rPr>
              <a:t>lồng</a:t>
            </a:r>
            <a:r>
              <a:rPr lang="en-US" sz="1400" spc="-5" dirty="0" smtClean="0">
                <a:latin typeface="Tahoma"/>
                <a:cs typeface="Tahoma"/>
              </a:rPr>
              <a:t> </a:t>
            </a:r>
            <a:r>
              <a:rPr lang="en-US" sz="1400" spc="-5" dirty="0" err="1" smtClean="0">
                <a:latin typeface="Tahoma"/>
                <a:cs typeface="Tahoma"/>
              </a:rPr>
              <a:t>ngực</a:t>
            </a:r>
            <a:endParaRPr sz="1400" dirty="0">
              <a:latin typeface="Tahoma"/>
              <a:cs typeface="Tahoma"/>
            </a:endParaRPr>
          </a:p>
          <a:p>
            <a:pPr marL="299056" indent="-120638">
              <a:spcBef>
                <a:spcPts val="21"/>
              </a:spcBef>
              <a:buFont typeface="Tahoma"/>
              <a:buChar char="-"/>
              <a:tabLst>
                <a:tab pos="299056" algn="l"/>
              </a:tabLst>
            </a:pPr>
            <a:r>
              <a:rPr sz="1400" spc="-10" dirty="0">
                <a:latin typeface="Tahoma"/>
                <a:cs typeface="Tahoma"/>
              </a:rPr>
              <a:t>4</a:t>
            </a:r>
            <a:r>
              <a:rPr sz="1400" spc="-5" dirty="0">
                <a:latin typeface="Tahoma"/>
                <a:cs typeface="Tahoma"/>
              </a:rPr>
              <a:t> </a:t>
            </a:r>
            <a:r>
              <a:rPr lang="en-US" sz="1400" dirty="0">
                <a:latin typeface="Tahoma"/>
                <a:cs typeface="Tahoma"/>
              </a:rPr>
              <a:t>-</a:t>
            </a:r>
            <a:r>
              <a:rPr sz="1400" spc="-5" dirty="0" smtClean="0">
                <a:latin typeface="Tahoma"/>
                <a:cs typeface="Tahoma"/>
              </a:rPr>
              <a:t> </a:t>
            </a:r>
            <a:r>
              <a:rPr sz="1400" spc="-10" dirty="0">
                <a:latin typeface="Tahoma"/>
                <a:cs typeface="Tahoma"/>
              </a:rPr>
              <a:t>5</a:t>
            </a:r>
            <a:r>
              <a:rPr sz="1400" spc="-5" dirty="0">
                <a:latin typeface="Tahoma"/>
                <a:cs typeface="Tahoma"/>
              </a:rPr>
              <a:t> </a:t>
            </a:r>
            <a:r>
              <a:rPr sz="1400" dirty="0">
                <a:latin typeface="Tahoma"/>
                <a:cs typeface="Tahoma"/>
              </a:rPr>
              <a:t>c</a:t>
            </a:r>
            <a:r>
              <a:rPr sz="1400" spc="-5" dirty="0">
                <a:latin typeface="Tahoma"/>
                <a:cs typeface="Tahoma"/>
              </a:rPr>
              <a:t>ms</a:t>
            </a:r>
            <a:endParaRPr sz="1400" dirty="0">
              <a:latin typeface="Tahoma"/>
              <a:cs typeface="Tahoma"/>
            </a:endParaRPr>
          </a:p>
          <a:p>
            <a:pPr marL="179053">
              <a:spcBef>
                <a:spcPts val="21"/>
              </a:spcBef>
            </a:pPr>
            <a:r>
              <a:rPr sz="1400" dirty="0">
                <a:latin typeface="Tahoma"/>
                <a:cs typeface="Tahoma"/>
              </a:rPr>
              <a:t>-</a:t>
            </a:r>
            <a:r>
              <a:rPr sz="1400" spc="-5" dirty="0">
                <a:latin typeface="Tahoma"/>
                <a:cs typeface="Tahoma"/>
              </a:rPr>
              <a:t> </a:t>
            </a:r>
            <a:r>
              <a:rPr sz="1400" spc="-15" dirty="0">
                <a:latin typeface="Tahoma"/>
                <a:cs typeface="Tahoma"/>
              </a:rPr>
              <a:t>10</a:t>
            </a:r>
            <a:r>
              <a:rPr sz="1400" spc="-10" dirty="0">
                <a:latin typeface="Tahoma"/>
                <a:cs typeface="Tahoma"/>
              </a:rPr>
              <a:t>0</a:t>
            </a:r>
            <a:r>
              <a:rPr sz="1400" spc="-5" dirty="0">
                <a:latin typeface="Tahoma"/>
                <a:cs typeface="Tahoma"/>
              </a:rPr>
              <a:t> </a:t>
            </a:r>
            <a:r>
              <a:rPr lang="en-US" sz="1400" spc="-10">
                <a:latin typeface="Tahoma"/>
                <a:cs typeface="Tahoma"/>
              </a:rPr>
              <a:t>-</a:t>
            </a:r>
            <a:r>
              <a:rPr sz="1400" spc="-5" smtClean="0">
                <a:latin typeface="Tahoma"/>
                <a:cs typeface="Tahoma"/>
              </a:rPr>
              <a:t>120</a:t>
            </a:r>
            <a:r>
              <a:rPr sz="1400" smtClean="0">
                <a:latin typeface="Tahoma"/>
                <a:cs typeface="Tahoma"/>
              </a:rPr>
              <a:t>/</a:t>
            </a:r>
            <a:r>
              <a:rPr lang="en-US" sz="1400" spc="-15" smtClean="0">
                <a:latin typeface="Tahoma"/>
                <a:cs typeface="Tahoma"/>
              </a:rPr>
              <a:t>phút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96476" y="4057534"/>
            <a:ext cx="350836" cy="400049"/>
          </a:xfrm>
          <a:custGeom>
            <a:avLst/>
            <a:gdLst/>
            <a:ahLst/>
            <a:cxnLst/>
            <a:rect l="l" t="t" r="r" b="b"/>
            <a:pathLst>
              <a:path w="350836" h="400049">
                <a:moveTo>
                  <a:pt x="0" y="0"/>
                </a:moveTo>
                <a:lnTo>
                  <a:pt x="350836" y="0"/>
                </a:lnTo>
                <a:lnTo>
                  <a:pt x="350836" y="400049"/>
                </a:lnTo>
                <a:lnTo>
                  <a:pt x="0" y="400049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0077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975217" y="4103254"/>
            <a:ext cx="187325" cy="310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100" b="1" spc="-15" dirty="0">
                <a:solidFill>
                  <a:srgbClr val="00664D"/>
                </a:solidFill>
                <a:latin typeface="Tahoma"/>
                <a:cs typeface="Tahoma"/>
              </a:rPr>
              <a:t>2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392728" y="4101668"/>
            <a:ext cx="2798445" cy="280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b="1" dirty="0" err="1" smtClean="0">
                <a:solidFill>
                  <a:srgbClr val="00664D"/>
                </a:solidFill>
                <a:latin typeface="Tahoma"/>
                <a:cs typeface="Tahoma"/>
              </a:rPr>
              <a:t>Hồi</a:t>
            </a:r>
            <a:r>
              <a:rPr lang="en-US" b="1" dirty="0" smtClean="0">
                <a:solidFill>
                  <a:srgbClr val="00664D"/>
                </a:solidFill>
                <a:latin typeface="Tahoma"/>
                <a:cs typeface="Tahoma"/>
              </a:rPr>
              <a:t> </a:t>
            </a:r>
            <a:r>
              <a:rPr lang="en-US" b="1" dirty="0" err="1" smtClean="0">
                <a:solidFill>
                  <a:srgbClr val="00664D"/>
                </a:solidFill>
                <a:latin typeface="Tahoma"/>
                <a:cs typeface="Tahoma"/>
              </a:rPr>
              <a:t>sức</a:t>
            </a:r>
            <a:r>
              <a:rPr lang="en-US" b="1" dirty="0" smtClean="0">
                <a:solidFill>
                  <a:srgbClr val="00664D"/>
                </a:solidFill>
                <a:latin typeface="Tahoma"/>
                <a:cs typeface="Tahoma"/>
              </a:rPr>
              <a:t> </a:t>
            </a:r>
            <a:r>
              <a:rPr lang="en-US" b="1" dirty="0" err="1" smtClean="0">
                <a:solidFill>
                  <a:srgbClr val="00664D"/>
                </a:solidFill>
                <a:latin typeface="Tahoma"/>
                <a:cs typeface="Tahoma"/>
              </a:rPr>
              <a:t>thứ</a:t>
            </a:r>
            <a:r>
              <a:rPr lang="en-US" b="1" dirty="0" smtClean="0">
                <a:solidFill>
                  <a:srgbClr val="00664D"/>
                </a:solidFill>
                <a:latin typeface="Tahoma"/>
                <a:cs typeface="Tahoma"/>
              </a:rPr>
              <a:t> </a:t>
            </a:r>
            <a:r>
              <a:rPr lang="en-US" b="1" dirty="0" err="1" smtClean="0">
                <a:solidFill>
                  <a:srgbClr val="00664D"/>
                </a:solidFill>
                <a:latin typeface="Tahoma"/>
                <a:cs typeface="Tahoma"/>
              </a:rPr>
              <a:t>cấp</a:t>
            </a:r>
            <a:endParaRPr dirty="0">
              <a:latin typeface="Tahoma"/>
              <a:cs typeface="Tahoma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875840" y="5246573"/>
            <a:ext cx="1595437" cy="1350961"/>
          </a:xfrm>
          <a:custGeom>
            <a:avLst/>
            <a:gdLst/>
            <a:ahLst/>
            <a:cxnLst/>
            <a:rect l="l" t="t" r="r" b="b"/>
            <a:pathLst>
              <a:path w="1595437" h="1350961">
                <a:moveTo>
                  <a:pt x="0" y="0"/>
                </a:moveTo>
                <a:lnTo>
                  <a:pt x="1595437" y="0"/>
                </a:lnTo>
                <a:lnTo>
                  <a:pt x="1595437" y="1350961"/>
                </a:lnTo>
                <a:lnTo>
                  <a:pt x="0" y="1350961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86757" y="443273"/>
            <a:ext cx="150302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Không</a:t>
            </a:r>
            <a:r>
              <a:rPr lang="en-US" sz="1200" dirty="0" smtClean="0"/>
              <a:t> </a:t>
            </a:r>
            <a:r>
              <a:rPr lang="en-US" sz="1200" dirty="0" err="1" smtClean="0"/>
              <a:t>có</a:t>
            </a:r>
            <a:r>
              <a:rPr lang="en-US" sz="1200" dirty="0" smtClean="0"/>
              <a:t> </a:t>
            </a:r>
            <a:r>
              <a:rPr lang="en-US" sz="1200" dirty="0" err="1" smtClean="0"/>
              <a:t>đáp</a:t>
            </a:r>
            <a:r>
              <a:rPr lang="en-US" sz="1200" dirty="0" smtClean="0"/>
              <a:t> </a:t>
            </a:r>
            <a:r>
              <a:rPr lang="en-US" sz="1200" dirty="0" err="1" smtClean="0"/>
              <a:t>ứng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5974593" y="5502207"/>
            <a:ext cx="1423595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Lấy</a:t>
            </a:r>
            <a:r>
              <a:rPr lang="en-US" sz="1400" dirty="0" smtClean="0"/>
              <a:t> </a:t>
            </a:r>
            <a:r>
              <a:rPr lang="en-US" sz="1400" dirty="0" err="1" smtClean="0"/>
              <a:t>lại</a:t>
            </a:r>
            <a:r>
              <a:rPr lang="en-US" sz="1400" dirty="0" smtClean="0"/>
              <a:t> </a:t>
            </a:r>
            <a:r>
              <a:rPr lang="en-US" sz="1400" dirty="0" err="1" smtClean="0"/>
              <a:t>hoạt</a:t>
            </a:r>
            <a:r>
              <a:rPr lang="en-US" sz="1400" dirty="0" smtClean="0"/>
              <a:t> </a:t>
            </a:r>
            <a:r>
              <a:rPr lang="en-US" sz="1400" dirty="0" err="1" smtClean="0"/>
              <a:t>động</a:t>
            </a:r>
            <a:endParaRPr lang="en-US" sz="1400" dirty="0" smtClean="0"/>
          </a:p>
          <a:p>
            <a:r>
              <a:rPr lang="en-US" sz="1400" dirty="0" err="1"/>
              <a:t>t</a:t>
            </a:r>
            <a:r>
              <a:rPr lang="en-US" sz="1400" dirty="0" err="1" smtClean="0"/>
              <a:t>uần</a:t>
            </a:r>
            <a:r>
              <a:rPr lang="en-US" sz="1400" dirty="0" smtClean="0"/>
              <a:t> </a:t>
            </a:r>
            <a:r>
              <a:rPr lang="en-US" sz="1400" dirty="0" err="1" smtClean="0"/>
              <a:t>hoàn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5527046" y="1013932"/>
            <a:ext cx="227453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Hồi</a:t>
            </a:r>
            <a:r>
              <a:rPr lang="en-US" sz="1400" dirty="0" smtClean="0"/>
              <a:t> </a:t>
            </a:r>
            <a:r>
              <a:rPr lang="en-US" sz="1400" dirty="0" err="1" smtClean="0"/>
              <a:t>sức</a:t>
            </a:r>
            <a:r>
              <a:rPr lang="en-US" sz="1400" dirty="0" smtClean="0"/>
              <a:t> </a:t>
            </a:r>
            <a:r>
              <a:rPr lang="en-US" sz="1400" dirty="0" err="1" smtClean="0"/>
              <a:t>tim</a:t>
            </a:r>
            <a:r>
              <a:rPr lang="en-US" sz="1400" dirty="0" smtClean="0"/>
              <a:t> </a:t>
            </a:r>
            <a:r>
              <a:rPr lang="en-US" sz="1400" dirty="0" err="1" smtClean="0"/>
              <a:t>phổi</a:t>
            </a:r>
            <a:endParaRPr lang="en-US" sz="1400" dirty="0" smtClean="0"/>
          </a:p>
          <a:p>
            <a:r>
              <a:rPr lang="en-US" sz="1400" dirty="0" err="1" smtClean="0"/>
              <a:t>Gắn</a:t>
            </a:r>
            <a:r>
              <a:rPr lang="en-US" sz="1400" dirty="0" smtClean="0"/>
              <a:t> </a:t>
            </a:r>
            <a:r>
              <a:rPr lang="en-US" sz="1400" dirty="0" err="1" smtClean="0"/>
              <a:t>máy</a:t>
            </a:r>
            <a:r>
              <a:rPr lang="en-US" sz="1400" dirty="0" smtClean="0"/>
              <a:t> </a:t>
            </a:r>
            <a:r>
              <a:rPr lang="en-US" sz="1400" dirty="0" err="1" smtClean="0"/>
              <a:t>phá</a:t>
            </a:r>
            <a:r>
              <a:rPr lang="en-US" sz="1400" dirty="0" smtClean="0"/>
              <a:t> rung/</a:t>
            </a:r>
            <a:r>
              <a:rPr lang="en-US" sz="1400" dirty="0" err="1" smtClean="0"/>
              <a:t>moniteur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5881576" y="1858924"/>
            <a:ext cx="147668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Đánh</a:t>
            </a:r>
            <a:r>
              <a:rPr lang="en-US" sz="1400" dirty="0" smtClean="0"/>
              <a:t> </a:t>
            </a:r>
            <a:r>
              <a:rPr lang="en-US" sz="1400" dirty="0" err="1" smtClean="0"/>
              <a:t>giá</a:t>
            </a:r>
            <a:r>
              <a:rPr lang="en-US" sz="1400" dirty="0" smtClean="0"/>
              <a:t> </a:t>
            </a:r>
            <a:r>
              <a:rPr lang="en-US" sz="1400" dirty="0" err="1" smtClean="0"/>
              <a:t>nhịp</a:t>
            </a:r>
            <a:r>
              <a:rPr lang="en-US" sz="1400" dirty="0" smtClean="0"/>
              <a:t> </a:t>
            </a:r>
            <a:r>
              <a:rPr lang="en-US" sz="1400" dirty="0" err="1" smtClean="0"/>
              <a:t>tim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4433426" y="3167161"/>
            <a:ext cx="175734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Nhịp</a:t>
            </a:r>
            <a:r>
              <a:rPr lang="en-US" sz="1400" dirty="0" smtClean="0"/>
              <a:t> </a:t>
            </a:r>
            <a:r>
              <a:rPr lang="en-US" sz="1400" dirty="0" err="1" smtClean="0"/>
              <a:t>có</a:t>
            </a:r>
            <a:r>
              <a:rPr lang="en-US" sz="1400" dirty="0" smtClean="0"/>
              <a:t> </a:t>
            </a:r>
            <a:r>
              <a:rPr lang="en-US" sz="1400" dirty="0" err="1" smtClean="0"/>
              <a:t>thể</a:t>
            </a:r>
            <a:r>
              <a:rPr lang="en-US" sz="1400" dirty="0" smtClean="0"/>
              <a:t> </a:t>
            </a:r>
            <a:r>
              <a:rPr lang="en-US" sz="1400" dirty="0" err="1" smtClean="0"/>
              <a:t>phá</a:t>
            </a:r>
            <a:r>
              <a:rPr lang="en-US" sz="1400" dirty="0" smtClean="0"/>
              <a:t> rung 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7031758" y="3167160"/>
            <a:ext cx="203934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/>
              <a:t>Nhịp</a:t>
            </a:r>
            <a:r>
              <a:rPr lang="en-US" sz="1400" dirty="0"/>
              <a:t> </a:t>
            </a:r>
            <a:r>
              <a:rPr lang="en-US" sz="1400" dirty="0" err="1" smtClean="0"/>
              <a:t>không</a:t>
            </a:r>
            <a:r>
              <a:rPr lang="en-US" sz="1400" dirty="0" smtClean="0"/>
              <a:t> </a:t>
            </a:r>
            <a:r>
              <a:rPr lang="en-US" sz="1400" dirty="0" err="1"/>
              <a:t>thể</a:t>
            </a:r>
            <a:r>
              <a:rPr lang="en-US" sz="1400" dirty="0"/>
              <a:t> </a:t>
            </a:r>
            <a:r>
              <a:rPr lang="en-US" sz="1400" dirty="0" err="1"/>
              <a:t>phá</a:t>
            </a:r>
            <a:r>
              <a:rPr lang="en-US" sz="1400" dirty="0"/>
              <a:t> rung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871153" y="3795477"/>
            <a:ext cx="122661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Sốc</a:t>
            </a:r>
            <a:r>
              <a:rPr lang="en-US" sz="1400" dirty="0" smtClean="0"/>
              <a:t> </a:t>
            </a:r>
            <a:r>
              <a:rPr lang="en-US" sz="1400" dirty="0" err="1" smtClean="0"/>
              <a:t>điện</a:t>
            </a:r>
            <a:r>
              <a:rPr lang="en-US" sz="1400" dirty="0" smtClean="0"/>
              <a:t> 4J/kg</a:t>
            </a:r>
            <a:endParaRPr lang="en-US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4557896" y="4461204"/>
            <a:ext cx="171207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Tiếp</a:t>
            </a:r>
            <a:r>
              <a:rPr lang="en-US" sz="1400" dirty="0" smtClean="0"/>
              <a:t> </a:t>
            </a:r>
            <a:r>
              <a:rPr lang="en-US" sz="1400" dirty="0" err="1" smtClean="0"/>
              <a:t>tục</a:t>
            </a:r>
            <a:r>
              <a:rPr lang="en-US" sz="1400" dirty="0" smtClean="0"/>
              <a:t> </a:t>
            </a:r>
            <a:r>
              <a:rPr lang="en-US" sz="1400" dirty="0" err="1" smtClean="0"/>
              <a:t>ngay</a:t>
            </a:r>
            <a:r>
              <a:rPr lang="en-US" sz="1400" dirty="0" smtClean="0"/>
              <a:t> </a:t>
            </a:r>
            <a:r>
              <a:rPr lang="en-US" sz="1400" dirty="0" err="1" smtClean="0"/>
              <a:t>tức</a:t>
            </a:r>
            <a:r>
              <a:rPr lang="en-US" sz="1400" dirty="0" smtClean="0"/>
              <a:t> </a:t>
            </a:r>
            <a:r>
              <a:rPr lang="en-US" sz="1400" dirty="0" err="1" smtClean="0"/>
              <a:t>thì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 2 </a:t>
            </a:r>
            <a:r>
              <a:rPr lang="en-US" sz="1400" dirty="0" err="1" smtClean="0"/>
              <a:t>phút</a:t>
            </a:r>
            <a:r>
              <a:rPr lang="en-US" sz="1400" dirty="0" smtClean="0"/>
              <a:t> HS </a:t>
            </a:r>
            <a:r>
              <a:rPr lang="en-US" sz="1400" dirty="0" err="1" smtClean="0"/>
              <a:t>tim</a:t>
            </a:r>
            <a:r>
              <a:rPr lang="en-US" sz="1400" dirty="0" smtClean="0"/>
              <a:t> </a:t>
            </a:r>
            <a:r>
              <a:rPr lang="en-US" sz="1400" dirty="0" err="1" smtClean="0"/>
              <a:t>phổi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7080901" y="4461204"/>
            <a:ext cx="171207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/>
              <a:t>Tiếp</a:t>
            </a:r>
            <a:r>
              <a:rPr lang="en-US" sz="1400" dirty="0"/>
              <a:t> </a:t>
            </a:r>
            <a:r>
              <a:rPr lang="en-US" sz="1400" dirty="0" err="1"/>
              <a:t>tục</a:t>
            </a:r>
            <a:r>
              <a:rPr lang="en-US" sz="1400" dirty="0"/>
              <a:t> </a:t>
            </a:r>
            <a:r>
              <a:rPr lang="en-US" sz="1400" dirty="0" err="1"/>
              <a:t>ngay</a:t>
            </a:r>
            <a:r>
              <a:rPr lang="en-US" sz="1400" dirty="0"/>
              <a:t> </a:t>
            </a:r>
            <a:r>
              <a:rPr lang="en-US" sz="1400" dirty="0" err="1"/>
              <a:t>tức</a:t>
            </a:r>
            <a:r>
              <a:rPr lang="en-US" sz="1400" dirty="0"/>
              <a:t> </a:t>
            </a:r>
            <a:r>
              <a:rPr lang="en-US" sz="1400" dirty="0" err="1"/>
              <a:t>thì</a:t>
            </a:r>
            <a:r>
              <a:rPr lang="en-US" sz="1400" dirty="0"/>
              <a:t> </a:t>
            </a:r>
          </a:p>
          <a:p>
            <a:r>
              <a:rPr lang="en-US" sz="1400" dirty="0"/>
              <a:t> 2 </a:t>
            </a:r>
            <a:r>
              <a:rPr lang="en-US" sz="1400" dirty="0" err="1"/>
              <a:t>phút</a:t>
            </a:r>
            <a:r>
              <a:rPr lang="en-US" sz="1400" dirty="0"/>
              <a:t> HS </a:t>
            </a:r>
            <a:r>
              <a:rPr lang="en-US" sz="1400" dirty="0" err="1"/>
              <a:t>tim</a:t>
            </a:r>
            <a:r>
              <a:rPr lang="en-US" sz="1400" dirty="0"/>
              <a:t> </a:t>
            </a:r>
            <a:r>
              <a:rPr lang="en-US" sz="1400" dirty="0" err="1"/>
              <a:t>phổi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364277" y="3004070"/>
            <a:ext cx="5955665" cy="727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5719"/>
              </a:lnSpc>
            </a:pPr>
            <a:r>
              <a:rPr lang="en-US" sz="4800" spc="-25" dirty="0" err="1" smtClean="0">
                <a:latin typeface="Tahoma"/>
                <a:cs typeface="Tahoma"/>
              </a:rPr>
              <a:t>Hồi</a:t>
            </a:r>
            <a:r>
              <a:rPr lang="en-US" sz="4800" spc="-25" dirty="0" smtClean="0">
                <a:latin typeface="Tahoma"/>
                <a:cs typeface="Tahoma"/>
              </a:rPr>
              <a:t> </a:t>
            </a:r>
            <a:r>
              <a:rPr lang="en-US" sz="4800" spc="-25" dirty="0" err="1" smtClean="0">
                <a:latin typeface="Tahoma"/>
                <a:cs typeface="Tahoma"/>
              </a:rPr>
              <a:t>sức</a:t>
            </a:r>
            <a:r>
              <a:rPr lang="en-US" sz="4800" spc="-25" dirty="0" smtClean="0">
                <a:latin typeface="Tahoma"/>
                <a:cs typeface="Tahoma"/>
              </a:rPr>
              <a:t> ban </a:t>
            </a:r>
            <a:r>
              <a:rPr lang="en-US" sz="4800" spc="-25" dirty="0" err="1" smtClean="0">
                <a:latin typeface="Tahoma"/>
                <a:cs typeface="Tahoma"/>
              </a:rPr>
              <a:t>đầu</a:t>
            </a:r>
            <a:r>
              <a:rPr lang="en-US" sz="4800" spc="-25" dirty="0" smtClean="0">
                <a:latin typeface="Tahoma"/>
                <a:cs typeface="Tahoma"/>
              </a:rPr>
              <a:t> </a:t>
            </a:r>
            <a:endParaRPr sz="48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862754" y="1226705"/>
            <a:ext cx="4967605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5" dirty="0" err="1" smtClean="0">
                <a:latin typeface="Tahoma"/>
                <a:cs typeface="Tahoma"/>
              </a:rPr>
              <a:t>Hồi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sức</a:t>
            </a:r>
            <a:r>
              <a:rPr lang="en-US" sz="4000" spc="-25" dirty="0" smtClean="0">
                <a:latin typeface="Tahoma"/>
                <a:cs typeface="Tahoma"/>
              </a:rPr>
              <a:t> ban </a:t>
            </a:r>
            <a:r>
              <a:rPr lang="en-US" sz="4000" spc="-25" dirty="0" err="1" smtClean="0">
                <a:latin typeface="Tahoma"/>
                <a:cs typeface="Tahoma"/>
              </a:rPr>
              <a:t>đầu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02253" y="2775787"/>
            <a:ext cx="7644765" cy="27076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21" dirty="0" err="1" smtClean="0">
                <a:latin typeface="Tahoma"/>
                <a:cs typeface="Tahoma"/>
              </a:rPr>
              <a:t>Xoa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bóp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tim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ngoài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lồng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ngực</a:t>
            </a:r>
            <a:r>
              <a:rPr sz="2400" spc="-10" dirty="0" smtClean="0">
                <a:latin typeface="Tahoma"/>
                <a:cs typeface="Tahoma"/>
              </a:rPr>
              <a:t>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>
                <a:latin typeface="Tahoma"/>
                <a:cs typeface="Tahoma"/>
              </a:rPr>
              <a:t>T</a:t>
            </a:r>
            <a:r>
              <a:rPr lang="en-US" sz="2400" spc="-5" dirty="0" err="1" smtClean="0">
                <a:latin typeface="Tahoma"/>
                <a:cs typeface="Tahoma"/>
              </a:rPr>
              <a:t>ại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sao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?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Như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thế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nào</a:t>
            </a:r>
            <a:r>
              <a:rPr sz="2400" spc="-15" dirty="0" smtClean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300"/>
              </a:lnSpc>
              <a:spcBef>
                <a:spcPts val="7"/>
              </a:spcBef>
              <a:buFont typeface="Arial"/>
              <a:buChar char="•"/>
            </a:pPr>
            <a:endParaRPr sz="13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Chất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lượng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thông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khí</a:t>
            </a:r>
            <a:r>
              <a:rPr lang="en-US" sz="2400" spc="-15" dirty="0" smtClean="0">
                <a:latin typeface="Tahoma"/>
                <a:cs typeface="Tahoma"/>
              </a:rPr>
              <a:t> ở </a:t>
            </a:r>
            <a:r>
              <a:rPr lang="en-US" sz="2400" spc="-15" dirty="0" err="1" smtClean="0">
                <a:latin typeface="Tahoma"/>
                <a:cs typeface="Tahoma"/>
              </a:rPr>
              <a:t>trẻ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em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200"/>
              </a:lnSpc>
              <a:spcBef>
                <a:spcPts val="94"/>
              </a:spcBef>
              <a:buFont typeface="Arial"/>
              <a:buChar char="•"/>
            </a:pPr>
            <a:endParaRPr sz="13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21" dirty="0" err="1" smtClean="0">
                <a:latin typeface="Tahoma"/>
                <a:cs typeface="Tahoma"/>
              </a:rPr>
              <a:t>Thời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gian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tối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ưu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của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hồi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sức</a:t>
            </a:r>
            <a:r>
              <a:rPr lang="en-US" sz="2400" spc="-21" dirty="0" smtClean="0">
                <a:latin typeface="Tahoma"/>
                <a:cs typeface="Tahoma"/>
              </a:rPr>
              <a:t> ban </a:t>
            </a:r>
            <a:r>
              <a:rPr lang="en-US" sz="2400" spc="-21" dirty="0" err="1" smtClean="0">
                <a:latin typeface="Tahoma"/>
                <a:cs typeface="Tahoma"/>
              </a:rPr>
              <a:t>đầu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0195" y="1852498"/>
            <a:ext cx="6046289" cy="4554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6478" y="376441"/>
            <a:ext cx="7437756" cy="673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05433" marR="12698" indent="-1293369">
              <a:lnSpc>
                <a:spcPct val="140100"/>
              </a:lnSpc>
            </a:pPr>
            <a:r>
              <a:rPr sz="1500" baseline="22222" dirty="0">
                <a:latin typeface="Tahoma"/>
                <a:cs typeface="Tahoma"/>
              </a:rPr>
              <a:t>H</a:t>
            </a:r>
            <a:r>
              <a:rPr sz="1500" spc="-7" baseline="22222" dirty="0">
                <a:latin typeface="Tahoma"/>
                <a:cs typeface="Tahoma"/>
              </a:rPr>
              <a:t>anoï </a:t>
            </a:r>
            <a:r>
              <a:rPr sz="1500" baseline="22222" dirty="0">
                <a:latin typeface="Tahoma"/>
                <a:cs typeface="Tahoma"/>
              </a:rPr>
              <a:t>-</a:t>
            </a:r>
            <a:r>
              <a:rPr sz="1500" spc="-7" baseline="22222" dirty="0">
                <a:latin typeface="Tahoma"/>
                <a:cs typeface="Tahoma"/>
              </a:rPr>
              <a:t> </a:t>
            </a:r>
            <a:r>
              <a:rPr sz="1500" baseline="22222" dirty="0">
                <a:latin typeface="Tahoma"/>
                <a:cs typeface="Tahoma"/>
              </a:rPr>
              <a:t>H</a:t>
            </a:r>
            <a:r>
              <a:rPr sz="1500" spc="-15" baseline="22222" dirty="0">
                <a:latin typeface="Tahoma"/>
                <a:cs typeface="Tahoma"/>
              </a:rPr>
              <a:t>o</a:t>
            </a:r>
            <a:r>
              <a:rPr sz="1500" spc="-7" baseline="22222" dirty="0">
                <a:latin typeface="Tahoma"/>
                <a:cs typeface="Tahoma"/>
              </a:rPr>
              <a:t> Chi </a:t>
            </a:r>
            <a:r>
              <a:rPr sz="1500" spc="-15" baseline="22222" dirty="0">
                <a:latin typeface="Tahoma"/>
                <a:cs typeface="Tahoma"/>
              </a:rPr>
              <a:t>Minh</a:t>
            </a:r>
            <a:r>
              <a:rPr sz="1500" spc="-7" baseline="22222" dirty="0">
                <a:latin typeface="Tahoma"/>
                <a:cs typeface="Tahoma"/>
              </a:rPr>
              <a:t> Vi</a:t>
            </a:r>
            <a:r>
              <a:rPr sz="1500" spc="-82" baseline="22222" dirty="0">
                <a:latin typeface="Tahoma"/>
                <a:cs typeface="Tahoma"/>
              </a:rPr>
              <a:t>l</a:t>
            </a:r>
            <a:r>
              <a:rPr sz="1600" b="1" spc="-990" dirty="0">
                <a:latin typeface="Arial"/>
                <a:cs typeface="Arial"/>
              </a:rPr>
              <a:t>P</a:t>
            </a:r>
            <a:r>
              <a:rPr sz="1500" spc="-7" baseline="22222" dirty="0">
                <a:latin typeface="Tahoma"/>
                <a:cs typeface="Tahoma"/>
              </a:rPr>
              <a:t>le</a:t>
            </a:r>
            <a:r>
              <a:rPr sz="1500" spc="-97" baseline="22222" dirty="0">
                <a:latin typeface="Tahoma"/>
                <a:cs typeface="Tahoma"/>
              </a:rPr>
              <a:t> </a:t>
            </a:r>
            <a:r>
              <a:rPr sz="1600" b="1" spc="10" dirty="0">
                <a:latin typeface="Arial"/>
                <a:cs typeface="Arial"/>
              </a:rPr>
              <a:t>ediatric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15" dirty="0">
                <a:latin typeface="Arial"/>
                <a:cs typeface="Arial"/>
              </a:rPr>
              <a:t>Cardiopulmonary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15" dirty="0">
                <a:latin typeface="Arial"/>
                <a:cs typeface="Arial"/>
              </a:rPr>
              <a:t>Resuscitation: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15" dirty="0">
                <a:latin typeface="Arial"/>
                <a:cs typeface="Arial"/>
              </a:rPr>
              <a:t>Advances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10" dirty="0">
                <a:latin typeface="Arial"/>
                <a:cs typeface="Arial"/>
              </a:rPr>
              <a:t>in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15" dirty="0">
                <a:latin typeface="Arial"/>
                <a:cs typeface="Arial"/>
              </a:rPr>
              <a:t>Science, Techniques,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15" dirty="0">
                <a:latin typeface="Arial"/>
                <a:cs typeface="Arial"/>
              </a:rPr>
              <a:t>and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15" dirty="0">
                <a:latin typeface="Arial"/>
                <a:cs typeface="Arial"/>
              </a:rPr>
              <a:t>Outcomes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92940" y="6771843"/>
            <a:ext cx="447675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74" dirty="0">
                <a:latin typeface="Tahoma"/>
                <a:cs typeface="Tahoma"/>
              </a:rPr>
              <a:t>T</a:t>
            </a:r>
            <a:r>
              <a:rPr sz="1600" spc="-10" dirty="0">
                <a:latin typeface="Tahoma"/>
                <a:cs typeface="Tahoma"/>
              </a:rPr>
              <a:t>opjian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AA,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diatr</a:t>
            </a:r>
            <a:r>
              <a:rPr sz="1600" spc="-5" dirty="0">
                <a:latin typeface="Tahoma"/>
                <a:cs typeface="Tahoma"/>
              </a:rPr>
              <a:t>ics. </a:t>
            </a:r>
            <a:r>
              <a:rPr sz="1600" spc="-10" dirty="0">
                <a:latin typeface="Tahoma"/>
                <a:cs typeface="Tahoma"/>
              </a:rPr>
              <a:t>2008;122:1086-1098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09643" y="1263163"/>
            <a:ext cx="5432425" cy="179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10" dirty="0">
                <a:latin typeface="Arial"/>
                <a:cs typeface="Arial"/>
              </a:rPr>
              <a:t>Alexis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A.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Topjian,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5" dirty="0">
                <a:latin typeface="Arial"/>
                <a:cs typeface="Arial"/>
              </a:rPr>
              <a:t>M</a:t>
            </a:r>
            <a:r>
              <a:rPr sz="1100" b="1" spc="10" dirty="0">
                <a:latin typeface="Arial"/>
                <a:cs typeface="Arial"/>
              </a:rPr>
              <a:t>D</a:t>
            </a:r>
            <a:r>
              <a:rPr sz="1600" spc="15" baseline="20202" dirty="0">
                <a:latin typeface="Arial"/>
                <a:cs typeface="Arial"/>
              </a:rPr>
              <a:t>a</a:t>
            </a:r>
            <a:r>
              <a:rPr sz="1100" spc="5" dirty="0">
                <a:latin typeface="Arial"/>
                <a:cs typeface="Arial"/>
              </a:rPr>
              <a:t>, </a:t>
            </a:r>
            <a:r>
              <a:rPr sz="1100" b="1" spc="10" dirty="0">
                <a:latin typeface="Arial"/>
                <a:cs typeface="Arial"/>
              </a:rPr>
              <a:t>Robert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A.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Berg,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5" dirty="0">
                <a:latin typeface="Arial"/>
                <a:cs typeface="Arial"/>
              </a:rPr>
              <a:t>M</a:t>
            </a:r>
            <a:r>
              <a:rPr sz="1100" b="1" spc="10" dirty="0">
                <a:latin typeface="Arial"/>
                <a:cs typeface="Arial"/>
              </a:rPr>
              <a:t>D</a:t>
            </a:r>
            <a:r>
              <a:rPr sz="1600" spc="15" baseline="20202" dirty="0">
                <a:latin typeface="Arial"/>
                <a:cs typeface="Arial"/>
              </a:rPr>
              <a:t>a,b</a:t>
            </a:r>
            <a:r>
              <a:rPr sz="1100" spc="5" dirty="0">
                <a:latin typeface="Arial"/>
                <a:cs typeface="Arial"/>
              </a:rPr>
              <a:t>, </a:t>
            </a:r>
            <a:r>
              <a:rPr sz="1100" spc="10" dirty="0">
                <a:latin typeface="Arial"/>
                <a:cs typeface="Arial"/>
              </a:rPr>
              <a:t>and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Vinay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M.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Nadkarni,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MD,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5" dirty="0">
                <a:latin typeface="Arial"/>
                <a:cs typeface="Arial"/>
              </a:rPr>
              <a:t>M</a:t>
            </a:r>
            <a:r>
              <a:rPr sz="1100" b="1" spc="5" dirty="0">
                <a:latin typeface="Arial"/>
                <a:cs typeface="Arial"/>
              </a:rPr>
              <a:t>S</a:t>
            </a:r>
            <a:r>
              <a:rPr sz="1600" spc="15" baseline="20202" dirty="0">
                <a:latin typeface="Arial"/>
                <a:cs typeface="Arial"/>
              </a:rPr>
              <a:t>a</a:t>
            </a:r>
            <a:endParaRPr sz="1600" baseline="20202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32354" y="3580333"/>
            <a:ext cx="1416685" cy="53213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50486" marR="12698" indent="-338422">
              <a:lnSpc>
                <a:spcPts val="2099"/>
              </a:lnSpc>
            </a:pPr>
            <a:r>
              <a:rPr lang="en-US" spc="-15" dirty="0" err="1" smtClean="0">
                <a:latin typeface="Tahoma"/>
                <a:cs typeface="Tahoma"/>
              </a:rPr>
              <a:t>Nhấn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tim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trực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tiếp</a:t>
            </a:r>
            <a:endParaRPr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11065" y="3472802"/>
            <a:ext cx="1964835" cy="8255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77783" marR="12698" indent="-165084">
              <a:lnSpc>
                <a:spcPct val="99500"/>
              </a:lnSpc>
            </a:pPr>
            <a:r>
              <a:rPr lang="en-US" spc="-15" dirty="0" err="1" smtClean="0">
                <a:latin typeface="Tahoma"/>
                <a:cs typeface="Tahoma"/>
              </a:rPr>
              <a:t>Nhấn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tim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bằng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bơm</a:t>
            </a:r>
            <a:r>
              <a:rPr lang="en-US" spc="-15" dirty="0" smtClean="0">
                <a:latin typeface="Tahoma"/>
                <a:cs typeface="Tahoma"/>
              </a:rPr>
              <a:t>  </a:t>
            </a:r>
            <a:r>
              <a:rPr lang="en-US" spc="-15" dirty="0" err="1" smtClean="0">
                <a:latin typeface="Tahoma"/>
                <a:cs typeface="Tahoma"/>
              </a:rPr>
              <a:t>ép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lồng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ngực</a:t>
            </a:r>
            <a:endParaRPr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09644" y="436764"/>
            <a:ext cx="6144260" cy="10668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40100"/>
              </a:lnSpc>
            </a:pPr>
            <a:r>
              <a:rPr lang="en-US" sz="1600" b="1" spc="5" dirty="0" err="1" smtClean="0">
                <a:latin typeface="Arial"/>
                <a:cs typeface="Arial"/>
              </a:rPr>
              <a:t>H</a:t>
            </a:r>
            <a:r>
              <a:rPr lang="en-US" sz="1600" b="1" spc="15" dirty="0" err="1" smtClean="0">
                <a:latin typeface="Arial"/>
                <a:cs typeface="Arial"/>
              </a:rPr>
              <a:t>ồi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sức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tim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phổi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trẻ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em</a:t>
            </a:r>
            <a:r>
              <a:rPr lang="en-US" sz="1600" b="1" spc="15" dirty="0" smtClean="0">
                <a:latin typeface="Arial"/>
                <a:cs typeface="Arial"/>
              </a:rPr>
              <a:t>: </a:t>
            </a:r>
            <a:r>
              <a:rPr lang="en-US" sz="1600" b="1" spc="15" dirty="0" err="1" smtClean="0">
                <a:latin typeface="Arial"/>
                <a:cs typeface="Arial"/>
              </a:rPr>
              <a:t>tiến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bộ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về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khoa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học</a:t>
            </a:r>
            <a:r>
              <a:rPr lang="en-US" sz="1600" b="1" spc="15" dirty="0" smtClean="0">
                <a:latin typeface="Arial"/>
                <a:cs typeface="Arial"/>
              </a:rPr>
              <a:t>, </a:t>
            </a:r>
            <a:r>
              <a:rPr lang="en-US" sz="1600" b="1" spc="15" dirty="0" err="1" smtClean="0">
                <a:latin typeface="Arial"/>
                <a:cs typeface="Arial"/>
              </a:rPr>
              <a:t>kỹ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thuật</a:t>
            </a:r>
            <a:r>
              <a:rPr lang="en-US" sz="1600" b="1" spc="15" dirty="0" smtClean="0">
                <a:latin typeface="Arial"/>
                <a:cs typeface="Arial"/>
              </a:rPr>
              <a:t>, </a:t>
            </a:r>
            <a:r>
              <a:rPr lang="en-US" sz="1600" b="1" spc="15" dirty="0" err="1" smtClean="0">
                <a:latin typeface="Arial"/>
                <a:cs typeface="Arial"/>
              </a:rPr>
              <a:t>và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kết</a:t>
            </a:r>
            <a:r>
              <a:rPr lang="en-US" sz="1600" b="1" spc="15" dirty="0" smtClean="0">
                <a:latin typeface="Arial"/>
                <a:cs typeface="Arial"/>
              </a:rPr>
              <a:t> </a:t>
            </a:r>
            <a:r>
              <a:rPr lang="en-US" sz="1600" b="1" spc="15" dirty="0" err="1" smtClean="0">
                <a:latin typeface="Arial"/>
                <a:cs typeface="Arial"/>
              </a:rPr>
              <a:t>quả</a:t>
            </a:r>
            <a:endParaRPr sz="8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12698"/>
            <a:r>
              <a:rPr sz="1100" b="1" spc="10" dirty="0">
                <a:latin typeface="Arial"/>
                <a:cs typeface="Arial"/>
              </a:rPr>
              <a:t>Alexis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A.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Topjian,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5" dirty="0">
                <a:latin typeface="Arial"/>
                <a:cs typeface="Arial"/>
              </a:rPr>
              <a:t>M</a:t>
            </a:r>
            <a:r>
              <a:rPr sz="1100" b="1" spc="10" dirty="0">
                <a:latin typeface="Arial"/>
                <a:cs typeface="Arial"/>
              </a:rPr>
              <a:t>D</a:t>
            </a:r>
            <a:r>
              <a:rPr sz="1600" spc="15" baseline="20202" dirty="0">
                <a:latin typeface="Arial"/>
                <a:cs typeface="Arial"/>
              </a:rPr>
              <a:t>a</a:t>
            </a:r>
            <a:r>
              <a:rPr sz="1100" spc="5" dirty="0">
                <a:latin typeface="Arial"/>
                <a:cs typeface="Arial"/>
              </a:rPr>
              <a:t>, </a:t>
            </a:r>
            <a:r>
              <a:rPr sz="1100" b="1" spc="10" dirty="0">
                <a:latin typeface="Arial"/>
                <a:cs typeface="Arial"/>
              </a:rPr>
              <a:t>Robert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A.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Berg,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5" dirty="0">
                <a:latin typeface="Arial"/>
                <a:cs typeface="Arial"/>
              </a:rPr>
              <a:t>M</a:t>
            </a:r>
            <a:r>
              <a:rPr sz="1100" b="1" spc="10" dirty="0">
                <a:latin typeface="Arial"/>
                <a:cs typeface="Arial"/>
              </a:rPr>
              <a:t>D</a:t>
            </a:r>
            <a:r>
              <a:rPr sz="1600" spc="15" baseline="20202" dirty="0">
                <a:latin typeface="Arial"/>
                <a:cs typeface="Arial"/>
              </a:rPr>
              <a:t>a,b</a:t>
            </a:r>
            <a:r>
              <a:rPr sz="1100" spc="5" dirty="0">
                <a:latin typeface="Arial"/>
                <a:cs typeface="Arial"/>
              </a:rPr>
              <a:t>, </a:t>
            </a:r>
            <a:r>
              <a:rPr sz="1100" spc="10" dirty="0">
                <a:latin typeface="Arial"/>
                <a:cs typeface="Arial"/>
              </a:rPr>
              <a:t>and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Vinay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M.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Nadkarni,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0" dirty="0">
                <a:latin typeface="Arial"/>
                <a:cs typeface="Arial"/>
              </a:rPr>
              <a:t>MD,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15" dirty="0">
                <a:latin typeface="Arial"/>
                <a:cs typeface="Arial"/>
              </a:rPr>
              <a:t>M</a:t>
            </a:r>
            <a:r>
              <a:rPr sz="1100" b="1" spc="5" dirty="0">
                <a:latin typeface="Arial"/>
                <a:cs typeface="Arial"/>
              </a:rPr>
              <a:t>S</a:t>
            </a:r>
            <a:r>
              <a:rPr sz="1600" spc="15" baseline="20202" dirty="0">
                <a:latin typeface="Arial"/>
                <a:cs typeface="Arial"/>
              </a:rPr>
              <a:t>a</a:t>
            </a:r>
            <a:endParaRPr sz="1600" baseline="20202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15513" y="1847734"/>
            <a:ext cx="6816724" cy="45862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092941" y="1837676"/>
            <a:ext cx="6777355" cy="51758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756957" marR="136512" indent="5079" algn="ctr">
              <a:lnSpc>
                <a:spcPct val="99500"/>
              </a:lnSpc>
            </a:pPr>
            <a:r>
              <a:rPr lang="en-US" spc="-15" dirty="0" err="1" smtClean="0">
                <a:latin typeface="Tahoma"/>
                <a:cs typeface="Tahoma"/>
              </a:rPr>
              <a:t>Khi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nhấn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tim</a:t>
            </a:r>
            <a:r>
              <a:rPr lang="en-US" spc="-15" dirty="0" smtClean="0">
                <a:latin typeface="Tahoma"/>
                <a:cs typeface="Tahoma"/>
              </a:rPr>
              <a:t>, ĐMC </a:t>
            </a:r>
            <a:r>
              <a:rPr lang="en-US" spc="-15" dirty="0" err="1" smtClean="0">
                <a:latin typeface="Tahoma"/>
                <a:cs typeface="Tahoma"/>
              </a:rPr>
              <a:t>và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nhĩ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phải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bị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đè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xẹp</a:t>
            </a:r>
            <a:r>
              <a:rPr lang="en-US" spc="-15" dirty="0" smtClean="0">
                <a:latin typeface="Tahoma"/>
                <a:cs typeface="Tahoma"/>
              </a:rPr>
              <a:t>, </a:t>
            </a:r>
            <a:r>
              <a:rPr lang="en-US" spc="-15" dirty="0" err="1" smtClean="0">
                <a:latin typeface="Tahoma"/>
                <a:cs typeface="Tahoma"/>
              </a:rPr>
              <a:t>áp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lực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tăng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lên</a:t>
            </a:r>
            <a:endParaRPr dirty="0">
              <a:latin typeface="Tahoma"/>
              <a:cs typeface="Tahoma"/>
            </a:endParaRPr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300"/>
              </a:lnSpc>
              <a:spcBef>
                <a:spcPts val="25"/>
              </a:spcBef>
            </a:pPr>
            <a:endParaRPr sz="1300" dirty="0"/>
          </a:p>
          <a:p>
            <a:pPr marL="4693463" marR="126352" algn="ctr">
              <a:lnSpc>
                <a:spcPct val="99500"/>
              </a:lnSpc>
            </a:pPr>
            <a:r>
              <a:rPr lang="en-US" spc="-15" dirty="0" err="1" smtClean="0">
                <a:latin typeface="Tahoma"/>
                <a:cs typeface="Tahoma"/>
              </a:rPr>
              <a:t>Khi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nhả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ra</a:t>
            </a:r>
            <a:r>
              <a:rPr lang="en-US" spc="-15" dirty="0" smtClean="0">
                <a:latin typeface="Tahoma"/>
                <a:cs typeface="Tahoma"/>
              </a:rPr>
              <a:t>, ĐMC </a:t>
            </a:r>
            <a:r>
              <a:rPr lang="en-US" spc="-15" dirty="0" err="1" smtClean="0">
                <a:latin typeface="Tahoma"/>
                <a:cs typeface="Tahoma"/>
              </a:rPr>
              <a:t>và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nhĩ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phải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được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giải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phóng</a:t>
            </a:r>
            <a:r>
              <a:rPr lang="en-US" spc="-15" dirty="0" smtClean="0">
                <a:latin typeface="Tahoma"/>
                <a:cs typeface="Tahoma"/>
              </a:rPr>
              <a:t>, </a:t>
            </a:r>
            <a:r>
              <a:rPr lang="en-US" spc="-15" dirty="0" err="1" smtClean="0">
                <a:latin typeface="Tahoma"/>
                <a:cs typeface="Tahoma"/>
              </a:rPr>
              <a:t>các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áp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lực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giảm</a:t>
            </a:r>
            <a:r>
              <a:rPr lang="en-US" spc="-15" dirty="0" smtClean="0">
                <a:latin typeface="Tahoma"/>
                <a:cs typeface="Tahoma"/>
              </a:rPr>
              <a:t>. </a:t>
            </a:r>
            <a:r>
              <a:rPr lang="en-US" spc="-15" dirty="0" err="1" smtClean="0">
                <a:latin typeface="Tahoma"/>
                <a:cs typeface="Tahoma"/>
              </a:rPr>
              <a:t>Áp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lực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nhĩ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phải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giảm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nhanh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hơn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áp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lực</a:t>
            </a:r>
            <a:r>
              <a:rPr lang="en-US" spc="-15" dirty="0" smtClean="0">
                <a:latin typeface="Tahoma"/>
                <a:cs typeface="Tahoma"/>
              </a:rPr>
              <a:t> ĐMC, </a:t>
            </a:r>
            <a:r>
              <a:rPr lang="en-US" spc="-15" dirty="0" err="1" smtClean="0">
                <a:latin typeface="Tahoma"/>
                <a:cs typeface="Tahoma"/>
              </a:rPr>
              <a:t>tạo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thuận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lợi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cho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dirty="0" err="1" smtClean="0">
                <a:latin typeface="Tahoma"/>
                <a:cs typeface="Tahoma"/>
              </a:rPr>
              <a:t>tưới</a:t>
            </a:r>
            <a:r>
              <a:rPr lang="en-US" spc="-15" dirty="0" smtClean="0">
                <a:latin typeface="Tahoma"/>
                <a:cs typeface="Tahoma"/>
              </a:rPr>
              <a:t> </a:t>
            </a:r>
            <a:r>
              <a:rPr lang="en-US" spc="-15" err="1" smtClean="0">
                <a:latin typeface="Tahoma"/>
                <a:cs typeface="Tahoma"/>
              </a:rPr>
              <a:t>máu</a:t>
            </a:r>
            <a:r>
              <a:rPr lang="en-US" spc="-15" smtClean="0">
                <a:latin typeface="Tahoma"/>
                <a:cs typeface="Tahoma"/>
              </a:rPr>
              <a:t> mạch vành</a:t>
            </a:r>
            <a:endParaRPr dirty="0">
              <a:latin typeface="Tahoma"/>
              <a:cs typeface="Tahoma"/>
            </a:endParaRPr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99"/>
              </a:lnSpc>
              <a:spcBef>
                <a:spcPts val="52"/>
              </a:spcBef>
            </a:pPr>
            <a:endParaRPr sz="1100" dirty="0"/>
          </a:p>
          <a:p>
            <a:pPr marL="12698"/>
            <a:r>
              <a:rPr sz="1600" spc="-174" dirty="0">
                <a:latin typeface="Tahoma"/>
                <a:cs typeface="Tahoma"/>
              </a:rPr>
              <a:t>T</a:t>
            </a:r>
            <a:r>
              <a:rPr sz="1600" spc="-10" dirty="0">
                <a:latin typeface="Tahoma"/>
                <a:cs typeface="Tahoma"/>
              </a:rPr>
              <a:t>opjian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AA,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diatr</a:t>
            </a:r>
            <a:r>
              <a:rPr sz="1600" spc="-5" dirty="0">
                <a:latin typeface="Tahoma"/>
                <a:cs typeface="Tahoma"/>
              </a:rPr>
              <a:t>ics. </a:t>
            </a:r>
            <a:r>
              <a:rPr sz="1600" spc="-10" dirty="0">
                <a:latin typeface="Tahoma"/>
                <a:cs typeface="Tahoma"/>
              </a:rPr>
              <a:t>2008;122:1086-1098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5" dirty="0" err="1" smtClean="0">
                <a:latin typeface="Tahoma"/>
                <a:cs typeface="Tahoma"/>
              </a:rPr>
              <a:t>Vill</a:t>
            </a:r>
            <a:r>
              <a:rPr lang="en-US" sz="1000" spc="-5" dirty="0" err="1" smtClean="0">
                <a:latin typeface="Tahoma"/>
                <a:cs typeface="Tahoma"/>
              </a:rPr>
              <a:t>H</a:t>
            </a:r>
            <a:r>
              <a:rPr sz="1000" spc="-5" dirty="0" err="1" smtClean="0">
                <a:latin typeface="Tahoma"/>
                <a:cs typeface="Tahoma"/>
              </a:rPr>
              <a:t>e</a:t>
            </a:r>
            <a:endParaRPr sz="1000" dirty="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5417" y="2704134"/>
            <a:ext cx="681355" cy="2343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500" b="1" spc="21" dirty="0">
                <a:latin typeface="Arial"/>
                <a:cs typeface="Arial"/>
              </a:rPr>
              <a:t>Table</a:t>
            </a:r>
            <a:r>
              <a:rPr sz="1500" b="1" spc="-30" dirty="0">
                <a:latin typeface="Arial"/>
                <a:cs typeface="Arial"/>
              </a:rPr>
              <a:t> </a:t>
            </a:r>
            <a:r>
              <a:rPr sz="1500" b="1" spc="60" dirty="0">
                <a:latin typeface="Arial"/>
                <a:cs typeface="Arial"/>
              </a:rPr>
              <a:t>1</a:t>
            </a:r>
            <a:endParaRPr sz="1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08100" y="2951288"/>
            <a:ext cx="4984239" cy="3466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500" spc="50" dirty="0">
                <a:latin typeface="Arial"/>
                <a:cs typeface="Arial"/>
              </a:rPr>
              <a:t>Patient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60" dirty="0">
                <a:latin typeface="Arial"/>
                <a:cs typeface="Arial"/>
              </a:rPr>
              <a:t>demographic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44" dirty="0">
                <a:latin typeface="Arial"/>
                <a:cs typeface="Arial"/>
              </a:rPr>
              <a:t>and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40" dirty="0">
                <a:latin typeface="Arial"/>
                <a:cs typeface="Arial"/>
              </a:rPr>
              <a:t>cardiac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44" dirty="0">
                <a:latin typeface="Arial"/>
                <a:cs typeface="Arial"/>
              </a:rPr>
              <a:t>arrest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60" dirty="0">
                <a:latin typeface="Arial"/>
                <a:cs typeface="Arial"/>
              </a:rPr>
              <a:t>event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25" dirty="0">
                <a:latin typeface="Arial"/>
                <a:cs typeface="Arial"/>
              </a:rPr>
              <a:t>data.</a:t>
            </a:r>
            <a:endParaRPr sz="15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18148" y="3297983"/>
            <a:ext cx="4858415" cy="0"/>
          </a:xfrm>
          <a:custGeom>
            <a:avLst/>
            <a:gdLst/>
            <a:ahLst/>
            <a:cxnLst/>
            <a:rect l="l" t="t" r="r" b="b"/>
            <a:pathLst>
              <a:path w="4858415">
                <a:moveTo>
                  <a:pt x="0" y="0"/>
                </a:moveTo>
                <a:lnTo>
                  <a:pt x="4858415" y="0"/>
                </a:lnTo>
              </a:path>
            </a:pathLst>
          </a:custGeom>
          <a:ln w="1148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977731" y="3370191"/>
            <a:ext cx="3430540" cy="2343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500" b="1" spc="5" dirty="0">
                <a:solidFill>
                  <a:srgbClr val="231F20"/>
                </a:solidFill>
                <a:latin typeface="Arial"/>
                <a:cs typeface="Arial"/>
              </a:rPr>
              <a:t>Subject</a:t>
            </a:r>
            <a:r>
              <a:rPr sz="1500" b="1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40" dirty="0">
                <a:solidFill>
                  <a:srgbClr val="231F20"/>
                </a:solidFill>
                <a:latin typeface="Arial"/>
                <a:cs typeface="Arial"/>
              </a:rPr>
              <a:t>demographic</a:t>
            </a:r>
            <a:r>
              <a:rPr sz="1500" b="1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40" dirty="0">
                <a:solidFill>
                  <a:srgbClr val="231F20"/>
                </a:solidFill>
                <a:latin typeface="Arial"/>
                <a:cs typeface="Arial"/>
              </a:rPr>
              <a:t>data</a:t>
            </a:r>
            <a:r>
              <a:rPr sz="1500" b="1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70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1500" b="1" spc="4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500" b="1" spc="-1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30" dirty="0">
                <a:solidFill>
                  <a:srgbClr val="231F20"/>
                </a:solidFill>
                <a:latin typeface="Arial"/>
                <a:cs typeface="Arial"/>
              </a:rPr>
              <a:t>=</a:t>
            </a:r>
            <a:r>
              <a:rPr sz="1500" b="1" spc="-1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70" dirty="0">
                <a:solidFill>
                  <a:srgbClr val="231F20"/>
                </a:solidFill>
                <a:latin typeface="Arial"/>
                <a:cs typeface="Arial"/>
              </a:rPr>
              <a:t>9)</a:t>
            </a:r>
            <a:endParaRPr sz="15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84223" y="446324"/>
            <a:ext cx="4412624" cy="765714"/>
          </a:xfrm>
          <a:custGeom>
            <a:avLst/>
            <a:gdLst/>
            <a:ahLst/>
            <a:cxnLst/>
            <a:rect l="l" t="t" r="r" b="b"/>
            <a:pathLst>
              <a:path w="4412624" h="765714">
                <a:moveTo>
                  <a:pt x="0" y="765714"/>
                </a:moveTo>
                <a:lnTo>
                  <a:pt x="4412624" y="765714"/>
                </a:lnTo>
                <a:lnTo>
                  <a:pt x="4412624" y="0"/>
                </a:lnTo>
                <a:lnTo>
                  <a:pt x="0" y="0"/>
                </a:lnTo>
                <a:lnTo>
                  <a:pt x="0" y="765714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14950" y="455090"/>
            <a:ext cx="701273" cy="7656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767796" y="379299"/>
            <a:ext cx="667498" cy="8324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314952" y="1299474"/>
            <a:ext cx="6114579" cy="0"/>
          </a:xfrm>
          <a:custGeom>
            <a:avLst/>
            <a:gdLst/>
            <a:ahLst/>
            <a:cxnLst/>
            <a:rect l="l" t="t" r="r" b="b"/>
            <a:pathLst>
              <a:path w="6114580">
                <a:moveTo>
                  <a:pt x="0" y="0"/>
                </a:moveTo>
                <a:lnTo>
                  <a:pt x="6114580" y="0"/>
                </a:lnTo>
              </a:path>
            </a:pathLst>
          </a:custGeom>
          <a:ln w="3508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676563" y="2035060"/>
            <a:ext cx="2857498" cy="1570038"/>
          </a:xfrm>
          <a:custGeom>
            <a:avLst/>
            <a:gdLst/>
            <a:ahLst/>
            <a:cxnLst/>
            <a:rect l="l" t="t" r="r" b="b"/>
            <a:pathLst>
              <a:path w="2857498" h="1570038">
                <a:moveTo>
                  <a:pt x="0" y="0"/>
                </a:moveTo>
                <a:lnTo>
                  <a:pt x="2857498" y="0"/>
                </a:lnTo>
                <a:lnTo>
                  <a:pt x="2857498" y="1570038"/>
                </a:lnTo>
                <a:lnTo>
                  <a:pt x="0" y="157003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676564" y="2035060"/>
            <a:ext cx="3623136" cy="1570038"/>
          </a:xfrm>
          <a:custGeom>
            <a:avLst/>
            <a:gdLst/>
            <a:ahLst/>
            <a:cxnLst/>
            <a:rect l="l" t="t" r="r" b="b"/>
            <a:pathLst>
              <a:path w="2857499" h="1570037">
                <a:moveTo>
                  <a:pt x="0" y="0"/>
                </a:moveTo>
                <a:lnTo>
                  <a:pt x="2857499" y="0"/>
                </a:lnTo>
                <a:lnTo>
                  <a:pt x="2857499" y="1570037"/>
                </a:lnTo>
                <a:lnTo>
                  <a:pt x="0" y="1570037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185018" y="6776605"/>
            <a:ext cx="4238624" cy="2584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S</a:t>
            </a:r>
            <a:r>
              <a:rPr sz="1600" spc="-10" dirty="0">
                <a:latin typeface="Tahoma"/>
                <a:cs typeface="Tahoma"/>
              </a:rPr>
              <a:t>u</a:t>
            </a:r>
            <a:r>
              <a:rPr sz="1600" spc="-15" dirty="0">
                <a:latin typeface="Tahoma"/>
                <a:cs typeface="Tahoma"/>
              </a:rPr>
              <a:t>t</a:t>
            </a:r>
            <a:r>
              <a:rPr sz="1600" dirty="0">
                <a:latin typeface="Tahoma"/>
                <a:cs typeface="Tahoma"/>
              </a:rPr>
              <a:t>t</a:t>
            </a:r>
            <a:r>
              <a:rPr sz="1600" spc="-10" dirty="0">
                <a:latin typeface="Tahoma"/>
                <a:cs typeface="Tahoma"/>
              </a:rPr>
              <a:t>on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RM,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;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i</a:t>
            </a:r>
            <a:r>
              <a:rPr sz="1600" spc="-40" dirty="0">
                <a:latin typeface="Tahoma"/>
                <a:cs typeface="Tahoma"/>
              </a:rPr>
              <a:t>n</a:t>
            </a:r>
            <a:r>
              <a:rPr sz="1600" spc="-21" dirty="0">
                <a:latin typeface="Tahoma"/>
                <a:cs typeface="Tahoma"/>
              </a:rPr>
              <a:t> </a:t>
            </a:r>
            <a:r>
              <a:rPr sz="1600" spc="-35" dirty="0">
                <a:latin typeface="Tahoma"/>
                <a:cs typeface="Tahoma"/>
              </a:rPr>
              <a:t>p</a:t>
            </a:r>
            <a:r>
              <a:rPr sz="1600" spc="-30" dirty="0">
                <a:latin typeface="Tahoma"/>
                <a:cs typeface="Tahoma"/>
              </a:rPr>
              <a:t>r</a:t>
            </a:r>
            <a:r>
              <a:rPr sz="1600" spc="-25" dirty="0">
                <a:latin typeface="Tahoma"/>
                <a:cs typeface="Tahoma"/>
              </a:rPr>
              <a:t>ess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97775" y="438742"/>
            <a:ext cx="2184399" cy="121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35" dirty="0">
                <a:solidFill>
                  <a:srgbClr val="231F20"/>
                </a:solidFill>
                <a:latin typeface="Arial"/>
                <a:cs typeface="Arial"/>
              </a:rPr>
              <a:t>Contents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35" dirty="0">
                <a:solidFill>
                  <a:srgbClr val="231F20"/>
                </a:solidFill>
                <a:latin typeface="Arial"/>
                <a:cs typeface="Arial"/>
              </a:rPr>
              <a:t>lists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35" dirty="0">
                <a:solidFill>
                  <a:srgbClr val="231F20"/>
                </a:solidFill>
                <a:latin typeface="Arial"/>
                <a:cs typeface="Arial"/>
              </a:rPr>
              <a:t>available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3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5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700" spc="21" dirty="0">
                <a:solidFill>
                  <a:srgbClr val="021279"/>
                </a:solidFill>
                <a:latin typeface="Arial"/>
                <a:cs typeface="Arial"/>
              </a:rPr>
              <a:t>ci</a:t>
            </a:r>
            <a:r>
              <a:rPr sz="700" spc="-15" dirty="0">
                <a:solidFill>
                  <a:srgbClr val="021279"/>
                </a:solidFill>
                <a:latin typeface="Arial"/>
                <a:cs typeface="Arial"/>
              </a:rPr>
              <a:t>V</a:t>
            </a:r>
            <a:r>
              <a:rPr sz="700" spc="40" dirty="0">
                <a:solidFill>
                  <a:srgbClr val="021279"/>
                </a:solidFill>
                <a:latin typeface="Arial"/>
                <a:cs typeface="Arial"/>
              </a:rPr>
              <a:t>e</a:t>
            </a:r>
            <a:r>
              <a:rPr sz="700" spc="35" dirty="0">
                <a:solidFill>
                  <a:srgbClr val="021279"/>
                </a:solidFill>
                <a:latin typeface="Arial"/>
                <a:cs typeface="Arial"/>
              </a:rPr>
              <a:t>r</a:t>
            </a:r>
            <a:r>
              <a:rPr sz="700" spc="15" dirty="0">
                <a:solidFill>
                  <a:srgbClr val="021279"/>
                </a:solidFill>
                <a:latin typeface="Arial"/>
                <a:cs typeface="Arial"/>
              </a:rPr>
              <a:t>se</a:t>
            </a:r>
            <a:r>
              <a:rPr sz="700" spc="5" dirty="0">
                <a:solidFill>
                  <a:srgbClr val="021279"/>
                </a:solidFill>
                <a:latin typeface="Arial"/>
                <a:cs typeface="Arial"/>
              </a:rPr>
              <a:t> S</a:t>
            </a:r>
            <a:r>
              <a:rPr sz="700" spc="30" dirty="0">
                <a:solidFill>
                  <a:srgbClr val="021279"/>
                </a:solidFill>
                <a:latin typeface="Arial"/>
                <a:cs typeface="Arial"/>
              </a:rPr>
              <a:t>cienceDirect</a:t>
            </a:r>
            <a:endParaRPr sz="7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872966" y="708032"/>
            <a:ext cx="1070610" cy="2051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spc="-109" dirty="0">
                <a:latin typeface="Arial"/>
                <a:cs typeface="Arial"/>
              </a:rPr>
              <a:t>R</a:t>
            </a:r>
            <a:r>
              <a:rPr sz="1300" spc="65" dirty="0">
                <a:latin typeface="Arial"/>
                <a:cs typeface="Arial"/>
              </a:rPr>
              <a:t>esuscitation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02236" y="1092462"/>
            <a:ext cx="6134735" cy="9512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95280"/>
            <a:r>
              <a:rPr sz="700" spc="120" dirty="0">
                <a:latin typeface="Arial"/>
                <a:cs typeface="Arial"/>
              </a:rPr>
              <a:t>j</a:t>
            </a:r>
            <a:r>
              <a:rPr sz="700" spc="75" dirty="0">
                <a:latin typeface="Arial"/>
                <a:cs typeface="Arial"/>
              </a:rPr>
              <a:t>o</a:t>
            </a:r>
            <a:r>
              <a:rPr sz="700" spc="-105" dirty="0">
                <a:latin typeface="Arial"/>
                <a:cs typeface="Arial"/>
              </a:rPr>
              <a:t> </a:t>
            </a:r>
            <a:r>
              <a:rPr sz="700" spc="55" dirty="0">
                <a:latin typeface="Arial"/>
                <a:cs typeface="Arial"/>
              </a:rPr>
              <a:t>u</a:t>
            </a:r>
            <a:r>
              <a:rPr sz="700" spc="-105" dirty="0">
                <a:latin typeface="Arial"/>
                <a:cs typeface="Arial"/>
              </a:rPr>
              <a:t> </a:t>
            </a:r>
            <a:r>
              <a:rPr sz="700" spc="130" dirty="0">
                <a:latin typeface="Arial"/>
                <a:cs typeface="Arial"/>
              </a:rPr>
              <a:t>r</a:t>
            </a:r>
            <a:r>
              <a:rPr sz="700" spc="70" dirty="0">
                <a:latin typeface="Arial"/>
                <a:cs typeface="Arial"/>
              </a:rPr>
              <a:t>n</a:t>
            </a:r>
            <a:r>
              <a:rPr sz="700" spc="-105" dirty="0">
                <a:latin typeface="Arial"/>
                <a:cs typeface="Arial"/>
              </a:rPr>
              <a:t> </a:t>
            </a:r>
            <a:r>
              <a:rPr sz="700" spc="135" dirty="0">
                <a:latin typeface="Arial"/>
                <a:cs typeface="Arial"/>
              </a:rPr>
              <a:t>a</a:t>
            </a:r>
            <a:r>
              <a:rPr sz="700" spc="15" dirty="0">
                <a:latin typeface="Arial"/>
                <a:cs typeface="Arial"/>
              </a:rPr>
              <a:t>l </a:t>
            </a:r>
            <a:r>
              <a:rPr sz="700" spc="-5" dirty="0">
                <a:latin typeface="Arial"/>
                <a:cs typeface="Arial"/>
              </a:rPr>
              <a:t> </a:t>
            </a:r>
            <a:r>
              <a:rPr sz="700" spc="155" dirty="0">
                <a:latin typeface="Arial"/>
                <a:cs typeface="Arial"/>
              </a:rPr>
              <a:t>ho</a:t>
            </a:r>
            <a:r>
              <a:rPr sz="700" spc="95" dirty="0">
                <a:latin typeface="Arial"/>
                <a:cs typeface="Arial"/>
              </a:rPr>
              <a:t>m</a:t>
            </a:r>
            <a:r>
              <a:rPr sz="700" spc="-105" dirty="0">
                <a:latin typeface="Arial"/>
                <a:cs typeface="Arial"/>
              </a:rPr>
              <a:t> </a:t>
            </a:r>
            <a:r>
              <a:rPr sz="700" spc="125" dirty="0">
                <a:latin typeface="Arial"/>
                <a:cs typeface="Arial"/>
              </a:rPr>
              <a:t>epag</a:t>
            </a:r>
            <a:r>
              <a:rPr sz="700" spc="35" dirty="0">
                <a:latin typeface="Arial"/>
                <a:cs typeface="Arial"/>
              </a:rPr>
              <a:t>e</a:t>
            </a:r>
            <a:r>
              <a:rPr sz="700" spc="-105" dirty="0">
                <a:latin typeface="Arial"/>
                <a:cs typeface="Arial"/>
              </a:rPr>
              <a:t> </a:t>
            </a:r>
            <a:r>
              <a:rPr sz="700" spc="5" dirty="0">
                <a:latin typeface="Arial"/>
                <a:cs typeface="Arial"/>
              </a:rPr>
              <a:t>: </a:t>
            </a:r>
            <a:r>
              <a:rPr sz="700" spc="-95" dirty="0">
                <a:latin typeface="Arial"/>
                <a:cs typeface="Arial"/>
              </a:rPr>
              <a:t> </a:t>
            </a:r>
            <a:r>
              <a:rPr sz="700" spc="130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www.elsevier.com/locate/resuscitatio</a:t>
            </a:r>
            <a:r>
              <a:rPr sz="700" spc="50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n</a:t>
            </a:r>
            <a:r>
              <a:rPr sz="700" spc="-105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 </a:t>
            </a:r>
            <a:endParaRPr sz="700">
              <a:latin typeface="Arial"/>
              <a:cs typeface="Arial"/>
            </a:endParaRPr>
          </a:p>
          <a:p>
            <a:pPr>
              <a:lnSpc>
                <a:spcPts val="799"/>
              </a:lnSpc>
              <a:spcBef>
                <a:spcPts val="24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 marL="12698"/>
            <a:r>
              <a:rPr sz="800" spc="44" dirty="0">
                <a:solidFill>
                  <a:srgbClr val="231F20"/>
                </a:solidFill>
                <a:latin typeface="Arial"/>
                <a:cs typeface="Arial"/>
              </a:rPr>
              <a:t>Clinical</a:t>
            </a:r>
            <a:r>
              <a:rPr sz="8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50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endParaRPr sz="8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13"/>
              </a:spcBef>
            </a:pPr>
            <a:endParaRPr sz="500"/>
          </a:p>
          <a:p>
            <a:pPr marL="12698" marR="12698">
              <a:lnSpc>
                <a:spcPct val="106200"/>
              </a:lnSpc>
            </a:pPr>
            <a:r>
              <a:rPr sz="1300" spc="50" dirty="0">
                <a:solidFill>
                  <a:srgbClr val="231F20"/>
                </a:solidFill>
                <a:latin typeface="Arial"/>
                <a:cs typeface="Arial"/>
              </a:rPr>
              <a:t>American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44" dirty="0">
                <a:solidFill>
                  <a:srgbClr val="231F20"/>
                </a:solidFill>
                <a:latin typeface="Arial"/>
                <a:cs typeface="Arial"/>
              </a:rPr>
              <a:t>Heart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30" dirty="0">
                <a:solidFill>
                  <a:srgbClr val="231F20"/>
                </a:solidFill>
                <a:latin typeface="Arial"/>
                <a:cs typeface="Arial"/>
              </a:rPr>
              <a:t>Association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cardiopulmonary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44" dirty="0">
                <a:solidFill>
                  <a:srgbClr val="231F20"/>
                </a:solidFill>
                <a:latin typeface="Arial"/>
                <a:cs typeface="Arial"/>
              </a:rPr>
              <a:t>resuscitation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Arial"/>
                <a:cs typeface="Arial"/>
              </a:rPr>
              <a:t>quality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35" dirty="0">
                <a:solidFill>
                  <a:srgbClr val="231F20"/>
                </a:solidFill>
                <a:latin typeface="Arial"/>
                <a:cs typeface="Arial"/>
              </a:rPr>
              <a:t>targets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21" dirty="0">
                <a:solidFill>
                  <a:srgbClr val="231F20"/>
                </a:solidFill>
                <a:latin typeface="Arial"/>
                <a:cs typeface="Arial"/>
              </a:rPr>
              <a:t>are</a:t>
            </a:r>
            <a:r>
              <a:rPr sz="13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Arial"/>
                <a:cs typeface="Arial"/>
              </a:rPr>
              <a:t>associated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130" dirty="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Arial"/>
                <a:cs typeface="Arial"/>
              </a:rPr>
              <a:t>improved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0" dirty="0">
                <a:solidFill>
                  <a:srgbClr val="231F20"/>
                </a:solidFill>
                <a:latin typeface="Arial"/>
                <a:cs typeface="Arial"/>
              </a:rPr>
              <a:t>arterial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0" dirty="0">
                <a:solidFill>
                  <a:srgbClr val="231F20"/>
                </a:solidFill>
                <a:latin typeface="Arial"/>
                <a:cs typeface="Arial"/>
              </a:rPr>
              <a:t>blood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30" dirty="0">
                <a:solidFill>
                  <a:srgbClr val="231F20"/>
                </a:solidFill>
                <a:latin typeface="Arial"/>
                <a:cs typeface="Arial"/>
              </a:rPr>
              <a:t>pressure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Arial"/>
                <a:cs typeface="Arial"/>
              </a:rPr>
              <a:t>during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0" dirty="0">
                <a:solidFill>
                  <a:srgbClr val="231F20"/>
                </a:solidFill>
                <a:latin typeface="Arial"/>
                <a:cs typeface="Arial"/>
              </a:rPr>
              <a:t>pediatric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25" dirty="0">
                <a:solidFill>
                  <a:srgbClr val="231F20"/>
                </a:solidFill>
                <a:latin typeface="Arial"/>
                <a:cs typeface="Arial"/>
              </a:rPr>
              <a:t>cardiac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40" dirty="0">
                <a:solidFill>
                  <a:srgbClr val="231F20"/>
                </a:solidFill>
                <a:latin typeface="Arial"/>
                <a:cs typeface="Arial"/>
              </a:rPr>
              <a:t>arrest</a:t>
            </a:r>
            <a:r>
              <a:rPr sz="1300" spc="-112" baseline="29411" dirty="0">
                <a:solidFill>
                  <a:srgbClr val="231F20"/>
                </a:solidFill>
                <a:latin typeface="Segoe UI"/>
                <a:cs typeface="Segoe UI"/>
              </a:rPr>
              <a:t>�</a:t>
            </a:r>
            <a:endParaRPr sz="1300" baseline="29411">
              <a:latin typeface="Segoe UI"/>
              <a:cs typeface="Segoe U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755303" y="2035060"/>
            <a:ext cx="3544397" cy="15157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1900"/>
              </a:lnSpc>
            </a:pPr>
            <a:r>
              <a:rPr lang="en-US" sz="1600" spc="-10" dirty="0" err="1" smtClean="0">
                <a:latin typeface="Tahoma"/>
                <a:cs typeface="Tahoma"/>
              </a:rPr>
              <a:t>Quan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sát</a:t>
            </a:r>
            <a:r>
              <a:rPr lang="en-US" sz="1600" spc="-10" dirty="0" smtClean="0">
                <a:latin typeface="Tahoma"/>
                <a:cs typeface="Tahoma"/>
              </a:rPr>
              <a:t>, </a:t>
            </a:r>
            <a:r>
              <a:rPr lang="en-US" sz="1600" spc="-10" dirty="0" err="1" smtClean="0">
                <a:latin typeface="Tahoma"/>
                <a:cs typeface="Tahoma"/>
              </a:rPr>
              <a:t>tiến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cứu</a:t>
            </a:r>
            <a:r>
              <a:rPr lang="en-US" sz="1600" spc="-10" dirty="0" smtClean="0">
                <a:latin typeface="Tahoma"/>
                <a:cs typeface="Tahoma"/>
              </a:rPr>
              <a:t>, </a:t>
            </a:r>
            <a:r>
              <a:rPr lang="en-US" sz="1600" spc="-10" dirty="0" err="1" smtClean="0">
                <a:latin typeface="Tahoma"/>
                <a:cs typeface="Tahoma"/>
              </a:rPr>
              <a:t>trong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bv</a:t>
            </a:r>
            <a:r>
              <a:rPr lang="en-US" sz="1600" spc="-10" dirty="0" smtClean="0">
                <a:latin typeface="Tahoma"/>
                <a:cs typeface="Tahoma"/>
              </a:rPr>
              <a:t>, </a:t>
            </a:r>
            <a:r>
              <a:rPr lang="en-US" sz="1600" spc="-10" dirty="0" err="1" smtClean="0">
                <a:latin typeface="Tahoma"/>
                <a:cs typeface="Tahoma"/>
              </a:rPr>
              <a:t>xoa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bóp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tim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ngoài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lồng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ngực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và</a:t>
            </a:r>
            <a:r>
              <a:rPr lang="en-US" sz="1600" spc="-10" dirty="0" smtClean="0">
                <a:latin typeface="Tahoma"/>
                <a:cs typeface="Tahoma"/>
              </a:rPr>
              <a:t> HAĐM </a:t>
            </a:r>
            <a:r>
              <a:rPr lang="en-US" sz="1600" spc="-10" dirty="0" err="1" smtClean="0">
                <a:latin typeface="Tahoma"/>
                <a:cs typeface="Tahoma"/>
              </a:rPr>
              <a:t>xâm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lấn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</a:p>
          <a:p>
            <a:pPr marL="12698" marR="12698">
              <a:lnSpc>
                <a:spcPts val="1900"/>
              </a:lnSpc>
            </a:pPr>
            <a:r>
              <a:rPr lang="en-US" sz="1600" spc="-10" dirty="0" err="1" smtClean="0">
                <a:latin typeface="Tahoma"/>
                <a:cs typeface="Tahoma"/>
              </a:rPr>
              <a:t>Tuổi</a:t>
            </a:r>
            <a:r>
              <a:rPr sz="1600" spc="-10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&gt;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tuổi</a:t>
            </a:r>
            <a:endParaRPr sz="1600" dirty="0">
              <a:latin typeface="Tahoma"/>
              <a:cs typeface="Tahoma"/>
            </a:endParaRPr>
          </a:p>
          <a:p>
            <a:pPr marL="12698">
              <a:lnSpc>
                <a:spcPts val="1838"/>
              </a:lnSpc>
            </a:pPr>
            <a:r>
              <a:rPr sz="1600" spc="-21" dirty="0">
                <a:latin typeface="Tahoma"/>
                <a:cs typeface="Tahoma"/>
              </a:rPr>
              <a:t>O</a:t>
            </a:r>
            <a:r>
              <a:rPr sz="1600" spc="-10" dirty="0">
                <a:latin typeface="Tahoma"/>
                <a:cs typeface="Tahoma"/>
              </a:rPr>
              <a:t>ct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200</a:t>
            </a:r>
            <a:r>
              <a:rPr sz="1600" spc="-10" dirty="0">
                <a:latin typeface="Tahoma"/>
                <a:cs typeface="Tahoma"/>
              </a:rPr>
              <a:t>6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/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Se</a:t>
            </a:r>
            <a:r>
              <a:rPr sz="1600" spc="-5" dirty="0">
                <a:latin typeface="Tahoma"/>
                <a:cs typeface="Tahoma"/>
              </a:rPr>
              <a:t>p</a:t>
            </a:r>
            <a:r>
              <a:rPr sz="1600" dirty="0">
                <a:latin typeface="Tahoma"/>
                <a:cs typeface="Tahoma"/>
              </a:rPr>
              <a:t>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2011</a:t>
            </a:r>
            <a:endParaRPr sz="1600" dirty="0">
              <a:latin typeface="Tahoma"/>
              <a:cs typeface="Tahoma"/>
            </a:endParaRPr>
          </a:p>
          <a:p>
            <a:pPr marL="12698">
              <a:spcBef>
                <a:spcPts val="80"/>
              </a:spcBef>
            </a:pPr>
            <a:r>
              <a:rPr lang="en-US" sz="1600" dirty="0" err="1" smtClean="0">
                <a:latin typeface="Tahoma"/>
                <a:cs typeface="Tahoma"/>
              </a:rPr>
              <a:t>Máy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phá</a:t>
            </a:r>
            <a:r>
              <a:rPr lang="en-US" sz="1600" dirty="0" smtClean="0">
                <a:latin typeface="Tahoma"/>
                <a:cs typeface="Tahoma"/>
              </a:rPr>
              <a:t> rung</a:t>
            </a:r>
            <a:r>
              <a:rPr sz="1600" spc="-15" dirty="0" smtClean="0">
                <a:latin typeface="Tahoma"/>
                <a:cs typeface="Tahoma"/>
              </a:rPr>
              <a:t>+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chất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lượng</a:t>
            </a:r>
            <a:r>
              <a:rPr lang="en-US"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hồi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sức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tim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phổi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608630"/>
              </p:ext>
            </p:extLst>
          </p:nvPr>
        </p:nvGraphicFramePr>
        <p:xfrm>
          <a:off x="1308100" y="3756595"/>
          <a:ext cx="7836985" cy="30466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75195"/>
                <a:gridCol w="1761790"/>
              </a:tblGrid>
              <a:tr h="748235">
                <a:tc>
                  <a:txBody>
                    <a:bodyPr/>
                    <a:lstStyle/>
                    <a:p>
                      <a:pPr marL="98425" marR="2431415" indent="0">
                        <a:lnSpc>
                          <a:spcPct val="1118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Age: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years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median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(range) Weight: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kilograms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median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(range) Sex: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male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(%)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14</a:t>
                      </a:r>
                      <a:r>
                        <a:rPr sz="1400" spc="-19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(1.75–17)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43180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48</a:t>
                      </a:r>
                      <a:r>
                        <a:rPr sz="1400" spc="-19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(11.7–55)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43180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(56)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9049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258301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Descriptive</a:t>
                      </a:r>
                      <a:r>
                        <a:rPr sz="1400" b="1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data</a:t>
                      </a:r>
                      <a:r>
                        <a:rPr sz="1400" b="1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400" b="1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arrest</a:t>
                      </a:r>
                      <a:r>
                        <a:rPr sz="1400" b="1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1500" spc="0" baseline="30555" dirty="0" smtClean="0">
                          <a:solidFill>
                            <a:srgbClr val="021279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sz="1500" baseline="30555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500" baseline="30555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47389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Time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of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arrest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35763">
                <a:tc>
                  <a:txBody>
                    <a:bodyPr/>
                    <a:lstStyle/>
                    <a:p>
                      <a:pPr marL="28257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Day/evening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(7AM–10:59PM)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0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5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(56)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542">
                <a:tc>
                  <a:txBody>
                    <a:bodyPr/>
                    <a:lstStyle/>
                    <a:p>
                      <a:pPr marL="28257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Night/weekend</a:t>
                      </a:r>
                      <a:r>
                        <a:rPr sz="1400" spc="-5" dirty="0" smtClean="0">
                          <a:latin typeface="Arial"/>
                          <a:cs typeface="Arial"/>
                        </a:rPr>
                        <a:t>s</a:t>
                      </a:r>
                      <a:r>
                        <a:rPr sz="1500" spc="0" baseline="30555" dirty="0" smtClean="0">
                          <a:solidFill>
                            <a:srgbClr val="021279"/>
                          </a:solidFill>
                          <a:latin typeface="Arial"/>
                          <a:cs typeface="Arial"/>
                        </a:rPr>
                        <a:t>b </a:t>
                      </a:r>
                      <a:r>
                        <a:rPr sz="1500" spc="-104" baseline="30555" dirty="0" smtClean="0">
                          <a:solidFill>
                            <a:srgbClr val="02127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(11PM–6:59AM)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0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(44)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47150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Initial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rhythm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47149">
                <a:tc>
                  <a:txBody>
                    <a:bodyPr/>
                    <a:lstStyle/>
                    <a:p>
                      <a:pPr marL="28257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Bradycardia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0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(44)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47150">
                <a:tc>
                  <a:txBody>
                    <a:bodyPr/>
                    <a:lstStyle/>
                    <a:p>
                      <a:pPr marL="28257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Asystole/PEA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0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1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(11)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47150">
                <a:tc>
                  <a:txBody>
                    <a:bodyPr/>
                    <a:lstStyle/>
                    <a:p>
                      <a:pPr marL="28257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Ventricular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fibrillationPulseless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ventricular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tachycardia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0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(44)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09818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Return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of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Spontaneous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Circulation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148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1800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2</a:t>
                      </a:r>
                      <a:r>
                        <a:rPr sz="1400" spc="-3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latin typeface="Arial"/>
                          <a:cs typeface="Arial"/>
                        </a:rPr>
                        <a:t>(22)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148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4342302" y="931429"/>
            <a:ext cx="2604597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dirty="0" err="1">
                <a:latin typeface="Tahoma"/>
                <a:cs typeface="Tahoma"/>
              </a:rPr>
              <a:t>N</a:t>
            </a:r>
            <a:r>
              <a:rPr lang="en-US" sz="4000" dirty="0" err="1" smtClean="0">
                <a:latin typeface="Tahoma"/>
                <a:cs typeface="Tahoma"/>
              </a:rPr>
              <a:t>guyên</a:t>
            </a:r>
            <a:r>
              <a:rPr lang="en-US" sz="4000" dirty="0" smtClean="0">
                <a:latin typeface="Tahoma"/>
                <a:cs typeface="Tahoma"/>
              </a:rPr>
              <a:t> </a:t>
            </a:r>
            <a:r>
              <a:rPr lang="en-US" sz="4000" dirty="0" err="1" smtClean="0">
                <a:latin typeface="Tahoma"/>
                <a:cs typeface="Tahoma"/>
              </a:rPr>
              <a:t>tắc</a:t>
            </a:r>
            <a:r>
              <a:rPr lang="en-US" sz="4000" dirty="0" smtClean="0">
                <a:latin typeface="Tahoma"/>
                <a:cs typeface="Tahoma"/>
              </a:rPr>
              <a:t> 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84802" y="1869608"/>
            <a:ext cx="8117840" cy="40633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27009" marR="1175271" indent="-914311">
              <a:lnSpc>
                <a:spcPct val="148100"/>
              </a:lnSpc>
              <a:buFont typeface="Arial"/>
              <a:buChar char="•"/>
              <a:tabLst>
                <a:tab pos="214608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Điểm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khởi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phát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tương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tự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điểm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đến</a:t>
            </a:r>
            <a:r>
              <a:rPr sz="2400" spc="-10" dirty="0" smtClean="0">
                <a:latin typeface="Tahoma"/>
                <a:cs typeface="Tahoma"/>
              </a:rPr>
              <a:t>: </a:t>
            </a:r>
            <a:r>
              <a:rPr lang="en-US" sz="2400" spc="-10" dirty="0" err="1" smtClean="0">
                <a:latin typeface="Tahoma"/>
                <a:cs typeface="Tahoma"/>
              </a:rPr>
              <a:t>cập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nhật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năm</a:t>
            </a:r>
            <a:r>
              <a:rPr lang="en-US" sz="2400" spc="-10" dirty="0" smtClean="0">
                <a:latin typeface="Tahoma"/>
                <a:cs typeface="Tahoma"/>
              </a:rPr>
              <a:t> 2010 </a:t>
            </a:r>
            <a:r>
              <a:rPr lang="en-US" sz="2400" spc="-10" dirty="0" err="1" smtClean="0">
                <a:latin typeface="Tahoma"/>
                <a:cs typeface="Tahoma"/>
              </a:rPr>
              <a:t>của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các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khuyến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cáo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liên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quan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đến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ngưng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tim</a:t>
            </a:r>
            <a:r>
              <a:rPr lang="en-US" sz="2400" spc="-10" dirty="0" smtClean="0">
                <a:latin typeface="Tahoma"/>
                <a:cs typeface="Tahoma"/>
              </a:rPr>
              <a:t> ở </a:t>
            </a:r>
            <a:r>
              <a:rPr lang="en-US" sz="2400" spc="-10" dirty="0" err="1" smtClean="0">
                <a:latin typeface="Tahoma"/>
                <a:cs typeface="Tahoma"/>
              </a:rPr>
              <a:t>trẻ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em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của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sz="2100" spc="-10" dirty="0" smtClean="0">
                <a:latin typeface="Tahoma"/>
                <a:cs typeface="Tahoma"/>
              </a:rPr>
              <a:t>ERC</a:t>
            </a:r>
            <a:r>
              <a:rPr sz="2100" spc="-5" dirty="0" smtClean="0">
                <a:latin typeface="Tahoma"/>
                <a:cs typeface="Tahoma"/>
              </a:rPr>
              <a:t> </a:t>
            </a:r>
            <a:r>
              <a:rPr sz="2100" spc="-15" dirty="0" smtClean="0">
                <a:latin typeface="Tahoma"/>
                <a:cs typeface="Tahoma"/>
              </a:rPr>
              <a:t>*</a:t>
            </a:r>
            <a:r>
              <a:rPr lang="en-US" sz="2100" spc="-15" dirty="0" smtClean="0">
                <a:latin typeface="Tahoma"/>
                <a:cs typeface="Tahoma"/>
              </a:rPr>
              <a:t> (</a:t>
            </a:r>
            <a:r>
              <a:rPr lang="en-US" sz="2100" spc="-15" dirty="0" err="1" smtClean="0">
                <a:latin typeface="Tahoma"/>
                <a:cs typeface="Tahoma"/>
              </a:rPr>
              <a:t>Hội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đồng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Hồi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Sức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Châu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Âu</a:t>
            </a:r>
            <a:r>
              <a:rPr lang="en-US" sz="2100" spc="-15" dirty="0" smtClean="0">
                <a:latin typeface="Tahoma"/>
                <a:cs typeface="Tahoma"/>
              </a:rPr>
              <a:t>)</a:t>
            </a: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52705" lvl="1" indent="-202545">
              <a:buFont typeface="Arial"/>
              <a:buChar char="•"/>
              <a:tabLst>
                <a:tab pos="252705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Chọn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lựa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các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điểm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còn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nghi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ngờ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hoặc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chưa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chứng</a:t>
            </a:r>
            <a:r>
              <a:rPr lang="en-US" sz="2400" dirty="0" smtClean="0">
                <a:latin typeface="Tahoma"/>
                <a:cs typeface="Tahoma"/>
              </a:rPr>
              <a:t> minh </a:t>
            </a:r>
            <a:r>
              <a:rPr lang="en-US" sz="2400" dirty="0" err="1" smtClean="0">
                <a:latin typeface="Tahoma"/>
                <a:cs typeface="Tahoma"/>
              </a:rPr>
              <a:t>được</a:t>
            </a:r>
            <a:endParaRPr sz="1000" dirty="0"/>
          </a:p>
          <a:p>
            <a:pPr marL="240005" lvl="1" indent="-202545">
              <a:buFont typeface="Arial"/>
              <a:buChar char="•"/>
              <a:tabLst>
                <a:tab pos="240005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Tập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trung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trên</a:t>
            </a:r>
            <a:r>
              <a:rPr lang="en-US" sz="2400" dirty="0" smtClean="0">
                <a:latin typeface="Tahoma"/>
                <a:cs typeface="Tahoma"/>
              </a:rPr>
              <a:t> y </a:t>
            </a:r>
            <a:r>
              <a:rPr lang="en-US" sz="2400" dirty="0" err="1" smtClean="0">
                <a:latin typeface="Tahoma"/>
                <a:cs typeface="Tahoma"/>
              </a:rPr>
              <a:t>văn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gần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đây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nhất</a:t>
            </a:r>
            <a:endParaRPr sz="1000" dirty="0"/>
          </a:p>
          <a:p>
            <a:pPr lvl="1"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lvl="1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60" dirty="0" err="1" smtClean="0">
                <a:latin typeface="Tahoma"/>
                <a:cs typeface="Tahoma"/>
              </a:rPr>
              <a:t>Vẫn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luôn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mang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tính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thực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tiễn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và</a:t>
            </a:r>
            <a:r>
              <a:rPr lang="en-US" sz="2400" spc="-60" dirty="0" smtClean="0">
                <a:latin typeface="Tahoma"/>
                <a:cs typeface="Tahoma"/>
              </a:rPr>
              <a:t> quay </a:t>
            </a:r>
            <a:r>
              <a:rPr lang="en-US" sz="2400" spc="-60" dirty="0" err="1" smtClean="0">
                <a:latin typeface="Tahoma"/>
                <a:cs typeface="Tahoma"/>
              </a:rPr>
              <a:t>về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với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các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phác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đồ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99278" y="6762319"/>
            <a:ext cx="465899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0" dirty="0">
                <a:latin typeface="Tahoma"/>
                <a:cs typeface="Tahoma"/>
              </a:rPr>
              <a:t>*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N</a:t>
            </a:r>
            <a:r>
              <a:rPr sz="1600" spc="-10" dirty="0">
                <a:latin typeface="Tahoma"/>
                <a:cs typeface="Tahoma"/>
              </a:rPr>
              <a:t>olan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J</a:t>
            </a:r>
            <a:r>
              <a:rPr sz="1600" spc="-225" dirty="0">
                <a:latin typeface="Tahoma"/>
                <a:cs typeface="Tahoma"/>
              </a:rPr>
              <a:t>P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2010;81:1219-1276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46452" y="4240434"/>
            <a:ext cx="8045635" cy="0"/>
          </a:xfrm>
          <a:custGeom>
            <a:avLst/>
            <a:gdLst/>
            <a:ahLst/>
            <a:cxnLst/>
            <a:rect l="l" t="t" r="r" b="b"/>
            <a:pathLst>
              <a:path w="8045635">
                <a:moveTo>
                  <a:pt x="0" y="0"/>
                </a:moveTo>
                <a:lnTo>
                  <a:pt x="8045635" y="0"/>
                </a:lnTo>
              </a:path>
            </a:pathLst>
          </a:custGeom>
          <a:ln w="1273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33729" y="2485536"/>
            <a:ext cx="8070849" cy="21634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7329727" algn="just"/>
            <a:r>
              <a:rPr sz="1600" b="1" spc="25" dirty="0">
                <a:latin typeface="Arial"/>
                <a:cs typeface="Arial"/>
              </a:rPr>
              <a:t>Table</a:t>
            </a:r>
            <a:r>
              <a:rPr sz="1600" b="1" spc="-30" dirty="0">
                <a:latin typeface="Arial"/>
                <a:cs typeface="Arial"/>
              </a:rPr>
              <a:t> </a:t>
            </a:r>
            <a:r>
              <a:rPr sz="1600" b="1" spc="80" dirty="0">
                <a:latin typeface="Arial"/>
                <a:cs typeface="Arial"/>
              </a:rPr>
              <a:t>4</a:t>
            </a:r>
            <a:endParaRPr sz="1600" dirty="0">
              <a:latin typeface="Arial"/>
              <a:cs typeface="Arial"/>
            </a:endParaRPr>
          </a:p>
          <a:p>
            <a:pPr marL="12698" marR="12698" algn="just">
              <a:lnSpc>
                <a:spcPct val="112500"/>
              </a:lnSpc>
            </a:pPr>
            <a:r>
              <a:rPr sz="1600" spc="40" dirty="0">
                <a:latin typeface="Arial"/>
                <a:cs typeface="Arial"/>
              </a:rPr>
              <a:t>Relative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odds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80" dirty="0">
                <a:latin typeface="Arial"/>
                <a:cs typeface="Arial"/>
              </a:rPr>
              <a:t>of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90" dirty="0">
                <a:latin typeface="Arial"/>
                <a:cs typeface="Arial"/>
              </a:rPr>
              <a:t>attaining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86" dirty="0">
                <a:latin typeface="Arial"/>
                <a:cs typeface="Arial"/>
              </a:rPr>
              <a:t>threshold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35" dirty="0">
                <a:latin typeface="Arial"/>
                <a:cs typeface="Arial"/>
              </a:rPr>
              <a:t>values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80" dirty="0">
                <a:latin typeface="Arial"/>
                <a:cs typeface="Arial"/>
              </a:rPr>
              <a:t>of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65" dirty="0">
                <a:latin typeface="Arial"/>
                <a:cs typeface="Arial"/>
              </a:rPr>
              <a:t>systolic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86" dirty="0">
                <a:latin typeface="Arial"/>
                <a:cs typeface="Arial"/>
              </a:rPr>
              <a:t>blood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44" dirty="0">
                <a:latin typeface="Arial"/>
                <a:cs typeface="Arial"/>
              </a:rPr>
              <a:t>pressure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86" dirty="0">
                <a:latin typeface="Arial"/>
                <a:cs typeface="Arial"/>
              </a:rPr>
              <a:t>(</a:t>
            </a:r>
            <a:r>
              <a:rPr sz="1600" spc="325" dirty="0">
                <a:latin typeface="Arial"/>
                <a:cs typeface="Arial"/>
              </a:rPr>
              <a:t>≥</a:t>
            </a:r>
            <a:r>
              <a:rPr sz="1600" spc="70" dirty="0">
                <a:latin typeface="Arial"/>
                <a:cs typeface="Arial"/>
              </a:rPr>
              <a:t>80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114" dirty="0">
                <a:latin typeface="Arial"/>
                <a:cs typeface="Arial"/>
              </a:rPr>
              <a:t>mmHg)</a:t>
            </a:r>
            <a:r>
              <a:rPr sz="1600" spc="44" dirty="0">
                <a:latin typeface="Arial"/>
                <a:cs typeface="Arial"/>
              </a:rPr>
              <a:t> </a:t>
            </a:r>
            <a:r>
              <a:rPr sz="1600" spc="60" dirty="0">
                <a:latin typeface="Arial"/>
                <a:cs typeface="Arial"/>
              </a:rPr>
              <a:t>and 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75" dirty="0">
                <a:latin typeface="Arial"/>
                <a:cs typeface="Arial"/>
              </a:rPr>
              <a:t>diastolic 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86" dirty="0">
                <a:latin typeface="Arial"/>
                <a:cs typeface="Arial"/>
              </a:rPr>
              <a:t>blood 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44" dirty="0">
                <a:latin typeface="Arial"/>
                <a:cs typeface="Arial"/>
              </a:rPr>
              <a:t>pressure 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86" dirty="0">
                <a:latin typeface="Arial"/>
                <a:cs typeface="Arial"/>
              </a:rPr>
              <a:t>(</a:t>
            </a:r>
            <a:r>
              <a:rPr sz="1600" spc="325" dirty="0">
                <a:latin typeface="Arial"/>
                <a:cs typeface="Arial"/>
              </a:rPr>
              <a:t>≥</a:t>
            </a:r>
            <a:r>
              <a:rPr sz="1600" spc="70" dirty="0">
                <a:latin typeface="Arial"/>
                <a:cs typeface="Arial"/>
              </a:rPr>
              <a:t>30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114" dirty="0">
                <a:latin typeface="Arial"/>
                <a:cs typeface="Arial"/>
              </a:rPr>
              <a:t>mmHg) 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60" dirty="0">
                <a:latin typeface="Arial"/>
                <a:cs typeface="Arial"/>
              </a:rPr>
              <a:t>according 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109" dirty="0">
                <a:latin typeface="Arial"/>
                <a:cs typeface="Arial"/>
              </a:rPr>
              <a:t>to 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-135" dirty="0">
                <a:latin typeface="Arial"/>
                <a:cs typeface="Arial"/>
              </a:rPr>
              <a:t>CPR 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105" dirty="0">
                <a:latin typeface="Arial"/>
                <a:cs typeface="Arial"/>
              </a:rPr>
              <a:t>quality </a:t>
            </a:r>
            <a:r>
              <a:rPr sz="1600" spc="-95" dirty="0">
                <a:latin typeface="Arial"/>
                <a:cs typeface="Arial"/>
              </a:rPr>
              <a:t> </a:t>
            </a:r>
            <a:r>
              <a:rPr sz="1600" spc="60" dirty="0">
                <a:latin typeface="Arial"/>
                <a:cs typeface="Arial"/>
              </a:rPr>
              <a:t>thresholds.</a:t>
            </a:r>
            <a:r>
              <a:rPr sz="1600" spc="40" dirty="0">
                <a:latin typeface="Arial"/>
                <a:cs typeface="Arial"/>
              </a:rPr>
              <a:t> Data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60" dirty="0">
                <a:latin typeface="Arial"/>
                <a:cs typeface="Arial"/>
              </a:rPr>
              <a:t>presented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-44" dirty="0">
                <a:latin typeface="Arial"/>
                <a:cs typeface="Arial"/>
              </a:rPr>
              <a:t>as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odds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70" dirty="0">
                <a:latin typeface="Arial"/>
                <a:cs typeface="Arial"/>
              </a:rPr>
              <a:t>ratios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(C</a:t>
            </a:r>
            <a:r>
              <a:rPr sz="1600" spc="-5" dirty="0">
                <a:latin typeface="Arial"/>
                <a:cs typeface="Arial"/>
              </a:rPr>
              <a:t>I</a:t>
            </a:r>
            <a:r>
              <a:rPr sz="1600" spc="89" baseline="30303" dirty="0">
                <a:latin typeface="Arial"/>
                <a:cs typeface="Arial"/>
              </a:rPr>
              <a:t>95</a:t>
            </a:r>
            <a:r>
              <a:rPr sz="1600" spc="-277" baseline="30303" dirty="0">
                <a:latin typeface="Arial"/>
                <a:cs typeface="Arial"/>
              </a:rPr>
              <a:t> </a:t>
            </a:r>
            <a:r>
              <a:rPr sz="1600" spc="109" dirty="0">
                <a:latin typeface="Arial"/>
                <a:cs typeface="Arial"/>
              </a:rPr>
              <a:t>);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86" dirty="0">
                <a:latin typeface="Arial"/>
                <a:cs typeface="Arial"/>
              </a:rPr>
              <a:t>all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odds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70" dirty="0">
                <a:latin typeface="Arial"/>
                <a:cs typeface="Arial"/>
              </a:rPr>
              <a:t>ratios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80" dirty="0">
                <a:latin typeface="Arial"/>
                <a:cs typeface="Arial"/>
              </a:rPr>
              <a:t>relative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109" dirty="0">
                <a:latin typeface="Arial"/>
                <a:cs typeface="Arial"/>
              </a:rPr>
              <a:t>to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86" dirty="0">
                <a:latin typeface="Arial"/>
                <a:cs typeface="Arial"/>
              </a:rPr>
              <a:t>poor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-135" dirty="0">
                <a:latin typeface="Arial"/>
                <a:cs typeface="Arial"/>
              </a:rPr>
              <a:t>CRP</a:t>
            </a:r>
            <a:r>
              <a:rPr sz="1600" spc="195" dirty="0">
                <a:latin typeface="Arial"/>
                <a:cs typeface="Arial"/>
              </a:rPr>
              <a:t> </a:t>
            </a:r>
            <a:r>
              <a:rPr sz="1600" spc="105" dirty="0">
                <a:latin typeface="Arial"/>
                <a:cs typeface="Arial"/>
              </a:rPr>
              <a:t>quality</a:t>
            </a:r>
            <a:r>
              <a:rPr sz="1600" spc="70" dirty="0">
                <a:latin typeface="Arial"/>
                <a:cs typeface="Arial"/>
              </a:rPr>
              <a:t> (rate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-21" dirty="0">
                <a:latin typeface="Arial"/>
                <a:cs typeface="Arial"/>
              </a:rPr>
              <a:t>&lt;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70" dirty="0">
                <a:latin typeface="Arial"/>
                <a:cs typeface="Arial"/>
              </a:rPr>
              <a:t>100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CC/min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60" dirty="0">
                <a:latin typeface="Arial"/>
                <a:cs typeface="Arial"/>
              </a:rPr>
              <a:t>and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95" dirty="0">
                <a:latin typeface="Arial"/>
                <a:cs typeface="Arial"/>
              </a:rPr>
              <a:t>depth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-21" dirty="0">
                <a:latin typeface="Arial"/>
                <a:cs typeface="Arial"/>
              </a:rPr>
              <a:t>&lt;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70" dirty="0">
                <a:latin typeface="Arial"/>
                <a:cs typeface="Arial"/>
              </a:rPr>
              <a:t>38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105" dirty="0">
                <a:latin typeface="Arial"/>
                <a:cs typeface="Arial"/>
              </a:rPr>
              <a:t>mm).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09" dirty="0">
                <a:latin typeface="Arial"/>
                <a:cs typeface="Arial"/>
              </a:rPr>
              <a:t>SBP,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65" dirty="0">
                <a:latin typeface="Arial"/>
                <a:cs typeface="Arial"/>
              </a:rPr>
              <a:t>systolic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86" dirty="0">
                <a:latin typeface="Arial"/>
                <a:cs typeface="Arial"/>
              </a:rPr>
              <a:t>blood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55" dirty="0">
                <a:latin typeface="Arial"/>
                <a:cs typeface="Arial"/>
              </a:rPr>
              <a:t>pressure;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60" dirty="0">
                <a:latin typeface="Arial"/>
                <a:cs typeface="Arial"/>
              </a:rPr>
              <a:t>DBP,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75" dirty="0">
                <a:latin typeface="Arial"/>
                <a:cs typeface="Arial"/>
              </a:rPr>
              <a:t>diastolic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86" dirty="0">
                <a:latin typeface="Arial"/>
                <a:cs typeface="Arial"/>
              </a:rPr>
              <a:t>blood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35" dirty="0">
                <a:latin typeface="Arial"/>
                <a:cs typeface="Arial"/>
              </a:rPr>
              <a:t>pressure.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700"/>
              </a:lnSpc>
              <a:spcBef>
                <a:spcPts val="40"/>
              </a:spcBef>
            </a:pPr>
            <a:endParaRPr sz="7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3376600">
              <a:tabLst>
                <a:tab pos="6080168" algn="l"/>
              </a:tabLst>
            </a:pPr>
            <a:r>
              <a:rPr sz="1600" spc="-130" dirty="0">
                <a:solidFill>
                  <a:srgbClr val="231F20"/>
                </a:solidFill>
                <a:latin typeface="Arial"/>
                <a:cs typeface="Arial"/>
              </a:rPr>
              <a:t>SBP</a:t>
            </a:r>
            <a:r>
              <a:rPr sz="16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325" dirty="0">
                <a:solidFill>
                  <a:srgbClr val="231F20"/>
                </a:solidFill>
                <a:latin typeface="Arial"/>
                <a:cs typeface="Arial"/>
              </a:rPr>
              <a:t>≥</a:t>
            </a:r>
            <a:r>
              <a:rPr sz="16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70" dirty="0">
                <a:solidFill>
                  <a:srgbClr val="231F20"/>
                </a:solidFill>
                <a:latin typeface="Arial"/>
                <a:cs typeface="Arial"/>
              </a:rPr>
              <a:t>80	</a:t>
            </a:r>
            <a:r>
              <a:rPr sz="1600" spc="-55" dirty="0">
                <a:solidFill>
                  <a:srgbClr val="231F20"/>
                </a:solidFill>
                <a:latin typeface="Arial"/>
                <a:cs typeface="Arial"/>
              </a:rPr>
              <a:t>DBP</a:t>
            </a:r>
            <a:r>
              <a:rPr sz="16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325" dirty="0">
                <a:solidFill>
                  <a:srgbClr val="231F20"/>
                </a:solidFill>
                <a:latin typeface="Arial"/>
                <a:cs typeface="Arial"/>
              </a:rPr>
              <a:t>≥</a:t>
            </a:r>
            <a:r>
              <a:rPr sz="16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70" dirty="0">
                <a:solidFill>
                  <a:srgbClr val="231F20"/>
                </a:solidFill>
                <a:latin typeface="Arial"/>
                <a:cs typeface="Arial"/>
              </a:rPr>
              <a:t>30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346452" y="4661364"/>
            <a:ext cx="8045635" cy="0"/>
          </a:xfrm>
          <a:custGeom>
            <a:avLst/>
            <a:gdLst/>
            <a:ahLst/>
            <a:cxnLst/>
            <a:rect l="l" t="t" r="r" b="b"/>
            <a:pathLst>
              <a:path w="8045635">
                <a:moveTo>
                  <a:pt x="0" y="0"/>
                </a:moveTo>
                <a:lnTo>
                  <a:pt x="8045635" y="0"/>
                </a:lnTo>
              </a:path>
            </a:pathLst>
          </a:custGeom>
          <a:ln w="1273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524914" y="4712145"/>
            <a:ext cx="2280920" cy="8369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12500"/>
              </a:lnSpc>
            </a:pPr>
            <a:r>
              <a:rPr sz="1600" dirty="0">
                <a:solidFill>
                  <a:srgbClr val="231F20"/>
                </a:solidFill>
                <a:latin typeface="Arial"/>
                <a:cs typeface="Arial"/>
              </a:rPr>
              <a:t>Rate</a:t>
            </a:r>
            <a:r>
              <a:rPr sz="16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100" dirty="0">
                <a:solidFill>
                  <a:srgbClr val="231F20"/>
                </a:solidFill>
                <a:latin typeface="Arial"/>
                <a:cs typeface="Arial"/>
              </a:rPr>
              <a:t>only</a:t>
            </a:r>
            <a:r>
              <a:rPr sz="16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325" dirty="0">
                <a:solidFill>
                  <a:srgbClr val="231F20"/>
                </a:solidFill>
                <a:latin typeface="Arial"/>
                <a:cs typeface="Arial"/>
              </a:rPr>
              <a:t>≥</a:t>
            </a:r>
            <a:r>
              <a:rPr sz="16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70" dirty="0">
                <a:solidFill>
                  <a:srgbClr val="231F20"/>
                </a:solidFill>
                <a:latin typeface="Arial"/>
                <a:cs typeface="Arial"/>
              </a:rPr>
              <a:t>100</a:t>
            </a:r>
            <a:r>
              <a:rPr sz="16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50" dirty="0">
                <a:solidFill>
                  <a:srgbClr val="231F20"/>
                </a:solidFill>
                <a:latin typeface="Arial"/>
                <a:cs typeface="Arial"/>
              </a:rPr>
              <a:t>CC/min</a:t>
            </a:r>
            <a:r>
              <a:rPr sz="1600" spc="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86" dirty="0">
                <a:latin typeface="Arial"/>
                <a:cs typeface="Arial"/>
              </a:rPr>
              <a:t>Depth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100" dirty="0">
                <a:latin typeface="Arial"/>
                <a:cs typeface="Arial"/>
              </a:rPr>
              <a:t>only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325" dirty="0">
                <a:latin typeface="Arial"/>
                <a:cs typeface="Arial"/>
              </a:rPr>
              <a:t>≥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70" dirty="0">
                <a:latin typeface="Arial"/>
                <a:cs typeface="Arial"/>
              </a:rPr>
              <a:t>38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210" dirty="0">
                <a:latin typeface="Arial"/>
                <a:cs typeface="Arial"/>
              </a:rPr>
              <a:t>mm</a:t>
            </a:r>
            <a:r>
              <a:rPr sz="1600" spc="70" dirty="0">
                <a:latin typeface="Arial"/>
                <a:cs typeface="Arial"/>
              </a:rPr>
              <a:t> Rate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60" dirty="0">
                <a:latin typeface="Arial"/>
                <a:cs typeface="Arial"/>
              </a:rPr>
              <a:t>and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95" dirty="0">
                <a:latin typeface="Arial"/>
                <a:cs typeface="Arial"/>
              </a:rPr>
              <a:t>depth</a:t>
            </a:r>
            <a:endParaRPr sz="1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97996" y="4742625"/>
            <a:ext cx="1655445" cy="806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35" dirty="0">
                <a:solidFill>
                  <a:srgbClr val="231F20"/>
                </a:solidFill>
                <a:latin typeface="Arial"/>
                <a:cs typeface="Arial"/>
              </a:rPr>
              <a:t>1.32</a:t>
            </a:r>
            <a:r>
              <a:rPr sz="16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30" dirty="0">
                <a:solidFill>
                  <a:srgbClr val="231F20"/>
                </a:solidFill>
                <a:latin typeface="Arial"/>
                <a:cs typeface="Arial"/>
              </a:rPr>
              <a:t>(1.04,</a:t>
            </a:r>
            <a:r>
              <a:rPr sz="16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spc="50" dirty="0">
                <a:solidFill>
                  <a:srgbClr val="231F20"/>
                </a:solidFill>
                <a:latin typeface="Arial"/>
                <a:cs typeface="Arial"/>
              </a:rPr>
              <a:t>1.66</a:t>
            </a:r>
            <a:r>
              <a:rPr sz="1600" spc="30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1600" spc="82" baseline="30303" dirty="0">
                <a:solidFill>
                  <a:srgbClr val="021279"/>
                </a:solidFill>
                <a:latin typeface="Arial"/>
                <a:cs typeface="Arial"/>
              </a:rPr>
              <a:t>*</a:t>
            </a:r>
            <a:endParaRPr sz="1600" baseline="30303">
              <a:latin typeface="Arial"/>
              <a:cs typeface="Arial"/>
            </a:endParaRPr>
          </a:p>
          <a:p>
            <a:pPr marL="12698">
              <a:spcBef>
                <a:spcPts val="239"/>
              </a:spcBef>
            </a:pPr>
            <a:r>
              <a:rPr sz="1600" spc="35" dirty="0">
                <a:latin typeface="Arial"/>
                <a:cs typeface="Arial"/>
              </a:rPr>
              <a:t>1.04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30" dirty="0">
                <a:latin typeface="Arial"/>
                <a:cs typeface="Arial"/>
              </a:rPr>
              <a:t>(0.63,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1.71)</a:t>
            </a:r>
            <a:endParaRPr sz="1600">
              <a:latin typeface="Arial"/>
              <a:cs typeface="Arial"/>
            </a:endParaRPr>
          </a:p>
          <a:p>
            <a:pPr marL="12698">
              <a:spcBef>
                <a:spcPts val="239"/>
              </a:spcBef>
            </a:pPr>
            <a:r>
              <a:rPr sz="1600" spc="35" dirty="0">
                <a:latin typeface="Arial"/>
                <a:cs typeface="Arial"/>
              </a:rPr>
              <a:t>2.02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30" dirty="0">
                <a:latin typeface="Arial"/>
                <a:cs typeface="Arial"/>
              </a:rPr>
              <a:t>(1.45,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2.82</a:t>
            </a:r>
            <a:r>
              <a:rPr sz="1600" spc="30" dirty="0">
                <a:latin typeface="Arial"/>
                <a:cs typeface="Arial"/>
              </a:rPr>
              <a:t>)</a:t>
            </a:r>
            <a:r>
              <a:rPr sz="1600" spc="-179" baseline="30303" dirty="0">
                <a:solidFill>
                  <a:srgbClr val="021279"/>
                </a:solidFill>
                <a:latin typeface="Arial"/>
                <a:cs typeface="Arial"/>
              </a:rPr>
              <a:t>†</a:t>
            </a:r>
            <a:endParaRPr sz="1600" baseline="30303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02197" y="4742625"/>
            <a:ext cx="1673225" cy="806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35" dirty="0">
                <a:latin typeface="Arial"/>
                <a:cs typeface="Arial"/>
              </a:rPr>
              <a:t>2.15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30" dirty="0">
                <a:latin typeface="Arial"/>
                <a:cs typeface="Arial"/>
              </a:rPr>
              <a:t>(1.65,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2.80</a:t>
            </a:r>
            <a:r>
              <a:rPr sz="1600" spc="30" dirty="0">
                <a:latin typeface="Arial"/>
                <a:cs typeface="Arial"/>
              </a:rPr>
              <a:t>)</a:t>
            </a:r>
            <a:r>
              <a:rPr sz="1600" spc="-179" baseline="30303" dirty="0">
                <a:solidFill>
                  <a:srgbClr val="021279"/>
                </a:solidFill>
                <a:latin typeface="Arial"/>
                <a:cs typeface="Arial"/>
              </a:rPr>
              <a:t>†</a:t>
            </a:r>
            <a:endParaRPr sz="1600" baseline="30303">
              <a:latin typeface="Arial"/>
              <a:cs typeface="Arial"/>
            </a:endParaRPr>
          </a:p>
          <a:p>
            <a:pPr marL="12698">
              <a:spcBef>
                <a:spcPts val="239"/>
              </a:spcBef>
            </a:pPr>
            <a:r>
              <a:rPr sz="1600" spc="35" dirty="0">
                <a:latin typeface="Arial"/>
                <a:cs typeface="Arial"/>
              </a:rPr>
              <a:t>0.97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30" dirty="0">
                <a:latin typeface="Arial"/>
                <a:cs typeface="Arial"/>
              </a:rPr>
              <a:t>(0.52,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1.79)</a:t>
            </a:r>
            <a:endParaRPr sz="1600">
              <a:latin typeface="Arial"/>
              <a:cs typeface="Arial"/>
            </a:endParaRPr>
          </a:p>
          <a:p>
            <a:pPr marL="12698">
              <a:spcBef>
                <a:spcPts val="239"/>
              </a:spcBef>
            </a:pPr>
            <a:r>
              <a:rPr sz="1600" spc="35" dirty="0">
                <a:latin typeface="Arial"/>
                <a:cs typeface="Arial"/>
              </a:rPr>
              <a:t>1.48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30" dirty="0">
                <a:latin typeface="Arial"/>
                <a:cs typeface="Arial"/>
              </a:rPr>
              <a:t>(1.01,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50" dirty="0">
                <a:latin typeface="Arial"/>
                <a:cs typeface="Arial"/>
              </a:rPr>
              <a:t>2.15</a:t>
            </a:r>
            <a:r>
              <a:rPr sz="1600" spc="30" dirty="0">
                <a:latin typeface="Arial"/>
                <a:cs typeface="Arial"/>
              </a:rPr>
              <a:t>)</a:t>
            </a:r>
            <a:r>
              <a:rPr sz="1600" spc="44" baseline="30303" dirty="0">
                <a:solidFill>
                  <a:srgbClr val="021279"/>
                </a:solidFill>
                <a:latin typeface="Arial"/>
                <a:cs typeface="Arial"/>
              </a:rPr>
              <a:t>||</a:t>
            </a:r>
            <a:endParaRPr sz="1600" baseline="30303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46452" y="5634016"/>
            <a:ext cx="8045635" cy="0"/>
          </a:xfrm>
          <a:custGeom>
            <a:avLst/>
            <a:gdLst/>
            <a:ahLst/>
            <a:cxnLst/>
            <a:rect l="l" t="t" r="r" b="b"/>
            <a:pathLst>
              <a:path w="8045635">
                <a:moveTo>
                  <a:pt x="0" y="0"/>
                </a:moveTo>
                <a:lnTo>
                  <a:pt x="8045635" y="0"/>
                </a:lnTo>
              </a:path>
            </a:pathLst>
          </a:custGeom>
          <a:ln w="1273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542218" y="5705645"/>
            <a:ext cx="88265" cy="1816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55" dirty="0">
                <a:latin typeface="Arial"/>
                <a:cs typeface="Arial"/>
              </a:rPr>
              <a:t>*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716125" y="5716232"/>
            <a:ext cx="917575" cy="806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35" dirty="0">
                <a:latin typeface="Arial"/>
                <a:cs typeface="Arial"/>
              </a:rPr>
              <a:t>p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-21" dirty="0">
                <a:latin typeface="Arial"/>
                <a:cs typeface="Arial"/>
              </a:rPr>
              <a:t>=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21" dirty="0">
                <a:latin typeface="Arial"/>
                <a:cs typeface="Arial"/>
              </a:rPr>
              <a:t>0.02.</a:t>
            </a:r>
            <a:endParaRPr sz="1600">
              <a:latin typeface="Arial"/>
              <a:cs typeface="Arial"/>
            </a:endParaRPr>
          </a:p>
          <a:p>
            <a:pPr marL="12698">
              <a:spcBef>
                <a:spcPts val="239"/>
              </a:spcBef>
            </a:pPr>
            <a:r>
              <a:rPr sz="1600" spc="35" dirty="0">
                <a:latin typeface="Arial"/>
                <a:cs typeface="Arial"/>
              </a:rPr>
              <a:t>p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-21" dirty="0">
                <a:latin typeface="Arial"/>
                <a:cs typeface="Arial"/>
              </a:rPr>
              <a:t>&lt;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25" dirty="0">
                <a:latin typeface="Arial"/>
                <a:cs typeface="Arial"/>
              </a:rPr>
              <a:t>0.001.</a:t>
            </a:r>
            <a:endParaRPr sz="1600">
              <a:latin typeface="Arial"/>
              <a:cs typeface="Arial"/>
            </a:endParaRPr>
          </a:p>
          <a:p>
            <a:pPr marL="12698">
              <a:spcBef>
                <a:spcPts val="239"/>
              </a:spcBef>
            </a:pPr>
            <a:r>
              <a:rPr sz="1600" spc="35" dirty="0">
                <a:latin typeface="Arial"/>
                <a:cs typeface="Arial"/>
              </a:rPr>
              <a:t>p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-21" dirty="0">
                <a:latin typeface="Arial"/>
                <a:cs typeface="Arial"/>
              </a:rPr>
              <a:t>=</a:t>
            </a:r>
            <a:r>
              <a:rPr sz="1600" spc="-180" dirty="0">
                <a:latin typeface="Arial"/>
                <a:cs typeface="Arial"/>
              </a:rPr>
              <a:t> </a:t>
            </a:r>
            <a:r>
              <a:rPr sz="1600" spc="25" dirty="0">
                <a:latin typeface="Arial"/>
                <a:cs typeface="Arial"/>
              </a:rPr>
              <a:t>0.042.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522947" y="5979903"/>
            <a:ext cx="107314" cy="50482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0477"/>
            <a:r>
              <a:rPr sz="1100" spc="-120" dirty="0">
                <a:latin typeface="Arial"/>
                <a:cs typeface="Arial"/>
              </a:rPr>
              <a:t>†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799"/>
              </a:lnSpc>
              <a:spcBef>
                <a:spcPts val="39"/>
              </a:spcBef>
            </a:pPr>
            <a:endParaRPr sz="800"/>
          </a:p>
          <a:p>
            <a:pPr marL="12698"/>
            <a:r>
              <a:rPr sz="1100" spc="30" dirty="0">
                <a:latin typeface="Arial"/>
                <a:cs typeface="Arial"/>
              </a:rPr>
              <a:t>||</a:t>
            </a:r>
            <a:endParaRPr sz="11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184223" y="466957"/>
            <a:ext cx="4412624" cy="765649"/>
          </a:xfrm>
          <a:custGeom>
            <a:avLst/>
            <a:gdLst/>
            <a:ahLst/>
            <a:cxnLst/>
            <a:rect l="l" t="t" r="r" b="b"/>
            <a:pathLst>
              <a:path w="4412624" h="765649">
                <a:moveTo>
                  <a:pt x="0" y="765649"/>
                </a:moveTo>
                <a:lnTo>
                  <a:pt x="4412624" y="765649"/>
                </a:lnTo>
                <a:lnTo>
                  <a:pt x="4412624" y="0"/>
                </a:lnTo>
                <a:lnTo>
                  <a:pt x="0" y="0"/>
                </a:lnTo>
                <a:lnTo>
                  <a:pt x="0" y="765649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297775" y="459369"/>
            <a:ext cx="2184399" cy="121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35" dirty="0">
                <a:solidFill>
                  <a:srgbClr val="231F20"/>
                </a:solidFill>
                <a:latin typeface="Arial"/>
                <a:cs typeface="Arial"/>
              </a:rPr>
              <a:t>Contents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35" dirty="0">
                <a:solidFill>
                  <a:srgbClr val="231F20"/>
                </a:solidFill>
                <a:latin typeface="Arial"/>
                <a:cs typeface="Arial"/>
              </a:rPr>
              <a:t>lists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35" dirty="0">
                <a:solidFill>
                  <a:srgbClr val="231F20"/>
                </a:solidFill>
                <a:latin typeface="Arial"/>
                <a:cs typeface="Arial"/>
              </a:rPr>
              <a:t>available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3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5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700" spc="21" dirty="0">
                <a:solidFill>
                  <a:srgbClr val="021279"/>
                </a:solidFill>
                <a:latin typeface="Arial"/>
                <a:cs typeface="Arial"/>
              </a:rPr>
              <a:t>ci</a:t>
            </a:r>
            <a:r>
              <a:rPr sz="700" spc="-15" dirty="0">
                <a:solidFill>
                  <a:srgbClr val="021279"/>
                </a:solidFill>
                <a:latin typeface="Arial"/>
                <a:cs typeface="Arial"/>
              </a:rPr>
              <a:t>V</a:t>
            </a:r>
            <a:r>
              <a:rPr sz="700" spc="40" dirty="0">
                <a:solidFill>
                  <a:srgbClr val="021279"/>
                </a:solidFill>
                <a:latin typeface="Arial"/>
                <a:cs typeface="Arial"/>
              </a:rPr>
              <a:t>e</a:t>
            </a:r>
            <a:r>
              <a:rPr sz="700" spc="35" dirty="0">
                <a:solidFill>
                  <a:srgbClr val="021279"/>
                </a:solidFill>
                <a:latin typeface="Arial"/>
                <a:cs typeface="Arial"/>
              </a:rPr>
              <a:t>r</a:t>
            </a:r>
            <a:r>
              <a:rPr sz="700" spc="15" dirty="0">
                <a:solidFill>
                  <a:srgbClr val="021279"/>
                </a:solidFill>
                <a:latin typeface="Arial"/>
                <a:cs typeface="Arial"/>
              </a:rPr>
              <a:t>se</a:t>
            </a:r>
            <a:r>
              <a:rPr sz="700" spc="5" dirty="0">
                <a:solidFill>
                  <a:srgbClr val="021279"/>
                </a:solidFill>
                <a:latin typeface="Arial"/>
                <a:cs typeface="Arial"/>
              </a:rPr>
              <a:t> S</a:t>
            </a:r>
            <a:r>
              <a:rPr sz="700" spc="30" dirty="0">
                <a:solidFill>
                  <a:srgbClr val="021279"/>
                </a:solidFill>
                <a:latin typeface="Arial"/>
                <a:cs typeface="Arial"/>
              </a:rPr>
              <a:t>cienceDirect</a:t>
            </a:r>
            <a:endParaRPr sz="7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872966" y="728629"/>
            <a:ext cx="1070610" cy="2051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spc="-109" dirty="0">
                <a:latin typeface="Arial"/>
                <a:cs typeface="Arial"/>
              </a:rPr>
              <a:t>R</a:t>
            </a:r>
            <a:r>
              <a:rPr sz="1300" spc="65" dirty="0">
                <a:latin typeface="Arial"/>
                <a:cs typeface="Arial"/>
              </a:rPr>
              <a:t>esuscitation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314950" y="475722"/>
            <a:ext cx="701273" cy="7656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767796" y="399935"/>
            <a:ext cx="667498" cy="8323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14952" y="1320035"/>
            <a:ext cx="6114579" cy="0"/>
          </a:xfrm>
          <a:custGeom>
            <a:avLst/>
            <a:gdLst/>
            <a:ahLst/>
            <a:cxnLst/>
            <a:rect l="l" t="t" r="r" b="b"/>
            <a:pathLst>
              <a:path w="6114580">
                <a:moveTo>
                  <a:pt x="0" y="0"/>
                </a:moveTo>
                <a:lnTo>
                  <a:pt x="6114580" y="0"/>
                </a:lnTo>
              </a:path>
            </a:pathLst>
          </a:custGeom>
          <a:ln w="3508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302236" y="1113033"/>
            <a:ext cx="6134735" cy="9512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95280"/>
            <a:r>
              <a:rPr sz="700" spc="120" dirty="0">
                <a:latin typeface="Arial"/>
                <a:cs typeface="Arial"/>
              </a:rPr>
              <a:t>j</a:t>
            </a:r>
            <a:r>
              <a:rPr sz="700" spc="75" dirty="0">
                <a:latin typeface="Arial"/>
                <a:cs typeface="Arial"/>
              </a:rPr>
              <a:t>o</a:t>
            </a:r>
            <a:r>
              <a:rPr sz="700" spc="-105" dirty="0">
                <a:latin typeface="Arial"/>
                <a:cs typeface="Arial"/>
              </a:rPr>
              <a:t> </a:t>
            </a:r>
            <a:r>
              <a:rPr sz="700" spc="55" dirty="0">
                <a:latin typeface="Arial"/>
                <a:cs typeface="Arial"/>
              </a:rPr>
              <a:t>u</a:t>
            </a:r>
            <a:r>
              <a:rPr sz="700" spc="-105" dirty="0">
                <a:latin typeface="Arial"/>
                <a:cs typeface="Arial"/>
              </a:rPr>
              <a:t> </a:t>
            </a:r>
            <a:r>
              <a:rPr sz="700" spc="130" dirty="0">
                <a:latin typeface="Arial"/>
                <a:cs typeface="Arial"/>
              </a:rPr>
              <a:t>r</a:t>
            </a:r>
            <a:r>
              <a:rPr sz="700" spc="70" dirty="0">
                <a:latin typeface="Arial"/>
                <a:cs typeface="Arial"/>
              </a:rPr>
              <a:t>n</a:t>
            </a:r>
            <a:r>
              <a:rPr sz="700" spc="-105" dirty="0">
                <a:latin typeface="Arial"/>
                <a:cs typeface="Arial"/>
              </a:rPr>
              <a:t> </a:t>
            </a:r>
            <a:r>
              <a:rPr sz="700" spc="135" dirty="0">
                <a:latin typeface="Arial"/>
                <a:cs typeface="Arial"/>
              </a:rPr>
              <a:t>a</a:t>
            </a:r>
            <a:r>
              <a:rPr sz="700" spc="15" dirty="0">
                <a:latin typeface="Arial"/>
                <a:cs typeface="Arial"/>
              </a:rPr>
              <a:t>l </a:t>
            </a:r>
            <a:r>
              <a:rPr sz="700" spc="-5" dirty="0">
                <a:latin typeface="Arial"/>
                <a:cs typeface="Arial"/>
              </a:rPr>
              <a:t> </a:t>
            </a:r>
            <a:r>
              <a:rPr sz="700" spc="155" dirty="0">
                <a:latin typeface="Arial"/>
                <a:cs typeface="Arial"/>
              </a:rPr>
              <a:t>ho</a:t>
            </a:r>
            <a:r>
              <a:rPr sz="700" spc="95" dirty="0">
                <a:latin typeface="Arial"/>
                <a:cs typeface="Arial"/>
              </a:rPr>
              <a:t>m</a:t>
            </a:r>
            <a:r>
              <a:rPr sz="700" spc="-105" dirty="0">
                <a:latin typeface="Arial"/>
                <a:cs typeface="Arial"/>
              </a:rPr>
              <a:t> </a:t>
            </a:r>
            <a:r>
              <a:rPr sz="700" spc="125" dirty="0">
                <a:latin typeface="Arial"/>
                <a:cs typeface="Arial"/>
              </a:rPr>
              <a:t>epag</a:t>
            </a:r>
            <a:r>
              <a:rPr sz="700" spc="35" dirty="0">
                <a:latin typeface="Arial"/>
                <a:cs typeface="Arial"/>
              </a:rPr>
              <a:t>e</a:t>
            </a:r>
            <a:r>
              <a:rPr sz="700" spc="-105" dirty="0">
                <a:latin typeface="Arial"/>
                <a:cs typeface="Arial"/>
              </a:rPr>
              <a:t> </a:t>
            </a:r>
            <a:r>
              <a:rPr sz="700" spc="5" dirty="0">
                <a:latin typeface="Arial"/>
                <a:cs typeface="Arial"/>
              </a:rPr>
              <a:t>: </a:t>
            </a:r>
            <a:r>
              <a:rPr sz="700" spc="-95" dirty="0">
                <a:latin typeface="Arial"/>
                <a:cs typeface="Arial"/>
              </a:rPr>
              <a:t> </a:t>
            </a:r>
            <a:r>
              <a:rPr sz="700" spc="130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www.elsevier.com/locate/resuscitatio</a:t>
            </a:r>
            <a:r>
              <a:rPr sz="700" spc="50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n</a:t>
            </a:r>
            <a:r>
              <a:rPr sz="700" spc="-105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 </a:t>
            </a:r>
            <a:endParaRPr sz="700">
              <a:latin typeface="Arial"/>
              <a:cs typeface="Arial"/>
            </a:endParaRPr>
          </a:p>
          <a:p>
            <a:pPr>
              <a:lnSpc>
                <a:spcPts val="799"/>
              </a:lnSpc>
              <a:spcBef>
                <a:spcPts val="24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 marL="12698"/>
            <a:r>
              <a:rPr sz="800" spc="44" dirty="0">
                <a:solidFill>
                  <a:srgbClr val="231F20"/>
                </a:solidFill>
                <a:latin typeface="Arial"/>
                <a:cs typeface="Arial"/>
              </a:rPr>
              <a:t>Clinical</a:t>
            </a:r>
            <a:r>
              <a:rPr sz="8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50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endParaRPr sz="8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13"/>
              </a:spcBef>
            </a:pPr>
            <a:endParaRPr sz="500"/>
          </a:p>
          <a:p>
            <a:pPr marL="12698" marR="12698">
              <a:lnSpc>
                <a:spcPct val="106200"/>
              </a:lnSpc>
            </a:pPr>
            <a:r>
              <a:rPr sz="1300" spc="50" dirty="0">
                <a:solidFill>
                  <a:srgbClr val="231F20"/>
                </a:solidFill>
                <a:latin typeface="Arial"/>
                <a:cs typeface="Arial"/>
              </a:rPr>
              <a:t>American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44" dirty="0">
                <a:solidFill>
                  <a:srgbClr val="231F20"/>
                </a:solidFill>
                <a:latin typeface="Arial"/>
                <a:cs typeface="Arial"/>
              </a:rPr>
              <a:t>Heart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30" dirty="0">
                <a:solidFill>
                  <a:srgbClr val="231F20"/>
                </a:solidFill>
                <a:latin typeface="Arial"/>
                <a:cs typeface="Arial"/>
              </a:rPr>
              <a:t>Association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cardiopulmonary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44" dirty="0">
                <a:solidFill>
                  <a:srgbClr val="231F20"/>
                </a:solidFill>
                <a:latin typeface="Arial"/>
                <a:cs typeface="Arial"/>
              </a:rPr>
              <a:t>resuscitation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Arial"/>
                <a:cs typeface="Arial"/>
              </a:rPr>
              <a:t>quality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35" dirty="0">
                <a:solidFill>
                  <a:srgbClr val="231F20"/>
                </a:solidFill>
                <a:latin typeface="Arial"/>
                <a:cs typeface="Arial"/>
              </a:rPr>
              <a:t>targets</a:t>
            </a:r>
            <a:r>
              <a:rPr sz="13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21" dirty="0">
                <a:solidFill>
                  <a:srgbClr val="231F20"/>
                </a:solidFill>
                <a:latin typeface="Arial"/>
                <a:cs typeface="Arial"/>
              </a:rPr>
              <a:t>are</a:t>
            </a:r>
            <a:r>
              <a:rPr sz="13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Arial"/>
                <a:cs typeface="Arial"/>
              </a:rPr>
              <a:t>associated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130" dirty="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Arial"/>
                <a:cs typeface="Arial"/>
              </a:rPr>
              <a:t>improved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0" dirty="0">
                <a:solidFill>
                  <a:srgbClr val="231F20"/>
                </a:solidFill>
                <a:latin typeface="Arial"/>
                <a:cs typeface="Arial"/>
              </a:rPr>
              <a:t>arterial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0" dirty="0">
                <a:solidFill>
                  <a:srgbClr val="231F20"/>
                </a:solidFill>
                <a:latin typeface="Arial"/>
                <a:cs typeface="Arial"/>
              </a:rPr>
              <a:t>blood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30" dirty="0">
                <a:solidFill>
                  <a:srgbClr val="231F20"/>
                </a:solidFill>
                <a:latin typeface="Arial"/>
                <a:cs typeface="Arial"/>
              </a:rPr>
              <a:t>pressure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Arial"/>
                <a:cs typeface="Arial"/>
              </a:rPr>
              <a:t>during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0" dirty="0">
                <a:solidFill>
                  <a:srgbClr val="231F20"/>
                </a:solidFill>
                <a:latin typeface="Arial"/>
                <a:cs typeface="Arial"/>
              </a:rPr>
              <a:t>pediatric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25" dirty="0">
                <a:solidFill>
                  <a:srgbClr val="231F20"/>
                </a:solidFill>
                <a:latin typeface="Arial"/>
                <a:cs typeface="Arial"/>
              </a:rPr>
              <a:t>cardiac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40" dirty="0">
                <a:solidFill>
                  <a:srgbClr val="231F20"/>
                </a:solidFill>
                <a:latin typeface="Arial"/>
                <a:cs typeface="Arial"/>
              </a:rPr>
              <a:t>arrest</a:t>
            </a:r>
            <a:r>
              <a:rPr sz="1300" spc="-112" baseline="29411" dirty="0">
                <a:solidFill>
                  <a:srgbClr val="231F20"/>
                </a:solidFill>
                <a:latin typeface="Segoe UI"/>
                <a:cs typeface="Segoe UI"/>
              </a:rPr>
              <a:t>�</a:t>
            </a:r>
            <a:endParaRPr sz="1300" baseline="29411">
              <a:latin typeface="Segoe UI"/>
              <a:cs typeface="Segoe U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182786" y="4876912"/>
            <a:ext cx="338576" cy="1360"/>
          </a:xfrm>
          <a:custGeom>
            <a:avLst/>
            <a:gdLst/>
            <a:ahLst/>
            <a:cxnLst/>
            <a:rect l="l" t="t" r="r" b="b"/>
            <a:pathLst>
              <a:path w="338576" h="1360">
                <a:moveTo>
                  <a:pt x="338576" y="1360"/>
                </a:moveTo>
                <a:lnTo>
                  <a:pt x="0" y="0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126076" y="4749132"/>
            <a:ext cx="257019" cy="256530"/>
          </a:xfrm>
          <a:custGeom>
            <a:avLst/>
            <a:gdLst/>
            <a:ahLst/>
            <a:cxnLst/>
            <a:rect l="l" t="t" r="r" b="b"/>
            <a:pathLst>
              <a:path w="257019" h="256530">
                <a:moveTo>
                  <a:pt x="225900" y="0"/>
                </a:moveTo>
                <a:lnTo>
                  <a:pt x="214262" y="3717"/>
                </a:lnTo>
                <a:lnTo>
                  <a:pt x="0" y="127552"/>
                </a:lnTo>
                <a:lnTo>
                  <a:pt x="221354" y="256337"/>
                </a:lnTo>
                <a:lnTo>
                  <a:pt x="233213" y="256530"/>
                </a:lnTo>
                <a:lnTo>
                  <a:pt x="244084" y="251940"/>
                </a:lnTo>
                <a:lnTo>
                  <a:pt x="252382" y="242977"/>
                </a:lnTo>
                <a:lnTo>
                  <a:pt x="255613" y="234884"/>
                </a:lnTo>
                <a:lnTo>
                  <a:pt x="255806" y="223025"/>
                </a:lnTo>
                <a:lnTo>
                  <a:pt x="251217" y="212154"/>
                </a:lnTo>
                <a:lnTo>
                  <a:pt x="242255" y="203856"/>
                </a:lnTo>
                <a:lnTo>
                  <a:pt x="113421" y="128008"/>
                </a:lnTo>
                <a:lnTo>
                  <a:pt x="249648" y="47752"/>
                </a:lnTo>
                <a:lnTo>
                  <a:pt x="255660" y="37522"/>
                </a:lnTo>
                <a:lnTo>
                  <a:pt x="257019" y="25797"/>
                </a:lnTo>
                <a:lnTo>
                  <a:pt x="253301" y="14159"/>
                </a:lnTo>
                <a:lnTo>
                  <a:pt x="247854" y="7370"/>
                </a:lnTo>
                <a:lnTo>
                  <a:pt x="237625" y="1358"/>
                </a:lnTo>
                <a:lnTo>
                  <a:pt x="225900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182786" y="5413486"/>
            <a:ext cx="338576" cy="1360"/>
          </a:xfrm>
          <a:custGeom>
            <a:avLst/>
            <a:gdLst/>
            <a:ahLst/>
            <a:cxnLst/>
            <a:rect l="l" t="t" r="r" b="b"/>
            <a:pathLst>
              <a:path w="338576" h="1360">
                <a:moveTo>
                  <a:pt x="338576" y="1360"/>
                </a:moveTo>
                <a:lnTo>
                  <a:pt x="0" y="0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126076" y="5285706"/>
            <a:ext cx="257019" cy="256530"/>
          </a:xfrm>
          <a:custGeom>
            <a:avLst/>
            <a:gdLst/>
            <a:ahLst/>
            <a:cxnLst/>
            <a:rect l="l" t="t" r="r" b="b"/>
            <a:pathLst>
              <a:path w="257019" h="256530">
                <a:moveTo>
                  <a:pt x="225901" y="0"/>
                </a:moveTo>
                <a:lnTo>
                  <a:pt x="214262" y="3717"/>
                </a:lnTo>
                <a:lnTo>
                  <a:pt x="0" y="127552"/>
                </a:lnTo>
                <a:lnTo>
                  <a:pt x="221355" y="256337"/>
                </a:lnTo>
                <a:lnTo>
                  <a:pt x="233214" y="256530"/>
                </a:lnTo>
                <a:lnTo>
                  <a:pt x="244084" y="251940"/>
                </a:lnTo>
                <a:lnTo>
                  <a:pt x="252382" y="242978"/>
                </a:lnTo>
                <a:lnTo>
                  <a:pt x="255613" y="234884"/>
                </a:lnTo>
                <a:lnTo>
                  <a:pt x="255806" y="223025"/>
                </a:lnTo>
                <a:lnTo>
                  <a:pt x="251217" y="212154"/>
                </a:lnTo>
                <a:lnTo>
                  <a:pt x="242255" y="203856"/>
                </a:lnTo>
                <a:lnTo>
                  <a:pt x="113421" y="128008"/>
                </a:lnTo>
                <a:lnTo>
                  <a:pt x="249649" y="47751"/>
                </a:lnTo>
                <a:lnTo>
                  <a:pt x="255660" y="37522"/>
                </a:lnTo>
                <a:lnTo>
                  <a:pt x="257019" y="25796"/>
                </a:lnTo>
                <a:lnTo>
                  <a:pt x="253301" y="14158"/>
                </a:lnTo>
                <a:lnTo>
                  <a:pt x="247855" y="7369"/>
                </a:lnTo>
                <a:lnTo>
                  <a:pt x="237625" y="1358"/>
                </a:lnTo>
                <a:lnTo>
                  <a:pt x="225901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185018" y="6776605"/>
            <a:ext cx="4238624" cy="2584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S</a:t>
            </a:r>
            <a:r>
              <a:rPr sz="1600" spc="-10" dirty="0">
                <a:latin typeface="Tahoma"/>
                <a:cs typeface="Tahoma"/>
              </a:rPr>
              <a:t>u</a:t>
            </a:r>
            <a:r>
              <a:rPr sz="1600" spc="-15" dirty="0">
                <a:latin typeface="Tahoma"/>
                <a:cs typeface="Tahoma"/>
              </a:rPr>
              <a:t>t</a:t>
            </a:r>
            <a:r>
              <a:rPr sz="1600" dirty="0">
                <a:latin typeface="Tahoma"/>
                <a:cs typeface="Tahoma"/>
              </a:rPr>
              <a:t>t</a:t>
            </a:r>
            <a:r>
              <a:rPr sz="1600" spc="-10" dirty="0">
                <a:latin typeface="Tahoma"/>
                <a:cs typeface="Tahoma"/>
              </a:rPr>
              <a:t>on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RM,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;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i</a:t>
            </a:r>
            <a:r>
              <a:rPr sz="1600" spc="-40" dirty="0">
                <a:latin typeface="Tahoma"/>
                <a:cs typeface="Tahoma"/>
              </a:rPr>
              <a:t>n</a:t>
            </a:r>
            <a:r>
              <a:rPr sz="1600" spc="-21" dirty="0">
                <a:latin typeface="Tahoma"/>
                <a:cs typeface="Tahoma"/>
              </a:rPr>
              <a:t> </a:t>
            </a:r>
            <a:r>
              <a:rPr sz="1600" spc="-35" dirty="0">
                <a:latin typeface="Tahoma"/>
                <a:cs typeface="Tahoma"/>
              </a:rPr>
              <a:t>p</a:t>
            </a:r>
            <a:r>
              <a:rPr sz="1600" spc="-30" dirty="0">
                <a:latin typeface="Tahoma"/>
                <a:cs typeface="Tahoma"/>
              </a:rPr>
              <a:t>r</a:t>
            </a:r>
            <a:r>
              <a:rPr sz="1600" spc="-25" dirty="0">
                <a:latin typeface="Tahoma"/>
                <a:cs typeface="Tahoma"/>
              </a:rPr>
              <a:t>ess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93601" y="437274"/>
            <a:ext cx="3939810" cy="683633"/>
          </a:xfrm>
          <a:custGeom>
            <a:avLst/>
            <a:gdLst/>
            <a:ahLst/>
            <a:cxnLst/>
            <a:rect l="l" t="t" r="r" b="b"/>
            <a:pathLst>
              <a:path w="3939810" h="683633">
                <a:moveTo>
                  <a:pt x="0" y="683633"/>
                </a:moveTo>
                <a:lnTo>
                  <a:pt x="3939810" y="683633"/>
                </a:lnTo>
                <a:lnTo>
                  <a:pt x="3939810" y="0"/>
                </a:lnTo>
                <a:lnTo>
                  <a:pt x="0" y="0"/>
                </a:lnTo>
                <a:lnTo>
                  <a:pt x="0" y="683633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86474" y="427328"/>
            <a:ext cx="1953260" cy="1130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Contents </a:t>
            </a:r>
            <a:r>
              <a:rPr sz="700" spc="21" dirty="0">
                <a:solidFill>
                  <a:srgbClr val="231F20"/>
                </a:solidFill>
                <a:latin typeface="Arial"/>
                <a:cs typeface="Arial"/>
              </a:rPr>
              <a:t>lists available 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at </a:t>
            </a:r>
            <a:r>
              <a:rPr sz="700" spc="-15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700" spc="10" dirty="0">
                <a:solidFill>
                  <a:srgbClr val="021279"/>
                </a:solidFill>
                <a:latin typeface="Arial"/>
                <a:cs typeface="Arial"/>
              </a:rPr>
              <a:t>ci</a:t>
            </a:r>
            <a:r>
              <a:rPr sz="700" spc="-30" dirty="0">
                <a:solidFill>
                  <a:srgbClr val="021279"/>
                </a:solidFill>
                <a:latin typeface="Arial"/>
                <a:cs typeface="Arial"/>
              </a:rPr>
              <a:t>V</a:t>
            </a:r>
            <a:r>
              <a:rPr sz="700" spc="25" dirty="0">
                <a:solidFill>
                  <a:srgbClr val="021279"/>
                </a:solidFill>
                <a:latin typeface="Arial"/>
                <a:cs typeface="Arial"/>
              </a:rPr>
              <a:t>er</a:t>
            </a:r>
            <a:r>
              <a:rPr sz="700" dirty="0">
                <a:solidFill>
                  <a:srgbClr val="021279"/>
                </a:solidFill>
                <a:latin typeface="Arial"/>
                <a:cs typeface="Arial"/>
              </a:rPr>
              <a:t>se</a:t>
            </a:r>
            <a:r>
              <a:rPr sz="700" spc="-5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700" spc="-15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700" spc="15" dirty="0">
                <a:solidFill>
                  <a:srgbClr val="021279"/>
                </a:solidFill>
                <a:latin typeface="Arial"/>
                <a:cs typeface="Arial"/>
              </a:rPr>
              <a:t>cienceDirect</a:t>
            </a:r>
            <a:endParaRPr sz="7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00035" y="666613"/>
            <a:ext cx="958215" cy="1885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120" dirty="0">
                <a:latin typeface="Arial"/>
                <a:cs typeface="Arial"/>
              </a:rPr>
              <a:t>R</a:t>
            </a:r>
            <a:r>
              <a:rPr sz="1100" spc="44" dirty="0">
                <a:latin typeface="Arial"/>
                <a:cs typeface="Arial"/>
              </a:rPr>
              <a:t>esuscitation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617470" y="445102"/>
            <a:ext cx="626130" cy="6836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86042" y="390411"/>
            <a:ext cx="595975" cy="7302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17469" y="1198973"/>
            <a:ext cx="5459402" cy="0"/>
          </a:xfrm>
          <a:custGeom>
            <a:avLst/>
            <a:gdLst/>
            <a:ahLst/>
            <a:cxnLst/>
            <a:rect l="l" t="t" r="r" b="b"/>
            <a:pathLst>
              <a:path w="5459402">
                <a:moveTo>
                  <a:pt x="0" y="0"/>
                </a:moveTo>
                <a:lnTo>
                  <a:pt x="5459402" y="0"/>
                </a:lnTo>
              </a:path>
            </a:pathLst>
          </a:custGeom>
          <a:ln w="3132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604753" y="1010973"/>
            <a:ext cx="5485129" cy="853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36545"/>
            <a:r>
              <a:rPr sz="700" spc="35" dirty="0">
                <a:latin typeface="Arial"/>
                <a:cs typeface="Arial"/>
              </a:rPr>
              <a:t>j</a:t>
            </a:r>
            <a:r>
              <a:rPr sz="700" spc="-100" dirty="0">
                <a:latin typeface="Arial"/>
                <a:cs typeface="Arial"/>
              </a:rPr>
              <a:t> </a:t>
            </a:r>
            <a:r>
              <a:rPr sz="700" spc="105" dirty="0">
                <a:latin typeface="Arial"/>
                <a:cs typeface="Arial"/>
              </a:rPr>
              <a:t>ourn</a:t>
            </a:r>
            <a:r>
              <a:rPr sz="700" spc="30" dirty="0">
                <a:latin typeface="Arial"/>
                <a:cs typeface="Arial"/>
              </a:rPr>
              <a:t>a</a:t>
            </a:r>
            <a:r>
              <a:rPr sz="700" spc="-100" dirty="0">
                <a:latin typeface="Arial"/>
                <a:cs typeface="Arial"/>
              </a:rPr>
              <a:t> </a:t>
            </a:r>
            <a:r>
              <a:rPr sz="700" spc="35" dirty="0">
                <a:latin typeface="Arial"/>
                <a:cs typeface="Arial"/>
              </a:rPr>
              <a:t>l </a:t>
            </a:r>
            <a:r>
              <a:rPr sz="700" spc="-15" dirty="0">
                <a:latin typeface="Arial"/>
                <a:cs typeface="Arial"/>
              </a:rPr>
              <a:t> </a:t>
            </a:r>
            <a:r>
              <a:rPr sz="700" spc="35" dirty="0">
                <a:latin typeface="Arial"/>
                <a:cs typeface="Arial"/>
              </a:rPr>
              <a:t>h</a:t>
            </a:r>
            <a:r>
              <a:rPr sz="700" spc="-100" dirty="0">
                <a:latin typeface="Arial"/>
                <a:cs typeface="Arial"/>
              </a:rPr>
              <a:t> </a:t>
            </a:r>
            <a:r>
              <a:rPr sz="700" spc="35" dirty="0">
                <a:latin typeface="Arial"/>
                <a:cs typeface="Arial"/>
              </a:rPr>
              <a:t>o</a:t>
            </a:r>
            <a:r>
              <a:rPr sz="700" spc="-100" dirty="0">
                <a:latin typeface="Arial"/>
                <a:cs typeface="Arial"/>
              </a:rPr>
              <a:t> </a:t>
            </a:r>
            <a:r>
              <a:rPr sz="700" spc="125" dirty="0">
                <a:latin typeface="Arial"/>
                <a:cs typeface="Arial"/>
              </a:rPr>
              <a:t>m</a:t>
            </a:r>
            <a:r>
              <a:rPr sz="700" spc="30" dirty="0">
                <a:latin typeface="Arial"/>
                <a:cs typeface="Arial"/>
              </a:rPr>
              <a:t>e</a:t>
            </a:r>
            <a:r>
              <a:rPr sz="700" spc="-100" dirty="0">
                <a:latin typeface="Arial"/>
                <a:cs typeface="Arial"/>
              </a:rPr>
              <a:t> </a:t>
            </a:r>
            <a:r>
              <a:rPr sz="700" spc="105" dirty="0">
                <a:latin typeface="Arial"/>
                <a:cs typeface="Arial"/>
              </a:rPr>
              <a:t>pa</a:t>
            </a:r>
            <a:r>
              <a:rPr sz="700" spc="25" dirty="0">
                <a:latin typeface="Arial"/>
                <a:cs typeface="Arial"/>
              </a:rPr>
              <a:t>g</a:t>
            </a:r>
            <a:r>
              <a:rPr sz="700" spc="-100" dirty="0">
                <a:latin typeface="Arial"/>
                <a:cs typeface="Arial"/>
              </a:rPr>
              <a:t> </a:t>
            </a:r>
            <a:r>
              <a:rPr sz="700" spc="80" dirty="0">
                <a:latin typeface="Arial"/>
                <a:cs typeface="Arial"/>
              </a:rPr>
              <a:t>e</a:t>
            </a:r>
            <a:r>
              <a:rPr sz="700" dirty="0">
                <a:latin typeface="Arial"/>
                <a:cs typeface="Arial"/>
              </a:rPr>
              <a:t>:</a:t>
            </a:r>
            <a:r>
              <a:rPr sz="700" spc="80" dirty="0">
                <a:latin typeface="Arial"/>
                <a:cs typeface="Arial"/>
              </a:rPr>
              <a:t> </a:t>
            </a:r>
            <a:r>
              <a:rPr sz="700" spc="145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www</a:t>
            </a:r>
            <a:r>
              <a:rPr sz="700" spc="25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.</a:t>
            </a:r>
            <a:r>
              <a:rPr sz="700" spc="-100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 </a:t>
            </a:r>
            <a:r>
              <a:rPr sz="700" spc="100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elsevier.com/locate/resuscitatio</a:t>
            </a:r>
            <a:r>
              <a:rPr sz="700" spc="25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n</a:t>
            </a:r>
            <a:r>
              <a:rPr sz="700" spc="-100" dirty="0">
                <a:solidFill>
                  <a:srgbClr val="021279"/>
                </a:solidFill>
                <a:latin typeface="Arial"/>
                <a:cs typeface="Arial"/>
                <a:hlinkClick r:id="rId5"/>
              </a:rPr>
              <a:t> </a:t>
            </a:r>
            <a:endParaRPr sz="700">
              <a:latin typeface="Arial"/>
              <a:cs typeface="Arial"/>
            </a:endParaRPr>
          </a:p>
          <a:p>
            <a:pPr>
              <a:lnSpc>
                <a:spcPts val="600"/>
              </a:lnSpc>
              <a:spcBef>
                <a:spcPts val="3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marL="12698"/>
            <a:r>
              <a:rPr sz="800" spc="44" dirty="0">
                <a:solidFill>
                  <a:srgbClr val="231F20"/>
                </a:solidFill>
                <a:latin typeface="Arial"/>
                <a:cs typeface="Arial"/>
              </a:rPr>
              <a:t>Clinical</a:t>
            </a:r>
            <a:r>
              <a:rPr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44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endParaRPr sz="800">
              <a:latin typeface="Arial"/>
              <a:cs typeface="Arial"/>
            </a:endParaRPr>
          </a:p>
          <a:p>
            <a:pPr marL="12698" marR="12698">
              <a:lnSpc>
                <a:spcPct val="107700"/>
              </a:lnSpc>
              <a:spcBef>
                <a:spcPts val="455"/>
              </a:spcBef>
            </a:pPr>
            <a:r>
              <a:rPr sz="1100" spc="40" dirty="0">
                <a:solidFill>
                  <a:srgbClr val="231F20"/>
                </a:solidFill>
                <a:latin typeface="Arial"/>
                <a:cs typeface="Arial"/>
              </a:rPr>
              <a:t>Comparison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Arial"/>
                <a:cs typeface="Arial"/>
              </a:rPr>
              <a:t>relative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44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231F20"/>
                </a:solidFill>
                <a:latin typeface="Arial"/>
                <a:cs typeface="Arial"/>
              </a:rPr>
              <a:t>actual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chest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44" dirty="0">
                <a:solidFill>
                  <a:srgbClr val="231F20"/>
                </a:solidFill>
                <a:latin typeface="Arial"/>
                <a:cs typeface="Arial"/>
              </a:rPr>
              <a:t>compression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44" dirty="0">
                <a:solidFill>
                  <a:srgbClr val="231F20"/>
                </a:solidFill>
                <a:latin typeface="Arial"/>
                <a:cs typeface="Arial"/>
              </a:rPr>
              <a:t>depths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75" dirty="0">
                <a:solidFill>
                  <a:srgbClr val="231F20"/>
                </a:solidFill>
                <a:latin typeface="Arial"/>
                <a:cs typeface="Arial"/>
              </a:rPr>
              <a:t>during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231F20"/>
                </a:solidFill>
                <a:latin typeface="Arial"/>
                <a:cs typeface="Arial"/>
              </a:rPr>
              <a:t>cardiac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44" dirty="0">
                <a:solidFill>
                  <a:srgbClr val="231F20"/>
                </a:solidFill>
                <a:latin typeface="Arial"/>
                <a:cs typeface="Arial"/>
              </a:rPr>
              <a:t>arrest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9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1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Arial"/>
                <a:cs typeface="Arial"/>
              </a:rPr>
              <a:t>children,</a:t>
            </a:r>
            <a:r>
              <a:rPr sz="11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21" dirty="0">
                <a:solidFill>
                  <a:srgbClr val="231F20"/>
                </a:solidFill>
                <a:latin typeface="Arial"/>
                <a:cs typeface="Arial"/>
              </a:rPr>
              <a:t>adolescents,</a:t>
            </a:r>
            <a:r>
              <a:rPr sz="11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44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1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Arial"/>
                <a:cs typeface="Arial"/>
              </a:rPr>
              <a:t>young</a:t>
            </a:r>
            <a:r>
              <a:rPr sz="11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Arial"/>
                <a:cs typeface="Arial"/>
              </a:rPr>
              <a:t>adults</a:t>
            </a:r>
            <a:r>
              <a:rPr sz="1100" spc="-89" baseline="29629" dirty="0">
                <a:solidFill>
                  <a:srgbClr val="231F20"/>
                </a:solidFill>
                <a:latin typeface="Segoe UI"/>
                <a:cs typeface="Segoe UI"/>
              </a:rPr>
              <a:t>�</a:t>
            </a:r>
            <a:endParaRPr sz="1100" baseline="29629">
              <a:latin typeface="Segoe UI"/>
              <a:cs typeface="Segoe U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190138" y="2254134"/>
            <a:ext cx="5216644" cy="386247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97454" y="2233180"/>
            <a:ext cx="2941320" cy="33870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buFont typeface="Arial"/>
              <a:buChar char="•"/>
              <a:tabLst>
                <a:tab pos="180958" algn="l"/>
              </a:tabLst>
            </a:pPr>
            <a:r>
              <a:rPr lang="en-US" sz="2100" spc="-15" dirty="0" err="1" smtClean="0">
                <a:latin typeface="Tahoma"/>
                <a:cs typeface="Tahoma"/>
              </a:rPr>
              <a:t>Một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trung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tâm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endParaRPr sz="21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180958" indent="-168893">
              <a:buFont typeface="Arial"/>
              <a:buChar char="•"/>
              <a:tabLst>
                <a:tab pos="180958" algn="l"/>
              </a:tabLst>
            </a:pPr>
            <a:r>
              <a:rPr lang="en-US" sz="2100" spc="-15" dirty="0" err="1" smtClean="0">
                <a:latin typeface="Tahoma"/>
                <a:cs typeface="Tahoma"/>
              </a:rPr>
              <a:t>Trẻ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sz="2100" spc="-15" dirty="0" smtClean="0">
                <a:latin typeface="Tahoma"/>
                <a:cs typeface="Tahoma"/>
              </a:rPr>
              <a:t>&gt;</a:t>
            </a:r>
            <a:r>
              <a:rPr sz="2100" spc="-5" dirty="0" smtClean="0">
                <a:latin typeface="Tahoma"/>
                <a:cs typeface="Tahoma"/>
              </a:rPr>
              <a:t> </a:t>
            </a:r>
            <a:r>
              <a:rPr sz="2100" spc="-15" dirty="0">
                <a:latin typeface="Tahoma"/>
                <a:cs typeface="Tahoma"/>
              </a:rPr>
              <a:t>8</a:t>
            </a:r>
            <a:r>
              <a:rPr sz="2100" spc="-5" dirty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tuổi</a:t>
            </a:r>
            <a:endParaRPr sz="21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12698"/>
            <a:r>
              <a:rPr sz="2100" dirty="0">
                <a:latin typeface="Arial"/>
                <a:cs typeface="Arial"/>
              </a:rPr>
              <a:t>•</a:t>
            </a:r>
            <a:r>
              <a:rPr sz="2100" spc="65" dirty="0">
                <a:latin typeface="Arial"/>
                <a:cs typeface="Arial"/>
              </a:rPr>
              <a:t> </a:t>
            </a:r>
            <a:r>
              <a:rPr sz="2100" spc="-5" dirty="0">
                <a:latin typeface="Tahoma"/>
                <a:cs typeface="Tahoma"/>
              </a:rPr>
              <a:t>10</a:t>
            </a:r>
            <a:r>
              <a:rPr sz="2100" dirty="0">
                <a:latin typeface="Tahoma"/>
                <a:cs typeface="Tahoma"/>
              </a:rPr>
              <a:t>/</a:t>
            </a:r>
            <a:r>
              <a:rPr sz="2100" spc="-21" dirty="0">
                <a:latin typeface="Tahoma"/>
                <a:cs typeface="Tahoma"/>
              </a:rPr>
              <a:t>2006</a:t>
            </a:r>
            <a:r>
              <a:rPr sz="2100" spc="-10" dirty="0">
                <a:latin typeface="Tahoma"/>
                <a:cs typeface="Tahoma"/>
              </a:rPr>
              <a:t>-</a:t>
            </a:r>
            <a:r>
              <a:rPr sz="2100" spc="-5" dirty="0">
                <a:latin typeface="Tahoma"/>
                <a:cs typeface="Tahoma"/>
              </a:rPr>
              <a:t>12</a:t>
            </a:r>
            <a:r>
              <a:rPr sz="2100" dirty="0">
                <a:latin typeface="Tahoma"/>
                <a:cs typeface="Tahoma"/>
              </a:rPr>
              <a:t>/</a:t>
            </a:r>
            <a:r>
              <a:rPr sz="2100" spc="-21" dirty="0">
                <a:latin typeface="Tahoma"/>
                <a:cs typeface="Tahoma"/>
              </a:rPr>
              <a:t>2009</a:t>
            </a:r>
            <a:endParaRPr sz="2100" dirty="0">
              <a:latin typeface="Tahoma"/>
              <a:cs typeface="Tahoma"/>
            </a:endParaRPr>
          </a:p>
          <a:p>
            <a:pPr>
              <a:lnSpc>
                <a:spcPts val="950"/>
              </a:lnSpc>
              <a:spcBef>
                <a:spcPts val="36"/>
              </a:spcBef>
            </a:pPr>
            <a:endParaRPr sz="900" dirty="0"/>
          </a:p>
          <a:p>
            <a:pPr marL="12698" marR="388582">
              <a:buFont typeface="Arial"/>
              <a:buChar char="•"/>
              <a:tabLst>
                <a:tab pos="180958" algn="l"/>
              </a:tabLst>
            </a:pPr>
            <a:r>
              <a:rPr lang="en-US" sz="2100" dirty="0" err="1" smtClean="0">
                <a:latin typeface="Tahoma"/>
                <a:cs typeface="Tahoma"/>
              </a:rPr>
              <a:t>Máy</a:t>
            </a:r>
            <a:r>
              <a:rPr lang="en-US" sz="2100" dirty="0" smtClean="0">
                <a:latin typeface="Tahoma"/>
                <a:cs typeface="Tahoma"/>
              </a:rPr>
              <a:t> </a:t>
            </a:r>
            <a:r>
              <a:rPr lang="en-US" sz="2100" dirty="0" err="1" smtClean="0">
                <a:latin typeface="Tahoma"/>
                <a:cs typeface="Tahoma"/>
              </a:rPr>
              <a:t>phá</a:t>
            </a:r>
            <a:r>
              <a:rPr lang="en-US" sz="2100" dirty="0" smtClean="0">
                <a:latin typeface="Tahoma"/>
                <a:cs typeface="Tahoma"/>
              </a:rPr>
              <a:t> rung </a:t>
            </a:r>
            <a:r>
              <a:rPr sz="2100" spc="-15" dirty="0" smtClean="0">
                <a:latin typeface="Tahoma"/>
                <a:cs typeface="Tahoma"/>
              </a:rPr>
              <a:t>+</a:t>
            </a:r>
            <a:r>
              <a:rPr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các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biện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pháp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sẵn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sàng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endParaRPr sz="21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spcBef>
                <a:spcPts val="25"/>
              </a:spcBef>
              <a:buFont typeface="Arial"/>
              <a:buChar char="•"/>
            </a:pPr>
            <a:endParaRPr sz="1000" dirty="0"/>
          </a:p>
          <a:p>
            <a:pPr marL="12698" marR="12698">
              <a:buFont typeface="Arial"/>
              <a:buChar char="•"/>
              <a:tabLst>
                <a:tab pos="180958" algn="l"/>
              </a:tabLst>
            </a:pPr>
            <a:r>
              <a:rPr lang="en-US" sz="2100" spc="-50" dirty="0" err="1" smtClean="0">
                <a:latin typeface="Tahoma"/>
                <a:cs typeface="Tahoma"/>
              </a:rPr>
              <a:t>Nhân</a:t>
            </a:r>
            <a:r>
              <a:rPr lang="en-US" sz="2100" spc="-50" dirty="0" smtClean="0">
                <a:latin typeface="Tahoma"/>
                <a:cs typeface="Tahoma"/>
              </a:rPr>
              <a:t> </a:t>
            </a:r>
            <a:r>
              <a:rPr lang="en-US" sz="2100" spc="-50" dirty="0" err="1" smtClean="0">
                <a:latin typeface="Tahoma"/>
                <a:cs typeface="Tahoma"/>
              </a:rPr>
              <a:t>sự</a:t>
            </a:r>
            <a:r>
              <a:rPr lang="en-US" sz="2100" spc="-50" dirty="0" smtClean="0">
                <a:latin typeface="Tahoma"/>
                <a:cs typeface="Tahoma"/>
              </a:rPr>
              <a:t> </a:t>
            </a:r>
            <a:r>
              <a:rPr sz="2100" dirty="0" smtClean="0">
                <a:latin typeface="Tahoma"/>
                <a:cs typeface="Tahoma"/>
              </a:rPr>
              <a:t>P</a:t>
            </a:r>
            <a:r>
              <a:rPr sz="2100" spc="-15" dirty="0" smtClean="0">
                <a:latin typeface="Tahoma"/>
                <a:cs typeface="Tahoma"/>
              </a:rPr>
              <a:t>ICU/ED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được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huấn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luyện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tốt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endParaRPr sz="21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spcBef>
                <a:spcPts val="13"/>
              </a:spcBef>
              <a:buFont typeface="Arial"/>
              <a:buChar char="•"/>
            </a:pPr>
            <a:endParaRPr sz="1000" dirty="0"/>
          </a:p>
          <a:p>
            <a:pPr marL="12698" marR="813356">
              <a:buFont typeface="Arial"/>
              <a:buChar char="•"/>
              <a:tabLst>
                <a:tab pos="180958" algn="l"/>
              </a:tabLst>
            </a:pPr>
            <a:r>
              <a:rPr sz="2100" spc="-21" dirty="0">
                <a:latin typeface="Tahoma"/>
                <a:cs typeface="Tahoma"/>
              </a:rPr>
              <a:t>5</a:t>
            </a:r>
            <a:r>
              <a:rPr sz="2100" spc="-15" dirty="0">
                <a:latin typeface="Tahoma"/>
                <a:cs typeface="Tahoma"/>
              </a:rPr>
              <a:t>0</a:t>
            </a:r>
            <a:r>
              <a:rPr sz="2100" spc="-5" dirty="0">
                <a:latin typeface="Tahoma"/>
                <a:cs typeface="Tahoma"/>
              </a:rPr>
              <a:t> </a:t>
            </a:r>
            <a:r>
              <a:rPr lang="en-US" sz="2100" spc="-5" dirty="0" smtClean="0">
                <a:latin typeface="Tahoma"/>
                <a:cs typeface="Tahoma"/>
              </a:rPr>
              <a:t>NTNT</a:t>
            </a:r>
            <a:r>
              <a:rPr sz="2100" spc="-15" dirty="0" smtClean="0">
                <a:latin typeface="Tahoma"/>
                <a:cs typeface="Tahoma"/>
              </a:rPr>
              <a:t> </a:t>
            </a:r>
            <a:r>
              <a:rPr sz="2100" spc="-15" dirty="0">
                <a:latin typeface="Tahoma"/>
                <a:cs typeface="Tahoma"/>
              </a:rPr>
              <a:t>–</a:t>
            </a:r>
            <a:r>
              <a:rPr sz="2100" spc="-5" dirty="0">
                <a:latin typeface="Tahoma"/>
                <a:cs typeface="Tahoma"/>
              </a:rPr>
              <a:t> </a:t>
            </a:r>
            <a:r>
              <a:rPr sz="2100" spc="-21" dirty="0" smtClean="0">
                <a:latin typeface="Tahoma"/>
                <a:cs typeface="Tahoma"/>
              </a:rPr>
              <a:t>3</a:t>
            </a:r>
            <a:r>
              <a:rPr sz="2100" spc="-15" dirty="0" smtClean="0">
                <a:latin typeface="Tahoma"/>
                <a:cs typeface="Tahoma"/>
              </a:rPr>
              <a:t>5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ghi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nhận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rõ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lang="en-US" sz="2100" spc="-15" dirty="0" err="1" smtClean="0">
                <a:latin typeface="Tahoma"/>
                <a:cs typeface="Tahoma"/>
              </a:rPr>
              <a:t>ràng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endParaRPr sz="2100" dirty="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96127" y="6782956"/>
            <a:ext cx="425958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N</a:t>
            </a:r>
            <a:r>
              <a:rPr sz="1600" spc="-5" dirty="0">
                <a:latin typeface="Tahoma"/>
                <a:cs typeface="Tahoma"/>
              </a:rPr>
              <a:t>iles </a:t>
            </a:r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E,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2012;83:320-326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7862" y="2510437"/>
            <a:ext cx="5820944" cy="38416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64015" y="440103"/>
            <a:ext cx="4178416" cy="724885"/>
          </a:xfrm>
          <a:custGeom>
            <a:avLst/>
            <a:gdLst/>
            <a:ahLst/>
            <a:cxnLst/>
            <a:rect l="l" t="t" r="r" b="b"/>
            <a:pathLst>
              <a:path w="4178416" h="724885">
                <a:moveTo>
                  <a:pt x="0" y="724885"/>
                </a:moveTo>
                <a:lnTo>
                  <a:pt x="4178416" y="724885"/>
                </a:lnTo>
                <a:lnTo>
                  <a:pt x="4178416" y="0"/>
                </a:lnTo>
                <a:lnTo>
                  <a:pt x="0" y="0"/>
                </a:lnTo>
                <a:lnTo>
                  <a:pt x="0" y="724885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7790" y="428187"/>
            <a:ext cx="2070100" cy="12064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Contents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21" dirty="0">
                <a:solidFill>
                  <a:srgbClr val="231F20"/>
                </a:solidFill>
                <a:latin typeface="Arial"/>
                <a:cs typeface="Arial"/>
              </a:rPr>
              <a:t>lists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available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21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700" spc="5" dirty="0">
                <a:solidFill>
                  <a:srgbClr val="021279"/>
                </a:solidFill>
                <a:latin typeface="Arial"/>
                <a:cs typeface="Arial"/>
              </a:rPr>
              <a:t>ci</a:t>
            </a:r>
            <a:r>
              <a:rPr sz="700" spc="-44" dirty="0">
                <a:solidFill>
                  <a:srgbClr val="021279"/>
                </a:solidFill>
                <a:latin typeface="Arial"/>
                <a:cs typeface="Arial"/>
              </a:rPr>
              <a:t>V</a:t>
            </a:r>
            <a:r>
              <a:rPr sz="700" spc="15" dirty="0">
                <a:solidFill>
                  <a:srgbClr val="021279"/>
                </a:solidFill>
                <a:latin typeface="Arial"/>
                <a:cs typeface="Arial"/>
              </a:rPr>
              <a:t>e</a:t>
            </a:r>
            <a:r>
              <a:rPr sz="700" spc="21" dirty="0">
                <a:solidFill>
                  <a:srgbClr val="021279"/>
                </a:solidFill>
                <a:latin typeface="Arial"/>
                <a:cs typeface="Arial"/>
              </a:rPr>
              <a:t>r</a:t>
            </a:r>
            <a:r>
              <a:rPr sz="700" spc="-5" dirty="0">
                <a:solidFill>
                  <a:srgbClr val="021279"/>
                </a:solidFill>
                <a:latin typeface="Arial"/>
                <a:cs typeface="Arial"/>
              </a:rPr>
              <a:t>se </a:t>
            </a:r>
            <a:r>
              <a:rPr sz="700" spc="-21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700" spc="10" dirty="0">
                <a:solidFill>
                  <a:srgbClr val="021279"/>
                </a:solidFill>
                <a:latin typeface="Arial"/>
                <a:cs typeface="Arial"/>
              </a:rPr>
              <a:t>cienceDirect</a:t>
            </a:r>
            <a:endParaRPr sz="7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62453" y="685742"/>
            <a:ext cx="1014730" cy="1968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spc="-114" dirty="0">
                <a:latin typeface="Arial"/>
                <a:cs typeface="Arial"/>
              </a:rPr>
              <a:t>R</a:t>
            </a:r>
            <a:r>
              <a:rPr sz="1300" spc="50" dirty="0">
                <a:latin typeface="Arial"/>
                <a:cs typeface="Arial"/>
              </a:rPr>
              <a:t>esuscitation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40882" y="448403"/>
            <a:ext cx="664051" cy="7248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604307" y="390411"/>
            <a:ext cx="632070" cy="7743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440880" y="1247763"/>
            <a:ext cx="5790038" cy="0"/>
          </a:xfrm>
          <a:custGeom>
            <a:avLst/>
            <a:gdLst/>
            <a:ahLst/>
            <a:cxnLst/>
            <a:rect l="l" t="t" r="r" b="b"/>
            <a:pathLst>
              <a:path w="5790038">
                <a:moveTo>
                  <a:pt x="0" y="0"/>
                </a:moveTo>
                <a:lnTo>
                  <a:pt x="5790038" y="0"/>
                </a:lnTo>
              </a:path>
            </a:pathLst>
          </a:custGeom>
          <a:ln w="332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193452" y="4906530"/>
            <a:ext cx="2415540" cy="10217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726370"/>
            <a:r>
              <a:rPr sz="2100" spc="-10" dirty="0">
                <a:latin typeface="Tahoma"/>
                <a:cs typeface="Tahoma"/>
              </a:rPr>
              <a:t>I</a:t>
            </a:r>
            <a:r>
              <a:rPr sz="2100" spc="-30" dirty="0">
                <a:latin typeface="Tahoma"/>
                <a:cs typeface="Tahoma"/>
              </a:rPr>
              <a:t>L</a:t>
            </a:r>
            <a:r>
              <a:rPr sz="2100" spc="-15" dirty="0">
                <a:latin typeface="Tahoma"/>
                <a:cs typeface="Tahoma"/>
              </a:rPr>
              <a:t>COR</a:t>
            </a:r>
            <a:r>
              <a:rPr sz="2100" spc="-5" dirty="0">
                <a:latin typeface="Tahoma"/>
                <a:cs typeface="Tahoma"/>
              </a:rPr>
              <a:t> </a:t>
            </a:r>
            <a:r>
              <a:rPr sz="2100" spc="-10" dirty="0">
                <a:latin typeface="Tahoma"/>
                <a:cs typeface="Tahoma"/>
              </a:rPr>
              <a:t>Adulte</a:t>
            </a:r>
            <a:r>
              <a:rPr sz="2100" spc="-5" dirty="0">
                <a:latin typeface="Tahoma"/>
                <a:cs typeface="Tahoma"/>
              </a:rPr>
              <a:t> </a:t>
            </a:r>
            <a:r>
              <a:rPr sz="2100" dirty="0">
                <a:latin typeface="Tahoma"/>
                <a:cs typeface="Tahoma"/>
              </a:rPr>
              <a:t>/ Pé</a:t>
            </a:r>
            <a:r>
              <a:rPr sz="2100" spc="-5" dirty="0">
                <a:latin typeface="Tahoma"/>
                <a:cs typeface="Tahoma"/>
              </a:rPr>
              <a:t>d</a:t>
            </a:r>
            <a:r>
              <a:rPr sz="2100" spc="-10" dirty="0">
                <a:latin typeface="Tahoma"/>
                <a:cs typeface="Tahoma"/>
              </a:rPr>
              <a:t>i</a:t>
            </a:r>
            <a:r>
              <a:rPr sz="2100" dirty="0">
                <a:latin typeface="Tahoma"/>
                <a:cs typeface="Tahoma"/>
              </a:rPr>
              <a:t>atr</a:t>
            </a:r>
            <a:r>
              <a:rPr sz="2100" spc="-5" dirty="0">
                <a:latin typeface="Tahoma"/>
                <a:cs typeface="Tahoma"/>
              </a:rPr>
              <a:t>i</a:t>
            </a:r>
            <a:r>
              <a:rPr sz="2100" dirty="0">
                <a:latin typeface="Tahoma"/>
                <a:cs typeface="Tahoma"/>
              </a:rPr>
              <a:t>e</a:t>
            </a:r>
            <a:r>
              <a:rPr sz="2100" spc="-5" dirty="0">
                <a:latin typeface="Tahoma"/>
                <a:cs typeface="Tahoma"/>
              </a:rPr>
              <a:t> </a:t>
            </a:r>
            <a:r>
              <a:rPr sz="2100" spc="-15" dirty="0">
                <a:latin typeface="Tahoma"/>
                <a:cs typeface="Tahoma"/>
              </a:rPr>
              <a:t>2010</a:t>
            </a:r>
            <a:endParaRPr sz="2100">
              <a:latin typeface="Tahoma"/>
              <a:cs typeface="Tahoma"/>
            </a:endParaRPr>
          </a:p>
          <a:p>
            <a:pPr>
              <a:lnSpc>
                <a:spcPts val="799"/>
              </a:lnSpc>
            </a:pPr>
            <a:endParaRPr sz="800"/>
          </a:p>
          <a:p>
            <a:pPr marL="12698"/>
            <a:r>
              <a:rPr sz="2100" spc="-10" dirty="0">
                <a:latin typeface="Tahoma"/>
                <a:cs typeface="Tahoma"/>
              </a:rPr>
              <a:t>I</a:t>
            </a:r>
            <a:r>
              <a:rPr sz="2100" spc="-30" dirty="0">
                <a:latin typeface="Tahoma"/>
                <a:cs typeface="Tahoma"/>
              </a:rPr>
              <a:t>L</a:t>
            </a:r>
            <a:r>
              <a:rPr sz="2100" spc="-15" dirty="0">
                <a:latin typeface="Tahoma"/>
                <a:cs typeface="Tahoma"/>
              </a:rPr>
              <a:t>COR</a:t>
            </a:r>
            <a:r>
              <a:rPr sz="2100" spc="-5" dirty="0">
                <a:latin typeface="Tahoma"/>
                <a:cs typeface="Tahoma"/>
              </a:rPr>
              <a:t> </a:t>
            </a:r>
            <a:r>
              <a:rPr sz="2100" spc="-50" dirty="0">
                <a:latin typeface="Tahoma"/>
                <a:cs typeface="Tahoma"/>
              </a:rPr>
              <a:t>P</a:t>
            </a:r>
            <a:r>
              <a:rPr sz="2100" dirty="0">
                <a:latin typeface="Tahoma"/>
                <a:cs typeface="Tahoma"/>
              </a:rPr>
              <a:t>e</a:t>
            </a:r>
            <a:r>
              <a:rPr sz="2100" spc="-10" dirty="0">
                <a:latin typeface="Tahoma"/>
                <a:cs typeface="Tahoma"/>
              </a:rPr>
              <a:t>diatr</a:t>
            </a:r>
            <a:r>
              <a:rPr sz="2100" spc="-5" dirty="0">
                <a:latin typeface="Tahoma"/>
                <a:cs typeface="Tahoma"/>
              </a:rPr>
              <a:t>ie </a:t>
            </a:r>
            <a:r>
              <a:rPr sz="2100" spc="-15" dirty="0">
                <a:latin typeface="Tahoma"/>
                <a:cs typeface="Tahoma"/>
              </a:rPr>
              <a:t>2005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907982" y="5288426"/>
            <a:ext cx="155929" cy="8947"/>
          </a:xfrm>
          <a:custGeom>
            <a:avLst/>
            <a:gdLst/>
            <a:ahLst/>
            <a:cxnLst/>
            <a:rect l="l" t="t" r="r" b="b"/>
            <a:pathLst>
              <a:path w="155929" h="8947">
                <a:moveTo>
                  <a:pt x="155929" y="8947"/>
                </a:moveTo>
                <a:lnTo>
                  <a:pt x="0" y="0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70239" y="5209634"/>
            <a:ext cx="174450" cy="170226"/>
          </a:xfrm>
          <a:custGeom>
            <a:avLst/>
            <a:gdLst/>
            <a:ahLst/>
            <a:cxnLst/>
            <a:rect l="l" t="t" r="r" b="b"/>
            <a:pathLst>
              <a:path w="174449" h="170226">
                <a:moveTo>
                  <a:pt x="158918" y="0"/>
                </a:moveTo>
                <a:lnTo>
                  <a:pt x="147036" y="1795"/>
                </a:lnTo>
                <a:lnTo>
                  <a:pt x="0" y="76624"/>
                </a:lnTo>
                <a:lnTo>
                  <a:pt x="137511" y="167782"/>
                </a:lnTo>
                <a:lnTo>
                  <a:pt x="142803" y="170226"/>
                </a:lnTo>
                <a:lnTo>
                  <a:pt x="154509" y="169822"/>
                </a:lnTo>
                <a:lnTo>
                  <a:pt x="163915" y="162429"/>
                </a:lnTo>
                <a:lnTo>
                  <a:pt x="166359" y="157137"/>
                </a:lnTo>
                <a:lnTo>
                  <a:pt x="165955" y="145431"/>
                </a:lnTo>
                <a:lnTo>
                  <a:pt x="158563" y="136026"/>
                </a:lnTo>
                <a:lnTo>
                  <a:pt x="75490" y="80956"/>
                </a:lnTo>
                <a:lnTo>
                  <a:pt x="164316" y="35751"/>
                </a:lnTo>
                <a:lnTo>
                  <a:pt x="168965" y="32429"/>
                </a:lnTo>
                <a:lnTo>
                  <a:pt x="174449" y="22015"/>
                </a:lnTo>
                <a:lnTo>
                  <a:pt x="172653" y="10132"/>
                </a:lnTo>
                <a:lnTo>
                  <a:pt x="169333" y="5484"/>
                </a:lnTo>
                <a:lnTo>
                  <a:pt x="158918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917525" y="5777066"/>
            <a:ext cx="155912" cy="7667"/>
          </a:xfrm>
          <a:custGeom>
            <a:avLst/>
            <a:gdLst/>
            <a:ahLst/>
            <a:cxnLst/>
            <a:rect l="l" t="t" r="r" b="b"/>
            <a:pathLst>
              <a:path w="155912" h="7667">
                <a:moveTo>
                  <a:pt x="155912" y="7667"/>
                </a:moveTo>
                <a:lnTo>
                  <a:pt x="0" y="0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79763" y="5697286"/>
            <a:ext cx="173999" cy="170354"/>
          </a:xfrm>
          <a:custGeom>
            <a:avLst/>
            <a:gdLst/>
            <a:ahLst/>
            <a:cxnLst/>
            <a:rect l="l" t="t" r="r" b="b"/>
            <a:pathLst>
              <a:path w="173999" h="170354">
                <a:moveTo>
                  <a:pt x="158278" y="0"/>
                </a:moveTo>
                <a:lnTo>
                  <a:pt x="146419" y="1893"/>
                </a:lnTo>
                <a:lnTo>
                  <a:pt x="0" y="77923"/>
                </a:lnTo>
                <a:lnTo>
                  <a:pt x="138253" y="167953"/>
                </a:lnTo>
                <a:lnTo>
                  <a:pt x="143565" y="170354"/>
                </a:lnTo>
                <a:lnTo>
                  <a:pt x="155267" y="169853"/>
                </a:lnTo>
                <a:lnTo>
                  <a:pt x="164612" y="162384"/>
                </a:lnTo>
                <a:lnTo>
                  <a:pt x="167013" y="157071"/>
                </a:lnTo>
                <a:lnTo>
                  <a:pt x="166513" y="145370"/>
                </a:lnTo>
                <a:lnTo>
                  <a:pt x="159044" y="136025"/>
                </a:lnTo>
                <a:lnTo>
                  <a:pt x="75523" y="81637"/>
                </a:lnTo>
                <a:lnTo>
                  <a:pt x="163977" y="35707"/>
                </a:lnTo>
                <a:lnTo>
                  <a:pt x="168612" y="32334"/>
                </a:lnTo>
                <a:lnTo>
                  <a:pt x="173999" y="21879"/>
                </a:lnTo>
                <a:lnTo>
                  <a:pt x="172105" y="10021"/>
                </a:lnTo>
                <a:lnTo>
                  <a:pt x="168733" y="5387"/>
                </a:lnTo>
                <a:lnTo>
                  <a:pt x="158278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12477" y="2185874"/>
            <a:ext cx="3971923" cy="1016000"/>
          </a:xfrm>
          <a:custGeom>
            <a:avLst/>
            <a:gdLst/>
            <a:ahLst/>
            <a:cxnLst/>
            <a:rect l="l" t="t" r="r" b="b"/>
            <a:pathLst>
              <a:path w="3971923" h="1016000">
                <a:moveTo>
                  <a:pt x="0" y="0"/>
                </a:moveTo>
                <a:lnTo>
                  <a:pt x="3971923" y="0"/>
                </a:lnTo>
                <a:lnTo>
                  <a:pt x="3971923" y="1016000"/>
                </a:lnTo>
                <a:lnTo>
                  <a:pt x="0" y="1016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991217" y="1047051"/>
            <a:ext cx="6252845" cy="21043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853384"/>
            <a:r>
              <a:rPr sz="700" spc="35" dirty="0">
                <a:latin typeface="Arial"/>
                <a:cs typeface="Arial"/>
              </a:rPr>
              <a:t>j</a:t>
            </a:r>
            <a:r>
              <a:rPr sz="700" spc="-109" dirty="0">
                <a:latin typeface="Arial"/>
                <a:cs typeface="Arial"/>
              </a:rPr>
              <a:t> </a:t>
            </a:r>
            <a:r>
              <a:rPr sz="700" spc="109" dirty="0">
                <a:latin typeface="Arial"/>
                <a:cs typeface="Arial"/>
              </a:rPr>
              <a:t>ourn</a:t>
            </a:r>
            <a:r>
              <a:rPr sz="700" spc="30" dirty="0">
                <a:latin typeface="Arial"/>
                <a:cs typeface="Arial"/>
              </a:rPr>
              <a:t>a</a:t>
            </a:r>
            <a:r>
              <a:rPr sz="700" spc="-109" dirty="0">
                <a:latin typeface="Arial"/>
                <a:cs typeface="Arial"/>
              </a:rPr>
              <a:t> </a:t>
            </a:r>
            <a:r>
              <a:rPr sz="700" spc="35" dirty="0">
                <a:latin typeface="Arial"/>
                <a:cs typeface="Arial"/>
              </a:rPr>
              <a:t>l </a:t>
            </a:r>
            <a:r>
              <a:rPr sz="700" spc="-25" dirty="0">
                <a:latin typeface="Arial"/>
                <a:cs typeface="Arial"/>
              </a:rPr>
              <a:t> </a:t>
            </a:r>
            <a:r>
              <a:rPr sz="700" spc="35" dirty="0">
                <a:latin typeface="Arial"/>
                <a:cs typeface="Arial"/>
              </a:rPr>
              <a:t>h</a:t>
            </a:r>
            <a:r>
              <a:rPr sz="700" spc="-109" dirty="0">
                <a:latin typeface="Arial"/>
                <a:cs typeface="Arial"/>
              </a:rPr>
              <a:t> </a:t>
            </a:r>
            <a:r>
              <a:rPr sz="700" spc="35" dirty="0">
                <a:latin typeface="Arial"/>
                <a:cs typeface="Arial"/>
              </a:rPr>
              <a:t>o</a:t>
            </a:r>
            <a:r>
              <a:rPr sz="700" spc="-109" dirty="0">
                <a:latin typeface="Arial"/>
                <a:cs typeface="Arial"/>
              </a:rPr>
              <a:t> </a:t>
            </a:r>
            <a:r>
              <a:rPr sz="700" spc="125" dirty="0">
                <a:latin typeface="Arial"/>
                <a:cs typeface="Arial"/>
              </a:rPr>
              <a:t>m</a:t>
            </a:r>
            <a:r>
              <a:rPr sz="700" spc="25" dirty="0">
                <a:latin typeface="Arial"/>
                <a:cs typeface="Arial"/>
              </a:rPr>
              <a:t>e</a:t>
            </a:r>
            <a:r>
              <a:rPr sz="700" spc="-109" dirty="0">
                <a:latin typeface="Arial"/>
                <a:cs typeface="Arial"/>
              </a:rPr>
              <a:t> </a:t>
            </a:r>
            <a:r>
              <a:rPr sz="700" spc="105" dirty="0">
                <a:latin typeface="Arial"/>
                <a:cs typeface="Arial"/>
              </a:rPr>
              <a:t>pa</a:t>
            </a:r>
            <a:r>
              <a:rPr sz="700" spc="21" dirty="0">
                <a:latin typeface="Arial"/>
                <a:cs typeface="Arial"/>
              </a:rPr>
              <a:t>g</a:t>
            </a:r>
            <a:r>
              <a:rPr sz="700" spc="-109" dirty="0">
                <a:latin typeface="Arial"/>
                <a:cs typeface="Arial"/>
              </a:rPr>
              <a:t> </a:t>
            </a:r>
            <a:r>
              <a:rPr sz="700" spc="80" dirty="0">
                <a:latin typeface="Arial"/>
                <a:cs typeface="Arial"/>
              </a:rPr>
              <a:t>e</a:t>
            </a:r>
            <a:r>
              <a:rPr sz="700" spc="-5" dirty="0">
                <a:latin typeface="Arial"/>
                <a:cs typeface="Arial"/>
              </a:rPr>
              <a:t>:</a:t>
            </a:r>
            <a:r>
              <a:rPr sz="700" spc="86" dirty="0">
                <a:latin typeface="Arial"/>
                <a:cs typeface="Arial"/>
              </a:rPr>
              <a:t> </a:t>
            </a:r>
            <a:r>
              <a:rPr sz="700" spc="151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www</a:t>
            </a:r>
            <a:r>
              <a:rPr sz="700" spc="25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.</a:t>
            </a:r>
            <a:r>
              <a:rPr sz="700" spc="-109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 </a:t>
            </a:r>
            <a:r>
              <a:rPr sz="700" spc="100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elsevier.com/locate/resuscitatio</a:t>
            </a:r>
            <a:r>
              <a:rPr sz="700" spc="21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n</a:t>
            </a:r>
            <a:r>
              <a:rPr sz="700" spc="-109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 </a:t>
            </a:r>
            <a:endParaRPr sz="700" dirty="0">
              <a:latin typeface="Arial"/>
              <a:cs typeface="Arial"/>
            </a:endParaRPr>
          </a:p>
          <a:p>
            <a:pPr>
              <a:lnSpc>
                <a:spcPts val="700"/>
              </a:lnSpc>
              <a:spcBef>
                <a:spcPts val="24"/>
              </a:spcBef>
            </a:pPr>
            <a:endParaRPr sz="7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449537"/>
            <a:r>
              <a:rPr sz="800" spc="44" dirty="0">
                <a:solidFill>
                  <a:srgbClr val="231F20"/>
                </a:solidFill>
                <a:latin typeface="Arial"/>
                <a:cs typeface="Arial"/>
              </a:rPr>
              <a:t>Clinical</a:t>
            </a:r>
            <a:r>
              <a:rPr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44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endParaRPr sz="800" dirty="0">
              <a:latin typeface="Arial"/>
              <a:cs typeface="Arial"/>
            </a:endParaRPr>
          </a:p>
          <a:p>
            <a:pPr marL="449537" marR="12698">
              <a:lnSpc>
                <a:spcPct val="109300"/>
              </a:lnSpc>
              <a:spcBef>
                <a:spcPts val="480"/>
              </a:spcBef>
            </a:pPr>
            <a:r>
              <a:rPr sz="1100" spc="55" dirty="0">
                <a:solidFill>
                  <a:srgbClr val="231F20"/>
                </a:solidFill>
                <a:latin typeface="Arial"/>
                <a:cs typeface="Arial"/>
              </a:rPr>
              <a:t>Comparison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231F20"/>
                </a:solidFill>
                <a:latin typeface="Arial"/>
                <a:cs typeface="Arial"/>
              </a:rPr>
              <a:t>relative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Arial"/>
                <a:cs typeface="Arial"/>
              </a:rPr>
              <a:t>actual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231F20"/>
                </a:solidFill>
                <a:latin typeface="Arial"/>
                <a:cs typeface="Arial"/>
              </a:rPr>
              <a:t>chest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Arial"/>
                <a:cs typeface="Arial"/>
              </a:rPr>
              <a:t>compression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231F20"/>
                </a:solidFill>
                <a:latin typeface="Arial"/>
                <a:cs typeface="Arial"/>
              </a:rPr>
              <a:t>depths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86" dirty="0">
                <a:solidFill>
                  <a:srgbClr val="231F20"/>
                </a:solidFill>
                <a:latin typeface="Arial"/>
                <a:cs typeface="Arial"/>
              </a:rPr>
              <a:t>during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231F20"/>
                </a:solidFill>
                <a:latin typeface="Arial"/>
                <a:cs typeface="Arial"/>
              </a:rPr>
              <a:t>cardiac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Arial"/>
                <a:cs typeface="Arial"/>
              </a:rPr>
              <a:t>arrest</a:t>
            </a:r>
            <a:r>
              <a:rPr sz="1100" spc="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1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231F20"/>
                </a:solidFill>
                <a:latin typeface="Arial"/>
                <a:cs typeface="Arial"/>
              </a:rPr>
              <a:t>children,</a:t>
            </a:r>
            <a:r>
              <a:rPr sz="11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adolescents,</a:t>
            </a:r>
            <a:r>
              <a:rPr sz="11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1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231F20"/>
                </a:solidFill>
                <a:latin typeface="Arial"/>
                <a:cs typeface="Arial"/>
              </a:rPr>
              <a:t>young</a:t>
            </a:r>
            <a:r>
              <a:rPr sz="11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231F20"/>
                </a:solidFill>
                <a:latin typeface="Arial"/>
                <a:cs typeface="Arial"/>
              </a:rPr>
              <a:t>adults</a:t>
            </a:r>
            <a:r>
              <a:rPr sz="1300" spc="-89" baseline="31250" dirty="0">
                <a:solidFill>
                  <a:srgbClr val="231F20"/>
                </a:solidFill>
                <a:latin typeface="Segoe UI"/>
                <a:cs typeface="Segoe UI"/>
              </a:rPr>
              <a:t>�</a:t>
            </a:r>
            <a:endParaRPr sz="1300" baseline="31250" dirty="0">
              <a:latin typeface="Segoe UI"/>
              <a:cs typeface="Segoe UI"/>
            </a:endParaRPr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300"/>
              </a:lnSpc>
              <a:spcBef>
                <a:spcPts val="5"/>
              </a:spcBef>
            </a:pPr>
            <a:endParaRPr sz="1300" dirty="0"/>
          </a:p>
          <a:p>
            <a:pPr marL="12698" marR="3167707"/>
            <a:r>
              <a:rPr sz="2100" spc="-21" dirty="0">
                <a:latin typeface="Tahoma"/>
                <a:cs typeface="Tahoma"/>
              </a:rPr>
              <a:t>A</a:t>
            </a:r>
            <a:r>
              <a:rPr sz="2100" spc="-15" dirty="0">
                <a:latin typeface="Tahoma"/>
                <a:cs typeface="Tahoma"/>
              </a:rPr>
              <a:t>PD</a:t>
            </a:r>
            <a:r>
              <a:rPr sz="2100" spc="-10" dirty="0">
                <a:latin typeface="Tahoma"/>
                <a:cs typeface="Tahoma"/>
              </a:rPr>
              <a:t>:</a:t>
            </a:r>
            <a:r>
              <a:rPr sz="2100" spc="-5" dirty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biện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pháp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hiệu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quả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của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đường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kính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trước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sau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của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lồng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ngực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của</a:t>
            </a:r>
            <a:r>
              <a:rPr lang="en-US" sz="2100" spc="-5" dirty="0" smtClean="0">
                <a:latin typeface="Tahoma"/>
                <a:cs typeface="Tahoma"/>
              </a:rPr>
              <a:t> 35 </a:t>
            </a:r>
            <a:r>
              <a:rPr lang="en-US" sz="2100" spc="-5" dirty="0" err="1" smtClean="0">
                <a:latin typeface="Tahoma"/>
                <a:cs typeface="Tahoma"/>
              </a:rPr>
              <a:t>bn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nghiên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cứu</a:t>
            </a:r>
            <a:endParaRPr sz="2100" dirty="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196127" y="6782956"/>
            <a:ext cx="425958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N</a:t>
            </a:r>
            <a:r>
              <a:rPr sz="1600" spc="-5" dirty="0">
                <a:latin typeface="Tahoma"/>
                <a:cs typeface="Tahoma"/>
              </a:rPr>
              <a:t>iles </a:t>
            </a:r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E,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2012;83:320-326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113577" y="6640081"/>
            <a:ext cx="448437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N</a:t>
            </a:r>
            <a:r>
              <a:rPr sz="1600" spc="-10" dirty="0">
                <a:latin typeface="Tahoma"/>
                <a:cs typeface="Tahoma"/>
              </a:rPr>
              <a:t>olan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J</a:t>
            </a:r>
            <a:r>
              <a:rPr sz="1600" spc="-225" dirty="0">
                <a:latin typeface="Tahoma"/>
                <a:cs typeface="Tahoma"/>
              </a:rPr>
              <a:t>P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2010;81:1219-1276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19767" y="1144789"/>
            <a:ext cx="8098933" cy="47929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61628"/>
            <a:r>
              <a:rPr lang="en-US" sz="3200" spc="-21" dirty="0" err="1" smtClean="0">
                <a:latin typeface="Tahoma"/>
                <a:cs typeface="Tahoma"/>
              </a:rPr>
              <a:t>Đặt</a:t>
            </a:r>
            <a:r>
              <a:rPr lang="en-US" sz="3200" spc="-21" dirty="0" smtClean="0">
                <a:latin typeface="Tahoma"/>
                <a:cs typeface="Tahoma"/>
              </a:rPr>
              <a:t> NKQ</a:t>
            </a:r>
            <a:r>
              <a:rPr sz="3200" spc="-5" dirty="0" smtClean="0">
                <a:latin typeface="Tahoma"/>
                <a:cs typeface="Tahoma"/>
              </a:rPr>
              <a:t> </a:t>
            </a:r>
            <a:r>
              <a:rPr sz="3200" dirty="0">
                <a:latin typeface="Tahoma"/>
                <a:cs typeface="Tahoma"/>
              </a:rPr>
              <a:t>/</a:t>
            </a:r>
            <a:r>
              <a:rPr sz="3200" spc="-5" dirty="0">
                <a:latin typeface="Tahoma"/>
                <a:cs typeface="Tahoma"/>
              </a:rPr>
              <a:t> </a:t>
            </a:r>
            <a:r>
              <a:rPr lang="en-US" sz="3200" spc="-5" dirty="0" err="1" smtClean="0">
                <a:latin typeface="Tahoma"/>
                <a:cs typeface="Tahoma"/>
              </a:rPr>
              <a:t>thông</a:t>
            </a:r>
            <a:r>
              <a:rPr lang="en-US" sz="3200" spc="-5" dirty="0" smtClean="0">
                <a:latin typeface="Tahoma"/>
                <a:cs typeface="Tahoma"/>
              </a:rPr>
              <a:t> </a:t>
            </a:r>
            <a:r>
              <a:rPr lang="en-US" sz="3200" spc="-5" dirty="0" err="1" smtClean="0">
                <a:latin typeface="Tahoma"/>
                <a:cs typeface="Tahoma"/>
              </a:rPr>
              <a:t>khí</a:t>
            </a:r>
            <a:r>
              <a:rPr lang="en-US" sz="3200" spc="-5" dirty="0" smtClean="0">
                <a:latin typeface="Tahoma"/>
                <a:cs typeface="Tahoma"/>
              </a:rPr>
              <a:t> </a:t>
            </a:r>
            <a:endParaRPr sz="3200" dirty="0">
              <a:latin typeface="Tahoma"/>
              <a:cs typeface="Tahoma"/>
            </a:endParaRPr>
          </a:p>
          <a:p>
            <a:pPr>
              <a:lnSpc>
                <a:spcPts val="700"/>
              </a:lnSpc>
              <a:spcBef>
                <a:spcPts val="27"/>
              </a:spcBef>
            </a:pPr>
            <a:endParaRPr sz="7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smtClean="0">
                <a:latin typeface="Tahoma"/>
                <a:cs typeface="Tahoma"/>
              </a:rPr>
              <a:t>Bóng Ambu van một chiều (</a:t>
            </a:r>
            <a:r>
              <a:rPr sz="2400" smtClean="0">
                <a:latin typeface="Tahoma"/>
                <a:cs typeface="Tahoma"/>
              </a:rPr>
              <a:t>B</a:t>
            </a:r>
            <a:r>
              <a:rPr sz="2400" spc="-80" smtClean="0">
                <a:latin typeface="Tahoma"/>
                <a:cs typeface="Tahoma"/>
              </a:rPr>
              <a:t>A</a:t>
            </a:r>
            <a:r>
              <a:rPr sz="2400" spc="-15" smtClean="0">
                <a:latin typeface="Tahoma"/>
                <a:cs typeface="Tahoma"/>
              </a:rPr>
              <a:t>VU</a:t>
            </a:r>
            <a:r>
              <a:rPr lang="en-US" sz="2400" spc="-15" smtClean="0">
                <a:latin typeface="Tahoma"/>
                <a:cs typeface="Tahoma"/>
              </a:rPr>
              <a:t>)</a:t>
            </a:r>
            <a:r>
              <a:rPr sz="2400" spc="-5" smtClean="0">
                <a:latin typeface="Tahoma"/>
                <a:cs typeface="Tahoma"/>
              </a:rPr>
              <a:t> </a:t>
            </a:r>
            <a:r>
              <a:rPr lang="en-US" sz="2400" dirty="0" smtClean="0">
                <a:latin typeface="Tahoma"/>
                <a:cs typeface="Tahoma"/>
              </a:rPr>
              <a:t>–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Không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dùng</a:t>
            </a:r>
            <a:r>
              <a:rPr lang="en-US" sz="2400" spc="-5" dirty="0" smtClean="0">
                <a:latin typeface="Tahoma"/>
                <a:cs typeface="Tahoma"/>
              </a:rPr>
              <a:t> mask </a:t>
            </a:r>
            <a:r>
              <a:rPr lang="en-US" sz="2400" spc="-5" dirty="0" err="1" smtClean="0">
                <a:latin typeface="Tahoma"/>
                <a:cs typeface="Tahoma"/>
              </a:rPr>
              <a:t>thanh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quản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300"/>
              </a:lnSpc>
              <a:spcBef>
                <a:spcPts val="57"/>
              </a:spcBef>
              <a:buFont typeface="Arial"/>
              <a:buChar char="•"/>
            </a:pPr>
            <a:endParaRPr sz="1300" dirty="0"/>
          </a:p>
          <a:p>
            <a:pPr marL="240005" indent="-202545">
              <a:buFont typeface="Arial"/>
              <a:buChar char="•"/>
              <a:tabLst>
                <a:tab pos="240005" algn="l"/>
              </a:tabLst>
            </a:pPr>
            <a:r>
              <a:rPr lang="en-US" sz="2400" b="1" dirty="0" smtClean="0">
                <a:latin typeface="Tahoma"/>
                <a:cs typeface="Tahoma"/>
              </a:rPr>
              <a:t>NKQ </a:t>
            </a:r>
            <a:r>
              <a:rPr lang="en-US" sz="2400" b="1" err="1" smtClean="0">
                <a:latin typeface="Tahoma"/>
                <a:cs typeface="Tahoma"/>
              </a:rPr>
              <a:t>có</a:t>
            </a:r>
            <a:r>
              <a:rPr lang="en-US" sz="2400" b="1" smtClean="0">
                <a:latin typeface="Tahoma"/>
                <a:cs typeface="Tahoma"/>
              </a:rPr>
              <a:t> bóng hơi </a:t>
            </a:r>
            <a:r>
              <a:rPr sz="2400" spc="-15" dirty="0" smtClean="0">
                <a:latin typeface="Tahoma"/>
                <a:cs typeface="Tahoma"/>
              </a:rPr>
              <a:t>[</a:t>
            </a:r>
            <a:r>
              <a:rPr lang="en-US" sz="2400" spc="-15" dirty="0" err="1" smtClean="0">
                <a:latin typeface="Tahoma"/>
                <a:cs typeface="Tahoma"/>
              </a:rPr>
              <a:t>nhỏ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hơn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0,5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của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(16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21" dirty="0">
                <a:latin typeface="Tahoma"/>
                <a:cs typeface="Tahoma"/>
              </a:rPr>
              <a:t>+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tuổi</a:t>
            </a:r>
            <a:r>
              <a:rPr sz="2400" spc="-10" dirty="0" smtClean="0">
                <a:latin typeface="Tahoma"/>
                <a:cs typeface="Tahoma"/>
              </a:rPr>
              <a:t>)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dirty="0">
                <a:latin typeface="Tahoma"/>
                <a:cs typeface="Tahoma"/>
              </a:rPr>
              <a:t>/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4]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300"/>
              </a:lnSpc>
              <a:spcBef>
                <a:spcPts val="68"/>
              </a:spcBef>
              <a:buFont typeface="Arial"/>
              <a:buChar char="•"/>
            </a:pPr>
            <a:endParaRPr sz="13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spc="-15" dirty="0" smtClean="0">
                <a:latin typeface="Tahoma"/>
                <a:cs typeface="Tahoma"/>
              </a:rPr>
              <a:t>Theo </a:t>
            </a:r>
            <a:r>
              <a:rPr lang="en-US" sz="2400" spc="-15" dirty="0" err="1" smtClean="0">
                <a:latin typeface="Tahoma"/>
                <a:cs typeface="Tahoma"/>
              </a:rPr>
              <a:t>dõi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áp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lực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(&lt;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25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25" dirty="0">
                <a:latin typeface="Tahoma"/>
                <a:cs typeface="Tahoma"/>
              </a:rPr>
              <a:t>mm</a:t>
            </a:r>
            <a:r>
              <a:rPr sz="2400" dirty="0">
                <a:latin typeface="Tahoma"/>
                <a:cs typeface="Tahoma"/>
              </a:rPr>
              <a:t>H</a:t>
            </a:r>
            <a:r>
              <a:rPr sz="2400" spc="-15" dirty="0">
                <a:latin typeface="Tahoma"/>
                <a:cs typeface="Tahoma"/>
              </a:rPr>
              <a:t>g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???)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300"/>
              </a:lnSpc>
              <a:spcBef>
                <a:spcPts val="57"/>
              </a:spcBef>
              <a:buFont typeface="Arial"/>
              <a:buChar char="•"/>
            </a:pPr>
            <a:endParaRPr sz="1300" dirty="0"/>
          </a:p>
          <a:p>
            <a:pPr marL="244452" indent="-202545">
              <a:buFont typeface="Arial"/>
              <a:buChar char="•"/>
              <a:tabLst>
                <a:tab pos="244452" algn="l"/>
              </a:tabLst>
            </a:pPr>
            <a:r>
              <a:rPr lang="en-US" sz="2400" spc="-55" dirty="0" err="1" smtClean="0">
                <a:latin typeface="Tahoma"/>
                <a:cs typeface="Tahoma"/>
              </a:rPr>
              <a:t>Bằng</a:t>
            </a:r>
            <a:r>
              <a:rPr lang="en-US" sz="2400" spc="-55" dirty="0" smtClean="0">
                <a:latin typeface="Tahoma"/>
                <a:cs typeface="Tahoma"/>
              </a:rPr>
              <a:t> </a:t>
            </a:r>
            <a:r>
              <a:rPr lang="en-US" sz="2400" b="1" spc="-55" dirty="0" err="1" smtClean="0">
                <a:latin typeface="Tahoma"/>
                <a:cs typeface="Tahoma"/>
              </a:rPr>
              <a:t>đường</a:t>
            </a:r>
            <a:r>
              <a:rPr lang="en-US" sz="2400" b="1" spc="-55" dirty="0" smtClean="0">
                <a:latin typeface="Tahoma"/>
                <a:cs typeface="Tahoma"/>
              </a:rPr>
              <a:t> </a:t>
            </a:r>
            <a:r>
              <a:rPr lang="en-US" sz="2400" b="1" spc="-55" dirty="0" err="1" smtClean="0">
                <a:latin typeface="Tahoma"/>
                <a:cs typeface="Tahoma"/>
              </a:rPr>
              <a:t>miệng</a:t>
            </a:r>
            <a:r>
              <a:rPr lang="en-US" sz="2400" spc="-55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300"/>
              </a:lnSpc>
              <a:spcBef>
                <a:spcPts val="57"/>
              </a:spcBef>
              <a:buFont typeface="Arial"/>
              <a:buChar char="•"/>
            </a:pPr>
            <a:endParaRPr sz="13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21" dirty="0" err="1" smtClean="0">
                <a:latin typeface="Tahoma"/>
                <a:cs typeface="Tahoma"/>
              </a:rPr>
              <a:t>Đặt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sz="2400" b="1" spc="-15" dirty="0" smtClean="0">
                <a:latin typeface="Tahoma"/>
                <a:cs typeface="Tahoma"/>
              </a:rPr>
              <a:t>ETC</a:t>
            </a:r>
            <a:r>
              <a:rPr sz="2400" b="1" spc="-5" dirty="0" smtClean="0">
                <a:latin typeface="Tahoma"/>
                <a:cs typeface="Tahoma"/>
              </a:rPr>
              <a:t>O</a:t>
            </a:r>
            <a:r>
              <a:rPr sz="2400" b="1" spc="-22" baseline="-20833" dirty="0" smtClean="0">
                <a:latin typeface="Tahoma"/>
                <a:cs typeface="Tahoma"/>
              </a:rPr>
              <a:t>2</a:t>
            </a:r>
            <a:endParaRPr sz="2400" baseline="-20833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300"/>
              </a:lnSpc>
              <a:spcBef>
                <a:spcPts val="68"/>
              </a:spcBef>
              <a:buFont typeface="Arial"/>
              <a:buChar char="•"/>
            </a:pPr>
            <a:endParaRPr sz="1300" b="1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b="1" dirty="0" err="1" smtClean="0">
                <a:latin typeface="Tahoma"/>
                <a:cs typeface="Tahoma"/>
              </a:rPr>
              <a:t>Thông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khí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bảo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vệ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ngay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tức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thì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42308" y="1977557"/>
            <a:ext cx="7776845" cy="7778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21" dirty="0">
                <a:latin typeface="Arial"/>
                <a:cs typeface="Arial"/>
              </a:rPr>
              <a:t>Table</a:t>
            </a:r>
            <a:r>
              <a:rPr sz="1600" b="1" spc="-30" dirty="0">
                <a:latin typeface="Arial"/>
                <a:cs typeface="Arial"/>
              </a:rPr>
              <a:t> </a:t>
            </a:r>
            <a:r>
              <a:rPr sz="1600" b="1" spc="35" dirty="0">
                <a:latin typeface="Arial"/>
                <a:cs typeface="Arial"/>
              </a:rPr>
              <a:t>1.3</a:t>
            </a:r>
            <a:endParaRPr sz="1600" dirty="0">
              <a:latin typeface="Arial"/>
              <a:cs typeface="Arial"/>
            </a:endParaRPr>
          </a:p>
          <a:p>
            <a:pPr marL="12698" marR="12698">
              <a:lnSpc>
                <a:spcPct val="111800"/>
              </a:lnSpc>
            </a:pPr>
            <a:r>
              <a:rPr lang="en-US" sz="1600" spc="30" dirty="0" err="1" smtClean="0">
                <a:latin typeface="Arial"/>
                <a:cs typeface="Arial"/>
              </a:rPr>
              <a:t>Khuyến</a:t>
            </a:r>
            <a:r>
              <a:rPr lang="en-US" sz="1600" spc="30" dirty="0" smtClean="0">
                <a:latin typeface="Arial"/>
                <a:cs typeface="Arial"/>
              </a:rPr>
              <a:t> </a:t>
            </a:r>
            <a:r>
              <a:rPr lang="en-US" sz="1600" spc="30" dirty="0" err="1" smtClean="0">
                <a:latin typeface="Arial"/>
                <a:cs typeface="Arial"/>
              </a:rPr>
              <a:t>cáo</a:t>
            </a:r>
            <a:r>
              <a:rPr lang="en-US" sz="1600" spc="30" dirty="0" smtClean="0">
                <a:latin typeface="Arial"/>
                <a:cs typeface="Arial"/>
              </a:rPr>
              <a:t> </a:t>
            </a:r>
            <a:r>
              <a:rPr lang="en-US" sz="1600" spc="30" dirty="0" err="1" smtClean="0">
                <a:latin typeface="Arial"/>
                <a:cs typeface="Arial"/>
              </a:rPr>
              <a:t>chung</a:t>
            </a:r>
            <a:r>
              <a:rPr lang="en-US" sz="1600" spc="30" dirty="0" smtClean="0">
                <a:latin typeface="Arial"/>
                <a:cs typeface="Arial"/>
              </a:rPr>
              <a:t> </a:t>
            </a:r>
            <a:r>
              <a:rPr lang="en-US" sz="1600" spc="30" dirty="0" err="1" smtClean="0">
                <a:latin typeface="Arial"/>
                <a:cs typeface="Arial"/>
              </a:rPr>
              <a:t>về</a:t>
            </a:r>
            <a:r>
              <a:rPr lang="en-US" sz="1600" spc="30" dirty="0" smtClean="0">
                <a:latin typeface="Arial"/>
                <a:cs typeface="Arial"/>
              </a:rPr>
              <a:t> </a:t>
            </a:r>
            <a:r>
              <a:rPr lang="en-US" sz="1600" spc="30" dirty="0" err="1" smtClean="0">
                <a:latin typeface="Arial"/>
                <a:cs typeface="Arial"/>
              </a:rPr>
              <a:t>kích</a:t>
            </a:r>
            <a:r>
              <a:rPr lang="en-US" sz="1600" spc="30" dirty="0" smtClean="0">
                <a:latin typeface="Arial"/>
                <a:cs typeface="Arial"/>
              </a:rPr>
              <a:t> </a:t>
            </a:r>
            <a:r>
              <a:rPr lang="en-US" sz="1600" spc="30" dirty="0" err="1" smtClean="0">
                <a:latin typeface="Arial"/>
                <a:cs typeface="Arial"/>
              </a:rPr>
              <a:t>thước</a:t>
            </a:r>
            <a:r>
              <a:rPr lang="en-US" sz="1600" spc="30" dirty="0" smtClean="0">
                <a:latin typeface="Arial"/>
                <a:cs typeface="Arial"/>
              </a:rPr>
              <a:t> </a:t>
            </a:r>
            <a:r>
              <a:rPr lang="en-US" sz="1600" spc="30" dirty="0" err="1" smtClean="0">
                <a:latin typeface="Arial"/>
                <a:cs typeface="Arial"/>
              </a:rPr>
              <a:t>ống</a:t>
            </a:r>
            <a:r>
              <a:rPr lang="en-US" sz="1600" spc="30" dirty="0" smtClean="0">
                <a:latin typeface="Arial"/>
                <a:cs typeface="Arial"/>
              </a:rPr>
              <a:t> NKQ </a:t>
            </a:r>
            <a:r>
              <a:rPr lang="en-US" sz="1600" spc="30" err="1" smtClean="0">
                <a:latin typeface="Arial"/>
                <a:cs typeface="Arial"/>
              </a:rPr>
              <a:t>có</a:t>
            </a:r>
            <a:r>
              <a:rPr lang="en-US" sz="1600" spc="30" smtClean="0">
                <a:latin typeface="Arial"/>
                <a:cs typeface="Arial"/>
              </a:rPr>
              <a:t> bóng hơi </a:t>
            </a:r>
            <a:r>
              <a:rPr lang="en-US" sz="1600" spc="30" dirty="0" err="1" smtClean="0">
                <a:latin typeface="Arial"/>
                <a:cs typeface="Arial"/>
              </a:rPr>
              <a:t>và</a:t>
            </a:r>
            <a:r>
              <a:rPr lang="en-US" sz="1600" spc="30" dirty="0" smtClean="0">
                <a:latin typeface="Arial"/>
                <a:cs typeface="Arial"/>
              </a:rPr>
              <a:t> </a:t>
            </a:r>
            <a:r>
              <a:rPr lang="en-US" sz="1600" spc="30" err="1" smtClean="0">
                <a:latin typeface="Arial"/>
                <a:cs typeface="Arial"/>
              </a:rPr>
              <a:t>không</a:t>
            </a:r>
            <a:r>
              <a:rPr lang="en-US" sz="1600" spc="30" smtClean="0">
                <a:latin typeface="Arial"/>
                <a:cs typeface="Arial"/>
              </a:rPr>
              <a:t> bóng hơi </a:t>
            </a:r>
            <a:r>
              <a:rPr sz="1600" spc="90" dirty="0" smtClean="0">
                <a:latin typeface="Arial"/>
                <a:cs typeface="Arial"/>
              </a:rPr>
              <a:t>(</a:t>
            </a:r>
            <a:r>
              <a:rPr lang="en-US" sz="1600" spc="90" dirty="0" err="1" smtClean="0">
                <a:latin typeface="Arial"/>
                <a:cs typeface="Arial"/>
              </a:rPr>
              <a:t>đường</a:t>
            </a:r>
            <a:r>
              <a:rPr lang="en-US" sz="1600" spc="90" dirty="0" smtClean="0">
                <a:latin typeface="Arial"/>
                <a:cs typeface="Arial"/>
              </a:rPr>
              <a:t> </a:t>
            </a:r>
            <a:r>
              <a:rPr lang="en-US" sz="1600" spc="90" dirty="0" err="1" smtClean="0">
                <a:latin typeface="Arial"/>
                <a:cs typeface="Arial"/>
              </a:rPr>
              <a:t>kính</a:t>
            </a:r>
            <a:r>
              <a:rPr lang="en-US" sz="1600" spc="90" dirty="0" smtClean="0">
                <a:latin typeface="Arial"/>
                <a:cs typeface="Arial"/>
              </a:rPr>
              <a:t> </a:t>
            </a:r>
            <a:r>
              <a:rPr lang="en-US" sz="1600" spc="90" dirty="0" err="1" smtClean="0">
                <a:latin typeface="Arial"/>
                <a:cs typeface="Arial"/>
              </a:rPr>
              <a:t>trong</a:t>
            </a:r>
            <a:r>
              <a:rPr lang="en-US" sz="1600" spc="90" dirty="0" smtClean="0">
                <a:latin typeface="Arial"/>
                <a:cs typeface="Arial"/>
              </a:rPr>
              <a:t>, </a:t>
            </a:r>
            <a:r>
              <a:rPr lang="en-US" sz="1600" spc="90" dirty="0" err="1" smtClean="0">
                <a:latin typeface="Arial"/>
                <a:cs typeface="Arial"/>
              </a:rPr>
              <a:t>tính</a:t>
            </a:r>
            <a:r>
              <a:rPr lang="en-US" sz="1600" spc="90" dirty="0" smtClean="0">
                <a:latin typeface="Arial"/>
                <a:cs typeface="Arial"/>
              </a:rPr>
              <a:t> </a:t>
            </a:r>
            <a:r>
              <a:rPr lang="en-US" sz="1600" spc="90" dirty="0" err="1" smtClean="0">
                <a:latin typeface="Arial"/>
                <a:cs typeface="Arial"/>
              </a:rPr>
              <a:t>bằng</a:t>
            </a:r>
            <a:r>
              <a:rPr lang="en-US" sz="1600" spc="90" dirty="0" smtClean="0">
                <a:latin typeface="Arial"/>
                <a:cs typeface="Arial"/>
              </a:rPr>
              <a:t> mm</a:t>
            </a:r>
            <a:r>
              <a:rPr sz="1600" spc="105" dirty="0" smtClean="0">
                <a:latin typeface="Arial"/>
                <a:cs typeface="Arial"/>
              </a:rPr>
              <a:t>).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13577" y="6640081"/>
            <a:ext cx="448437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N</a:t>
            </a:r>
            <a:r>
              <a:rPr sz="1600" spc="-10" dirty="0">
                <a:latin typeface="Tahoma"/>
                <a:cs typeface="Tahoma"/>
              </a:rPr>
              <a:t>olan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J</a:t>
            </a:r>
            <a:r>
              <a:rPr sz="1600" spc="-225" dirty="0">
                <a:latin typeface="Tahoma"/>
                <a:cs typeface="Tahoma"/>
              </a:rPr>
              <a:t>P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2010;81:1219-1276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664000"/>
              </p:ext>
            </p:extLst>
          </p:nvPr>
        </p:nvGraphicFramePr>
        <p:xfrm>
          <a:off x="1548868" y="2882676"/>
          <a:ext cx="7751216" cy="21349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66103"/>
                <a:gridCol w="3502370"/>
                <a:gridCol w="2182743"/>
              </a:tblGrid>
              <a:tr h="405504"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272">
                      <a:solidFill>
                        <a:srgbClr val="231F20"/>
                      </a:solidFill>
                      <a:prstDash val="solid"/>
                    </a:lnT>
                    <a:lnB w="12272">
                      <a:solidFill>
                        <a:srgbClr val="231F20"/>
                      </a:solidFill>
                      <a:prstDash val="solid"/>
                    </a:lnB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bóng</a:t>
                      </a:r>
                      <a:r>
                        <a:rPr lang="en-US" sz="1500" baseline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hơi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272">
                      <a:solidFill>
                        <a:srgbClr val="231F20"/>
                      </a:solidFill>
                      <a:prstDash val="solid"/>
                    </a:lnT>
                    <a:lnB w="12272">
                      <a:solidFill>
                        <a:srgbClr val="231F20"/>
                      </a:solidFill>
                      <a:prstDash val="solid"/>
                    </a:lnB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Có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bóng</a:t>
                      </a:r>
                      <a:r>
                        <a:rPr lang="en-US" sz="1500" baseline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hơi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272">
                      <a:solidFill>
                        <a:srgbClr val="231F20"/>
                      </a:solidFill>
                      <a:prstDash val="solid"/>
                    </a:lnT>
                    <a:lnB w="12272">
                      <a:solidFill>
                        <a:srgbClr val="231F20"/>
                      </a:solidFill>
                      <a:prstDash val="solid"/>
                    </a:lnB>
                    <a:solidFill>
                      <a:srgbClr val="F1F2F2"/>
                    </a:solidFill>
                  </a:tcPr>
                </a:tc>
              </a:tr>
              <a:tr h="604746">
                <a:tc>
                  <a:txBody>
                    <a:bodyPr/>
                    <a:lstStyle/>
                    <a:p>
                      <a:pPr marL="184150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Sơ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sinh</a:t>
                      </a:r>
                      <a:endParaRPr sz="1500" dirty="0">
                        <a:latin typeface="Arial"/>
                        <a:cs typeface="Arial"/>
                      </a:endParaRPr>
                    </a:p>
                    <a:p>
                      <a:pPr marL="38036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Sinh</a:t>
                      </a:r>
                      <a:r>
                        <a:rPr lang="en-US" sz="15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non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272">
                      <a:solidFill>
                        <a:srgbClr val="231F20"/>
                      </a:solidFill>
                      <a:prstDash val="solid"/>
                    </a:lnT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Tuổi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thai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tính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bằng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tuần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/10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272">
                      <a:solidFill>
                        <a:srgbClr val="231F20"/>
                      </a:solidFill>
                      <a:prstDash val="solid"/>
                    </a:lnT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dùng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272">
                      <a:solidFill>
                        <a:srgbClr val="231F20"/>
                      </a:solidFill>
                      <a:prstDash val="solid"/>
                    </a:lnT>
                    <a:solidFill>
                      <a:srgbClr val="F1F2F2"/>
                    </a:solidFill>
                  </a:tcPr>
                </a:tc>
              </a:tr>
              <a:tr h="265179">
                <a:tc>
                  <a:txBody>
                    <a:bodyPr/>
                    <a:lstStyle/>
                    <a:p>
                      <a:pPr marL="380365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Đủ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tháng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sz="15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3.5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Thường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dùng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1F2F2"/>
                    </a:solidFill>
                  </a:tcPr>
                </a:tc>
              </a:tr>
              <a:tr h="264174">
                <a:tc>
                  <a:txBody>
                    <a:bodyPr/>
                    <a:lstStyle/>
                    <a:p>
                      <a:pPr marL="184150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Trẻ</a:t>
                      </a:r>
                      <a:r>
                        <a:rPr lang="en-US" sz="150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aseline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nhỏ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sz="15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3.5–4.0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sz="15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3.0–3.5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1F2F2"/>
                    </a:solidFill>
                  </a:tcPr>
                </a:tc>
              </a:tr>
              <a:tr h="264176">
                <a:tc>
                  <a:txBody>
                    <a:bodyPr/>
                    <a:lstStyle/>
                    <a:p>
                      <a:pPr marL="184150">
                        <a:lnSpc>
                          <a:spcPct val="100000"/>
                        </a:lnSpc>
                      </a:pPr>
                      <a:r>
                        <a:rPr lang="en-US" sz="1500" spc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Trẻ</a:t>
                      </a:r>
                      <a:r>
                        <a:rPr lang="en-US" sz="1500" spc="0" baseline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1–2</a:t>
                      </a:r>
                      <a:r>
                        <a:rPr sz="15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-3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tuổi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sz="15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4.0–4.5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sz="15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3.5–4.0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1F2F2"/>
                    </a:solidFill>
                  </a:tcPr>
                </a:tc>
              </a:tr>
              <a:tr h="331217">
                <a:tc>
                  <a:txBody>
                    <a:bodyPr/>
                    <a:lstStyle/>
                    <a:p>
                      <a:pPr marL="184150">
                        <a:lnSpc>
                          <a:spcPct val="100000"/>
                        </a:lnSpc>
                      </a:pPr>
                      <a:r>
                        <a:rPr lang="en-US" sz="1500" spc="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Trẻ</a:t>
                      </a:r>
                      <a:r>
                        <a:rPr sz="15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&gt;2</a:t>
                      </a:r>
                      <a:r>
                        <a:rPr sz="15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spc="-3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tuổi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2272">
                      <a:solidFill>
                        <a:srgbClr val="231F20"/>
                      </a:solidFill>
                      <a:prstDash val="solid"/>
                    </a:lnB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Tuổi</a:t>
                      </a:r>
                      <a:r>
                        <a:rPr sz="15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/4</a:t>
                      </a:r>
                      <a:r>
                        <a:rPr sz="1500" spc="-1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1500" spc="-1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2272">
                      <a:solidFill>
                        <a:srgbClr val="231F20"/>
                      </a:solidFill>
                      <a:prstDash val="solid"/>
                    </a:lnB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</a:pPr>
                      <a:r>
                        <a:rPr lang="en-US" sz="1500" dirty="0" err="1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Tuổi</a:t>
                      </a:r>
                      <a:r>
                        <a:rPr sz="15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/4</a:t>
                      </a:r>
                      <a:r>
                        <a:rPr sz="1500" spc="-1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1500" spc="-1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3.5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2272">
                      <a:solidFill>
                        <a:srgbClr val="231F20"/>
                      </a:solidFill>
                      <a:prstDash val="solid"/>
                    </a:lnB>
                    <a:solidFill>
                      <a:srgbClr val="F1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01586" y="497169"/>
            <a:ext cx="4771258" cy="828422"/>
          </a:xfrm>
          <a:custGeom>
            <a:avLst/>
            <a:gdLst/>
            <a:ahLst/>
            <a:cxnLst/>
            <a:rect l="l" t="t" r="r" b="b"/>
            <a:pathLst>
              <a:path w="4771258" h="828422">
                <a:moveTo>
                  <a:pt x="0" y="828422"/>
                </a:moveTo>
                <a:lnTo>
                  <a:pt x="4771257" y="828422"/>
                </a:lnTo>
                <a:lnTo>
                  <a:pt x="4771257" y="0"/>
                </a:lnTo>
                <a:lnTo>
                  <a:pt x="0" y="0"/>
                </a:lnTo>
                <a:lnTo>
                  <a:pt x="0" y="828422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424916" y="483548"/>
            <a:ext cx="1923415" cy="1358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21" dirty="0">
                <a:solidFill>
                  <a:srgbClr val="231F20"/>
                </a:solidFill>
                <a:latin typeface="Arial"/>
                <a:cs typeface="Arial"/>
              </a:rPr>
              <a:t>Contents</a:t>
            </a:r>
            <a:r>
              <a:rPr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21" dirty="0">
                <a:solidFill>
                  <a:srgbClr val="231F20"/>
                </a:solidFill>
                <a:latin typeface="Arial"/>
                <a:cs typeface="Arial"/>
              </a:rPr>
              <a:t>lists</a:t>
            </a:r>
            <a:r>
              <a:rPr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21" dirty="0">
                <a:solidFill>
                  <a:srgbClr val="231F20"/>
                </a:solidFill>
                <a:latin typeface="Arial"/>
                <a:cs typeface="Arial"/>
              </a:rPr>
              <a:t>available</a:t>
            </a:r>
            <a:r>
              <a:rPr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21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-25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800" spc="10" dirty="0">
                <a:solidFill>
                  <a:srgbClr val="021279"/>
                </a:solidFill>
                <a:latin typeface="Arial"/>
                <a:cs typeface="Arial"/>
              </a:rPr>
              <a:t>cienceDirect</a:t>
            </a:r>
            <a:endParaRPr sz="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28613" y="774262"/>
            <a:ext cx="1155065" cy="2266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spc="-151" dirty="0">
                <a:latin typeface="Arial"/>
                <a:cs typeface="Arial"/>
              </a:rPr>
              <a:t>R</a:t>
            </a:r>
            <a:r>
              <a:rPr sz="1400" spc="44" dirty="0">
                <a:latin typeface="Arial"/>
                <a:cs typeface="Arial"/>
              </a:rPr>
              <a:t>esuscitation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061664" y="506655"/>
            <a:ext cx="758267" cy="8283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57685" y="430099"/>
            <a:ext cx="721748" cy="8952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61663" y="1420191"/>
            <a:ext cx="6611538" cy="0"/>
          </a:xfrm>
          <a:custGeom>
            <a:avLst/>
            <a:gdLst/>
            <a:ahLst/>
            <a:cxnLst/>
            <a:rect l="l" t="t" r="r" b="b"/>
            <a:pathLst>
              <a:path w="6611538">
                <a:moveTo>
                  <a:pt x="0" y="0"/>
                </a:moveTo>
                <a:lnTo>
                  <a:pt x="6611538" y="0"/>
                </a:lnTo>
              </a:path>
            </a:pathLst>
          </a:custGeom>
          <a:ln w="379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77648" y="4708964"/>
            <a:ext cx="9119292" cy="12505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52313" y="2892309"/>
            <a:ext cx="4494212" cy="1570038"/>
          </a:xfrm>
          <a:custGeom>
            <a:avLst/>
            <a:gdLst/>
            <a:ahLst/>
            <a:cxnLst/>
            <a:rect l="l" t="t" r="r" b="b"/>
            <a:pathLst>
              <a:path w="4494212" h="1570038">
                <a:moveTo>
                  <a:pt x="0" y="0"/>
                </a:moveTo>
                <a:lnTo>
                  <a:pt x="4494212" y="0"/>
                </a:lnTo>
                <a:lnTo>
                  <a:pt x="4494212" y="1570038"/>
                </a:lnTo>
                <a:lnTo>
                  <a:pt x="0" y="157003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52312" y="2892309"/>
            <a:ext cx="4494210" cy="1570038"/>
          </a:xfrm>
          <a:custGeom>
            <a:avLst/>
            <a:gdLst/>
            <a:ahLst/>
            <a:cxnLst/>
            <a:rect l="l" t="t" r="r" b="b"/>
            <a:pathLst>
              <a:path w="4494210" h="1570037">
                <a:moveTo>
                  <a:pt x="0" y="0"/>
                </a:moveTo>
                <a:lnTo>
                  <a:pt x="4494210" y="0"/>
                </a:lnTo>
                <a:lnTo>
                  <a:pt x="4494210" y="1570037"/>
                </a:lnTo>
                <a:lnTo>
                  <a:pt x="0" y="1570037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048938" y="1190806"/>
            <a:ext cx="6628765" cy="3221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2859" algn="ctr"/>
            <a:r>
              <a:rPr sz="800" spc="114" dirty="0">
                <a:latin typeface="Arial"/>
                <a:cs typeface="Arial"/>
              </a:rPr>
              <a:t>j</a:t>
            </a:r>
            <a:r>
              <a:rPr sz="800" spc="55" dirty="0">
                <a:latin typeface="Arial"/>
                <a:cs typeface="Arial"/>
              </a:rPr>
              <a:t>o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spc="40" dirty="0">
                <a:latin typeface="Arial"/>
                <a:cs typeface="Arial"/>
              </a:rPr>
              <a:t>u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spc="120" dirty="0">
                <a:latin typeface="Arial"/>
                <a:cs typeface="Arial"/>
              </a:rPr>
              <a:t>r</a:t>
            </a:r>
            <a:r>
              <a:rPr sz="800" spc="44" dirty="0">
                <a:latin typeface="Arial"/>
                <a:cs typeface="Arial"/>
              </a:rPr>
              <a:t>n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spc="120" dirty="0">
                <a:latin typeface="Arial"/>
                <a:cs typeface="Arial"/>
              </a:rPr>
              <a:t>a</a:t>
            </a:r>
            <a:r>
              <a:rPr sz="800" spc="10" dirty="0">
                <a:latin typeface="Arial"/>
                <a:cs typeface="Arial"/>
              </a:rPr>
              <a:t>l </a:t>
            </a:r>
            <a:r>
              <a:rPr sz="800" spc="-25" dirty="0">
                <a:latin typeface="Arial"/>
                <a:cs typeface="Arial"/>
              </a:rPr>
              <a:t> </a:t>
            </a:r>
            <a:r>
              <a:rPr sz="800" spc="135" dirty="0">
                <a:latin typeface="Arial"/>
                <a:cs typeface="Arial"/>
              </a:rPr>
              <a:t>ho</a:t>
            </a:r>
            <a:r>
              <a:rPr sz="800" spc="65" dirty="0">
                <a:latin typeface="Arial"/>
                <a:cs typeface="Arial"/>
              </a:rPr>
              <a:t>m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spc="105" dirty="0">
                <a:latin typeface="Arial"/>
                <a:cs typeface="Arial"/>
              </a:rPr>
              <a:t>epag</a:t>
            </a:r>
            <a:r>
              <a:rPr sz="800" spc="10" dirty="0">
                <a:latin typeface="Arial"/>
                <a:cs typeface="Arial"/>
              </a:rPr>
              <a:t>e</a:t>
            </a:r>
            <a:r>
              <a:rPr sz="800" spc="-12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:</a:t>
            </a:r>
            <a:r>
              <a:rPr sz="800" spc="95" dirty="0">
                <a:latin typeface="Arial"/>
                <a:cs typeface="Arial"/>
              </a:rPr>
              <a:t> </a:t>
            </a:r>
            <a:r>
              <a:rPr sz="800" spc="120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www.elsevier.com/locate/resuscitatio</a:t>
            </a:r>
            <a:r>
              <a:rPr sz="800" spc="30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n</a:t>
            </a:r>
            <a:r>
              <a:rPr sz="800" spc="-125" dirty="0">
                <a:solidFill>
                  <a:srgbClr val="021279"/>
                </a:solidFill>
                <a:latin typeface="Arial"/>
                <a:cs typeface="Arial"/>
                <a:hlinkClick r:id="rId6"/>
              </a:rPr>
              <a:t> </a:t>
            </a:r>
            <a:endParaRPr sz="800" dirty="0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34"/>
              </a:spcBef>
            </a:pPr>
            <a:endParaRPr sz="9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12698"/>
            <a:r>
              <a:rPr sz="900" spc="35" dirty="0">
                <a:solidFill>
                  <a:srgbClr val="231F20"/>
                </a:solidFill>
                <a:latin typeface="Arial"/>
                <a:cs typeface="Arial"/>
              </a:rPr>
              <a:t>Clinical</a:t>
            </a: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endParaRPr sz="900" dirty="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49"/>
              </a:spcBef>
            </a:pPr>
            <a:endParaRPr sz="500" dirty="0"/>
          </a:p>
          <a:p>
            <a:pPr marL="12698" marR="12698">
              <a:lnSpc>
                <a:spcPct val="106400"/>
              </a:lnSpc>
            </a:pPr>
            <a:r>
              <a:rPr sz="1400" spc="5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231F20"/>
                </a:solidFill>
                <a:latin typeface="Arial"/>
                <a:cs typeface="Arial"/>
              </a:rPr>
              <a:t>first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70" dirty="0">
                <a:solidFill>
                  <a:srgbClr val="231F20"/>
                </a:solidFill>
                <a:latin typeface="Arial"/>
                <a:cs typeface="Arial"/>
              </a:rPr>
              <a:t>quantitative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231F20"/>
                </a:solidFill>
                <a:latin typeface="Arial"/>
                <a:cs typeface="Arial"/>
              </a:rPr>
              <a:t>report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231F20"/>
                </a:solidFill>
                <a:latin typeface="Arial"/>
                <a:cs typeface="Arial"/>
              </a:rPr>
              <a:t>ventilation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231F20"/>
                </a:solidFill>
                <a:latin typeface="Arial"/>
                <a:cs typeface="Arial"/>
              </a:rPr>
              <a:t>rate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231F20"/>
                </a:solidFill>
                <a:latin typeface="Arial"/>
                <a:cs typeface="Arial"/>
              </a:rPr>
              <a:t>during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231F20"/>
                </a:solidFill>
                <a:latin typeface="Arial"/>
                <a:cs typeface="Arial"/>
              </a:rPr>
              <a:t>in-hospital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231F20"/>
                </a:solidFill>
                <a:latin typeface="Arial"/>
                <a:cs typeface="Arial"/>
              </a:rPr>
              <a:t>resuscitation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231F20"/>
                </a:solidFill>
                <a:latin typeface="Arial"/>
                <a:cs typeface="Arial"/>
              </a:rPr>
              <a:t>of older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70" dirty="0">
                <a:solidFill>
                  <a:srgbClr val="231F20"/>
                </a:solidFill>
                <a:latin typeface="Arial"/>
                <a:cs typeface="Arial"/>
              </a:rPr>
              <a:t>children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44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25" dirty="0">
                <a:solidFill>
                  <a:srgbClr val="231F20"/>
                </a:solidFill>
                <a:latin typeface="Arial"/>
                <a:cs typeface="Arial"/>
              </a:rPr>
              <a:t>adolescents</a:t>
            </a:r>
            <a:r>
              <a:rPr sz="1400" spc="-165" baseline="29239" dirty="0">
                <a:solidFill>
                  <a:srgbClr val="231F20"/>
                </a:solidFill>
                <a:latin typeface="Segoe UI"/>
                <a:cs typeface="Segoe UI"/>
              </a:rPr>
              <a:t>�</a:t>
            </a:r>
            <a:endParaRPr sz="1400" baseline="29239" dirty="0">
              <a:latin typeface="Segoe UI"/>
              <a:cs typeface="Segoe UI"/>
            </a:endParaRPr>
          </a:p>
          <a:p>
            <a:pPr>
              <a:lnSpc>
                <a:spcPts val="850"/>
              </a:lnSpc>
              <a:spcBef>
                <a:spcPts val="41"/>
              </a:spcBef>
            </a:pPr>
            <a:endParaRPr sz="800" dirty="0"/>
          </a:p>
          <a:p>
            <a:pPr marL="12698" marR="618430">
              <a:lnSpc>
                <a:spcPct val="102800"/>
              </a:lnSpc>
            </a:pPr>
            <a:r>
              <a:rPr sz="1000" spc="70" dirty="0">
                <a:solidFill>
                  <a:srgbClr val="231F20"/>
                </a:solidFill>
                <a:latin typeface="Arial"/>
                <a:cs typeface="Arial"/>
              </a:rPr>
              <a:t>Andrew</a:t>
            </a:r>
            <a:r>
              <a:rPr sz="10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D.</a:t>
            </a:r>
            <a:r>
              <a:rPr sz="10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44" dirty="0">
                <a:solidFill>
                  <a:srgbClr val="231F20"/>
                </a:solidFill>
                <a:latin typeface="Arial"/>
                <a:cs typeface="Arial"/>
              </a:rPr>
              <a:t>McInnes</a:t>
            </a:r>
            <a:r>
              <a:rPr sz="1000" spc="-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7" baseline="31746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000" spc="143" baseline="31746" dirty="0">
                <a:latin typeface="Arial"/>
                <a:cs typeface="Arial"/>
              </a:rPr>
              <a:t>,</a:t>
            </a:r>
            <a:r>
              <a:rPr sz="1000" spc="-82" baseline="31746" dirty="0">
                <a:solidFill>
                  <a:srgbClr val="021279"/>
                </a:solidFill>
                <a:latin typeface="Meiryo"/>
                <a:cs typeface="Meiryo"/>
              </a:rPr>
              <a:t>∗</a:t>
            </a:r>
            <a:r>
              <a:rPr sz="1000" spc="-262" baseline="31746" dirty="0">
                <a:solidFill>
                  <a:srgbClr val="021279"/>
                </a:solidFill>
                <a:latin typeface="Meiryo"/>
                <a:cs typeface="Meiryo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5" dirty="0">
                <a:latin typeface="Arial"/>
                <a:cs typeface="Arial"/>
              </a:rPr>
              <a:t>Robert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0" dirty="0">
                <a:latin typeface="Arial"/>
                <a:cs typeface="Arial"/>
              </a:rPr>
              <a:t>M.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0" dirty="0">
                <a:latin typeface="Arial"/>
                <a:cs typeface="Arial"/>
              </a:rPr>
              <a:t>Sutton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000" spc="7" baseline="31746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000" spc="143" baseline="31746" dirty="0">
                <a:latin typeface="Arial"/>
                <a:cs typeface="Arial"/>
              </a:rPr>
              <a:t>,</a:t>
            </a:r>
            <a:r>
              <a:rPr sz="1000" spc="75" baseline="31746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000" spc="-195" baseline="31746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5" dirty="0">
                <a:latin typeface="Arial"/>
                <a:cs typeface="Arial"/>
              </a:rPr>
              <a:t>Alberto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Orioles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000" spc="7" baseline="31746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000" spc="-195" baseline="31746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5" dirty="0">
                <a:latin typeface="Arial"/>
                <a:cs typeface="Arial"/>
              </a:rPr>
              <a:t>Akira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Nishisaki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000" spc="7" baseline="31746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000" spc="143" baseline="31746" dirty="0">
                <a:latin typeface="Arial"/>
                <a:cs typeface="Arial"/>
              </a:rPr>
              <a:t>,</a:t>
            </a:r>
            <a:r>
              <a:rPr sz="1000" spc="75" baseline="31746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000" spc="-195" baseline="31746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Dana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5" dirty="0">
                <a:latin typeface="Arial"/>
                <a:cs typeface="Arial"/>
              </a:rPr>
              <a:t>Niles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000" spc="7" baseline="31746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000" spc="143" baseline="31746" dirty="0">
                <a:latin typeface="Arial"/>
                <a:cs typeface="Arial"/>
              </a:rPr>
              <a:t>,</a:t>
            </a:r>
            <a:r>
              <a:rPr sz="1000" spc="75" baseline="31746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000" spc="-195" baseline="31746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 </a:t>
            </a:r>
            <a:r>
              <a:rPr sz="1000" spc="50" dirty="0">
                <a:latin typeface="Arial"/>
                <a:cs typeface="Arial"/>
              </a:rPr>
              <a:t>Benjamin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-80" dirty="0">
                <a:latin typeface="Arial"/>
                <a:cs typeface="Arial"/>
              </a:rPr>
              <a:t>S.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5" dirty="0">
                <a:latin typeface="Arial"/>
                <a:cs typeface="Arial"/>
              </a:rPr>
              <a:t>Abella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000" spc="22" baseline="31746" dirty="0">
                <a:solidFill>
                  <a:srgbClr val="021279"/>
                </a:solidFill>
                <a:latin typeface="Arial"/>
                <a:cs typeface="Arial"/>
              </a:rPr>
              <a:t>c</a:t>
            </a:r>
            <a:r>
              <a:rPr sz="1000" spc="-195" baseline="31746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86" dirty="0">
                <a:latin typeface="Arial"/>
                <a:cs typeface="Arial"/>
              </a:rPr>
              <a:t>Matthew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-60" dirty="0">
                <a:latin typeface="Arial"/>
                <a:cs typeface="Arial"/>
              </a:rPr>
              <a:t>R.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Maltese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000" spc="22" baseline="31746" dirty="0">
                <a:solidFill>
                  <a:srgbClr val="021279"/>
                </a:solidFill>
                <a:latin typeface="Arial"/>
                <a:cs typeface="Arial"/>
              </a:rPr>
              <a:t>c</a:t>
            </a:r>
            <a:r>
              <a:rPr sz="1000" spc="-195" baseline="31746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5" dirty="0">
                <a:latin typeface="Arial"/>
                <a:cs typeface="Arial"/>
              </a:rPr>
              <a:t>Robert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A.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Berg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000" spc="7" baseline="31746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000" spc="143" baseline="31746" dirty="0">
                <a:latin typeface="Arial"/>
                <a:cs typeface="Arial"/>
              </a:rPr>
              <a:t>,</a:t>
            </a:r>
            <a:r>
              <a:rPr sz="1000" spc="75" baseline="31746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000" spc="-195" baseline="31746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0" dirty="0">
                <a:latin typeface="Arial"/>
                <a:cs typeface="Arial"/>
              </a:rPr>
              <a:t>Vinay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0" dirty="0">
                <a:latin typeface="Arial"/>
                <a:cs typeface="Arial"/>
              </a:rPr>
              <a:t>Nadkarni</a:t>
            </a:r>
            <a:r>
              <a:rPr sz="1000" spc="-170" dirty="0">
                <a:latin typeface="Arial"/>
                <a:cs typeface="Arial"/>
              </a:rPr>
              <a:t> </a:t>
            </a:r>
            <a:r>
              <a:rPr sz="1000" spc="7" baseline="31746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000" spc="143" baseline="31746" dirty="0">
                <a:latin typeface="Arial"/>
                <a:cs typeface="Arial"/>
              </a:rPr>
              <a:t>,</a:t>
            </a:r>
            <a:r>
              <a:rPr sz="1000" spc="75" baseline="31746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endParaRPr sz="1000" baseline="31746" dirty="0">
              <a:latin typeface="Arial"/>
              <a:cs typeface="Arial"/>
            </a:endParaRPr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200"/>
              </a:lnSpc>
              <a:spcBef>
                <a:spcPts val="44"/>
              </a:spcBef>
            </a:pPr>
            <a:endParaRPr sz="1300" dirty="0"/>
          </a:p>
          <a:p>
            <a:pPr marL="1328925" indent="-135242">
              <a:buFont typeface="Arial"/>
              <a:buChar char="•"/>
              <a:tabLst>
                <a:tab pos="132892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Quan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sát</a:t>
            </a:r>
            <a:r>
              <a:rPr sz="1600" spc="-5" dirty="0" smtClean="0">
                <a:latin typeface="Tahoma"/>
                <a:cs typeface="Tahoma"/>
              </a:rPr>
              <a:t>, </a:t>
            </a:r>
            <a:r>
              <a:rPr lang="en-US" sz="1600" spc="-5" dirty="0" err="1" smtClean="0">
                <a:latin typeface="Tahoma"/>
                <a:cs typeface="Tahoma"/>
              </a:rPr>
              <a:t>tiến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cứu</a:t>
            </a:r>
            <a:r>
              <a:rPr sz="1600" spc="-5" dirty="0" smtClean="0">
                <a:latin typeface="Tahoma"/>
                <a:cs typeface="Tahoma"/>
              </a:rPr>
              <a:t>,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nội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viện</a:t>
            </a:r>
            <a:endParaRPr sz="1600" dirty="0">
              <a:latin typeface="Tahoma"/>
              <a:cs typeface="Tahoma"/>
            </a:endParaRPr>
          </a:p>
          <a:p>
            <a:pPr marL="1328925" indent="-135242">
              <a:lnSpc>
                <a:spcPts val="1900"/>
              </a:lnSpc>
              <a:buFont typeface="Arial"/>
              <a:buChar char="•"/>
              <a:tabLst>
                <a:tab pos="1328925" algn="l"/>
              </a:tabLst>
            </a:pPr>
            <a:r>
              <a:rPr lang="en-US" sz="1600" spc="-15" dirty="0" err="1" smtClean="0">
                <a:latin typeface="Tahoma"/>
                <a:cs typeface="Tahoma"/>
              </a:rPr>
              <a:t>Xoa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bóp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tim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ngoài</a:t>
            </a:r>
            <a:r>
              <a:rPr lang="en-US" sz="1600" spc="-15" dirty="0" smtClean="0">
                <a:latin typeface="Tahoma"/>
                <a:cs typeface="Tahoma"/>
              </a:rPr>
              <a:t> LN </a:t>
            </a:r>
            <a:r>
              <a:rPr lang="en-US" sz="1600" spc="-15" dirty="0" err="1" smtClean="0">
                <a:latin typeface="Tahoma"/>
                <a:cs typeface="Tahoma"/>
              </a:rPr>
              <a:t>và</a:t>
            </a:r>
            <a:r>
              <a:rPr lang="en-US" sz="1600" spc="-15" dirty="0" smtClean="0">
                <a:latin typeface="Tahoma"/>
                <a:cs typeface="Tahoma"/>
              </a:rPr>
              <a:t> HAĐM </a:t>
            </a:r>
            <a:r>
              <a:rPr lang="en-US" sz="1600" spc="-15" dirty="0" err="1" smtClean="0">
                <a:latin typeface="Tahoma"/>
                <a:cs typeface="Tahoma"/>
              </a:rPr>
              <a:t>xâm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lấn</a:t>
            </a:r>
            <a:endParaRPr sz="1600" dirty="0">
              <a:latin typeface="Tahoma"/>
              <a:cs typeface="Tahoma"/>
            </a:endParaRPr>
          </a:p>
          <a:p>
            <a:pPr marL="1328925" indent="-135242">
              <a:lnSpc>
                <a:spcPts val="1900"/>
              </a:lnSpc>
              <a:buFont typeface="Arial"/>
              <a:buChar char="•"/>
              <a:tabLst>
                <a:tab pos="1328925" algn="l"/>
              </a:tabLst>
            </a:pPr>
            <a:r>
              <a:rPr lang="en-US" sz="1600" spc="-15" dirty="0" err="1" smtClean="0">
                <a:latin typeface="Tahoma"/>
                <a:cs typeface="Tahoma"/>
              </a:rPr>
              <a:t>Tuổi</a:t>
            </a:r>
            <a:r>
              <a:rPr sz="1600" spc="-10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&gt;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tuổi</a:t>
            </a:r>
            <a:endParaRPr sz="1600" dirty="0">
              <a:latin typeface="Tahoma"/>
              <a:cs typeface="Tahoma"/>
            </a:endParaRPr>
          </a:p>
          <a:p>
            <a:pPr marL="1194319">
              <a:lnSpc>
                <a:spcPts val="1900"/>
              </a:lnSpc>
            </a:pPr>
            <a:r>
              <a:rPr sz="1600" dirty="0">
                <a:latin typeface="Arial"/>
                <a:cs typeface="Arial"/>
              </a:rPr>
              <a:t>•</a:t>
            </a:r>
            <a:r>
              <a:rPr sz="1600" spc="55" dirty="0">
                <a:latin typeface="Arial"/>
                <a:cs typeface="Arial"/>
              </a:rPr>
              <a:t> </a:t>
            </a:r>
            <a:r>
              <a:rPr lang="en-US" sz="1600" spc="55" dirty="0" err="1" smtClean="0">
                <a:latin typeface="Arial"/>
                <a:cs typeface="Arial"/>
              </a:rPr>
              <a:t>tháng</a:t>
            </a:r>
            <a:r>
              <a:rPr lang="en-US" sz="1600" spc="55" dirty="0" smtClean="0">
                <a:latin typeface="Arial"/>
                <a:cs typeface="Arial"/>
              </a:rPr>
              <a:t> </a:t>
            </a:r>
            <a:r>
              <a:rPr lang="en-US" sz="1600" spc="-21" dirty="0" smtClean="0">
                <a:latin typeface="Tahoma"/>
                <a:cs typeface="Tahoma"/>
              </a:rPr>
              <a:t>10/</a:t>
            </a:r>
            <a:r>
              <a:rPr sz="1600" spc="-15" dirty="0" smtClean="0">
                <a:latin typeface="Tahoma"/>
                <a:cs typeface="Tahoma"/>
              </a:rPr>
              <a:t>200</a:t>
            </a:r>
            <a:r>
              <a:rPr sz="1600" spc="-10" dirty="0" smtClean="0">
                <a:latin typeface="Tahoma"/>
                <a:cs typeface="Tahoma"/>
              </a:rPr>
              <a:t>6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/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tháng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15" dirty="0" smtClean="0">
                <a:latin typeface="Tahoma"/>
                <a:cs typeface="Tahoma"/>
              </a:rPr>
              <a:t>6/</a:t>
            </a:r>
            <a:r>
              <a:rPr sz="1600" spc="-10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2009</a:t>
            </a:r>
            <a:endParaRPr sz="1600" dirty="0">
              <a:latin typeface="Tahoma"/>
              <a:cs typeface="Tahoma"/>
            </a:endParaRPr>
          </a:p>
          <a:p>
            <a:pPr marL="1328925" indent="-135242">
              <a:lnSpc>
                <a:spcPts val="1900"/>
              </a:lnSpc>
              <a:buFont typeface="Arial"/>
              <a:buChar char="•"/>
              <a:tabLst>
                <a:tab pos="1328925" algn="l"/>
              </a:tabLst>
            </a:pPr>
            <a:r>
              <a:rPr lang="en-US" sz="1600" dirty="0" err="1" smtClean="0">
                <a:latin typeface="Tahoma"/>
                <a:cs typeface="Tahoma"/>
              </a:rPr>
              <a:t>Máy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phá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rung</a:t>
            </a:r>
            <a:r>
              <a:rPr sz="1600" spc="-15" dirty="0" err="1" smtClean="0">
                <a:latin typeface="Tahoma"/>
                <a:cs typeface="Tahoma"/>
              </a:rPr>
              <a:t>+</a:t>
            </a:r>
            <a:r>
              <a:rPr lang="en-US" sz="1600" spc="-5" dirty="0" err="1" smtClean="0">
                <a:latin typeface="Tahoma"/>
                <a:cs typeface="Tahoma"/>
              </a:rPr>
              <a:t>chất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lượng</a:t>
            </a:r>
            <a:r>
              <a:rPr lang="en-US" sz="1600" spc="-5" dirty="0" smtClean="0">
                <a:latin typeface="Tahoma"/>
                <a:cs typeface="Tahoma"/>
              </a:rPr>
              <a:t> HS </a:t>
            </a:r>
            <a:r>
              <a:rPr lang="en-US" sz="1600" spc="-5" dirty="0" err="1" smtClean="0">
                <a:latin typeface="Tahoma"/>
                <a:cs typeface="Tahoma"/>
              </a:rPr>
              <a:t>tim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phổi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  <a:p>
            <a:pPr marL="1328925" indent="-135242">
              <a:spcBef>
                <a:spcPts val="80"/>
              </a:spcBef>
              <a:buFont typeface="Arial"/>
              <a:buChar char="•"/>
              <a:tabLst>
                <a:tab pos="1328925" algn="l"/>
              </a:tabLst>
            </a:pPr>
            <a:r>
              <a:rPr lang="en-US" sz="1600" u="heavy" spc="-15" dirty="0" err="1" smtClean="0">
                <a:latin typeface="Tahoma"/>
                <a:cs typeface="Tahoma"/>
              </a:rPr>
              <a:t>Mục</a:t>
            </a:r>
            <a:r>
              <a:rPr lang="en-US" sz="1600" u="heavy" spc="-15" dirty="0" smtClean="0">
                <a:latin typeface="Tahoma"/>
                <a:cs typeface="Tahoma"/>
              </a:rPr>
              <a:t> </a:t>
            </a:r>
            <a:r>
              <a:rPr lang="en-US" sz="1600" u="heavy" spc="-15" dirty="0" err="1" smtClean="0">
                <a:latin typeface="Tahoma"/>
                <a:cs typeface="Tahoma"/>
              </a:rPr>
              <a:t>tiêu</a:t>
            </a:r>
            <a:r>
              <a:rPr sz="1600" spc="-10" dirty="0" smtClean="0">
                <a:latin typeface="Tahoma"/>
                <a:cs typeface="Tahoma"/>
              </a:rPr>
              <a:t>: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thông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khí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sz="1600" spc="-15" smtClean="0">
                <a:latin typeface="Tahoma"/>
                <a:cs typeface="Tahoma"/>
              </a:rPr>
              <a:t>&gt;</a:t>
            </a:r>
            <a:r>
              <a:rPr sz="1600" spc="-5" smtClean="0">
                <a:latin typeface="Tahoma"/>
                <a:cs typeface="Tahoma"/>
              </a:rPr>
              <a:t> </a:t>
            </a:r>
            <a:r>
              <a:rPr sz="1600" spc="-10" smtClean="0">
                <a:latin typeface="Tahoma"/>
                <a:cs typeface="Tahoma"/>
              </a:rPr>
              <a:t>10/</a:t>
            </a:r>
            <a:r>
              <a:rPr lang="en-US" sz="1600" spc="-10" smtClean="0">
                <a:latin typeface="Tahoma"/>
                <a:cs typeface="Tahoma"/>
              </a:rPr>
              <a:t>phút</a:t>
            </a:r>
            <a:r>
              <a:rPr sz="1600" spc="-5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và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5">
                <a:latin typeface="Tahoma"/>
                <a:cs typeface="Tahoma"/>
              </a:rPr>
              <a:t>&gt;</a:t>
            </a:r>
            <a:r>
              <a:rPr sz="1600" spc="-5">
                <a:latin typeface="Tahoma"/>
                <a:cs typeface="Tahoma"/>
              </a:rPr>
              <a:t> </a:t>
            </a:r>
            <a:r>
              <a:rPr sz="1600" spc="-10" smtClean="0">
                <a:latin typeface="Tahoma"/>
                <a:cs typeface="Tahoma"/>
              </a:rPr>
              <a:t>20/</a:t>
            </a:r>
            <a:r>
              <a:rPr lang="en-US" sz="1600" spc="-10" smtClean="0">
                <a:latin typeface="Tahoma"/>
                <a:cs typeface="Tahoma"/>
              </a:rPr>
              <a:t>phút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72278" y="6681356"/>
            <a:ext cx="491490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Mac</a:t>
            </a:r>
            <a:r>
              <a:rPr sz="1600" spc="-10" dirty="0">
                <a:latin typeface="Tahoma"/>
                <a:cs typeface="Tahoma"/>
              </a:rPr>
              <a:t>Innes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</a:t>
            </a:r>
            <a:r>
              <a:rPr sz="1600" spc="-40" dirty="0">
                <a:latin typeface="Tahoma"/>
                <a:cs typeface="Tahoma"/>
              </a:rPr>
              <a:t>D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2011;82:1025-1029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71983" y="6134162"/>
            <a:ext cx="8526145" cy="2006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b="1" spc="-5" dirty="0">
                <a:latin typeface="Arial"/>
                <a:cs typeface="Arial"/>
              </a:rPr>
              <a:t>Fig.</a:t>
            </a:r>
            <a:r>
              <a:rPr sz="900" b="1" spc="-21" dirty="0">
                <a:latin typeface="Arial"/>
                <a:cs typeface="Arial"/>
              </a:rPr>
              <a:t> </a:t>
            </a:r>
            <a:r>
              <a:rPr sz="900" b="1" spc="15" dirty="0">
                <a:latin typeface="Arial"/>
                <a:cs typeface="Arial"/>
              </a:rPr>
              <a:t>1. </a:t>
            </a:r>
            <a:r>
              <a:rPr sz="900" b="1" spc="-25" dirty="0">
                <a:latin typeface="Arial"/>
                <a:cs typeface="Arial"/>
              </a:rPr>
              <a:t> </a:t>
            </a:r>
            <a:r>
              <a:rPr sz="900" spc="21" dirty="0">
                <a:latin typeface="Arial"/>
                <a:cs typeface="Arial"/>
              </a:rPr>
              <a:t>CWI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35" dirty="0">
                <a:latin typeface="Arial"/>
                <a:cs typeface="Arial"/>
              </a:rPr>
              <a:t>tracing.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*Ventilation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25" dirty="0">
                <a:latin typeface="Arial"/>
                <a:cs typeface="Arial"/>
              </a:rPr>
              <a:t>events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identified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by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50" dirty="0">
                <a:latin typeface="Arial"/>
                <a:cs typeface="Arial"/>
              </a:rPr>
              <a:t>manual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44" dirty="0">
                <a:latin typeface="Arial"/>
                <a:cs typeface="Arial"/>
              </a:rPr>
              <a:t>review.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-109" dirty="0">
                <a:latin typeface="Arial"/>
                <a:cs typeface="Arial"/>
              </a:rPr>
              <a:t>†</a:t>
            </a:r>
            <a:r>
              <a:rPr sz="900" spc="55" dirty="0">
                <a:latin typeface="Arial"/>
                <a:cs typeface="Arial"/>
              </a:rPr>
              <a:t>Ventilation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25" dirty="0">
                <a:latin typeface="Arial"/>
                <a:cs typeface="Arial"/>
              </a:rPr>
              <a:t>events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35" dirty="0">
                <a:latin typeface="Arial"/>
                <a:cs typeface="Arial"/>
              </a:rPr>
              <a:t>detected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40" dirty="0">
                <a:latin typeface="Arial"/>
                <a:cs typeface="Arial"/>
              </a:rPr>
              <a:t>via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44" dirty="0">
                <a:latin typeface="Arial"/>
                <a:cs typeface="Arial"/>
              </a:rPr>
              <a:t>software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60" dirty="0">
                <a:latin typeface="Arial"/>
                <a:cs typeface="Arial"/>
              </a:rPr>
              <a:t>review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35" dirty="0">
                <a:latin typeface="Arial"/>
                <a:cs typeface="Arial"/>
              </a:rPr>
              <a:t>and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35" dirty="0">
                <a:latin typeface="Arial"/>
                <a:cs typeface="Arial"/>
              </a:rPr>
              <a:t>labeled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as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“Vent</a:t>
            </a:r>
            <a:r>
              <a:rPr sz="900" spc="-21" dirty="0">
                <a:latin typeface="Arial"/>
                <a:cs typeface="Arial"/>
              </a:rPr>
              <a:t> </a:t>
            </a:r>
            <a:r>
              <a:rPr sz="900" spc="35" dirty="0">
                <a:latin typeface="Arial"/>
                <a:cs typeface="Arial"/>
              </a:rPr>
              <a:t>detect”.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16479" y="491694"/>
            <a:ext cx="974090" cy="314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</a:t>
            </a:r>
            <a:endParaRPr sz="1000">
              <a:latin typeface="Tahoma"/>
              <a:cs typeface="Tahoma"/>
            </a:endParaRPr>
          </a:p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16275" y="701226"/>
            <a:ext cx="5839316" cy="47465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73329" y="5636176"/>
            <a:ext cx="6226810" cy="6483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algn="just">
              <a:lnSpc>
                <a:spcPct val="115599"/>
              </a:lnSpc>
            </a:pPr>
            <a:r>
              <a:rPr sz="1300" b="1" spc="10" dirty="0">
                <a:latin typeface="Arial"/>
                <a:cs typeface="Arial"/>
              </a:rPr>
              <a:t>Fig.</a:t>
            </a:r>
            <a:r>
              <a:rPr sz="1300" b="1" spc="40" dirty="0">
                <a:latin typeface="Arial"/>
                <a:cs typeface="Arial"/>
              </a:rPr>
              <a:t> </a:t>
            </a:r>
            <a:r>
              <a:rPr sz="1300" b="1" spc="35" dirty="0">
                <a:latin typeface="Arial"/>
                <a:cs typeface="Arial"/>
              </a:rPr>
              <a:t>2. </a:t>
            </a:r>
            <a:r>
              <a:rPr sz="1300" b="1" spc="-10" dirty="0">
                <a:latin typeface="Arial"/>
                <a:cs typeface="Arial"/>
              </a:rPr>
              <a:t> </a:t>
            </a:r>
            <a:r>
              <a:rPr sz="1300" spc="30" dirty="0">
                <a:latin typeface="Arial"/>
                <a:cs typeface="Arial"/>
              </a:rPr>
              <a:t>The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100" dirty="0">
                <a:latin typeface="Arial"/>
                <a:cs typeface="Arial"/>
              </a:rPr>
              <a:t>proportion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75" dirty="0">
                <a:latin typeface="Arial"/>
                <a:cs typeface="Arial"/>
              </a:rPr>
              <a:t>of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-86" dirty="0">
                <a:latin typeface="Arial"/>
                <a:cs typeface="Arial"/>
              </a:rPr>
              <a:t>CPR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109" dirty="0">
                <a:latin typeface="Arial"/>
                <a:cs typeface="Arial"/>
              </a:rPr>
              <a:t>time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145" dirty="0">
                <a:latin typeface="Arial"/>
                <a:cs typeface="Arial"/>
              </a:rPr>
              <a:t>with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35" dirty="0">
                <a:latin typeface="Arial"/>
                <a:cs typeface="Arial"/>
              </a:rPr>
              <a:t>excessive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90" dirty="0">
                <a:latin typeface="Arial"/>
                <a:cs typeface="Arial"/>
              </a:rPr>
              <a:t>ventilation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75" dirty="0">
                <a:latin typeface="Arial"/>
                <a:cs typeface="Arial"/>
              </a:rPr>
              <a:t>(30</a:t>
            </a:r>
            <a:r>
              <a:rPr sz="1300" spc="-130" dirty="0">
                <a:latin typeface="Arial"/>
                <a:cs typeface="Arial"/>
              </a:rPr>
              <a:t> </a:t>
            </a:r>
            <a:r>
              <a:rPr sz="1300" spc="-30" dirty="0">
                <a:latin typeface="Arial"/>
                <a:cs typeface="Arial"/>
              </a:rPr>
              <a:t>s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44" dirty="0">
                <a:latin typeface="Arial"/>
                <a:cs typeface="Arial"/>
              </a:rPr>
              <a:t>epochs)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145" dirty="0">
                <a:latin typeface="Arial"/>
                <a:cs typeface="Arial"/>
              </a:rPr>
              <a:t>with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a</a:t>
            </a:r>
            <a:r>
              <a:rPr sz="1300" spc="-5" dirty="0">
                <a:latin typeface="Arial"/>
                <a:cs typeface="Arial"/>
              </a:rPr>
              <a:t> </a:t>
            </a:r>
            <a:r>
              <a:rPr sz="1300" spc="90" dirty="0">
                <a:latin typeface="Arial"/>
                <a:cs typeface="Arial"/>
              </a:rPr>
              <a:t>ventilation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65" dirty="0">
                <a:latin typeface="Arial"/>
                <a:cs typeface="Arial"/>
              </a:rPr>
              <a:t>rate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44" dirty="0">
                <a:latin typeface="Arial"/>
                <a:cs typeface="Arial"/>
              </a:rPr>
              <a:t>&gt;10</a:t>
            </a:r>
            <a:r>
              <a:rPr sz="1300" spc="-130" dirty="0">
                <a:latin typeface="Arial"/>
                <a:cs typeface="Arial"/>
              </a:rPr>
              <a:t> </a:t>
            </a:r>
            <a:r>
              <a:rPr sz="1300" spc="120" dirty="0">
                <a:latin typeface="Arial"/>
                <a:cs typeface="Arial"/>
              </a:rPr>
              <a:t>bpm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80" dirty="0">
                <a:latin typeface="Arial"/>
                <a:cs typeface="Arial"/>
              </a:rPr>
              <a:t>(dark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65" dirty="0">
                <a:latin typeface="Arial"/>
                <a:cs typeface="Arial"/>
              </a:rPr>
              <a:t>gray)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65" dirty="0">
                <a:latin typeface="Arial"/>
                <a:cs typeface="Arial"/>
              </a:rPr>
              <a:t>and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&gt;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70" dirty="0">
                <a:latin typeface="Arial"/>
                <a:cs typeface="Arial"/>
              </a:rPr>
              <a:t>20</a:t>
            </a:r>
            <a:r>
              <a:rPr sz="1300" spc="-130" dirty="0">
                <a:latin typeface="Arial"/>
                <a:cs typeface="Arial"/>
              </a:rPr>
              <a:t> </a:t>
            </a:r>
            <a:r>
              <a:rPr sz="1300" spc="120" dirty="0">
                <a:latin typeface="Arial"/>
                <a:cs typeface="Arial"/>
              </a:rPr>
              <a:t>bpm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95" dirty="0">
                <a:latin typeface="Arial"/>
                <a:cs typeface="Arial"/>
              </a:rPr>
              <a:t>(light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50" dirty="0">
                <a:latin typeface="Arial"/>
                <a:cs typeface="Arial"/>
              </a:rPr>
              <a:t>gray).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-86" dirty="0">
                <a:latin typeface="Arial"/>
                <a:cs typeface="Arial"/>
              </a:rPr>
              <a:t>CPR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109" dirty="0">
                <a:latin typeface="Arial"/>
                <a:cs typeface="Arial"/>
              </a:rPr>
              <a:t>time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40" dirty="0">
                <a:latin typeface="Arial"/>
                <a:cs typeface="Arial"/>
              </a:rPr>
              <a:t>is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80" dirty="0">
                <a:latin typeface="Arial"/>
                <a:cs typeface="Arial"/>
              </a:rPr>
              <a:t>reported</a:t>
            </a:r>
            <a:r>
              <a:rPr sz="1300" spc="50" dirty="0">
                <a:latin typeface="Arial"/>
                <a:cs typeface="Arial"/>
              </a:rPr>
              <a:t> </a:t>
            </a:r>
            <a:r>
              <a:rPr sz="1300" spc="-21" dirty="0">
                <a:latin typeface="Arial"/>
                <a:cs typeface="Arial"/>
              </a:rPr>
              <a:t>as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86" dirty="0">
                <a:latin typeface="Arial"/>
                <a:cs typeface="Arial"/>
              </a:rPr>
              <a:t>the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86" dirty="0">
                <a:latin typeface="Arial"/>
                <a:cs typeface="Arial"/>
              </a:rPr>
              <a:t>first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70" dirty="0">
                <a:latin typeface="Arial"/>
                <a:cs typeface="Arial"/>
              </a:rPr>
              <a:t>5</a:t>
            </a:r>
            <a:r>
              <a:rPr sz="1300" spc="-130" dirty="0">
                <a:latin typeface="Arial"/>
                <a:cs typeface="Arial"/>
              </a:rPr>
              <a:t> </a:t>
            </a:r>
            <a:r>
              <a:rPr sz="1300" spc="140" dirty="0">
                <a:latin typeface="Arial"/>
                <a:cs typeface="Arial"/>
              </a:rPr>
              <a:t>min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75" dirty="0">
                <a:latin typeface="Arial"/>
                <a:cs typeface="Arial"/>
              </a:rPr>
              <a:t>of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86" dirty="0">
                <a:latin typeface="Arial"/>
                <a:cs typeface="Arial"/>
              </a:rPr>
              <a:t>the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-86" dirty="0">
                <a:latin typeface="Arial"/>
                <a:cs typeface="Arial"/>
              </a:rPr>
              <a:t>CPR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70" dirty="0">
                <a:latin typeface="Arial"/>
                <a:cs typeface="Arial"/>
              </a:rPr>
              <a:t>event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65" dirty="0">
                <a:latin typeface="Arial"/>
                <a:cs typeface="Arial"/>
              </a:rPr>
              <a:t>and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86" dirty="0">
                <a:latin typeface="Arial"/>
                <a:cs typeface="Arial"/>
              </a:rPr>
              <a:t>the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75" dirty="0">
                <a:latin typeface="Arial"/>
                <a:cs typeface="Arial"/>
              </a:rPr>
              <a:t>complete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-86" dirty="0">
                <a:latin typeface="Arial"/>
                <a:cs typeface="Arial"/>
              </a:rPr>
              <a:t>CPR</a:t>
            </a:r>
            <a:r>
              <a:rPr sz="1300" spc="-15" dirty="0">
                <a:latin typeface="Arial"/>
                <a:cs typeface="Arial"/>
              </a:rPr>
              <a:t> </a:t>
            </a:r>
            <a:r>
              <a:rPr sz="1300" spc="50" dirty="0">
                <a:latin typeface="Arial"/>
                <a:cs typeface="Arial"/>
              </a:rPr>
              <a:t>event.</a:t>
            </a:r>
            <a:endParaRPr sz="13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72278" y="6681356"/>
            <a:ext cx="491490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Mac</a:t>
            </a:r>
            <a:r>
              <a:rPr sz="1600" spc="-10" dirty="0">
                <a:latin typeface="Tahoma"/>
                <a:cs typeface="Tahoma"/>
              </a:rPr>
              <a:t>Innes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</a:t>
            </a:r>
            <a:r>
              <a:rPr sz="1600" spc="-40" dirty="0">
                <a:latin typeface="Tahoma"/>
                <a:cs typeface="Tahoma"/>
              </a:rPr>
              <a:t>D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2011;82:1025-1029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42429" y="1674072"/>
            <a:ext cx="0" cy="3331507"/>
          </a:xfrm>
          <a:custGeom>
            <a:avLst/>
            <a:gdLst/>
            <a:ahLst/>
            <a:cxnLst/>
            <a:rect l="l" t="t" r="r" b="b"/>
            <a:pathLst>
              <a:path h="3331508">
                <a:moveTo>
                  <a:pt x="0" y="0"/>
                </a:moveTo>
                <a:lnTo>
                  <a:pt x="0" y="3331508"/>
                </a:lnTo>
              </a:path>
            </a:pathLst>
          </a:custGeom>
          <a:ln w="10841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90839" y="4955105"/>
            <a:ext cx="5745785" cy="0"/>
          </a:xfrm>
          <a:custGeom>
            <a:avLst/>
            <a:gdLst/>
            <a:ahLst/>
            <a:cxnLst/>
            <a:rect l="l" t="t" r="r" b="b"/>
            <a:pathLst>
              <a:path w="5745785">
                <a:moveTo>
                  <a:pt x="0" y="0"/>
                </a:moveTo>
                <a:lnTo>
                  <a:pt x="5745785" y="0"/>
                </a:lnTo>
              </a:path>
            </a:pathLst>
          </a:custGeom>
          <a:ln w="10877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90840" y="4626037"/>
            <a:ext cx="51590" cy="0"/>
          </a:xfrm>
          <a:custGeom>
            <a:avLst/>
            <a:gdLst/>
            <a:ahLst/>
            <a:cxnLst/>
            <a:rect l="l" t="t" r="r" b="b"/>
            <a:pathLst>
              <a:path w="51590">
                <a:moveTo>
                  <a:pt x="0" y="0"/>
                </a:moveTo>
                <a:lnTo>
                  <a:pt x="51590" y="0"/>
                </a:lnTo>
              </a:path>
            </a:pathLst>
          </a:custGeom>
          <a:ln w="10849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90840" y="4295759"/>
            <a:ext cx="51590" cy="0"/>
          </a:xfrm>
          <a:custGeom>
            <a:avLst/>
            <a:gdLst/>
            <a:ahLst/>
            <a:cxnLst/>
            <a:rect l="l" t="t" r="r" b="b"/>
            <a:pathLst>
              <a:path w="51590">
                <a:moveTo>
                  <a:pt x="0" y="0"/>
                </a:moveTo>
                <a:lnTo>
                  <a:pt x="51590" y="0"/>
                </a:lnTo>
              </a:path>
            </a:pathLst>
          </a:custGeom>
          <a:ln w="10849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90840" y="3966679"/>
            <a:ext cx="51590" cy="0"/>
          </a:xfrm>
          <a:custGeom>
            <a:avLst/>
            <a:gdLst/>
            <a:ahLst/>
            <a:cxnLst/>
            <a:rect l="l" t="t" r="r" b="b"/>
            <a:pathLst>
              <a:path w="51590">
                <a:moveTo>
                  <a:pt x="0" y="0"/>
                </a:moveTo>
                <a:lnTo>
                  <a:pt x="51590" y="0"/>
                </a:lnTo>
              </a:path>
            </a:pathLst>
          </a:custGeom>
          <a:ln w="10849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790840" y="3637652"/>
            <a:ext cx="51590" cy="0"/>
          </a:xfrm>
          <a:custGeom>
            <a:avLst/>
            <a:gdLst/>
            <a:ahLst/>
            <a:cxnLst/>
            <a:rect l="l" t="t" r="r" b="b"/>
            <a:pathLst>
              <a:path w="51590">
                <a:moveTo>
                  <a:pt x="0" y="0"/>
                </a:moveTo>
                <a:lnTo>
                  <a:pt x="51590" y="0"/>
                </a:lnTo>
              </a:path>
            </a:pathLst>
          </a:custGeom>
          <a:ln w="10849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90840" y="3320589"/>
            <a:ext cx="51590" cy="0"/>
          </a:xfrm>
          <a:custGeom>
            <a:avLst/>
            <a:gdLst/>
            <a:ahLst/>
            <a:cxnLst/>
            <a:rect l="l" t="t" r="r" b="b"/>
            <a:pathLst>
              <a:path w="51590">
                <a:moveTo>
                  <a:pt x="0" y="0"/>
                </a:moveTo>
                <a:lnTo>
                  <a:pt x="51590" y="0"/>
                </a:lnTo>
              </a:path>
            </a:pathLst>
          </a:custGeom>
          <a:ln w="10849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90840" y="2991537"/>
            <a:ext cx="51590" cy="0"/>
          </a:xfrm>
          <a:custGeom>
            <a:avLst/>
            <a:gdLst/>
            <a:ahLst/>
            <a:cxnLst/>
            <a:rect l="l" t="t" r="r" b="b"/>
            <a:pathLst>
              <a:path w="51590">
                <a:moveTo>
                  <a:pt x="0" y="0"/>
                </a:moveTo>
                <a:lnTo>
                  <a:pt x="51590" y="0"/>
                </a:lnTo>
              </a:path>
            </a:pathLst>
          </a:custGeom>
          <a:ln w="10849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90840" y="2662482"/>
            <a:ext cx="51590" cy="0"/>
          </a:xfrm>
          <a:custGeom>
            <a:avLst/>
            <a:gdLst/>
            <a:ahLst/>
            <a:cxnLst/>
            <a:rect l="l" t="t" r="r" b="b"/>
            <a:pathLst>
              <a:path w="51590">
                <a:moveTo>
                  <a:pt x="0" y="0"/>
                </a:moveTo>
                <a:lnTo>
                  <a:pt x="51590" y="0"/>
                </a:lnTo>
              </a:path>
            </a:pathLst>
          </a:custGeom>
          <a:ln w="10849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790840" y="2333404"/>
            <a:ext cx="51590" cy="0"/>
          </a:xfrm>
          <a:custGeom>
            <a:avLst/>
            <a:gdLst/>
            <a:ahLst/>
            <a:cxnLst/>
            <a:rect l="l" t="t" r="r" b="b"/>
            <a:pathLst>
              <a:path w="51590">
                <a:moveTo>
                  <a:pt x="0" y="0"/>
                </a:moveTo>
                <a:lnTo>
                  <a:pt x="51590" y="0"/>
                </a:lnTo>
              </a:path>
            </a:pathLst>
          </a:custGeom>
          <a:ln w="10849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790840" y="2003149"/>
            <a:ext cx="51590" cy="0"/>
          </a:xfrm>
          <a:custGeom>
            <a:avLst/>
            <a:gdLst/>
            <a:ahLst/>
            <a:cxnLst/>
            <a:rect l="l" t="t" r="r" b="b"/>
            <a:pathLst>
              <a:path w="51590">
                <a:moveTo>
                  <a:pt x="0" y="0"/>
                </a:moveTo>
                <a:lnTo>
                  <a:pt x="51590" y="0"/>
                </a:lnTo>
              </a:path>
            </a:pathLst>
          </a:custGeom>
          <a:ln w="10849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790840" y="1674071"/>
            <a:ext cx="51590" cy="0"/>
          </a:xfrm>
          <a:custGeom>
            <a:avLst/>
            <a:gdLst/>
            <a:ahLst/>
            <a:cxnLst/>
            <a:rect l="l" t="t" r="r" b="b"/>
            <a:pathLst>
              <a:path w="51590">
                <a:moveTo>
                  <a:pt x="0" y="0"/>
                </a:moveTo>
                <a:lnTo>
                  <a:pt x="51590" y="0"/>
                </a:lnTo>
              </a:path>
            </a:pathLst>
          </a:custGeom>
          <a:ln w="10849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987285" y="4955122"/>
            <a:ext cx="0" cy="50458"/>
          </a:xfrm>
          <a:custGeom>
            <a:avLst/>
            <a:gdLst/>
            <a:ahLst/>
            <a:cxnLst/>
            <a:rect l="l" t="t" r="r" b="b"/>
            <a:pathLst>
              <a:path h="50458">
                <a:moveTo>
                  <a:pt x="0" y="50458"/>
                </a:moveTo>
                <a:lnTo>
                  <a:pt x="0" y="0"/>
                </a:lnTo>
              </a:path>
            </a:pathLst>
          </a:custGeom>
          <a:ln w="10841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117727" y="4955122"/>
            <a:ext cx="0" cy="50458"/>
          </a:xfrm>
          <a:custGeom>
            <a:avLst/>
            <a:gdLst/>
            <a:ahLst/>
            <a:cxnLst/>
            <a:rect l="l" t="t" r="r" b="b"/>
            <a:pathLst>
              <a:path h="50458">
                <a:moveTo>
                  <a:pt x="0" y="50458"/>
                </a:moveTo>
                <a:lnTo>
                  <a:pt x="0" y="0"/>
                </a:lnTo>
              </a:path>
            </a:pathLst>
          </a:custGeom>
          <a:ln w="10841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262607" y="4955122"/>
            <a:ext cx="0" cy="50458"/>
          </a:xfrm>
          <a:custGeom>
            <a:avLst/>
            <a:gdLst/>
            <a:ahLst/>
            <a:cxnLst/>
            <a:rect l="l" t="t" r="r" b="b"/>
            <a:pathLst>
              <a:path h="50458">
                <a:moveTo>
                  <a:pt x="0" y="50458"/>
                </a:moveTo>
                <a:lnTo>
                  <a:pt x="0" y="0"/>
                </a:lnTo>
              </a:path>
            </a:pathLst>
          </a:custGeom>
          <a:ln w="10841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393025" y="4955122"/>
            <a:ext cx="0" cy="50458"/>
          </a:xfrm>
          <a:custGeom>
            <a:avLst/>
            <a:gdLst/>
            <a:ahLst/>
            <a:cxnLst/>
            <a:rect l="l" t="t" r="r" b="b"/>
            <a:pathLst>
              <a:path h="50458">
                <a:moveTo>
                  <a:pt x="0" y="50458"/>
                </a:moveTo>
                <a:lnTo>
                  <a:pt x="0" y="0"/>
                </a:lnTo>
              </a:path>
            </a:pathLst>
          </a:custGeom>
          <a:ln w="10841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536651" y="4955122"/>
            <a:ext cx="0" cy="50458"/>
          </a:xfrm>
          <a:custGeom>
            <a:avLst/>
            <a:gdLst/>
            <a:ahLst/>
            <a:cxnLst/>
            <a:rect l="l" t="t" r="r" b="b"/>
            <a:pathLst>
              <a:path h="50458">
                <a:moveTo>
                  <a:pt x="0" y="50458"/>
                </a:moveTo>
                <a:lnTo>
                  <a:pt x="0" y="0"/>
                </a:lnTo>
              </a:path>
            </a:pathLst>
          </a:custGeom>
          <a:ln w="10841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08864" y="4879446"/>
            <a:ext cx="25190" cy="11994"/>
          </a:xfrm>
          <a:custGeom>
            <a:avLst/>
            <a:gdLst/>
            <a:ahLst/>
            <a:cxnLst/>
            <a:rect l="l" t="t" r="r" b="b"/>
            <a:pathLst>
              <a:path w="25190" h="11994">
                <a:moveTo>
                  <a:pt x="0" y="5997"/>
                </a:moveTo>
                <a:lnTo>
                  <a:pt x="25190" y="5997"/>
                </a:lnTo>
              </a:path>
            </a:pathLst>
          </a:custGeom>
          <a:ln w="13264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485678" y="4866225"/>
            <a:ext cx="25190" cy="13220"/>
          </a:xfrm>
          <a:custGeom>
            <a:avLst/>
            <a:gdLst/>
            <a:ahLst/>
            <a:cxnLst/>
            <a:rect l="l" t="t" r="r" b="b"/>
            <a:pathLst>
              <a:path w="25190" h="13220">
                <a:moveTo>
                  <a:pt x="0" y="6610"/>
                </a:moveTo>
                <a:lnTo>
                  <a:pt x="25190" y="6610"/>
                </a:lnTo>
              </a:path>
            </a:pathLst>
          </a:custGeom>
          <a:ln w="14490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562466" y="4853031"/>
            <a:ext cx="26413" cy="13192"/>
          </a:xfrm>
          <a:custGeom>
            <a:avLst/>
            <a:gdLst/>
            <a:ahLst/>
            <a:cxnLst/>
            <a:rect l="l" t="t" r="r" b="b"/>
            <a:pathLst>
              <a:path w="26413" h="13193">
                <a:moveTo>
                  <a:pt x="0" y="6596"/>
                </a:moveTo>
                <a:lnTo>
                  <a:pt x="26413" y="6596"/>
                </a:lnTo>
              </a:path>
            </a:pathLst>
          </a:custGeom>
          <a:ln w="14463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639279" y="4827761"/>
            <a:ext cx="26394" cy="25270"/>
          </a:xfrm>
          <a:custGeom>
            <a:avLst/>
            <a:gdLst/>
            <a:ahLst/>
            <a:cxnLst/>
            <a:rect l="l" t="t" r="r" b="b"/>
            <a:pathLst>
              <a:path w="26394" h="25270">
                <a:moveTo>
                  <a:pt x="26394" y="0"/>
                </a:moveTo>
                <a:lnTo>
                  <a:pt x="0" y="13221"/>
                </a:lnTo>
                <a:lnTo>
                  <a:pt x="0" y="25270"/>
                </a:lnTo>
                <a:lnTo>
                  <a:pt x="26394" y="13221"/>
                </a:lnTo>
                <a:lnTo>
                  <a:pt x="26394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717290" y="4815792"/>
            <a:ext cx="25196" cy="25191"/>
          </a:xfrm>
          <a:custGeom>
            <a:avLst/>
            <a:gdLst/>
            <a:ahLst/>
            <a:cxnLst/>
            <a:rect l="l" t="t" r="r" b="b"/>
            <a:pathLst>
              <a:path w="25196" h="25190">
                <a:moveTo>
                  <a:pt x="25196" y="0"/>
                </a:moveTo>
                <a:lnTo>
                  <a:pt x="0" y="11968"/>
                </a:lnTo>
                <a:lnTo>
                  <a:pt x="0" y="25190"/>
                </a:lnTo>
                <a:lnTo>
                  <a:pt x="25196" y="11968"/>
                </a:lnTo>
                <a:lnTo>
                  <a:pt x="25196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794077" y="4802543"/>
            <a:ext cx="25196" cy="25218"/>
          </a:xfrm>
          <a:custGeom>
            <a:avLst/>
            <a:gdLst/>
            <a:ahLst/>
            <a:cxnLst/>
            <a:rect l="l" t="t" r="r" b="b"/>
            <a:pathLst>
              <a:path w="25196" h="25218">
                <a:moveTo>
                  <a:pt x="25196" y="0"/>
                </a:moveTo>
                <a:lnTo>
                  <a:pt x="0" y="13249"/>
                </a:lnTo>
                <a:lnTo>
                  <a:pt x="0" y="25218"/>
                </a:lnTo>
                <a:lnTo>
                  <a:pt x="25196" y="13249"/>
                </a:lnTo>
                <a:lnTo>
                  <a:pt x="25196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870892" y="4790551"/>
            <a:ext cx="26396" cy="25242"/>
          </a:xfrm>
          <a:custGeom>
            <a:avLst/>
            <a:gdLst/>
            <a:ahLst/>
            <a:cxnLst/>
            <a:rect l="l" t="t" r="r" b="b"/>
            <a:pathLst>
              <a:path w="26395" h="25242">
                <a:moveTo>
                  <a:pt x="26395" y="0"/>
                </a:moveTo>
                <a:lnTo>
                  <a:pt x="0" y="11992"/>
                </a:lnTo>
                <a:lnTo>
                  <a:pt x="0" y="25242"/>
                </a:lnTo>
                <a:lnTo>
                  <a:pt x="26395" y="11992"/>
                </a:lnTo>
                <a:lnTo>
                  <a:pt x="26395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947679" y="4777330"/>
            <a:ext cx="26396" cy="25213"/>
          </a:xfrm>
          <a:custGeom>
            <a:avLst/>
            <a:gdLst/>
            <a:ahLst/>
            <a:cxnLst/>
            <a:rect l="l" t="t" r="r" b="b"/>
            <a:pathLst>
              <a:path w="26395" h="25213">
                <a:moveTo>
                  <a:pt x="26395" y="0"/>
                </a:moveTo>
                <a:lnTo>
                  <a:pt x="0" y="13220"/>
                </a:lnTo>
                <a:lnTo>
                  <a:pt x="0" y="25213"/>
                </a:lnTo>
                <a:lnTo>
                  <a:pt x="26395" y="13220"/>
                </a:lnTo>
                <a:lnTo>
                  <a:pt x="26395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012478" y="4765336"/>
            <a:ext cx="25204" cy="11994"/>
          </a:xfrm>
          <a:custGeom>
            <a:avLst/>
            <a:gdLst/>
            <a:ahLst/>
            <a:cxnLst/>
            <a:rect l="l" t="t" r="r" b="b"/>
            <a:pathLst>
              <a:path w="25204" h="11994">
                <a:moveTo>
                  <a:pt x="0" y="5997"/>
                </a:moveTo>
                <a:lnTo>
                  <a:pt x="25204" y="5997"/>
                </a:lnTo>
              </a:path>
            </a:pathLst>
          </a:custGeom>
          <a:ln w="13264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089294" y="4752113"/>
            <a:ext cx="26374" cy="13223"/>
          </a:xfrm>
          <a:custGeom>
            <a:avLst/>
            <a:gdLst/>
            <a:ahLst/>
            <a:cxnLst/>
            <a:rect l="l" t="t" r="r" b="b"/>
            <a:pathLst>
              <a:path w="26375" h="13223">
                <a:moveTo>
                  <a:pt x="0" y="6611"/>
                </a:moveTo>
                <a:lnTo>
                  <a:pt x="26375" y="6611"/>
                </a:lnTo>
              </a:path>
            </a:pathLst>
          </a:custGeom>
          <a:ln w="14493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167306" y="4740093"/>
            <a:ext cx="25190" cy="12020"/>
          </a:xfrm>
          <a:custGeom>
            <a:avLst/>
            <a:gdLst/>
            <a:ahLst/>
            <a:cxnLst/>
            <a:rect l="l" t="t" r="r" b="b"/>
            <a:pathLst>
              <a:path w="25190" h="12020">
                <a:moveTo>
                  <a:pt x="0" y="6010"/>
                </a:moveTo>
                <a:lnTo>
                  <a:pt x="25190" y="6010"/>
                </a:lnTo>
              </a:path>
            </a:pathLst>
          </a:custGeom>
          <a:ln w="13290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244093" y="4726905"/>
            <a:ext cx="25204" cy="13191"/>
          </a:xfrm>
          <a:custGeom>
            <a:avLst/>
            <a:gdLst/>
            <a:ahLst/>
            <a:cxnLst/>
            <a:rect l="l" t="t" r="r" b="b"/>
            <a:pathLst>
              <a:path w="25204" h="13191">
                <a:moveTo>
                  <a:pt x="0" y="6595"/>
                </a:moveTo>
                <a:lnTo>
                  <a:pt x="25204" y="6595"/>
                </a:lnTo>
              </a:path>
            </a:pathLst>
          </a:custGeom>
          <a:ln w="14461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320880" y="4713678"/>
            <a:ext cx="26403" cy="13223"/>
          </a:xfrm>
          <a:custGeom>
            <a:avLst/>
            <a:gdLst/>
            <a:ahLst/>
            <a:cxnLst/>
            <a:rect l="l" t="t" r="r" b="b"/>
            <a:pathLst>
              <a:path w="26402" h="13223">
                <a:moveTo>
                  <a:pt x="0" y="6611"/>
                </a:moveTo>
                <a:lnTo>
                  <a:pt x="26402" y="6611"/>
                </a:lnTo>
              </a:path>
            </a:pathLst>
          </a:custGeom>
          <a:ln w="14493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397694" y="4701685"/>
            <a:ext cx="26399" cy="11994"/>
          </a:xfrm>
          <a:custGeom>
            <a:avLst/>
            <a:gdLst/>
            <a:ahLst/>
            <a:cxnLst/>
            <a:rect l="l" t="t" r="r" b="b"/>
            <a:pathLst>
              <a:path w="26399" h="11994">
                <a:moveTo>
                  <a:pt x="0" y="5997"/>
                </a:moveTo>
                <a:lnTo>
                  <a:pt x="26399" y="5997"/>
                </a:lnTo>
              </a:path>
            </a:pathLst>
          </a:custGeom>
          <a:ln w="13264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475707" y="4688464"/>
            <a:ext cx="25190" cy="13220"/>
          </a:xfrm>
          <a:custGeom>
            <a:avLst/>
            <a:gdLst/>
            <a:ahLst/>
            <a:cxnLst/>
            <a:rect l="l" t="t" r="r" b="b"/>
            <a:pathLst>
              <a:path w="25190" h="13220">
                <a:moveTo>
                  <a:pt x="0" y="6610"/>
                </a:moveTo>
                <a:lnTo>
                  <a:pt x="25190" y="6610"/>
                </a:lnTo>
              </a:path>
            </a:pathLst>
          </a:custGeom>
          <a:ln w="14490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39312" y="4663249"/>
            <a:ext cx="26393" cy="25214"/>
          </a:xfrm>
          <a:custGeom>
            <a:avLst/>
            <a:gdLst/>
            <a:ahLst/>
            <a:cxnLst/>
            <a:rect l="l" t="t" r="r" b="b"/>
            <a:pathLst>
              <a:path w="26393" h="25214">
                <a:moveTo>
                  <a:pt x="26393" y="0"/>
                </a:moveTo>
                <a:lnTo>
                  <a:pt x="13181" y="0"/>
                </a:lnTo>
                <a:lnTo>
                  <a:pt x="0" y="25214"/>
                </a:lnTo>
                <a:lnTo>
                  <a:pt x="13181" y="25214"/>
                </a:lnTo>
                <a:lnTo>
                  <a:pt x="26393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590900" y="4600794"/>
            <a:ext cx="25195" cy="25242"/>
          </a:xfrm>
          <a:custGeom>
            <a:avLst/>
            <a:gdLst/>
            <a:ahLst/>
            <a:cxnLst/>
            <a:rect l="l" t="t" r="r" b="b"/>
            <a:pathLst>
              <a:path w="25194" h="25242">
                <a:moveTo>
                  <a:pt x="13183" y="0"/>
                </a:moveTo>
                <a:lnTo>
                  <a:pt x="0" y="12024"/>
                </a:lnTo>
                <a:lnTo>
                  <a:pt x="13183" y="25242"/>
                </a:lnTo>
                <a:lnTo>
                  <a:pt x="25194" y="12024"/>
                </a:lnTo>
                <a:lnTo>
                  <a:pt x="13183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642491" y="4549139"/>
            <a:ext cx="25223" cy="25241"/>
          </a:xfrm>
          <a:custGeom>
            <a:avLst/>
            <a:gdLst/>
            <a:ahLst/>
            <a:cxnLst/>
            <a:rect l="l" t="t" r="r" b="b"/>
            <a:pathLst>
              <a:path w="25223" h="25241">
                <a:moveTo>
                  <a:pt x="25223" y="0"/>
                </a:moveTo>
                <a:lnTo>
                  <a:pt x="13211" y="0"/>
                </a:lnTo>
                <a:lnTo>
                  <a:pt x="0" y="25241"/>
                </a:lnTo>
                <a:lnTo>
                  <a:pt x="13211" y="25241"/>
                </a:lnTo>
                <a:lnTo>
                  <a:pt x="25223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694107" y="4486687"/>
            <a:ext cx="25196" cy="25245"/>
          </a:xfrm>
          <a:custGeom>
            <a:avLst/>
            <a:gdLst/>
            <a:ahLst/>
            <a:cxnLst/>
            <a:rect l="l" t="t" r="r" b="b"/>
            <a:pathLst>
              <a:path w="25196" h="25245">
                <a:moveTo>
                  <a:pt x="11984" y="0"/>
                </a:moveTo>
                <a:lnTo>
                  <a:pt x="0" y="12019"/>
                </a:lnTo>
                <a:lnTo>
                  <a:pt x="11984" y="25245"/>
                </a:lnTo>
                <a:lnTo>
                  <a:pt x="25196" y="12019"/>
                </a:lnTo>
                <a:lnTo>
                  <a:pt x="11984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732515" y="4423033"/>
            <a:ext cx="38406" cy="38463"/>
          </a:xfrm>
          <a:custGeom>
            <a:avLst/>
            <a:gdLst/>
            <a:ahLst/>
            <a:cxnLst/>
            <a:rect l="l" t="t" r="r" b="b"/>
            <a:pathLst>
              <a:path w="38406" h="38463">
                <a:moveTo>
                  <a:pt x="25222" y="0"/>
                </a:moveTo>
                <a:lnTo>
                  <a:pt x="0" y="25239"/>
                </a:lnTo>
                <a:lnTo>
                  <a:pt x="13211" y="38463"/>
                </a:lnTo>
                <a:lnTo>
                  <a:pt x="38406" y="12021"/>
                </a:lnTo>
                <a:lnTo>
                  <a:pt x="25222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784105" y="4359382"/>
            <a:ext cx="38408" cy="38491"/>
          </a:xfrm>
          <a:custGeom>
            <a:avLst/>
            <a:gdLst/>
            <a:ahLst/>
            <a:cxnLst/>
            <a:rect l="l" t="t" r="r" b="b"/>
            <a:pathLst>
              <a:path w="38408" h="38491">
                <a:moveTo>
                  <a:pt x="25196" y="0"/>
                </a:moveTo>
                <a:lnTo>
                  <a:pt x="0" y="25242"/>
                </a:lnTo>
                <a:lnTo>
                  <a:pt x="12012" y="38491"/>
                </a:lnTo>
                <a:lnTo>
                  <a:pt x="38408" y="13249"/>
                </a:lnTo>
                <a:lnTo>
                  <a:pt x="25196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847708" y="4308953"/>
            <a:ext cx="26396" cy="25243"/>
          </a:xfrm>
          <a:custGeom>
            <a:avLst/>
            <a:gdLst/>
            <a:ahLst/>
            <a:cxnLst/>
            <a:rect l="l" t="t" r="r" b="b"/>
            <a:pathLst>
              <a:path w="26395" h="25243">
                <a:moveTo>
                  <a:pt x="26395" y="0"/>
                </a:moveTo>
                <a:lnTo>
                  <a:pt x="0" y="13221"/>
                </a:lnTo>
                <a:lnTo>
                  <a:pt x="0" y="25243"/>
                </a:lnTo>
                <a:lnTo>
                  <a:pt x="26395" y="13221"/>
                </a:lnTo>
                <a:lnTo>
                  <a:pt x="26395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886117" y="4258520"/>
            <a:ext cx="26393" cy="25241"/>
          </a:xfrm>
          <a:custGeom>
            <a:avLst/>
            <a:gdLst/>
            <a:ahLst/>
            <a:cxnLst/>
            <a:rect l="l" t="t" r="r" b="b"/>
            <a:pathLst>
              <a:path w="26393" h="25241">
                <a:moveTo>
                  <a:pt x="26393" y="0"/>
                </a:moveTo>
                <a:lnTo>
                  <a:pt x="13207" y="0"/>
                </a:lnTo>
                <a:lnTo>
                  <a:pt x="0" y="25241"/>
                </a:lnTo>
                <a:lnTo>
                  <a:pt x="13207" y="25241"/>
                </a:lnTo>
                <a:lnTo>
                  <a:pt x="26393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937734" y="4194869"/>
            <a:ext cx="26393" cy="25217"/>
          </a:xfrm>
          <a:custGeom>
            <a:avLst/>
            <a:gdLst/>
            <a:ahLst/>
            <a:cxnLst/>
            <a:rect l="l" t="t" r="r" b="b"/>
            <a:pathLst>
              <a:path w="26393" h="25217">
                <a:moveTo>
                  <a:pt x="13185" y="0"/>
                </a:moveTo>
                <a:lnTo>
                  <a:pt x="0" y="13221"/>
                </a:lnTo>
                <a:lnTo>
                  <a:pt x="13185" y="25217"/>
                </a:lnTo>
                <a:lnTo>
                  <a:pt x="26393" y="13221"/>
                </a:lnTo>
                <a:lnTo>
                  <a:pt x="13185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989323" y="4144439"/>
            <a:ext cx="26394" cy="25218"/>
          </a:xfrm>
          <a:custGeom>
            <a:avLst/>
            <a:gdLst/>
            <a:ahLst/>
            <a:cxnLst/>
            <a:rect l="l" t="t" r="r" b="b"/>
            <a:pathLst>
              <a:path w="26394" h="25218">
                <a:moveTo>
                  <a:pt x="26394" y="0"/>
                </a:moveTo>
                <a:lnTo>
                  <a:pt x="13211" y="0"/>
                </a:lnTo>
                <a:lnTo>
                  <a:pt x="0" y="25218"/>
                </a:lnTo>
                <a:lnTo>
                  <a:pt x="13211" y="25218"/>
                </a:lnTo>
                <a:lnTo>
                  <a:pt x="26394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040942" y="4080788"/>
            <a:ext cx="25168" cy="25214"/>
          </a:xfrm>
          <a:custGeom>
            <a:avLst/>
            <a:gdLst/>
            <a:ahLst/>
            <a:cxnLst/>
            <a:rect l="l" t="t" r="r" b="b"/>
            <a:pathLst>
              <a:path w="25168" h="25214">
                <a:moveTo>
                  <a:pt x="25168" y="0"/>
                </a:moveTo>
                <a:lnTo>
                  <a:pt x="13183" y="0"/>
                </a:lnTo>
                <a:lnTo>
                  <a:pt x="0" y="25214"/>
                </a:lnTo>
                <a:lnTo>
                  <a:pt x="13183" y="25214"/>
                </a:lnTo>
                <a:lnTo>
                  <a:pt x="25168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092533" y="4017134"/>
            <a:ext cx="25195" cy="25217"/>
          </a:xfrm>
          <a:custGeom>
            <a:avLst/>
            <a:gdLst/>
            <a:ahLst/>
            <a:cxnLst/>
            <a:rect l="l" t="t" r="r" b="b"/>
            <a:pathLst>
              <a:path w="25194" h="25217">
                <a:moveTo>
                  <a:pt x="13181" y="0"/>
                </a:moveTo>
                <a:lnTo>
                  <a:pt x="0" y="13195"/>
                </a:lnTo>
                <a:lnTo>
                  <a:pt x="13181" y="25217"/>
                </a:lnTo>
                <a:lnTo>
                  <a:pt x="25194" y="13195"/>
                </a:lnTo>
                <a:lnTo>
                  <a:pt x="13181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130939" y="3954683"/>
            <a:ext cx="38378" cy="37235"/>
          </a:xfrm>
          <a:custGeom>
            <a:avLst/>
            <a:gdLst/>
            <a:ahLst/>
            <a:cxnLst/>
            <a:rect l="l" t="t" r="r" b="b"/>
            <a:pathLst>
              <a:path w="38378" h="37235">
                <a:moveTo>
                  <a:pt x="25196" y="0"/>
                </a:moveTo>
                <a:lnTo>
                  <a:pt x="0" y="25218"/>
                </a:lnTo>
                <a:lnTo>
                  <a:pt x="13211" y="37235"/>
                </a:lnTo>
                <a:lnTo>
                  <a:pt x="38378" y="12019"/>
                </a:lnTo>
                <a:lnTo>
                  <a:pt x="25196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194542" y="3903051"/>
            <a:ext cx="26396" cy="26414"/>
          </a:xfrm>
          <a:custGeom>
            <a:avLst/>
            <a:gdLst/>
            <a:ahLst/>
            <a:cxnLst/>
            <a:rect l="l" t="t" r="r" b="b"/>
            <a:pathLst>
              <a:path w="26395" h="26414">
                <a:moveTo>
                  <a:pt x="26395" y="0"/>
                </a:moveTo>
                <a:lnTo>
                  <a:pt x="0" y="13190"/>
                </a:lnTo>
                <a:lnTo>
                  <a:pt x="0" y="26414"/>
                </a:lnTo>
                <a:lnTo>
                  <a:pt x="26395" y="13190"/>
                </a:lnTo>
                <a:lnTo>
                  <a:pt x="26395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234146" y="3840630"/>
            <a:ext cx="25198" cy="25161"/>
          </a:xfrm>
          <a:custGeom>
            <a:avLst/>
            <a:gdLst/>
            <a:ahLst/>
            <a:cxnLst/>
            <a:rect l="l" t="t" r="r" b="b"/>
            <a:pathLst>
              <a:path w="25198" h="25161">
                <a:moveTo>
                  <a:pt x="11984" y="0"/>
                </a:moveTo>
                <a:lnTo>
                  <a:pt x="0" y="11968"/>
                </a:lnTo>
                <a:lnTo>
                  <a:pt x="11984" y="25161"/>
                </a:lnTo>
                <a:lnTo>
                  <a:pt x="25198" y="11968"/>
                </a:lnTo>
                <a:lnTo>
                  <a:pt x="11984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284540" y="3790168"/>
            <a:ext cx="26393" cy="25215"/>
          </a:xfrm>
          <a:custGeom>
            <a:avLst/>
            <a:gdLst/>
            <a:ahLst/>
            <a:cxnLst/>
            <a:rect l="l" t="t" r="r" b="b"/>
            <a:pathLst>
              <a:path w="26393" h="25215">
                <a:moveTo>
                  <a:pt x="26393" y="0"/>
                </a:moveTo>
                <a:lnTo>
                  <a:pt x="13185" y="0"/>
                </a:lnTo>
                <a:lnTo>
                  <a:pt x="0" y="25215"/>
                </a:lnTo>
                <a:lnTo>
                  <a:pt x="13185" y="25215"/>
                </a:lnTo>
                <a:lnTo>
                  <a:pt x="26393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336130" y="3726492"/>
            <a:ext cx="26421" cy="25187"/>
          </a:xfrm>
          <a:custGeom>
            <a:avLst/>
            <a:gdLst/>
            <a:ahLst/>
            <a:cxnLst/>
            <a:rect l="l" t="t" r="r" b="b"/>
            <a:pathLst>
              <a:path w="26421" h="25187">
                <a:moveTo>
                  <a:pt x="13211" y="0"/>
                </a:moveTo>
                <a:lnTo>
                  <a:pt x="0" y="11992"/>
                </a:lnTo>
                <a:lnTo>
                  <a:pt x="13211" y="25187"/>
                </a:lnTo>
                <a:lnTo>
                  <a:pt x="26421" y="11992"/>
                </a:lnTo>
                <a:lnTo>
                  <a:pt x="13211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387748" y="3676062"/>
            <a:ext cx="26396" cy="25214"/>
          </a:xfrm>
          <a:custGeom>
            <a:avLst/>
            <a:gdLst/>
            <a:ahLst/>
            <a:cxnLst/>
            <a:rect l="l" t="t" r="r" b="b"/>
            <a:pathLst>
              <a:path w="26395" h="25214">
                <a:moveTo>
                  <a:pt x="26395" y="0"/>
                </a:moveTo>
                <a:lnTo>
                  <a:pt x="13183" y="0"/>
                </a:lnTo>
                <a:lnTo>
                  <a:pt x="0" y="25214"/>
                </a:lnTo>
                <a:lnTo>
                  <a:pt x="13183" y="25214"/>
                </a:lnTo>
                <a:lnTo>
                  <a:pt x="26395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439338" y="3612408"/>
            <a:ext cx="25196" cy="25215"/>
          </a:xfrm>
          <a:custGeom>
            <a:avLst/>
            <a:gdLst/>
            <a:ahLst/>
            <a:cxnLst/>
            <a:rect l="l" t="t" r="r" b="b"/>
            <a:pathLst>
              <a:path w="25196" h="25215">
                <a:moveTo>
                  <a:pt x="13211" y="0"/>
                </a:moveTo>
                <a:lnTo>
                  <a:pt x="0" y="12021"/>
                </a:lnTo>
                <a:lnTo>
                  <a:pt x="13211" y="25215"/>
                </a:lnTo>
                <a:lnTo>
                  <a:pt x="25196" y="12021"/>
                </a:lnTo>
                <a:lnTo>
                  <a:pt x="13211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490929" y="3548757"/>
            <a:ext cx="25223" cy="25213"/>
          </a:xfrm>
          <a:custGeom>
            <a:avLst/>
            <a:gdLst/>
            <a:ahLst/>
            <a:cxnLst/>
            <a:rect l="l" t="t" r="r" b="b"/>
            <a:pathLst>
              <a:path w="25222" h="25213">
                <a:moveTo>
                  <a:pt x="13181" y="0"/>
                </a:moveTo>
                <a:lnTo>
                  <a:pt x="0" y="13219"/>
                </a:lnTo>
                <a:lnTo>
                  <a:pt x="13181" y="25213"/>
                </a:lnTo>
                <a:lnTo>
                  <a:pt x="25222" y="13219"/>
                </a:lnTo>
                <a:lnTo>
                  <a:pt x="13181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529363" y="3485102"/>
            <a:ext cx="38408" cy="38439"/>
          </a:xfrm>
          <a:custGeom>
            <a:avLst/>
            <a:gdLst/>
            <a:ahLst/>
            <a:cxnLst/>
            <a:rect l="l" t="t" r="r" b="b"/>
            <a:pathLst>
              <a:path w="38408" h="38439">
                <a:moveTo>
                  <a:pt x="25170" y="0"/>
                </a:moveTo>
                <a:lnTo>
                  <a:pt x="0" y="26443"/>
                </a:lnTo>
                <a:lnTo>
                  <a:pt x="13185" y="38439"/>
                </a:lnTo>
                <a:lnTo>
                  <a:pt x="38408" y="13224"/>
                </a:lnTo>
                <a:lnTo>
                  <a:pt x="25170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594164" y="3434674"/>
            <a:ext cx="25170" cy="25189"/>
          </a:xfrm>
          <a:custGeom>
            <a:avLst/>
            <a:gdLst/>
            <a:ahLst/>
            <a:cxnLst/>
            <a:rect l="l" t="t" r="r" b="b"/>
            <a:pathLst>
              <a:path w="25170" h="25189">
                <a:moveTo>
                  <a:pt x="25170" y="0"/>
                </a:moveTo>
                <a:lnTo>
                  <a:pt x="0" y="13194"/>
                </a:lnTo>
                <a:lnTo>
                  <a:pt x="0" y="25189"/>
                </a:lnTo>
                <a:lnTo>
                  <a:pt x="25170" y="13194"/>
                </a:lnTo>
                <a:lnTo>
                  <a:pt x="25170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632545" y="3384216"/>
            <a:ext cx="25223" cy="25215"/>
          </a:xfrm>
          <a:custGeom>
            <a:avLst/>
            <a:gdLst/>
            <a:ahLst/>
            <a:cxnLst/>
            <a:rect l="l" t="t" r="r" b="b"/>
            <a:pathLst>
              <a:path w="25222" h="25215">
                <a:moveTo>
                  <a:pt x="25222" y="0"/>
                </a:moveTo>
                <a:lnTo>
                  <a:pt x="11986" y="0"/>
                </a:lnTo>
                <a:lnTo>
                  <a:pt x="0" y="25215"/>
                </a:lnTo>
                <a:lnTo>
                  <a:pt x="11986" y="25215"/>
                </a:lnTo>
                <a:lnTo>
                  <a:pt x="25222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696176" y="3320562"/>
            <a:ext cx="26365" cy="25218"/>
          </a:xfrm>
          <a:custGeom>
            <a:avLst/>
            <a:gdLst/>
            <a:ahLst/>
            <a:cxnLst/>
            <a:rect l="l" t="t" r="r" b="b"/>
            <a:pathLst>
              <a:path w="26365" h="25218">
                <a:moveTo>
                  <a:pt x="26365" y="0"/>
                </a:moveTo>
                <a:lnTo>
                  <a:pt x="0" y="13221"/>
                </a:lnTo>
                <a:lnTo>
                  <a:pt x="0" y="25218"/>
                </a:lnTo>
                <a:lnTo>
                  <a:pt x="26365" y="13221"/>
                </a:lnTo>
                <a:lnTo>
                  <a:pt x="26365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774186" y="3308557"/>
            <a:ext cx="25196" cy="12005"/>
          </a:xfrm>
          <a:custGeom>
            <a:avLst/>
            <a:gdLst/>
            <a:ahLst/>
            <a:cxnLst/>
            <a:rect l="l" t="t" r="r" b="b"/>
            <a:pathLst>
              <a:path w="25196" h="12005">
                <a:moveTo>
                  <a:pt x="0" y="6002"/>
                </a:moveTo>
                <a:lnTo>
                  <a:pt x="25196" y="6002"/>
                </a:lnTo>
              </a:path>
            </a:pathLst>
          </a:custGeom>
          <a:ln w="13275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837765" y="3283358"/>
            <a:ext cx="25195" cy="12018"/>
          </a:xfrm>
          <a:custGeom>
            <a:avLst/>
            <a:gdLst/>
            <a:ahLst/>
            <a:cxnLst/>
            <a:rect l="l" t="t" r="r" b="b"/>
            <a:pathLst>
              <a:path w="25195" h="12018">
                <a:moveTo>
                  <a:pt x="0" y="6009"/>
                </a:moveTo>
                <a:lnTo>
                  <a:pt x="25195" y="6009"/>
                </a:lnTo>
              </a:path>
            </a:pathLst>
          </a:custGeom>
          <a:ln w="13288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914575" y="3258141"/>
            <a:ext cx="26369" cy="25214"/>
          </a:xfrm>
          <a:custGeom>
            <a:avLst/>
            <a:gdLst/>
            <a:ahLst/>
            <a:cxnLst/>
            <a:rect l="l" t="t" r="r" b="b"/>
            <a:pathLst>
              <a:path w="26369" h="25214">
                <a:moveTo>
                  <a:pt x="26369" y="0"/>
                </a:moveTo>
                <a:lnTo>
                  <a:pt x="0" y="11992"/>
                </a:lnTo>
                <a:lnTo>
                  <a:pt x="0" y="25214"/>
                </a:lnTo>
                <a:lnTo>
                  <a:pt x="26369" y="11992"/>
                </a:lnTo>
                <a:lnTo>
                  <a:pt x="26369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992588" y="3231725"/>
            <a:ext cx="25168" cy="26414"/>
          </a:xfrm>
          <a:custGeom>
            <a:avLst/>
            <a:gdLst/>
            <a:ahLst/>
            <a:cxnLst/>
            <a:rect l="l" t="t" r="r" b="b"/>
            <a:pathLst>
              <a:path w="25168" h="26414">
                <a:moveTo>
                  <a:pt x="25168" y="0"/>
                </a:moveTo>
                <a:lnTo>
                  <a:pt x="0" y="13192"/>
                </a:lnTo>
                <a:lnTo>
                  <a:pt x="0" y="26414"/>
                </a:lnTo>
                <a:lnTo>
                  <a:pt x="25168" y="13192"/>
                </a:lnTo>
                <a:lnTo>
                  <a:pt x="25168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069347" y="3219706"/>
            <a:ext cx="25195" cy="12018"/>
          </a:xfrm>
          <a:custGeom>
            <a:avLst/>
            <a:gdLst/>
            <a:ahLst/>
            <a:cxnLst/>
            <a:rect l="l" t="t" r="r" b="b"/>
            <a:pathLst>
              <a:path w="25195" h="12018">
                <a:moveTo>
                  <a:pt x="0" y="6009"/>
                </a:moveTo>
                <a:lnTo>
                  <a:pt x="25195" y="6009"/>
                </a:lnTo>
              </a:path>
            </a:pathLst>
          </a:custGeom>
          <a:ln w="13288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132951" y="3194490"/>
            <a:ext cx="26421" cy="11991"/>
          </a:xfrm>
          <a:custGeom>
            <a:avLst/>
            <a:gdLst/>
            <a:ahLst/>
            <a:cxnLst/>
            <a:rect l="l" t="t" r="r" b="b"/>
            <a:pathLst>
              <a:path w="26421" h="11992">
                <a:moveTo>
                  <a:pt x="0" y="5996"/>
                </a:moveTo>
                <a:lnTo>
                  <a:pt x="26421" y="5996"/>
                </a:lnTo>
              </a:path>
            </a:pathLst>
          </a:custGeom>
          <a:ln w="1326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210962" y="3169245"/>
            <a:ext cx="25198" cy="25245"/>
          </a:xfrm>
          <a:custGeom>
            <a:avLst/>
            <a:gdLst/>
            <a:ahLst/>
            <a:cxnLst/>
            <a:rect l="l" t="t" r="r" b="b"/>
            <a:pathLst>
              <a:path w="25198" h="25245">
                <a:moveTo>
                  <a:pt x="25198" y="0"/>
                </a:moveTo>
                <a:lnTo>
                  <a:pt x="0" y="12023"/>
                </a:lnTo>
                <a:lnTo>
                  <a:pt x="0" y="25245"/>
                </a:lnTo>
                <a:lnTo>
                  <a:pt x="25198" y="12023"/>
                </a:lnTo>
                <a:lnTo>
                  <a:pt x="25198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287751" y="3144057"/>
            <a:ext cx="25196" cy="25186"/>
          </a:xfrm>
          <a:custGeom>
            <a:avLst/>
            <a:gdLst/>
            <a:ahLst/>
            <a:cxnLst/>
            <a:rect l="l" t="t" r="r" b="b"/>
            <a:pathLst>
              <a:path w="25196" h="25186">
                <a:moveTo>
                  <a:pt x="25196" y="0"/>
                </a:moveTo>
                <a:lnTo>
                  <a:pt x="0" y="11992"/>
                </a:lnTo>
                <a:lnTo>
                  <a:pt x="0" y="25186"/>
                </a:lnTo>
                <a:lnTo>
                  <a:pt x="25196" y="11992"/>
                </a:lnTo>
                <a:lnTo>
                  <a:pt x="25196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364564" y="3130811"/>
            <a:ext cx="26394" cy="13218"/>
          </a:xfrm>
          <a:custGeom>
            <a:avLst/>
            <a:gdLst/>
            <a:ahLst/>
            <a:cxnLst/>
            <a:rect l="l" t="t" r="r" b="b"/>
            <a:pathLst>
              <a:path w="26394" h="13218">
                <a:moveTo>
                  <a:pt x="0" y="6609"/>
                </a:moveTo>
                <a:lnTo>
                  <a:pt x="26394" y="6609"/>
                </a:lnTo>
              </a:path>
            </a:pathLst>
          </a:custGeom>
          <a:ln w="14488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6429366" y="3105610"/>
            <a:ext cx="25168" cy="13205"/>
          </a:xfrm>
          <a:custGeom>
            <a:avLst/>
            <a:gdLst/>
            <a:ahLst/>
            <a:cxnLst/>
            <a:rect l="l" t="t" r="r" b="b"/>
            <a:pathLst>
              <a:path w="25168" h="13205">
                <a:moveTo>
                  <a:pt x="0" y="6602"/>
                </a:moveTo>
                <a:lnTo>
                  <a:pt x="25168" y="6602"/>
                </a:lnTo>
              </a:path>
            </a:pathLst>
          </a:custGeom>
          <a:ln w="14475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506153" y="3080381"/>
            <a:ext cx="25196" cy="25213"/>
          </a:xfrm>
          <a:custGeom>
            <a:avLst/>
            <a:gdLst/>
            <a:ahLst/>
            <a:cxnLst/>
            <a:rect l="l" t="t" r="r" b="b"/>
            <a:pathLst>
              <a:path w="25196" h="25213">
                <a:moveTo>
                  <a:pt x="25196" y="0"/>
                </a:moveTo>
                <a:lnTo>
                  <a:pt x="0" y="12018"/>
                </a:lnTo>
                <a:lnTo>
                  <a:pt x="0" y="25213"/>
                </a:lnTo>
                <a:lnTo>
                  <a:pt x="25196" y="12018"/>
                </a:lnTo>
                <a:lnTo>
                  <a:pt x="25196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582968" y="3055190"/>
            <a:ext cx="26421" cy="25213"/>
          </a:xfrm>
          <a:custGeom>
            <a:avLst/>
            <a:gdLst/>
            <a:ahLst/>
            <a:cxnLst/>
            <a:rect l="l" t="t" r="r" b="b"/>
            <a:pathLst>
              <a:path w="26421" h="25213">
                <a:moveTo>
                  <a:pt x="26421" y="0"/>
                </a:moveTo>
                <a:lnTo>
                  <a:pt x="0" y="11993"/>
                </a:lnTo>
                <a:lnTo>
                  <a:pt x="0" y="25213"/>
                </a:lnTo>
                <a:lnTo>
                  <a:pt x="26421" y="11993"/>
                </a:lnTo>
                <a:lnTo>
                  <a:pt x="26421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660979" y="3041961"/>
            <a:ext cx="25168" cy="13203"/>
          </a:xfrm>
          <a:custGeom>
            <a:avLst/>
            <a:gdLst/>
            <a:ahLst/>
            <a:cxnLst/>
            <a:rect l="l" t="t" r="r" b="b"/>
            <a:pathLst>
              <a:path w="25168" h="13203">
                <a:moveTo>
                  <a:pt x="0" y="6601"/>
                </a:moveTo>
                <a:lnTo>
                  <a:pt x="25168" y="6601"/>
                </a:lnTo>
              </a:path>
            </a:pathLst>
          </a:custGeom>
          <a:ln w="14473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6724582" y="3016729"/>
            <a:ext cx="26394" cy="13216"/>
          </a:xfrm>
          <a:custGeom>
            <a:avLst/>
            <a:gdLst/>
            <a:ahLst/>
            <a:cxnLst/>
            <a:rect l="l" t="t" r="r" b="b"/>
            <a:pathLst>
              <a:path w="26394" h="13216">
                <a:moveTo>
                  <a:pt x="0" y="6608"/>
                </a:moveTo>
                <a:lnTo>
                  <a:pt x="26394" y="6608"/>
                </a:lnTo>
              </a:path>
            </a:pathLst>
          </a:custGeom>
          <a:ln w="14486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801396" y="2991535"/>
            <a:ext cx="26394" cy="25191"/>
          </a:xfrm>
          <a:custGeom>
            <a:avLst/>
            <a:gdLst/>
            <a:ahLst/>
            <a:cxnLst/>
            <a:rect l="l" t="t" r="r" b="b"/>
            <a:pathLst>
              <a:path w="26394" h="25190">
                <a:moveTo>
                  <a:pt x="26394" y="0"/>
                </a:moveTo>
                <a:lnTo>
                  <a:pt x="0" y="13191"/>
                </a:lnTo>
                <a:lnTo>
                  <a:pt x="0" y="25190"/>
                </a:lnTo>
                <a:lnTo>
                  <a:pt x="26394" y="13191"/>
                </a:lnTo>
                <a:lnTo>
                  <a:pt x="26394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6879380" y="2966294"/>
            <a:ext cx="25196" cy="25215"/>
          </a:xfrm>
          <a:custGeom>
            <a:avLst/>
            <a:gdLst/>
            <a:ahLst/>
            <a:cxnLst/>
            <a:rect l="l" t="t" r="r" b="b"/>
            <a:pathLst>
              <a:path w="25196" h="25215">
                <a:moveTo>
                  <a:pt x="25196" y="0"/>
                </a:moveTo>
                <a:lnTo>
                  <a:pt x="0" y="13195"/>
                </a:lnTo>
                <a:lnTo>
                  <a:pt x="0" y="25215"/>
                </a:lnTo>
                <a:lnTo>
                  <a:pt x="25196" y="13195"/>
                </a:lnTo>
                <a:lnTo>
                  <a:pt x="25196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6956167" y="2953094"/>
            <a:ext cx="25196" cy="13200"/>
          </a:xfrm>
          <a:custGeom>
            <a:avLst/>
            <a:gdLst/>
            <a:ahLst/>
            <a:cxnLst/>
            <a:rect l="l" t="t" r="r" b="b"/>
            <a:pathLst>
              <a:path w="25196" h="13200">
                <a:moveTo>
                  <a:pt x="0" y="6600"/>
                </a:moveTo>
                <a:lnTo>
                  <a:pt x="25196" y="6600"/>
                </a:lnTo>
              </a:path>
            </a:pathLst>
          </a:custGeom>
          <a:ln w="14470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7020970" y="2927860"/>
            <a:ext cx="25223" cy="25243"/>
          </a:xfrm>
          <a:custGeom>
            <a:avLst/>
            <a:gdLst/>
            <a:ahLst/>
            <a:cxnLst/>
            <a:rect l="l" t="t" r="r" b="b"/>
            <a:pathLst>
              <a:path w="25223" h="25243">
                <a:moveTo>
                  <a:pt x="25223" y="0"/>
                </a:moveTo>
                <a:lnTo>
                  <a:pt x="0" y="13220"/>
                </a:lnTo>
                <a:lnTo>
                  <a:pt x="0" y="25243"/>
                </a:lnTo>
                <a:lnTo>
                  <a:pt x="25223" y="13220"/>
                </a:lnTo>
                <a:lnTo>
                  <a:pt x="25223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7097809" y="2915839"/>
            <a:ext cx="25195" cy="12020"/>
          </a:xfrm>
          <a:custGeom>
            <a:avLst/>
            <a:gdLst/>
            <a:ahLst/>
            <a:cxnLst/>
            <a:rect l="l" t="t" r="r" b="b"/>
            <a:pathLst>
              <a:path w="25195" h="12020">
                <a:moveTo>
                  <a:pt x="0" y="6010"/>
                </a:moveTo>
                <a:lnTo>
                  <a:pt x="25195" y="6010"/>
                </a:lnTo>
              </a:path>
            </a:pathLst>
          </a:custGeom>
          <a:ln w="13290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7174569" y="2890652"/>
            <a:ext cx="25198" cy="25185"/>
          </a:xfrm>
          <a:custGeom>
            <a:avLst/>
            <a:gdLst/>
            <a:ahLst/>
            <a:cxnLst/>
            <a:rect l="l" t="t" r="r" b="b"/>
            <a:pathLst>
              <a:path w="25198" h="25185">
                <a:moveTo>
                  <a:pt x="25198" y="0"/>
                </a:moveTo>
                <a:lnTo>
                  <a:pt x="0" y="11992"/>
                </a:lnTo>
                <a:lnTo>
                  <a:pt x="0" y="25185"/>
                </a:lnTo>
                <a:lnTo>
                  <a:pt x="25198" y="11992"/>
                </a:lnTo>
                <a:lnTo>
                  <a:pt x="25198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7251383" y="2877432"/>
            <a:ext cx="26422" cy="13218"/>
          </a:xfrm>
          <a:custGeom>
            <a:avLst/>
            <a:gdLst/>
            <a:ahLst/>
            <a:cxnLst/>
            <a:rect l="l" t="t" r="r" b="b"/>
            <a:pathLst>
              <a:path w="26422" h="13218">
                <a:moveTo>
                  <a:pt x="0" y="6609"/>
                </a:moveTo>
                <a:lnTo>
                  <a:pt x="26422" y="6609"/>
                </a:lnTo>
              </a:path>
            </a:pathLst>
          </a:custGeom>
          <a:ln w="14488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7329423" y="2852216"/>
            <a:ext cx="25166" cy="25213"/>
          </a:xfrm>
          <a:custGeom>
            <a:avLst/>
            <a:gdLst/>
            <a:ahLst/>
            <a:cxnLst/>
            <a:rect l="l" t="t" r="r" b="b"/>
            <a:pathLst>
              <a:path w="25166" h="25213">
                <a:moveTo>
                  <a:pt x="25166" y="0"/>
                </a:moveTo>
                <a:lnTo>
                  <a:pt x="0" y="13191"/>
                </a:lnTo>
                <a:lnTo>
                  <a:pt x="0" y="25213"/>
                </a:lnTo>
                <a:lnTo>
                  <a:pt x="25166" y="13191"/>
                </a:lnTo>
                <a:lnTo>
                  <a:pt x="25166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7393000" y="2826995"/>
            <a:ext cx="26393" cy="25192"/>
          </a:xfrm>
          <a:custGeom>
            <a:avLst/>
            <a:gdLst/>
            <a:ahLst/>
            <a:cxnLst/>
            <a:rect l="l" t="t" r="r" b="b"/>
            <a:pathLst>
              <a:path w="26393" h="25192">
                <a:moveTo>
                  <a:pt x="13185" y="0"/>
                </a:moveTo>
                <a:lnTo>
                  <a:pt x="0" y="13196"/>
                </a:lnTo>
                <a:lnTo>
                  <a:pt x="13185" y="25192"/>
                </a:lnTo>
                <a:lnTo>
                  <a:pt x="26393" y="13196"/>
                </a:lnTo>
                <a:lnTo>
                  <a:pt x="13185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7469813" y="2813790"/>
            <a:ext cx="26394" cy="13205"/>
          </a:xfrm>
          <a:custGeom>
            <a:avLst/>
            <a:gdLst/>
            <a:ahLst/>
            <a:cxnLst/>
            <a:rect l="l" t="t" r="r" b="b"/>
            <a:pathLst>
              <a:path w="26394" h="13205">
                <a:moveTo>
                  <a:pt x="0" y="6602"/>
                </a:moveTo>
                <a:lnTo>
                  <a:pt x="26394" y="6602"/>
                </a:lnTo>
              </a:path>
            </a:pathLst>
          </a:custGeom>
          <a:ln w="14475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7547798" y="2788538"/>
            <a:ext cx="25192" cy="25239"/>
          </a:xfrm>
          <a:custGeom>
            <a:avLst/>
            <a:gdLst/>
            <a:ahLst/>
            <a:cxnLst/>
            <a:rect l="l" t="t" r="r" b="b"/>
            <a:pathLst>
              <a:path w="25192" h="25239">
                <a:moveTo>
                  <a:pt x="25192" y="0"/>
                </a:moveTo>
                <a:lnTo>
                  <a:pt x="0" y="13218"/>
                </a:lnTo>
                <a:lnTo>
                  <a:pt x="0" y="25239"/>
                </a:lnTo>
                <a:lnTo>
                  <a:pt x="25192" y="13218"/>
                </a:lnTo>
                <a:lnTo>
                  <a:pt x="25192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7624612" y="2776529"/>
            <a:ext cx="25168" cy="12004"/>
          </a:xfrm>
          <a:custGeom>
            <a:avLst/>
            <a:gdLst/>
            <a:ahLst/>
            <a:cxnLst/>
            <a:rect l="l" t="t" r="r" b="b"/>
            <a:pathLst>
              <a:path w="25168" h="12004">
                <a:moveTo>
                  <a:pt x="0" y="6002"/>
                </a:moveTo>
                <a:lnTo>
                  <a:pt x="25168" y="6002"/>
                </a:lnTo>
              </a:path>
            </a:pathLst>
          </a:custGeom>
          <a:ln w="13274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7701425" y="2751327"/>
            <a:ext cx="26396" cy="25214"/>
          </a:xfrm>
          <a:custGeom>
            <a:avLst/>
            <a:gdLst/>
            <a:ahLst/>
            <a:cxnLst/>
            <a:rect l="l" t="t" r="r" b="b"/>
            <a:pathLst>
              <a:path w="26395" h="25214">
                <a:moveTo>
                  <a:pt x="26395" y="0"/>
                </a:moveTo>
                <a:lnTo>
                  <a:pt x="0" y="12019"/>
                </a:lnTo>
                <a:lnTo>
                  <a:pt x="0" y="25214"/>
                </a:lnTo>
                <a:lnTo>
                  <a:pt x="26395" y="12019"/>
                </a:lnTo>
                <a:lnTo>
                  <a:pt x="26395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7778184" y="2738117"/>
            <a:ext cx="13237" cy="13206"/>
          </a:xfrm>
          <a:custGeom>
            <a:avLst/>
            <a:gdLst/>
            <a:ahLst/>
            <a:cxnLst/>
            <a:rect l="l" t="t" r="r" b="b"/>
            <a:pathLst>
              <a:path w="13237" h="13206">
                <a:moveTo>
                  <a:pt x="0" y="6603"/>
                </a:moveTo>
                <a:lnTo>
                  <a:pt x="13237" y="6603"/>
                </a:lnTo>
              </a:path>
            </a:pathLst>
          </a:custGeom>
          <a:ln w="14476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7843014" y="2712888"/>
            <a:ext cx="25196" cy="25213"/>
          </a:xfrm>
          <a:custGeom>
            <a:avLst/>
            <a:gdLst/>
            <a:ahLst/>
            <a:cxnLst/>
            <a:rect l="l" t="t" r="r" b="b"/>
            <a:pathLst>
              <a:path w="25196" h="25213">
                <a:moveTo>
                  <a:pt x="25196" y="0"/>
                </a:moveTo>
                <a:lnTo>
                  <a:pt x="0" y="13194"/>
                </a:lnTo>
                <a:lnTo>
                  <a:pt x="0" y="25213"/>
                </a:lnTo>
                <a:lnTo>
                  <a:pt x="25196" y="13194"/>
                </a:lnTo>
                <a:lnTo>
                  <a:pt x="25196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7919800" y="2700884"/>
            <a:ext cx="26422" cy="12004"/>
          </a:xfrm>
          <a:custGeom>
            <a:avLst/>
            <a:gdLst/>
            <a:ahLst/>
            <a:cxnLst/>
            <a:rect l="l" t="t" r="r" b="b"/>
            <a:pathLst>
              <a:path w="26422" h="12004">
                <a:moveTo>
                  <a:pt x="0" y="6002"/>
                </a:moveTo>
                <a:lnTo>
                  <a:pt x="26422" y="6002"/>
                </a:lnTo>
              </a:path>
            </a:pathLst>
          </a:custGeom>
          <a:ln w="13274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3408674" y="1977994"/>
            <a:ext cx="4562362" cy="1899899"/>
          </a:xfrm>
          <a:custGeom>
            <a:avLst/>
            <a:gdLst/>
            <a:ahLst/>
            <a:cxnLst/>
            <a:rect l="l" t="t" r="r" b="b"/>
            <a:pathLst>
              <a:path w="4562362" h="1899899">
                <a:moveTo>
                  <a:pt x="0" y="1899899"/>
                </a:moveTo>
                <a:lnTo>
                  <a:pt x="1143600" y="1267009"/>
                </a:lnTo>
                <a:lnTo>
                  <a:pt x="2287173" y="532027"/>
                </a:lnTo>
                <a:lnTo>
                  <a:pt x="3418761" y="367459"/>
                </a:lnTo>
                <a:lnTo>
                  <a:pt x="4562362" y="0"/>
                </a:lnTo>
              </a:path>
            </a:pathLst>
          </a:custGeom>
          <a:ln w="2551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3369068" y="4853063"/>
            <a:ext cx="77984" cy="76840"/>
          </a:xfrm>
          <a:custGeom>
            <a:avLst/>
            <a:gdLst/>
            <a:ahLst/>
            <a:cxnLst/>
            <a:rect l="l" t="t" r="r" b="b"/>
            <a:pathLst>
              <a:path w="77984" h="76840">
                <a:moveTo>
                  <a:pt x="39604" y="0"/>
                </a:moveTo>
                <a:lnTo>
                  <a:pt x="0" y="38428"/>
                </a:lnTo>
                <a:lnTo>
                  <a:pt x="39604" y="76840"/>
                </a:lnTo>
                <a:lnTo>
                  <a:pt x="77984" y="38428"/>
                </a:lnTo>
                <a:lnTo>
                  <a:pt x="39604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3369067" y="4853064"/>
            <a:ext cx="77986" cy="76844"/>
          </a:xfrm>
          <a:custGeom>
            <a:avLst/>
            <a:gdLst/>
            <a:ahLst/>
            <a:cxnLst/>
            <a:rect l="l" t="t" r="r" b="b"/>
            <a:pathLst>
              <a:path w="77985" h="76844">
                <a:moveTo>
                  <a:pt x="39605" y="0"/>
                </a:moveTo>
                <a:lnTo>
                  <a:pt x="77985" y="38435"/>
                </a:lnTo>
                <a:lnTo>
                  <a:pt x="39605" y="76844"/>
                </a:lnTo>
                <a:lnTo>
                  <a:pt x="0" y="38435"/>
                </a:lnTo>
                <a:lnTo>
                  <a:pt x="39605" y="0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513869" y="4651280"/>
            <a:ext cx="76813" cy="75647"/>
          </a:xfrm>
          <a:custGeom>
            <a:avLst/>
            <a:gdLst/>
            <a:ahLst/>
            <a:cxnLst/>
            <a:rect l="l" t="t" r="r" b="b"/>
            <a:pathLst>
              <a:path w="76813" h="75646">
                <a:moveTo>
                  <a:pt x="38404" y="0"/>
                </a:moveTo>
                <a:lnTo>
                  <a:pt x="0" y="37235"/>
                </a:lnTo>
                <a:lnTo>
                  <a:pt x="38404" y="75646"/>
                </a:lnTo>
                <a:lnTo>
                  <a:pt x="76813" y="37235"/>
                </a:lnTo>
                <a:lnTo>
                  <a:pt x="38404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513867" y="4651282"/>
            <a:ext cx="76813" cy="75647"/>
          </a:xfrm>
          <a:custGeom>
            <a:avLst/>
            <a:gdLst/>
            <a:ahLst/>
            <a:cxnLst/>
            <a:rect l="l" t="t" r="r" b="b"/>
            <a:pathLst>
              <a:path w="76813" h="75647">
                <a:moveTo>
                  <a:pt x="38406" y="0"/>
                </a:moveTo>
                <a:lnTo>
                  <a:pt x="76813" y="37238"/>
                </a:lnTo>
                <a:lnTo>
                  <a:pt x="38406" y="75647"/>
                </a:lnTo>
                <a:lnTo>
                  <a:pt x="0" y="37238"/>
                </a:lnTo>
                <a:lnTo>
                  <a:pt x="38406" y="0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657494" y="3308623"/>
            <a:ext cx="76786" cy="75648"/>
          </a:xfrm>
          <a:custGeom>
            <a:avLst/>
            <a:gdLst/>
            <a:ahLst/>
            <a:cxnLst/>
            <a:rect l="l" t="t" r="r" b="b"/>
            <a:pathLst>
              <a:path w="76786" h="75648">
                <a:moveTo>
                  <a:pt x="38408" y="0"/>
                </a:moveTo>
                <a:lnTo>
                  <a:pt x="0" y="37212"/>
                </a:lnTo>
                <a:lnTo>
                  <a:pt x="38408" y="75648"/>
                </a:lnTo>
                <a:lnTo>
                  <a:pt x="76786" y="37212"/>
                </a:lnTo>
                <a:lnTo>
                  <a:pt x="38408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5657494" y="3308624"/>
            <a:ext cx="76786" cy="75647"/>
          </a:xfrm>
          <a:custGeom>
            <a:avLst/>
            <a:gdLst/>
            <a:ahLst/>
            <a:cxnLst/>
            <a:rect l="l" t="t" r="r" b="b"/>
            <a:pathLst>
              <a:path w="76786" h="75647">
                <a:moveTo>
                  <a:pt x="38406" y="0"/>
                </a:moveTo>
                <a:lnTo>
                  <a:pt x="76786" y="37209"/>
                </a:lnTo>
                <a:lnTo>
                  <a:pt x="38406" y="75647"/>
                </a:lnTo>
                <a:lnTo>
                  <a:pt x="0" y="37209"/>
                </a:lnTo>
                <a:lnTo>
                  <a:pt x="38406" y="0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6789058" y="2966350"/>
            <a:ext cx="76785" cy="75674"/>
          </a:xfrm>
          <a:custGeom>
            <a:avLst/>
            <a:gdLst/>
            <a:ahLst/>
            <a:cxnLst/>
            <a:rect l="l" t="t" r="r" b="b"/>
            <a:pathLst>
              <a:path w="76785" h="75674">
                <a:moveTo>
                  <a:pt x="38404" y="0"/>
                </a:moveTo>
                <a:lnTo>
                  <a:pt x="0" y="38434"/>
                </a:lnTo>
                <a:lnTo>
                  <a:pt x="38404" y="75674"/>
                </a:lnTo>
                <a:lnTo>
                  <a:pt x="76785" y="38434"/>
                </a:lnTo>
                <a:lnTo>
                  <a:pt x="38404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6789054" y="2966349"/>
            <a:ext cx="76786" cy="75673"/>
          </a:xfrm>
          <a:custGeom>
            <a:avLst/>
            <a:gdLst/>
            <a:ahLst/>
            <a:cxnLst/>
            <a:rect l="l" t="t" r="r" b="b"/>
            <a:pathLst>
              <a:path w="76786" h="75673">
                <a:moveTo>
                  <a:pt x="38406" y="0"/>
                </a:moveTo>
                <a:lnTo>
                  <a:pt x="76786" y="38435"/>
                </a:lnTo>
                <a:lnTo>
                  <a:pt x="38406" y="75673"/>
                </a:lnTo>
                <a:lnTo>
                  <a:pt x="0" y="38435"/>
                </a:lnTo>
                <a:lnTo>
                  <a:pt x="38406" y="0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7932657" y="2662509"/>
            <a:ext cx="76758" cy="75647"/>
          </a:xfrm>
          <a:custGeom>
            <a:avLst/>
            <a:gdLst/>
            <a:ahLst/>
            <a:cxnLst/>
            <a:rect l="l" t="t" r="r" b="b"/>
            <a:pathLst>
              <a:path w="76758" h="75647">
                <a:moveTo>
                  <a:pt x="38379" y="0"/>
                </a:moveTo>
                <a:lnTo>
                  <a:pt x="0" y="38436"/>
                </a:lnTo>
                <a:lnTo>
                  <a:pt x="38379" y="75647"/>
                </a:lnTo>
                <a:lnTo>
                  <a:pt x="76758" y="38436"/>
                </a:lnTo>
                <a:lnTo>
                  <a:pt x="38379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7932657" y="2662508"/>
            <a:ext cx="76759" cy="75647"/>
          </a:xfrm>
          <a:custGeom>
            <a:avLst/>
            <a:gdLst/>
            <a:ahLst/>
            <a:cxnLst/>
            <a:rect l="l" t="t" r="r" b="b"/>
            <a:pathLst>
              <a:path w="76759" h="75647">
                <a:moveTo>
                  <a:pt x="38379" y="0"/>
                </a:moveTo>
                <a:lnTo>
                  <a:pt x="76759" y="38436"/>
                </a:lnTo>
                <a:lnTo>
                  <a:pt x="38379" y="75647"/>
                </a:lnTo>
                <a:lnTo>
                  <a:pt x="0" y="38436"/>
                </a:lnTo>
                <a:lnTo>
                  <a:pt x="38379" y="0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3369095" y="3840627"/>
            <a:ext cx="64798" cy="62455"/>
          </a:xfrm>
          <a:custGeom>
            <a:avLst/>
            <a:gdLst/>
            <a:ahLst/>
            <a:cxnLst/>
            <a:rect l="l" t="t" r="r" b="b"/>
            <a:pathLst>
              <a:path w="64798" h="62455">
                <a:moveTo>
                  <a:pt x="0" y="62455"/>
                </a:moveTo>
                <a:lnTo>
                  <a:pt x="64798" y="62455"/>
                </a:lnTo>
                <a:lnTo>
                  <a:pt x="64798" y="0"/>
                </a:lnTo>
                <a:lnTo>
                  <a:pt x="0" y="0"/>
                </a:lnTo>
                <a:lnTo>
                  <a:pt x="0" y="62455"/>
                </a:lnTo>
                <a:close/>
              </a:path>
            </a:pathLst>
          </a:custGeom>
          <a:solidFill>
            <a:srgbClr val="66096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3369096" y="3840639"/>
            <a:ext cx="64799" cy="62457"/>
          </a:xfrm>
          <a:custGeom>
            <a:avLst/>
            <a:gdLst/>
            <a:ahLst/>
            <a:cxnLst/>
            <a:rect l="l" t="t" r="r" b="b"/>
            <a:pathLst>
              <a:path w="64799" h="62457">
                <a:moveTo>
                  <a:pt x="0" y="62457"/>
                </a:moveTo>
                <a:lnTo>
                  <a:pt x="64799" y="62457"/>
                </a:lnTo>
                <a:lnTo>
                  <a:pt x="64799" y="0"/>
                </a:lnTo>
                <a:lnTo>
                  <a:pt x="0" y="0"/>
                </a:lnTo>
                <a:lnTo>
                  <a:pt x="0" y="62457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4513896" y="3206526"/>
            <a:ext cx="63603" cy="63661"/>
          </a:xfrm>
          <a:custGeom>
            <a:avLst/>
            <a:gdLst/>
            <a:ahLst/>
            <a:cxnLst/>
            <a:rect l="l" t="t" r="r" b="b"/>
            <a:pathLst>
              <a:path w="63603" h="63661">
                <a:moveTo>
                  <a:pt x="0" y="63661"/>
                </a:moveTo>
                <a:lnTo>
                  <a:pt x="63603" y="63661"/>
                </a:lnTo>
                <a:lnTo>
                  <a:pt x="63603" y="0"/>
                </a:lnTo>
                <a:lnTo>
                  <a:pt x="0" y="0"/>
                </a:lnTo>
                <a:lnTo>
                  <a:pt x="0" y="63661"/>
                </a:lnTo>
                <a:close/>
              </a:path>
            </a:pathLst>
          </a:custGeom>
          <a:solidFill>
            <a:srgbClr val="66096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513895" y="3206546"/>
            <a:ext cx="63603" cy="63661"/>
          </a:xfrm>
          <a:custGeom>
            <a:avLst/>
            <a:gdLst/>
            <a:ahLst/>
            <a:cxnLst/>
            <a:rect l="l" t="t" r="r" b="b"/>
            <a:pathLst>
              <a:path w="63603" h="63661">
                <a:moveTo>
                  <a:pt x="0" y="63661"/>
                </a:moveTo>
                <a:lnTo>
                  <a:pt x="63603" y="63661"/>
                </a:lnTo>
                <a:lnTo>
                  <a:pt x="63603" y="0"/>
                </a:lnTo>
                <a:lnTo>
                  <a:pt x="0" y="0"/>
                </a:lnTo>
                <a:lnTo>
                  <a:pt x="0" y="63661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5657466" y="2472769"/>
            <a:ext cx="64828" cy="62440"/>
          </a:xfrm>
          <a:custGeom>
            <a:avLst/>
            <a:gdLst/>
            <a:ahLst/>
            <a:cxnLst/>
            <a:rect l="l" t="t" r="r" b="b"/>
            <a:pathLst>
              <a:path w="64828" h="62440">
                <a:moveTo>
                  <a:pt x="0" y="62440"/>
                </a:moveTo>
                <a:lnTo>
                  <a:pt x="64828" y="62440"/>
                </a:lnTo>
                <a:lnTo>
                  <a:pt x="64828" y="0"/>
                </a:lnTo>
                <a:lnTo>
                  <a:pt x="0" y="0"/>
                </a:lnTo>
                <a:lnTo>
                  <a:pt x="0" y="62440"/>
                </a:lnTo>
                <a:close/>
              </a:path>
            </a:pathLst>
          </a:custGeom>
          <a:solidFill>
            <a:srgbClr val="66096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5657468" y="2472766"/>
            <a:ext cx="64828" cy="62442"/>
          </a:xfrm>
          <a:custGeom>
            <a:avLst/>
            <a:gdLst/>
            <a:ahLst/>
            <a:cxnLst/>
            <a:rect l="l" t="t" r="r" b="b"/>
            <a:pathLst>
              <a:path w="64828" h="62442">
                <a:moveTo>
                  <a:pt x="0" y="62442"/>
                </a:moveTo>
                <a:lnTo>
                  <a:pt x="64828" y="62442"/>
                </a:lnTo>
                <a:lnTo>
                  <a:pt x="64828" y="0"/>
                </a:lnTo>
                <a:lnTo>
                  <a:pt x="0" y="0"/>
                </a:lnTo>
                <a:lnTo>
                  <a:pt x="0" y="62442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6789058" y="2308243"/>
            <a:ext cx="63603" cy="62453"/>
          </a:xfrm>
          <a:custGeom>
            <a:avLst/>
            <a:gdLst/>
            <a:ahLst/>
            <a:cxnLst/>
            <a:rect l="l" t="t" r="r" b="b"/>
            <a:pathLst>
              <a:path w="63603" h="62453">
                <a:moveTo>
                  <a:pt x="0" y="62453"/>
                </a:moveTo>
                <a:lnTo>
                  <a:pt x="63603" y="62453"/>
                </a:lnTo>
                <a:lnTo>
                  <a:pt x="63603" y="0"/>
                </a:lnTo>
                <a:lnTo>
                  <a:pt x="0" y="0"/>
                </a:lnTo>
                <a:lnTo>
                  <a:pt x="0" y="62453"/>
                </a:lnTo>
                <a:close/>
              </a:path>
            </a:pathLst>
          </a:custGeom>
          <a:solidFill>
            <a:srgbClr val="66096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6789056" y="2308249"/>
            <a:ext cx="63603" cy="62455"/>
          </a:xfrm>
          <a:custGeom>
            <a:avLst/>
            <a:gdLst/>
            <a:ahLst/>
            <a:cxnLst/>
            <a:rect l="l" t="t" r="r" b="b"/>
            <a:pathLst>
              <a:path w="63603" h="62455">
                <a:moveTo>
                  <a:pt x="0" y="62455"/>
                </a:moveTo>
                <a:lnTo>
                  <a:pt x="63603" y="62455"/>
                </a:lnTo>
                <a:lnTo>
                  <a:pt x="63603" y="0"/>
                </a:lnTo>
                <a:lnTo>
                  <a:pt x="0" y="0"/>
                </a:lnTo>
                <a:lnTo>
                  <a:pt x="0" y="62455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7932658" y="1940739"/>
            <a:ext cx="64801" cy="62465"/>
          </a:xfrm>
          <a:custGeom>
            <a:avLst/>
            <a:gdLst/>
            <a:ahLst/>
            <a:cxnLst/>
            <a:rect l="l" t="t" r="r" b="b"/>
            <a:pathLst>
              <a:path w="64801" h="62465">
                <a:moveTo>
                  <a:pt x="0" y="62465"/>
                </a:moveTo>
                <a:lnTo>
                  <a:pt x="64801" y="62465"/>
                </a:lnTo>
                <a:lnTo>
                  <a:pt x="64801" y="0"/>
                </a:lnTo>
                <a:lnTo>
                  <a:pt x="0" y="0"/>
                </a:lnTo>
                <a:lnTo>
                  <a:pt x="0" y="62465"/>
                </a:lnTo>
                <a:close/>
              </a:path>
            </a:pathLst>
          </a:custGeom>
          <a:solidFill>
            <a:srgbClr val="66096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7932656" y="1940736"/>
            <a:ext cx="64801" cy="62465"/>
          </a:xfrm>
          <a:custGeom>
            <a:avLst/>
            <a:gdLst/>
            <a:ahLst/>
            <a:cxnLst/>
            <a:rect l="l" t="t" r="r" b="b"/>
            <a:pathLst>
              <a:path w="64801" h="62465">
                <a:moveTo>
                  <a:pt x="0" y="62465"/>
                </a:moveTo>
                <a:lnTo>
                  <a:pt x="64801" y="62465"/>
                </a:lnTo>
                <a:lnTo>
                  <a:pt x="64801" y="0"/>
                </a:lnTo>
                <a:lnTo>
                  <a:pt x="0" y="0"/>
                </a:lnTo>
                <a:lnTo>
                  <a:pt x="0" y="62465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3486182" y="4462177"/>
            <a:ext cx="400686" cy="209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" dirty="0">
                <a:solidFill>
                  <a:srgbClr val="131413"/>
                </a:solidFill>
                <a:latin typeface="Arial"/>
                <a:cs typeface="Arial"/>
              </a:rPr>
              <a:t>2.1%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4514617" y="4195526"/>
            <a:ext cx="400686" cy="209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" dirty="0">
                <a:solidFill>
                  <a:srgbClr val="131413"/>
                </a:solidFill>
                <a:latin typeface="Arial"/>
                <a:cs typeface="Arial"/>
              </a:rPr>
              <a:t>8.3%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5851494" y="3334451"/>
            <a:ext cx="354965" cy="209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" dirty="0">
                <a:solidFill>
                  <a:srgbClr val="131413"/>
                </a:solidFill>
                <a:latin typeface="Arial"/>
                <a:cs typeface="Arial"/>
              </a:rPr>
              <a:t>49%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6931530" y="3005394"/>
            <a:ext cx="492124" cy="209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" dirty="0">
                <a:solidFill>
                  <a:srgbClr val="131413"/>
                </a:solidFill>
                <a:latin typeface="Arial"/>
                <a:cs typeface="Arial"/>
              </a:rPr>
              <a:t>59.3%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8075141" y="2587471"/>
            <a:ext cx="492124" cy="209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" dirty="0">
                <a:solidFill>
                  <a:srgbClr val="131413"/>
                </a:solidFill>
                <a:latin typeface="Arial"/>
                <a:cs typeface="Arial"/>
              </a:rPr>
              <a:t>68.8%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3396182" y="3423337"/>
            <a:ext cx="492124" cy="209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" dirty="0">
                <a:solidFill>
                  <a:srgbClr val="131413"/>
                </a:solidFill>
                <a:latin typeface="Arial"/>
                <a:cs typeface="Arial"/>
              </a:rPr>
              <a:t>32.9%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527797" y="2802470"/>
            <a:ext cx="492124" cy="209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" dirty="0">
                <a:solidFill>
                  <a:srgbClr val="131413"/>
                </a:solidFill>
                <a:latin typeface="Arial"/>
                <a:cs typeface="Arial"/>
              </a:rPr>
              <a:t>52.1%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5748247" y="2080697"/>
            <a:ext cx="492124" cy="209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" dirty="0">
                <a:solidFill>
                  <a:srgbClr val="131413"/>
                </a:solidFill>
                <a:latin typeface="Arial"/>
                <a:cs typeface="Arial"/>
              </a:rPr>
              <a:t>74.5%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6866717" y="1877720"/>
            <a:ext cx="492124" cy="209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" dirty="0">
                <a:solidFill>
                  <a:srgbClr val="131413"/>
                </a:solidFill>
                <a:latin typeface="Arial"/>
                <a:cs typeface="Arial"/>
              </a:rPr>
              <a:t>79.7%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8049966" y="1687984"/>
            <a:ext cx="492124" cy="209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" dirty="0">
                <a:solidFill>
                  <a:srgbClr val="131413"/>
                </a:solidFill>
                <a:latin typeface="Arial"/>
                <a:cs typeface="Arial"/>
              </a:rPr>
              <a:t>90.9%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2214125" y="3165961"/>
            <a:ext cx="502285" cy="18834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8413" algn="r"/>
            <a:r>
              <a:rPr sz="1600" b="1" spc="-15" dirty="0">
                <a:solidFill>
                  <a:srgbClr val="131413"/>
                </a:solidFill>
                <a:latin typeface="Arial"/>
                <a:cs typeface="Arial"/>
              </a:rPr>
              <a:t>% </a:t>
            </a:r>
            <a:r>
              <a:rPr sz="1600" b="1" spc="-100" dirty="0">
                <a:solidFill>
                  <a:srgbClr val="13141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50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799"/>
              </a:lnSpc>
              <a:spcBef>
                <a:spcPts val="26"/>
              </a:spcBef>
            </a:pPr>
            <a:endParaRPr sz="800"/>
          </a:p>
          <a:p>
            <a:pPr marL="274294" algn="ctr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40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21"/>
              </a:spcBef>
            </a:pPr>
            <a:endParaRPr sz="900"/>
          </a:p>
          <a:p>
            <a:pPr marL="274294" algn="ctr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30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30"/>
              </a:spcBef>
            </a:pPr>
            <a:endParaRPr sz="900"/>
          </a:p>
          <a:p>
            <a:pPr marL="274294" algn="ctr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20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21"/>
              </a:spcBef>
            </a:pPr>
            <a:endParaRPr sz="900"/>
          </a:p>
          <a:p>
            <a:pPr marL="274294" algn="ctr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10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21"/>
              </a:spcBef>
            </a:pPr>
            <a:endParaRPr sz="900"/>
          </a:p>
          <a:p>
            <a:pPr marR="12698" algn="r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0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2394163" y="1551251"/>
            <a:ext cx="316229" cy="15347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5715" algn="ctr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100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30"/>
              </a:spcBef>
            </a:pPr>
            <a:endParaRPr sz="900"/>
          </a:p>
          <a:p>
            <a:pPr marL="100955" algn="ctr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90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21"/>
              </a:spcBef>
            </a:pPr>
            <a:endParaRPr sz="900"/>
          </a:p>
          <a:p>
            <a:pPr marL="100955" algn="ctr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80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21"/>
              </a:spcBef>
            </a:pPr>
            <a:endParaRPr sz="900"/>
          </a:p>
          <a:p>
            <a:pPr marL="100955" algn="ctr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70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21"/>
              </a:spcBef>
            </a:pPr>
            <a:endParaRPr sz="900"/>
          </a:p>
          <a:p>
            <a:pPr marL="100955" algn="ctr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60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3072380" y="5057066"/>
            <a:ext cx="622935" cy="2171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0-5</a:t>
            </a:r>
            <a:r>
              <a:rPr sz="1400" b="1" spc="-5" dirty="0">
                <a:solidFill>
                  <a:srgbClr val="13141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min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4177468" y="5057066"/>
            <a:ext cx="717550" cy="2171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6-10</a:t>
            </a:r>
            <a:r>
              <a:rPr sz="1400" b="1" spc="-5" dirty="0">
                <a:solidFill>
                  <a:srgbClr val="13141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min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5270280" y="5057065"/>
            <a:ext cx="812800" cy="5124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11-20</a:t>
            </a:r>
            <a:r>
              <a:rPr sz="1400" b="1" spc="-5" dirty="0">
                <a:solidFill>
                  <a:srgbClr val="13141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min</a:t>
            </a:r>
            <a:endParaRPr sz="1400">
              <a:latin typeface="Arial"/>
              <a:cs typeface="Arial"/>
            </a:endParaRPr>
          </a:p>
          <a:p>
            <a:pPr marL="15873" algn="ctr">
              <a:spcBef>
                <a:spcPts val="405"/>
              </a:spcBef>
            </a:pPr>
            <a:r>
              <a:rPr sz="1600" b="1" spc="-10" dirty="0">
                <a:solidFill>
                  <a:srgbClr val="131413"/>
                </a:solidFill>
                <a:latin typeface="Arial"/>
                <a:cs typeface="Arial"/>
              </a:rPr>
              <a:t>Time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6400272" y="5057066"/>
            <a:ext cx="812800" cy="2171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21-30</a:t>
            </a:r>
            <a:r>
              <a:rPr sz="1400" b="1" spc="-5" dirty="0">
                <a:solidFill>
                  <a:srgbClr val="13141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min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7596273" y="5057066"/>
            <a:ext cx="713105" cy="2171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&gt;</a:t>
            </a:r>
            <a:r>
              <a:rPr sz="1400" b="1" spc="-5" dirty="0">
                <a:solidFill>
                  <a:srgbClr val="13141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30</a:t>
            </a:r>
            <a:r>
              <a:rPr sz="1400" b="1" spc="-5" dirty="0">
                <a:solidFill>
                  <a:srgbClr val="13141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31413"/>
                </a:solidFill>
                <a:latin typeface="Arial"/>
                <a:cs typeface="Arial"/>
              </a:rPr>
              <a:t>min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6236160" y="3612389"/>
            <a:ext cx="1902067" cy="658134"/>
          </a:xfrm>
          <a:custGeom>
            <a:avLst/>
            <a:gdLst/>
            <a:ahLst/>
            <a:cxnLst/>
            <a:rect l="l" t="t" r="r" b="b"/>
            <a:pathLst>
              <a:path w="1902067" h="658134">
                <a:moveTo>
                  <a:pt x="0" y="658134"/>
                </a:moveTo>
                <a:lnTo>
                  <a:pt x="1902067" y="658134"/>
                </a:lnTo>
                <a:lnTo>
                  <a:pt x="1902067" y="0"/>
                </a:lnTo>
                <a:lnTo>
                  <a:pt x="0" y="0"/>
                </a:lnTo>
                <a:lnTo>
                  <a:pt x="0" y="658134"/>
                </a:lnTo>
                <a:close/>
              </a:path>
            </a:pathLst>
          </a:custGeom>
          <a:ln w="10848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6582968" y="3763772"/>
            <a:ext cx="26421" cy="13176"/>
          </a:xfrm>
          <a:custGeom>
            <a:avLst/>
            <a:gdLst/>
            <a:ahLst/>
            <a:cxnLst/>
            <a:rect l="l" t="t" r="r" b="b"/>
            <a:pathLst>
              <a:path w="26421" h="13176">
                <a:moveTo>
                  <a:pt x="0" y="6588"/>
                </a:moveTo>
                <a:lnTo>
                  <a:pt x="26421" y="6588"/>
                </a:lnTo>
              </a:path>
            </a:pathLst>
          </a:custGeom>
          <a:ln w="14446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6660979" y="3763772"/>
            <a:ext cx="25168" cy="13176"/>
          </a:xfrm>
          <a:custGeom>
            <a:avLst/>
            <a:gdLst/>
            <a:ahLst/>
            <a:cxnLst/>
            <a:rect l="l" t="t" r="r" b="b"/>
            <a:pathLst>
              <a:path w="25168" h="13176">
                <a:moveTo>
                  <a:pt x="0" y="6588"/>
                </a:moveTo>
                <a:lnTo>
                  <a:pt x="25168" y="6588"/>
                </a:lnTo>
              </a:path>
            </a:pathLst>
          </a:custGeom>
          <a:ln w="14446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6737767" y="3763772"/>
            <a:ext cx="25195" cy="13176"/>
          </a:xfrm>
          <a:custGeom>
            <a:avLst/>
            <a:gdLst/>
            <a:ahLst/>
            <a:cxnLst/>
            <a:rect l="l" t="t" r="r" b="b"/>
            <a:pathLst>
              <a:path w="25195" h="13176">
                <a:moveTo>
                  <a:pt x="0" y="6588"/>
                </a:moveTo>
                <a:lnTo>
                  <a:pt x="25195" y="6588"/>
                </a:lnTo>
              </a:path>
            </a:pathLst>
          </a:custGeom>
          <a:ln w="14446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6814578" y="3763772"/>
            <a:ext cx="26422" cy="13176"/>
          </a:xfrm>
          <a:custGeom>
            <a:avLst/>
            <a:gdLst/>
            <a:ahLst/>
            <a:cxnLst/>
            <a:rect l="l" t="t" r="r" b="b"/>
            <a:pathLst>
              <a:path w="26422" h="13176">
                <a:moveTo>
                  <a:pt x="0" y="6588"/>
                </a:moveTo>
                <a:lnTo>
                  <a:pt x="26422" y="6588"/>
                </a:lnTo>
              </a:path>
            </a:pathLst>
          </a:custGeom>
          <a:ln w="14446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6891391" y="3763772"/>
            <a:ext cx="26366" cy="13176"/>
          </a:xfrm>
          <a:custGeom>
            <a:avLst/>
            <a:gdLst/>
            <a:ahLst/>
            <a:cxnLst/>
            <a:rect l="l" t="t" r="r" b="b"/>
            <a:pathLst>
              <a:path w="26366" h="13176">
                <a:moveTo>
                  <a:pt x="0" y="6588"/>
                </a:moveTo>
                <a:lnTo>
                  <a:pt x="26366" y="6588"/>
                </a:lnTo>
              </a:path>
            </a:pathLst>
          </a:custGeom>
          <a:ln w="14446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6969379" y="3763772"/>
            <a:ext cx="25196" cy="13176"/>
          </a:xfrm>
          <a:custGeom>
            <a:avLst/>
            <a:gdLst/>
            <a:ahLst/>
            <a:cxnLst/>
            <a:rect l="l" t="t" r="r" b="b"/>
            <a:pathLst>
              <a:path w="25196" h="13176">
                <a:moveTo>
                  <a:pt x="0" y="6588"/>
                </a:moveTo>
                <a:lnTo>
                  <a:pt x="25196" y="6588"/>
                </a:lnTo>
              </a:path>
            </a:pathLst>
          </a:custGeom>
          <a:ln w="14446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7046193" y="3763772"/>
            <a:ext cx="25195" cy="13176"/>
          </a:xfrm>
          <a:custGeom>
            <a:avLst/>
            <a:gdLst/>
            <a:ahLst/>
            <a:cxnLst/>
            <a:rect l="l" t="t" r="r" b="b"/>
            <a:pathLst>
              <a:path w="25195" h="13176">
                <a:moveTo>
                  <a:pt x="0" y="6588"/>
                </a:moveTo>
                <a:lnTo>
                  <a:pt x="25195" y="6588"/>
                </a:lnTo>
              </a:path>
            </a:pathLst>
          </a:custGeom>
          <a:ln w="14446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6789058" y="3738539"/>
            <a:ext cx="76785" cy="76873"/>
          </a:xfrm>
          <a:custGeom>
            <a:avLst/>
            <a:gdLst/>
            <a:ahLst/>
            <a:cxnLst/>
            <a:rect l="l" t="t" r="r" b="b"/>
            <a:pathLst>
              <a:path w="76785" h="76873">
                <a:moveTo>
                  <a:pt x="38404" y="0"/>
                </a:moveTo>
                <a:lnTo>
                  <a:pt x="0" y="38465"/>
                </a:lnTo>
                <a:lnTo>
                  <a:pt x="38404" y="76873"/>
                </a:lnTo>
                <a:lnTo>
                  <a:pt x="76785" y="38465"/>
                </a:lnTo>
                <a:lnTo>
                  <a:pt x="38404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6789054" y="3738540"/>
            <a:ext cx="76786" cy="76873"/>
          </a:xfrm>
          <a:custGeom>
            <a:avLst/>
            <a:gdLst/>
            <a:ahLst/>
            <a:cxnLst/>
            <a:rect l="l" t="t" r="r" b="b"/>
            <a:pathLst>
              <a:path w="76786" h="76873">
                <a:moveTo>
                  <a:pt x="38406" y="0"/>
                </a:moveTo>
                <a:lnTo>
                  <a:pt x="76786" y="38464"/>
                </a:lnTo>
                <a:lnTo>
                  <a:pt x="38406" y="76873"/>
                </a:lnTo>
                <a:lnTo>
                  <a:pt x="0" y="38464"/>
                </a:lnTo>
                <a:lnTo>
                  <a:pt x="38406" y="0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6852661" y="4094034"/>
            <a:ext cx="218372" cy="0"/>
          </a:xfrm>
          <a:custGeom>
            <a:avLst/>
            <a:gdLst/>
            <a:ahLst/>
            <a:cxnLst/>
            <a:rect l="l" t="t" r="r" b="b"/>
            <a:pathLst>
              <a:path w="218372">
                <a:moveTo>
                  <a:pt x="0" y="0"/>
                </a:moveTo>
                <a:lnTo>
                  <a:pt x="218372" y="0"/>
                </a:lnTo>
              </a:path>
            </a:pathLst>
          </a:custGeom>
          <a:ln w="25515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6582667" y="4094034"/>
            <a:ext cx="206391" cy="0"/>
          </a:xfrm>
          <a:custGeom>
            <a:avLst/>
            <a:gdLst/>
            <a:ahLst/>
            <a:cxnLst/>
            <a:rect l="l" t="t" r="r" b="b"/>
            <a:pathLst>
              <a:path w="206390">
                <a:moveTo>
                  <a:pt x="0" y="0"/>
                </a:moveTo>
                <a:lnTo>
                  <a:pt x="206390" y="0"/>
                </a:lnTo>
              </a:path>
            </a:pathLst>
          </a:custGeom>
          <a:ln w="25515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6789058" y="4055623"/>
            <a:ext cx="63603" cy="63624"/>
          </a:xfrm>
          <a:custGeom>
            <a:avLst/>
            <a:gdLst/>
            <a:ahLst/>
            <a:cxnLst/>
            <a:rect l="l" t="t" r="r" b="b"/>
            <a:pathLst>
              <a:path w="63603" h="63624">
                <a:moveTo>
                  <a:pt x="0" y="63624"/>
                </a:moveTo>
                <a:lnTo>
                  <a:pt x="63603" y="63624"/>
                </a:lnTo>
                <a:lnTo>
                  <a:pt x="63603" y="0"/>
                </a:lnTo>
                <a:lnTo>
                  <a:pt x="0" y="0"/>
                </a:lnTo>
                <a:lnTo>
                  <a:pt x="0" y="63624"/>
                </a:lnTo>
                <a:close/>
              </a:path>
            </a:pathLst>
          </a:custGeom>
          <a:solidFill>
            <a:srgbClr val="66096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6789056" y="4055634"/>
            <a:ext cx="63603" cy="63624"/>
          </a:xfrm>
          <a:custGeom>
            <a:avLst/>
            <a:gdLst/>
            <a:ahLst/>
            <a:cxnLst/>
            <a:rect l="l" t="t" r="r" b="b"/>
            <a:pathLst>
              <a:path w="63603" h="63624">
                <a:moveTo>
                  <a:pt x="0" y="63624"/>
                </a:moveTo>
                <a:lnTo>
                  <a:pt x="63603" y="63624"/>
                </a:lnTo>
                <a:lnTo>
                  <a:pt x="63603" y="0"/>
                </a:lnTo>
                <a:lnTo>
                  <a:pt x="0" y="0"/>
                </a:lnTo>
                <a:lnTo>
                  <a:pt x="0" y="63624"/>
                </a:lnTo>
                <a:close/>
              </a:path>
            </a:pathLst>
          </a:custGeom>
          <a:ln w="12752">
            <a:solidFill>
              <a:srgbClr val="1314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0" name="object 140"/>
          <p:cNvSpPr txBox="1"/>
          <p:nvPr/>
        </p:nvSpPr>
        <p:spPr>
          <a:xfrm>
            <a:off x="7139106" y="3666990"/>
            <a:ext cx="885825" cy="534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spc="15" dirty="0">
                <a:solidFill>
                  <a:srgbClr val="131413"/>
                </a:solidFill>
                <a:latin typeface="Times New Roman"/>
                <a:cs typeface="Times New Roman"/>
              </a:rPr>
              <a:t>Non-ROSC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26"/>
              </a:spcBef>
            </a:pPr>
            <a:endParaRPr sz="800"/>
          </a:p>
          <a:p>
            <a:pPr marL="12698"/>
            <a:r>
              <a:rPr sz="1400" b="1" spc="10" dirty="0">
                <a:solidFill>
                  <a:srgbClr val="131413"/>
                </a:solidFill>
                <a:latin typeface="Times New Roman"/>
                <a:cs typeface="Times New Roman"/>
              </a:rPr>
              <a:t>Mortality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2057634" y="5816349"/>
            <a:ext cx="6665595" cy="7829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algn="just">
              <a:lnSpc>
                <a:spcPct val="86700"/>
              </a:lnSpc>
            </a:pPr>
            <a:r>
              <a:rPr sz="1900" spc="35" dirty="0">
                <a:latin typeface="Times New Roman"/>
                <a:cs typeface="Times New Roman"/>
              </a:rPr>
              <a:t>Fig.</a:t>
            </a:r>
            <a:r>
              <a:rPr sz="1900" spc="155" dirty="0">
                <a:latin typeface="Times New Roman"/>
                <a:cs typeface="Times New Roman"/>
              </a:rPr>
              <a:t> </a:t>
            </a:r>
            <a:r>
              <a:rPr sz="1900" spc="5" dirty="0">
                <a:latin typeface="Times New Roman"/>
                <a:cs typeface="Times New Roman"/>
              </a:rPr>
              <a:t>2 </a:t>
            </a:r>
            <a:r>
              <a:rPr sz="1900" spc="21" dirty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Tương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quan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giữa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thời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gian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hồi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sức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tim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phổi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và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việc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lấy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lại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tuần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hoàn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bình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lang="en-US" sz="1900" spc="21" dirty="0" err="1" smtClean="0">
                <a:latin typeface="Times New Roman"/>
                <a:cs typeface="Times New Roman"/>
              </a:rPr>
              <a:t>thường</a:t>
            </a:r>
            <a:r>
              <a:rPr lang="en-US" sz="1900" spc="21" dirty="0" smtClean="0">
                <a:latin typeface="Times New Roman"/>
                <a:cs typeface="Times New Roman"/>
              </a:rPr>
              <a:t> </a:t>
            </a:r>
            <a:r>
              <a:rPr sz="1900" dirty="0" smtClean="0">
                <a:latin typeface="Times New Roman"/>
                <a:cs typeface="Times New Roman"/>
              </a:rPr>
              <a:t>(</a:t>
            </a:r>
            <a:r>
              <a:rPr sz="1900" dirty="0">
                <a:latin typeface="Times New Roman"/>
                <a:cs typeface="Times New Roman"/>
              </a:rPr>
              <a:t>ROSC) </a:t>
            </a:r>
            <a:r>
              <a:rPr lang="en-US" sz="1900" dirty="0" err="1" smtClean="0">
                <a:latin typeface="Times New Roman"/>
                <a:cs typeface="Times New Roman"/>
              </a:rPr>
              <a:t>và</a:t>
            </a:r>
            <a:r>
              <a:rPr lang="en-US" sz="1900" dirty="0" smtClean="0">
                <a:latin typeface="Times New Roman"/>
                <a:cs typeface="Times New Roman"/>
              </a:rPr>
              <a:t> </a:t>
            </a:r>
            <a:r>
              <a:rPr lang="en-US" sz="1900" dirty="0">
                <a:latin typeface="Times New Roman"/>
                <a:cs typeface="Times New Roman"/>
              </a:rPr>
              <a:t> </a:t>
            </a:r>
            <a:r>
              <a:rPr lang="en-US" sz="1900" dirty="0" err="1" smtClean="0">
                <a:latin typeface="Times New Roman"/>
                <a:cs typeface="Times New Roman"/>
              </a:rPr>
              <a:t>sống</a:t>
            </a:r>
            <a:r>
              <a:rPr lang="en-US" sz="1900" dirty="0" smtClean="0">
                <a:latin typeface="Times New Roman"/>
                <a:cs typeface="Times New Roman"/>
              </a:rPr>
              <a:t> </a:t>
            </a:r>
            <a:r>
              <a:rPr lang="en-US" sz="1900" dirty="0" err="1" smtClean="0">
                <a:latin typeface="Times New Roman"/>
                <a:cs typeface="Times New Roman"/>
              </a:rPr>
              <a:t>còn</a:t>
            </a:r>
            <a:r>
              <a:rPr lang="en-US" sz="1900" dirty="0" smtClean="0">
                <a:latin typeface="Times New Roman"/>
                <a:cs typeface="Times New Roman"/>
              </a:rPr>
              <a:t> </a:t>
            </a:r>
            <a:r>
              <a:rPr sz="1900" spc="5" dirty="0" smtClean="0">
                <a:latin typeface="Times New Roman"/>
                <a:cs typeface="Times New Roman"/>
              </a:rPr>
              <a:t>(</a:t>
            </a:r>
            <a:r>
              <a:rPr sz="1900" spc="114" dirty="0">
                <a:latin typeface="Times New Roman"/>
                <a:cs typeface="Times New Roman"/>
              </a:rPr>
              <a:t>P</a:t>
            </a:r>
            <a:r>
              <a:rPr sz="1900" spc="-165" dirty="0">
                <a:latin typeface="Times New Roman"/>
                <a:cs typeface="Times New Roman"/>
              </a:rPr>
              <a:t> </a:t>
            </a:r>
            <a:r>
              <a:rPr sz="1900" spc="1390" dirty="0">
                <a:latin typeface="Arial"/>
                <a:cs typeface="Arial"/>
              </a:rPr>
              <a:t>\</a:t>
            </a:r>
            <a:r>
              <a:rPr sz="1900" spc="-216" dirty="0">
                <a:latin typeface="Arial"/>
                <a:cs typeface="Arial"/>
              </a:rPr>
              <a:t> </a:t>
            </a:r>
            <a:r>
              <a:rPr sz="1900" spc="5" dirty="0">
                <a:latin typeface="Times New Roman"/>
                <a:cs typeface="Times New Roman"/>
              </a:rPr>
              <a:t>0.001)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2979276" y="474549"/>
            <a:ext cx="3929061" cy="1322386"/>
          </a:xfrm>
          <a:custGeom>
            <a:avLst/>
            <a:gdLst/>
            <a:ahLst/>
            <a:cxnLst/>
            <a:rect l="l" t="t" r="r" b="b"/>
            <a:pathLst>
              <a:path w="3929061" h="1322386">
                <a:moveTo>
                  <a:pt x="0" y="0"/>
                </a:moveTo>
                <a:lnTo>
                  <a:pt x="3929061" y="0"/>
                </a:lnTo>
                <a:lnTo>
                  <a:pt x="3929061" y="1322386"/>
                </a:lnTo>
                <a:lnTo>
                  <a:pt x="0" y="1322386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3" name="object 143"/>
          <p:cNvSpPr txBox="1"/>
          <p:nvPr/>
        </p:nvSpPr>
        <p:spPr>
          <a:xfrm>
            <a:off x="3058015" y="520270"/>
            <a:ext cx="3755390" cy="1219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Quan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sát</a:t>
            </a:r>
            <a:r>
              <a:rPr lang="en-US" sz="1600" spc="-10" dirty="0" smtClean="0">
                <a:latin typeface="Tahoma"/>
                <a:cs typeface="Tahoma"/>
              </a:rPr>
              <a:t>, </a:t>
            </a:r>
            <a:r>
              <a:rPr lang="en-US" sz="1600" spc="-10" dirty="0" err="1" smtClean="0">
                <a:latin typeface="Tahoma"/>
                <a:cs typeface="Tahoma"/>
              </a:rPr>
              <a:t>tiến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cứu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Đa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trung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tâm</a:t>
            </a:r>
            <a:r>
              <a:rPr sz="1600" spc="-10" dirty="0" smtClean="0">
                <a:latin typeface="Tahoma"/>
                <a:cs typeface="Tahoma"/>
              </a:rPr>
              <a:t>: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alie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pagne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dirty="0">
                <a:latin typeface="Tahoma"/>
                <a:cs typeface="Tahoma"/>
              </a:rPr>
              <a:t>ort</a:t>
            </a:r>
            <a:r>
              <a:rPr sz="1600" spc="-10" dirty="0">
                <a:latin typeface="Tahoma"/>
                <a:cs typeface="Tahoma"/>
              </a:rPr>
              <a:t>ugal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Trong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bệnh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viện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1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tháng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-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18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tuổi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dirty="0">
                <a:latin typeface="Tahoma"/>
                <a:cs typeface="Tahoma"/>
              </a:rPr>
              <a:t>Déce</a:t>
            </a:r>
            <a:r>
              <a:rPr sz="1600" spc="-21" dirty="0">
                <a:latin typeface="Tahoma"/>
                <a:cs typeface="Tahoma"/>
              </a:rPr>
              <a:t>mbr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200</a:t>
            </a:r>
            <a:r>
              <a:rPr sz="1600" spc="-10" dirty="0">
                <a:latin typeface="Tahoma"/>
                <a:cs typeface="Tahoma"/>
              </a:rPr>
              <a:t>7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-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Déce</a:t>
            </a:r>
            <a:r>
              <a:rPr sz="1600" spc="-21" dirty="0">
                <a:latin typeface="Tahoma"/>
                <a:cs typeface="Tahoma"/>
              </a:rPr>
              <a:t>mbr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2009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2823067" y="6735330"/>
            <a:ext cx="4932680" cy="2584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0" dirty="0">
                <a:latin typeface="Tahoma"/>
                <a:cs typeface="Tahoma"/>
              </a:rPr>
              <a:t>Lope</a:t>
            </a:r>
            <a:r>
              <a:rPr sz="1600" spc="-15" dirty="0">
                <a:latin typeface="Tahoma"/>
                <a:cs typeface="Tahoma"/>
              </a:rPr>
              <a:t>z</a:t>
            </a:r>
            <a:r>
              <a:rPr sz="1600" dirty="0">
                <a:latin typeface="Tahoma"/>
                <a:cs typeface="Tahoma"/>
              </a:rPr>
              <a:t>-He</a:t>
            </a:r>
            <a:r>
              <a:rPr sz="1600" spc="-1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ce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5" dirty="0">
                <a:latin typeface="Tahoma"/>
                <a:cs typeface="Tahoma"/>
              </a:rPr>
              <a:t>J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Intens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–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35" dirty="0">
                <a:latin typeface="Tahoma"/>
                <a:cs typeface="Tahoma"/>
              </a:rPr>
              <a:t>I</a:t>
            </a:r>
            <a:r>
              <a:rPr sz="1600" spc="-40" dirty="0">
                <a:latin typeface="Tahoma"/>
                <a:cs typeface="Tahoma"/>
              </a:rPr>
              <a:t>n</a:t>
            </a:r>
            <a:r>
              <a:rPr sz="1600" spc="-21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30" dirty="0">
                <a:latin typeface="Tahoma"/>
                <a:cs typeface="Tahoma"/>
              </a:rPr>
              <a:t>r</a:t>
            </a:r>
            <a:r>
              <a:rPr sz="1600" spc="-35" dirty="0">
                <a:latin typeface="Tahoma"/>
                <a:cs typeface="Tahoma"/>
              </a:rPr>
              <a:t>e</a:t>
            </a:r>
            <a:r>
              <a:rPr sz="1600" spc="-30" dirty="0">
                <a:latin typeface="Tahoma"/>
                <a:cs typeface="Tahoma"/>
              </a:rPr>
              <a:t>s</a:t>
            </a:r>
            <a:r>
              <a:rPr sz="1600" spc="-25" dirty="0">
                <a:latin typeface="Tahoma"/>
                <a:cs typeface="Tahoma"/>
              </a:rPr>
              <a:t>s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48" name="object 14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7" name="object 14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5" name="object 14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02926" y="6205754"/>
            <a:ext cx="2711451" cy="280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b="1" i="1" spc="-100" dirty="0">
                <a:solidFill>
                  <a:srgbClr val="231F20"/>
                </a:solidFill>
                <a:latin typeface="Arial"/>
                <a:cs typeface="Arial"/>
              </a:rPr>
              <a:t>Figure </a:t>
            </a:r>
            <a:r>
              <a:rPr sz="800" b="1" i="1" spc="-2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800" b="1" i="1" spc="-80" dirty="0">
                <a:solidFill>
                  <a:srgbClr val="231F20"/>
                </a:solidFill>
                <a:latin typeface="Arial"/>
                <a:cs typeface="Arial"/>
              </a:rPr>
              <a:t>: </a:t>
            </a:r>
            <a:r>
              <a:rPr sz="800" b="1" spc="-44" dirty="0">
                <a:solidFill>
                  <a:srgbClr val="231F20"/>
                </a:solidFill>
                <a:latin typeface="Arial"/>
                <a:cs typeface="Arial"/>
              </a:rPr>
              <a:t>Duration</a:t>
            </a:r>
            <a:r>
              <a:rPr sz="800" b="1" spc="-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b="1" spc="-35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8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b="1" spc="-60" dirty="0">
                <a:solidFill>
                  <a:srgbClr val="231F20"/>
                </a:solidFill>
                <a:latin typeface="Arial"/>
                <a:cs typeface="Arial"/>
              </a:rPr>
              <a:t>resuscitation</a:t>
            </a:r>
            <a:r>
              <a:rPr sz="8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b="1" spc="-40" dirty="0">
                <a:solidFill>
                  <a:srgbClr val="231F20"/>
                </a:solidFill>
                <a:latin typeface="Arial"/>
                <a:cs typeface="Arial"/>
              </a:rPr>
              <a:t>attempts</a:t>
            </a:r>
            <a:r>
              <a:rPr sz="8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b="1" spc="-35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8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b="1" spc="-65" dirty="0">
                <a:solidFill>
                  <a:srgbClr val="231F20"/>
                </a:solidFill>
                <a:latin typeface="Arial"/>
                <a:cs typeface="Arial"/>
              </a:rPr>
              <a:t>non-survivors</a:t>
            </a:r>
            <a:endParaRPr sz="800">
              <a:latin typeface="Arial"/>
              <a:cs typeface="Arial"/>
            </a:endParaRPr>
          </a:p>
          <a:p>
            <a:pPr marL="12698">
              <a:spcBef>
                <a:spcPts val="65"/>
              </a:spcBef>
            </a:pPr>
            <a:r>
              <a:rPr sz="800" spc="-60" dirty="0">
                <a:solidFill>
                  <a:srgbClr val="231F20"/>
                </a:solidFill>
                <a:latin typeface="Arial"/>
                <a:cs typeface="Arial"/>
              </a:rPr>
              <a:t>N=33</a:t>
            </a:r>
            <a:r>
              <a:rPr sz="8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-55" dirty="0">
                <a:solidFill>
                  <a:srgbClr val="231F20"/>
                </a:solidFill>
                <a:latin typeface="Arial"/>
                <a:cs typeface="Arial"/>
              </a:rPr>
              <a:t>141.</a:t>
            </a:r>
            <a:endParaRPr sz="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017604" y="3114808"/>
            <a:ext cx="4816222" cy="3031752"/>
          </a:xfrm>
          <a:custGeom>
            <a:avLst/>
            <a:gdLst/>
            <a:ahLst/>
            <a:cxnLst/>
            <a:rect l="l" t="t" r="r" b="b"/>
            <a:pathLst>
              <a:path w="4816222" h="3031752">
                <a:moveTo>
                  <a:pt x="0" y="3031752"/>
                </a:moveTo>
                <a:lnTo>
                  <a:pt x="4816222" y="3031752"/>
                </a:lnTo>
                <a:lnTo>
                  <a:pt x="4816222" y="0"/>
                </a:lnTo>
                <a:lnTo>
                  <a:pt x="0" y="0"/>
                </a:lnTo>
                <a:lnTo>
                  <a:pt x="0" y="30317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592896" y="5158055"/>
            <a:ext cx="232167" cy="456041"/>
          </a:xfrm>
          <a:custGeom>
            <a:avLst/>
            <a:gdLst/>
            <a:ahLst/>
            <a:cxnLst/>
            <a:rect l="l" t="t" r="r" b="b"/>
            <a:pathLst>
              <a:path w="232167" h="456041">
                <a:moveTo>
                  <a:pt x="0" y="456041"/>
                </a:moveTo>
                <a:lnTo>
                  <a:pt x="232167" y="456041"/>
                </a:lnTo>
                <a:lnTo>
                  <a:pt x="232167" y="0"/>
                </a:lnTo>
                <a:lnTo>
                  <a:pt x="0" y="0"/>
                </a:lnTo>
                <a:lnTo>
                  <a:pt x="0" y="456041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592896" y="5158053"/>
            <a:ext cx="232167" cy="456042"/>
          </a:xfrm>
          <a:custGeom>
            <a:avLst/>
            <a:gdLst/>
            <a:ahLst/>
            <a:cxnLst/>
            <a:rect l="l" t="t" r="r" b="b"/>
            <a:pathLst>
              <a:path w="232167" h="456042">
                <a:moveTo>
                  <a:pt x="0" y="456042"/>
                </a:moveTo>
                <a:lnTo>
                  <a:pt x="0" y="0"/>
                </a:lnTo>
                <a:lnTo>
                  <a:pt x="232167" y="0"/>
                </a:lnTo>
                <a:lnTo>
                  <a:pt x="232167" y="456042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915386" y="4298125"/>
            <a:ext cx="232167" cy="1315970"/>
          </a:xfrm>
          <a:custGeom>
            <a:avLst/>
            <a:gdLst/>
            <a:ahLst/>
            <a:cxnLst/>
            <a:rect l="l" t="t" r="r" b="b"/>
            <a:pathLst>
              <a:path w="232167" h="1315970">
                <a:moveTo>
                  <a:pt x="0" y="1315970"/>
                </a:moveTo>
                <a:lnTo>
                  <a:pt x="232167" y="1315970"/>
                </a:lnTo>
                <a:lnTo>
                  <a:pt x="232167" y="0"/>
                </a:lnTo>
                <a:lnTo>
                  <a:pt x="0" y="0"/>
                </a:lnTo>
                <a:lnTo>
                  <a:pt x="0" y="1315970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915386" y="4298125"/>
            <a:ext cx="232167" cy="1315970"/>
          </a:xfrm>
          <a:custGeom>
            <a:avLst/>
            <a:gdLst/>
            <a:ahLst/>
            <a:cxnLst/>
            <a:rect l="l" t="t" r="r" b="b"/>
            <a:pathLst>
              <a:path w="232167" h="1315970">
                <a:moveTo>
                  <a:pt x="0" y="1315970"/>
                </a:moveTo>
                <a:lnTo>
                  <a:pt x="0" y="0"/>
                </a:lnTo>
                <a:lnTo>
                  <a:pt x="232167" y="0"/>
                </a:lnTo>
                <a:lnTo>
                  <a:pt x="232167" y="1315970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237874" y="3651525"/>
            <a:ext cx="232167" cy="1962570"/>
          </a:xfrm>
          <a:custGeom>
            <a:avLst/>
            <a:gdLst/>
            <a:ahLst/>
            <a:cxnLst/>
            <a:rect l="l" t="t" r="r" b="b"/>
            <a:pathLst>
              <a:path w="232167" h="1962570">
                <a:moveTo>
                  <a:pt x="0" y="1962570"/>
                </a:moveTo>
                <a:lnTo>
                  <a:pt x="232167" y="1962570"/>
                </a:lnTo>
                <a:lnTo>
                  <a:pt x="232167" y="0"/>
                </a:lnTo>
                <a:lnTo>
                  <a:pt x="0" y="0"/>
                </a:lnTo>
                <a:lnTo>
                  <a:pt x="0" y="1962570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37873" y="3651525"/>
            <a:ext cx="232167" cy="1962570"/>
          </a:xfrm>
          <a:custGeom>
            <a:avLst/>
            <a:gdLst/>
            <a:ahLst/>
            <a:cxnLst/>
            <a:rect l="l" t="t" r="r" b="b"/>
            <a:pathLst>
              <a:path w="232167" h="1962570">
                <a:moveTo>
                  <a:pt x="0" y="1962570"/>
                </a:moveTo>
                <a:lnTo>
                  <a:pt x="0" y="0"/>
                </a:lnTo>
                <a:lnTo>
                  <a:pt x="232167" y="0"/>
                </a:lnTo>
                <a:lnTo>
                  <a:pt x="232167" y="1962570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560364" y="3569463"/>
            <a:ext cx="232167" cy="2044632"/>
          </a:xfrm>
          <a:custGeom>
            <a:avLst/>
            <a:gdLst/>
            <a:ahLst/>
            <a:cxnLst/>
            <a:rect l="l" t="t" r="r" b="b"/>
            <a:pathLst>
              <a:path w="232167" h="2044632">
                <a:moveTo>
                  <a:pt x="0" y="2044632"/>
                </a:moveTo>
                <a:lnTo>
                  <a:pt x="232167" y="2044632"/>
                </a:lnTo>
                <a:lnTo>
                  <a:pt x="232167" y="0"/>
                </a:lnTo>
                <a:lnTo>
                  <a:pt x="0" y="0"/>
                </a:lnTo>
                <a:lnTo>
                  <a:pt x="0" y="2044632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560364" y="3569463"/>
            <a:ext cx="232167" cy="2044633"/>
          </a:xfrm>
          <a:custGeom>
            <a:avLst/>
            <a:gdLst/>
            <a:ahLst/>
            <a:cxnLst/>
            <a:rect l="l" t="t" r="r" b="b"/>
            <a:pathLst>
              <a:path w="232167" h="2044633">
                <a:moveTo>
                  <a:pt x="0" y="2044633"/>
                </a:moveTo>
                <a:lnTo>
                  <a:pt x="0" y="0"/>
                </a:lnTo>
                <a:lnTo>
                  <a:pt x="232167" y="0"/>
                </a:lnTo>
                <a:lnTo>
                  <a:pt x="232167" y="2044633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82852" y="3969891"/>
            <a:ext cx="232167" cy="1644205"/>
          </a:xfrm>
          <a:custGeom>
            <a:avLst/>
            <a:gdLst/>
            <a:ahLst/>
            <a:cxnLst/>
            <a:rect l="l" t="t" r="r" b="b"/>
            <a:pathLst>
              <a:path w="232167" h="1644205">
                <a:moveTo>
                  <a:pt x="0" y="1644205"/>
                </a:moveTo>
                <a:lnTo>
                  <a:pt x="232167" y="1644205"/>
                </a:lnTo>
                <a:lnTo>
                  <a:pt x="232167" y="0"/>
                </a:lnTo>
                <a:lnTo>
                  <a:pt x="0" y="0"/>
                </a:lnTo>
                <a:lnTo>
                  <a:pt x="0" y="1644205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82852" y="3969891"/>
            <a:ext cx="232167" cy="1644204"/>
          </a:xfrm>
          <a:custGeom>
            <a:avLst/>
            <a:gdLst/>
            <a:ahLst/>
            <a:cxnLst/>
            <a:rect l="l" t="t" r="r" b="b"/>
            <a:pathLst>
              <a:path w="232167" h="1644204">
                <a:moveTo>
                  <a:pt x="0" y="1644204"/>
                </a:moveTo>
                <a:lnTo>
                  <a:pt x="0" y="0"/>
                </a:lnTo>
                <a:lnTo>
                  <a:pt x="232167" y="0"/>
                </a:lnTo>
                <a:lnTo>
                  <a:pt x="232167" y="1644204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05324" y="4413001"/>
            <a:ext cx="232262" cy="1201095"/>
          </a:xfrm>
          <a:custGeom>
            <a:avLst/>
            <a:gdLst/>
            <a:ahLst/>
            <a:cxnLst/>
            <a:rect l="l" t="t" r="r" b="b"/>
            <a:pathLst>
              <a:path w="232262" h="1201095">
                <a:moveTo>
                  <a:pt x="0" y="1201095"/>
                </a:moveTo>
                <a:lnTo>
                  <a:pt x="232262" y="1201095"/>
                </a:lnTo>
                <a:lnTo>
                  <a:pt x="232262" y="0"/>
                </a:lnTo>
                <a:lnTo>
                  <a:pt x="0" y="0"/>
                </a:lnTo>
                <a:lnTo>
                  <a:pt x="0" y="1201095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205324" y="4413001"/>
            <a:ext cx="232262" cy="1201095"/>
          </a:xfrm>
          <a:custGeom>
            <a:avLst/>
            <a:gdLst/>
            <a:ahLst/>
            <a:cxnLst/>
            <a:rect l="l" t="t" r="r" b="b"/>
            <a:pathLst>
              <a:path w="232262" h="1201095">
                <a:moveTo>
                  <a:pt x="0" y="1201095"/>
                </a:moveTo>
                <a:lnTo>
                  <a:pt x="0" y="0"/>
                </a:lnTo>
                <a:lnTo>
                  <a:pt x="232262" y="0"/>
                </a:lnTo>
                <a:lnTo>
                  <a:pt x="232262" y="1201095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527909" y="4793739"/>
            <a:ext cx="232167" cy="820357"/>
          </a:xfrm>
          <a:custGeom>
            <a:avLst/>
            <a:gdLst/>
            <a:ahLst/>
            <a:cxnLst/>
            <a:rect l="l" t="t" r="r" b="b"/>
            <a:pathLst>
              <a:path w="232167" h="820357">
                <a:moveTo>
                  <a:pt x="0" y="820357"/>
                </a:moveTo>
                <a:lnTo>
                  <a:pt x="232167" y="820357"/>
                </a:lnTo>
                <a:lnTo>
                  <a:pt x="232167" y="0"/>
                </a:lnTo>
                <a:lnTo>
                  <a:pt x="0" y="0"/>
                </a:lnTo>
                <a:lnTo>
                  <a:pt x="0" y="820357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527909" y="4793739"/>
            <a:ext cx="232167" cy="820357"/>
          </a:xfrm>
          <a:custGeom>
            <a:avLst/>
            <a:gdLst/>
            <a:ahLst/>
            <a:cxnLst/>
            <a:rect l="l" t="t" r="r" b="b"/>
            <a:pathLst>
              <a:path w="232167" h="820357">
                <a:moveTo>
                  <a:pt x="0" y="820357"/>
                </a:moveTo>
                <a:lnTo>
                  <a:pt x="0" y="0"/>
                </a:lnTo>
                <a:lnTo>
                  <a:pt x="232167" y="0"/>
                </a:lnTo>
                <a:lnTo>
                  <a:pt x="232167" y="820357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850383" y="5069439"/>
            <a:ext cx="232183" cy="544657"/>
          </a:xfrm>
          <a:custGeom>
            <a:avLst/>
            <a:gdLst/>
            <a:ahLst/>
            <a:cxnLst/>
            <a:rect l="l" t="t" r="r" b="b"/>
            <a:pathLst>
              <a:path w="232183" h="544657">
                <a:moveTo>
                  <a:pt x="0" y="544657"/>
                </a:moveTo>
                <a:lnTo>
                  <a:pt x="232183" y="544657"/>
                </a:lnTo>
                <a:lnTo>
                  <a:pt x="232183" y="0"/>
                </a:lnTo>
                <a:lnTo>
                  <a:pt x="0" y="0"/>
                </a:lnTo>
                <a:lnTo>
                  <a:pt x="0" y="544657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850383" y="5069439"/>
            <a:ext cx="232183" cy="544657"/>
          </a:xfrm>
          <a:custGeom>
            <a:avLst/>
            <a:gdLst/>
            <a:ahLst/>
            <a:cxnLst/>
            <a:rect l="l" t="t" r="r" b="b"/>
            <a:pathLst>
              <a:path w="232183" h="544657">
                <a:moveTo>
                  <a:pt x="0" y="544657"/>
                </a:moveTo>
                <a:lnTo>
                  <a:pt x="0" y="0"/>
                </a:lnTo>
                <a:lnTo>
                  <a:pt x="232183" y="0"/>
                </a:lnTo>
                <a:lnTo>
                  <a:pt x="232183" y="544657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172871" y="5263091"/>
            <a:ext cx="232167" cy="351004"/>
          </a:xfrm>
          <a:custGeom>
            <a:avLst/>
            <a:gdLst/>
            <a:ahLst/>
            <a:cxnLst/>
            <a:rect l="l" t="t" r="r" b="b"/>
            <a:pathLst>
              <a:path w="232167" h="351004">
                <a:moveTo>
                  <a:pt x="0" y="351004"/>
                </a:moveTo>
                <a:lnTo>
                  <a:pt x="232167" y="351004"/>
                </a:lnTo>
                <a:lnTo>
                  <a:pt x="232167" y="0"/>
                </a:lnTo>
                <a:lnTo>
                  <a:pt x="0" y="0"/>
                </a:lnTo>
                <a:lnTo>
                  <a:pt x="0" y="351004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172871" y="5263091"/>
            <a:ext cx="232167" cy="351004"/>
          </a:xfrm>
          <a:custGeom>
            <a:avLst/>
            <a:gdLst/>
            <a:ahLst/>
            <a:cxnLst/>
            <a:rect l="l" t="t" r="r" b="b"/>
            <a:pathLst>
              <a:path w="232167" h="351004">
                <a:moveTo>
                  <a:pt x="0" y="351004"/>
                </a:moveTo>
                <a:lnTo>
                  <a:pt x="0" y="0"/>
                </a:lnTo>
                <a:lnTo>
                  <a:pt x="232167" y="0"/>
                </a:lnTo>
                <a:lnTo>
                  <a:pt x="232167" y="351004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495358" y="5370213"/>
            <a:ext cx="232167" cy="243882"/>
          </a:xfrm>
          <a:custGeom>
            <a:avLst/>
            <a:gdLst/>
            <a:ahLst/>
            <a:cxnLst/>
            <a:rect l="l" t="t" r="r" b="b"/>
            <a:pathLst>
              <a:path w="232167" h="243882">
                <a:moveTo>
                  <a:pt x="0" y="243882"/>
                </a:moveTo>
                <a:lnTo>
                  <a:pt x="232167" y="243882"/>
                </a:lnTo>
                <a:lnTo>
                  <a:pt x="232167" y="0"/>
                </a:lnTo>
                <a:lnTo>
                  <a:pt x="0" y="0"/>
                </a:lnTo>
                <a:lnTo>
                  <a:pt x="0" y="243882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495358" y="5370213"/>
            <a:ext cx="232167" cy="243882"/>
          </a:xfrm>
          <a:custGeom>
            <a:avLst/>
            <a:gdLst/>
            <a:ahLst/>
            <a:cxnLst/>
            <a:rect l="l" t="t" r="r" b="b"/>
            <a:pathLst>
              <a:path w="232167" h="243882">
                <a:moveTo>
                  <a:pt x="0" y="243882"/>
                </a:moveTo>
                <a:lnTo>
                  <a:pt x="0" y="0"/>
                </a:lnTo>
                <a:lnTo>
                  <a:pt x="232167" y="0"/>
                </a:lnTo>
                <a:lnTo>
                  <a:pt x="232167" y="243882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817849" y="5441524"/>
            <a:ext cx="232167" cy="172573"/>
          </a:xfrm>
          <a:custGeom>
            <a:avLst/>
            <a:gdLst/>
            <a:ahLst/>
            <a:cxnLst/>
            <a:rect l="l" t="t" r="r" b="b"/>
            <a:pathLst>
              <a:path w="232167" h="172573">
                <a:moveTo>
                  <a:pt x="0" y="172573"/>
                </a:moveTo>
                <a:lnTo>
                  <a:pt x="232167" y="172573"/>
                </a:lnTo>
                <a:lnTo>
                  <a:pt x="232167" y="0"/>
                </a:lnTo>
                <a:lnTo>
                  <a:pt x="0" y="0"/>
                </a:lnTo>
                <a:lnTo>
                  <a:pt x="0" y="172573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817848" y="5441522"/>
            <a:ext cx="232166" cy="172572"/>
          </a:xfrm>
          <a:custGeom>
            <a:avLst/>
            <a:gdLst/>
            <a:ahLst/>
            <a:cxnLst/>
            <a:rect l="l" t="t" r="r" b="b"/>
            <a:pathLst>
              <a:path w="232166" h="172572">
                <a:moveTo>
                  <a:pt x="0" y="172572"/>
                </a:moveTo>
                <a:lnTo>
                  <a:pt x="0" y="0"/>
                </a:lnTo>
                <a:lnTo>
                  <a:pt x="232166" y="0"/>
                </a:lnTo>
                <a:lnTo>
                  <a:pt x="232166" y="172572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140338" y="5466600"/>
            <a:ext cx="232167" cy="147497"/>
          </a:xfrm>
          <a:custGeom>
            <a:avLst/>
            <a:gdLst/>
            <a:ahLst/>
            <a:cxnLst/>
            <a:rect l="l" t="t" r="r" b="b"/>
            <a:pathLst>
              <a:path w="232167" h="147497">
                <a:moveTo>
                  <a:pt x="0" y="147497"/>
                </a:moveTo>
                <a:lnTo>
                  <a:pt x="232167" y="147497"/>
                </a:lnTo>
                <a:lnTo>
                  <a:pt x="232167" y="0"/>
                </a:lnTo>
                <a:lnTo>
                  <a:pt x="0" y="0"/>
                </a:lnTo>
                <a:lnTo>
                  <a:pt x="0" y="147497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140338" y="5466598"/>
            <a:ext cx="232167" cy="147497"/>
          </a:xfrm>
          <a:custGeom>
            <a:avLst/>
            <a:gdLst/>
            <a:ahLst/>
            <a:cxnLst/>
            <a:rect l="l" t="t" r="r" b="b"/>
            <a:pathLst>
              <a:path w="232167" h="147497">
                <a:moveTo>
                  <a:pt x="0" y="147497"/>
                </a:moveTo>
                <a:lnTo>
                  <a:pt x="0" y="0"/>
                </a:lnTo>
                <a:lnTo>
                  <a:pt x="232167" y="0"/>
                </a:lnTo>
                <a:lnTo>
                  <a:pt x="232167" y="147497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462795" y="5249970"/>
            <a:ext cx="232167" cy="364126"/>
          </a:xfrm>
          <a:custGeom>
            <a:avLst/>
            <a:gdLst/>
            <a:ahLst/>
            <a:cxnLst/>
            <a:rect l="l" t="t" r="r" b="b"/>
            <a:pathLst>
              <a:path w="232167" h="364126">
                <a:moveTo>
                  <a:pt x="0" y="364126"/>
                </a:moveTo>
                <a:lnTo>
                  <a:pt x="232167" y="364126"/>
                </a:lnTo>
                <a:lnTo>
                  <a:pt x="232167" y="0"/>
                </a:lnTo>
                <a:lnTo>
                  <a:pt x="0" y="0"/>
                </a:lnTo>
                <a:lnTo>
                  <a:pt x="0" y="364126"/>
                </a:lnTo>
                <a:close/>
              </a:path>
            </a:pathLst>
          </a:custGeom>
          <a:solidFill>
            <a:srgbClr val="9DAC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462794" y="5249970"/>
            <a:ext cx="232167" cy="364126"/>
          </a:xfrm>
          <a:custGeom>
            <a:avLst/>
            <a:gdLst/>
            <a:ahLst/>
            <a:cxnLst/>
            <a:rect l="l" t="t" r="r" b="b"/>
            <a:pathLst>
              <a:path w="232167" h="364126">
                <a:moveTo>
                  <a:pt x="0" y="364126"/>
                </a:moveTo>
                <a:lnTo>
                  <a:pt x="0" y="0"/>
                </a:lnTo>
                <a:lnTo>
                  <a:pt x="232167" y="0"/>
                </a:lnTo>
                <a:lnTo>
                  <a:pt x="232167" y="364126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547546" y="3235860"/>
            <a:ext cx="0" cy="2428229"/>
          </a:xfrm>
          <a:custGeom>
            <a:avLst/>
            <a:gdLst/>
            <a:ahLst/>
            <a:cxnLst/>
            <a:rect l="l" t="t" r="r" b="b"/>
            <a:pathLst>
              <a:path h="2428229">
                <a:moveTo>
                  <a:pt x="0" y="0"/>
                </a:moveTo>
                <a:lnTo>
                  <a:pt x="0" y="2428229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870051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 rot="18960000">
            <a:off x="5593236" y="5673593"/>
            <a:ext cx="159520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55" dirty="0">
                <a:solidFill>
                  <a:srgbClr val="231F20"/>
                </a:solidFill>
                <a:latin typeface="Arial"/>
                <a:cs typeface="Arial"/>
              </a:rPr>
              <a:t>≤5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192950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 rot="18960000">
            <a:off x="5847993" y="5707164"/>
            <a:ext cx="231009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70" dirty="0">
                <a:solidFill>
                  <a:srgbClr val="231F20"/>
                </a:solidFill>
                <a:latin typeface="Arial"/>
                <a:cs typeface="Arial"/>
              </a:rPr>
              <a:t>6–10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6515835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 rot="18960000">
            <a:off x="6144412" y="5719340"/>
            <a:ext cx="260201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90" dirty="0">
                <a:solidFill>
                  <a:srgbClr val="231F20"/>
                </a:solidFill>
                <a:latin typeface="Arial"/>
                <a:cs typeface="Arial"/>
              </a:rPr>
              <a:t>11–15</a:t>
            </a:r>
            <a:endParaRPr sz="8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6838733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 rot="18960000">
            <a:off x="6454792" y="5725031"/>
            <a:ext cx="274326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65" dirty="0">
                <a:solidFill>
                  <a:srgbClr val="231F20"/>
                </a:solidFill>
                <a:latin typeface="Arial"/>
                <a:cs typeface="Arial"/>
              </a:rPr>
              <a:t>16–20</a:t>
            </a:r>
            <a:endParaRPr sz="80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7161632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484532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 rot="18960000">
            <a:off x="6785168" y="5721646"/>
            <a:ext cx="265826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80" dirty="0">
                <a:solidFill>
                  <a:srgbClr val="231F20"/>
                </a:solidFill>
                <a:latin typeface="Arial"/>
                <a:cs typeface="Arial"/>
              </a:rPr>
              <a:t>21–25</a:t>
            </a:r>
            <a:endParaRPr sz="8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 rot="18960000">
            <a:off x="7098221" y="5726097"/>
            <a:ext cx="277174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60" dirty="0">
                <a:solidFill>
                  <a:srgbClr val="231F20"/>
                </a:solidFill>
                <a:latin typeface="Arial"/>
                <a:cs typeface="Arial"/>
              </a:rPr>
              <a:t>26–30</a:t>
            </a:r>
            <a:endParaRPr sz="800">
              <a:latin typeface="Arial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807416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 rot="18960000">
            <a:off x="7431307" y="5721474"/>
            <a:ext cx="265826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80" dirty="0">
                <a:solidFill>
                  <a:srgbClr val="231F20"/>
                </a:solidFill>
                <a:latin typeface="Arial"/>
                <a:cs typeface="Arial"/>
              </a:rPr>
              <a:t>31–35</a:t>
            </a:r>
            <a:endParaRPr sz="800">
              <a:latin typeface="Arial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8130315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453198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 rot="18960000">
            <a:off x="7740171" y="5727817"/>
            <a:ext cx="281745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50" dirty="0">
                <a:solidFill>
                  <a:srgbClr val="231F20"/>
                </a:solidFill>
                <a:latin typeface="Arial"/>
                <a:cs typeface="Arial"/>
              </a:rPr>
              <a:t>36–40</a:t>
            </a:r>
            <a:endParaRPr sz="8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 rot="18960000">
            <a:off x="8069104" y="5725117"/>
            <a:ext cx="274895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65" dirty="0">
                <a:solidFill>
                  <a:srgbClr val="231F20"/>
                </a:solidFill>
                <a:latin typeface="Arial"/>
                <a:cs typeface="Arial"/>
              </a:rPr>
              <a:t>41–45</a:t>
            </a:r>
            <a:endParaRPr sz="8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8776082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 rot="18960000">
            <a:off x="8385706" y="5727947"/>
            <a:ext cx="281745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50" dirty="0">
                <a:solidFill>
                  <a:srgbClr val="231F20"/>
                </a:solidFill>
                <a:latin typeface="Arial"/>
                <a:cs typeface="Arial"/>
              </a:rPr>
              <a:t>46–50</a:t>
            </a:r>
            <a:endParaRPr sz="80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9098997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421897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 rot="18960000">
            <a:off x="8722395" y="5721702"/>
            <a:ext cx="266392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80" dirty="0">
                <a:solidFill>
                  <a:srgbClr val="231F20"/>
                </a:solidFill>
                <a:latin typeface="Arial"/>
                <a:cs typeface="Arial"/>
              </a:rPr>
              <a:t>51–55</a:t>
            </a:r>
            <a:endParaRPr sz="8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 rot="18960000">
            <a:off x="9030415" y="5728415"/>
            <a:ext cx="282890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50" dirty="0">
                <a:solidFill>
                  <a:srgbClr val="231F20"/>
                </a:solidFill>
                <a:latin typeface="Arial"/>
                <a:cs typeface="Arial"/>
              </a:rPr>
              <a:t>56–60</a:t>
            </a:r>
            <a:endParaRPr sz="800">
              <a:latin typeface="Arial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9744764" y="5614095"/>
            <a:ext cx="0" cy="50008"/>
          </a:xfrm>
          <a:custGeom>
            <a:avLst/>
            <a:gdLst/>
            <a:ahLst/>
            <a:cxnLst/>
            <a:rect l="l" t="t" r="r" b="b"/>
            <a:pathLst>
              <a:path h="50008">
                <a:moveTo>
                  <a:pt x="0" y="0"/>
                </a:moveTo>
                <a:lnTo>
                  <a:pt x="0" y="50008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 rot="18960000">
            <a:off x="9425788" y="5694843"/>
            <a:ext cx="202692" cy="101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800" spc="-40" dirty="0">
                <a:solidFill>
                  <a:srgbClr val="231F20"/>
                </a:solidFill>
                <a:latin typeface="Arial"/>
                <a:cs typeface="Arial"/>
              </a:rPr>
              <a:t>&gt;60</a:t>
            </a:r>
            <a:endParaRPr sz="800">
              <a:latin typeface="Arial"/>
              <a:cs typeface="Aria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5496514" y="5613953"/>
            <a:ext cx="4253951" cy="0"/>
          </a:xfrm>
          <a:custGeom>
            <a:avLst/>
            <a:gdLst/>
            <a:ahLst/>
            <a:cxnLst/>
            <a:rect l="l" t="t" r="r" b="b"/>
            <a:pathLst>
              <a:path w="4253951">
                <a:moveTo>
                  <a:pt x="4253951" y="0"/>
                </a:moveTo>
                <a:lnTo>
                  <a:pt x="0" y="0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5412200" y="5544123"/>
            <a:ext cx="78740" cy="134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-35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endParaRPr sz="800"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5496511" y="5274381"/>
            <a:ext cx="50024" cy="0"/>
          </a:xfrm>
          <a:custGeom>
            <a:avLst/>
            <a:gdLst/>
            <a:ahLst/>
            <a:cxnLst/>
            <a:rect l="l" t="t" r="r" b="b"/>
            <a:pathLst>
              <a:path w="50024">
                <a:moveTo>
                  <a:pt x="50024" y="0"/>
                </a:moveTo>
                <a:lnTo>
                  <a:pt x="0" y="0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5259577" y="5204551"/>
            <a:ext cx="231140" cy="134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-40" dirty="0">
                <a:solidFill>
                  <a:srgbClr val="231F20"/>
                </a:solidFill>
                <a:latin typeface="Arial"/>
                <a:cs typeface="Arial"/>
              </a:rPr>
              <a:t>1000</a:t>
            </a:r>
            <a:endParaRPr sz="800"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5496511" y="4934809"/>
            <a:ext cx="50024" cy="0"/>
          </a:xfrm>
          <a:custGeom>
            <a:avLst/>
            <a:gdLst/>
            <a:ahLst/>
            <a:cxnLst/>
            <a:rect l="l" t="t" r="r" b="b"/>
            <a:pathLst>
              <a:path w="50024">
                <a:moveTo>
                  <a:pt x="50024" y="0"/>
                </a:moveTo>
                <a:lnTo>
                  <a:pt x="0" y="0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496511" y="4595237"/>
            <a:ext cx="50024" cy="0"/>
          </a:xfrm>
          <a:custGeom>
            <a:avLst/>
            <a:gdLst/>
            <a:ahLst/>
            <a:cxnLst/>
            <a:rect l="l" t="t" r="r" b="b"/>
            <a:pathLst>
              <a:path w="50024">
                <a:moveTo>
                  <a:pt x="50024" y="0"/>
                </a:moveTo>
                <a:lnTo>
                  <a:pt x="0" y="0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5496511" y="4255664"/>
            <a:ext cx="50024" cy="0"/>
          </a:xfrm>
          <a:custGeom>
            <a:avLst/>
            <a:gdLst/>
            <a:ahLst/>
            <a:cxnLst/>
            <a:rect l="l" t="t" r="r" b="b"/>
            <a:pathLst>
              <a:path w="50024">
                <a:moveTo>
                  <a:pt x="50024" y="0"/>
                </a:moveTo>
                <a:lnTo>
                  <a:pt x="0" y="0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5496511" y="3916108"/>
            <a:ext cx="50024" cy="0"/>
          </a:xfrm>
          <a:custGeom>
            <a:avLst/>
            <a:gdLst/>
            <a:ahLst/>
            <a:cxnLst/>
            <a:rect l="l" t="t" r="r" b="b"/>
            <a:pathLst>
              <a:path w="50024">
                <a:moveTo>
                  <a:pt x="50024" y="0"/>
                </a:moveTo>
                <a:lnTo>
                  <a:pt x="0" y="0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496511" y="3576537"/>
            <a:ext cx="50024" cy="0"/>
          </a:xfrm>
          <a:custGeom>
            <a:avLst/>
            <a:gdLst/>
            <a:ahLst/>
            <a:cxnLst/>
            <a:rect l="l" t="t" r="r" b="b"/>
            <a:pathLst>
              <a:path w="50024">
                <a:moveTo>
                  <a:pt x="50024" y="0"/>
                </a:moveTo>
                <a:lnTo>
                  <a:pt x="0" y="0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496511" y="3236964"/>
            <a:ext cx="50024" cy="0"/>
          </a:xfrm>
          <a:custGeom>
            <a:avLst/>
            <a:gdLst/>
            <a:ahLst/>
            <a:cxnLst/>
            <a:rect l="l" t="t" r="r" b="b"/>
            <a:pathLst>
              <a:path w="50024">
                <a:moveTo>
                  <a:pt x="50024" y="0"/>
                </a:moveTo>
                <a:lnTo>
                  <a:pt x="0" y="0"/>
                </a:lnTo>
              </a:path>
            </a:pathLst>
          </a:custGeom>
          <a:ln w="789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5069356" y="4046352"/>
            <a:ext cx="134619" cy="793115"/>
          </a:xfrm>
          <a:prstGeom prst="rect">
            <a:avLst/>
          </a:prstGeom>
        </p:spPr>
        <p:txBody>
          <a:bodyPr vert="vert270" wrap="square" lIns="0" tIns="0" rIns="0" bIns="0" rtlCol="0">
            <a:noAutofit/>
          </a:bodyPr>
          <a:lstStyle/>
          <a:p>
            <a:pPr marL="12698"/>
            <a:r>
              <a:rPr sz="800" dirty="0">
                <a:solidFill>
                  <a:srgbClr val="231F20"/>
                </a:solidFill>
                <a:latin typeface="Arial"/>
                <a:cs typeface="Arial"/>
              </a:rPr>
              <a:t>Number</a:t>
            </a:r>
            <a:r>
              <a:rPr sz="800" spc="-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8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231F20"/>
                </a:solidFill>
                <a:latin typeface="Arial"/>
                <a:cs typeface="Arial"/>
              </a:rPr>
              <a:t>patients</a:t>
            </a:r>
            <a:endParaRPr sz="8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401262" y="5936151"/>
            <a:ext cx="467359" cy="134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-50" dirty="0">
                <a:solidFill>
                  <a:srgbClr val="231F20"/>
                </a:solidFill>
                <a:latin typeface="Arial"/>
                <a:cs typeface="Arial"/>
              </a:rPr>
              <a:t>Time</a:t>
            </a:r>
            <a:r>
              <a:rPr sz="8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-21" dirty="0">
                <a:solidFill>
                  <a:srgbClr val="231F20"/>
                </a:solidFill>
                <a:latin typeface="Arial"/>
                <a:cs typeface="Arial"/>
              </a:rPr>
              <a:t>(min)</a:t>
            </a:r>
            <a:endParaRPr sz="800">
              <a:latin typeface="Arial"/>
              <a:cs typeface="Arial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5017604" y="3114811"/>
            <a:ext cx="4816220" cy="3031753"/>
          </a:xfrm>
          <a:custGeom>
            <a:avLst/>
            <a:gdLst/>
            <a:ahLst/>
            <a:cxnLst/>
            <a:rect l="l" t="t" r="r" b="b"/>
            <a:pathLst>
              <a:path w="4816220" h="3031753">
                <a:moveTo>
                  <a:pt x="0" y="3031753"/>
                </a:moveTo>
                <a:lnTo>
                  <a:pt x="4816220" y="3031753"/>
                </a:lnTo>
                <a:lnTo>
                  <a:pt x="4816220" y="0"/>
                </a:lnTo>
                <a:lnTo>
                  <a:pt x="0" y="0"/>
                </a:lnTo>
                <a:lnTo>
                  <a:pt x="0" y="3031753"/>
                </a:lnTo>
                <a:close/>
              </a:path>
            </a:pathLst>
          </a:custGeom>
          <a:ln w="3947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4004802" y="689828"/>
            <a:ext cx="2326005" cy="2736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65100"/>
            <a:r>
              <a:rPr sz="800" b="1" i="1" spc="-100" dirty="0">
                <a:solidFill>
                  <a:srgbClr val="B30738"/>
                </a:solidFill>
                <a:latin typeface="Arial"/>
                <a:cs typeface="Arial"/>
              </a:rPr>
              <a:t>Lancet</a:t>
            </a:r>
            <a:r>
              <a:rPr sz="800" b="1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55" dirty="0">
                <a:solidFill>
                  <a:srgbClr val="B30738"/>
                </a:solidFill>
                <a:latin typeface="Arial"/>
                <a:cs typeface="Arial"/>
              </a:rPr>
              <a:t>2012;</a:t>
            </a:r>
            <a:r>
              <a:rPr sz="800" b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35" dirty="0">
                <a:solidFill>
                  <a:srgbClr val="B30738"/>
                </a:solidFill>
                <a:latin typeface="Arial"/>
                <a:cs typeface="Arial"/>
              </a:rPr>
              <a:t>380:</a:t>
            </a:r>
            <a:r>
              <a:rPr sz="800" b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60" dirty="0">
                <a:solidFill>
                  <a:srgbClr val="B30738"/>
                </a:solidFill>
                <a:latin typeface="Arial"/>
                <a:cs typeface="Arial"/>
              </a:rPr>
              <a:t>1473–81</a:t>
            </a:r>
            <a:endParaRPr sz="800">
              <a:latin typeface="Arial"/>
              <a:cs typeface="Arial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7965183" y="382473"/>
            <a:ext cx="126051" cy="183530"/>
          </a:xfrm>
          <a:custGeom>
            <a:avLst/>
            <a:gdLst/>
            <a:ahLst/>
            <a:cxnLst/>
            <a:rect l="l" t="t" r="r" b="b"/>
            <a:pathLst>
              <a:path w="126051" h="183530">
                <a:moveTo>
                  <a:pt x="0" y="183530"/>
                </a:moveTo>
                <a:lnTo>
                  <a:pt x="126051" y="183530"/>
                </a:lnTo>
                <a:lnTo>
                  <a:pt x="126051" y="0"/>
                </a:lnTo>
                <a:lnTo>
                  <a:pt x="0" y="0"/>
                </a:lnTo>
                <a:lnTo>
                  <a:pt x="0" y="183530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198020" y="1180644"/>
            <a:ext cx="5893214" cy="0"/>
          </a:xfrm>
          <a:custGeom>
            <a:avLst/>
            <a:gdLst/>
            <a:ahLst/>
            <a:cxnLst/>
            <a:rect l="l" t="t" r="r" b="b"/>
            <a:pathLst>
              <a:path w="5893214">
                <a:moveTo>
                  <a:pt x="0" y="0"/>
                </a:moveTo>
                <a:lnTo>
                  <a:pt x="5893214" y="0"/>
                </a:lnTo>
              </a:path>
            </a:pathLst>
          </a:custGeom>
          <a:ln w="16667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446079" y="1418040"/>
            <a:ext cx="76478" cy="153649"/>
          </a:xfrm>
          <a:custGeom>
            <a:avLst/>
            <a:gdLst/>
            <a:ahLst/>
            <a:cxnLst/>
            <a:rect l="l" t="t" r="r" b="b"/>
            <a:pathLst>
              <a:path w="76478" h="153649">
                <a:moveTo>
                  <a:pt x="60499" y="107392"/>
                </a:moveTo>
                <a:lnTo>
                  <a:pt x="32351" y="107392"/>
                </a:lnTo>
                <a:lnTo>
                  <a:pt x="47561" y="153649"/>
                </a:lnTo>
                <a:lnTo>
                  <a:pt x="76478" y="140181"/>
                </a:lnTo>
                <a:lnTo>
                  <a:pt x="60499" y="107392"/>
                </a:lnTo>
                <a:close/>
              </a:path>
              <a:path w="76478" h="153649">
                <a:moveTo>
                  <a:pt x="0" y="0"/>
                </a:moveTo>
                <a:lnTo>
                  <a:pt x="0" y="123903"/>
                </a:lnTo>
                <a:lnTo>
                  <a:pt x="32351" y="107392"/>
                </a:lnTo>
                <a:lnTo>
                  <a:pt x="60499" y="107392"/>
                </a:lnTo>
                <a:lnTo>
                  <a:pt x="55987" y="98135"/>
                </a:lnTo>
                <a:lnTo>
                  <a:pt x="87350" y="85369"/>
                </a:lnTo>
                <a:lnTo>
                  <a:pt x="0" y="0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7177403" y="1392830"/>
            <a:ext cx="170843" cy="197503"/>
          </a:xfrm>
          <a:custGeom>
            <a:avLst/>
            <a:gdLst/>
            <a:ahLst/>
            <a:cxnLst/>
            <a:rect l="l" t="t" r="r" b="b"/>
            <a:pathLst>
              <a:path w="170843" h="197502">
                <a:moveTo>
                  <a:pt x="132872" y="189627"/>
                </a:moveTo>
                <a:lnTo>
                  <a:pt x="118534" y="189627"/>
                </a:lnTo>
                <a:lnTo>
                  <a:pt x="126004" y="197502"/>
                </a:lnTo>
                <a:lnTo>
                  <a:pt x="132872" y="189627"/>
                </a:lnTo>
                <a:close/>
              </a:path>
              <a:path w="170843" h="197502">
                <a:moveTo>
                  <a:pt x="103440" y="0"/>
                </a:moveTo>
                <a:lnTo>
                  <a:pt x="61917" y="8970"/>
                </a:lnTo>
                <a:lnTo>
                  <a:pt x="29625" y="30891"/>
                </a:lnTo>
                <a:lnTo>
                  <a:pt x="9072" y="63105"/>
                </a:lnTo>
                <a:lnTo>
                  <a:pt x="0" y="103217"/>
                </a:lnTo>
                <a:lnTo>
                  <a:pt x="250" y="115664"/>
                </a:lnTo>
                <a:lnTo>
                  <a:pt x="11889" y="152349"/>
                </a:lnTo>
                <a:lnTo>
                  <a:pt x="45388" y="184878"/>
                </a:lnTo>
                <a:lnTo>
                  <a:pt x="92381" y="194649"/>
                </a:lnTo>
                <a:lnTo>
                  <a:pt x="105336" y="193021"/>
                </a:lnTo>
                <a:lnTo>
                  <a:pt x="118534" y="189627"/>
                </a:lnTo>
                <a:lnTo>
                  <a:pt x="132873" y="189626"/>
                </a:lnTo>
                <a:lnTo>
                  <a:pt x="142736" y="178316"/>
                </a:lnTo>
                <a:lnTo>
                  <a:pt x="90804" y="178316"/>
                </a:lnTo>
                <a:lnTo>
                  <a:pt x="78410" y="177916"/>
                </a:lnTo>
                <a:lnTo>
                  <a:pt x="37928" y="159876"/>
                </a:lnTo>
                <a:lnTo>
                  <a:pt x="18081" y="117838"/>
                </a:lnTo>
                <a:lnTo>
                  <a:pt x="17295" y="103939"/>
                </a:lnTo>
                <a:lnTo>
                  <a:pt x="19514" y="90063"/>
                </a:lnTo>
                <a:lnTo>
                  <a:pt x="33879" y="53423"/>
                </a:lnTo>
                <a:lnTo>
                  <a:pt x="68947" y="21588"/>
                </a:lnTo>
                <a:lnTo>
                  <a:pt x="150862" y="15524"/>
                </a:lnTo>
                <a:lnTo>
                  <a:pt x="145168" y="11655"/>
                </a:lnTo>
                <a:lnTo>
                  <a:pt x="135402" y="6344"/>
                </a:lnTo>
                <a:lnTo>
                  <a:pt x="127971" y="3864"/>
                </a:lnTo>
                <a:lnTo>
                  <a:pt x="122691" y="1763"/>
                </a:lnTo>
                <a:lnTo>
                  <a:pt x="116098" y="608"/>
                </a:lnTo>
                <a:lnTo>
                  <a:pt x="103440" y="0"/>
                </a:lnTo>
                <a:close/>
              </a:path>
              <a:path w="170843" h="197502">
                <a:moveTo>
                  <a:pt x="157021" y="161934"/>
                </a:moveTo>
                <a:lnTo>
                  <a:pt x="106659" y="163401"/>
                </a:lnTo>
                <a:lnTo>
                  <a:pt x="117431" y="173846"/>
                </a:lnTo>
                <a:lnTo>
                  <a:pt x="103853" y="176975"/>
                </a:lnTo>
                <a:lnTo>
                  <a:pt x="90804" y="178316"/>
                </a:lnTo>
                <a:lnTo>
                  <a:pt x="142736" y="178316"/>
                </a:lnTo>
                <a:lnTo>
                  <a:pt x="157021" y="161934"/>
                </a:lnTo>
                <a:close/>
              </a:path>
              <a:path w="170843" h="197502">
                <a:moveTo>
                  <a:pt x="60408" y="56577"/>
                </a:moveTo>
                <a:lnTo>
                  <a:pt x="40520" y="56577"/>
                </a:lnTo>
                <a:lnTo>
                  <a:pt x="51126" y="152535"/>
                </a:lnTo>
                <a:lnTo>
                  <a:pt x="72339" y="152535"/>
                </a:lnTo>
                <a:lnTo>
                  <a:pt x="84998" y="124546"/>
                </a:lnTo>
                <a:lnTo>
                  <a:pt x="65712" y="124546"/>
                </a:lnTo>
                <a:lnTo>
                  <a:pt x="60408" y="56577"/>
                </a:lnTo>
                <a:close/>
              </a:path>
              <a:path w="170843" h="197502">
                <a:moveTo>
                  <a:pt x="121636" y="79233"/>
                </a:moveTo>
                <a:lnTo>
                  <a:pt x="105491" y="79233"/>
                </a:lnTo>
                <a:lnTo>
                  <a:pt x="108148" y="152535"/>
                </a:lnTo>
                <a:lnTo>
                  <a:pt x="128039" y="152535"/>
                </a:lnTo>
                <a:lnTo>
                  <a:pt x="143040" y="120819"/>
                </a:lnTo>
                <a:lnTo>
                  <a:pt x="124498" y="120819"/>
                </a:lnTo>
                <a:lnTo>
                  <a:pt x="121636" y="79233"/>
                </a:lnTo>
                <a:close/>
              </a:path>
              <a:path w="170843" h="197502">
                <a:moveTo>
                  <a:pt x="120077" y="56577"/>
                </a:moveTo>
                <a:lnTo>
                  <a:pt x="98865" y="56577"/>
                </a:lnTo>
                <a:lnTo>
                  <a:pt x="65712" y="124546"/>
                </a:lnTo>
                <a:lnTo>
                  <a:pt x="84998" y="124546"/>
                </a:lnTo>
                <a:lnTo>
                  <a:pt x="105491" y="79233"/>
                </a:lnTo>
                <a:lnTo>
                  <a:pt x="121636" y="79233"/>
                </a:lnTo>
                <a:lnTo>
                  <a:pt x="120077" y="56577"/>
                </a:lnTo>
                <a:close/>
              </a:path>
              <a:path w="170843" h="197502">
                <a:moveTo>
                  <a:pt x="150862" y="15524"/>
                </a:moveTo>
                <a:lnTo>
                  <a:pt x="105253" y="15524"/>
                </a:lnTo>
                <a:lnTo>
                  <a:pt x="118966" y="17665"/>
                </a:lnTo>
                <a:lnTo>
                  <a:pt x="131454" y="22138"/>
                </a:lnTo>
                <a:lnTo>
                  <a:pt x="141851" y="29082"/>
                </a:lnTo>
                <a:lnTo>
                  <a:pt x="150027" y="39096"/>
                </a:lnTo>
                <a:lnTo>
                  <a:pt x="153194" y="49709"/>
                </a:lnTo>
                <a:lnTo>
                  <a:pt x="150840" y="56743"/>
                </a:lnTo>
                <a:lnTo>
                  <a:pt x="149940" y="59499"/>
                </a:lnTo>
                <a:lnTo>
                  <a:pt x="144000" y="73760"/>
                </a:lnTo>
                <a:lnTo>
                  <a:pt x="139199" y="85520"/>
                </a:lnTo>
                <a:lnTo>
                  <a:pt x="134343" y="97254"/>
                </a:lnTo>
                <a:lnTo>
                  <a:pt x="128999" y="109975"/>
                </a:lnTo>
                <a:lnTo>
                  <a:pt x="124498" y="120819"/>
                </a:lnTo>
                <a:lnTo>
                  <a:pt x="143040" y="120819"/>
                </a:lnTo>
                <a:lnTo>
                  <a:pt x="166494" y="71232"/>
                </a:lnTo>
                <a:lnTo>
                  <a:pt x="170612" y="56743"/>
                </a:lnTo>
                <a:lnTo>
                  <a:pt x="170732" y="51241"/>
                </a:lnTo>
                <a:lnTo>
                  <a:pt x="170843" y="44257"/>
                </a:lnTo>
                <a:lnTo>
                  <a:pt x="167741" y="33851"/>
                </a:lnTo>
                <a:lnTo>
                  <a:pt x="161991" y="25133"/>
                </a:lnTo>
                <a:lnTo>
                  <a:pt x="154249" y="17826"/>
                </a:lnTo>
                <a:lnTo>
                  <a:pt x="150862" y="15524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004801" y="571385"/>
            <a:ext cx="2325686" cy="392112"/>
          </a:xfrm>
          <a:custGeom>
            <a:avLst/>
            <a:gdLst/>
            <a:ahLst/>
            <a:cxnLst/>
            <a:rect l="l" t="t" r="r" b="b"/>
            <a:pathLst>
              <a:path w="2325686" h="392112">
                <a:moveTo>
                  <a:pt x="0" y="0"/>
                </a:moveTo>
                <a:lnTo>
                  <a:pt x="2325686" y="0"/>
                </a:lnTo>
                <a:lnTo>
                  <a:pt x="2325686" y="392112"/>
                </a:lnTo>
                <a:lnTo>
                  <a:pt x="0" y="39211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810767" y="6043731"/>
            <a:ext cx="4109085" cy="6845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648907">
              <a:lnSpc>
                <a:spcPct val="104900"/>
              </a:lnSpc>
            </a:pPr>
            <a:r>
              <a:rPr sz="1000" b="1" i="1" spc="-120" dirty="0">
                <a:solidFill>
                  <a:srgbClr val="231F20"/>
                </a:solidFill>
                <a:latin typeface="Arial"/>
                <a:cs typeface="Arial"/>
              </a:rPr>
              <a:t>Figur</a:t>
            </a:r>
            <a:r>
              <a:rPr sz="1000" b="1" i="1" spc="-13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i="1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i="1" spc="-44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000" b="1" i="1" spc="-105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000" b="1" i="1" spc="-1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216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b="1" spc="-9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b="1" spc="-10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spc="-7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b="1" spc="-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b="1" spc="-9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b="1" spc="-1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b="1" spc="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18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9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16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b="1" spc="-1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b="1" spc="-9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1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7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b="1" spc="-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f </a:t>
            </a:r>
            <a:r>
              <a:rPr sz="1000" b="1" spc="-95" dirty="0">
                <a:solidFill>
                  <a:srgbClr val="231F20"/>
                </a:solidFill>
                <a:latin typeface="Arial"/>
                <a:cs typeface="Arial"/>
              </a:rPr>
              <a:t>spontaneous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circulation</a:t>
            </a:r>
            <a:endParaRPr sz="1000">
              <a:latin typeface="Arial"/>
              <a:cs typeface="Arial"/>
            </a:endParaRPr>
          </a:p>
          <a:p>
            <a:pPr marL="12698" marR="12698">
              <a:lnSpc>
                <a:spcPct val="104900"/>
              </a:lnSpc>
            </a:pP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N=6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1000" spc="-17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75" dirty="0">
                <a:solidFill>
                  <a:srgbClr val="231F20"/>
                </a:solidFill>
                <a:latin typeface="Arial"/>
                <a:cs typeface="Arial"/>
              </a:rPr>
              <a:t>339</a:t>
            </a:r>
            <a:r>
              <a:rPr sz="1000" spc="-3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000" spc="-1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231F20"/>
                </a:solidFill>
                <a:latin typeface="Arial"/>
                <a:cs typeface="Arial"/>
              </a:rPr>
              <a:t>Overall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000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90" dirty="0">
                <a:solidFill>
                  <a:srgbClr val="231F20"/>
                </a:solidFill>
                <a:latin typeface="Arial"/>
                <a:cs typeface="Arial"/>
              </a:rPr>
              <a:t>48·5</a:t>
            </a:r>
            <a:r>
              <a:rPr sz="1000" spc="-140" dirty="0">
                <a:solidFill>
                  <a:srgbClr val="231F20"/>
                </a:solidFill>
                <a:latin typeface="Arial"/>
                <a:cs typeface="Arial"/>
              </a:rPr>
              <a:t>%</a:t>
            </a:r>
            <a:r>
              <a:rPr sz="10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3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44" dirty="0">
                <a:solidFill>
                  <a:srgbClr val="231F20"/>
                </a:solidFill>
                <a:latin typeface="Arial"/>
                <a:cs typeface="Arial"/>
              </a:rPr>
              <a:t>th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tota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population</a:t>
            </a:r>
            <a:r>
              <a:rPr sz="1000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95" dirty="0">
                <a:solidFill>
                  <a:srgbClr val="231F20"/>
                </a:solidFill>
                <a:latin typeface="Arial"/>
                <a:cs typeface="Arial"/>
              </a:rPr>
              <a:t>achieved</a:t>
            </a:r>
            <a:r>
              <a:rPr sz="1000" spc="-1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40" dirty="0">
                <a:solidFill>
                  <a:srgbClr val="231F20"/>
                </a:solidFill>
                <a:latin typeface="Arial"/>
                <a:cs typeface="Arial"/>
              </a:rPr>
              <a:t>return</a:t>
            </a:r>
            <a:r>
              <a:rPr sz="1000" spc="-109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000" spc="-9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75" dirty="0">
                <a:solidFill>
                  <a:srgbClr val="231F20"/>
                </a:solidFill>
                <a:latin typeface="Arial"/>
                <a:cs typeface="Arial"/>
              </a:rPr>
              <a:t>spontaneous</a:t>
            </a:r>
            <a:r>
              <a:rPr sz="10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circulation.</a:t>
            </a:r>
            <a:r>
              <a:rPr sz="1000" spc="-109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40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spc="-95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000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70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1000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min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000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00" dirty="0">
                <a:solidFill>
                  <a:srgbClr val="231F20"/>
                </a:solidFill>
                <a:latin typeface="Arial"/>
                <a:cs typeface="Arial"/>
              </a:rPr>
              <a:t>42·5</a:t>
            </a:r>
            <a:r>
              <a:rPr sz="1000" spc="-160" dirty="0">
                <a:solidFill>
                  <a:srgbClr val="231F20"/>
                </a:solidFill>
                <a:latin typeface="Arial"/>
                <a:cs typeface="Arial"/>
              </a:rPr>
              <a:t>%</a:t>
            </a:r>
            <a:r>
              <a:rPr sz="1000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95" dirty="0">
                <a:solidFill>
                  <a:srgbClr val="231F20"/>
                </a:solidFill>
                <a:latin typeface="Arial"/>
                <a:cs typeface="Arial"/>
              </a:rPr>
              <a:t>achie</a:t>
            </a:r>
            <a:r>
              <a:rPr sz="1000" spc="-16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-95" dirty="0">
                <a:solidFill>
                  <a:srgbClr val="231F20"/>
                </a:solidFill>
                <a:latin typeface="Arial"/>
                <a:cs typeface="Arial"/>
              </a:rPr>
              <a:t>ed</a:t>
            </a:r>
            <a:r>
              <a:rPr sz="1000" spc="-1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40" dirty="0">
                <a:solidFill>
                  <a:srgbClr val="231F20"/>
                </a:solidFill>
                <a:latin typeface="Arial"/>
                <a:cs typeface="Arial"/>
              </a:rPr>
              <a:t>return</a:t>
            </a:r>
            <a:r>
              <a:rPr sz="1000" spc="-109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0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75" dirty="0">
                <a:solidFill>
                  <a:srgbClr val="231F20"/>
                </a:solidFill>
                <a:latin typeface="Arial"/>
                <a:cs typeface="Arial"/>
              </a:rPr>
              <a:t>spontaneous</a:t>
            </a:r>
            <a:r>
              <a:rPr sz="1000" spc="-9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circulation.</a:t>
            </a:r>
            <a:endParaRPr sz="1000">
              <a:latin typeface="Arial"/>
              <a:cs typeface="Arial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825867" y="3108879"/>
            <a:ext cx="4107708" cy="2872994"/>
          </a:xfrm>
          <a:custGeom>
            <a:avLst/>
            <a:gdLst/>
            <a:ahLst/>
            <a:cxnLst/>
            <a:rect l="l" t="t" r="r" b="b"/>
            <a:pathLst>
              <a:path w="4107708" h="2872994">
                <a:moveTo>
                  <a:pt x="0" y="2872994"/>
                </a:moveTo>
                <a:lnTo>
                  <a:pt x="4107708" y="2872994"/>
                </a:lnTo>
                <a:lnTo>
                  <a:pt x="4107708" y="0"/>
                </a:lnTo>
                <a:lnTo>
                  <a:pt x="0" y="0"/>
                </a:lnTo>
                <a:lnTo>
                  <a:pt x="0" y="28729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419046" y="5543221"/>
            <a:ext cx="3408543" cy="0"/>
          </a:xfrm>
          <a:custGeom>
            <a:avLst/>
            <a:gdLst/>
            <a:ahLst/>
            <a:cxnLst/>
            <a:rect l="l" t="t" r="r" b="b"/>
            <a:pathLst>
              <a:path w="3408543">
                <a:moveTo>
                  <a:pt x="3408543" y="0"/>
                </a:moveTo>
                <a:lnTo>
                  <a:pt x="0" y="0"/>
                </a:lnTo>
              </a:path>
            </a:pathLst>
          </a:custGeom>
          <a:ln w="959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481077" y="3271797"/>
            <a:ext cx="0" cy="2332367"/>
          </a:xfrm>
          <a:custGeom>
            <a:avLst/>
            <a:gdLst/>
            <a:ahLst/>
            <a:cxnLst/>
            <a:rect l="l" t="t" r="r" b="b"/>
            <a:pathLst>
              <a:path h="2332367">
                <a:moveTo>
                  <a:pt x="0" y="0"/>
                </a:moveTo>
                <a:lnTo>
                  <a:pt x="0" y="2332367"/>
                </a:lnTo>
              </a:path>
            </a:pathLst>
          </a:custGeom>
          <a:ln w="959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1435249" y="5581040"/>
            <a:ext cx="90170" cy="158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25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2023507" y="5543393"/>
            <a:ext cx="0" cy="60770"/>
          </a:xfrm>
          <a:custGeom>
            <a:avLst/>
            <a:gdLst/>
            <a:ahLst/>
            <a:cxnLst/>
            <a:rect l="l" t="t" r="r" b="b"/>
            <a:pathLst>
              <a:path h="60770">
                <a:moveTo>
                  <a:pt x="0" y="0"/>
                </a:moveTo>
                <a:lnTo>
                  <a:pt x="0" y="60770"/>
                </a:lnTo>
              </a:path>
            </a:pathLst>
          </a:custGeom>
          <a:ln w="959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1948931" y="5581061"/>
            <a:ext cx="146685" cy="158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10</a:t>
            </a:r>
            <a:endParaRPr sz="900">
              <a:latin typeface="Arial"/>
              <a:cs typeface="Arial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2563709" y="5543393"/>
            <a:ext cx="0" cy="60770"/>
          </a:xfrm>
          <a:custGeom>
            <a:avLst/>
            <a:gdLst/>
            <a:ahLst/>
            <a:cxnLst/>
            <a:rect l="l" t="t" r="r" b="b"/>
            <a:pathLst>
              <a:path h="60770">
                <a:moveTo>
                  <a:pt x="0" y="0"/>
                </a:moveTo>
                <a:lnTo>
                  <a:pt x="0" y="60770"/>
                </a:lnTo>
              </a:path>
            </a:pathLst>
          </a:custGeom>
          <a:ln w="959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2487231" y="5581061"/>
            <a:ext cx="150495" cy="158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20</a:t>
            </a:r>
            <a:endParaRPr sz="900">
              <a:latin typeface="Arial"/>
              <a:cs typeface="Arial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3103911" y="5543393"/>
            <a:ext cx="0" cy="60770"/>
          </a:xfrm>
          <a:custGeom>
            <a:avLst/>
            <a:gdLst/>
            <a:ahLst/>
            <a:cxnLst/>
            <a:rect l="l" t="t" r="r" b="b"/>
            <a:pathLst>
              <a:path h="60770">
                <a:moveTo>
                  <a:pt x="0" y="0"/>
                </a:moveTo>
                <a:lnTo>
                  <a:pt x="0" y="60770"/>
                </a:lnTo>
              </a:path>
            </a:pathLst>
          </a:custGeom>
          <a:ln w="959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3644191" y="5543393"/>
            <a:ext cx="0" cy="60770"/>
          </a:xfrm>
          <a:custGeom>
            <a:avLst/>
            <a:gdLst/>
            <a:ahLst/>
            <a:cxnLst/>
            <a:rect l="l" t="t" r="r" b="b"/>
            <a:pathLst>
              <a:path h="60770">
                <a:moveTo>
                  <a:pt x="0" y="0"/>
                </a:moveTo>
                <a:lnTo>
                  <a:pt x="0" y="60770"/>
                </a:lnTo>
              </a:path>
            </a:pathLst>
          </a:custGeom>
          <a:ln w="959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184431" y="5543393"/>
            <a:ext cx="0" cy="60770"/>
          </a:xfrm>
          <a:custGeom>
            <a:avLst/>
            <a:gdLst/>
            <a:ahLst/>
            <a:cxnLst/>
            <a:rect l="l" t="t" r="r" b="b"/>
            <a:pathLst>
              <a:path h="60770">
                <a:moveTo>
                  <a:pt x="0" y="0"/>
                </a:moveTo>
                <a:lnTo>
                  <a:pt x="0" y="60770"/>
                </a:lnTo>
              </a:path>
            </a:pathLst>
          </a:custGeom>
          <a:ln w="959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724651" y="5543393"/>
            <a:ext cx="0" cy="60770"/>
          </a:xfrm>
          <a:custGeom>
            <a:avLst/>
            <a:gdLst/>
            <a:ahLst/>
            <a:cxnLst/>
            <a:rect l="l" t="t" r="r" b="b"/>
            <a:pathLst>
              <a:path h="60770">
                <a:moveTo>
                  <a:pt x="0" y="0"/>
                </a:moveTo>
                <a:lnTo>
                  <a:pt x="0" y="60770"/>
                </a:lnTo>
              </a:path>
            </a:pathLst>
          </a:custGeom>
          <a:ln w="959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419046" y="5164842"/>
            <a:ext cx="60805" cy="0"/>
          </a:xfrm>
          <a:custGeom>
            <a:avLst/>
            <a:gdLst/>
            <a:ahLst/>
            <a:cxnLst/>
            <a:rect l="l" t="t" r="r" b="b"/>
            <a:pathLst>
              <a:path w="60805">
                <a:moveTo>
                  <a:pt x="60805" y="0"/>
                </a:moveTo>
                <a:lnTo>
                  <a:pt x="0" y="0"/>
                </a:lnTo>
              </a:path>
            </a:pathLst>
          </a:custGeom>
          <a:ln w="959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419046" y="4786483"/>
            <a:ext cx="60805" cy="0"/>
          </a:xfrm>
          <a:custGeom>
            <a:avLst/>
            <a:gdLst/>
            <a:ahLst/>
            <a:cxnLst/>
            <a:rect l="l" t="t" r="r" b="b"/>
            <a:pathLst>
              <a:path w="60805">
                <a:moveTo>
                  <a:pt x="60805" y="0"/>
                </a:moveTo>
                <a:lnTo>
                  <a:pt x="0" y="0"/>
                </a:lnTo>
              </a:path>
            </a:pathLst>
          </a:custGeom>
          <a:ln w="959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419046" y="4408104"/>
            <a:ext cx="60805" cy="0"/>
          </a:xfrm>
          <a:custGeom>
            <a:avLst/>
            <a:gdLst/>
            <a:ahLst/>
            <a:cxnLst/>
            <a:rect l="l" t="t" r="r" b="b"/>
            <a:pathLst>
              <a:path w="60805">
                <a:moveTo>
                  <a:pt x="60805" y="0"/>
                </a:moveTo>
                <a:lnTo>
                  <a:pt x="0" y="0"/>
                </a:lnTo>
              </a:path>
            </a:pathLst>
          </a:custGeom>
          <a:ln w="959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419046" y="4029723"/>
            <a:ext cx="60805" cy="0"/>
          </a:xfrm>
          <a:custGeom>
            <a:avLst/>
            <a:gdLst/>
            <a:ahLst/>
            <a:cxnLst/>
            <a:rect l="l" t="t" r="r" b="b"/>
            <a:pathLst>
              <a:path w="60805">
                <a:moveTo>
                  <a:pt x="60805" y="0"/>
                </a:moveTo>
                <a:lnTo>
                  <a:pt x="0" y="0"/>
                </a:lnTo>
              </a:path>
            </a:pathLst>
          </a:custGeom>
          <a:ln w="959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" name="object 93"/>
          <p:cNvSpPr txBox="1"/>
          <p:nvPr/>
        </p:nvSpPr>
        <p:spPr>
          <a:xfrm>
            <a:off x="1253080" y="3846283"/>
            <a:ext cx="4237989" cy="13944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2698" algn="r"/>
            <a:r>
              <a:rPr sz="800" spc="-40" dirty="0">
                <a:solidFill>
                  <a:srgbClr val="231F20"/>
                </a:solidFill>
                <a:latin typeface="Arial"/>
                <a:cs typeface="Arial"/>
              </a:rPr>
              <a:t>5000</a:t>
            </a:r>
            <a:endParaRPr sz="800">
              <a:latin typeface="Arial"/>
              <a:cs typeface="Arial"/>
            </a:endParaRPr>
          </a:p>
          <a:p>
            <a:pPr marL="12698">
              <a:lnSpc>
                <a:spcPts val="980"/>
              </a:lnSpc>
            </a:pP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40</a:t>
            </a:r>
            <a:endParaRPr sz="900">
              <a:latin typeface="Arial"/>
              <a:cs typeface="Arial"/>
            </a:endParaRPr>
          </a:p>
          <a:p>
            <a:pPr>
              <a:lnSpc>
                <a:spcPts val="700"/>
              </a:lnSpc>
              <a:spcBef>
                <a:spcPts val="35"/>
              </a:spcBef>
            </a:pPr>
            <a:endParaRPr sz="700"/>
          </a:p>
          <a:p>
            <a:pPr marR="12698" algn="r"/>
            <a:r>
              <a:rPr sz="800" spc="-30" dirty="0">
                <a:solidFill>
                  <a:srgbClr val="231F20"/>
                </a:solidFill>
                <a:latin typeface="Arial"/>
                <a:cs typeface="Arial"/>
              </a:rPr>
              <a:t>4000</a:t>
            </a:r>
            <a:endParaRPr sz="800">
              <a:latin typeface="Arial"/>
              <a:cs typeface="Arial"/>
            </a:endParaRPr>
          </a:p>
          <a:p>
            <a:pPr marL="18413">
              <a:spcBef>
                <a:spcPts val="140"/>
              </a:spcBef>
            </a:pP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30</a:t>
            </a:r>
            <a:endParaRPr sz="900">
              <a:latin typeface="Arial"/>
              <a:cs typeface="Arial"/>
            </a:endParaRPr>
          </a:p>
          <a:p>
            <a:pPr marR="12698" algn="r">
              <a:spcBef>
                <a:spcPts val="430"/>
              </a:spcBef>
            </a:pPr>
            <a:r>
              <a:rPr sz="800" spc="-40" dirty="0">
                <a:solidFill>
                  <a:srgbClr val="231F20"/>
                </a:solidFill>
                <a:latin typeface="Arial"/>
                <a:cs typeface="Arial"/>
              </a:rPr>
              <a:t>3000</a:t>
            </a:r>
            <a:endParaRPr sz="800">
              <a:latin typeface="Arial"/>
              <a:cs typeface="Arial"/>
            </a:endParaRPr>
          </a:p>
          <a:p>
            <a:pPr marL="18413">
              <a:spcBef>
                <a:spcPts val="450"/>
              </a:spcBef>
            </a:pP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20</a:t>
            </a:r>
            <a:endParaRPr sz="900">
              <a:latin typeface="Arial"/>
              <a:cs typeface="Arial"/>
            </a:endParaRPr>
          </a:p>
          <a:p>
            <a:pPr marR="12698" algn="r">
              <a:spcBef>
                <a:spcPts val="125"/>
              </a:spcBef>
            </a:pPr>
            <a:r>
              <a:rPr sz="800" spc="-40" dirty="0">
                <a:solidFill>
                  <a:srgbClr val="231F20"/>
                </a:solidFill>
                <a:latin typeface="Arial"/>
                <a:cs typeface="Arial"/>
              </a:rPr>
              <a:t>2000</a:t>
            </a:r>
            <a:endParaRPr sz="8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800"/>
          </a:p>
          <a:p>
            <a:pPr marL="22223"/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10</a:t>
            </a:r>
            <a:endParaRPr sz="9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5250239" y="3506713"/>
            <a:ext cx="240665" cy="134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-25" dirty="0">
                <a:solidFill>
                  <a:srgbClr val="231F20"/>
                </a:solidFill>
                <a:latin typeface="Arial"/>
                <a:cs typeface="Arial"/>
              </a:rPr>
              <a:t>6000</a:t>
            </a:r>
            <a:endParaRPr sz="8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5258752" y="3167142"/>
            <a:ext cx="232410" cy="134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-40" dirty="0">
                <a:solidFill>
                  <a:srgbClr val="231F20"/>
                </a:solidFill>
                <a:latin typeface="Arial"/>
                <a:cs typeface="Arial"/>
              </a:rPr>
              <a:t>7000</a:t>
            </a:r>
            <a:endParaRPr sz="8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7219075" y="369146"/>
            <a:ext cx="633095" cy="2495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-114" dirty="0">
                <a:solidFill>
                  <a:srgbClr val="231F20"/>
                </a:solidFill>
                <a:latin typeface="Arial"/>
                <a:cs typeface="Arial"/>
              </a:rPr>
              <a:t>Articles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2185325" y="1338683"/>
            <a:ext cx="4604385" cy="8477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557475">
              <a:lnSpc>
                <a:spcPct val="103499"/>
              </a:lnSpc>
            </a:pPr>
            <a:r>
              <a:rPr sz="1600" b="1" spc="-90" dirty="0">
                <a:solidFill>
                  <a:srgbClr val="231F20"/>
                </a:solidFill>
                <a:latin typeface="Arial"/>
                <a:cs typeface="Arial"/>
              </a:rPr>
              <a:t>Duration</a:t>
            </a:r>
            <a:r>
              <a:rPr sz="1600" b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7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14" dirty="0">
                <a:solidFill>
                  <a:srgbClr val="231F20"/>
                </a:solidFill>
                <a:latin typeface="Arial"/>
                <a:cs typeface="Arial"/>
              </a:rPr>
              <a:t>resuscitation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6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600" b="1" spc="-229" dirty="0">
                <a:solidFill>
                  <a:srgbClr val="231F20"/>
                </a:solidFill>
                <a:latin typeface="Meiryo"/>
                <a:cs typeface="Meiryo"/>
              </a:rPr>
              <a:t>ﬀ</a:t>
            </a:r>
            <a:r>
              <a:rPr sz="1600" b="1" spc="-105" dirty="0">
                <a:solidFill>
                  <a:srgbClr val="231F20"/>
                </a:solidFill>
                <a:latin typeface="Arial"/>
                <a:cs typeface="Arial"/>
              </a:rPr>
              <a:t>orts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20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09" dirty="0">
                <a:solidFill>
                  <a:srgbClr val="231F20"/>
                </a:solidFill>
                <a:latin typeface="Arial"/>
                <a:cs typeface="Arial"/>
              </a:rPr>
              <a:t>survival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65" dirty="0">
                <a:solidFill>
                  <a:srgbClr val="231F20"/>
                </a:solidFill>
                <a:latin typeface="Arial"/>
                <a:cs typeface="Arial"/>
              </a:rPr>
              <a:t>after</a:t>
            </a:r>
            <a:r>
              <a:rPr sz="1600" b="1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90" dirty="0">
                <a:solidFill>
                  <a:srgbClr val="231F20"/>
                </a:solidFill>
                <a:latin typeface="Arial"/>
                <a:cs typeface="Arial"/>
              </a:rPr>
              <a:t>in-hospital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40" dirty="0">
                <a:solidFill>
                  <a:srgbClr val="231F20"/>
                </a:solidFill>
                <a:latin typeface="Arial"/>
                <a:cs typeface="Arial"/>
              </a:rPr>
              <a:t>cardiac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14" dirty="0">
                <a:solidFill>
                  <a:srgbClr val="231F20"/>
                </a:solidFill>
                <a:latin typeface="Arial"/>
                <a:cs typeface="Arial"/>
              </a:rPr>
              <a:t>arrest: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20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600" b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09" dirty="0">
                <a:solidFill>
                  <a:srgbClr val="231F20"/>
                </a:solidFill>
                <a:latin typeface="Arial"/>
                <a:cs typeface="Arial"/>
              </a:rPr>
              <a:t>observational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09" dirty="0">
                <a:solidFill>
                  <a:srgbClr val="231F20"/>
                </a:solidFill>
                <a:latin typeface="Arial"/>
                <a:cs typeface="Arial"/>
              </a:rPr>
              <a:t>study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799"/>
              </a:lnSpc>
              <a:spcBef>
                <a:spcPts val="3"/>
              </a:spcBef>
            </a:pPr>
            <a:endParaRPr sz="800" dirty="0"/>
          </a:p>
          <a:p>
            <a:pPr marL="12698" marR="12698">
              <a:lnSpc>
                <a:spcPct val="106900"/>
              </a:lnSpc>
            </a:pP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Zachary </a:t>
            </a:r>
            <a:r>
              <a:rPr sz="800" i="1" spc="-130" dirty="0">
                <a:solidFill>
                  <a:srgbClr val="B30738"/>
                </a:solidFill>
                <a:latin typeface="Arial"/>
                <a:cs typeface="Arial"/>
              </a:rPr>
              <a:t>D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Goldberge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r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60" dirty="0">
                <a:solidFill>
                  <a:srgbClr val="B30738"/>
                </a:solidFill>
                <a:latin typeface="Arial"/>
                <a:cs typeface="Arial"/>
              </a:rPr>
              <a:t>P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aul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80" dirty="0">
                <a:solidFill>
                  <a:srgbClr val="B30738"/>
                </a:solidFill>
                <a:latin typeface="Arial"/>
                <a:cs typeface="Arial"/>
              </a:rPr>
              <a:t>S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Chan,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Robert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0" dirty="0">
                <a:solidFill>
                  <a:srgbClr val="B30738"/>
                </a:solidFill>
                <a:latin typeface="Arial"/>
                <a:cs typeface="Arial"/>
              </a:rPr>
              <a:t>Berg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St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even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20" dirty="0">
                <a:solidFill>
                  <a:srgbClr val="B30738"/>
                </a:solidFill>
                <a:latin typeface="Arial"/>
                <a:cs typeface="Arial"/>
              </a:rPr>
              <a:t>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Kronick,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200" dirty="0">
                <a:solidFill>
                  <a:srgbClr val="B30738"/>
                </a:solidFill>
                <a:latin typeface="Arial"/>
                <a:cs typeface="Arial"/>
              </a:rPr>
              <a:t>C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olin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90" dirty="0">
                <a:solidFill>
                  <a:srgbClr val="B30738"/>
                </a:solidFill>
                <a:latin typeface="Arial"/>
                <a:cs typeface="Arial"/>
              </a:rPr>
              <a:t>R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200" dirty="0">
                <a:solidFill>
                  <a:srgbClr val="B30738"/>
                </a:solidFill>
                <a:latin typeface="Arial"/>
                <a:cs typeface="Arial"/>
              </a:rPr>
              <a:t>C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oo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e,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0" dirty="0">
                <a:solidFill>
                  <a:srgbClr val="B30738"/>
                </a:solidFill>
                <a:latin typeface="Arial"/>
                <a:cs typeface="Arial"/>
              </a:rPr>
              <a:t>Mingrui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Lu,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Mousumi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Banerjee,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Rodney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14" dirty="0">
                <a:solidFill>
                  <a:srgbClr val="B30738"/>
                </a:solidFill>
                <a:latin typeface="Arial"/>
                <a:cs typeface="Arial"/>
              </a:rPr>
              <a:t>H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y</a:t>
            </a:r>
            <a:r>
              <a:rPr sz="800" i="1" spc="-109" dirty="0">
                <a:solidFill>
                  <a:srgbClr val="B30738"/>
                </a:solidFill>
                <a:latin typeface="Arial"/>
                <a:cs typeface="Arial"/>
              </a:rPr>
              <a:t>w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ard,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Harlan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65" dirty="0">
                <a:solidFill>
                  <a:srgbClr val="B30738"/>
                </a:solidFill>
                <a:latin typeface="Arial"/>
                <a:cs typeface="Arial"/>
              </a:rPr>
              <a:t>M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Krumholz,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Brahmajee </a:t>
            </a:r>
            <a:r>
              <a:rPr sz="800" i="1" spc="-160" dirty="0">
                <a:solidFill>
                  <a:srgbClr val="B30738"/>
                </a:solidFill>
                <a:latin typeface="Arial"/>
                <a:cs typeface="Arial"/>
              </a:rPr>
              <a:t>K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Nallamothu,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for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American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Heart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Association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Get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With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0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Guidelines—Resuscitation 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(former</a:t>
            </a:r>
            <a:r>
              <a:rPr sz="800" i="1" spc="-25" dirty="0">
                <a:solidFill>
                  <a:srgbClr val="B30738"/>
                </a:solidFill>
                <a:latin typeface="Arial"/>
                <a:cs typeface="Arial"/>
              </a:rPr>
              <a:t>l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y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2185324" y="2181883"/>
            <a:ext cx="2299970" cy="1270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National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Registry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of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Cardiopulmonary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Resuscitation)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Investigators*</a:t>
            </a:r>
            <a:endParaRPr sz="800"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4213058" y="650089"/>
            <a:ext cx="1879600" cy="218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i="1" spc="-145" dirty="0">
                <a:solidFill>
                  <a:srgbClr val="B30738"/>
                </a:solidFill>
                <a:latin typeface="Arial"/>
                <a:cs typeface="Arial"/>
              </a:rPr>
              <a:t>Lancet</a:t>
            </a:r>
            <a:r>
              <a:rPr sz="1400" b="1" i="1" spc="-13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70" dirty="0">
                <a:solidFill>
                  <a:srgbClr val="B30738"/>
                </a:solidFill>
                <a:latin typeface="Arial"/>
                <a:cs typeface="Arial"/>
              </a:rPr>
              <a:t>2012;</a:t>
            </a:r>
            <a:r>
              <a:rPr sz="1400" b="1" spc="-12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50" dirty="0">
                <a:solidFill>
                  <a:srgbClr val="B30738"/>
                </a:solidFill>
                <a:latin typeface="Arial"/>
                <a:cs typeface="Arial"/>
              </a:rPr>
              <a:t>380:</a:t>
            </a:r>
            <a:r>
              <a:rPr sz="1400" b="1" spc="-12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86" dirty="0">
                <a:solidFill>
                  <a:srgbClr val="B30738"/>
                </a:solidFill>
                <a:latin typeface="Arial"/>
                <a:cs typeface="Arial"/>
              </a:rPr>
              <a:t>1473–81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2819679" y="5581061"/>
            <a:ext cx="561975" cy="32003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810" algn="ctr"/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30</a:t>
            </a:r>
            <a:endParaRPr sz="900">
              <a:latin typeface="Arial"/>
              <a:cs typeface="Arial"/>
            </a:endParaRPr>
          </a:p>
          <a:p>
            <a:pPr algn="ctr">
              <a:spcBef>
                <a:spcPts val="130"/>
              </a:spcBef>
            </a:pP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Time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(min)</a:t>
            </a:r>
            <a:endParaRPr sz="900">
              <a:latin typeface="Arial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3564752" y="5581061"/>
            <a:ext cx="156210" cy="158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40</a:t>
            </a:r>
            <a:endParaRPr sz="900">
              <a:latin typeface="Arial"/>
              <a:cs typeface="Aria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4107854" y="5581061"/>
            <a:ext cx="150495" cy="158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50</a:t>
            </a:r>
            <a:endParaRPr sz="900">
              <a:latin typeface="Arial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4613335" y="5581061"/>
            <a:ext cx="220346" cy="158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≥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60</a:t>
            </a:r>
            <a:endParaRPr sz="900">
              <a:latin typeface="Arial"/>
              <a:cs typeface="Aria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1319348" y="5461111"/>
            <a:ext cx="90170" cy="158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25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</p:txBody>
      </p:sp>
      <p:sp>
        <p:nvSpPr>
          <p:cNvPr id="105" name="object 105"/>
          <p:cNvSpPr/>
          <p:nvPr/>
        </p:nvSpPr>
        <p:spPr>
          <a:xfrm>
            <a:off x="1419046" y="3651365"/>
            <a:ext cx="60805" cy="0"/>
          </a:xfrm>
          <a:custGeom>
            <a:avLst/>
            <a:gdLst/>
            <a:ahLst/>
            <a:cxnLst/>
            <a:rect l="l" t="t" r="r" b="b"/>
            <a:pathLst>
              <a:path w="60805">
                <a:moveTo>
                  <a:pt x="60805" y="0"/>
                </a:moveTo>
                <a:lnTo>
                  <a:pt x="0" y="0"/>
                </a:lnTo>
              </a:path>
            </a:pathLst>
          </a:custGeom>
          <a:ln w="959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 txBox="1"/>
          <p:nvPr/>
        </p:nvSpPr>
        <p:spPr>
          <a:xfrm>
            <a:off x="1258825" y="3569294"/>
            <a:ext cx="150495" cy="158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50</a:t>
            </a:r>
            <a:endParaRPr sz="900">
              <a:latin typeface="Arial"/>
              <a:cs typeface="Arial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1419046" y="3272985"/>
            <a:ext cx="60805" cy="0"/>
          </a:xfrm>
          <a:custGeom>
            <a:avLst/>
            <a:gdLst/>
            <a:ahLst/>
            <a:cxnLst/>
            <a:rect l="l" t="t" r="r" b="b"/>
            <a:pathLst>
              <a:path w="60805">
                <a:moveTo>
                  <a:pt x="60805" y="0"/>
                </a:moveTo>
                <a:lnTo>
                  <a:pt x="0" y="0"/>
                </a:lnTo>
              </a:path>
            </a:pathLst>
          </a:custGeom>
          <a:ln w="959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1251459" y="3190923"/>
            <a:ext cx="158115" cy="158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60</a:t>
            </a:r>
            <a:endParaRPr sz="900">
              <a:latin typeface="Arial"/>
              <a:cs typeface="Arial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891977" y="3472967"/>
            <a:ext cx="313054" cy="1887220"/>
          </a:xfrm>
          <a:prstGeom prst="rect">
            <a:avLst/>
          </a:prstGeom>
        </p:spPr>
        <p:txBody>
          <a:bodyPr vert="vert270" wrap="square" lIns="0" tIns="0" rIns="0" bIns="0" rtlCol="0">
            <a:noAutofit/>
          </a:bodyPr>
          <a:lstStyle/>
          <a:p>
            <a:pPr marL="215879" marR="12698" indent="-203816">
              <a:lnSpc>
                <a:spcPct val="103400"/>
              </a:lnSpc>
            </a:pP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Proportion</a:t>
            </a:r>
            <a:r>
              <a:rPr sz="900" spc="-9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patients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achieving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return of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spontaneous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circulation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(%)</a:t>
            </a:r>
            <a:endParaRPr sz="900">
              <a:latin typeface="Arial"/>
              <a:cs typeface="Arial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1507163" y="3734715"/>
            <a:ext cx="3217260" cy="1718884"/>
          </a:xfrm>
          <a:custGeom>
            <a:avLst/>
            <a:gdLst/>
            <a:ahLst/>
            <a:cxnLst/>
            <a:rect l="l" t="t" r="r" b="b"/>
            <a:pathLst>
              <a:path w="3217260" h="1718885">
                <a:moveTo>
                  <a:pt x="0" y="1718885"/>
                </a:moveTo>
                <a:lnTo>
                  <a:pt x="103434" y="1545857"/>
                </a:lnTo>
                <a:lnTo>
                  <a:pt x="116907" y="1512172"/>
                </a:lnTo>
                <a:lnTo>
                  <a:pt x="161878" y="1415530"/>
                </a:lnTo>
                <a:lnTo>
                  <a:pt x="265312" y="1247010"/>
                </a:lnTo>
                <a:lnTo>
                  <a:pt x="326002" y="1159364"/>
                </a:lnTo>
                <a:lnTo>
                  <a:pt x="377728" y="1098709"/>
                </a:lnTo>
                <a:lnTo>
                  <a:pt x="431682" y="984111"/>
                </a:lnTo>
                <a:lnTo>
                  <a:pt x="508130" y="894221"/>
                </a:lnTo>
                <a:lnTo>
                  <a:pt x="645268" y="757160"/>
                </a:lnTo>
                <a:lnTo>
                  <a:pt x="701485" y="669514"/>
                </a:lnTo>
                <a:lnTo>
                  <a:pt x="800409" y="597618"/>
                </a:lnTo>
                <a:lnTo>
                  <a:pt x="917317" y="523458"/>
                </a:lnTo>
                <a:lnTo>
                  <a:pt x="978026" y="458293"/>
                </a:lnTo>
                <a:lnTo>
                  <a:pt x="1083687" y="399863"/>
                </a:lnTo>
                <a:lnTo>
                  <a:pt x="1187121" y="354918"/>
                </a:lnTo>
                <a:lnTo>
                  <a:pt x="1250075" y="309992"/>
                </a:lnTo>
                <a:lnTo>
                  <a:pt x="1353509" y="269536"/>
                </a:lnTo>
                <a:lnTo>
                  <a:pt x="1456809" y="238173"/>
                </a:lnTo>
                <a:lnTo>
                  <a:pt x="1515273" y="202224"/>
                </a:lnTo>
                <a:lnTo>
                  <a:pt x="1625444" y="182005"/>
                </a:lnTo>
                <a:lnTo>
                  <a:pt x="1677151" y="166276"/>
                </a:lnTo>
                <a:lnTo>
                  <a:pt x="1726613" y="159542"/>
                </a:lnTo>
                <a:lnTo>
                  <a:pt x="1796304" y="134816"/>
                </a:lnTo>
                <a:lnTo>
                  <a:pt x="1890737" y="116842"/>
                </a:lnTo>
                <a:lnTo>
                  <a:pt x="1973941" y="107864"/>
                </a:lnTo>
                <a:lnTo>
                  <a:pt x="2057126" y="89870"/>
                </a:lnTo>
                <a:lnTo>
                  <a:pt x="2169523" y="80893"/>
                </a:lnTo>
                <a:lnTo>
                  <a:pt x="2281959" y="67408"/>
                </a:lnTo>
                <a:lnTo>
                  <a:pt x="2329175" y="58411"/>
                </a:lnTo>
                <a:lnTo>
                  <a:pt x="2416851" y="51678"/>
                </a:lnTo>
                <a:lnTo>
                  <a:pt x="2549498" y="40437"/>
                </a:lnTo>
                <a:lnTo>
                  <a:pt x="2655177" y="29215"/>
                </a:lnTo>
                <a:lnTo>
                  <a:pt x="2814791" y="26971"/>
                </a:lnTo>
                <a:lnTo>
                  <a:pt x="2911488" y="17974"/>
                </a:lnTo>
                <a:lnTo>
                  <a:pt x="3026150" y="13485"/>
                </a:lnTo>
                <a:lnTo>
                  <a:pt x="3140813" y="6733"/>
                </a:lnTo>
                <a:lnTo>
                  <a:pt x="3217260" y="0"/>
                </a:lnTo>
              </a:path>
            </a:pathLst>
          </a:custGeom>
          <a:ln w="9592">
            <a:solidFill>
              <a:srgbClr val="00549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25867" y="3108878"/>
            <a:ext cx="4107708" cy="2872993"/>
          </a:xfrm>
          <a:custGeom>
            <a:avLst/>
            <a:gdLst/>
            <a:ahLst/>
            <a:cxnLst/>
            <a:rect l="l" t="t" r="r" b="b"/>
            <a:pathLst>
              <a:path w="4107707" h="2872993">
                <a:moveTo>
                  <a:pt x="0" y="2872993"/>
                </a:moveTo>
                <a:lnTo>
                  <a:pt x="4107707" y="2872993"/>
                </a:lnTo>
                <a:lnTo>
                  <a:pt x="4107707" y="0"/>
                </a:lnTo>
                <a:lnTo>
                  <a:pt x="0" y="0"/>
                </a:lnTo>
                <a:lnTo>
                  <a:pt x="0" y="2872993"/>
                </a:lnTo>
                <a:close/>
              </a:path>
            </a:pathLst>
          </a:custGeom>
          <a:ln w="4796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6595928" y="3174885"/>
            <a:ext cx="1259" cy="217926"/>
          </a:xfrm>
          <a:custGeom>
            <a:avLst/>
            <a:gdLst/>
            <a:ahLst/>
            <a:cxnLst/>
            <a:rect l="l" t="t" r="r" b="b"/>
            <a:pathLst>
              <a:path w="1259" h="217927">
                <a:moveTo>
                  <a:pt x="1259" y="0"/>
                </a:moveTo>
                <a:lnTo>
                  <a:pt x="0" y="217927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6468445" y="3192325"/>
            <a:ext cx="256543" cy="257196"/>
          </a:xfrm>
          <a:custGeom>
            <a:avLst/>
            <a:gdLst/>
            <a:ahLst/>
            <a:cxnLst/>
            <a:rect l="l" t="t" r="r" b="b"/>
            <a:pathLst>
              <a:path w="256543" h="257197">
                <a:moveTo>
                  <a:pt x="25853" y="0"/>
                </a:moveTo>
                <a:lnTo>
                  <a:pt x="14207" y="3696"/>
                </a:lnTo>
                <a:lnTo>
                  <a:pt x="7410" y="9129"/>
                </a:lnTo>
                <a:lnTo>
                  <a:pt x="1379" y="19348"/>
                </a:lnTo>
                <a:lnTo>
                  <a:pt x="0" y="31072"/>
                </a:lnTo>
                <a:lnTo>
                  <a:pt x="3697" y="42717"/>
                </a:lnTo>
                <a:lnTo>
                  <a:pt x="127155" y="257197"/>
                </a:lnTo>
                <a:lnTo>
                  <a:pt x="193410" y="143777"/>
                </a:lnTo>
                <a:lnTo>
                  <a:pt x="127810" y="143777"/>
                </a:lnTo>
                <a:lnTo>
                  <a:pt x="47795" y="7411"/>
                </a:lnTo>
                <a:lnTo>
                  <a:pt x="37576" y="1380"/>
                </a:lnTo>
                <a:lnTo>
                  <a:pt x="25853" y="0"/>
                </a:lnTo>
                <a:close/>
              </a:path>
              <a:path w="256543" h="257197">
                <a:moveTo>
                  <a:pt x="223074" y="1559"/>
                </a:moveTo>
                <a:lnTo>
                  <a:pt x="212197" y="6130"/>
                </a:lnTo>
                <a:lnTo>
                  <a:pt x="203884" y="15078"/>
                </a:lnTo>
                <a:lnTo>
                  <a:pt x="127810" y="143777"/>
                </a:lnTo>
                <a:lnTo>
                  <a:pt x="193410" y="143777"/>
                </a:lnTo>
                <a:lnTo>
                  <a:pt x="256329" y="36068"/>
                </a:lnTo>
                <a:lnTo>
                  <a:pt x="256543" y="24210"/>
                </a:lnTo>
                <a:lnTo>
                  <a:pt x="251972" y="13333"/>
                </a:lnTo>
                <a:lnTo>
                  <a:pt x="243024" y="5020"/>
                </a:lnTo>
                <a:lnTo>
                  <a:pt x="234932" y="1772"/>
                </a:lnTo>
                <a:lnTo>
                  <a:pt x="223074" y="1559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6890876" y="1258774"/>
            <a:ext cx="2967037" cy="2062161"/>
          </a:xfrm>
          <a:custGeom>
            <a:avLst/>
            <a:gdLst/>
            <a:ahLst/>
            <a:cxnLst/>
            <a:rect l="l" t="t" r="r" b="b"/>
            <a:pathLst>
              <a:path w="2967037" h="2062161">
                <a:moveTo>
                  <a:pt x="0" y="0"/>
                </a:moveTo>
                <a:lnTo>
                  <a:pt x="2967037" y="0"/>
                </a:lnTo>
                <a:lnTo>
                  <a:pt x="2967037" y="2062161"/>
                </a:lnTo>
                <a:lnTo>
                  <a:pt x="0" y="20621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6890876" y="1258774"/>
            <a:ext cx="2967036" cy="2587509"/>
          </a:xfrm>
          <a:custGeom>
            <a:avLst/>
            <a:gdLst/>
            <a:ahLst/>
            <a:cxnLst/>
            <a:rect l="l" t="t" r="r" b="b"/>
            <a:pathLst>
              <a:path w="2967036" h="2062161">
                <a:moveTo>
                  <a:pt x="0" y="0"/>
                </a:moveTo>
                <a:lnTo>
                  <a:pt x="2967036" y="0"/>
                </a:lnTo>
                <a:lnTo>
                  <a:pt x="2967036" y="2062161"/>
                </a:lnTo>
                <a:lnTo>
                  <a:pt x="0" y="2062161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7058514" y="2009343"/>
            <a:ext cx="876300" cy="0"/>
          </a:xfrm>
          <a:custGeom>
            <a:avLst/>
            <a:gdLst/>
            <a:ahLst/>
            <a:cxnLst/>
            <a:rect l="l" t="t" r="r" b="b"/>
            <a:pathLst>
              <a:path w="876300">
                <a:moveTo>
                  <a:pt x="0" y="0"/>
                </a:moveTo>
                <a:lnTo>
                  <a:pt x="876300" y="0"/>
                </a:lnTo>
              </a:path>
            </a:pathLst>
          </a:custGeom>
          <a:ln w="1397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7" name="object 117"/>
          <p:cNvSpPr txBox="1"/>
          <p:nvPr/>
        </p:nvSpPr>
        <p:spPr>
          <a:xfrm>
            <a:off x="6969614" y="1304494"/>
            <a:ext cx="2448561" cy="7372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435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bv</a:t>
            </a:r>
            <a:r>
              <a:rPr lang="en-US" sz="1600" spc="-5" dirty="0" smtClean="0">
                <a:latin typeface="Tahoma"/>
                <a:cs typeface="Tahoma"/>
              </a:rPr>
              <a:t> ở </a:t>
            </a:r>
            <a:r>
              <a:rPr lang="en-US" sz="1600" spc="-5" dirty="0" err="1" smtClean="0">
                <a:latin typeface="Tahoma"/>
                <a:cs typeface="Tahoma"/>
              </a:rPr>
              <a:t>Mỹ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Hồi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cứu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hồ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sơ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25" dirty="0" err="1" smtClean="0">
                <a:latin typeface="Tahoma"/>
                <a:cs typeface="Tahoma"/>
              </a:rPr>
              <a:t>Chú</a:t>
            </a:r>
            <a:r>
              <a:rPr lang="en-US" sz="1600" spc="-25" dirty="0" smtClean="0">
                <a:latin typeface="Tahoma"/>
                <a:cs typeface="Tahoma"/>
              </a:rPr>
              <a:t> ý</a:t>
            </a:r>
            <a:r>
              <a:rPr sz="1600" spc="-10" dirty="0" smtClean="0">
                <a:latin typeface="Tahoma"/>
                <a:cs typeface="Tahoma"/>
              </a:rPr>
              <a:t>: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người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lớn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6969614" y="2028394"/>
            <a:ext cx="2799715" cy="12325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Arial"/>
                <a:cs typeface="Arial"/>
              </a:rPr>
              <a:t>•</a:t>
            </a:r>
            <a:r>
              <a:rPr sz="1600" spc="55" dirty="0">
                <a:latin typeface="Arial"/>
                <a:cs typeface="Arial"/>
              </a:rPr>
              <a:t> </a:t>
            </a:r>
            <a:r>
              <a:rPr lang="en-US" sz="1600" spc="55" dirty="0" err="1" smtClean="0">
                <a:latin typeface="Arial"/>
                <a:cs typeface="Arial"/>
              </a:rPr>
              <a:t>Từ</a:t>
            </a:r>
            <a:r>
              <a:rPr lang="en-US" sz="1600" spc="55" dirty="0" smtClean="0">
                <a:latin typeface="Arial"/>
                <a:cs typeface="Arial"/>
              </a:rPr>
              <a:t> </a:t>
            </a:r>
            <a:r>
              <a:rPr sz="1600" spc="-15" dirty="0" smtClean="0">
                <a:latin typeface="Tahoma"/>
                <a:cs typeface="Tahoma"/>
              </a:rPr>
              <a:t>200</a:t>
            </a:r>
            <a:r>
              <a:rPr sz="1600" spc="-10" dirty="0" smtClean="0">
                <a:latin typeface="Tahoma"/>
                <a:cs typeface="Tahoma"/>
              </a:rPr>
              <a:t>0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smtClean="0">
                <a:latin typeface="Tahoma"/>
                <a:cs typeface="Tahoma"/>
              </a:rPr>
              <a:t>-</a:t>
            </a:r>
            <a:r>
              <a:rPr sz="1600" spc="-15" dirty="0" smtClean="0">
                <a:latin typeface="Tahoma"/>
                <a:cs typeface="Tahoma"/>
              </a:rPr>
              <a:t>2008</a:t>
            </a:r>
            <a:endParaRPr sz="1600" dirty="0">
              <a:latin typeface="Tahoma"/>
              <a:cs typeface="Tahoma"/>
            </a:endParaRPr>
          </a:p>
          <a:p>
            <a:pPr marL="12698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5" dirty="0" err="1" smtClean="0">
                <a:latin typeface="Tahoma"/>
                <a:cs typeface="Tahoma"/>
              </a:rPr>
              <a:t>Nhiều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điều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chỉnh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  <a:p>
            <a:pPr marL="12698" marR="198735">
              <a:lnSpc>
                <a:spcPts val="1900"/>
              </a:lnSpc>
              <a:spcBef>
                <a:spcPts val="160"/>
              </a:spcBef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4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loại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tùy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theo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thời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gian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hồi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sức</a:t>
            </a:r>
            <a:r>
              <a:rPr lang="en-US" sz="1600" spc="-5" dirty="0" smtClean="0">
                <a:latin typeface="Tahoma"/>
                <a:cs typeface="Tahoma"/>
              </a:rPr>
              <a:t>  </a:t>
            </a:r>
            <a:r>
              <a:rPr lang="en-US" sz="1600" spc="-5" dirty="0" err="1" smtClean="0">
                <a:latin typeface="Tahoma"/>
                <a:cs typeface="Tahoma"/>
              </a:rPr>
              <a:t>của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những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người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không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sống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còn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838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dirty="0" err="1" smtClean="0">
                <a:latin typeface="Tahoma"/>
                <a:cs typeface="Tahoma"/>
              </a:rPr>
              <a:t>Tương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lai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tùy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theo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thời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gian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hồi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sức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5011275" y="6572134"/>
            <a:ext cx="4465636" cy="338139"/>
          </a:xfrm>
          <a:custGeom>
            <a:avLst/>
            <a:gdLst/>
            <a:ahLst/>
            <a:cxnLst/>
            <a:rect l="l" t="t" r="r" b="b"/>
            <a:pathLst>
              <a:path w="4465636" h="338138">
                <a:moveTo>
                  <a:pt x="0" y="0"/>
                </a:moveTo>
                <a:lnTo>
                  <a:pt x="4465636" y="0"/>
                </a:lnTo>
                <a:lnTo>
                  <a:pt x="4465636" y="338138"/>
                </a:lnTo>
                <a:lnTo>
                  <a:pt x="0" y="33813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5011276" y="6572135"/>
            <a:ext cx="4465635" cy="338137"/>
          </a:xfrm>
          <a:custGeom>
            <a:avLst/>
            <a:gdLst/>
            <a:ahLst/>
            <a:cxnLst/>
            <a:rect l="l" t="t" r="r" b="b"/>
            <a:pathLst>
              <a:path w="4465635" h="338137">
                <a:moveTo>
                  <a:pt x="0" y="0"/>
                </a:moveTo>
                <a:lnTo>
                  <a:pt x="4465635" y="0"/>
                </a:lnTo>
                <a:lnTo>
                  <a:pt x="4465635" y="338137"/>
                </a:lnTo>
                <a:lnTo>
                  <a:pt x="0" y="338137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1" name="object 121"/>
          <p:cNvSpPr txBox="1"/>
          <p:nvPr/>
        </p:nvSpPr>
        <p:spPr>
          <a:xfrm>
            <a:off x="5090015" y="6617855"/>
            <a:ext cx="429895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49%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lấy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lại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tuần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hoàn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tự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nhiên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–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15%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xuất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viện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còn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sống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25" name="object 125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4" name="object 12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98477" y="689829"/>
            <a:ext cx="2326005" cy="3136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71444"/>
            <a:r>
              <a:rPr sz="800" b="1" i="1" spc="-100" dirty="0">
                <a:solidFill>
                  <a:srgbClr val="B30738"/>
                </a:solidFill>
                <a:latin typeface="Arial"/>
                <a:cs typeface="Arial"/>
              </a:rPr>
              <a:t>Lancet</a:t>
            </a:r>
            <a:r>
              <a:rPr sz="800" b="1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55" dirty="0">
                <a:solidFill>
                  <a:srgbClr val="B30738"/>
                </a:solidFill>
                <a:latin typeface="Arial"/>
                <a:cs typeface="Arial"/>
              </a:rPr>
              <a:t>2012;</a:t>
            </a:r>
            <a:r>
              <a:rPr sz="800" b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35" dirty="0">
                <a:solidFill>
                  <a:srgbClr val="B30738"/>
                </a:solidFill>
                <a:latin typeface="Arial"/>
                <a:cs typeface="Arial"/>
              </a:rPr>
              <a:t>380:</a:t>
            </a:r>
            <a:r>
              <a:rPr sz="800" b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60" dirty="0">
                <a:solidFill>
                  <a:srgbClr val="B30738"/>
                </a:solidFill>
                <a:latin typeface="Arial"/>
                <a:cs typeface="Arial"/>
              </a:rPr>
              <a:t>1473–81</a:t>
            </a:r>
            <a:endParaRPr sz="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04089" y="2679349"/>
            <a:ext cx="8046544" cy="4062928"/>
          </a:xfrm>
          <a:custGeom>
            <a:avLst/>
            <a:gdLst/>
            <a:ahLst/>
            <a:cxnLst/>
            <a:rect l="l" t="t" r="r" b="b"/>
            <a:pathLst>
              <a:path w="8046544" h="4062928">
                <a:moveTo>
                  <a:pt x="0" y="4062928"/>
                </a:moveTo>
                <a:lnTo>
                  <a:pt x="8046544" y="4062928"/>
                </a:lnTo>
                <a:lnTo>
                  <a:pt x="8046544" y="0"/>
                </a:lnTo>
                <a:lnTo>
                  <a:pt x="0" y="0"/>
                </a:lnTo>
                <a:lnTo>
                  <a:pt x="0" y="4062928"/>
                </a:lnTo>
                <a:close/>
              </a:path>
            </a:pathLst>
          </a:custGeom>
          <a:solidFill>
            <a:srgbClr val="F4E0D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57237" y="6361050"/>
            <a:ext cx="7740276" cy="0"/>
          </a:xfrm>
          <a:custGeom>
            <a:avLst/>
            <a:gdLst/>
            <a:ahLst/>
            <a:cxnLst/>
            <a:rect l="l" t="t" r="r" b="b"/>
            <a:pathLst>
              <a:path w="7740276">
                <a:moveTo>
                  <a:pt x="0" y="0"/>
                </a:moveTo>
                <a:lnTo>
                  <a:pt x="7740276" y="0"/>
                </a:lnTo>
              </a:path>
            </a:pathLst>
          </a:custGeom>
          <a:ln w="660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457237" y="3701894"/>
            <a:ext cx="7740650" cy="21183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73265" y="3119072"/>
            <a:ext cx="5693410" cy="5899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535490" y="2811725"/>
            <a:ext cx="2634614" cy="2336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500" b="1" spc="-28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500" b="1" spc="-80" dirty="0">
                <a:solidFill>
                  <a:srgbClr val="231F20"/>
                </a:solidFill>
                <a:latin typeface="Arial"/>
                <a:cs typeface="Arial"/>
              </a:rPr>
              <a:t>eturn</a:t>
            </a:r>
            <a:r>
              <a:rPr sz="15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7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500" b="1" spc="-135" dirty="0">
                <a:solidFill>
                  <a:srgbClr val="231F20"/>
                </a:solidFill>
                <a:latin typeface="Arial"/>
                <a:cs typeface="Arial"/>
              </a:rPr>
              <a:t> spontaneous </a:t>
            </a:r>
            <a:r>
              <a:rPr sz="1500" b="1" spc="-95" dirty="0">
                <a:solidFill>
                  <a:srgbClr val="231F20"/>
                </a:solidFill>
                <a:latin typeface="Arial"/>
                <a:cs typeface="Arial"/>
              </a:rPr>
              <a:t>circulation*</a:t>
            </a:r>
            <a:endParaRPr sz="15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85021" y="2811725"/>
            <a:ext cx="1656715" cy="2336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500" b="1" spc="-120" dirty="0">
                <a:solidFill>
                  <a:srgbClr val="231F20"/>
                </a:solidFill>
                <a:latin typeface="Arial"/>
                <a:cs typeface="Arial"/>
              </a:rPr>
              <a:t>Survival</a:t>
            </a:r>
            <a:r>
              <a:rPr sz="1500" b="1" spc="-17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35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5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discharge†</a:t>
            </a:r>
            <a:endParaRPr sz="15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44528" y="5992473"/>
            <a:ext cx="7587615" cy="646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spc="-21" dirty="0">
                <a:solidFill>
                  <a:srgbClr val="231F20"/>
                </a:solidFill>
                <a:latin typeface="Arial"/>
                <a:cs typeface="Arial"/>
              </a:rPr>
              <a:t>*p</a:t>
            </a:r>
            <a:r>
              <a:rPr sz="14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60" dirty="0">
                <a:solidFill>
                  <a:srgbClr val="231F20"/>
                </a:solidFill>
                <a:latin typeface="Arial"/>
                <a:cs typeface="Arial"/>
              </a:rPr>
              <a:t>trend</a:t>
            </a:r>
            <a:r>
              <a:rPr sz="14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90" dirty="0">
                <a:solidFill>
                  <a:srgbClr val="231F20"/>
                </a:solidFill>
                <a:latin typeface="Arial"/>
                <a:cs typeface="Arial"/>
              </a:rPr>
              <a:t>&lt;0·0001.</a:t>
            </a:r>
            <a:r>
              <a:rPr sz="1400" spc="-120" dirty="0">
                <a:solidFill>
                  <a:srgbClr val="231F20"/>
                </a:solidFill>
                <a:latin typeface="Arial"/>
                <a:cs typeface="Arial"/>
              </a:rPr>
              <a:t> †p </a:t>
            </a:r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60" dirty="0">
                <a:solidFill>
                  <a:srgbClr val="231F20"/>
                </a:solidFill>
                <a:latin typeface="Arial"/>
                <a:cs typeface="Arial"/>
              </a:rPr>
              <a:t>trend</a:t>
            </a:r>
            <a:r>
              <a:rPr sz="14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100" dirty="0">
                <a:solidFill>
                  <a:srgbClr val="231F20"/>
                </a:solidFill>
                <a:latin typeface="Arial"/>
                <a:cs typeface="Arial"/>
              </a:rPr>
              <a:t>0·031.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600"/>
              </a:lnSpc>
              <a:spcBef>
                <a:spcPts val="2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marL="12698"/>
            <a:r>
              <a:rPr sz="1500" b="1" i="1" spc="-23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500" b="1" i="1" spc="-155" dirty="0">
                <a:solidFill>
                  <a:srgbClr val="231F20"/>
                </a:solidFill>
                <a:latin typeface="Arial"/>
                <a:cs typeface="Arial"/>
              </a:rPr>
              <a:t>able</a:t>
            </a:r>
            <a:r>
              <a:rPr sz="1500" b="1" i="1" spc="-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i="1" spc="-60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500" b="1" i="1" spc="-140" dirty="0">
                <a:solidFill>
                  <a:srgbClr val="231F20"/>
                </a:solidFill>
                <a:latin typeface="Arial"/>
                <a:cs typeface="Arial"/>
              </a:rPr>
              <a:t>: </a:t>
            </a:r>
            <a:r>
              <a:rPr sz="1500" b="1" spc="-28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500" b="1" spc="-80" dirty="0">
                <a:solidFill>
                  <a:srgbClr val="231F20"/>
                </a:solidFill>
                <a:latin typeface="Arial"/>
                <a:cs typeface="Arial"/>
              </a:rPr>
              <a:t>eturn</a:t>
            </a:r>
            <a:r>
              <a:rPr sz="15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7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500" b="1" spc="-135" dirty="0">
                <a:solidFill>
                  <a:srgbClr val="231F20"/>
                </a:solidFill>
                <a:latin typeface="Arial"/>
                <a:cs typeface="Arial"/>
              </a:rPr>
              <a:t> spontaneous </a:t>
            </a:r>
            <a:r>
              <a:rPr sz="1500" b="1" spc="-100" dirty="0">
                <a:solidFill>
                  <a:srgbClr val="231F20"/>
                </a:solidFill>
                <a:latin typeface="Arial"/>
                <a:cs typeface="Arial"/>
              </a:rPr>
              <a:t>circulation</a:t>
            </a:r>
            <a:r>
              <a:rPr sz="15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25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5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09" dirty="0">
                <a:solidFill>
                  <a:srgbClr val="231F20"/>
                </a:solidFill>
                <a:latin typeface="Arial"/>
                <a:cs typeface="Arial"/>
              </a:rPr>
              <a:t>survival</a:t>
            </a:r>
            <a:r>
              <a:rPr sz="1500" b="1" spc="-17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35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5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discharge</a:t>
            </a:r>
            <a:r>
              <a:rPr sz="15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75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5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90" dirty="0">
                <a:solidFill>
                  <a:srgbClr val="231F20"/>
                </a:solidFill>
                <a:latin typeface="Arial"/>
                <a:cs typeface="Arial"/>
              </a:rPr>
              <a:t>all</a:t>
            </a:r>
            <a:r>
              <a:rPr sz="15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80" dirty="0">
                <a:solidFill>
                  <a:srgbClr val="231F20"/>
                </a:solidFill>
                <a:latin typeface="Arial"/>
                <a:cs typeface="Arial"/>
              </a:rPr>
              <a:t>patients,</a:t>
            </a:r>
            <a:r>
              <a:rPr sz="15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30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500" b="1" spc="-114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5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00" dirty="0">
                <a:solidFill>
                  <a:srgbClr val="231F20"/>
                </a:solidFill>
                <a:latin typeface="Arial"/>
                <a:cs typeface="Arial"/>
              </a:rPr>
              <a:t>hospital</a:t>
            </a:r>
            <a:r>
              <a:rPr sz="15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86" dirty="0">
                <a:solidFill>
                  <a:srgbClr val="231F20"/>
                </a:solidFill>
                <a:latin typeface="Arial"/>
                <a:cs typeface="Arial"/>
              </a:rPr>
              <a:t>quartile</a:t>
            </a:r>
            <a:endParaRPr sz="15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304087" y="2679350"/>
            <a:ext cx="8046545" cy="4062926"/>
          </a:xfrm>
          <a:custGeom>
            <a:avLst/>
            <a:gdLst/>
            <a:ahLst/>
            <a:cxnLst/>
            <a:rect l="l" t="t" r="r" b="b"/>
            <a:pathLst>
              <a:path w="8046545" h="4062926">
                <a:moveTo>
                  <a:pt x="0" y="4062926"/>
                </a:moveTo>
                <a:lnTo>
                  <a:pt x="8046545" y="4062926"/>
                </a:lnTo>
                <a:lnTo>
                  <a:pt x="8046545" y="0"/>
                </a:lnTo>
                <a:lnTo>
                  <a:pt x="0" y="0"/>
                </a:lnTo>
                <a:lnTo>
                  <a:pt x="0" y="4062926"/>
                </a:lnTo>
                <a:close/>
              </a:path>
            </a:pathLst>
          </a:custGeom>
          <a:ln w="6607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412751" y="389782"/>
            <a:ext cx="633095" cy="2495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-114" dirty="0">
                <a:solidFill>
                  <a:srgbClr val="231F20"/>
                </a:solidFill>
                <a:latin typeface="Arial"/>
                <a:cs typeface="Arial"/>
              </a:rPr>
              <a:t>Articles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158858" y="403111"/>
            <a:ext cx="126051" cy="183528"/>
          </a:xfrm>
          <a:custGeom>
            <a:avLst/>
            <a:gdLst/>
            <a:ahLst/>
            <a:cxnLst/>
            <a:rect l="l" t="t" r="r" b="b"/>
            <a:pathLst>
              <a:path w="126051" h="183528">
                <a:moveTo>
                  <a:pt x="0" y="183528"/>
                </a:moveTo>
                <a:lnTo>
                  <a:pt x="126051" y="183528"/>
                </a:lnTo>
                <a:lnTo>
                  <a:pt x="126051" y="0"/>
                </a:lnTo>
                <a:lnTo>
                  <a:pt x="0" y="0"/>
                </a:lnTo>
                <a:lnTo>
                  <a:pt x="0" y="183528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91695" y="1201281"/>
            <a:ext cx="5893214" cy="0"/>
          </a:xfrm>
          <a:custGeom>
            <a:avLst/>
            <a:gdLst/>
            <a:ahLst/>
            <a:cxnLst/>
            <a:rect l="l" t="t" r="r" b="b"/>
            <a:pathLst>
              <a:path w="5893214">
                <a:moveTo>
                  <a:pt x="0" y="0"/>
                </a:moveTo>
                <a:lnTo>
                  <a:pt x="5893214" y="0"/>
                </a:lnTo>
              </a:path>
            </a:pathLst>
          </a:custGeom>
          <a:ln w="16667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379000" y="1359318"/>
            <a:ext cx="4604385" cy="9702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557475">
              <a:lnSpc>
                <a:spcPct val="103499"/>
              </a:lnSpc>
            </a:pPr>
            <a:r>
              <a:rPr sz="1600" b="1" spc="-90" dirty="0">
                <a:solidFill>
                  <a:srgbClr val="231F20"/>
                </a:solidFill>
                <a:latin typeface="Arial"/>
                <a:cs typeface="Arial"/>
              </a:rPr>
              <a:t>Duration</a:t>
            </a:r>
            <a:r>
              <a:rPr sz="1600" b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7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14" dirty="0">
                <a:solidFill>
                  <a:srgbClr val="231F20"/>
                </a:solidFill>
                <a:latin typeface="Arial"/>
                <a:cs typeface="Arial"/>
              </a:rPr>
              <a:t>resuscitation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6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600" b="1" spc="-229" dirty="0">
                <a:solidFill>
                  <a:srgbClr val="231F20"/>
                </a:solidFill>
                <a:latin typeface="Meiryo"/>
                <a:cs typeface="Meiryo"/>
              </a:rPr>
              <a:t>ﬀ</a:t>
            </a:r>
            <a:r>
              <a:rPr sz="1600" b="1" spc="-105" dirty="0">
                <a:solidFill>
                  <a:srgbClr val="231F20"/>
                </a:solidFill>
                <a:latin typeface="Arial"/>
                <a:cs typeface="Arial"/>
              </a:rPr>
              <a:t>orts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20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09" dirty="0">
                <a:solidFill>
                  <a:srgbClr val="231F20"/>
                </a:solidFill>
                <a:latin typeface="Arial"/>
                <a:cs typeface="Arial"/>
              </a:rPr>
              <a:t>survival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65" dirty="0">
                <a:solidFill>
                  <a:srgbClr val="231F20"/>
                </a:solidFill>
                <a:latin typeface="Arial"/>
                <a:cs typeface="Arial"/>
              </a:rPr>
              <a:t>after</a:t>
            </a:r>
            <a:r>
              <a:rPr sz="1600" b="1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90" dirty="0">
                <a:solidFill>
                  <a:srgbClr val="231F20"/>
                </a:solidFill>
                <a:latin typeface="Arial"/>
                <a:cs typeface="Arial"/>
              </a:rPr>
              <a:t>in-hospital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40" dirty="0">
                <a:solidFill>
                  <a:srgbClr val="231F20"/>
                </a:solidFill>
                <a:latin typeface="Arial"/>
                <a:cs typeface="Arial"/>
              </a:rPr>
              <a:t>cardiac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14" dirty="0">
                <a:solidFill>
                  <a:srgbClr val="231F20"/>
                </a:solidFill>
                <a:latin typeface="Arial"/>
                <a:cs typeface="Arial"/>
              </a:rPr>
              <a:t>arrest: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20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600" b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09" dirty="0">
                <a:solidFill>
                  <a:srgbClr val="231F20"/>
                </a:solidFill>
                <a:latin typeface="Arial"/>
                <a:cs typeface="Arial"/>
              </a:rPr>
              <a:t>observational</a:t>
            </a:r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09" dirty="0">
                <a:solidFill>
                  <a:srgbClr val="231F20"/>
                </a:solidFill>
                <a:latin typeface="Arial"/>
                <a:cs typeface="Arial"/>
              </a:rPr>
              <a:t>study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799"/>
              </a:lnSpc>
              <a:spcBef>
                <a:spcPts val="3"/>
              </a:spcBef>
            </a:pPr>
            <a:endParaRPr sz="800" dirty="0"/>
          </a:p>
          <a:p>
            <a:pPr marL="12698" marR="12698">
              <a:lnSpc>
                <a:spcPct val="106900"/>
              </a:lnSpc>
            </a:pP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Zachary </a:t>
            </a:r>
            <a:r>
              <a:rPr sz="800" i="1" spc="-130" dirty="0">
                <a:solidFill>
                  <a:srgbClr val="B30738"/>
                </a:solidFill>
                <a:latin typeface="Arial"/>
                <a:cs typeface="Arial"/>
              </a:rPr>
              <a:t>D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Goldberge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r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60" dirty="0">
                <a:solidFill>
                  <a:srgbClr val="B30738"/>
                </a:solidFill>
                <a:latin typeface="Arial"/>
                <a:cs typeface="Arial"/>
              </a:rPr>
              <a:t>P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aul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80" dirty="0">
                <a:solidFill>
                  <a:srgbClr val="B30738"/>
                </a:solidFill>
                <a:latin typeface="Arial"/>
                <a:cs typeface="Arial"/>
              </a:rPr>
              <a:t>S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Chan,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Robert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0" dirty="0">
                <a:solidFill>
                  <a:srgbClr val="B30738"/>
                </a:solidFill>
                <a:latin typeface="Arial"/>
                <a:cs typeface="Arial"/>
              </a:rPr>
              <a:t>Berg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St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even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20" dirty="0">
                <a:solidFill>
                  <a:srgbClr val="B30738"/>
                </a:solidFill>
                <a:latin typeface="Arial"/>
                <a:cs typeface="Arial"/>
              </a:rPr>
              <a:t>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Kronick,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200" dirty="0">
                <a:solidFill>
                  <a:srgbClr val="B30738"/>
                </a:solidFill>
                <a:latin typeface="Arial"/>
                <a:cs typeface="Arial"/>
              </a:rPr>
              <a:t>C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olin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90" dirty="0">
                <a:solidFill>
                  <a:srgbClr val="B30738"/>
                </a:solidFill>
                <a:latin typeface="Arial"/>
                <a:cs typeface="Arial"/>
              </a:rPr>
              <a:t>R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200" dirty="0">
                <a:solidFill>
                  <a:srgbClr val="B30738"/>
                </a:solidFill>
                <a:latin typeface="Arial"/>
                <a:cs typeface="Arial"/>
              </a:rPr>
              <a:t>C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oo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e,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0" dirty="0">
                <a:solidFill>
                  <a:srgbClr val="B30738"/>
                </a:solidFill>
                <a:latin typeface="Arial"/>
                <a:cs typeface="Arial"/>
              </a:rPr>
              <a:t>Mingrui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Lu,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Mousumi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Banerjee,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Rodney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14" dirty="0">
                <a:solidFill>
                  <a:srgbClr val="B30738"/>
                </a:solidFill>
                <a:latin typeface="Arial"/>
                <a:cs typeface="Arial"/>
              </a:rPr>
              <a:t>H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y</a:t>
            </a:r>
            <a:r>
              <a:rPr sz="800" i="1" spc="-109" dirty="0">
                <a:solidFill>
                  <a:srgbClr val="B30738"/>
                </a:solidFill>
                <a:latin typeface="Arial"/>
                <a:cs typeface="Arial"/>
              </a:rPr>
              <a:t>w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ard,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Harlan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65" dirty="0">
                <a:solidFill>
                  <a:srgbClr val="B30738"/>
                </a:solidFill>
                <a:latin typeface="Arial"/>
                <a:cs typeface="Arial"/>
              </a:rPr>
              <a:t>M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Krumholz,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Brahmajee </a:t>
            </a:r>
            <a:r>
              <a:rPr sz="800" i="1" spc="-160" dirty="0">
                <a:solidFill>
                  <a:srgbClr val="B30738"/>
                </a:solidFill>
                <a:latin typeface="Arial"/>
                <a:cs typeface="Arial"/>
              </a:rPr>
              <a:t>K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Nallamothu,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for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American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Heart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Association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Get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With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0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Guidelines—Resuscitation 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(former</a:t>
            </a:r>
            <a:r>
              <a:rPr sz="800" i="1" spc="-25" dirty="0">
                <a:solidFill>
                  <a:srgbClr val="B30738"/>
                </a:solidFill>
                <a:latin typeface="Arial"/>
                <a:cs typeface="Arial"/>
              </a:rPr>
              <a:t>l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y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50" dirty="0">
                <a:solidFill>
                  <a:srgbClr val="B30738"/>
                </a:solidFill>
                <a:latin typeface="Arial"/>
                <a:cs typeface="Arial"/>
              </a:rPr>
              <a:t> National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Registry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of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Cardiopulmonary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Resuscitation)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Investigators*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639753" y="1438678"/>
            <a:ext cx="76478" cy="153649"/>
          </a:xfrm>
          <a:custGeom>
            <a:avLst/>
            <a:gdLst/>
            <a:ahLst/>
            <a:cxnLst/>
            <a:rect l="l" t="t" r="r" b="b"/>
            <a:pathLst>
              <a:path w="76478" h="153649">
                <a:moveTo>
                  <a:pt x="60499" y="107392"/>
                </a:moveTo>
                <a:lnTo>
                  <a:pt x="32351" y="107392"/>
                </a:lnTo>
                <a:lnTo>
                  <a:pt x="47561" y="153649"/>
                </a:lnTo>
                <a:lnTo>
                  <a:pt x="76478" y="140181"/>
                </a:lnTo>
                <a:lnTo>
                  <a:pt x="60499" y="107392"/>
                </a:lnTo>
                <a:close/>
              </a:path>
              <a:path w="76478" h="153649">
                <a:moveTo>
                  <a:pt x="0" y="0"/>
                </a:moveTo>
                <a:lnTo>
                  <a:pt x="0" y="123903"/>
                </a:lnTo>
                <a:lnTo>
                  <a:pt x="32351" y="107392"/>
                </a:lnTo>
                <a:lnTo>
                  <a:pt x="60499" y="107392"/>
                </a:lnTo>
                <a:lnTo>
                  <a:pt x="55987" y="98135"/>
                </a:lnTo>
                <a:lnTo>
                  <a:pt x="87350" y="85369"/>
                </a:lnTo>
                <a:lnTo>
                  <a:pt x="0" y="0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602754" y="1421276"/>
            <a:ext cx="18333" cy="36335"/>
          </a:xfrm>
          <a:custGeom>
            <a:avLst/>
            <a:gdLst/>
            <a:ahLst/>
            <a:cxnLst/>
            <a:rect l="l" t="t" r="r" b="b"/>
            <a:pathLst>
              <a:path w="18333" h="36335">
                <a:moveTo>
                  <a:pt x="0" y="18167"/>
                </a:moveTo>
                <a:lnTo>
                  <a:pt x="18333" y="18167"/>
                </a:lnTo>
              </a:path>
            </a:pathLst>
          </a:custGeom>
          <a:ln w="37605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567166" y="1402521"/>
            <a:ext cx="35587" cy="18755"/>
          </a:xfrm>
          <a:custGeom>
            <a:avLst/>
            <a:gdLst/>
            <a:ahLst/>
            <a:cxnLst/>
            <a:rect l="l" t="t" r="r" b="b"/>
            <a:pathLst>
              <a:path w="35587" h="18755">
                <a:moveTo>
                  <a:pt x="0" y="9377"/>
                </a:moveTo>
                <a:lnTo>
                  <a:pt x="35587" y="9377"/>
                </a:lnTo>
              </a:path>
            </a:pathLst>
          </a:custGeom>
          <a:ln w="20025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621086" y="1402521"/>
            <a:ext cx="35610" cy="18755"/>
          </a:xfrm>
          <a:custGeom>
            <a:avLst/>
            <a:gdLst/>
            <a:ahLst/>
            <a:cxnLst/>
            <a:rect l="l" t="t" r="r" b="b"/>
            <a:pathLst>
              <a:path w="35609" h="18755">
                <a:moveTo>
                  <a:pt x="0" y="9377"/>
                </a:moveTo>
                <a:lnTo>
                  <a:pt x="35609" y="9377"/>
                </a:lnTo>
              </a:path>
            </a:pathLst>
          </a:custGeom>
          <a:ln w="20025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602754" y="1366185"/>
            <a:ext cx="18333" cy="36334"/>
          </a:xfrm>
          <a:custGeom>
            <a:avLst/>
            <a:gdLst/>
            <a:ahLst/>
            <a:cxnLst/>
            <a:rect l="l" t="t" r="r" b="b"/>
            <a:pathLst>
              <a:path w="18333" h="36334">
                <a:moveTo>
                  <a:pt x="0" y="18167"/>
                </a:moveTo>
                <a:lnTo>
                  <a:pt x="18333" y="18167"/>
                </a:lnTo>
              </a:path>
            </a:pathLst>
          </a:custGeom>
          <a:ln w="37604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371078" y="1413467"/>
            <a:ext cx="170843" cy="197503"/>
          </a:xfrm>
          <a:custGeom>
            <a:avLst/>
            <a:gdLst/>
            <a:ahLst/>
            <a:cxnLst/>
            <a:rect l="l" t="t" r="r" b="b"/>
            <a:pathLst>
              <a:path w="170843" h="197502">
                <a:moveTo>
                  <a:pt x="132872" y="189627"/>
                </a:moveTo>
                <a:lnTo>
                  <a:pt x="118534" y="189627"/>
                </a:lnTo>
                <a:lnTo>
                  <a:pt x="126004" y="197502"/>
                </a:lnTo>
                <a:lnTo>
                  <a:pt x="132872" y="189627"/>
                </a:lnTo>
                <a:close/>
              </a:path>
              <a:path w="170843" h="197502">
                <a:moveTo>
                  <a:pt x="103440" y="0"/>
                </a:moveTo>
                <a:lnTo>
                  <a:pt x="61917" y="8970"/>
                </a:lnTo>
                <a:lnTo>
                  <a:pt x="29625" y="30891"/>
                </a:lnTo>
                <a:lnTo>
                  <a:pt x="9072" y="63105"/>
                </a:lnTo>
                <a:lnTo>
                  <a:pt x="0" y="103217"/>
                </a:lnTo>
                <a:lnTo>
                  <a:pt x="250" y="115664"/>
                </a:lnTo>
                <a:lnTo>
                  <a:pt x="11889" y="152349"/>
                </a:lnTo>
                <a:lnTo>
                  <a:pt x="45388" y="184877"/>
                </a:lnTo>
                <a:lnTo>
                  <a:pt x="92381" y="194649"/>
                </a:lnTo>
                <a:lnTo>
                  <a:pt x="105336" y="193021"/>
                </a:lnTo>
                <a:lnTo>
                  <a:pt x="118534" y="189627"/>
                </a:lnTo>
                <a:lnTo>
                  <a:pt x="132873" y="189625"/>
                </a:lnTo>
                <a:lnTo>
                  <a:pt x="142736" y="178316"/>
                </a:lnTo>
                <a:lnTo>
                  <a:pt x="90804" y="178316"/>
                </a:lnTo>
                <a:lnTo>
                  <a:pt x="78410" y="177916"/>
                </a:lnTo>
                <a:lnTo>
                  <a:pt x="37928" y="159876"/>
                </a:lnTo>
                <a:lnTo>
                  <a:pt x="18081" y="117838"/>
                </a:lnTo>
                <a:lnTo>
                  <a:pt x="17295" y="103939"/>
                </a:lnTo>
                <a:lnTo>
                  <a:pt x="19514" y="90063"/>
                </a:lnTo>
                <a:lnTo>
                  <a:pt x="33879" y="53423"/>
                </a:lnTo>
                <a:lnTo>
                  <a:pt x="68947" y="21588"/>
                </a:lnTo>
                <a:lnTo>
                  <a:pt x="150862" y="15524"/>
                </a:lnTo>
                <a:lnTo>
                  <a:pt x="145168" y="11655"/>
                </a:lnTo>
                <a:lnTo>
                  <a:pt x="135402" y="6344"/>
                </a:lnTo>
                <a:lnTo>
                  <a:pt x="127971" y="3864"/>
                </a:lnTo>
                <a:lnTo>
                  <a:pt x="122691" y="1763"/>
                </a:lnTo>
                <a:lnTo>
                  <a:pt x="116098" y="608"/>
                </a:lnTo>
                <a:lnTo>
                  <a:pt x="103440" y="0"/>
                </a:lnTo>
                <a:close/>
              </a:path>
              <a:path w="170843" h="197502">
                <a:moveTo>
                  <a:pt x="157021" y="161934"/>
                </a:moveTo>
                <a:lnTo>
                  <a:pt x="106659" y="163401"/>
                </a:lnTo>
                <a:lnTo>
                  <a:pt x="117431" y="173846"/>
                </a:lnTo>
                <a:lnTo>
                  <a:pt x="103853" y="176975"/>
                </a:lnTo>
                <a:lnTo>
                  <a:pt x="90804" y="178316"/>
                </a:lnTo>
                <a:lnTo>
                  <a:pt x="142736" y="178316"/>
                </a:lnTo>
                <a:lnTo>
                  <a:pt x="157021" y="161934"/>
                </a:lnTo>
                <a:close/>
              </a:path>
              <a:path w="170843" h="197502">
                <a:moveTo>
                  <a:pt x="60408" y="56577"/>
                </a:moveTo>
                <a:lnTo>
                  <a:pt x="40520" y="56577"/>
                </a:lnTo>
                <a:lnTo>
                  <a:pt x="51126" y="152535"/>
                </a:lnTo>
                <a:lnTo>
                  <a:pt x="72339" y="152535"/>
                </a:lnTo>
                <a:lnTo>
                  <a:pt x="84998" y="124546"/>
                </a:lnTo>
                <a:lnTo>
                  <a:pt x="65712" y="124546"/>
                </a:lnTo>
                <a:lnTo>
                  <a:pt x="60408" y="56577"/>
                </a:lnTo>
                <a:close/>
              </a:path>
              <a:path w="170843" h="197502">
                <a:moveTo>
                  <a:pt x="121636" y="79233"/>
                </a:moveTo>
                <a:lnTo>
                  <a:pt x="105491" y="79233"/>
                </a:lnTo>
                <a:lnTo>
                  <a:pt x="108148" y="152535"/>
                </a:lnTo>
                <a:lnTo>
                  <a:pt x="128039" y="152535"/>
                </a:lnTo>
                <a:lnTo>
                  <a:pt x="143040" y="120819"/>
                </a:lnTo>
                <a:lnTo>
                  <a:pt x="124498" y="120819"/>
                </a:lnTo>
                <a:lnTo>
                  <a:pt x="121636" y="79233"/>
                </a:lnTo>
                <a:close/>
              </a:path>
              <a:path w="170843" h="197502">
                <a:moveTo>
                  <a:pt x="120077" y="56577"/>
                </a:moveTo>
                <a:lnTo>
                  <a:pt x="98865" y="56577"/>
                </a:lnTo>
                <a:lnTo>
                  <a:pt x="65712" y="124546"/>
                </a:lnTo>
                <a:lnTo>
                  <a:pt x="84998" y="124546"/>
                </a:lnTo>
                <a:lnTo>
                  <a:pt x="105491" y="79233"/>
                </a:lnTo>
                <a:lnTo>
                  <a:pt x="121636" y="79233"/>
                </a:lnTo>
                <a:lnTo>
                  <a:pt x="120077" y="56577"/>
                </a:lnTo>
                <a:close/>
              </a:path>
              <a:path w="170843" h="197502">
                <a:moveTo>
                  <a:pt x="150862" y="15524"/>
                </a:moveTo>
                <a:lnTo>
                  <a:pt x="105253" y="15524"/>
                </a:lnTo>
                <a:lnTo>
                  <a:pt x="118966" y="17665"/>
                </a:lnTo>
                <a:lnTo>
                  <a:pt x="131454" y="22138"/>
                </a:lnTo>
                <a:lnTo>
                  <a:pt x="141851" y="29082"/>
                </a:lnTo>
                <a:lnTo>
                  <a:pt x="150027" y="39096"/>
                </a:lnTo>
                <a:lnTo>
                  <a:pt x="153194" y="49709"/>
                </a:lnTo>
                <a:lnTo>
                  <a:pt x="150840" y="56743"/>
                </a:lnTo>
                <a:lnTo>
                  <a:pt x="149940" y="59499"/>
                </a:lnTo>
                <a:lnTo>
                  <a:pt x="144000" y="73760"/>
                </a:lnTo>
                <a:lnTo>
                  <a:pt x="139199" y="85520"/>
                </a:lnTo>
                <a:lnTo>
                  <a:pt x="134343" y="97254"/>
                </a:lnTo>
                <a:lnTo>
                  <a:pt x="128999" y="109975"/>
                </a:lnTo>
                <a:lnTo>
                  <a:pt x="124498" y="120819"/>
                </a:lnTo>
                <a:lnTo>
                  <a:pt x="143040" y="120819"/>
                </a:lnTo>
                <a:lnTo>
                  <a:pt x="166494" y="71232"/>
                </a:lnTo>
                <a:lnTo>
                  <a:pt x="170612" y="56743"/>
                </a:lnTo>
                <a:lnTo>
                  <a:pt x="170732" y="51241"/>
                </a:lnTo>
                <a:lnTo>
                  <a:pt x="170843" y="44257"/>
                </a:lnTo>
                <a:lnTo>
                  <a:pt x="167741" y="33851"/>
                </a:lnTo>
                <a:lnTo>
                  <a:pt x="161991" y="25133"/>
                </a:lnTo>
                <a:lnTo>
                  <a:pt x="154249" y="17826"/>
                </a:lnTo>
                <a:lnTo>
                  <a:pt x="150862" y="15524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22476" y="5092585"/>
            <a:ext cx="496886" cy="1588"/>
          </a:xfrm>
          <a:custGeom>
            <a:avLst/>
            <a:gdLst/>
            <a:ahLst/>
            <a:cxnLst/>
            <a:rect l="l" t="t" r="r" b="b"/>
            <a:pathLst>
              <a:path w="496886" h="1588">
                <a:moveTo>
                  <a:pt x="0" y="0"/>
                </a:moveTo>
                <a:lnTo>
                  <a:pt x="496886" y="1588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98476" y="612660"/>
            <a:ext cx="2325686" cy="390525"/>
          </a:xfrm>
          <a:custGeom>
            <a:avLst/>
            <a:gdLst/>
            <a:ahLst/>
            <a:cxnLst/>
            <a:rect l="l" t="t" r="r" b="b"/>
            <a:pathLst>
              <a:path w="2325686" h="390525">
                <a:moveTo>
                  <a:pt x="0" y="0"/>
                </a:moveTo>
                <a:lnTo>
                  <a:pt x="2325686" y="0"/>
                </a:lnTo>
                <a:lnTo>
                  <a:pt x="2325686" y="390525"/>
                </a:lnTo>
                <a:lnTo>
                  <a:pt x="0" y="3905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4406733" y="690353"/>
            <a:ext cx="1879600" cy="218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i="1" spc="-145" dirty="0">
                <a:solidFill>
                  <a:srgbClr val="B30738"/>
                </a:solidFill>
                <a:latin typeface="Arial"/>
                <a:cs typeface="Arial"/>
              </a:rPr>
              <a:t>Lancet</a:t>
            </a:r>
            <a:r>
              <a:rPr sz="1400" b="1" i="1" spc="-13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70" dirty="0">
                <a:solidFill>
                  <a:srgbClr val="B30738"/>
                </a:solidFill>
                <a:latin typeface="Arial"/>
                <a:cs typeface="Arial"/>
              </a:rPr>
              <a:t>2012;</a:t>
            </a:r>
            <a:r>
              <a:rPr sz="1400" b="1" spc="-12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50" dirty="0">
                <a:solidFill>
                  <a:srgbClr val="B30738"/>
                </a:solidFill>
                <a:latin typeface="Arial"/>
                <a:cs typeface="Arial"/>
              </a:rPr>
              <a:t>380:</a:t>
            </a:r>
            <a:r>
              <a:rPr sz="1400" b="1" spc="-12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86" dirty="0">
                <a:solidFill>
                  <a:srgbClr val="B30738"/>
                </a:solidFill>
                <a:latin typeface="Arial"/>
                <a:cs typeface="Arial"/>
              </a:rPr>
              <a:t>1473–81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711364" y="5600584"/>
            <a:ext cx="558799" cy="1588"/>
          </a:xfrm>
          <a:custGeom>
            <a:avLst/>
            <a:gdLst/>
            <a:ahLst/>
            <a:cxnLst/>
            <a:rect l="l" t="t" r="r" b="b"/>
            <a:pathLst>
              <a:path w="558799" h="1588">
                <a:moveTo>
                  <a:pt x="0" y="0"/>
                </a:moveTo>
                <a:lnTo>
                  <a:pt x="558799" y="1588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556162" y="5611698"/>
            <a:ext cx="528638" cy="0"/>
          </a:xfrm>
          <a:custGeom>
            <a:avLst/>
            <a:gdLst/>
            <a:ahLst/>
            <a:cxnLst/>
            <a:rect l="l" t="t" r="r" b="b"/>
            <a:pathLst>
              <a:path w="528638">
                <a:moveTo>
                  <a:pt x="0" y="0"/>
                </a:moveTo>
                <a:lnTo>
                  <a:pt x="528638" y="0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4406" y="1395498"/>
            <a:ext cx="7810905" cy="0"/>
          </a:xfrm>
          <a:custGeom>
            <a:avLst/>
            <a:gdLst/>
            <a:ahLst/>
            <a:cxnLst/>
            <a:rect l="l" t="t" r="r" b="b"/>
            <a:pathLst>
              <a:path w="7810905">
                <a:moveTo>
                  <a:pt x="0" y="0"/>
                </a:moveTo>
                <a:lnTo>
                  <a:pt x="7810905" y="0"/>
                </a:lnTo>
              </a:path>
            </a:pathLst>
          </a:custGeom>
          <a:ln w="432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1253" y="1500678"/>
            <a:ext cx="6532328" cy="1134255"/>
          </a:xfrm>
          <a:custGeom>
            <a:avLst/>
            <a:gdLst/>
            <a:ahLst/>
            <a:cxnLst/>
            <a:rect l="l" t="t" r="r" b="b"/>
            <a:pathLst>
              <a:path w="6532328" h="1134255">
                <a:moveTo>
                  <a:pt x="0" y="1134255"/>
                </a:moveTo>
                <a:lnTo>
                  <a:pt x="6532328" y="1134255"/>
                </a:lnTo>
                <a:lnTo>
                  <a:pt x="6532328" y="0"/>
                </a:lnTo>
                <a:lnTo>
                  <a:pt x="0" y="0"/>
                </a:lnTo>
                <a:lnTo>
                  <a:pt x="0" y="1134255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34406" y="1500277"/>
            <a:ext cx="1038178" cy="1134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035404" y="1043730"/>
            <a:ext cx="4760595" cy="15875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10479" algn="ctr"/>
            <a:r>
              <a:rPr sz="800" spc="35" dirty="0">
                <a:solidFill>
                  <a:srgbClr val="021279"/>
                </a:solidFill>
                <a:latin typeface="Arial"/>
                <a:cs typeface="Arial"/>
              </a:rPr>
              <a:t>Resuscitation</a:t>
            </a:r>
            <a:r>
              <a:rPr sz="800" spc="-10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800" spc="50" dirty="0">
                <a:solidFill>
                  <a:srgbClr val="021279"/>
                </a:solidFill>
                <a:latin typeface="Arial"/>
                <a:cs typeface="Arial"/>
              </a:rPr>
              <a:t>81</a:t>
            </a:r>
            <a:r>
              <a:rPr sz="800" spc="-10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800" spc="44" dirty="0">
                <a:solidFill>
                  <a:srgbClr val="021279"/>
                </a:solidFill>
                <a:latin typeface="Arial"/>
                <a:cs typeface="Arial"/>
              </a:rPr>
              <a:t>(2010)</a:t>
            </a:r>
            <a:r>
              <a:rPr sz="800" spc="-10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800" spc="50" dirty="0">
                <a:solidFill>
                  <a:srgbClr val="021279"/>
                </a:solidFill>
                <a:latin typeface="Arial"/>
                <a:cs typeface="Arial"/>
              </a:rPr>
              <a:t>1219–1276</a:t>
            </a:r>
            <a:endParaRPr sz="800">
              <a:latin typeface="Arial"/>
              <a:cs typeface="Arial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400"/>
              </a:lnSpc>
              <a:spcBef>
                <a:spcPts val="26"/>
              </a:spcBef>
            </a:pPr>
            <a:endParaRPr sz="1400"/>
          </a:p>
          <a:p>
            <a:pPr marR="58414" algn="ctr"/>
            <a:r>
              <a:rPr sz="1100" spc="21" dirty="0">
                <a:solidFill>
                  <a:srgbClr val="231F20"/>
                </a:solidFill>
                <a:latin typeface="Arial"/>
                <a:cs typeface="Arial"/>
              </a:rPr>
              <a:t>Contents</a:t>
            </a:r>
            <a:r>
              <a:rPr sz="11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lists</a:t>
            </a:r>
            <a:r>
              <a:rPr sz="11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25" dirty="0">
                <a:solidFill>
                  <a:srgbClr val="231F20"/>
                </a:solidFill>
                <a:latin typeface="Arial"/>
                <a:cs typeface="Arial"/>
              </a:rPr>
              <a:t>available</a:t>
            </a:r>
            <a:r>
              <a:rPr sz="11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21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1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30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1100" spc="21" dirty="0">
                <a:solidFill>
                  <a:srgbClr val="021279"/>
                </a:solidFill>
                <a:latin typeface="Arial"/>
                <a:cs typeface="Arial"/>
              </a:rPr>
              <a:t>cienceDirect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799"/>
              </a:lnSpc>
              <a:spcBef>
                <a:spcPts val="35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 marR="4444" algn="ctr"/>
            <a:r>
              <a:rPr sz="1900" spc="-190" dirty="0">
                <a:latin typeface="Arial"/>
                <a:cs typeface="Arial"/>
              </a:rPr>
              <a:t>R</a:t>
            </a:r>
            <a:r>
              <a:rPr sz="1900" spc="75" dirty="0">
                <a:latin typeface="Arial"/>
                <a:cs typeface="Arial"/>
              </a:rPr>
              <a:t>esuscitation</a:t>
            </a:r>
            <a:endParaRPr sz="1900">
              <a:latin typeface="Arial"/>
              <a:cs typeface="Arial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99"/>
              </a:lnSpc>
              <a:spcBef>
                <a:spcPts val="89"/>
              </a:spcBef>
            </a:pPr>
            <a:endParaRPr sz="1100"/>
          </a:p>
          <a:p>
            <a:pPr algn="ctr">
              <a:lnSpc>
                <a:spcPct val="100000"/>
              </a:lnSpc>
            </a:pPr>
            <a:r>
              <a:rPr sz="1100" spc="185" dirty="0">
                <a:latin typeface="Arial"/>
                <a:cs typeface="Arial"/>
              </a:rPr>
              <a:t>journa</a:t>
            </a:r>
            <a:r>
              <a:rPr sz="1100" spc="21" dirty="0">
                <a:latin typeface="Arial"/>
                <a:cs typeface="Arial"/>
              </a:rPr>
              <a:t>l 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165" dirty="0">
                <a:latin typeface="Arial"/>
                <a:cs typeface="Arial"/>
              </a:rPr>
              <a:t>homepage</a:t>
            </a:r>
            <a:r>
              <a:rPr sz="1100" spc="15" dirty="0">
                <a:latin typeface="Arial"/>
                <a:cs typeface="Arial"/>
              </a:rPr>
              <a:t>: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spc="160" dirty="0">
                <a:solidFill>
                  <a:srgbClr val="021279"/>
                </a:solidFill>
                <a:latin typeface="Arial"/>
                <a:cs typeface="Arial"/>
                <a:hlinkClick r:id="rId4"/>
              </a:rPr>
              <a:t>www.elsevier.com/locate/resuscitatio</a:t>
            </a:r>
            <a:r>
              <a:rPr sz="1100" spc="35" dirty="0">
                <a:solidFill>
                  <a:srgbClr val="021279"/>
                </a:solidFill>
                <a:latin typeface="Arial"/>
                <a:cs typeface="Arial"/>
                <a:hlinkClick r:id="rId4"/>
              </a:rPr>
              <a:t>n</a:t>
            </a:r>
            <a:r>
              <a:rPr sz="1100" spc="-170" dirty="0">
                <a:solidFill>
                  <a:srgbClr val="021279"/>
                </a:solidFill>
                <a:latin typeface="Arial"/>
                <a:cs typeface="Arial"/>
                <a:hlinkClick r:id="rId4"/>
              </a:rPr>
              <a:t> </a:t>
            </a:r>
            <a:endParaRPr sz="11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906647" y="1390943"/>
            <a:ext cx="988145" cy="12435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4405" y="2764457"/>
            <a:ext cx="9051856" cy="0"/>
          </a:xfrm>
          <a:custGeom>
            <a:avLst/>
            <a:gdLst/>
            <a:ahLst/>
            <a:cxnLst/>
            <a:rect l="l" t="t" r="r" b="b"/>
            <a:pathLst>
              <a:path w="9051855">
                <a:moveTo>
                  <a:pt x="0" y="0"/>
                </a:moveTo>
                <a:lnTo>
                  <a:pt x="9051855" y="0"/>
                </a:lnTo>
              </a:path>
            </a:pathLst>
          </a:custGeom>
          <a:ln w="5197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21703" y="3263136"/>
            <a:ext cx="7888604" cy="28816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542873">
              <a:lnSpc>
                <a:spcPct val="106300"/>
              </a:lnSpc>
            </a:pPr>
            <a:r>
              <a:rPr spc="40" dirty="0">
                <a:solidFill>
                  <a:srgbClr val="231F20"/>
                </a:solidFill>
                <a:latin typeface="Arial"/>
                <a:cs typeface="Arial"/>
              </a:rPr>
              <a:t>European</a:t>
            </a:r>
            <a:r>
              <a:rPr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50" dirty="0">
                <a:solidFill>
                  <a:srgbClr val="231F20"/>
                </a:solidFill>
                <a:latin typeface="Arial"/>
                <a:cs typeface="Arial"/>
              </a:rPr>
              <a:t>Resuscitation</a:t>
            </a:r>
            <a:r>
              <a:rPr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60" dirty="0">
                <a:solidFill>
                  <a:srgbClr val="231F20"/>
                </a:solidFill>
                <a:latin typeface="Arial"/>
                <a:cs typeface="Arial"/>
              </a:rPr>
              <a:t>Council</a:t>
            </a:r>
            <a:r>
              <a:rPr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60" dirty="0">
                <a:solidFill>
                  <a:srgbClr val="231F20"/>
                </a:solidFill>
                <a:latin typeface="Arial"/>
                <a:cs typeface="Arial"/>
              </a:rPr>
              <a:t>Guidelines</a:t>
            </a:r>
            <a:r>
              <a:rPr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114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50" dirty="0">
                <a:solidFill>
                  <a:srgbClr val="231F20"/>
                </a:solidFill>
                <a:latin typeface="Arial"/>
                <a:cs typeface="Arial"/>
              </a:rPr>
              <a:t>Resuscitation</a:t>
            </a:r>
            <a:r>
              <a:rPr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70" dirty="0">
                <a:solidFill>
                  <a:srgbClr val="231F20"/>
                </a:solidFill>
                <a:latin typeface="Arial"/>
                <a:cs typeface="Arial"/>
              </a:rPr>
              <a:t>2010</a:t>
            </a:r>
            <a:r>
              <a:rPr spc="35" dirty="0">
                <a:solidFill>
                  <a:srgbClr val="231F20"/>
                </a:solidFill>
                <a:latin typeface="Arial"/>
                <a:cs typeface="Arial"/>
              </a:rPr>
              <a:t> Section</a:t>
            </a:r>
            <a:r>
              <a:rPr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231F20"/>
                </a:solidFill>
                <a:latin typeface="Arial"/>
                <a:cs typeface="Arial"/>
              </a:rPr>
              <a:t>1.</a:t>
            </a:r>
            <a:r>
              <a:rPr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50" dirty="0">
                <a:solidFill>
                  <a:srgbClr val="231F20"/>
                </a:solidFill>
                <a:latin typeface="Arial"/>
                <a:cs typeface="Arial"/>
              </a:rPr>
              <a:t>Executive</a:t>
            </a:r>
            <a:r>
              <a:rPr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105" dirty="0">
                <a:solidFill>
                  <a:srgbClr val="231F20"/>
                </a:solidFill>
                <a:latin typeface="Arial"/>
                <a:cs typeface="Arial"/>
              </a:rPr>
              <a:t>summary</a:t>
            </a:r>
            <a:endParaRPr>
              <a:latin typeface="Arial"/>
              <a:cs typeface="Arial"/>
            </a:endParaRPr>
          </a:p>
          <a:p>
            <a:pPr>
              <a:lnSpc>
                <a:spcPts val="1200"/>
              </a:lnSpc>
              <a:spcBef>
                <a:spcPts val="23"/>
              </a:spcBef>
            </a:pPr>
            <a:endParaRPr sz="1300"/>
          </a:p>
          <a:p>
            <a:pPr marL="12698" marR="12698">
              <a:lnSpc>
                <a:spcPct val="101899"/>
              </a:lnSpc>
            </a:pPr>
            <a:r>
              <a:rPr sz="1500" spc="10" dirty="0">
                <a:solidFill>
                  <a:srgbClr val="231F20"/>
                </a:solidFill>
                <a:latin typeface="Arial"/>
                <a:cs typeface="Arial"/>
              </a:rPr>
              <a:t>Jerry</a:t>
            </a:r>
            <a:r>
              <a:rPr sz="15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90" dirty="0">
                <a:solidFill>
                  <a:srgbClr val="231F20"/>
                </a:solidFill>
                <a:latin typeface="Arial"/>
                <a:cs typeface="Arial"/>
              </a:rPr>
              <a:t>P.</a:t>
            </a:r>
            <a:r>
              <a:rPr sz="15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60" dirty="0">
                <a:solidFill>
                  <a:srgbClr val="231F20"/>
                </a:solidFill>
                <a:latin typeface="Arial"/>
                <a:cs typeface="Arial"/>
              </a:rPr>
              <a:t>Nolan</a:t>
            </a:r>
            <a:r>
              <a:rPr sz="1500" spc="-2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22" baseline="27777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500" spc="179" baseline="27777" dirty="0">
                <a:latin typeface="Arial"/>
                <a:cs typeface="Arial"/>
              </a:rPr>
              <a:t>,</a:t>
            </a:r>
            <a:r>
              <a:rPr sz="1500" spc="-151" baseline="27777" dirty="0">
                <a:solidFill>
                  <a:srgbClr val="021279"/>
                </a:solidFill>
                <a:latin typeface="Meiryo"/>
                <a:cs typeface="Meiryo"/>
              </a:rPr>
              <a:t>∗</a:t>
            </a:r>
            <a:r>
              <a:rPr sz="1500" spc="-375" baseline="27777" dirty="0">
                <a:solidFill>
                  <a:srgbClr val="021279"/>
                </a:solidFill>
                <a:latin typeface="Meiryo"/>
                <a:cs typeface="Meiryo"/>
              </a:rPr>
              <a:t> </a:t>
            </a:r>
            <a:r>
              <a:rPr sz="1500" spc="-55" dirty="0">
                <a:latin typeface="Arial"/>
                <a:cs typeface="Arial"/>
              </a:rPr>
              <a:t>,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Jasmeet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Soar</a:t>
            </a:r>
            <a:r>
              <a:rPr sz="1500" spc="-235" dirty="0">
                <a:latin typeface="Arial"/>
                <a:cs typeface="Arial"/>
              </a:rPr>
              <a:t> </a:t>
            </a:r>
            <a:r>
              <a:rPr sz="1500" spc="75" baseline="27777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500" spc="-284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500" spc="-55" dirty="0">
                <a:latin typeface="Arial"/>
                <a:cs typeface="Arial"/>
              </a:rPr>
              <a:t>,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55" dirty="0">
                <a:latin typeface="Arial"/>
                <a:cs typeface="Arial"/>
              </a:rPr>
              <a:t>David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-15" dirty="0">
                <a:latin typeface="Arial"/>
                <a:cs typeface="Arial"/>
              </a:rPr>
              <a:t>A.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55" dirty="0">
                <a:latin typeface="Arial"/>
                <a:cs typeface="Arial"/>
              </a:rPr>
              <a:t>Zideman</a:t>
            </a:r>
            <a:r>
              <a:rPr sz="1500" spc="-235" dirty="0">
                <a:latin typeface="Arial"/>
                <a:cs typeface="Arial"/>
              </a:rPr>
              <a:t> </a:t>
            </a:r>
            <a:r>
              <a:rPr sz="1500" baseline="27777" dirty="0">
                <a:solidFill>
                  <a:srgbClr val="021279"/>
                </a:solidFill>
                <a:latin typeface="Arial"/>
                <a:cs typeface="Arial"/>
              </a:rPr>
              <a:t>c</a:t>
            </a:r>
            <a:r>
              <a:rPr sz="1500" spc="-284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500" spc="-55" dirty="0">
                <a:latin typeface="Arial"/>
                <a:cs typeface="Arial"/>
              </a:rPr>
              <a:t>,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80" dirty="0">
                <a:latin typeface="Arial"/>
                <a:cs typeface="Arial"/>
              </a:rPr>
              <a:t>Dominique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55" dirty="0">
                <a:latin typeface="Arial"/>
                <a:cs typeface="Arial"/>
              </a:rPr>
              <a:t>Biarent</a:t>
            </a:r>
            <a:r>
              <a:rPr sz="1500" spc="-235" dirty="0">
                <a:latin typeface="Arial"/>
                <a:cs typeface="Arial"/>
              </a:rPr>
              <a:t> </a:t>
            </a:r>
            <a:r>
              <a:rPr sz="1500" spc="97" baseline="27777" dirty="0">
                <a:solidFill>
                  <a:srgbClr val="021279"/>
                </a:solidFill>
                <a:latin typeface="Arial"/>
                <a:cs typeface="Arial"/>
              </a:rPr>
              <a:t>d</a:t>
            </a:r>
            <a:r>
              <a:rPr sz="1500" spc="-284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500" spc="-55" dirty="0">
                <a:latin typeface="Arial"/>
                <a:cs typeface="Arial"/>
              </a:rPr>
              <a:t>,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-21" dirty="0">
                <a:latin typeface="Arial"/>
                <a:cs typeface="Arial"/>
              </a:rPr>
              <a:t>Leo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-55" dirty="0">
                <a:latin typeface="Arial"/>
                <a:cs typeface="Arial"/>
              </a:rPr>
              <a:t>L.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10" dirty="0">
                <a:latin typeface="Arial"/>
                <a:cs typeface="Arial"/>
              </a:rPr>
              <a:t>Bossaert</a:t>
            </a:r>
            <a:r>
              <a:rPr sz="1500" spc="-235" dirty="0">
                <a:latin typeface="Arial"/>
                <a:cs typeface="Arial"/>
              </a:rPr>
              <a:t> </a:t>
            </a:r>
            <a:r>
              <a:rPr sz="1500" spc="-15" baseline="27777" dirty="0">
                <a:solidFill>
                  <a:srgbClr val="021279"/>
                </a:solidFill>
                <a:latin typeface="Arial"/>
                <a:cs typeface="Arial"/>
              </a:rPr>
              <a:t>e</a:t>
            </a:r>
            <a:r>
              <a:rPr sz="1500" spc="-284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500" spc="-55" dirty="0">
                <a:latin typeface="Arial"/>
                <a:cs typeface="Arial"/>
              </a:rPr>
              <a:t>, </a:t>
            </a:r>
            <a:r>
              <a:rPr sz="1500" spc="10" dirty="0">
                <a:latin typeface="Arial"/>
                <a:cs typeface="Arial"/>
              </a:rPr>
              <a:t>Charles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50" dirty="0">
                <a:latin typeface="Arial"/>
                <a:cs typeface="Arial"/>
              </a:rPr>
              <a:t>Deakin</a:t>
            </a:r>
            <a:r>
              <a:rPr sz="1500" spc="-235" dirty="0">
                <a:latin typeface="Arial"/>
                <a:cs typeface="Arial"/>
              </a:rPr>
              <a:t> </a:t>
            </a:r>
            <a:r>
              <a:rPr sz="1500" spc="97" baseline="27777" dirty="0">
                <a:solidFill>
                  <a:srgbClr val="021279"/>
                </a:solidFill>
                <a:latin typeface="Arial"/>
                <a:cs typeface="Arial"/>
              </a:rPr>
              <a:t>f</a:t>
            </a:r>
            <a:r>
              <a:rPr sz="1500" spc="-284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500" spc="-55" dirty="0">
                <a:latin typeface="Arial"/>
                <a:cs typeface="Arial"/>
              </a:rPr>
              <a:t>,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60" dirty="0">
                <a:latin typeface="Arial"/>
                <a:cs typeface="Arial"/>
              </a:rPr>
              <a:t>Rudolph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70" dirty="0">
                <a:latin typeface="Arial"/>
                <a:cs typeface="Arial"/>
              </a:rPr>
              <a:t>W.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40" dirty="0">
                <a:latin typeface="Arial"/>
                <a:cs typeface="Arial"/>
              </a:rPr>
              <a:t>Koster</a:t>
            </a:r>
            <a:r>
              <a:rPr sz="1500" spc="-235" dirty="0">
                <a:latin typeface="Arial"/>
                <a:cs typeface="Arial"/>
              </a:rPr>
              <a:t> </a:t>
            </a:r>
            <a:r>
              <a:rPr sz="1500" spc="15" baseline="27777" dirty="0">
                <a:solidFill>
                  <a:srgbClr val="021279"/>
                </a:solidFill>
                <a:latin typeface="Arial"/>
                <a:cs typeface="Arial"/>
              </a:rPr>
              <a:t>g</a:t>
            </a:r>
            <a:r>
              <a:rPr sz="1500" spc="-284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500" spc="-55" dirty="0">
                <a:latin typeface="Arial"/>
                <a:cs typeface="Arial"/>
              </a:rPr>
              <a:t>,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21" dirty="0">
                <a:latin typeface="Arial"/>
                <a:cs typeface="Arial"/>
              </a:rPr>
              <a:t>Jonathan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105" dirty="0">
                <a:latin typeface="Arial"/>
                <a:cs typeface="Arial"/>
              </a:rPr>
              <a:t>Wyllie</a:t>
            </a:r>
            <a:r>
              <a:rPr sz="1500" spc="-235" dirty="0">
                <a:latin typeface="Arial"/>
                <a:cs typeface="Arial"/>
              </a:rPr>
              <a:t> </a:t>
            </a:r>
            <a:r>
              <a:rPr sz="1500" spc="112" baseline="27777" dirty="0">
                <a:solidFill>
                  <a:srgbClr val="021279"/>
                </a:solidFill>
                <a:latin typeface="Arial"/>
                <a:cs typeface="Arial"/>
              </a:rPr>
              <a:t>h</a:t>
            </a:r>
            <a:r>
              <a:rPr sz="1500" spc="-284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500" spc="-55" dirty="0">
                <a:latin typeface="Arial"/>
                <a:cs typeface="Arial"/>
              </a:rPr>
              <a:t>,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44" dirty="0">
                <a:latin typeface="Arial"/>
                <a:cs typeface="Arial"/>
              </a:rPr>
              <a:t>Bernd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65" dirty="0">
                <a:latin typeface="Arial"/>
                <a:cs typeface="Arial"/>
              </a:rPr>
              <a:t>Böttiger</a:t>
            </a:r>
            <a:r>
              <a:rPr sz="1500" spc="-235" dirty="0">
                <a:latin typeface="Arial"/>
                <a:cs typeface="Arial"/>
              </a:rPr>
              <a:t> </a:t>
            </a:r>
            <a:r>
              <a:rPr sz="1500" spc="232" baseline="27777" dirty="0">
                <a:solidFill>
                  <a:srgbClr val="021279"/>
                </a:solidFill>
                <a:latin typeface="Arial"/>
                <a:cs typeface="Arial"/>
              </a:rPr>
              <a:t>i</a:t>
            </a:r>
            <a:r>
              <a:rPr sz="1500" spc="-55" dirty="0">
                <a:latin typeface="Arial"/>
                <a:cs typeface="Arial"/>
              </a:rPr>
              <a:t>,</a:t>
            </a:r>
            <a:endParaRPr sz="1500">
              <a:latin typeface="Arial"/>
              <a:cs typeface="Arial"/>
            </a:endParaRPr>
          </a:p>
          <a:p>
            <a:pPr marL="12698">
              <a:spcBef>
                <a:spcPts val="30"/>
              </a:spcBef>
            </a:pPr>
            <a:r>
              <a:rPr sz="1500" spc="70" dirty="0">
                <a:latin typeface="Arial"/>
                <a:cs typeface="Arial"/>
              </a:rPr>
              <a:t>on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50" dirty="0">
                <a:latin typeface="Arial"/>
                <a:cs typeface="Arial"/>
              </a:rPr>
              <a:t>behalf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65" dirty="0">
                <a:latin typeface="Arial"/>
                <a:cs typeface="Arial"/>
              </a:rPr>
              <a:t>of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80" dirty="0">
                <a:latin typeface="Arial"/>
                <a:cs typeface="Arial"/>
              </a:rPr>
              <a:t>the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-135" dirty="0">
                <a:latin typeface="Arial"/>
                <a:cs typeface="Arial"/>
              </a:rPr>
              <a:t>ERC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44" dirty="0">
                <a:latin typeface="Arial"/>
                <a:cs typeface="Arial"/>
              </a:rPr>
              <a:t>Guidelines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114" dirty="0">
                <a:latin typeface="Arial"/>
                <a:cs typeface="Arial"/>
              </a:rPr>
              <a:t>Writing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55" dirty="0">
                <a:latin typeface="Arial"/>
                <a:cs typeface="Arial"/>
              </a:rPr>
              <a:t>Group</a:t>
            </a:r>
            <a:r>
              <a:rPr sz="1500" spc="75" baseline="27777" dirty="0">
                <a:solidFill>
                  <a:srgbClr val="021279"/>
                </a:solidFill>
                <a:latin typeface="Arial"/>
                <a:cs typeface="Arial"/>
              </a:rPr>
              <a:t>1</a:t>
            </a:r>
            <a:endParaRPr sz="1500" baseline="27777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19"/>
              </a:spcBef>
            </a:pPr>
            <a:endParaRPr sz="900"/>
          </a:p>
          <a:p>
            <a:pPr marL="12698"/>
            <a:r>
              <a:rPr sz="900" spc="-15" baseline="27777" dirty="0">
                <a:latin typeface="Arial"/>
                <a:cs typeface="Arial"/>
              </a:rPr>
              <a:t>a</a:t>
            </a:r>
            <a:r>
              <a:rPr sz="900" spc="67" baseline="27777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Anaesthesia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and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Intensive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15" dirty="0">
                <a:latin typeface="Arial"/>
                <a:cs typeface="Arial"/>
              </a:rPr>
              <a:t>Care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Medicine,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Royal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United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Hospital,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Bath,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UK</a:t>
            </a:r>
            <a:endParaRPr sz="800">
              <a:latin typeface="Arial"/>
              <a:cs typeface="Arial"/>
            </a:endParaRPr>
          </a:p>
          <a:p>
            <a:pPr marL="12698">
              <a:spcBef>
                <a:spcPts val="151"/>
              </a:spcBef>
            </a:pPr>
            <a:r>
              <a:rPr sz="900" spc="44" baseline="27777" dirty="0">
                <a:latin typeface="Arial"/>
                <a:cs typeface="Arial"/>
              </a:rPr>
              <a:t>b</a:t>
            </a:r>
            <a:r>
              <a:rPr sz="900" spc="67" baseline="27777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Anaesthesia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and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Intensive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15" dirty="0">
                <a:latin typeface="Arial"/>
                <a:cs typeface="Arial"/>
              </a:rPr>
              <a:t>Care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Medicine,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Southmead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Hospital,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44" dirty="0">
                <a:latin typeface="Arial"/>
                <a:cs typeface="Arial"/>
              </a:rPr>
              <a:t>North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Bristol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25" dirty="0">
                <a:latin typeface="Arial"/>
                <a:cs typeface="Arial"/>
              </a:rPr>
              <a:t>NHS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Trust,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5" dirty="0">
                <a:latin typeface="Arial"/>
                <a:cs typeface="Arial"/>
              </a:rPr>
              <a:t>Bristol,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UK</a:t>
            </a:r>
            <a:endParaRPr sz="800">
              <a:latin typeface="Arial"/>
              <a:cs typeface="Arial"/>
            </a:endParaRPr>
          </a:p>
          <a:p>
            <a:pPr marL="12698">
              <a:spcBef>
                <a:spcPts val="151"/>
              </a:spcBef>
            </a:pPr>
            <a:r>
              <a:rPr sz="900" baseline="27777" dirty="0">
                <a:latin typeface="Arial"/>
                <a:cs typeface="Arial"/>
              </a:rPr>
              <a:t>c</a:t>
            </a:r>
            <a:r>
              <a:rPr sz="900" spc="67" baseline="27777" dirty="0">
                <a:latin typeface="Arial"/>
                <a:cs typeface="Arial"/>
              </a:rPr>
              <a:t> </a:t>
            </a:r>
            <a:r>
              <a:rPr sz="800" spc="35" dirty="0">
                <a:latin typeface="Arial"/>
                <a:cs typeface="Arial"/>
              </a:rPr>
              <a:t>Imperial</a:t>
            </a:r>
            <a:r>
              <a:rPr sz="800" spc="-10" dirty="0">
                <a:latin typeface="Arial"/>
                <a:cs typeface="Arial"/>
              </a:rPr>
              <a:t> College </a:t>
            </a:r>
            <a:r>
              <a:rPr sz="800" spc="21" dirty="0">
                <a:latin typeface="Arial"/>
                <a:cs typeface="Arial"/>
              </a:rPr>
              <a:t>Healthcare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25" dirty="0">
                <a:latin typeface="Arial"/>
                <a:cs typeface="Arial"/>
              </a:rPr>
              <a:t>NHS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Trust,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London,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UK</a:t>
            </a:r>
            <a:endParaRPr sz="800">
              <a:latin typeface="Arial"/>
              <a:cs typeface="Arial"/>
            </a:endParaRPr>
          </a:p>
          <a:p>
            <a:pPr marL="12698">
              <a:spcBef>
                <a:spcPts val="151"/>
              </a:spcBef>
            </a:pPr>
            <a:r>
              <a:rPr sz="900" spc="60" baseline="27777" dirty="0">
                <a:latin typeface="Arial"/>
                <a:cs typeface="Arial"/>
              </a:rPr>
              <a:t>d</a:t>
            </a:r>
            <a:r>
              <a:rPr sz="900" spc="67" baseline="27777" dirty="0">
                <a:latin typeface="Arial"/>
                <a:cs typeface="Arial"/>
              </a:rPr>
              <a:t> </a:t>
            </a:r>
            <a:r>
              <a:rPr sz="800" spc="15" dirty="0">
                <a:latin typeface="Arial"/>
                <a:cs typeface="Arial"/>
              </a:rPr>
              <a:t>Paediatric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Intensive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15" dirty="0">
                <a:latin typeface="Arial"/>
                <a:cs typeface="Arial"/>
              </a:rPr>
              <a:t>Care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and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Emergency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Medicine,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Université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5" dirty="0">
                <a:latin typeface="Arial"/>
                <a:cs typeface="Arial"/>
              </a:rPr>
              <a:t>Libre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de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Bruxelles,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Queen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Fabiola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5" dirty="0">
                <a:latin typeface="Arial"/>
                <a:cs typeface="Arial"/>
              </a:rPr>
              <a:t>Children’s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University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Hospital,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15" dirty="0">
                <a:latin typeface="Arial"/>
                <a:cs typeface="Arial"/>
              </a:rPr>
              <a:t>Brussels,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Belgi</a:t>
            </a:r>
            <a:r>
              <a:rPr sz="800" spc="5" dirty="0">
                <a:latin typeface="Arial"/>
                <a:cs typeface="Arial"/>
              </a:rPr>
              <a:t>u</a:t>
            </a:r>
            <a:r>
              <a:rPr sz="800" spc="70" dirty="0">
                <a:latin typeface="Arial"/>
                <a:cs typeface="Arial"/>
              </a:rPr>
              <a:t>m</a:t>
            </a:r>
            <a:endParaRPr sz="800">
              <a:latin typeface="Arial"/>
              <a:cs typeface="Arial"/>
            </a:endParaRPr>
          </a:p>
          <a:p>
            <a:pPr marL="12698">
              <a:spcBef>
                <a:spcPts val="151"/>
              </a:spcBef>
            </a:pPr>
            <a:r>
              <a:rPr sz="900" baseline="27777" dirty="0">
                <a:latin typeface="Arial"/>
                <a:cs typeface="Arial"/>
              </a:rPr>
              <a:t>e</a:t>
            </a:r>
            <a:r>
              <a:rPr sz="900" spc="67" baseline="27777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Cardiology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and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Intensive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21" dirty="0">
                <a:latin typeface="Arial"/>
                <a:cs typeface="Arial"/>
              </a:rPr>
              <a:t>Care,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University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of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Antwerp,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Antwerp,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Belgium</a:t>
            </a:r>
            <a:endParaRPr sz="800">
              <a:latin typeface="Arial"/>
              <a:cs typeface="Arial"/>
            </a:endParaRPr>
          </a:p>
          <a:p>
            <a:pPr marL="12698">
              <a:spcBef>
                <a:spcPts val="151"/>
              </a:spcBef>
            </a:pPr>
            <a:r>
              <a:rPr sz="900" spc="60" baseline="27777" dirty="0">
                <a:latin typeface="Arial"/>
                <a:cs typeface="Arial"/>
              </a:rPr>
              <a:t>f </a:t>
            </a:r>
            <a:r>
              <a:rPr sz="900" spc="-82" baseline="27777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Cardiac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Anaesthesia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and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Critical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21" dirty="0">
                <a:latin typeface="Arial"/>
                <a:cs typeface="Arial"/>
              </a:rPr>
              <a:t>Care,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Southampton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University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Hospital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25" dirty="0">
                <a:latin typeface="Arial"/>
                <a:cs typeface="Arial"/>
              </a:rPr>
              <a:t>NHS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Trust,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Southampton,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UK</a:t>
            </a:r>
            <a:endParaRPr sz="800">
              <a:latin typeface="Arial"/>
              <a:cs typeface="Arial"/>
            </a:endParaRPr>
          </a:p>
          <a:p>
            <a:pPr marL="12698">
              <a:spcBef>
                <a:spcPts val="151"/>
              </a:spcBef>
            </a:pPr>
            <a:r>
              <a:rPr sz="900" spc="15" baseline="27777" dirty="0">
                <a:latin typeface="Arial"/>
                <a:cs typeface="Arial"/>
              </a:rPr>
              <a:t>g</a:t>
            </a:r>
            <a:r>
              <a:rPr sz="900" spc="75" baseline="27777" dirty="0">
                <a:latin typeface="Arial"/>
                <a:cs typeface="Arial"/>
              </a:rPr>
              <a:t> </a:t>
            </a:r>
            <a:r>
              <a:rPr sz="800" spc="35" dirty="0">
                <a:latin typeface="Arial"/>
                <a:cs typeface="Arial"/>
              </a:rPr>
              <a:t>Department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of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5" dirty="0">
                <a:latin typeface="Arial"/>
                <a:cs typeface="Arial"/>
              </a:rPr>
              <a:t>Cardiology,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Academic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Medical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Center,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5" dirty="0">
                <a:latin typeface="Arial"/>
                <a:cs typeface="Arial"/>
              </a:rPr>
              <a:t>Amsterdam,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21" dirty="0">
                <a:latin typeface="Arial"/>
                <a:cs typeface="Arial"/>
              </a:rPr>
              <a:t>The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Netherlands</a:t>
            </a:r>
            <a:endParaRPr sz="800">
              <a:latin typeface="Arial"/>
              <a:cs typeface="Arial"/>
            </a:endParaRPr>
          </a:p>
          <a:p>
            <a:pPr marL="12698">
              <a:spcBef>
                <a:spcPts val="151"/>
              </a:spcBef>
            </a:pPr>
            <a:r>
              <a:rPr sz="900" spc="75" baseline="27777" dirty="0">
                <a:latin typeface="Arial"/>
                <a:cs typeface="Arial"/>
              </a:rPr>
              <a:t>h</a:t>
            </a:r>
            <a:r>
              <a:rPr sz="900" spc="67" baseline="27777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Neonatology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and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Paediatrics,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21" dirty="0">
                <a:latin typeface="Arial"/>
                <a:cs typeface="Arial"/>
              </a:rPr>
              <a:t>The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35" dirty="0">
                <a:latin typeface="Arial"/>
                <a:cs typeface="Arial"/>
              </a:rPr>
              <a:t>James</a:t>
            </a:r>
            <a:r>
              <a:rPr sz="800" spc="-10" dirty="0">
                <a:latin typeface="Arial"/>
                <a:cs typeface="Arial"/>
              </a:rPr>
              <a:t> Cook </a:t>
            </a:r>
            <a:r>
              <a:rPr sz="800" spc="30" dirty="0">
                <a:latin typeface="Arial"/>
                <a:cs typeface="Arial"/>
              </a:rPr>
              <a:t>University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Hospital,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Middlesbrough,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UK</a:t>
            </a:r>
            <a:endParaRPr sz="800">
              <a:latin typeface="Arial"/>
              <a:cs typeface="Arial"/>
            </a:endParaRPr>
          </a:p>
          <a:p>
            <a:pPr marL="12698">
              <a:spcBef>
                <a:spcPts val="151"/>
              </a:spcBef>
            </a:pPr>
            <a:r>
              <a:rPr sz="900" spc="82" baseline="27777" dirty="0">
                <a:latin typeface="Arial"/>
                <a:cs typeface="Arial"/>
              </a:rPr>
              <a:t>i</a:t>
            </a:r>
            <a:r>
              <a:rPr sz="900" spc="67" baseline="27777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Anästhesiologie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40" dirty="0">
                <a:latin typeface="Arial"/>
                <a:cs typeface="Arial"/>
              </a:rPr>
              <a:t>und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Operative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Intensivmedizin,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40" dirty="0">
                <a:latin typeface="Arial"/>
                <a:cs typeface="Arial"/>
              </a:rPr>
              <a:t>Universitätsklinikum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5" dirty="0">
                <a:latin typeface="Arial"/>
                <a:cs typeface="Arial"/>
              </a:rPr>
              <a:t>Köln,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15" dirty="0">
                <a:latin typeface="Arial"/>
                <a:cs typeface="Arial"/>
              </a:rPr>
              <a:t>Köln,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21" dirty="0">
                <a:latin typeface="Arial"/>
                <a:cs typeface="Arial"/>
              </a:rPr>
              <a:t>Germany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34405" y="6301947"/>
            <a:ext cx="9051856" cy="0"/>
          </a:xfrm>
          <a:custGeom>
            <a:avLst/>
            <a:gdLst/>
            <a:ahLst/>
            <a:cxnLst/>
            <a:rect l="l" t="t" r="r" b="b"/>
            <a:pathLst>
              <a:path w="9051855">
                <a:moveTo>
                  <a:pt x="0" y="0"/>
                </a:moveTo>
                <a:lnTo>
                  <a:pt x="9051855" y="0"/>
                </a:lnTo>
              </a:path>
            </a:pathLst>
          </a:custGeom>
          <a:ln w="432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98477" y="689828"/>
            <a:ext cx="2326005" cy="345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71444"/>
            <a:r>
              <a:rPr sz="800" b="1" i="1" spc="-100" dirty="0">
                <a:solidFill>
                  <a:srgbClr val="B30738"/>
                </a:solidFill>
                <a:latin typeface="Arial"/>
                <a:cs typeface="Arial"/>
              </a:rPr>
              <a:t>Lancet</a:t>
            </a:r>
            <a:r>
              <a:rPr sz="800" b="1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55" dirty="0">
                <a:solidFill>
                  <a:srgbClr val="B30738"/>
                </a:solidFill>
                <a:latin typeface="Arial"/>
                <a:cs typeface="Arial"/>
              </a:rPr>
              <a:t>2012;</a:t>
            </a:r>
            <a:r>
              <a:rPr sz="800" b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35" dirty="0">
                <a:solidFill>
                  <a:srgbClr val="B30738"/>
                </a:solidFill>
                <a:latin typeface="Arial"/>
                <a:cs typeface="Arial"/>
              </a:rPr>
              <a:t>380:</a:t>
            </a:r>
            <a:r>
              <a:rPr sz="800" b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60" dirty="0">
                <a:solidFill>
                  <a:srgbClr val="B30738"/>
                </a:solidFill>
                <a:latin typeface="Arial"/>
                <a:cs typeface="Arial"/>
              </a:rPr>
              <a:t>1473–81</a:t>
            </a:r>
            <a:endParaRPr sz="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76260" y="2461282"/>
            <a:ext cx="7990696" cy="4493541"/>
          </a:xfrm>
          <a:custGeom>
            <a:avLst/>
            <a:gdLst/>
            <a:ahLst/>
            <a:cxnLst/>
            <a:rect l="l" t="t" r="r" b="b"/>
            <a:pathLst>
              <a:path w="7990696" h="4493541">
                <a:moveTo>
                  <a:pt x="0" y="4493541"/>
                </a:moveTo>
                <a:lnTo>
                  <a:pt x="7990696" y="4493541"/>
                </a:lnTo>
                <a:lnTo>
                  <a:pt x="7990696" y="0"/>
                </a:lnTo>
                <a:lnTo>
                  <a:pt x="0" y="0"/>
                </a:lnTo>
                <a:lnTo>
                  <a:pt x="0" y="4493541"/>
                </a:lnTo>
                <a:close/>
              </a:path>
            </a:pathLst>
          </a:custGeom>
          <a:solidFill>
            <a:srgbClr val="F4E0D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28344" y="6340056"/>
            <a:ext cx="7686553" cy="0"/>
          </a:xfrm>
          <a:custGeom>
            <a:avLst/>
            <a:gdLst/>
            <a:ahLst/>
            <a:cxnLst/>
            <a:rect l="l" t="t" r="r" b="b"/>
            <a:pathLst>
              <a:path w="7686553">
                <a:moveTo>
                  <a:pt x="0" y="0"/>
                </a:moveTo>
                <a:lnTo>
                  <a:pt x="7686553" y="0"/>
                </a:lnTo>
              </a:path>
            </a:pathLst>
          </a:custGeom>
          <a:ln w="656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76259" y="2461282"/>
            <a:ext cx="7990697" cy="4493541"/>
          </a:xfrm>
          <a:custGeom>
            <a:avLst/>
            <a:gdLst/>
            <a:ahLst/>
            <a:cxnLst/>
            <a:rect l="l" t="t" r="r" b="b"/>
            <a:pathLst>
              <a:path w="7990697" h="4493541">
                <a:moveTo>
                  <a:pt x="0" y="4493541"/>
                </a:moveTo>
                <a:lnTo>
                  <a:pt x="7990697" y="4493541"/>
                </a:lnTo>
                <a:lnTo>
                  <a:pt x="7990697" y="0"/>
                </a:lnTo>
                <a:lnTo>
                  <a:pt x="0" y="0"/>
                </a:lnTo>
                <a:lnTo>
                  <a:pt x="0" y="4493541"/>
                </a:lnTo>
                <a:close/>
              </a:path>
            </a:pathLst>
          </a:custGeom>
          <a:ln w="6561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58858" y="403111"/>
            <a:ext cx="126051" cy="183528"/>
          </a:xfrm>
          <a:custGeom>
            <a:avLst/>
            <a:gdLst/>
            <a:ahLst/>
            <a:cxnLst/>
            <a:rect l="l" t="t" r="r" b="b"/>
            <a:pathLst>
              <a:path w="126051" h="183528">
                <a:moveTo>
                  <a:pt x="0" y="183528"/>
                </a:moveTo>
                <a:lnTo>
                  <a:pt x="126051" y="183528"/>
                </a:lnTo>
                <a:lnTo>
                  <a:pt x="126051" y="0"/>
                </a:lnTo>
                <a:lnTo>
                  <a:pt x="0" y="0"/>
                </a:lnTo>
                <a:lnTo>
                  <a:pt x="0" y="183528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91695" y="1201281"/>
            <a:ext cx="5893214" cy="0"/>
          </a:xfrm>
          <a:custGeom>
            <a:avLst/>
            <a:gdLst/>
            <a:ahLst/>
            <a:cxnLst/>
            <a:rect l="l" t="t" r="r" b="b"/>
            <a:pathLst>
              <a:path w="5893214">
                <a:moveTo>
                  <a:pt x="0" y="0"/>
                </a:moveTo>
                <a:lnTo>
                  <a:pt x="5893214" y="0"/>
                </a:lnTo>
              </a:path>
            </a:pathLst>
          </a:custGeom>
          <a:ln w="16667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639753" y="1438678"/>
            <a:ext cx="76478" cy="153649"/>
          </a:xfrm>
          <a:custGeom>
            <a:avLst/>
            <a:gdLst/>
            <a:ahLst/>
            <a:cxnLst/>
            <a:rect l="l" t="t" r="r" b="b"/>
            <a:pathLst>
              <a:path w="76478" h="153649">
                <a:moveTo>
                  <a:pt x="60499" y="107392"/>
                </a:moveTo>
                <a:lnTo>
                  <a:pt x="32351" y="107392"/>
                </a:lnTo>
                <a:lnTo>
                  <a:pt x="47561" y="153649"/>
                </a:lnTo>
                <a:lnTo>
                  <a:pt x="76478" y="140181"/>
                </a:lnTo>
                <a:lnTo>
                  <a:pt x="60499" y="107392"/>
                </a:lnTo>
                <a:close/>
              </a:path>
              <a:path w="76478" h="153649">
                <a:moveTo>
                  <a:pt x="0" y="0"/>
                </a:moveTo>
                <a:lnTo>
                  <a:pt x="0" y="123903"/>
                </a:lnTo>
                <a:lnTo>
                  <a:pt x="32351" y="107392"/>
                </a:lnTo>
                <a:lnTo>
                  <a:pt x="60499" y="107392"/>
                </a:lnTo>
                <a:lnTo>
                  <a:pt x="55987" y="98135"/>
                </a:lnTo>
                <a:lnTo>
                  <a:pt x="87350" y="85369"/>
                </a:lnTo>
                <a:lnTo>
                  <a:pt x="0" y="0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602754" y="1421276"/>
            <a:ext cx="18333" cy="36335"/>
          </a:xfrm>
          <a:custGeom>
            <a:avLst/>
            <a:gdLst/>
            <a:ahLst/>
            <a:cxnLst/>
            <a:rect l="l" t="t" r="r" b="b"/>
            <a:pathLst>
              <a:path w="18333" h="36335">
                <a:moveTo>
                  <a:pt x="0" y="18167"/>
                </a:moveTo>
                <a:lnTo>
                  <a:pt x="18333" y="18167"/>
                </a:lnTo>
              </a:path>
            </a:pathLst>
          </a:custGeom>
          <a:ln w="37605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567166" y="1402521"/>
            <a:ext cx="35587" cy="18755"/>
          </a:xfrm>
          <a:custGeom>
            <a:avLst/>
            <a:gdLst/>
            <a:ahLst/>
            <a:cxnLst/>
            <a:rect l="l" t="t" r="r" b="b"/>
            <a:pathLst>
              <a:path w="35587" h="18755">
                <a:moveTo>
                  <a:pt x="0" y="9377"/>
                </a:moveTo>
                <a:lnTo>
                  <a:pt x="35587" y="9377"/>
                </a:lnTo>
              </a:path>
            </a:pathLst>
          </a:custGeom>
          <a:ln w="20025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621086" y="1402521"/>
            <a:ext cx="35610" cy="18755"/>
          </a:xfrm>
          <a:custGeom>
            <a:avLst/>
            <a:gdLst/>
            <a:ahLst/>
            <a:cxnLst/>
            <a:rect l="l" t="t" r="r" b="b"/>
            <a:pathLst>
              <a:path w="35609" h="18755">
                <a:moveTo>
                  <a:pt x="0" y="9377"/>
                </a:moveTo>
                <a:lnTo>
                  <a:pt x="35609" y="9377"/>
                </a:lnTo>
              </a:path>
            </a:pathLst>
          </a:custGeom>
          <a:ln w="20025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602754" y="1366185"/>
            <a:ext cx="18333" cy="36334"/>
          </a:xfrm>
          <a:custGeom>
            <a:avLst/>
            <a:gdLst/>
            <a:ahLst/>
            <a:cxnLst/>
            <a:rect l="l" t="t" r="r" b="b"/>
            <a:pathLst>
              <a:path w="18333" h="36334">
                <a:moveTo>
                  <a:pt x="0" y="18167"/>
                </a:moveTo>
                <a:lnTo>
                  <a:pt x="18333" y="18167"/>
                </a:lnTo>
              </a:path>
            </a:pathLst>
          </a:custGeom>
          <a:ln w="37604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371078" y="1413467"/>
            <a:ext cx="170843" cy="197503"/>
          </a:xfrm>
          <a:custGeom>
            <a:avLst/>
            <a:gdLst/>
            <a:ahLst/>
            <a:cxnLst/>
            <a:rect l="l" t="t" r="r" b="b"/>
            <a:pathLst>
              <a:path w="170843" h="197502">
                <a:moveTo>
                  <a:pt x="132872" y="189627"/>
                </a:moveTo>
                <a:lnTo>
                  <a:pt x="118534" y="189627"/>
                </a:lnTo>
                <a:lnTo>
                  <a:pt x="126004" y="197502"/>
                </a:lnTo>
                <a:lnTo>
                  <a:pt x="132872" y="189627"/>
                </a:lnTo>
                <a:close/>
              </a:path>
              <a:path w="170843" h="197502">
                <a:moveTo>
                  <a:pt x="103440" y="0"/>
                </a:moveTo>
                <a:lnTo>
                  <a:pt x="61917" y="8970"/>
                </a:lnTo>
                <a:lnTo>
                  <a:pt x="29625" y="30891"/>
                </a:lnTo>
                <a:lnTo>
                  <a:pt x="9072" y="63105"/>
                </a:lnTo>
                <a:lnTo>
                  <a:pt x="0" y="103217"/>
                </a:lnTo>
                <a:lnTo>
                  <a:pt x="250" y="115664"/>
                </a:lnTo>
                <a:lnTo>
                  <a:pt x="11889" y="152349"/>
                </a:lnTo>
                <a:lnTo>
                  <a:pt x="45388" y="184877"/>
                </a:lnTo>
                <a:lnTo>
                  <a:pt x="92381" y="194649"/>
                </a:lnTo>
                <a:lnTo>
                  <a:pt x="105336" y="193021"/>
                </a:lnTo>
                <a:lnTo>
                  <a:pt x="118534" y="189627"/>
                </a:lnTo>
                <a:lnTo>
                  <a:pt x="132873" y="189625"/>
                </a:lnTo>
                <a:lnTo>
                  <a:pt x="142736" y="178316"/>
                </a:lnTo>
                <a:lnTo>
                  <a:pt x="90804" y="178316"/>
                </a:lnTo>
                <a:lnTo>
                  <a:pt x="78410" y="177916"/>
                </a:lnTo>
                <a:lnTo>
                  <a:pt x="37928" y="159876"/>
                </a:lnTo>
                <a:lnTo>
                  <a:pt x="18081" y="117838"/>
                </a:lnTo>
                <a:lnTo>
                  <a:pt x="17295" y="103939"/>
                </a:lnTo>
                <a:lnTo>
                  <a:pt x="19514" y="90063"/>
                </a:lnTo>
                <a:lnTo>
                  <a:pt x="33879" y="53423"/>
                </a:lnTo>
                <a:lnTo>
                  <a:pt x="68947" y="21588"/>
                </a:lnTo>
                <a:lnTo>
                  <a:pt x="150862" y="15524"/>
                </a:lnTo>
                <a:lnTo>
                  <a:pt x="145168" y="11655"/>
                </a:lnTo>
                <a:lnTo>
                  <a:pt x="135402" y="6344"/>
                </a:lnTo>
                <a:lnTo>
                  <a:pt x="127971" y="3864"/>
                </a:lnTo>
                <a:lnTo>
                  <a:pt x="122691" y="1763"/>
                </a:lnTo>
                <a:lnTo>
                  <a:pt x="116098" y="608"/>
                </a:lnTo>
                <a:lnTo>
                  <a:pt x="103440" y="0"/>
                </a:lnTo>
                <a:close/>
              </a:path>
              <a:path w="170843" h="197502">
                <a:moveTo>
                  <a:pt x="157021" y="161934"/>
                </a:moveTo>
                <a:lnTo>
                  <a:pt x="106659" y="163401"/>
                </a:lnTo>
                <a:lnTo>
                  <a:pt x="117431" y="173846"/>
                </a:lnTo>
                <a:lnTo>
                  <a:pt x="103853" y="176975"/>
                </a:lnTo>
                <a:lnTo>
                  <a:pt x="90804" y="178316"/>
                </a:lnTo>
                <a:lnTo>
                  <a:pt x="142736" y="178316"/>
                </a:lnTo>
                <a:lnTo>
                  <a:pt x="157021" y="161934"/>
                </a:lnTo>
                <a:close/>
              </a:path>
              <a:path w="170843" h="197502">
                <a:moveTo>
                  <a:pt x="60408" y="56577"/>
                </a:moveTo>
                <a:lnTo>
                  <a:pt x="40520" y="56577"/>
                </a:lnTo>
                <a:lnTo>
                  <a:pt x="51126" y="152535"/>
                </a:lnTo>
                <a:lnTo>
                  <a:pt x="72339" y="152535"/>
                </a:lnTo>
                <a:lnTo>
                  <a:pt x="84998" y="124546"/>
                </a:lnTo>
                <a:lnTo>
                  <a:pt x="65712" y="124546"/>
                </a:lnTo>
                <a:lnTo>
                  <a:pt x="60408" y="56577"/>
                </a:lnTo>
                <a:close/>
              </a:path>
              <a:path w="170843" h="197502">
                <a:moveTo>
                  <a:pt x="121636" y="79233"/>
                </a:moveTo>
                <a:lnTo>
                  <a:pt x="105491" y="79233"/>
                </a:lnTo>
                <a:lnTo>
                  <a:pt x="108148" y="152535"/>
                </a:lnTo>
                <a:lnTo>
                  <a:pt x="128039" y="152535"/>
                </a:lnTo>
                <a:lnTo>
                  <a:pt x="143040" y="120819"/>
                </a:lnTo>
                <a:lnTo>
                  <a:pt x="124498" y="120819"/>
                </a:lnTo>
                <a:lnTo>
                  <a:pt x="121636" y="79233"/>
                </a:lnTo>
                <a:close/>
              </a:path>
              <a:path w="170843" h="197502">
                <a:moveTo>
                  <a:pt x="120077" y="56577"/>
                </a:moveTo>
                <a:lnTo>
                  <a:pt x="98865" y="56577"/>
                </a:lnTo>
                <a:lnTo>
                  <a:pt x="65712" y="124546"/>
                </a:lnTo>
                <a:lnTo>
                  <a:pt x="84998" y="124546"/>
                </a:lnTo>
                <a:lnTo>
                  <a:pt x="105491" y="79233"/>
                </a:lnTo>
                <a:lnTo>
                  <a:pt x="121636" y="79233"/>
                </a:lnTo>
                <a:lnTo>
                  <a:pt x="120077" y="56577"/>
                </a:lnTo>
                <a:close/>
              </a:path>
              <a:path w="170843" h="197502">
                <a:moveTo>
                  <a:pt x="150862" y="15524"/>
                </a:moveTo>
                <a:lnTo>
                  <a:pt x="105253" y="15524"/>
                </a:lnTo>
                <a:lnTo>
                  <a:pt x="118966" y="17665"/>
                </a:lnTo>
                <a:lnTo>
                  <a:pt x="131454" y="22138"/>
                </a:lnTo>
                <a:lnTo>
                  <a:pt x="141851" y="29082"/>
                </a:lnTo>
                <a:lnTo>
                  <a:pt x="150027" y="39096"/>
                </a:lnTo>
                <a:lnTo>
                  <a:pt x="153194" y="49709"/>
                </a:lnTo>
                <a:lnTo>
                  <a:pt x="150840" y="56743"/>
                </a:lnTo>
                <a:lnTo>
                  <a:pt x="149940" y="59499"/>
                </a:lnTo>
                <a:lnTo>
                  <a:pt x="144000" y="73760"/>
                </a:lnTo>
                <a:lnTo>
                  <a:pt x="139199" y="85520"/>
                </a:lnTo>
                <a:lnTo>
                  <a:pt x="134343" y="97254"/>
                </a:lnTo>
                <a:lnTo>
                  <a:pt x="128999" y="109975"/>
                </a:lnTo>
                <a:lnTo>
                  <a:pt x="124498" y="120819"/>
                </a:lnTo>
                <a:lnTo>
                  <a:pt x="143040" y="120819"/>
                </a:lnTo>
                <a:lnTo>
                  <a:pt x="166494" y="71232"/>
                </a:lnTo>
                <a:lnTo>
                  <a:pt x="170612" y="56743"/>
                </a:lnTo>
                <a:lnTo>
                  <a:pt x="170732" y="51241"/>
                </a:lnTo>
                <a:lnTo>
                  <a:pt x="170843" y="44257"/>
                </a:lnTo>
                <a:lnTo>
                  <a:pt x="167741" y="33851"/>
                </a:lnTo>
                <a:lnTo>
                  <a:pt x="161991" y="25133"/>
                </a:lnTo>
                <a:lnTo>
                  <a:pt x="154249" y="17826"/>
                </a:lnTo>
                <a:lnTo>
                  <a:pt x="150862" y="15524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198476" y="642823"/>
            <a:ext cx="2325686" cy="392112"/>
          </a:xfrm>
          <a:custGeom>
            <a:avLst/>
            <a:gdLst/>
            <a:ahLst/>
            <a:cxnLst/>
            <a:rect l="l" t="t" r="r" b="b"/>
            <a:pathLst>
              <a:path w="2325686" h="392112">
                <a:moveTo>
                  <a:pt x="0" y="0"/>
                </a:moveTo>
                <a:lnTo>
                  <a:pt x="2325686" y="0"/>
                </a:lnTo>
                <a:lnTo>
                  <a:pt x="2325686" y="392112"/>
                </a:lnTo>
                <a:lnTo>
                  <a:pt x="0" y="39211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752638" y="5591059"/>
            <a:ext cx="558799" cy="0"/>
          </a:xfrm>
          <a:custGeom>
            <a:avLst/>
            <a:gdLst/>
            <a:ahLst/>
            <a:cxnLst/>
            <a:rect l="l" t="t" r="r" b="b"/>
            <a:pathLst>
              <a:path w="558799">
                <a:moveTo>
                  <a:pt x="0" y="0"/>
                </a:moveTo>
                <a:lnTo>
                  <a:pt x="558799" y="0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722476" y="5073534"/>
            <a:ext cx="558799" cy="0"/>
          </a:xfrm>
          <a:custGeom>
            <a:avLst/>
            <a:gdLst/>
            <a:ahLst/>
            <a:cxnLst/>
            <a:rect l="l" t="t" r="r" b="b"/>
            <a:pathLst>
              <a:path w="558799">
                <a:moveTo>
                  <a:pt x="0" y="0"/>
                </a:moveTo>
                <a:lnTo>
                  <a:pt x="558799" y="0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528345" y="3699713"/>
            <a:ext cx="7686675" cy="21037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530381" y="3120981"/>
            <a:ext cx="5654041" cy="5854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592085" y="2589430"/>
            <a:ext cx="2163445" cy="4584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00899"/>
              </a:lnSpc>
            </a:pPr>
            <a:r>
              <a:rPr lang="vi-VN" sz="1600" b="1" spc="-165" dirty="0">
                <a:solidFill>
                  <a:srgbClr val="231F20"/>
                </a:solidFill>
                <a:cs typeface="Arial"/>
              </a:rPr>
              <a:t>Hoạt  động điện vô  mạch hoặc vô  tâm thu </a:t>
            </a:r>
            <a:r>
              <a:rPr lang="vi-VN" sz="1600" b="1" spc="-130" dirty="0" smtClean="0">
                <a:solidFill>
                  <a:srgbClr val="231F20"/>
                </a:solidFill>
                <a:cs typeface="Arial"/>
              </a:rPr>
              <a:t>†</a:t>
            </a:r>
            <a:endParaRPr lang="vi-VN" sz="1600" dirty="0"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520043" y="2589430"/>
            <a:ext cx="1922780" cy="4584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01299"/>
              </a:lnSpc>
            </a:pPr>
            <a:r>
              <a:rPr lang="en-US" sz="1600" b="1" spc="-170" dirty="0" err="1">
                <a:solidFill>
                  <a:srgbClr val="231F20"/>
                </a:solidFill>
                <a:latin typeface="Arial"/>
                <a:cs typeface="Arial"/>
              </a:rPr>
              <a:t>Nhịp</a:t>
            </a:r>
            <a:r>
              <a:rPr lang="en-US" sz="1600" b="1" spc="-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170" dirty="0" err="1">
                <a:solidFill>
                  <a:srgbClr val="231F20"/>
                </a:solidFill>
                <a:latin typeface="Arial"/>
                <a:cs typeface="Arial"/>
              </a:rPr>
              <a:t>nhanh</a:t>
            </a:r>
            <a:r>
              <a:rPr lang="en-US" sz="1600" b="1" spc="-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170" dirty="0" err="1">
                <a:solidFill>
                  <a:srgbClr val="231F20"/>
                </a:solidFill>
                <a:latin typeface="Arial"/>
                <a:cs typeface="Arial"/>
              </a:rPr>
              <a:t>thất</a:t>
            </a:r>
            <a:r>
              <a:rPr lang="en-US" sz="1600" b="1" spc="-170" dirty="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lang="en-US" sz="1600" b="1" spc="-170" dirty="0" err="1">
                <a:solidFill>
                  <a:srgbClr val="231F20"/>
                </a:solidFill>
                <a:latin typeface="Arial"/>
                <a:cs typeface="Arial"/>
              </a:rPr>
              <a:t>hoặc</a:t>
            </a:r>
            <a:r>
              <a:rPr lang="en-US" sz="1600" b="1" spc="-170" dirty="0">
                <a:solidFill>
                  <a:srgbClr val="231F20"/>
                </a:solidFill>
                <a:latin typeface="Arial"/>
                <a:cs typeface="Arial"/>
              </a:rPr>
              <a:t> rung </a:t>
            </a:r>
            <a:r>
              <a:rPr lang="en-US" sz="1600" b="1" spc="-170" dirty="0" err="1">
                <a:solidFill>
                  <a:srgbClr val="231F20"/>
                </a:solidFill>
                <a:latin typeface="Arial"/>
                <a:cs typeface="Arial"/>
              </a:rPr>
              <a:t>thất</a:t>
            </a:r>
            <a:r>
              <a:rPr lang="en-US" sz="1600" b="1" spc="-170" dirty="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lang="en-US" sz="1600" b="1" spc="-80" dirty="0">
                <a:solidFill>
                  <a:srgbClr val="231F20"/>
                </a:solidFill>
                <a:latin typeface="Arial"/>
                <a:cs typeface="Arial"/>
              </a:rPr>
              <a:t>‡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515636" y="5960172"/>
            <a:ext cx="7202805" cy="8915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spc="-30" dirty="0">
                <a:solidFill>
                  <a:srgbClr val="231F20"/>
                </a:solidFill>
                <a:latin typeface="Arial"/>
                <a:cs typeface="Arial"/>
              </a:rPr>
              <a:t>*p</a:t>
            </a:r>
            <a:r>
              <a:rPr sz="14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60" dirty="0">
                <a:solidFill>
                  <a:srgbClr val="231F20"/>
                </a:solidFill>
                <a:latin typeface="Arial"/>
                <a:cs typeface="Arial"/>
              </a:rPr>
              <a:t>interaction</a:t>
            </a:r>
            <a:r>
              <a:rPr sz="14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90" dirty="0">
                <a:solidFill>
                  <a:srgbClr val="231F20"/>
                </a:solidFill>
                <a:latin typeface="Arial"/>
                <a:cs typeface="Arial"/>
              </a:rPr>
              <a:t>0·002.</a:t>
            </a:r>
            <a:r>
              <a:rPr sz="14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45" dirty="0">
                <a:solidFill>
                  <a:srgbClr val="231F20"/>
                </a:solidFill>
                <a:latin typeface="Arial"/>
                <a:cs typeface="Arial"/>
              </a:rPr>
              <a:t>†</a:t>
            </a:r>
            <a:r>
              <a:rPr sz="1400" spc="-9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4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60" dirty="0">
                <a:solidFill>
                  <a:srgbClr val="231F20"/>
                </a:solidFill>
                <a:latin typeface="Arial"/>
                <a:cs typeface="Arial"/>
              </a:rPr>
              <a:t>trend</a:t>
            </a:r>
            <a:r>
              <a:rPr sz="14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95" dirty="0">
                <a:solidFill>
                  <a:srgbClr val="231F20"/>
                </a:solidFill>
                <a:latin typeface="Arial"/>
                <a:cs typeface="Arial"/>
              </a:rPr>
              <a:t>&lt;0·0001.</a:t>
            </a:r>
            <a:r>
              <a:rPr sz="1400" spc="-1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45" dirty="0">
                <a:solidFill>
                  <a:srgbClr val="231F20"/>
                </a:solidFill>
                <a:latin typeface="Arial"/>
                <a:cs typeface="Arial"/>
              </a:rPr>
              <a:t>‡</a:t>
            </a:r>
            <a:r>
              <a:rPr sz="1400" spc="-9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4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400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60" dirty="0">
                <a:solidFill>
                  <a:srgbClr val="231F20"/>
                </a:solidFill>
                <a:latin typeface="Arial"/>
                <a:cs typeface="Arial"/>
              </a:rPr>
              <a:t>trend</a:t>
            </a:r>
            <a:r>
              <a:rPr sz="14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86" dirty="0">
                <a:solidFill>
                  <a:srgbClr val="231F20"/>
                </a:solidFill>
                <a:latin typeface="Arial"/>
                <a:cs typeface="Arial"/>
              </a:rPr>
              <a:t>0·065.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1400"/>
              </a:lnSpc>
              <a:spcBef>
                <a:spcPts val="64"/>
              </a:spcBef>
            </a:pPr>
            <a:endParaRPr sz="1400"/>
          </a:p>
          <a:p>
            <a:pPr marL="12698" marR="12698">
              <a:lnSpc>
                <a:spcPct val="106900"/>
              </a:lnSpc>
            </a:pPr>
            <a:r>
              <a:rPr sz="1500" b="1" i="1" spc="-24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500" b="1" i="1" spc="-155" dirty="0">
                <a:solidFill>
                  <a:srgbClr val="231F20"/>
                </a:solidFill>
                <a:latin typeface="Arial"/>
                <a:cs typeface="Arial"/>
              </a:rPr>
              <a:t>able</a:t>
            </a:r>
            <a:r>
              <a:rPr sz="1500" b="1" i="1" spc="-17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i="1" spc="-65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1500" b="1" i="1" spc="-140" dirty="0">
                <a:solidFill>
                  <a:srgbClr val="231F20"/>
                </a:solidFill>
                <a:latin typeface="Arial"/>
                <a:cs typeface="Arial"/>
              </a:rPr>
              <a:t>: </a:t>
            </a:r>
            <a:r>
              <a:rPr sz="1500" b="1" spc="-28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500" b="1" spc="-90" dirty="0">
                <a:solidFill>
                  <a:srgbClr val="231F20"/>
                </a:solidFill>
                <a:latin typeface="Arial"/>
                <a:cs typeface="Arial"/>
              </a:rPr>
              <a:t>eturn</a:t>
            </a:r>
            <a:r>
              <a:rPr sz="1500" b="1"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7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spontaneous </a:t>
            </a:r>
            <a:r>
              <a:rPr sz="1500" b="1" spc="-109" dirty="0">
                <a:solidFill>
                  <a:srgbClr val="231F20"/>
                </a:solidFill>
                <a:latin typeface="Arial"/>
                <a:cs typeface="Arial"/>
              </a:rPr>
              <a:t>circulation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8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95" dirty="0">
                <a:solidFill>
                  <a:srgbClr val="231F20"/>
                </a:solidFill>
                <a:latin typeface="Arial"/>
                <a:cs typeface="Arial"/>
              </a:rPr>
              <a:t>patients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65" dirty="0">
                <a:solidFill>
                  <a:srgbClr val="231F20"/>
                </a:solidFill>
                <a:latin typeface="Arial"/>
                <a:cs typeface="Arial"/>
              </a:rPr>
              <a:t>stratifi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ed b</a:t>
            </a:r>
            <a:r>
              <a:rPr sz="1500" b="1" spc="-125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14" dirty="0">
                <a:solidFill>
                  <a:srgbClr val="231F20"/>
                </a:solidFill>
                <a:latin typeface="Arial"/>
                <a:cs typeface="Arial"/>
              </a:rPr>
              <a:t>presenting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86" dirty="0">
                <a:solidFill>
                  <a:srgbClr val="231F20"/>
                </a:solidFill>
                <a:latin typeface="Arial"/>
                <a:cs typeface="Arial"/>
              </a:rPr>
              <a:t>rhythm</a:t>
            </a:r>
            <a:r>
              <a:rPr sz="1500" b="1"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7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65" dirty="0">
                <a:solidFill>
                  <a:srgbClr val="231F20"/>
                </a:solidFill>
                <a:latin typeface="Arial"/>
                <a:cs typeface="Arial"/>
              </a:rPr>
              <a:t>pulseless</a:t>
            </a:r>
            <a:r>
              <a:rPr sz="1500" b="1" spc="-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14" dirty="0">
                <a:solidFill>
                  <a:srgbClr val="231F20"/>
                </a:solidFill>
                <a:latin typeface="Arial"/>
                <a:cs typeface="Arial"/>
              </a:rPr>
              <a:t>electrical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70" dirty="0">
                <a:solidFill>
                  <a:srgbClr val="231F20"/>
                </a:solidFill>
                <a:latin typeface="Arial"/>
                <a:cs typeface="Arial"/>
              </a:rPr>
              <a:t>activity</a:t>
            </a:r>
            <a:r>
              <a:rPr sz="1500" b="1"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20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35" dirty="0">
                <a:solidFill>
                  <a:srgbClr val="231F20"/>
                </a:solidFill>
                <a:latin typeface="Arial"/>
                <a:cs typeface="Arial"/>
              </a:rPr>
              <a:t>asystole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65" dirty="0">
                <a:solidFill>
                  <a:srgbClr val="231F20"/>
                </a:solidFill>
                <a:latin typeface="Arial"/>
                <a:cs typeface="Arial"/>
              </a:rPr>
              <a:t>versus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05" dirty="0">
                <a:solidFill>
                  <a:srgbClr val="231F20"/>
                </a:solidFill>
                <a:latin typeface="Arial"/>
                <a:cs typeface="Arial"/>
              </a:rPr>
              <a:t>ventricular</a:t>
            </a:r>
            <a:r>
              <a:rPr sz="1500" b="1" spc="-17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20" dirty="0">
                <a:solidFill>
                  <a:srgbClr val="231F20"/>
                </a:solidFill>
                <a:latin typeface="Arial"/>
                <a:cs typeface="Arial"/>
              </a:rPr>
              <a:t>tachycardia</a:t>
            </a:r>
            <a:r>
              <a:rPr sz="1500" b="1"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20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44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500" b="1" spc="-7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500" b="1" spc="-75" dirty="0">
                <a:solidFill>
                  <a:srgbClr val="231F20"/>
                </a:solidFill>
                <a:latin typeface="Arial"/>
                <a:cs typeface="Arial"/>
              </a:rPr>
              <a:t>brillation,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b</a:t>
            </a:r>
            <a:r>
              <a:rPr sz="1500" b="1" spc="-125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5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105" dirty="0">
                <a:solidFill>
                  <a:srgbClr val="231F20"/>
                </a:solidFill>
                <a:latin typeface="Arial"/>
                <a:cs typeface="Arial"/>
              </a:rPr>
              <a:t>hospital</a:t>
            </a:r>
            <a:r>
              <a:rPr sz="1500" b="1"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b="1" spc="-75" dirty="0">
                <a:solidFill>
                  <a:srgbClr val="231F20"/>
                </a:solidFill>
                <a:latin typeface="Arial"/>
                <a:cs typeface="Arial"/>
              </a:rPr>
              <a:t>quartile*</a:t>
            </a:r>
            <a:endParaRPr sz="15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412751" y="389782"/>
            <a:ext cx="633095" cy="2495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-114" dirty="0">
                <a:solidFill>
                  <a:srgbClr val="231F20"/>
                </a:solidFill>
                <a:latin typeface="Arial"/>
                <a:cs typeface="Arial"/>
              </a:rPr>
              <a:t>Articles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379000" y="1359318"/>
            <a:ext cx="4604385" cy="9702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557475">
              <a:lnSpc>
                <a:spcPct val="103499"/>
              </a:lnSpc>
            </a:pPr>
            <a:r>
              <a:rPr lang="vi-VN" sz="1600" b="1" spc="-90" dirty="0">
                <a:solidFill>
                  <a:srgbClr val="231F20"/>
                </a:solidFill>
                <a:cs typeface="Arial"/>
              </a:rPr>
              <a:t>Thời gian hồi sức và sống còn sau ngưng tim trong bv</a:t>
            </a:r>
            <a:r>
              <a:rPr lang="vi-VN" sz="1600" b="1" spc="-114" dirty="0">
                <a:solidFill>
                  <a:srgbClr val="231F20"/>
                </a:solidFill>
                <a:cs typeface="Arial"/>
              </a:rPr>
              <a:t>:</a:t>
            </a:r>
            <a:r>
              <a:rPr lang="vi-VN" sz="1600" b="1" spc="-145" dirty="0">
                <a:solidFill>
                  <a:srgbClr val="231F20"/>
                </a:solidFill>
                <a:cs typeface="Arial"/>
              </a:rPr>
              <a:t> nghiên cứu quan sát</a:t>
            </a:r>
            <a:endParaRPr lang="vi-VN" sz="1600" dirty="0">
              <a:cs typeface="Arial"/>
            </a:endParaRPr>
          </a:p>
          <a:p>
            <a:pPr>
              <a:lnSpc>
                <a:spcPts val="799"/>
              </a:lnSpc>
              <a:spcBef>
                <a:spcPts val="3"/>
              </a:spcBef>
            </a:pPr>
            <a:endParaRPr sz="800" dirty="0"/>
          </a:p>
          <a:p>
            <a:pPr marL="12698" marR="12698">
              <a:lnSpc>
                <a:spcPct val="106900"/>
              </a:lnSpc>
            </a:pP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Zachary </a:t>
            </a:r>
            <a:r>
              <a:rPr sz="800" i="1" spc="-130" dirty="0">
                <a:solidFill>
                  <a:srgbClr val="B30738"/>
                </a:solidFill>
                <a:latin typeface="Arial"/>
                <a:cs typeface="Arial"/>
              </a:rPr>
              <a:t>D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Goldberge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r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60" dirty="0">
                <a:solidFill>
                  <a:srgbClr val="B30738"/>
                </a:solidFill>
                <a:latin typeface="Arial"/>
                <a:cs typeface="Arial"/>
              </a:rPr>
              <a:t>P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aul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80" dirty="0">
                <a:solidFill>
                  <a:srgbClr val="B30738"/>
                </a:solidFill>
                <a:latin typeface="Arial"/>
                <a:cs typeface="Arial"/>
              </a:rPr>
              <a:t>S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Chan,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Robert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0" dirty="0">
                <a:solidFill>
                  <a:srgbClr val="B30738"/>
                </a:solidFill>
                <a:latin typeface="Arial"/>
                <a:cs typeface="Arial"/>
              </a:rPr>
              <a:t>Berg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St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even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20" dirty="0">
                <a:solidFill>
                  <a:srgbClr val="B30738"/>
                </a:solidFill>
                <a:latin typeface="Arial"/>
                <a:cs typeface="Arial"/>
              </a:rPr>
              <a:t>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Kronick,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200" dirty="0">
                <a:solidFill>
                  <a:srgbClr val="B30738"/>
                </a:solidFill>
                <a:latin typeface="Arial"/>
                <a:cs typeface="Arial"/>
              </a:rPr>
              <a:t>C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olin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90" dirty="0">
                <a:solidFill>
                  <a:srgbClr val="B30738"/>
                </a:solidFill>
                <a:latin typeface="Arial"/>
                <a:cs typeface="Arial"/>
              </a:rPr>
              <a:t>R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200" dirty="0">
                <a:solidFill>
                  <a:srgbClr val="B30738"/>
                </a:solidFill>
                <a:latin typeface="Arial"/>
                <a:cs typeface="Arial"/>
              </a:rPr>
              <a:t>C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oo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e,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0" dirty="0">
                <a:solidFill>
                  <a:srgbClr val="B30738"/>
                </a:solidFill>
                <a:latin typeface="Arial"/>
                <a:cs typeface="Arial"/>
              </a:rPr>
              <a:t>Mingrui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Lu,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Mousumi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Banerjee,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Rodney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14" dirty="0">
                <a:solidFill>
                  <a:srgbClr val="B30738"/>
                </a:solidFill>
                <a:latin typeface="Arial"/>
                <a:cs typeface="Arial"/>
              </a:rPr>
              <a:t>H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y</a:t>
            </a:r>
            <a:r>
              <a:rPr sz="800" i="1" spc="-109" dirty="0">
                <a:solidFill>
                  <a:srgbClr val="B30738"/>
                </a:solidFill>
                <a:latin typeface="Arial"/>
                <a:cs typeface="Arial"/>
              </a:rPr>
              <a:t>w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ard,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Harlan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65" dirty="0">
                <a:solidFill>
                  <a:srgbClr val="B30738"/>
                </a:solidFill>
                <a:latin typeface="Arial"/>
                <a:cs typeface="Arial"/>
              </a:rPr>
              <a:t>M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Krumholz,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Brahmajee </a:t>
            </a:r>
            <a:r>
              <a:rPr sz="800" i="1" spc="-160" dirty="0">
                <a:solidFill>
                  <a:srgbClr val="B30738"/>
                </a:solidFill>
                <a:latin typeface="Arial"/>
                <a:cs typeface="Arial"/>
              </a:rPr>
              <a:t>K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Nallamothu,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for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American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Heart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Association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Get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With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0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Guidelines—Resuscitation 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(former</a:t>
            </a:r>
            <a:r>
              <a:rPr sz="800" i="1" spc="-25" dirty="0">
                <a:solidFill>
                  <a:srgbClr val="B30738"/>
                </a:solidFill>
                <a:latin typeface="Arial"/>
                <a:cs typeface="Arial"/>
              </a:rPr>
              <a:t>l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y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50" dirty="0">
                <a:solidFill>
                  <a:srgbClr val="B30738"/>
                </a:solidFill>
                <a:latin typeface="Arial"/>
                <a:cs typeface="Arial"/>
              </a:rPr>
              <a:t> National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Registry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of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Cardiopulmonary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Resuscitation)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Investigators*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406733" y="721528"/>
            <a:ext cx="1879600" cy="218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i="1" spc="-145" dirty="0">
                <a:solidFill>
                  <a:srgbClr val="B30738"/>
                </a:solidFill>
                <a:latin typeface="Arial"/>
                <a:cs typeface="Arial"/>
              </a:rPr>
              <a:t>Lancet</a:t>
            </a:r>
            <a:r>
              <a:rPr sz="1400" b="1" i="1" spc="-13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70" dirty="0">
                <a:solidFill>
                  <a:srgbClr val="B30738"/>
                </a:solidFill>
                <a:latin typeface="Arial"/>
                <a:cs typeface="Arial"/>
              </a:rPr>
              <a:t>2012;</a:t>
            </a:r>
            <a:r>
              <a:rPr sz="1400" b="1" spc="-12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50" dirty="0">
                <a:solidFill>
                  <a:srgbClr val="B30738"/>
                </a:solidFill>
                <a:latin typeface="Arial"/>
                <a:cs typeface="Arial"/>
              </a:rPr>
              <a:t>380:</a:t>
            </a:r>
            <a:r>
              <a:rPr sz="1400" b="1" spc="-12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86" dirty="0">
                <a:solidFill>
                  <a:srgbClr val="B30738"/>
                </a:solidFill>
                <a:latin typeface="Arial"/>
                <a:cs typeface="Arial"/>
              </a:rPr>
              <a:t>1473–81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115801" y="2843099"/>
            <a:ext cx="217927" cy="1259"/>
          </a:xfrm>
          <a:custGeom>
            <a:avLst/>
            <a:gdLst/>
            <a:ahLst/>
            <a:cxnLst/>
            <a:rect l="l" t="t" r="r" b="b"/>
            <a:pathLst>
              <a:path w="217927" h="1259">
                <a:moveTo>
                  <a:pt x="0" y="0"/>
                </a:moveTo>
                <a:lnTo>
                  <a:pt x="217927" y="1259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133240" y="2715296"/>
            <a:ext cx="257198" cy="256542"/>
          </a:xfrm>
          <a:custGeom>
            <a:avLst/>
            <a:gdLst/>
            <a:ahLst/>
            <a:cxnLst/>
            <a:rect l="l" t="t" r="r" b="b"/>
            <a:pathLst>
              <a:path w="257198" h="256542">
                <a:moveTo>
                  <a:pt x="24209" y="0"/>
                </a:moveTo>
                <a:lnTo>
                  <a:pt x="13331" y="4570"/>
                </a:lnTo>
                <a:lnTo>
                  <a:pt x="5019" y="13518"/>
                </a:lnTo>
                <a:lnTo>
                  <a:pt x="1772" y="21609"/>
                </a:lnTo>
                <a:lnTo>
                  <a:pt x="1559" y="33468"/>
                </a:lnTo>
                <a:lnTo>
                  <a:pt x="6130" y="44345"/>
                </a:lnTo>
                <a:lnTo>
                  <a:pt x="15077" y="52658"/>
                </a:lnTo>
                <a:lnTo>
                  <a:pt x="143776" y="128733"/>
                </a:lnTo>
                <a:lnTo>
                  <a:pt x="7410" y="208747"/>
                </a:lnTo>
                <a:lnTo>
                  <a:pt x="1379" y="218966"/>
                </a:lnTo>
                <a:lnTo>
                  <a:pt x="0" y="230690"/>
                </a:lnTo>
                <a:lnTo>
                  <a:pt x="3697" y="242336"/>
                </a:lnTo>
                <a:lnTo>
                  <a:pt x="9128" y="249132"/>
                </a:lnTo>
                <a:lnTo>
                  <a:pt x="19347" y="255163"/>
                </a:lnTo>
                <a:lnTo>
                  <a:pt x="31071" y="256542"/>
                </a:lnTo>
                <a:lnTo>
                  <a:pt x="42717" y="252845"/>
                </a:lnTo>
                <a:lnTo>
                  <a:pt x="257198" y="129389"/>
                </a:lnTo>
                <a:lnTo>
                  <a:pt x="36067" y="213"/>
                </a:lnTo>
                <a:lnTo>
                  <a:pt x="24209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98477" y="689828"/>
            <a:ext cx="2326005" cy="345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71444"/>
            <a:r>
              <a:rPr sz="800" b="1" i="1" spc="-100" dirty="0">
                <a:solidFill>
                  <a:srgbClr val="B30738"/>
                </a:solidFill>
                <a:latin typeface="Arial"/>
                <a:cs typeface="Arial"/>
              </a:rPr>
              <a:t>Lancet</a:t>
            </a:r>
            <a:r>
              <a:rPr sz="800" b="1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55" dirty="0">
                <a:solidFill>
                  <a:srgbClr val="B30738"/>
                </a:solidFill>
                <a:latin typeface="Arial"/>
                <a:cs typeface="Arial"/>
              </a:rPr>
              <a:t>2012;</a:t>
            </a:r>
            <a:r>
              <a:rPr sz="800" b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35" dirty="0">
                <a:solidFill>
                  <a:srgbClr val="B30738"/>
                </a:solidFill>
                <a:latin typeface="Arial"/>
                <a:cs typeface="Arial"/>
              </a:rPr>
              <a:t>380:</a:t>
            </a:r>
            <a:r>
              <a:rPr sz="800" b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b="1" spc="-60" dirty="0">
                <a:solidFill>
                  <a:srgbClr val="B30738"/>
                </a:solidFill>
                <a:latin typeface="Arial"/>
                <a:cs typeface="Arial"/>
              </a:rPr>
              <a:t>1473–81</a:t>
            </a:r>
            <a:endParaRPr sz="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42950" y="2547339"/>
            <a:ext cx="7744010" cy="4355111"/>
          </a:xfrm>
          <a:custGeom>
            <a:avLst/>
            <a:gdLst/>
            <a:ahLst/>
            <a:cxnLst/>
            <a:rect l="l" t="t" r="r" b="b"/>
            <a:pathLst>
              <a:path w="7744010" h="4355111">
                <a:moveTo>
                  <a:pt x="0" y="4355111"/>
                </a:moveTo>
                <a:lnTo>
                  <a:pt x="7744010" y="4355111"/>
                </a:lnTo>
                <a:lnTo>
                  <a:pt x="7744010" y="0"/>
                </a:lnTo>
                <a:lnTo>
                  <a:pt x="0" y="0"/>
                </a:lnTo>
                <a:lnTo>
                  <a:pt x="0" y="4355111"/>
                </a:lnTo>
                <a:close/>
              </a:path>
            </a:pathLst>
          </a:custGeom>
          <a:solidFill>
            <a:srgbClr val="F4E0D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90340" y="6223656"/>
            <a:ext cx="7449258" cy="0"/>
          </a:xfrm>
          <a:custGeom>
            <a:avLst/>
            <a:gdLst/>
            <a:ahLst/>
            <a:cxnLst/>
            <a:rect l="l" t="t" r="r" b="b"/>
            <a:pathLst>
              <a:path w="7449258">
                <a:moveTo>
                  <a:pt x="0" y="0"/>
                </a:moveTo>
                <a:lnTo>
                  <a:pt x="7449258" y="0"/>
                </a:lnTo>
              </a:path>
            </a:pathLst>
          </a:custGeom>
          <a:ln w="63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627043" y="3459281"/>
            <a:ext cx="7478395" cy="20389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530573" y="3103748"/>
            <a:ext cx="5508625" cy="5676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589979" y="2588401"/>
            <a:ext cx="2097404" cy="4451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01299"/>
              </a:lnSpc>
            </a:pPr>
            <a:r>
              <a:rPr lang="en-US" sz="1400" b="1" spc="-165" dirty="0" err="1" smtClean="0">
                <a:solidFill>
                  <a:srgbClr val="231F20"/>
                </a:solidFill>
                <a:latin typeface="Arial"/>
                <a:cs typeface="Arial"/>
              </a:rPr>
              <a:t>Hoạt</a:t>
            </a:r>
            <a:r>
              <a:rPr lang="en-US" sz="1400" b="1" spc="-165" dirty="0" smtClean="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lang="en-US" sz="1400" b="1" spc="-165" dirty="0" err="1" smtClean="0">
                <a:solidFill>
                  <a:srgbClr val="231F20"/>
                </a:solidFill>
                <a:latin typeface="Arial"/>
                <a:cs typeface="Arial"/>
              </a:rPr>
              <a:t>động</a:t>
            </a:r>
            <a:r>
              <a:rPr lang="en-US" sz="1400" b="1" spc="-16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400" b="1" spc="-165" dirty="0" err="1" smtClean="0">
                <a:solidFill>
                  <a:srgbClr val="231F20"/>
                </a:solidFill>
                <a:latin typeface="Arial"/>
                <a:cs typeface="Arial"/>
              </a:rPr>
              <a:t>điện</a:t>
            </a:r>
            <a:r>
              <a:rPr lang="en-US" sz="1400" b="1" spc="-16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400" b="1" spc="-165" dirty="0" err="1" smtClean="0">
                <a:solidFill>
                  <a:srgbClr val="231F20"/>
                </a:solidFill>
                <a:latin typeface="Arial"/>
                <a:cs typeface="Arial"/>
              </a:rPr>
              <a:t>vô</a:t>
            </a:r>
            <a:r>
              <a:rPr lang="en-US" sz="1400" b="1" spc="-165" dirty="0" smtClean="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lang="en-US" sz="1400" b="1" spc="-165" dirty="0" err="1" smtClean="0">
                <a:solidFill>
                  <a:srgbClr val="231F20"/>
                </a:solidFill>
                <a:latin typeface="Arial"/>
                <a:cs typeface="Arial"/>
              </a:rPr>
              <a:t>mạch</a:t>
            </a:r>
            <a:r>
              <a:rPr lang="en-US" sz="1400" b="1" spc="-16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400" b="1" spc="-165" dirty="0" err="1" smtClean="0">
                <a:solidFill>
                  <a:srgbClr val="231F20"/>
                </a:solidFill>
                <a:latin typeface="Arial"/>
                <a:cs typeface="Arial"/>
              </a:rPr>
              <a:t>hoặc</a:t>
            </a:r>
            <a:r>
              <a:rPr lang="en-US" sz="1400" b="1" spc="-16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400" b="1" spc="-165" dirty="0" err="1" smtClean="0">
                <a:solidFill>
                  <a:srgbClr val="231F20"/>
                </a:solidFill>
                <a:latin typeface="Arial"/>
                <a:cs typeface="Arial"/>
              </a:rPr>
              <a:t>vô</a:t>
            </a:r>
            <a:r>
              <a:rPr lang="en-US" sz="1400" b="1" spc="-165" dirty="0" smtClean="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lang="en-US" sz="1400" b="1" spc="-165" dirty="0" err="1" smtClean="0">
                <a:solidFill>
                  <a:srgbClr val="231F20"/>
                </a:solidFill>
                <a:latin typeface="Arial"/>
                <a:cs typeface="Arial"/>
              </a:rPr>
              <a:t>tâm</a:t>
            </a:r>
            <a:r>
              <a:rPr lang="en-US" sz="1400" b="1" spc="-16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400" b="1" spc="-165" dirty="0" err="1" smtClean="0">
                <a:solidFill>
                  <a:srgbClr val="231F20"/>
                </a:solidFill>
                <a:latin typeface="Arial"/>
                <a:cs typeface="Arial"/>
              </a:rPr>
              <a:t>thu</a:t>
            </a:r>
            <a:r>
              <a:rPr lang="en-US" sz="1400" b="1" spc="-16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30" dirty="0" smtClean="0">
                <a:solidFill>
                  <a:srgbClr val="231F20"/>
                </a:solidFill>
                <a:latin typeface="Arial"/>
                <a:cs typeface="Arial"/>
              </a:rPr>
              <a:t>†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27546" y="2588401"/>
            <a:ext cx="1864360" cy="4451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01299"/>
              </a:lnSpc>
            </a:pPr>
            <a:r>
              <a:rPr lang="en-US" sz="1400" b="1" spc="-170" dirty="0" err="1" smtClean="0">
                <a:solidFill>
                  <a:srgbClr val="231F20"/>
                </a:solidFill>
                <a:latin typeface="Arial"/>
                <a:cs typeface="Arial"/>
              </a:rPr>
              <a:t>Nhịp</a:t>
            </a:r>
            <a:r>
              <a:rPr lang="en-US" sz="1400" b="1" spc="-17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400" b="1" spc="-170" dirty="0" err="1" smtClean="0">
                <a:solidFill>
                  <a:srgbClr val="231F20"/>
                </a:solidFill>
                <a:latin typeface="Arial"/>
                <a:cs typeface="Arial"/>
              </a:rPr>
              <a:t>nhanh</a:t>
            </a:r>
            <a:r>
              <a:rPr lang="en-US" sz="1400" b="1" spc="-17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400" b="1" spc="-170" dirty="0" err="1" smtClean="0">
                <a:solidFill>
                  <a:srgbClr val="231F20"/>
                </a:solidFill>
                <a:latin typeface="Arial"/>
                <a:cs typeface="Arial"/>
              </a:rPr>
              <a:t>thất</a:t>
            </a:r>
            <a:r>
              <a:rPr lang="en-US" sz="1400" b="1" spc="-170" dirty="0" smtClean="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lang="en-US" sz="1400" b="1" spc="-170" dirty="0" err="1" smtClean="0">
                <a:solidFill>
                  <a:srgbClr val="231F20"/>
                </a:solidFill>
                <a:latin typeface="Arial"/>
                <a:cs typeface="Arial"/>
              </a:rPr>
              <a:t>hoặc</a:t>
            </a:r>
            <a:r>
              <a:rPr lang="en-US" sz="1400" b="1" spc="-170" dirty="0" smtClean="0">
                <a:solidFill>
                  <a:srgbClr val="231F20"/>
                </a:solidFill>
                <a:latin typeface="Arial"/>
                <a:cs typeface="Arial"/>
              </a:rPr>
              <a:t> rung </a:t>
            </a:r>
            <a:r>
              <a:rPr lang="en-US" sz="1400" b="1" spc="-170" dirty="0" err="1" smtClean="0">
                <a:solidFill>
                  <a:srgbClr val="231F20"/>
                </a:solidFill>
                <a:latin typeface="Arial"/>
                <a:cs typeface="Arial"/>
              </a:rPr>
              <a:t>thất</a:t>
            </a:r>
            <a:r>
              <a:rPr lang="en-US" sz="1400" b="1" spc="-170" dirty="0" smtClean="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sz="1400" b="1" spc="-80" dirty="0" smtClean="0">
                <a:solidFill>
                  <a:srgbClr val="231F20"/>
                </a:solidFill>
                <a:latin typeface="Arial"/>
                <a:cs typeface="Arial"/>
              </a:rPr>
              <a:t>‡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77635" y="5856150"/>
            <a:ext cx="7470140" cy="8642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*p</a:t>
            </a:r>
            <a:r>
              <a:rPr sz="13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3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50" dirty="0">
                <a:solidFill>
                  <a:srgbClr val="231F20"/>
                </a:solidFill>
                <a:latin typeface="Arial"/>
                <a:cs typeface="Arial"/>
              </a:rPr>
              <a:t>interaction</a:t>
            </a:r>
            <a:r>
              <a:rPr sz="13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86" dirty="0">
                <a:solidFill>
                  <a:srgbClr val="231F20"/>
                </a:solidFill>
                <a:latin typeface="Arial"/>
                <a:cs typeface="Arial"/>
              </a:rPr>
              <a:t>&lt;0·0001.</a:t>
            </a:r>
            <a:r>
              <a:rPr sz="13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†</a:t>
            </a:r>
            <a:r>
              <a:rPr sz="1300" spc="-8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3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300"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55" dirty="0">
                <a:solidFill>
                  <a:srgbClr val="231F20"/>
                </a:solidFill>
                <a:latin typeface="Arial"/>
                <a:cs typeface="Arial"/>
              </a:rPr>
              <a:t>trend</a:t>
            </a:r>
            <a:r>
              <a:rPr sz="13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80" dirty="0">
                <a:solidFill>
                  <a:srgbClr val="231F20"/>
                </a:solidFill>
                <a:latin typeface="Arial"/>
                <a:cs typeface="Arial"/>
              </a:rPr>
              <a:t>0·005.</a:t>
            </a:r>
            <a:r>
              <a:rPr sz="13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‡</a:t>
            </a:r>
            <a:r>
              <a:rPr sz="1300" spc="-8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3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300"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55" dirty="0">
                <a:solidFill>
                  <a:srgbClr val="231F20"/>
                </a:solidFill>
                <a:latin typeface="Arial"/>
                <a:cs typeface="Arial"/>
              </a:rPr>
              <a:t>trend</a:t>
            </a:r>
            <a:r>
              <a:rPr sz="13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60" dirty="0">
                <a:solidFill>
                  <a:srgbClr val="231F20"/>
                </a:solidFill>
                <a:latin typeface="Arial"/>
                <a:cs typeface="Arial"/>
              </a:rPr>
              <a:t>0·886.</a:t>
            </a:r>
            <a:endParaRPr sz="1300">
              <a:latin typeface="Arial"/>
              <a:cs typeface="Arial"/>
            </a:endParaRPr>
          </a:p>
          <a:p>
            <a:pPr>
              <a:lnSpc>
                <a:spcPts val="1400"/>
              </a:lnSpc>
              <a:spcBef>
                <a:spcPts val="19"/>
              </a:spcBef>
            </a:pPr>
            <a:endParaRPr sz="1400"/>
          </a:p>
          <a:p>
            <a:pPr marL="12698" marR="12698">
              <a:lnSpc>
                <a:spcPct val="107300"/>
              </a:lnSpc>
            </a:pPr>
            <a:r>
              <a:rPr sz="1400" b="1" i="1" spc="-229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400" b="1" i="1" spc="-151" dirty="0">
                <a:solidFill>
                  <a:srgbClr val="231F20"/>
                </a:solidFill>
                <a:latin typeface="Arial"/>
                <a:cs typeface="Arial"/>
              </a:rPr>
              <a:t>able</a:t>
            </a:r>
            <a:r>
              <a:rPr sz="1400" b="1" i="1" spc="-1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i="1" spc="-5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400" b="1" i="1" spc="-14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400" b="1" i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20" dirty="0">
                <a:solidFill>
                  <a:srgbClr val="231F20"/>
                </a:solidFill>
                <a:latin typeface="Arial"/>
                <a:cs typeface="Arial"/>
              </a:rPr>
              <a:t>Survival</a:t>
            </a:r>
            <a:r>
              <a:rPr sz="1400" b="1" spc="-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35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1400" b="1" spc="-140" dirty="0">
                <a:solidFill>
                  <a:srgbClr val="231F20"/>
                </a:solidFill>
                <a:latin typeface="Arial"/>
                <a:cs typeface="Arial"/>
              </a:rPr>
              <a:t> discharge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7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86" dirty="0">
                <a:solidFill>
                  <a:srgbClr val="231F20"/>
                </a:solidFill>
                <a:latin typeface="Arial"/>
                <a:cs typeface="Arial"/>
              </a:rPr>
              <a:t>patients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60" dirty="0">
                <a:solidFill>
                  <a:srgbClr val="231F20"/>
                </a:solidFill>
                <a:latin typeface="Arial"/>
                <a:cs typeface="Arial"/>
              </a:rPr>
              <a:t>stratifi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ed </a:t>
            </a:r>
            <a:r>
              <a:rPr sz="1400" b="1" spc="-12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b="1" spc="-109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09" dirty="0">
                <a:solidFill>
                  <a:srgbClr val="231F20"/>
                </a:solidFill>
                <a:latin typeface="Arial"/>
                <a:cs typeface="Arial"/>
              </a:rPr>
              <a:t>presenting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80" dirty="0">
                <a:solidFill>
                  <a:srgbClr val="231F20"/>
                </a:solidFill>
                <a:latin typeface="Arial"/>
                <a:cs typeface="Arial"/>
              </a:rPr>
              <a:t>rhythm</a:t>
            </a:r>
            <a:r>
              <a:rPr sz="14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7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60" dirty="0">
                <a:solidFill>
                  <a:srgbClr val="231F20"/>
                </a:solidFill>
                <a:latin typeface="Arial"/>
                <a:cs typeface="Arial"/>
              </a:rPr>
              <a:t>pulseless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09" dirty="0">
                <a:solidFill>
                  <a:srgbClr val="231F20"/>
                </a:solidFill>
                <a:latin typeface="Arial"/>
                <a:cs typeface="Arial"/>
              </a:rPr>
              <a:t>electrical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70" dirty="0">
                <a:solidFill>
                  <a:srgbClr val="231F20"/>
                </a:solidFill>
                <a:latin typeface="Arial"/>
                <a:cs typeface="Arial"/>
              </a:rPr>
              <a:t>activity</a:t>
            </a:r>
            <a:r>
              <a:rPr sz="14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05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sz="1400" b="1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30" dirty="0">
                <a:solidFill>
                  <a:srgbClr val="231F20"/>
                </a:solidFill>
                <a:latin typeface="Arial"/>
                <a:cs typeface="Arial"/>
              </a:rPr>
              <a:t>asystole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60" dirty="0">
                <a:solidFill>
                  <a:srgbClr val="231F20"/>
                </a:solidFill>
                <a:latin typeface="Arial"/>
                <a:cs typeface="Arial"/>
              </a:rPr>
              <a:t>versus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00" dirty="0">
                <a:solidFill>
                  <a:srgbClr val="231F20"/>
                </a:solidFill>
                <a:latin typeface="Arial"/>
                <a:cs typeface="Arial"/>
              </a:rPr>
              <a:t>ventricular</a:t>
            </a:r>
            <a:r>
              <a:rPr sz="1400" b="1" spc="-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14" dirty="0">
                <a:solidFill>
                  <a:srgbClr val="231F20"/>
                </a:solidFill>
                <a:latin typeface="Arial"/>
                <a:cs typeface="Arial"/>
              </a:rPr>
              <a:t>tachycardia</a:t>
            </a:r>
            <a:r>
              <a:rPr sz="14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05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4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400" b="1" spc="-6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400" b="1" spc="-70" dirty="0">
                <a:solidFill>
                  <a:srgbClr val="231F20"/>
                </a:solidFill>
                <a:latin typeface="Arial"/>
                <a:cs typeface="Arial"/>
              </a:rPr>
              <a:t>brillation,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2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400" b="1" spc="-109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400" b="1" spc="-1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95" dirty="0">
                <a:solidFill>
                  <a:srgbClr val="231F20"/>
                </a:solidFill>
                <a:latin typeface="Arial"/>
                <a:cs typeface="Arial"/>
              </a:rPr>
              <a:t>hospital</a:t>
            </a:r>
            <a:r>
              <a:rPr sz="1400" b="1" spc="-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70" dirty="0">
                <a:solidFill>
                  <a:srgbClr val="231F20"/>
                </a:solidFill>
                <a:latin typeface="Arial"/>
                <a:cs typeface="Arial"/>
              </a:rPr>
              <a:t>quartile*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442949" y="2464372"/>
            <a:ext cx="7744012" cy="4355114"/>
          </a:xfrm>
          <a:custGeom>
            <a:avLst/>
            <a:gdLst/>
            <a:ahLst/>
            <a:cxnLst/>
            <a:rect l="l" t="t" r="r" b="b"/>
            <a:pathLst>
              <a:path w="7744012" h="4355113">
                <a:moveTo>
                  <a:pt x="0" y="4355113"/>
                </a:moveTo>
                <a:lnTo>
                  <a:pt x="7744012" y="4355113"/>
                </a:lnTo>
                <a:lnTo>
                  <a:pt x="7744012" y="0"/>
                </a:lnTo>
                <a:lnTo>
                  <a:pt x="0" y="0"/>
                </a:lnTo>
                <a:lnTo>
                  <a:pt x="0" y="4355113"/>
                </a:lnTo>
                <a:close/>
              </a:path>
            </a:pathLst>
          </a:custGeom>
          <a:ln w="6359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412751" y="389782"/>
            <a:ext cx="633095" cy="2495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-114" dirty="0">
                <a:solidFill>
                  <a:srgbClr val="231F20"/>
                </a:solidFill>
                <a:latin typeface="Arial"/>
                <a:cs typeface="Arial"/>
              </a:rPr>
              <a:t>Articles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158858" y="403111"/>
            <a:ext cx="126051" cy="183528"/>
          </a:xfrm>
          <a:custGeom>
            <a:avLst/>
            <a:gdLst/>
            <a:ahLst/>
            <a:cxnLst/>
            <a:rect l="l" t="t" r="r" b="b"/>
            <a:pathLst>
              <a:path w="126051" h="183528">
                <a:moveTo>
                  <a:pt x="0" y="183528"/>
                </a:moveTo>
                <a:lnTo>
                  <a:pt x="126051" y="183528"/>
                </a:lnTo>
                <a:lnTo>
                  <a:pt x="126051" y="0"/>
                </a:lnTo>
                <a:lnTo>
                  <a:pt x="0" y="0"/>
                </a:lnTo>
                <a:lnTo>
                  <a:pt x="0" y="183528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91695" y="1201281"/>
            <a:ext cx="5893214" cy="0"/>
          </a:xfrm>
          <a:custGeom>
            <a:avLst/>
            <a:gdLst/>
            <a:ahLst/>
            <a:cxnLst/>
            <a:rect l="l" t="t" r="r" b="b"/>
            <a:pathLst>
              <a:path w="5893214">
                <a:moveTo>
                  <a:pt x="0" y="0"/>
                </a:moveTo>
                <a:lnTo>
                  <a:pt x="5893214" y="0"/>
                </a:lnTo>
              </a:path>
            </a:pathLst>
          </a:custGeom>
          <a:ln w="16667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379000" y="1359318"/>
            <a:ext cx="4604385" cy="9702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557475">
              <a:lnSpc>
                <a:spcPct val="103499"/>
              </a:lnSpc>
            </a:pP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Thời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gian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hồi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sức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và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sống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còn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sau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ngưng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tim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trong</a:t>
            </a:r>
            <a:r>
              <a:rPr lang="en-US" sz="1600" b="1" spc="-9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90" dirty="0" err="1" smtClean="0">
                <a:solidFill>
                  <a:srgbClr val="231F20"/>
                </a:solidFill>
                <a:latin typeface="Arial"/>
                <a:cs typeface="Arial"/>
              </a:rPr>
              <a:t>bv</a:t>
            </a:r>
            <a:r>
              <a:rPr sz="1600" b="1" spc="-114" dirty="0" smtClean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600" b="1" spc="-14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145" dirty="0" err="1" smtClean="0">
                <a:solidFill>
                  <a:srgbClr val="231F20"/>
                </a:solidFill>
                <a:latin typeface="Arial"/>
                <a:cs typeface="Arial"/>
              </a:rPr>
              <a:t>nghiên</a:t>
            </a:r>
            <a:r>
              <a:rPr lang="en-US" sz="1600" b="1" spc="-14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145" dirty="0" err="1" smtClean="0">
                <a:solidFill>
                  <a:srgbClr val="231F20"/>
                </a:solidFill>
                <a:latin typeface="Arial"/>
                <a:cs typeface="Arial"/>
              </a:rPr>
              <a:t>cứu</a:t>
            </a:r>
            <a:r>
              <a:rPr lang="en-US" sz="1600" b="1" spc="-14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145" dirty="0" err="1" smtClean="0">
                <a:solidFill>
                  <a:srgbClr val="231F20"/>
                </a:solidFill>
                <a:latin typeface="Arial"/>
                <a:cs typeface="Arial"/>
              </a:rPr>
              <a:t>quan</a:t>
            </a:r>
            <a:r>
              <a:rPr lang="en-US" sz="1600" b="1" spc="-14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600" b="1" spc="-145" dirty="0" err="1" smtClean="0">
                <a:solidFill>
                  <a:srgbClr val="231F20"/>
                </a:solidFill>
                <a:latin typeface="Arial"/>
                <a:cs typeface="Arial"/>
              </a:rPr>
              <a:t>sát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799"/>
              </a:lnSpc>
              <a:spcBef>
                <a:spcPts val="3"/>
              </a:spcBef>
            </a:pPr>
            <a:endParaRPr sz="800" dirty="0"/>
          </a:p>
          <a:p>
            <a:pPr marL="12698" marR="12698">
              <a:lnSpc>
                <a:spcPct val="106900"/>
              </a:lnSpc>
            </a:pP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Zachary </a:t>
            </a:r>
            <a:r>
              <a:rPr sz="800" i="1" spc="-130" dirty="0">
                <a:solidFill>
                  <a:srgbClr val="B30738"/>
                </a:solidFill>
                <a:latin typeface="Arial"/>
                <a:cs typeface="Arial"/>
              </a:rPr>
              <a:t>D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Goldberge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r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60" dirty="0">
                <a:solidFill>
                  <a:srgbClr val="B30738"/>
                </a:solidFill>
                <a:latin typeface="Arial"/>
                <a:cs typeface="Arial"/>
              </a:rPr>
              <a:t>P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aul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80" dirty="0">
                <a:solidFill>
                  <a:srgbClr val="B30738"/>
                </a:solidFill>
                <a:latin typeface="Arial"/>
                <a:cs typeface="Arial"/>
              </a:rPr>
              <a:t>S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Chan,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Robert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0" dirty="0">
                <a:solidFill>
                  <a:srgbClr val="B30738"/>
                </a:solidFill>
                <a:latin typeface="Arial"/>
                <a:cs typeface="Arial"/>
              </a:rPr>
              <a:t>Berg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St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even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20" dirty="0">
                <a:solidFill>
                  <a:srgbClr val="B30738"/>
                </a:solidFill>
                <a:latin typeface="Arial"/>
                <a:cs typeface="Arial"/>
              </a:rPr>
              <a:t>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Kronick,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200" dirty="0">
                <a:solidFill>
                  <a:srgbClr val="B30738"/>
                </a:solidFill>
                <a:latin typeface="Arial"/>
                <a:cs typeface="Arial"/>
              </a:rPr>
              <a:t>C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olin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90" dirty="0">
                <a:solidFill>
                  <a:srgbClr val="B30738"/>
                </a:solidFill>
                <a:latin typeface="Arial"/>
                <a:cs typeface="Arial"/>
              </a:rPr>
              <a:t>R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200" dirty="0">
                <a:solidFill>
                  <a:srgbClr val="B30738"/>
                </a:solidFill>
                <a:latin typeface="Arial"/>
                <a:cs typeface="Arial"/>
              </a:rPr>
              <a:t>C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oo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e,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0" dirty="0">
                <a:solidFill>
                  <a:srgbClr val="B30738"/>
                </a:solidFill>
                <a:latin typeface="Arial"/>
                <a:cs typeface="Arial"/>
              </a:rPr>
              <a:t>Mingrui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Lu,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Mousumi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Banerjee,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Rodney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14" dirty="0">
                <a:solidFill>
                  <a:srgbClr val="B30738"/>
                </a:solidFill>
                <a:latin typeface="Arial"/>
                <a:cs typeface="Arial"/>
              </a:rPr>
              <a:t>H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a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y</a:t>
            </a:r>
            <a:r>
              <a:rPr sz="800" i="1" spc="-109" dirty="0">
                <a:solidFill>
                  <a:srgbClr val="B30738"/>
                </a:solidFill>
                <a:latin typeface="Arial"/>
                <a:cs typeface="Arial"/>
              </a:rPr>
              <a:t>w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ard,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Harlan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65" dirty="0">
                <a:solidFill>
                  <a:srgbClr val="B30738"/>
                </a:solidFill>
                <a:latin typeface="Arial"/>
                <a:cs typeface="Arial"/>
              </a:rPr>
              <a:t>M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Krumholz,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Brahmajee </a:t>
            </a:r>
            <a:r>
              <a:rPr sz="800" i="1" spc="-160" dirty="0">
                <a:solidFill>
                  <a:srgbClr val="B30738"/>
                </a:solidFill>
                <a:latin typeface="Arial"/>
                <a:cs typeface="Arial"/>
              </a:rPr>
              <a:t>K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Nallamothu,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for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American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Heart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Association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95" dirty="0">
                <a:solidFill>
                  <a:srgbClr val="B30738"/>
                </a:solidFill>
                <a:latin typeface="Arial"/>
                <a:cs typeface="Arial"/>
              </a:rPr>
              <a:t>Get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With</a:t>
            </a:r>
            <a:r>
              <a:rPr sz="800" i="1" spc="-10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100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Guidelines—Resuscitation </a:t>
            </a:r>
            <a:r>
              <a:rPr sz="800" i="1" spc="-60" dirty="0">
                <a:solidFill>
                  <a:srgbClr val="B30738"/>
                </a:solidFill>
                <a:latin typeface="Arial"/>
                <a:cs typeface="Arial"/>
              </a:rPr>
              <a:t>(former</a:t>
            </a:r>
            <a:r>
              <a:rPr sz="800" i="1" spc="-25" dirty="0">
                <a:solidFill>
                  <a:srgbClr val="B30738"/>
                </a:solidFill>
                <a:latin typeface="Arial"/>
                <a:cs typeface="Arial"/>
              </a:rPr>
              <a:t>l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y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the</a:t>
            </a:r>
            <a:r>
              <a:rPr sz="800" i="1" spc="-50" dirty="0">
                <a:solidFill>
                  <a:srgbClr val="B30738"/>
                </a:solidFill>
                <a:latin typeface="Arial"/>
                <a:cs typeface="Arial"/>
              </a:rPr>
              <a:t> National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80" dirty="0">
                <a:solidFill>
                  <a:srgbClr val="B30738"/>
                </a:solidFill>
                <a:latin typeface="Arial"/>
                <a:cs typeface="Arial"/>
              </a:rPr>
              <a:t>Registry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44" dirty="0">
                <a:solidFill>
                  <a:srgbClr val="B30738"/>
                </a:solidFill>
                <a:latin typeface="Arial"/>
                <a:cs typeface="Arial"/>
              </a:rPr>
              <a:t>of</a:t>
            </a:r>
            <a:r>
              <a:rPr sz="800" i="1" spc="-9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5" dirty="0">
                <a:solidFill>
                  <a:srgbClr val="B30738"/>
                </a:solidFill>
                <a:latin typeface="Arial"/>
                <a:cs typeface="Arial"/>
              </a:rPr>
              <a:t>Cardiopulmonary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70" dirty="0">
                <a:solidFill>
                  <a:srgbClr val="B30738"/>
                </a:solidFill>
                <a:latin typeface="Arial"/>
                <a:cs typeface="Arial"/>
              </a:rPr>
              <a:t>Resuscitation)</a:t>
            </a:r>
            <a:r>
              <a:rPr sz="800" i="1" spc="-86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800" i="1" spc="-55" dirty="0">
                <a:solidFill>
                  <a:srgbClr val="B30738"/>
                </a:solidFill>
                <a:latin typeface="Arial"/>
                <a:cs typeface="Arial"/>
              </a:rPr>
              <a:t>Investigators*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639753" y="1438678"/>
            <a:ext cx="76478" cy="153649"/>
          </a:xfrm>
          <a:custGeom>
            <a:avLst/>
            <a:gdLst/>
            <a:ahLst/>
            <a:cxnLst/>
            <a:rect l="l" t="t" r="r" b="b"/>
            <a:pathLst>
              <a:path w="76478" h="153649">
                <a:moveTo>
                  <a:pt x="60499" y="107392"/>
                </a:moveTo>
                <a:lnTo>
                  <a:pt x="32351" y="107392"/>
                </a:lnTo>
                <a:lnTo>
                  <a:pt x="47561" y="153649"/>
                </a:lnTo>
                <a:lnTo>
                  <a:pt x="76478" y="140181"/>
                </a:lnTo>
                <a:lnTo>
                  <a:pt x="60499" y="107392"/>
                </a:lnTo>
                <a:close/>
              </a:path>
              <a:path w="76478" h="153649">
                <a:moveTo>
                  <a:pt x="0" y="0"/>
                </a:moveTo>
                <a:lnTo>
                  <a:pt x="0" y="123903"/>
                </a:lnTo>
                <a:lnTo>
                  <a:pt x="32351" y="107392"/>
                </a:lnTo>
                <a:lnTo>
                  <a:pt x="60499" y="107392"/>
                </a:lnTo>
                <a:lnTo>
                  <a:pt x="55987" y="98135"/>
                </a:lnTo>
                <a:lnTo>
                  <a:pt x="87350" y="85369"/>
                </a:lnTo>
                <a:lnTo>
                  <a:pt x="0" y="0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602754" y="1421276"/>
            <a:ext cx="18333" cy="36335"/>
          </a:xfrm>
          <a:custGeom>
            <a:avLst/>
            <a:gdLst/>
            <a:ahLst/>
            <a:cxnLst/>
            <a:rect l="l" t="t" r="r" b="b"/>
            <a:pathLst>
              <a:path w="18333" h="36335">
                <a:moveTo>
                  <a:pt x="0" y="18167"/>
                </a:moveTo>
                <a:lnTo>
                  <a:pt x="18333" y="18167"/>
                </a:lnTo>
              </a:path>
            </a:pathLst>
          </a:custGeom>
          <a:ln w="37605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567166" y="1402521"/>
            <a:ext cx="35587" cy="18755"/>
          </a:xfrm>
          <a:custGeom>
            <a:avLst/>
            <a:gdLst/>
            <a:ahLst/>
            <a:cxnLst/>
            <a:rect l="l" t="t" r="r" b="b"/>
            <a:pathLst>
              <a:path w="35587" h="18755">
                <a:moveTo>
                  <a:pt x="0" y="9377"/>
                </a:moveTo>
                <a:lnTo>
                  <a:pt x="35587" y="9377"/>
                </a:lnTo>
              </a:path>
            </a:pathLst>
          </a:custGeom>
          <a:ln w="20025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621086" y="1402521"/>
            <a:ext cx="35610" cy="18755"/>
          </a:xfrm>
          <a:custGeom>
            <a:avLst/>
            <a:gdLst/>
            <a:ahLst/>
            <a:cxnLst/>
            <a:rect l="l" t="t" r="r" b="b"/>
            <a:pathLst>
              <a:path w="35609" h="18755">
                <a:moveTo>
                  <a:pt x="0" y="9377"/>
                </a:moveTo>
                <a:lnTo>
                  <a:pt x="35609" y="9377"/>
                </a:lnTo>
              </a:path>
            </a:pathLst>
          </a:custGeom>
          <a:ln w="20025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602754" y="1366185"/>
            <a:ext cx="18333" cy="36334"/>
          </a:xfrm>
          <a:custGeom>
            <a:avLst/>
            <a:gdLst/>
            <a:ahLst/>
            <a:cxnLst/>
            <a:rect l="l" t="t" r="r" b="b"/>
            <a:pathLst>
              <a:path w="18333" h="36334">
                <a:moveTo>
                  <a:pt x="0" y="18167"/>
                </a:moveTo>
                <a:lnTo>
                  <a:pt x="18333" y="18167"/>
                </a:lnTo>
              </a:path>
            </a:pathLst>
          </a:custGeom>
          <a:ln w="37604">
            <a:solidFill>
              <a:srgbClr val="B307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371078" y="1413467"/>
            <a:ext cx="170843" cy="197503"/>
          </a:xfrm>
          <a:custGeom>
            <a:avLst/>
            <a:gdLst/>
            <a:ahLst/>
            <a:cxnLst/>
            <a:rect l="l" t="t" r="r" b="b"/>
            <a:pathLst>
              <a:path w="170843" h="197502">
                <a:moveTo>
                  <a:pt x="132872" y="189627"/>
                </a:moveTo>
                <a:lnTo>
                  <a:pt x="118534" y="189627"/>
                </a:lnTo>
                <a:lnTo>
                  <a:pt x="126004" y="197502"/>
                </a:lnTo>
                <a:lnTo>
                  <a:pt x="132872" y="189627"/>
                </a:lnTo>
                <a:close/>
              </a:path>
              <a:path w="170843" h="197502">
                <a:moveTo>
                  <a:pt x="103440" y="0"/>
                </a:moveTo>
                <a:lnTo>
                  <a:pt x="61917" y="8970"/>
                </a:lnTo>
                <a:lnTo>
                  <a:pt x="29625" y="30891"/>
                </a:lnTo>
                <a:lnTo>
                  <a:pt x="9072" y="63105"/>
                </a:lnTo>
                <a:lnTo>
                  <a:pt x="0" y="103217"/>
                </a:lnTo>
                <a:lnTo>
                  <a:pt x="250" y="115664"/>
                </a:lnTo>
                <a:lnTo>
                  <a:pt x="11889" y="152349"/>
                </a:lnTo>
                <a:lnTo>
                  <a:pt x="45388" y="184877"/>
                </a:lnTo>
                <a:lnTo>
                  <a:pt x="92381" y="194649"/>
                </a:lnTo>
                <a:lnTo>
                  <a:pt x="105336" y="193021"/>
                </a:lnTo>
                <a:lnTo>
                  <a:pt x="118534" y="189627"/>
                </a:lnTo>
                <a:lnTo>
                  <a:pt x="132873" y="189625"/>
                </a:lnTo>
                <a:lnTo>
                  <a:pt x="142736" y="178316"/>
                </a:lnTo>
                <a:lnTo>
                  <a:pt x="90804" y="178316"/>
                </a:lnTo>
                <a:lnTo>
                  <a:pt x="78410" y="177916"/>
                </a:lnTo>
                <a:lnTo>
                  <a:pt x="37928" y="159876"/>
                </a:lnTo>
                <a:lnTo>
                  <a:pt x="18081" y="117838"/>
                </a:lnTo>
                <a:lnTo>
                  <a:pt x="17295" y="103939"/>
                </a:lnTo>
                <a:lnTo>
                  <a:pt x="19514" y="90063"/>
                </a:lnTo>
                <a:lnTo>
                  <a:pt x="33879" y="53423"/>
                </a:lnTo>
                <a:lnTo>
                  <a:pt x="68947" y="21588"/>
                </a:lnTo>
                <a:lnTo>
                  <a:pt x="150862" y="15524"/>
                </a:lnTo>
                <a:lnTo>
                  <a:pt x="145168" y="11655"/>
                </a:lnTo>
                <a:lnTo>
                  <a:pt x="135402" y="6344"/>
                </a:lnTo>
                <a:lnTo>
                  <a:pt x="127971" y="3864"/>
                </a:lnTo>
                <a:lnTo>
                  <a:pt x="122691" y="1763"/>
                </a:lnTo>
                <a:lnTo>
                  <a:pt x="116098" y="608"/>
                </a:lnTo>
                <a:lnTo>
                  <a:pt x="103440" y="0"/>
                </a:lnTo>
                <a:close/>
              </a:path>
              <a:path w="170843" h="197502">
                <a:moveTo>
                  <a:pt x="157021" y="161934"/>
                </a:moveTo>
                <a:lnTo>
                  <a:pt x="106659" y="163401"/>
                </a:lnTo>
                <a:lnTo>
                  <a:pt x="117431" y="173846"/>
                </a:lnTo>
                <a:lnTo>
                  <a:pt x="103853" y="176975"/>
                </a:lnTo>
                <a:lnTo>
                  <a:pt x="90804" y="178316"/>
                </a:lnTo>
                <a:lnTo>
                  <a:pt x="142736" y="178316"/>
                </a:lnTo>
                <a:lnTo>
                  <a:pt x="157021" y="161934"/>
                </a:lnTo>
                <a:close/>
              </a:path>
              <a:path w="170843" h="197502">
                <a:moveTo>
                  <a:pt x="60408" y="56577"/>
                </a:moveTo>
                <a:lnTo>
                  <a:pt x="40520" y="56577"/>
                </a:lnTo>
                <a:lnTo>
                  <a:pt x="51126" y="152535"/>
                </a:lnTo>
                <a:lnTo>
                  <a:pt x="72339" y="152535"/>
                </a:lnTo>
                <a:lnTo>
                  <a:pt x="84998" y="124546"/>
                </a:lnTo>
                <a:lnTo>
                  <a:pt x="65712" y="124546"/>
                </a:lnTo>
                <a:lnTo>
                  <a:pt x="60408" y="56577"/>
                </a:lnTo>
                <a:close/>
              </a:path>
              <a:path w="170843" h="197502">
                <a:moveTo>
                  <a:pt x="121636" y="79233"/>
                </a:moveTo>
                <a:lnTo>
                  <a:pt x="105491" y="79233"/>
                </a:lnTo>
                <a:lnTo>
                  <a:pt x="108148" y="152535"/>
                </a:lnTo>
                <a:lnTo>
                  <a:pt x="128039" y="152535"/>
                </a:lnTo>
                <a:lnTo>
                  <a:pt x="143040" y="120819"/>
                </a:lnTo>
                <a:lnTo>
                  <a:pt x="124498" y="120819"/>
                </a:lnTo>
                <a:lnTo>
                  <a:pt x="121636" y="79233"/>
                </a:lnTo>
                <a:close/>
              </a:path>
              <a:path w="170843" h="197502">
                <a:moveTo>
                  <a:pt x="120077" y="56577"/>
                </a:moveTo>
                <a:lnTo>
                  <a:pt x="98865" y="56577"/>
                </a:lnTo>
                <a:lnTo>
                  <a:pt x="65712" y="124546"/>
                </a:lnTo>
                <a:lnTo>
                  <a:pt x="84998" y="124546"/>
                </a:lnTo>
                <a:lnTo>
                  <a:pt x="105491" y="79233"/>
                </a:lnTo>
                <a:lnTo>
                  <a:pt x="121636" y="79233"/>
                </a:lnTo>
                <a:lnTo>
                  <a:pt x="120077" y="56577"/>
                </a:lnTo>
                <a:close/>
              </a:path>
              <a:path w="170843" h="197502">
                <a:moveTo>
                  <a:pt x="150862" y="15524"/>
                </a:moveTo>
                <a:lnTo>
                  <a:pt x="105253" y="15524"/>
                </a:lnTo>
                <a:lnTo>
                  <a:pt x="118966" y="17665"/>
                </a:lnTo>
                <a:lnTo>
                  <a:pt x="131454" y="22138"/>
                </a:lnTo>
                <a:lnTo>
                  <a:pt x="141851" y="29082"/>
                </a:lnTo>
                <a:lnTo>
                  <a:pt x="150027" y="39096"/>
                </a:lnTo>
                <a:lnTo>
                  <a:pt x="153194" y="49709"/>
                </a:lnTo>
                <a:lnTo>
                  <a:pt x="150840" y="56743"/>
                </a:lnTo>
                <a:lnTo>
                  <a:pt x="149940" y="59499"/>
                </a:lnTo>
                <a:lnTo>
                  <a:pt x="144000" y="73760"/>
                </a:lnTo>
                <a:lnTo>
                  <a:pt x="139199" y="85520"/>
                </a:lnTo>
                <a:lnTo>
                  <a:pt x="134343" y="97254"/>
                </a:lnTo>
                <a:lnTo>
                  <a:pt x="128999" y="109975"/>
                </a:lnTo>
                <a:lnTo>
                  <a:pt x="124498" y="120819"/>
                </a:lnTo>
                <a:lnTo>
                  <a:pt x="143040" y="120819"/>
                </a:lnTo>
                <a:lnTo>
                  <a:pt x="166494" y="71232"/>
                </a:lnTo>
                <a:lnTo>
                  <a:pt x="170612" y="56743"/>
                </a:lnTo>
                <a:lnTo>
                  <a:pt x="170732" y="51241"/>
                </a:lnTo>
                <a:lnTo>
                  <a:pt x="170843" y="44257"/>
                </a:lnTo>
                <a:lnTo>
                  <a:pt x="167741" y="33851"/>
                </a:lnTo>
                <a:lnTo>
                  <a:pt x="161991" y="25133"/>
                </a:lnTo>
                <a:lnTo>
                  <a:pt x="154249" y="17826"/>
                </a:lnTo>
                <a:lnTo>
                  <a:pt x="150862" y="15524"/>
                </a:lnTo>
                <a:close/>
              </a:path>
            </a:pathLst>
          </a:custGeom>
          <a:solidFill>
            <a:srgbClr val="B307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98476" y="642823"/>
            <a:ext cx="2325686" cy="392112"/>
          </a:xfrm>
          <a:custGeom>
            <a:avLst/>
            <a:gdLst/>
            <a:ahLst/>
            <a:cxnLst/>
            <a:rect l="l" t="t" r="r" b="b"/>
            <a:pathLst>
              <a:path w="2325686" h="392112">
                <a:moveTo>
                  <a:pt x="0" y="0"/>
                </a:moveTo>
                <a:lnTo>
                  <a:pt x="2325686" y="0"/>
                </a:lnTo>
                <a:lnTo>
                  <a:pt x="2325686" y="392112"/>
                </a:lnTo>
                <a:lnTo>
                  <a:pt x="0" y="39211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406733" y="721528"/>
            <a:ext cx="1879600" cy="218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i="1" spc="-145" dirty="0">
                <a:solidFill>
                  <a:srgbClr val="B30738"/>
                </a:solidFill>
                <a:latin typeface="Arial"/>
                <a:cs typeface="Arial"/>
              </a:rPr>
              <a:t>Lancet</a:t>
            </a:r>
            <a:r>
              <a:rPr sz="1400" b="1" i="1" spc="-130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70" dirty="0">
                <a:solidFill>
                  <a:srgbClr val="B30738"/>
                </a:solidFill>
                <a:latin typeface="Arial"/>
                <a:cs typeface="Arial"/>
              </a:rPr>
              <a:t>2012;</a:t>
            </a:r>
            <a:r>
              <a:rPr sz="1400" b="1" spc="-12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50" dirty="0">
                <a:solidFill>
                  <a:srgbClr val="B30738"/>
                </a:solidFill>
                <a:latin typeface="Arial"/>
                <a:cs typeface="Arial"/>
              </a:rPr>
              <a:t>380:</a:t>
            </a:r>
            <a:r>
              <a:rPr sz="1400" b="1" spc="-125" dirty="0">
                <a:solidFill>
                  <a:srgbClr val="B30738"/>
                </a:solidFill>
                <a:latin typeface="Arial"/>
                <a:cs typeface="Arial"/>
              </a:rPr>
              <a:t> </a:t>
            </a:r>
            <a:r>
              <a:rPr sz="1400" b="1" spc="-86" dirty="0">
                <a:solidFill>
                  <a:srgbClr val="B30738"/>
                </a:solidFill>
                <a:latin typeface="Arial"/>
                <a:cs typeface="Arial"/>
              </a:rPr>
              <a:t>1473–81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579601" y="5479933"/>
            <a:ext cx="558799" cy="0"/>
          </a:xfrm>
          <a:custGeom>
            <a:avLst/>
            <a:gdLst/>
            <a:ahLst/>
            <a:cxnLst/>
            <a:rect l="l" t="t" r="r" b="b"/>
            <a:pathLst>
              <a:path w="558799">
                <a:moveTo>
                  <a:pt x="0" y="0"/>
                </a:moveTo>
                <a:lnTo>
                  <a:pt x="558799" y="0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115801" y="2843099"/>
            <a:ext cx="217927" cy="1259"/>
          </a:xfrm>
          <a:custGeom>
            <a:avLst/>
            <a:gdLst/>
            <a:ahLst/>
            <a:cxnLst/>
            <a:rect l="l" t="t" r="r" b="b"/>
            <a:pathLst>
              <a:path w="217927" h="1259">
                <a:moveTo>
                  <a:pt x="0" y="0"/>
                </a:moveTo>
                <a:lnTo>
                  <a:pt x="217927" y="1259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133240" y="2715296"/>
            <a:ext cx="257198" cy="256542"/>
          </a:xfrm>
          <a:custGeom>
            <a:avLst/>
            <a:gdLst/>
            <a:ahLst/>
            <a:cxnLst/>
            <a:rect l="l" t="t" r="r" b="b"/>
            <a:pathLst>
              <a:path w="257198" h="256542">
                <a:moveTo>
                  <a:pt x="24209" y="0"/>
                </a:moveTo>
                <a:lnTo>
                  <a:pt x="13331" y="4570"/>
                </a:lnTo>
                <a:lnTo>
                  <a:pt x="5019" y="13518"/>
                </a:lnTo>
                <a:lnTo>
                  <a:pt x="1772" y="21609"/>
                </a:lnTo>
                <a:lnTo>
                  <a:pt x="1559" y="33468"/>
                </a:lnTo>
                <a:lnTo>
                  <a:pt x="6130" y="44345"/>
                </a:lnTo>
                <a:lnTo>
                  <a:pt x="15077" y="52658"/>
                </a:lnTo>
                <a:lnTo>
                  <a:pt x="143776" y="128733"/>
                </a:lnTo>
                <a:lnTo>
                  <a:pt x="7410" y="208747"/>
                </a:lnTo>
                <a:lnTo>
                  <a:pt x="1379" y="218966"/>
                </a:lnTo>
                <a:lnTo>
                  <a:pt x="0" y="230690"/>
                </a:lnTo>
                <a:lnTo>
                  <a:pt x="3697" y="242336"/>
                </a:lnTo>
                <a:lnTo>
                  <a:pt x="9128" y="249132"/>
                </a:lnTo>
                <a:lnTo>
                  <a:pt x="19347" y="255163"/>
                </a:lnTo>
                <a:lnTo>
                  <a:pt x="31071" y="256542"/>
                </a:lnTo>
                <a:lnTo>
                  <a:pt x="42717" y="252845"/>
                </a:lnTo>
                <a:lnTo>
                  <a:pt x="257198" y="129389"/>
                </a:lnTo>
                <a:lnTo>
                  <a:pt x="36067" y="213"/>
                </a:lnTo>
                <a:lnTo>
                  <a:pt x="24209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513379" y="1175904"/>
            <a:ext cx="7667625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5" dirty="0" err="1" smtClean="0">
                <a:latin typeface="Tahoma"/>
                <a:cs typeface="Tahoma"/>
              </a:rPr>
              <a:t>Hồi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sức</a:t>
            </a:r>
            <a:r>
              <a:rPr lang="en-US" sz="4000" spc="-25" dirty="0" smtClean="0">
                <a:latin typeface="Tahoma"/>
                <a:cs typeface="Tahoma"/>
              </a:rPr>
              <a:t> ban </a:t>
            </a:r>
            <a:r>
              <a:rPr lang="en-US" sz="4000" spc="-25" dirty="0" err="1" smtClean="0">
                <a:latin typeface="Tahoma"/>
                <a:cs typeface="Tahoma"/>
              </a:rPr>
              <a:t>đầu</a:t>
            </a:r>
            <a:r>
              <a:rPr lang="en-US" sz="4000" spc="-25" dirty="0" smtClean="0">
                <a:latin typeface="Tahoma"/>
                <a:cs typeface="Tahoma"/>
              </a:rPr>
              <a:t>: </a:t>
            </a:r>
            <a:r>
              <a:rPr lang="en-US" sz="4000" spc="-5" dirty="0" err="1" smtClean="0">
                <a:latin typeface="Tahoma"/>
                <a:cs typeface="Tahoma"/>
              </a:rPr>
              <a:t>tóm</a:t>
            </a:r>
            <a:r>
              <a:rPr lang="en-US" sz="4000" spc="-5" dirty="0" smtClean="0">
                <a:latin typeface="Tahoma"/>
                <a:cs typeface="Tahoma"/>
              </a:rPr>
              <a:t> </a:t>
            </a:r>
            <a:r>
              <a:rPr lang="en-US" sz="4000" spc="-5" dirty="0" err="1" smtClean="0">
                <a:latin typeface="Tahoma"/>
                <a:cs typeface="Tahoma"/>
              </a:rPr>
              <a:t>tắt</a:t>
            </a:r>
            <a:r>
              <a:rPr lang="en-US" sz="4000" spc="-5" dirty="0" smtClean="0">
                <a:latin typeface="Tahoma"/>
                <a:cs typeface="Tahoma"/>
              </a:rPr>
              <a:t> 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27642" y="2404313"/>
            <a:ext cx="8069579" cy="3563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70" dirty="0" err="1" smtClean="0">
                <a:latin typeface="Tahoma"/>
                <a:cs typeface="Tahoma"/>
              </a:rPr>
              <a:t>Nhịp</a:t>
            </a:r>
            <a:r>
              <a:rPr lang="en-US" sz="2400" spc="-70" dirty="0" smtClean="0">
                <a:latin typeface="Tahoma"/>
                <a:cs typeface="Tahoma"/>
              </a:rPr>
              <a:t> </a:t>
            </a:r>
            <a:r>
              <a:rPr sz="2400" b="1" spc="-21" dirty="0" smtClean="0">
                <a:latin typeface="Tahoma"/>
                <a:cs typeface="Tahoma"/>
              </a:rPr>
              <a:t>15</a:t>
            </a:r>
            <a:r>
              <a:rPr sz="2400" b="1" spc="-5" dirty="0" smtClean="0">
                <a:latin typeface="Tahoma"/>
                <a:cs typeface="Tahoma"/>
              </a:rPr>
              <a:t>/</a:t>
            </a:r>
            <a:r>
              <a:rPr sz="2400" b="1" spc="-21" dirty="0" smtClean="0">
                <a:latin typeface="Tahoma"/>
                <a:cs typeface="Tahoma"/>
              </a:rPr>
              <a:t>2</a:t>
            </a:r>
            <a:r>
              <a:rPr lang="en-US" sz="2400" b="1" spc="-21" dirty="0" smtClean="0">
                <a:latin typeface="Tahoma"/>
                <a:cs typeface="Tahoma"/>
              </a:rPr>
              <a:t> </a:t>
            </a:r>
            <a:r>
              <a:rPr lang="en-US" sz="2400" b="1" spc="-21" dirty="0" err="1" smtClean="0">
                <a:latin typeface="Tahoma"/>
                <a:cs typeface="Tahoma"/>
              </a:rPr>
              <a:t>khi</a:t>
            </a:r>
            <a:r>
              <a:rPr lang="en-US" sz="2400" b="1" spc="-21" dirty="0" smtClean="0">
                <a:latin typeface="Tahoma"/>
                <a:cs typeface="Tahoma"/>
              </a:rPr>
              <a:t> </a:t>
            </a:r>
            <a:r>
              <a:rPr lang="en-US" sz="2400" b="1" spc="-21" dirty="0" err="1" smtClean="0">
                <a:latin typeface="Tahoma"/>
                <a:cs typeface="Tahoma"/>
              </a:rPr>
              <a:t>có</a:t>
            </a:r>
            <a:r>
              <a:rPr lang="en-US" sz="2400" b="1" spc="-21" dirty="0" smtClean="0">
                <a:latin typeface="Tahoma"/>
                <a:cs typeface="Tahoma"/>
              </a:rPr>
              <a:t> 2 </a:t>
            </a:r>
            <a:r>
              <a:rPr lang="en-US" sz="2400" b="1" spc="-21" dirty="0" err="1" smtClean="0">
                <a:latin typeface="Tahoma"/>
                <a:cs typeface="Tahoma"/>
              </a:rPr>
              <a:t>người</a:t>
            </a:r>
            <a:r>
              <a:rPr lang="en-US" sz="2400" b="1" spc="-21" dirty="0" smtClean="0">
                <a:latin typeface="Tahoma"/>
                <a:cs typeface="Tahoma"/>
              </a:rPr>
              <a:t> </a:t>
            </a:r>
            <a:r>
              <a:rPr lang="en-US" sz="2400" b="1" spc="-21" dirty="0" err="1" smtClean="0">
                <a:latin typeface="Tahoma"/>
                <a:cs typeface="Tahoma"/>
              </a:rPr>
              <a:t>hồi</a:t>
            </a:r>
            <a:r>
              <a:rPr lang="en-US" sz="2400" b="1" spc="-21" dirty="0" smtClean="0">
                <a:latin typeface="Tahoma"/>
                <a:cs typeface="Tahoma"/>
              </a:rPr>
              <a:t> </a:t>
            </a:r>
            <a:r>
              <a:rPr lang="en-US" sz="2400" b="1" spc="-21" dirty="0" err="1" smtClean="0">
                <a:latin typeface="Tahoma"/>
                <a:cs typeface="Tahoma"/>
              </a:rPr>
              <a:t>sức</a:t>
            </a:r>
            <a:r>
              <a:rPr sz="2400" b="1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hoặc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30/2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khi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có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một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mình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endParaRPr sz="1000" dirty="0"/>
          </a:p>
          <a:p>
            <a:pPr>
              <a:lnSpc>
                <a:spcPts val="1300"/>
              </a:lnSpc>
              <a:spcBef>
                <a:spcPts val="32"/>
              </a:spcBef>
              <a:buFont typeface="Arial"/>
              <a:buChar char="•"/>
            </a:pPr>
            <a:endParaRPr sz="13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b="1" dirty="0" smtClean="0">
                <a:latin typeface="Tahoma"/>
                <a:cs typeface="Tahoma"/>
              </a:rPr>
              <a:t>1/3 </a:t>
            </a:r>
            <a:r>
              <a:rPr lang="en-US" sz="2400" b="1" dirty="0" err="1" smtClean="0">
                <a:latin typeface="Tahoma"/>
                <a:cs typeface="Tahoma"/>
              </a:rPr>
              <a:t>đường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kính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trước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sau</a:t>
            </a:r>
            <a:r>
              <a:rPr sz="2400" b="1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hoặc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b="1" spc="-21" dirty="0">
                <a:latin typeface="Tahoma"/>
                <a:cs typeface="Tahoma"/>
              </a:rPr>
              <a:t>50 </a:t>
            </a:r>
            <a:r>
              <a:rPr sz="2400" b="1" spc="-25" dirty="0" smtClean="0">
                <a:latin typeface="Tahoma"/>
                <a:cs typeface="Tahoma"/>
              </a:rPr>
              <a:t>mm</a:t>
            </a:r>
            <a:endParaRPr sz="1000" dirty="0"/>
          </a:p>
          <a:p>
            <a:pPr>
              <a:lnSpc>
                <a:spcPts val="1300"/>
              </a:lnSpc>
              <a:spcBef>
                <a:spcPts val="32"/>
              </a:spcBef>
              <a:buFont typeface="Arial"/>
              <a:buChar char="•"/>
            </a:pPr>
            <a:endParaRPr sz="13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Với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tần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suất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sz="2400" b="1" spc="-21" dirty="0" smtClean="0">
                <a:latin typeface="Tahoma"/>
                <a:cs typeface="Tahoma"/>
              </a:rPr>
              <a:t>100</a:t>
            </a:r>
            <a:r>
              <a:rPr lang="en-US" sz="2400" b="1" spc="-21" smtClean="0">
                <a:latin typeface="Tahoma"/>
                <a:cs typeface="Tahoma"/>
              </a:rPr>
              <a:t>-</a:t>
            </a:r>
            <a:r>
              <a:rPr sz="2400" b="1" spc="-15" smtClean="0">
                <a:latin typeface="Tahoma"/>
                <a:cs typeface="Tahoma"/>
              </a:rPr>
              <a:t> </a:t>
            </a:r>
            <a:r>
              <a:rPr sz="2400" b="1" spc="-21" smtClean="0">
                <a:latin typeface="Tahoma"/>
                <a:cs typeface="Tahoma"/>
              </a:rPr>
              <a:t>120</a:t>
            </a:r>
            <a:r>
              <a:rPr sz="2400" b="1" spc="-5" smtClean="0">
                <a:latin typeface="Tahoma"/>
                <a:cs typeface="Tahoma"/>
              </a:rPr>
              <a:t>/</a:t>
            </a:r>
            <a:r>
              <a:rPr lang="en-US" sz="2400" b="1" spc="-15" smtClean="0">
                <a:latin typeface="Tahoma"/>
                <a:cs typeface="Tahoma"/>
              </a:rPr>
              <a:t>phút</a:t>
            </a:r>
            <a:endParaRPr sz="13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b="1" dirty="0" smtClean="0">
                <a:latin typeface="Tahoma"/>
                <a:cs typeface="Tahoma"/>
              </a:rPr>
              <a:t>NKQ </a:t>
            </a:r>
            <a:r>
              <a:rPr lang="en-US" sz="2400" b="1" dirty="0" err="1" smtClean="0">
                <a:latin typeface="Tahoma"/>
                <a:cs typeface="Tahoma"/>
              </a:rPr>
              <a:t>có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bóng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sớm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nhất</a:t>
            </a:r>
            <a:r>
              <a:rPr sz="2400" spc="-10" dirty="0" smtClean="0">
                <a:latin typeface="Tahoma"/>
                <a:cs typeface="Tahoma"/>
              </a:rPr>
              <a:t>,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đường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b="1" spc="-5" dirty="0" err="1" smtClean="0">
                <a:latin typeface="Tahoma"/>
                <a:cs typeface="Tahoma"/>
              </a:rPr>
              <a:t>miệng</a:t>
            </a:r>
            <a:r>
              <a:rPr sz="2400" spc="-10" dirty="0" smtClean="0">
                <a:latin typeface="Tahoma"/>
                <a:cs typeface="Tahoma"/>
              </a:rPr>
              <a:t>,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với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sz="2400" spc="-50" dirty="0" smtClean="0">
                <a:latin typeface="Tahoma"/>
                <a:cs typeface="Tahoma"/>
              </a:rPr>
              <a:t> </a:t>
            </a:r>
            <a:r>
              <a:rPr sz="2400" b="1" dirty="0" smtClean="0">
                <a:latin typeface="Tahoma"/>
                <a:cs typeface="Tahoma"/>
              </a:rPr>
              <a:t>C</a:t>
            </a:r>
            <a:r>
              <a:rPr sz="2400" b="1" spc="-5" dirty="0" smtClean="0">
                <a:latin typeface="Tahoma"/>
                <a:cs typeface="Tahoma"/>
              </a:rPr>
              <a:t>O</a:t>
            </a:r>
            <a:r>
              <a:rPr sz="2400" b="1" spc="-22" baseline="-20833" dirty="0" smtClean="0">
                <a:latin typeface="Tahoma"/>
                <a:cs typeface="Tahoma"/>
              </a:rPr>
              <a:t>2</a:t>
            </a:r>
            <a:r>
              <a:rPr sz="2400" b="1" spc="-15" dirty="0" smtClean="0">
                <a:latin typeface="Tahoma"/>
                <a:cs typeface="Tahoma"/>
              </a:rPr>
              <a:t>ET</a:t>
            </a:r>
            <a:endParaRPr sz="8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35" dirty="0" err="1" smtClean="0">
                <a:latin typeface="Tahoma"/>
                <a:cs typeface="Tahoma"/>
              </a:rPr>
              <a:t>Chú</a:t>
            </a:r>
            <a:r>
              <a:rPr lang="en-US" sz="2400" spc="-35" dirty="0" smtClean="0">
                <a:latin typeface="Tahoma"/>
                <a:cs typeface="Tahoma"/>
              </a:rPr>
              <a:t> ý 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hạn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chế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tần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số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thở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của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máy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thở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khi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xoa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bóp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tim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err="1" smtClean="0">
                <a:latin typeface="Tahoma"/>
                <a:cs typeface="Tahoma"/>
              </a:rPr>
              <a:t>ngoài</a:t>
            </a:r>
            <a:r>
              <a:rPr lang="en-US" sz="2400" spc="-10" smtClean="0">
                <a:latin typeface="Tahoma"/>
                <a:cs typeface="Tahoma"/>
              </a:rPr>
              <a:t> lồng ngực </a:t>
            </a: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30" dirty="0" err="1" smtClean="0">
                <a:latin typeface="Tahoma"/>
                <a:cs typeface="Tahoma"/>
              </a:rPr>
              <a:t>Ít</a:t>
            </a:r>
            <a:r>
              <a:rPr lang="en-US" sz="2400" spc="-30" dirty="0" smtClean="0">
                <a:latin typeface="Tahoma"/>
                <a:cs typeface="Tahoma"/>
              </a:rPr>
              <a:t> </a:t>
            </a:r>
            <a:r>
              <a:rPr lang="en-US" sz="2400" spc="-30" dirty="0" err="1" smtClean="0">
                <a:latin typeface="Tahoma"/>
                <a:cs typeface="Tahoma"/>
              </a:rPr>
              <a:t>nhất</a:t>
            </a:r>
            <a:r>
              <a:rPr lang="en-US" sz="2400" spc="-30" dirty="0" smtClean="0">
                <a:latin typeface="Tahoma"/>
                <a:cs typeface="Tahoma"/>
              </a:rPr>
              <a:t> 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b="1" spc="-30" dirty="0">
                <a:latin typeface="Tahoma"/>
                <a:cs typeface="Tahoma"/>
              </a:rPr>
              <a:t>½ </a:t>
            </a:r>
            <a:r>
              <a:rPr lang="en-US" sz="2400" b="1" spc="-30" dirty="0" err="1" smtClean="0">
                <a:latin typeface="Tahoma"/>
                <a:cs typeface="Tahoma"/>
              </a:rPr>
              <a:t>giờ</a:t>
            </a:r>
            <a:r>
              <a:rPr lang="en-US" sz="2400" b="1" spc="-30" dirty="0" smtClean="0">
                <a:latin typeface="Tahoma"/>
                <a:cs typeface="Tahoma"/>
              </a:rPr>
              <a:t> </a:t>
            </a:r>
            <a:r>
              <a:rPr sz="2400" b="1" spc="-1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hồi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sức</a:t>
            </a:r>
            <a:r>
              <a:rPr lang="en-US" sz="2400" spc="-5" dirty="0" smtClean="0">
                <a:latin typeface="Tahoma"/>
                <a:cs typeface="Tahoma"/>
              </a:rPr>
              <a:t>  </a:t>
            </a:r>
            <a:r>
              <a:rPr lang="en-US" sz="2400" b="1" spc="-5" dirty="0" smtClean="0">
                <a:latin typeface="Tahoma"/>
                <a:cs typeface="Tahoma"/>
              </a:rPr>
              <a:t>ở </a:t>
            </a:r>
            <a:r>
              <a:rPr lang="en-US" sz="2400" b="1" spc="-5" dirty="0" err="1" smtClean="0">
                <a:latin typeface="Tahoma"/>
                <a:cs typeface="Tahoma"/>
              </a:rPr>
              <a:t>ngoài</a:t>
            </a:r>
            <a:r>
              <a:rPr lang="en-US" sz="2400" b="1" spc="-5" dirty="0" smtClean="0">
                <a:latin typeface="Tahoma"/>
                <a:cs typeface="Tahoma"/>
              </a:rPr>
              <a:t> BV </a:t>
            </a:r>
            <a:r>
              <a:rPr lang="en-US" sz="2400" spc="-5" dirty="0" err="1" smtClean="0">
                <a:latin typeface="Tahoma"/>
                <a:cs typeface="Tahoma"/>
              </a:rPr>
              <a:t>và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b="1" spc="-5" dirty="0" smtClean="0">
                <a:latin typeface="Tahoma"/>
                <a:cs typeface="Tahoma"/>
              </a:rPr>
              <a:t>1 </a:t>
            </a:r>
            <a:r>
              <a:rPr lang="en-US" sz="2400" b="1" spc="-5" dirty="0" err="1" smtClean="0">
                <a:latin typeface="Tahoma"/>
                <a:cs typeface="Tahoma"/>
              </a:rPr>
              <a:t>giờ</a:t>
            </a:r>
            <a:r>
              <a:rPr lang="en-US" sz="2400" b="1" spc="-5" dirty="0" smtClean="0">
                <a:latin typeface="Tahoma"/>
                <a:cs typeface="Tahoma"/>
              </a:rPr>
              <a:t> ở </a:t>
            </a:r>
            <a:r>
              <a:rPr lang="en-US" sz="2400" b="1" spc="-5" dirty="0" err="1" smtClean="0">
                <a:latin typeface="Tahoma"/>
                <a:cs typeface="Tahoma"/>
              </a:rPr>
              <a:t>trong</a:t>
            </a:r>
            <a:r>
              <a:rPr lang="en-US" sz="2400" b="1" spc="-5" dirty="0" smtClean="0">
                <a:latin typeface="Tahoma"/>
                <a:cs typeface="Tahoma"/>
              </a:rPr>
              <a:t> BV</a:t>
            </a:r>
            <a:r>
              <a:rPr sz="2400" b="1" dirty="0" smtClean="0">
                <a:latin typeface="Tahoma"/>
                <a:cs typeface="Tahoma"/>
              </a:rPr>
              <a:t>???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76803" y="3115829"/>
            <a:ext cx="8728710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1" dirty="0" err="1" smtClean="0">
                <a:latin typeface="Tahoma"/>
                <a:cs typeface="Tahoma"/>
              </a:rPr>
              <a:t>Trường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hợp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đặc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biệt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của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rối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loạn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nhịp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975466" y="1307668"/>
            <a:ext cx="4743450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1" dirty="0" err="1" smtClean="0">
                <a:latin typeface="Tahoma"/>
                <a:cs typeface="Tahoma"/>
              </a:rPr>
              <a:t>Rối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loạn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nhịp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64204" y="2847225"/>
            <a:ext cx="7533639" cy="22364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Khi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nào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nghĩ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đến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điều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đó</a:t>
            </a:r>
            <a:r>
              <a:rPr sz="2400" spc="-15" dirty="0" smtClean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44"/>
              </a:spcBef>
              <a:buFont typeface="Arial"/>
              <a:buChar char="•"/>
            </a:pPr>
            <a:endParaRPr sz="14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Sốc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bao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nhiêu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44"/>
              </a:spcBef>
              <a:buFont typeface="Arial"/>
              <a:buChar char="•"/>
            </a:pPr>
            <a:endParaRPr sz="1400" dirty="0"/>
          </a:p>
          <a:p>
            <a:pPr marL="252705" indent="-202545">
              <a:buFont typeface="Arial"/>
              <a:buChar char="•"/>
              <a:tabLst>
                <a:tab pos="252705" algn="l"/>
              </a:tabLst>
            </a:pPr>
            <a:r>
              <a:rPr lang="en-US" sz="2400" err="1" smtClean="0">
                <a:latin typeface="Tahoma"/>
                <a:cs typeface="Tahoma"/>
              </a:rPr>
              <a:t>Và</a:t>
            </a:r>
            <a:r>
              <a:rPr lang="en-US" sz="2400" smtClean="0">
                <a:latin typeface="Tahoma"/>
                <a:cs typeface="Tahoma"/>
              </a:rPr>
              <a:t> vai trò của máy </a:t>
            </a:r>
            <a:r>
              <a:rPr lang="en-US" sz="2400" dirty="0" err="1" smtClean="0">
                <a:latin typeface="Tahoma"/>
                <a:cs typeface="Tahoma"/>
              </a:rPr>
              <a:t>phá</a:t>
            </a:r>
            <a:r>
              <a:rPr lang="en-US" sz="2400" dirty="0" smtClean="0">
                <a:latin typeface="Tahoma"/>
                <a:cs typeface="Tahoma"/>
              </a:rPr>
              <a:t> rung </a:t>
            </a:r>
            <a:r>
              <a:rPr lang="en-US" sz="2400" dirty="0" err="1" smtClean="0">
                <a:latin typeface="Tahoma"/>
                <a:cs typeface="Tahoma"/>
              </a:rPr>
              <a:t>ngoài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tự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động</a:t>
            </a:r>
            <a:r>
              <a:rPr sz="2400" spc="-15" dirty="0" smtClean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16303" y="893952"/>
            <a:ext cx="3481800" cy="0"/>
          </a:xfrm>
          <a:custGeom>
            <a:avLst/>
            <a:gdLst/>
            <a:ahLst/>
            <a:cxnLst/>
            <a:rect l="l" t="t" r="r" b="b"/>
            <a:pathLst>
              <a:path w="3481800">
                <a:moveTo>
                  <a:pt x="0" y="0"/>
                </a:moveTo>
                <a:lnTo>
                  <a:pt x="3481800" y="0"/>
                </a:lnTo>
              </a:path>
            </a:pathLst>
          </a:custGeom>
          <a:ln w="24496">
            <a:solidFill>
              <a:srgbClr val="81818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16305" y="6851871"/>
            <a:ext cx="3468898" cy="0"/>
          </a:xfrm>
          <a:custGeom>
            <a:avLst/>
            <a:gdLst/>
            <a:ahLst/>
            <a:cxnLst/>
            <a:rect l="l" t="t" r="r" b="b"/>
            <a:pathLst>
              <a:path w="3468899">
                <a:moveTo>
                  <a:pt x="0" y="0"/>
                </a:moveTo>
                <a:lnTo>
                  <a:pt x="3468899" y="0"/>
                </a:lnTo>
              </a:path>
            </a:pathLst>
          </a:custGeom>
          <a:ln w="1288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603592" y="403824"/>
            <a:ext cx="3313429" cy="4457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50497" marR="12698" indent="-738433">
              <a:lnSpc>
                <a:spcPts val="1700"/>
              </a:lnSpc>
            </a:pPr>
            <a:r>
              <a:rPr sz="1600" spc="-335" dirty="0">
                <a:solidFill>
                  <a:srgbClr val="818181"/>
                </a:solidFill>
                <a:latin typeface="Arial"/>
                <a:cs typeface="Arial"/>
              </a:rPr>
              <a:t>T</a:t>
            </a:r>
            <a:r>
              <a:rPr sz="1600" spc="-260" dirty="0">
                <a:solidFill>
                  <a:srgbClr val="818181"/>
                </a:solidFill>
                <a:latin typeface="Arial"/>
                <a:cs typeface="Arial"/>
              </a:rPr>
              <a:t>ABLE</a:t>
            </a:r>
            <a:r>
              <a:rPr sz="1600" spc="60" dirty="0">
                <a:solidFill>
                  <a:srgbClr val="818181"/>
                </a:solidFill>
                <a:latin typeface="Arial"/>
                <a:cs typeface="Arial"/>
              </a:rPr>
              <a:t> </a:t>
            </a:r>
            <a:r>
              <a:rPr sz="1600" spc="-125" dirty="0">
                <a:solidFill>
                  <a:srgbClr val="818181"/>
                </a:solidFill>
                <a:latin typeface="Arial"/>
                <a:cs typeface="Arial"/>
              </a:rPr>
              <a:t>1 </a:t>
            </a:r>
            <a:r>
              <a:rPr sz="1600" spc="-90" dirty="0">
                <a:solidFill>
                  <a:srgbClr val="818181"/>
                </a:solidFill>
                <a:latin typeface="Arial"/>
                <a:cs typeface="Arial"/>
              </a:rPr>
              <a:t> </a:t>
            </a:r>
            <a:r>
              <a:rPr sz="1500" spc="-130" dirty="0">
                <a:latin typeface="Arial"/>
                <a:cs typeface="Arial"/>
              </a:rPr>
              <a:t>Car</a:t>
            </a:r>
            <a:r>
              <a:rPr sz="1500" spc="-155" dirty="0">
                <a:latin typeface="Arial"/>
                <a:cs typeface="Arial"/>
              </a:rPr>
              <a:t>d</a:t>
            </a:r>
            <a:r>
              <a:rPr sz="1500" spc="-86" dirty="0">
                <a:latin typeface="Arial"/>
                <a:cs typeface="Arial"/>
              </a:rPr>
              <a:t>iac</a:t>
            </a:r>
            <a:r>
              <a:rPr sz="1500" spc="60" dirty="0">
                <a:latin typeface="Arial"/>
                <a:cs typeface="Arial"/>
              </a:rPr>
              <a:t> </a:t>
            </a:r>
            <a:r>
              <a:rPr sz="1500" spc="-90" dirty="0">
                <a:latin typeface="Arial"/>
                <a:cs typeface="Arial"/>
              </a:rPr>
              <a:t>Disorders</a:t>
            </a:r>
            <a:r>
              <a:rPr sz="1500" spc="44" dirty="0">
                <a:latin typeface="Arial"/>
                <a:cs typeface="Arial"/>
              </a:rPr>
              <a:t> </a:t>
            </a:r>
            <a:r>
              <a:rPr sz="1500" spc="-105" dirty="0">
                <a:latin typeface="Arial"/>
                <a:cs typeface="Arial"/>
              </a:rPr>
              <a:t>Predisposing</a:t>
            </a:r>
            <a:r>
              <a:rPr sz="1500" spc="50" dirty="0">
                <a:latin typeface="Arial"/>
                <a:cs typeface="Arial"/>
              </a:rPr>
              <a:t> </a:t>
            </a:r>
            <a:r>
              <a:rPr sz="1500" spc="-70" dirty="0">
                <a:latin typeface="Arial"/>
                <a:cs typeface="Arial"/>
              </a:rPr>
              <a:t>to</a:t>
            </a:r>
            <a:r>
              <a:rPr sz="1500" spc="-50" dirty="0">
                <a:latin typeface="Arial"/>
                <a:cs typeface="Arial"/>
              </a:rPr>
              <a:t> </a:t>
            </a:r>
            <a:r>
              <a:rPr sz="1500" spc="-315" dirty="0">
                <a:latin typeface="Arial"/>
                <a:cs typeface="Arial"/>
              </a:rPr>
              <a:t>P</a:t>
            </a:r>
            <a:r>
              <a:rPr sz="1500" spc="-55" dirty="0">
                <a:latin typeface="Arial"/>
                <a:cs typeface="Arial"/>
              </a:rPr>
              <a:t>ediatric</a:t>
            </a:r>
            <a:r>
              <a:rPr sz="1500" spc="86" dirty="0">
                <a:latin typeface="Arial"/>
                <a:cs typeface="Arial"/>
              </a:rPr>
              <a:t> </a:t>
            </a:r>
            <a:r>
              <a:rPr sz="1500" spc="-125" dirty="0">
                <a:latin typeface="Arial"/>
                <a:cs typeface="Arial"/>
              </a:rPr>
              <a:t>and</a:t>
            </a:r>
            <a:r>
              <a:rPr sz="1500" spc="86" dirty="0">
                <a:latin typeface="Arial"/>
                <a:cs typeface="Arial"/>
              </a:rPr>
              <a:t> </a:t>
            </a:r>
            <a:r>
              <a:rPr sz="1500" spc="-405" dirty="0">
                <a:latin typeface="Arial"/>
                <a:cs typeface="Arial"/>
              </a:rPr>
              <a:t>Y</a:t>
            </a:r>
            <a:r>
              <a:rPr sz="1500" spc="-125" dirty="0">
                <a:latin typeface="Arial"/>
                <a:cs typeface="Arial"/>
              </a:rPr>
              <a:t>oung</a:t>
            </a:r>
            <a:r>
              <a:rPr sz="1500" spc="90" dirty="0">
                <a:latin typeface="Arial"/>
                <a:cs typeface="Arial"/>
              </a:rPr>
              <a:t> </a:t>
            </a:r>
            <a:r>
              <a:rPr sz="1500" spc="-105" dirty="0">
                <a:latin typeface="Arial"/>
                <a:cs typeface="Arial"/>
              </a:rPr>
              <a:t>Adult</a:t>
            </a:r>
            <a:r>
              <a:rPr sz="1500" spc="80" dirty="0">
                <a:latin typeface="Arial"/>
                <a:cs typeface="Arial"/>
              </a:rPr>
              <a:t> </a:t>
            </a:r>
            <a:r>
              <a:rPr sz="1500" spc="-320" dirty="0">
                <a:latin typeface="Arial"/>
                <a:cs typeface="Arial"/>
              </a:rPr>
              <a:t>SCA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03591" y="931634"/>
            <a:ext cx="3467100" cy="59010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2001326" algn="ctr"/>
            <a:r>
              <a:rPr sz="1400" spc="-55" dirty="0">
                <a:latin typeface="Arial"/>
                <a:cs typeface="Arial"/>
              </a:rPr>
              <a:t>Structu</a:t>
            </a:r>
            <a:r>
              <a:rPr sz="1400" spc="-75" dirty="0">
                <a:latin typeface="Arial"/>
                <a:cs typeface="Arial"/>
              </a:rPr>
              <a:t>r</a:t>
            </a:r>
            <a:r>
              <a:rPr sz="1400" spc="-55" dirty="0">
                <a:latin typeface="Arial"/>
                <a:cs typeface="Arial"/>
              </a:rPr>
              <a:t>al/functional</a:t>
            </a:r>
            <a:endParaRPr sz="1400">
              <a:latin typeface="Arial"/>
              <a:cs typeface="Arial"/>
            </a:endParaRPr>
          </a:p>
          <a:p>
            <a:pPr marL="374613" indent="-182227">
              <a:spcBef>
                <a:spcPts val="105"/>
              </a:spcBef>
              <a:buFont typeface="Arial"/>
              <a:buAutoNum type="arabicPeriod"/>
              <a:tabLst>
                <a:tab pos="366994" algn="l"/>
              </a:tabLst>
            </a:pPr>
            <a:r>
              <a:rPr sz="1400" spc="-135" dirty="0">
                <a:latin typeface="Arial"/>
                <a:cs typeface="Arial"/>
              </a:rPr>
              <a:t>Hype</a:t>
            </a:r>
            <a:r>
              <a:rPr sz="1400" spc="-40" dirty="0">
                <a:latin typeface="Arial"/>
                <a:cs typeface="Arial"/>
              </a:rPr>
              <a:t>r</a:t>
            </a:r>
            <a:r>
              <a:rPr sz="1400" spc="-10" dirty="0">
                <a:latin typeface="Arial"/>
                <a:cs typeface="Arial"/>
              </a:rPr>
              <a:t>tr</a:t>
            </a:r>
            <a:r>
              <a:rPr sz="1400" spc="-40" dirty="0">
                <a:latin typeface="Arial"/>
                <a:cs typeface="Arial"/>
              </a:rPr>
              <a:t>o</a:t>
            </a:r>
            <a:r>
              <a:rPr sz="1400" spc="-75" dirty="0">
                <a:latin typeface="Arial"/>
                <a:cs typeface="Arial"/>
              </a:rPr>
              <a:t>phic</a:t>
            </a:r>
            <a:r>
              <a:rPr sz="1400" spc="86" dirty="0">
                <a:latin typeface="Arial"/>
                <a:cs typeface="Arial"/>
              </a:rPr>
              <a:t> </a:t>
            </a:r>
            <a:r>
              <a:rPr sz="1400" spc="-60" dirty="0">
                <a:latin typeface="Arial"/>
                <a:cs typeface="Arial"/>
              </a:rPr>
              <a:t>car</a:t>
            </a:r>
            <a:r>
              <a:rPr sz="1400" spc="-105" dirty="0">
                <a:latin typeface="Arial"/>
                <a:cs typeface="Arial"/>
              </a:rPr>
              <a:t>diomyopath</a:t>
            </a:r>
            <a:r>
              <a:rPr sz="1400" spc="-125" dirty="0">
                <a:latin typeface="Arial"/>
                <a:cs typeface="Arial"/>
              </a:rPr>
              <a:t>y</a:t>
            </a:r>
            <a:r>
              <a:rPr sz="1400" spc="-52" baseline="21604" dirty="0">
                <a:latin typeface="Arial"/>
                <a:cs typeface="Arial"/>
              </a:rPr>
              <a:t>a</a:t>
            </a:r>
            <a:endParaRPr sz="1400" baseline="21604">
              <a:latin typeface="Arial"/>
              <a:cs typeface="Arial"/>
            </a:endParaRPr>
          </a:p>
          <a:p>
            <a:pPr marL="366994" indent="-174608">
              <a:spcBef>
                <a:spcPts val="105"/>
              </a:spcBef>
              <a:buFont typeface="Arial"/>
              <a:buAutoNum type="arabicPeriod"/>
              <a:tabLst>
                <a:tab pos="366994" algn="l"/>
              </a:tabLst>
            </a:pPr>
            <a:r>
              <a:rPr sz="1400" spc="-130" dirty="0">
                <a:latin typeface="Arial"/>
                <a:cs typeface="Arial"/>
              </a:rPr>
              <a:t>Cor</a:t>
            </a:r>
            <a:r>
              <a:rPr sz="1400" spc="-155" dirty="0">
                <a:latin typeface="Arial"/>
                <a:cs typeface="Arial"/>
              </a:rPr>
              <a:t>o</a:t>
            </a:r>
            <a:r>
              <a:rPr sz="1400" spc="-75" dirty="0">
                <a:latin typeface="Arial"/>
                <a:cs typeface="Arial"/>
              </a:rPr>
              <a:t>nary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35" dirty="0">
                <a:latin typeface="Arial"/>
                <a:cs typeface="Arial"/>
              </a:rPr>
              <a:t>a</a:t>
            </a:r>
            <a:r>
              <a:rPr sz="1400" spc="25" dirty="0">
                <a:latin typeface="Arial"/>
                <a:cs typeface="Arial"/>
              </a:rPr>
              <a:t>r</a:t>
            </a:r>
            <a:r>
              <a:rPr sz="1400" spc="-55" dirty="0">
                <a:latin typeface="Arial"/>
                <a:cs typeface="Arial"/>
              </a:rPr>
              <a:t>tery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95" dirty="0">
                <a:latin typeface="Arial"/>
                <a:cs typeface="Arial"/>
              </a:rPr>
              <a:t>anomalies</a:t>
            </a:r>
            <a:endParaRPr sz="1400">
              <a:latin typeface="Arial"/>
              <a:cs typeface="Arial"/>
            </a:endParaRPr>
          </a:p>
          <a:p>
            <a:pPr marL="366994" indent="-174608">
              <a:spcBef>
                <a:spcPts val="95"/>
              </a:spcBef>
              <a:buFont typeface="Arial"/>
              <a:buAutoNum type="arabicPeriod"/>
              <a:tabLst>
                <a:tab pos="366994" algn="l"/>
              </a:tabLst>
            </a:pPr>
            <a:r>
              <a:rPr sz="1400" spc="-130" dirty="0">
                <a:latin typeface="Arial"/>
                <a:cs typeface="Arial"/>
              </a:rPr>
              <a:t>Ao</a:t>
            </a:r>
            <a:r>
              <a:rPr sz="1400" spc="-30" dirty="0">
                <a:latin typeface="Arial"/>
                <a:cs typeface="Arial"/>
              </a:rPr>
              <a:t>rtic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ruptur</a:t>
            </a:r>
            <a:r>
              <a:rPr sz="1400" spc="-70" dirty="0">
                <a:latin typeface="Arial"/>
                <a:cs typeface="Arial"/>
              </a:rPr>
              <a:t>e</a:t>
            </a:r>
            <a:r>
              <a:rPr sz="1400" spc="-65" dirty="0">
                <a:latin typeface="Arial"/>
                <a:cs typeface="Arial"/>
              </a:rPr>
              <a:t>/Marfan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120" dirty="0">
                <a:latin typeface="Arial"/>
                <a:cs typeface="Arial"/>
              </a:rPr>
              <a:t>sy</a:t>
            </a:r>
            <a:r>
              <a:rPr sz="1400" spc="-155" dirty="0">
                <a:latin typeface="Arial"/>
                <a:cs typeface="Arial"/>
              </a:rPr>
              <a:t>n</a:t>
            </a:r>
            <a:r>
              <a:rPr sz="1400" spc="-65" dirty="0">
                <a:latin typeface="Arial"/>
                <a:cs typeface="Arial"/>
              </a:rPr>
              <a:t>dro</a:t>
            </a:r>
            <a:r>
              <a:rPr sz="1400" spc="-125" dirty="0">
                <a:latin typeface="Arial"/>
                <a:cs typeface="Arial"/>
              </a:rPr>
              <a:t>m</a:t>
            </a:r>
            <a:r>
              <a:rPr sz="1400" spc="-170" dirty="0">
                <a:latin typeface="Arial"/>
                <a:cs typeface="Arial"/>
              </a:rPr>
              <a:t>e</a:t>
            </a:r>
            <a:r>
              <a:rPr sz="1400" spc="-52" baseline="21604" dirty="0">
                <a:latin typeface="Arial"/>
                <a:cs typeface="Arial"/>
              </a:rPr>
              <a:t>a</a:t>
            </a:r>
            <a:endParaRPr sz="1400" baseline="21604">
              <a:latin typeface="Arial"/>
              <a:cs typeface="Arial"/>
            </a:endParaRPr>
          </a:p>
          <a:p>
            <a:pPr marL="374613" marR="488902" indent="-182227">
              <a:lnSpc>
                <a:spcPct val="106400"/>
              </a:lnSpc>
              <a:buFont typeface="Arial"/>
              <a:buAutoNum type="arabicPeriod"/>
              <a:tabLst>
                <a:tab pos="366994" algn="l"/>
              </a:tabLst>
            </a:pPr>
            <a:r>
              <a:rPr sz="1400" spc="-90" dirty="0">
                <a:latin typeface="Arial"/>
                <a:cs typeface="Arial"/>
              </a:rPr>
              <a:t>Dilated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60" dirty="0">
                <a:latin typeface="Arial"/>
                <a:cs typeface="Arial"/>
              </a:rPr>
              <a:t>car</a:t>
            </a:r>
            <a:r>
              <a:rPr sz="1400" spc="-105" dirty="0">
                <a:latin typeface="Arial"/>
                <a:cs typeface="Arial"/>
              </a:rPr>
              <a:t>diomyopathy</a:t>
            </a:r>
            <a:r>
              <a:rPr sz="1400" spc="70" dirty="0">
                <a:latin typeface="Arial"/>
                <a:cs typeface="Arial"/>
              </a:rPr>
              <a:t> </a:t>
            </a:r>
            <a:r>
              <a:rPr sz="1400" spc="-25" dirty="0">
                <a:latin typeface="Arial"/>
                <a:cs typeface="Arial"/>
              </a:rPr>
              <a:t>or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65" dirty="0">
                <a:latin typeface="Arial"/>
                <a:cs typeface="Arial"/>
              </a:rPr>
              <a:t>re</a:t>
            </a:r>
            <a:r>
              <a:rPr sz="1400" spc="-90" dirty="0">
                <a:latin typeface="Arial"/>
                <a:cs typeface="Arial"/>
              </a:rPr>
              <a:t>s</a:t>
            </a:r>
            <a:r>
              <a:rPr sz="1400" spc="-40" dirty="0">
                <a:latin typeface="Arial"/>
                <a:cs typeface="Arial"/>
              </a:rPr>
              <a:t>trictive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60" dirty="0">
                <a:latin typeface="Arial"/>
                <a:cs typeface="Arial"/>
              </a:rPr>
              <a:t>car</a:t>
            </a:r>
            <a:r>
              <a:rPr sz="1400" spc="-105" dirty="0">
                <a:latin typeface="Arial"/>
                <a:cs typeface="Arial"/>
              </a:rPr>
              <a:t>diomyopath</a:t>
            </a:r>
            <a:r>
              <a:rPr sz="1400" spc="-125" dirty="0">
                <a:latin typeface="Arial"/>
                <a:cs typeface="Arial"/>
              </a:rPr>
              <a:t>y</a:t>
            </a:r>
            <a:r>
              <a:rPr sz="1400" spc="-52" baseline="21604" dirty="0">
                <a:latin typeface="Arial"/>
                <a:cs typeface="Arial"/>
              </a:rPr>
              <a:t>a</a:t>
            </a:r>
            <a:endParaRPr sz="1400" baseline="21604">
              <a:latin typeface="Arial"/>
              <a:cs typeface="Arial"/>
            </a:endParaRPr>
          </a:p>
          <a:p>
            <a:pPr marL="366994" indent="-174608">
              <a:spcBef>
                <a:spcPts val="105"/>
              </a:spcBef>
              <a:buFont typeface="Arial"/>
              <a:buAutoNum type="arabicPeriod"/>
              <a:tabLst>
                <a:tab pos="366994" algn="l"/>
              </a:tabLst>
            </a:pPr>
            <a:r>
              <a:rPr sz="1400" spc="-120" dirty="0">
                <a:latin typeface="Arial"/>
                <a:cs typeface="Arial"/>
              </a:rPr>
              <a:t>Myoca</a:t>
            </a:r>
            <a:r>
              <a:rPr sz="1400" spc="-100" dirty="0">
                <a:latin typeface="Arial"/>
                <a:cs typeface="Arial"/>
              </a:rPr>
              <a:t>r</a:t>
            </a:r>
            <a:r>
              <a:rPr sz="1400" spc="-35" dirty="0">
                <a:latin typeface="Arial"/>
                <a:cs typeface="Arial"/>
              </a:rPr>
              <a:t>ditis</a:t>
            </a:r>
            <a:endParaRPr sz="1400">
              <a:latin typeface="Arial"/>
              <a:cs typeface="Arial"/>
            </a:endParaRPr>
          </a:p>
          <a:p>
            <a:pPr marL="366994" indent="-174608">
              <a:spcBef>
                <a:spcPts val="95"/>
              </a:spcBef>
              <a:buFont typeface="Arial"/>
              <a:buAutoNum type="arabicPeriod"/>
              <a:tabLst>
                <a:tab pos="366994" algn="l"/>
              </a:tabLst>
            </a:pPr>
            <a:r>
              <a:rPr sz="1400" spc="-254" dirty="0">
                <a:latin typeface="Arial"/>
                <a:cs typeface="Arial"/>
              </a:rPr>
              <a:t>L</a:t>
            </a:r>
            <a:r>
              <a:rPr sz="1400" spc="-60" dirty="0">
                <a:latin typeface="Arial"/>
                <a:cs typeface="Arial"/>
              </a:rPr>
              <a:t>eft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50" dirty="0">
                <a:latin typeface="Arial"/>
                <a:cs typeface="Arial"/>
              </a:rPr>
              <a:t>ventricular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spc="-90" dirty="0">
                <a:latin typeface="Arial"/>
                <a:cs typeface="Arial"/>
              </a:rPr>
              <a:t>ou</a:t>
            </a:r>
            <a:r>
              <a:rPr sz="1400" spc="-55" dirty="0">
                <a:latin typeface="Arial"/>
                <a:cs typeface="Arial"/>
              </a:rPr>
              <a:t>t</a:t>
            </a:r>
            <a:r>
              <a:rPr sz="1400" spc="5" dirty="0">
                <a:latin typeface="Arial"/>
                <a:cs typeface="Arial"/>
              </a:rPr>
              <a:t>ﬂ</a:t>
            </a:r>
            <a:r>
              <a:rPr sz="1400" spc="-120" dirty="0">
                <a:latin typeface="Arial"/>
                <a:cs typeface="Arial"/>
              </a:rPr>
              <a:t>ow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40" dirty="0">
                <a:latin typeface="Arial"/>
                <a:cs typeface="Arial"/>
              </a:rPr>
              <a:t>t</a:t>
            </a:r>
            <a:r>
              <a:rPr sz="1400" spc="15" dirty="0">
                <a:latin typeface="Arial"/>
                <a:cs typeface="Arial"/>
              </a:rPr>
              <a:t>r</a:t>
            </a:r>
            <a:r>
              <a:rPr sz="1400" spc="-75" dirty="0">
                <a:latin typeface="Arial"/>
                <a:cs typeface="Arial"/>
              </a:rPr>
              <a:t>act</a:t>
            </a:r>
            <a:r>
              <a:rPr sz="1400" spc="86" dirty="0">
                <a:latin typeface="Arial"/>
                <a:cs typeface="Arial"/>
              </a:rPr>
              <a:t> </a:t>
            </a:r>
            <a:r>
              <a:rPr sz="1400" spc="-65" dirty="0">
                <a:latin typeface="Arial"/>
                <a:cs typeface="Arial"/>
              </a:rPr>
              <a:t>obstruction</a:t>
            </a:r>
            <a:endParaRPr sz="1400">
              <a:latin typeface="Arial"/>
              <a:cs typeface="Arial"/>
            </a:endParaRPr>
          </a:p>
          <a:p>
            <a:pPr marL="366994" indent="-174608">
              <a:spcBef>
                <a:spcPts val="105"/>
              </a:spcBef>
              <a:buFont typeface="Arial"/>
              <a:buAutoNum type="arabicPeriod"/>
              <a:tabLst>
                <a:tab pos="366994" algn="l"/>
              </a:tabLst>
            </a:pPr>
            <a:r>
              <a:rPr sz="1400" spc="-25" dirty="0">
                <a:latin typeface="Arial"/>
                <a:cs typeface="Arial"/>
              </a:rPr>
              <a:t>Mit</a:t>
            </a:r>
            <a:r>
              <a:rPr sz="1400" spc="-50" dirty="0">
                <a:latin typeface="Arial"/>
                <a:cs typeface="Arial"/>
              </a:rPr>
              <a:t>r</a:t>
            </a:r>
            <a:r>
              <a:rPr sz="1400" spc="-55" dirty="0">
                <a:latin typeface="Arial"/>
                <a:cs typeface="Arial"/>
              </a:rPr>
              <a:t>al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120" dirty="0">
                <a:latin typeface="Arial"/>
                <a:cs typeface="Arial"/>
              </a:rPr>
              <a:t>valve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65" dirty="0">
                <a:latin typeface="Arial"/>
                <a:cs typeface="Arial"/>
              </a:rPr>
              <a:t>prolap</a:t>
            </a:r>
            <a:r>
              <a:rPr sz="1400" spc="-90" dirty="0">
                <a:latin typeface="Arial"/>
                <a:cs typeface="Arial"/>
              </a:rPr>
              <a:t>s</a:t>
            </a:r>
            <a:r>
              <a:rPr sz="1400" spc="-160" dirty="0">
                <a:latin typeface="Arial"/>
                <a:cs typeface="Arial"/>
              </a:rPr>
              <a:t>e</a:t>
            </a:r>
            <a:endParaRPr sz="1400">
              <a:latin typeface="Arial"/>
              <a:cs typeface="Arial"/>
            </a:endParaRPr>
          </a:p>
          <a:p>
            <a:pPr marL="366994" indent="-174608">
              <a:spcBef>
                <a:spcPts val="105"/>
              </a:spcBef>
              <a:buFont typeface="Arial"/>
              <a:buAutoNum type="arabicPeriod"/>
              <a:tabLst>
                <a:tab pos="366994" algn="l"/>
              </a:tabLst>
            </a:pPr>
            <a:r>
              <a:rPr sz="1400" spc="-130" dirty="0">
                <a:latin typeface="Arial"/>
                <a:cs typeface="Arial"/>
              </a:rPr>
              <a:t>Cor</a:t>
            </a:r>
            <a:r>
              <a:rPr sz="1400" spc="-155" dirty="0">
                <a:latin typeface="Arial"/>
                <a:cs typeface="Arial"/>
              </a:rPr>
              <a:t>o</a:t>
            </a:r>
            <a:r>
              <a:rPr sz="1400" spc="-75" dirty="0">
                <a:latin typeface="Arial"/>
                <a:cs typeface="Arial"/>
              </a:rPr>
              <a:t>nary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35" dirty="0">
                <a:latin typeface="Arial"/>
                <a:cs typeface="Arial"/>
              </a:rPr>
              <a:t>a</a:t>
            </a:r>
            <a:r>
              <a:rPr sz="1400" spc="25" dirty="0">
                <a:latin typeface="Arial"/>
                <a:cs typeface="Arial"/>
              </a:rPr>
              <a:t>r</a:t>
            </a:r>
            <a:r>
              <a:rPr sz="1400" spc="-55" dirty="0">
                <a:latin typeface="Arial"/>
                <a:cs typeface="Arial"/>
              </a:rPr>
              <a:t>tery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65" dirty="0">
                <a:latin typeface="Arial"/>
                <a:cs typeface="Arial"/>
              </a:rPr>
              <a:t>athe</a:t>
            </a:r>
            <a:r>
              <a:rPr sz="1400" spc="-60" dirty="0">
                <a:latin typeface="Arial"/>
                <a:cs typeface="Arial"/>
              </a:rPr>
              <a:t>r</a:t>
            </a:r>
            <a:r>
              <a:rPr sz="1400" spc="-75" dirty="0">
                <a:latin typeface="Arial"/>
                <a:cs typeface="Arial"/>
              </a:rPr>
              <a:t>oscler</a:t>
            </a:r>
            <a:r>
              <a:rPr sz="1400" spc="-55" dirty="0">
                <a:latin typeface="Arial"/>
                <a:cs typeface="Arial"/>
              </a:rPr>
              <a:t>otic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105" dirty="0">
                <a:latin typeface="Arial"/>
                <a:cs typeface="Arial"/>
              </a:rPr>
              <a:t>disease</a:t>
            </a:r>
            <a:endParaRPr sz="1400">
              <a:latin typeface="Arial"/>
              <a:cs typeface="Arial"/>
            </a:endParaRPr>
          </a:p>
          <a:p>
            <a:pPr marL="366994" marR="795577" indent="-174608">
              <a:lnSpc>
                <a:spcPts val="1789"/>
              </a:lnSpc>
              <a:spcBef>
                <a:spcPts val="65"/>
              </a:spcBef>
              <a:buFont typeface="Arial"/>
              <a:buAutoNum type="arabicPeriod"/>
              <a:tabLst>
                <a:tab pos="366994" algn="l"/>
              </a:tabLst>
            </a:pPr>
            <a:r>
              <a:rPr sz="1400" spc="-80" dirty="0">
                <a:latin typeface="Arial"/>
                <a:cs typeface="Arial"/>
              </a:rPr>
              <a:t>Arrhythm</a:t>
            </a:r>
            <a:r>
              <a:rPr sz="1400" spc="-105" dirty="0">
                <a:latin typeface="Arial"/>
                <a:cs typeface="Arial"/>
              </a:rPr>
              <a:t>o</a:t>
            </a:r>
            <a:r>
              <a:rPr sz="1400" spc="-95" dirty="0">
                <a:latin typeface="Arial"/>
                <a:cs typeface="Arial"/>
              </a:rPr>
              <a:t>genic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25" dirty="0">
                <a:latin typeface="Arial"/>
                <a:cs typeface="Arial"/>
              </a:rPr>
              <a:t>right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50" dirty="0">
                <a:latin typeface="Arial"/>
                <a:cs typeface="Arial"/>
              </a:rPr>
              <a:t>ventricular ca</a:t>
            </a:r>
            <a:r>
              <a:rPr sz="1400" spc="-60" dirty="0">
                <a:latin typeface="Arial"/>
                <a:cs typeface="Arial"/>
              </a:rPr>
              <a:t>r</a:t>
            </a:r>
            <a:r>
              <a:rPr sz="1400" spc="-105" dirty="0">
                <a:latin typeface="Arial"/>
                <a:cs typeface="Arial"/>
              </a:rPr>
              <a:t>diomyopath</a:t>
            </a:r>
            <a:r>
              <a:rPr sz="1400" spc="-125" dirty="0">
                <a:latin typeface="Arial"/>
                <a:cs typeface="Arial"/>
              </a:rPr>
              <a:t>y</a:t>
            </a:r>
            <a:r>
              <a:rPr sz="1400" spc="-52" baseline="21604" dirty="0">
                <a:latin typeface="Arial"/>
                <a:cs typeface="Arial"/>
              </a:rPr>
              <a:t>a</a:t>
            </a:r>
            <a:endParaRPr sz="1400" baseline="21604">
              <a:latin typeface="Arial"/>
              <a:cs typeface="Arial"/>
            </a:endParaRPr>
          </a:p>
          <a:p>
            <a:pPr marL="12698" marR="300325" indent="180322">
              <a:lnSpc>
                <a:spcPts val="1789"/>
              </a:lnSpc>
              <a:buFont typeface="Arial"/>
              <a:buAutoNum type="arabicPeriod"/>
              <a:tabLst>
                <a:tab pos="445726" algn="l"/>
              </a:tabLst>
            </a:pPr>
            <a:r>
              <a:rPr sz="1400" spc="-174" dirty="0">
                <a:latin typeface="Arial"/>
                <a:cs typeface="Arial"/>
              </a:rPr>
              <a:t>Po</a:t>
            </a:r>
            <a:r>
              <a:rPr sz="1400" spc="-160" dirty="0">
                <a:latin typeface="Arial"/>
                <a:cs typeface="Arial"/>
              </a:rPr>
              <a:t>s</a:t>
            </a:r>
            <a:r>
              <a:rPr sz="1400" spc="-65" dirty="0">
                <a:latin typeface="Arial"/>
                <a:cs typeface="Arial"/>
              </a:rPr>
              <a:t>tope</a:t>
            </a:r>
            <a:r>
              <a:rPr sz="1400" spc="-70" dirty="0">
                <a:latin typeface="Arial"/>
                <a:cs typeface="Arial"/>
              </a:rPr>
              <a:t>r</a:t>
            </a:r>
            <a:r>
              <a:rPr sz="1400" spc="-86" dirty="0">
                <a:latin typeface="Arial"/>
                <a:cs typeface="Arial"/>
              </a:rPr>
              <a:t>ative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86" dirty="0">
                <a:latin typeface="Arial"/>
                <a:cs typeface="Arial"/>
              </a:rPr>
              <a:t>congenital</a:t>
            </a:r>
            <a:r>
              <a:rPr sz="1400" spc="70" dirty="0">
                <a:latin typeface="Arial"/>
                <a:cs typeface="Arial"/>
              </a:rPr>
              <a:t> </a:t>
            </a:r>
            <a:r>
              <a:rPr sz="1400" spc="-90" dirty="0">
                <a:latin typeface="Arial"/>
                <a:cs typeface="Arial"/>
              </a:rPr>
              <a:t>hea</a:t>
            </a:r>
            <a:r>
              <a:rPr sz="1400" spc="-21" dirty="0">
                <a:latin typeface="Arial"/>
                <a:cs typeface="Arial"/>
              </a:rPr>
              <a:t>r</a:t>
            </a:r>
            <a:r>
              <a:rPr sz="1400" spc="10" dirty="0">
                <a:latin typeface="Arial"/>
                <a:cs typeface="Arial"/>
              </a:rPr>
              <a:t>t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105" dirty="0">
                <a:latin typeface="Arial"/>
                <a:cs typeface="Arial"/>
              </a:rPr>
              <a:t>disease</a:t>
            </a:r>
            <a:r>
              <a:rPr sz="1400" spc="-60" dirty="0">
                <a:latin typeface="Arial"/>
                <a:cs typeface="Arial"/>
              </a:rPr>
              <a:t> </a:t>
            </a:r>
            <a:r>
              <a:rPr sz="1400" spc="-75" dirty="0">
                <a:latin typeface="Arial"/>
                <a:cs typeface="Arial"/>
              </a:rPr>
              <a:t>Electrical</a:t>
            </a:r>
            <a:endParaRPr sz="1400">
              <a:latin typeface="Arial"/>
              <a:cs typeface="Arial"/>
            </a:endParaRPr>
          </a:p>
          <a:p>
            <a:pPr marL="445726" indent="-253340">
              <a:spcBef>
                <a:spcPts val="21"/>
              </a:spcBef>
              <a:buFont typeface="Arial"/>
              <a:buAutoNum type="arabicPeriod"/>
              <a:tabLst>
                <a:tab pos="445726" algn="l"/>
              </a:tabLst>
            </a:pPr>
            <a:r>
              <a:rPr sz="1400" spc="-310" dirty="0">
                <a:latin typeface="Arial"/>
                <a:cs typeface="Arial"/>
              </a:rPr>
              <a:t>LQ</a:t>
            </a:r>
            <a:r>
              <a:rPr sz="1400" spc="-320" dirty="0">
                <a:latin typeface="Arial"/>
                <a:cs typeface="Arial"/>
              </a:rPr>
              <a:t>T</a:t>
            </a:r>
            <a:r>
              <a:rPr sz="1400" spc="-265" dirty="0">
                <a:latin typeface="Arial"/>
                <a:cs typeface="Arial"/>
              </a:rPr>
              <a:t>S</a:t>
            </a:r>
            <a:r>
              <a:rPr sz="1400" spc="-52" baseline="21604" dirty="0">
                <a:latin typeface="Arial"/>
                <a:cs typeface="Arial"/>
              </a:rPr>
              <a:t>a</a:t>
            </a:r>
            <a:endParaRPr sz="1400" baseline="21604">
              <a:latin typeface="Arial"/>
              <a:cs typeface="Arial"/>
            </a:endParaRPr>
          </a:p>
          <a:p>
            <a:pPr marL="445726" indent="-253340">
              <a:spcBef>
                <a:spcPts val="105"/>
              </a:spcBef>
              <a:buFont typeface="Arial"/>
              <a:buAutoNum type="arabicPeriod"/>
              <a:tabLst>
                <a:tab pos="445726" algn="l"/>
              </a:tabLst>
            </a:pPr>
            <a:r>
              <a:rPr sz="1400" spc="-420" dirty="0">
                <a:latin typeface="Arial"/>
                <a:cs typeface="Arial"/>
              </a:rPr>
              <a:t>W</a:t>
            </a:r>
            <a:r>
              <a:rPr sz="1400" spc="-80" dirty="0">
                <a:latin typeface="Arial"/>
                <a:cs typeface="Arial"/>
              </a:rPr>
              <a:t>olff-</a:t>
            </a:r>
            <a:r>
              <a:rPr sz="1400" spc="-200" dirty="0">
                <a:latin typeface="Arial"/>
                <a:cs typeface="Arial"/>
              </a:rPr>
              <a:t>P</a:t>
            </a:r>
            <a:r>
              <a:rPr sz="1400" spc="-65" dirty="0">
                <a:latin typeface="Arial"/>
                <a:cs typeface="Arial"/>
              </a:rPr>
              <a:t>arkinso</a:t>
            </a:r>
            <a:r>
              <a:rPr sz="1400" spc="-95" dirty="0">
                <a:latin typeface="Arial"/>
                <a:cs typeface="Arial"/>
              </a:rPr>
              <a:t>n</a:t>
            </a:r>
            <a:r>
              <a:rPr sz="1400" spc="-130" dirty="0">
                <a:latin typeface="Arial"/>
                <a:cs typeface="Arial"/>
              </a:rPr>
              <a:t>-White</a:t>
            </a:r>
            <a:r>
              <a:rPr sz="1400" spc="86" dirty="0">
                <a:latin typeface="Arial"/>
                <a:cs typeface="Arial"/>
              </a:rPr>
              <a:t> </a:t>
            </a:r>
            <a:r>
              <a:rPr sz="1400" spc="-140" dirty="0">
                <a:latin typeface="Arial"/>
                <a:cs typeface="Arial"/>
              </a:rPr>
              <a:t>s</a:t>
            </a:r>
            <a:r>
              <a:rPr sz="1400" spc="-80" dirty="0">
                <a:latin typeface="Arial"/>
                <a:cs typeface="Arial"/>
              </a:rPr>
              <a:t>ynd</a:t>
            </a:r>
            <a:r>
              <a:rPr sz="1400" spc="-70" dirty="0">
                <a:latin typeface="Arial"/>
                <a:cs typeface="Arial"/>
              </a:rPr>
              <a:t>r</a:t>
            </a:r>
            <a:r>
              <a:rPr sz="1400" spc="-140" dirty="0">
                <a:latin typeface="Arial"/>
                <a:cs typeface="Arial"/>
              </a:rPr>
              <a:t>ome</a:t>
            </a:r>
            <a:endParaRPr sz="1400">
              <a:latin typeface="Arial"/>
              <a:cs typeface="Arial"/>
            </a:endParaRPr>
          </a:p>
          <a:p>
            <a:pPr marL="445726" indent="-253340">
              <a:spcBef>
                <a:spcPts val="105"/>
              </a:spcBef>
              <a:buFont typeface="Arial"/>
              <a:buAutoNum type="arabicPeriod"/>
              <a:tabLst>
                <a:tab pos="445726" algn="l"/>
              </a:tabLst>
            </a:pPr>
            <a:r>
              <a:rPr sz="1400" spc="-109" dirty="0">
                <a:latin typeface="Arial"/>
                <a:cs typeface="Arial"/>
              </a:rPr>
              <a:t>Brugada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120" dirty="0">
                <a:latin typeface="Arial"/>
                <a:cs typeface="Arial"/>
              </a:rPr>
              <a:t>sy</a:t>
            </a:r>
            <a:r>
              <a:rPr sz="1400" spc="-155" dirty="0">
                <a:latin typeface="Arial"/>
                <a:cs typeface="Arial"/>
              </a:rPr>
              <a:t>n</a:t>
            </a:r>
            <a:r>
              <a:rPr sz="1400" spc="-65" dirty="0">
                <a:latin typeface="Arial"/>
                <a:cs typeface="Arial"/>
              </a:rPr>
              <a:t>dro</a:t>
            </a:r>
            <a:r>
              <a:rPr sz="1400" spc="-125" dirty="0">
                <a:latin typeface="Arial"/>
                <a:cs typeface="Arial"/>
              </a:rPr>
              <a:t>m</a:t>
            </a:r>
            <a:r>
              <a:rPr sz="1400" spc="-165" dirty="0">
                <a:latin typeface="Arial"/>
                <a:cs typeface="Arial"/>
              </a:rPr>
              <a:t>e</a:t>
            </a:r>
            <a:r>
              <a:rPr sz="1400" spc="-52" baseline="21604" dirty="0">
                <a:latin typeface="Arial"/>
                <a:cs typeface="Arial"/>
              </a:rPr>
              <a:t>a</a:t>
            </a:r>
            <a:endParaRPr sz="1400" baseline="21604">
              <a:latin typeface="Arial"/>
              <a:cs typeface="Arial"/>
            </a:endParaRPr>
          </a:p>
          <a:p>
            <a:pPr marL="445726" marR="12698" indent="-253340">
              <a:lnSpc>
                <a:spcPct val="105800"/>
              </a:lnSpc>
              <a:spcBef>
                <a:spcPts val="10"/>
              </a:spcBef>
              <a:buFont typeface="Arial"/>
              <a:buAutoNum type="arabicPeriod"/>
              <a:tabLst>
                <a:tab pos="445726" algn="l"/>
              </a:tabLst>
            </a:pPr>
            <a:r>
              <a:rPr sz="1400" spc="-109" dirty="0">
                <a:latin typeface="Arial"/>
                <a:cs typeface="Arial"/>
              </a:rPr>
              <a:t>Catecholamin</a:t>
            </a:r>
            <a:r>
              <a:rPr sz="1400" spc="-140" dirty="0">
                <a:latin typeface="Arial"/>
                <a:cs typeface="Arial"/>
              </a:rPr>
              <a:t>e</a:t>
            </a:r>
            <a:r>
              <a:rPr sz="1400" spc="-35" dirty="0">
                <a:latin typeface="Arial"/>
                <a:cs typeface="Arial"/>
              </a:rPr>
              <a:t>rgic</a:t>
            </a:r>
            <a:r>
              <a:rPr sz="1400" spc="86" dirty="0">
                <a:latin typeface="Arial"/>
                <a:cs typeface="Arial"/>
              </a:rPr>
              <a:t> </a:t>
            </a:r>
            <a:r>
              <a:rPr sz="1400" spc="-80" dirty="0">
                <a:latin typeface="Arial"/>
                <a:cs typeface="Arial"/>
              </a:rPr>
              <a:t>polymorp</a:t>
            </a:r>
            <a:r>
              <a:rPr sz="1400" spc="-105" dirty="0">
                <a:latin typeface="Arial"/>
                <a:cs typeface="Arial"/>
              </a:rPr>
              <a:t>h</a:t>
            </a:r>
            <a:r>
              <a:rPr sz="1400" spc="-50" dirty="0">
                <a:latin typeface="Arial"/>
                <a:cs typeface="Arial"/>
              </a:rPr>
              <a:t>ic</a:t>
            </a:r>
            <a:r>
              <a:rPr sz="1400" spc="90" dirty="0">
                <a:latin typeface="Arial"/>
                <a:cs typeface="Arial"/>
              </a:rPr>
              <a:t> </a:t>
            </a:r>
            <a:r>
              <a:rPr sz="1400" spc="-65" dirty="0">
                <a:latin typeface="Arial"/>
                <a:cs typeface="Arial"/>
              </a:rPr>
              <a:t>ventricu</a:t>
            </a:r>
            <a:r>
              <a:rPr sz="1400" spc="-50" dirty="0">
                <a:latin typeface="Arial"/>
                <a:cs typeface="Arial"/>
              </a:rPr>
              <a:t>l</a:t>
            </a:r>
            <a:r>
              <a:rPr sz="1400" spc="-25" dirty="0">
                <a:latin typeface="Arial"/>
                <a:cs typeface="Arial"/>
              </a:rPr>
              <a:t>ar</a:t>
            </a:r>
            <a:r>
              <a:rPr sz="1400" spc="-21" dirty="0">
                <a:latin typeface="Arial"/>
                <a:cs typeface="Arial"/>
              </a:rPr>
              <a:t> </a:t>
            </a:r>
            <a:r>
              <a:rPr sz="1400" spc="-86" dirty="0">
                <a:latin typeface="Arial"/>
                <a:cs typeface="Arial"/>
              </a:rPr>
              <a:t>tachycar</a:t>
            </a:r>
            <a:r>
              <a:rPr sz="1400" spc="-60" dirty="0">
                <a:latin typeface="Arial"/>
                <a:cs typeface="Arial"/>
              </a:rPr>
              <a:t>di</a:t>
            </a:r>
            <a:r>
              <a:rPr sz="1400" spc="-95" dirty="0">
                <a:latin typeface="Arial"/>
                <a:cs typeface="Arial"/>
              </a:rPr>
              <a:t>a</a:t>
            </a:r>
            <a:r>
              <a:rPr sz="1400" spc="-52" baseline="21604" dirty="0">
                <a:latin typeface="Arial"/>
                <a:cs typeface="Arial"/>
              </a:rPr>
              <a:t>a</a:t>
            </a:r>
            <a:endParaRPr sz="1400" baseline="21604">
              <a:latin typeface="Arial"/>
              <a:cs typeface="Arial"/>
            </a:endParaRPr>
          </a:p>
          <a:p>
            <a:pPr marL="445726" indent="-253340">
              <a:spcBef>
                <a:spcPts val="105"/>
              </a:spcBef>
              <a:buFont typeface="Arial"/>
              <a:buAutoNum type="arabicPeriod"/>
              <a:tabLst>
                <a:tab pos="445726" algn="l"/>
              </a:tabLst>
            </a:pPr>
            <a:r>
              <a:rPr sz="1400" spc="-120" dirty="0">
                <a:latin typeface="Arial"/>
                <a:cs typeface="Arial"/>
              </a:rPr>
              <a:t>Sho</a:t>
            </a:r>
            <a:r>
              <a:rPr sz="1400" spc="-35" dirty="0">
                <a:latin typeface="Arial"/>
                <a:cs typeface="Arial"/>
              </a:rPr>
              <a:t>r</a:t>
            </a:r>
            <a:r>
              <a:rPr sz="1400" spc="10" dirty="0">
                <a:latin typeface="Arial"/>
                <a:cs typeface="Arial"/>
              </a:rPr>
              <a:t>t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335" dirty="0">
                <a:latin typeface="Arial"/>
                <a:cs typeface="Arial"/>
              </a:rPr>
              <a:t>QT</a:t>
            </a:r>
            <a:r>
              <a:rPr sz="1400" spc="86" dirty="0">
                <a:latin typeface="Arial"/>
                <a:cs typeface="Arial"/>
              </a:rPr>
              <a:t> </a:t>
            </a:r>
            <a:r>
              <a:rPr sz="1400" spc="-120" dirty="0">
                <a:latin typeface="Arial"/>
                <a:cs typeface="Arial"/>
              </a:rPr>
              <a:t>sy</a:t>
            </a:r>
            <a:r>
              <a:rPr sz="1400" spc="-155" dirty="0">
                <a:latin typeface="Arial"/>
                <a:cs typeface="Arial"/>
              </a:rPr>
              <a:t>n</a:t>
            </a:r>
            <a:r>
              <a:rPr sz="1400" spc="-65" dirty="0">
                <a:latin typeface="Arial"/>
                <a:cs typeface="Arial"/>
              </a:rPr>
              <a:t>dro</a:t>
            </a:r>
            <a:r>
              <a:rPr sz="1400" spc="-125" dirty="0">
                <a:latin typeface="Arial"/>
                <a:cs typeface="Arial"/>
              </a:rPr>
              <a:t>m</a:t>
            </a:r>
            <a:r>
              <a:rPr sz="1400" spc="-165" dirty="0">
                <a:latin typeface="Arial"/>
                <a:cs typeface="Arial"/>
              </a:rPr>
              <a:t>e</a:t>
            </a:r>
            <a:r>
              <a:rPr sz="1400" spc="-52" baseline="21604" dirty="0">
                <a:latin typeface="Arial"/>
                <a:cs typeface="Arial"/>
              </a:rPr>
              <a:t>a</a:t>
            </a:r>
            <a:endParaRPr sz="1400" baseline="21604">
              <a:latin typeface="Arial"/>
              <a:cs typeface="Arial"/>
            </a:endParaRPr>
          </a:p>
          <a:p>
            <a:pPr marL="12698" marR="1520043" indent="180322">
              <a:lnSpc>
                <a:spcPct val="105800"/>
              </a:lnSpc>
              <a:spcBef>
                <a:spcPts val="10"/>
              </a:spcBef>
              <a:buFont typeface="Arial"/>
              <a:buAutoNum type="arabicPeriod"/>
              <a:tabLst>
                <a:tab pos="445726" algn="l"/>
              </a:tabLst>
            </a:pPr>
            <a:r>
              <a:rPr sz="1400" spc="-120" dirty="0">
                <a:latin typeface="Arial"/>
                <a:cs typeface="Arial"/>
              </a:rPr>
              <a:t>Complete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90" dirty="0">
                <a:latin typeface="Arial"/>
                <a:cs typeface="Arial"/>
              </a:rPr>
              <a:t>hea</a:t>
            </a:r>
            <a:r>
              <a:rPr sz="1400" spc="-21" dirty="0">
                <a:latin typeface="Arial"/>
                <a:cs typeface="Arial"/>
              </a:rPr>
              <a:t>r</a:t>
            </a:r>
            <a:r>
              <a:rPr sz="1400" spc="10" dirty="0">
                <a:latin typeface="Arial"/>
                <a:cs typeface="Arial"/>
              </a:rPr>
              <a:t>t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80" dirty="0">
                <a:latin typeface="Arial"/>
                <a:cs typeface="Arial"/>
              </a:rPr>
              <a:t>block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spc="-114" dirty="0">
                <a:latin typeface="Arial"/>
                <a:cs typeface="Arial"/>
              </a:rPr>
              <a:t>Other</a:t>
            </a:r>
            <a:endParaRPr sz="1400">
              <a:latin typeface="Arial"/>
              <a:cs typeface="Arial"/>
            </a:endParaRPr>
          </a:p>
          <a:p>
            <a:pPr marL="445726" marR="141591" indent="-253340">
              <a:lnSpc>
                <a:spcPct val="106400"/>
              </a:lnSpc>
              <a:buFont typeface="Arial"/>
              <a:buAutoNum type="arabicPeriod"/>
              <a:tabLst>
                <a:tab pos="445726" algn="l"/>
              </a:tabLst>
            </a:pPr>
            <a:r>
              <a:rPr sz="1400" spc="-105" dirty="0">
                <a:latin typeface="Arial"/>
                <a:cs typeface="Arial"/>
              </a:rPr>
              <a:t>Drugs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109" dirty="0">
                <a:latin typeface="Arial"/>
                <a:cs typeface="Arial"/>
              </a:rPr>
              <a:t>and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70" dirty="0">
                <a:latin typeface="Arial"/>
                <a:cs typeface="Arial"/>
              </a:rPr>
              <a:t>stimulants;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130" dirty="0">
                <a:latin typeface="Arial"/>
                <a:cs typeface="Arial"/>
              </a:rPr>
              <a:t>some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60" dirty="0">
                <a:latin typeface="Arial"/>
                <a:cs typeface="Arial"/>
              </a:rPr>
              <a:t>pr</a:t>
            </a:r>
            <a:r>
              <a:rPr sz="1400" spc="-90" dirty="0">
                <a:latin typeface="Arial"/>
                <a:cs typeface="Arial"/>
              </a:rPr>
              <a:t>e</a:t>
            </a:r>
            <a:r>
              <a:rPr sz="1400" spc="-50" dirty="0">
                <a:latin typeface="Arial"/>
                <a:cs typeface="Arial"/>
              </a:rPr>
              <a:t>scription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80" dirty="0">
                <a:latin typeface="Arial"/>
                <a:cs typeface="Arial"/>
              </a:rPr>
              <a:t>medicatio</a:t>
            </a:r>
            <a:r>
              <a:rPr sz="1400" spc="-109" dirty="0">
                <a:latin typeface="Arial"/>
                <a:cs typeface="Arial"/>
              </a:rPr>
              <a:t>n</a:t>
            </a:r>
            <a:r>
              <a:rPr sz="1400" spc="-114" dirty="0">
                <a:latin typeface="Arial"/>
                <a:cs typeface="Arial"/>
              </a:rPr>
              <a:t>s</a:t>
            </a:r>
            <a:endParaRPr sz="1400">
              <a:latin typeface="Arial"/>
              <a:cs typeface="Arial"/>
            </a:endParaRPr>
          </a:p>
          <a:p>
            <a:pPr marL="445726" indent="-253340">
              <a:spcBef>
                <a:spcPts val="105"/>
              </a:spcBef>
              <a:buFont typeface="Arial"/>
              <a:buAutoNum type="arabicPeriod"/>
              <a:tabLst>
                <a:tab pos="445726" algn="l"/>
              </a:tabLst>
            </a:pPr>
            <a:r>
              <a:rPr sz="1400" spc="-70" dirty="0">
                <a:latin typeface="Arial"/>
                <a:cs typeface="Arial"/>
              </a:rPr>
              <a:t>Primary</a:t>
            </a:r>
            <a:r>
              <a:rPr sz="1400" spc="80" dirty="0">
                <a:latin typeface="Arial"/>
                <a:cs typeface="Arial"/>
              </a:rPr>
              <a:t> </a:t>
            </a:r>
            <a:r>
              <a:rPr sz="1400" spc="-80" dirty="0">
                <a:latin typeface="Arial"/>
                <a:cs typeface="Arial"/>
              </a:rPr>
              <a:t>pulmonary</a:t>
            </a:r>
            <a:r>
              <a:rPr sz="1400" spc="70" dirty="0">
                <a:latin typeface="Arial"/>
                <a:cs typeface="Arial"/>
              </a:rPr>
              <a:t> </a:t>
            </a:r>
            <a:r>
              <a:rPr sz="1400" spc="-95" dirty="0">
                <a:latin typeface="Arial"/>
                <a:cs typeface="Arial"/>
              </a:rPr>
              <a:t>hype</a:t>
            </a:r>
            <a:r>
              <a:rPr sz="1400" spc="-25" dirty="0">
                <a:latin typeface="Arial"/>
                <a:cs typeface="Arial"/>
              </a:rPr>
              <a:t>r</a:t>
            </a:r>
            <a:r>
              <a:rPr sz="1400" spc="-86" dirty="0">
                <a:latin typeface="Arial"/>
                <a:cs typeface="Arial"/>
              </a:rPr>
              <a:t>tensio</a:t>
            </a:r>
            <a:r>
              <a:rPr sz="1400" spc="-114" dirty="0">
                <a:latin typeface="Arial"/>
                <a:cs typeface="Arial"/>
              </a:rPr>
              <a:t>n</a:t>
            </a:r>
            <a:r>
              <a:rPr sz="1400" spc="-52" baseline="21604" dirty="0">
                <a:latin typeface="Arial"/>
                <a:cs typeface="Arial"/>
              </a:rPr>
              <a:t>a</a:t>
            </a:r>
            <a:endParaRPr sz="1400" baseline="21604">
              <a:latin typeface="Arial"/>
              <a:cs typeface="Arial"/>
            </a:endParaRPr>
          </a:p>
          <a:p>
            <a:pPr marL="445726" indent="-253340">
              <a:spcBef>
                <a:spcPts val="95"/>
              </a:spcBef>
              <a:buFont typeface="Arial"/>
              <a:buAutoNum type="arabicPeriod"/>
              <a:tabLst>
                <a:tab pos="445726" algn="l"/>
              </a:tabLst>
            </a:pPr>
            <a:r>
              <a:rPr sz="1400" spc="-120" dirty="0">
                <a:latin typeface="Arial"/>
                <a:cs typeface="Arial"/>
              </a:rPr>
              <a:t>Commotio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60" dirty="0">
                <a:latin typeface="Arial"/>
                <a:cs typeface="Arial"/>
              </a:rPr>
              <a:t>cor</a:t>
            </a:r>
            <a:r>
              <a:rPr sz="1400" spc="-70" dirty="0">
                <a:latin typeface="Arial"/>
                <a:cs typeface="Arial"/>
              </a:rPr>
              <a:t>dis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23478" y="2491325"/>
            <a:ext cx="4314746" cy="7541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326971" y="4248608"/>
            <a:ext cx="3507740" cy="5232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sz="900" b="1" spc="-5" dirty="0">
                <a:latin typeface="Times New Roman"/>
                <a:cs typeface="Times New Roman"/>
              </a:rPr>
              <a:t>Pediatric Sudden Cardiac Arrest</a:t>
            </a:r>
            <a:endParaRPr sz="900">
              <a:latin typeface="Times New Roman"/>
              <a:cs typeface="Times New Roman"/>
            </a:endParaRPr>
          </a:p>
          <a:p>
            <a:pPr algn="ctr">
              <a:lnSpc>
                <a:spcPts val="944"/>
              </a:lnSpc>
            </a:pPr>
            <a:r>
              <a:rPr sz="900" spc="-10" dirty="0">
                <a:latin typeface="Times New Roman"/>
                <a:cs typeface="Times New Roman"/>
              </a:rPr>
              <a:t>SECTION</a:t>
            </a:r>
            <a:r>
              <a:rPr sz="900" spc="-5" dirty="0">
                <a:latin typeface="Times New Roman"/>
                <a:cs typeface="Times New Roman"/>
              </a:rPr>
              <a:t> </a:t>
            </a:r>
            <a:r>
              <a:rPr sz="900" spc="-10" dirty="0">
                <a:latin typeface="Times New Roman"/>
                <a:cs typeface="Times New Roman"/>
              </a:rPr>
              <a:t>ON</a:t>
            </a:r>
            <a:r>
              <a:rPr sz="900" spc="-5" dirty="0">
                <a:latin typeface="Times New Roman"/>
                <a:cs typeface="Times New Roman"/>
              </a:rPr>
              <a:t> </a:t>
            </a:r>
            <a:r>
              <a:rPr sz="900" spc="-10" dirty="0">
                <a:latin typeface="Times New Roman"/>
                <a:cs typeface="Times New Roman"/>
              </a:rPr>
              <a:t>CARDIOLOGY</a:t>
            </a:r>
            <a:r>
              <a:rPr sz="900" spc="-5" dirty="0">
                <a:latin typeface="Times New Roman"/>
                <a:cs typeface="Times New Roman"/>
              </a:rPr>
              <a:t> </a:t>
            </a:r>
            <a:r>
              <a:rPr sz="900" spc="-10" dirty="0">
                <a:latin typeface="Times New Roman"/>
                <a:cs typeface="Times New Roman"/>
              </a:rPr>
              <a:t>AND</a:t>
            </a:r>
            <a:r>
              <a:rPr sz="900" spc="-5" dirty="0">
                <a:latin typeface="Times New Roman"/>
                <a:cs typeface="Times New Roman"/>
              </a:rPr>
              <a:t> </a:t>
            </a:r>
            <a:r>
              <a:rPr sz="900" spc="-10" dirty="0">
                <a:latin typeface="Times New Roman"/>
                <a:cs typeface="Times New Roman"/>
              </a:rPr>
              <a:t>CARDIAC</a:t>
            </a:r>
            <a:r>
              <a:rPr sz="900" spc="-5" dirty="0">
                <a:latin typeface="Times New Roman"/>
                <a:cs typeface="Times New Roman"/>
              </a:rPr>
              <a:t> </a:t>
            </a:r>
            <a:r>
              <a:rPr sz="900" spc="-10" dirty="0">
                <a:latin typeface="Times New Roman"/>
                <a:cs typeface="Times New Roman"/>
              </a:rPr>
              <a:t>SURGERY</a:t>
            </a:r>
            <a:endParaRPr sz="900">
              <a:latin typeface="Times New Roman"/>
              <a:cs typeface="Times New Roman"/>
            </a:endParaRPr>
          </a:p>
          <a:p>
            <a:pPr marL="12698" marR="12698" algn="ctr">
              <a:lnSpc>
                <a:spcPct val="82800"/>
              </a:lnSpc>
            </a:pPr>
            <a:r>
              <a:rPr sz="900" i="1" spc="-5" dirty="0">
                <a:latin typeface="Times New Roman"/>
                <a:cs typeface="Times New Roman"/>
              </a:rPr>
              <a:t>Pediatrics </a:t>
            </a:r>
            <a:r>
              <a:rPr sz="900" spc="-5" dirty="0">
                <a:latin typeface="Times New Roman"/>
                <a:cs typeface="Times New Roman"/>
              </a:rPr>
              <a:t>2012;129;e1094; originally published online March 26, 2012; DOI: 10.1542/peds.2012-0144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603591" y="6888987"/>
            <a:ext cx="80010" cy="1390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-21" dirty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10666" y="6902802"/>
            <a:ext cx="1009015" cy="2082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spc="-300" dirty="0">
                <a:latin typeface="Arial"/>
                <a:cs typeface="Arial"/>
              </a:rPr>
              <a:t>F</a:t>
            </a:r>
            <a:r>
              <a:rPr sz="1300" spc="-44" dirty="0">
                <a:latin typeface="Arial"/>
                <a:cs typeface="Arial"/>
              </a:rPr>
              <a:t>amilial</a:t>
            </a:r>
            <a:r>
              <a:rPr sz="1300" spc="-21" dirty="0">
                <a:latin typeface="Arial"/>
                <a:cs typeface="Arial"/>
              </a:rPr>
              <a:t>/</a:t>
            </a:r>
            <a:r>
              <a:rPr sz="1300" spc="-95" dirty="0">
                <a:latin typeface="Arial"/>
                <a:cs typeface="Arial"/>
              </a:rPr>
              <a:t>genetic.</a:t>
            </a:r>
            <a:endParaRPr sz="130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07067" y="5533592"/>
            <a:ext cx="288480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5" dirty="0">
                <a:latin typeface="Tahoma"/>
                <a:cs typeface="Tahoma"/>
              </a:rPr>
              <a:t>e</a:t>
            </a:r>
            <a:r>
              <a:rPr sz="1600" spc="-15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ia</a:t>
            </a:r>
            <a:r>
              <a:rPr sz="1600" spc="-5" dirty="0">
                <a:latin typeface="Tahoma"/>
                <a:cs typeface="Tahoma"/>
              </a:rPr>
              <a:t>t</a:t>
            </a:r>
            <a:r>
              <a:rPr sz="1600" dirty="0">
                <a:latin typeface="Tahoma"/>
                <a:cs typeface="Tahoma"/>
              </a:rPr>
              <a:t>r</a:t>
            </a:r>
            <a:r>
              <a:rPr sz="1600" spc="-10" dirty="0">
                <a:latin typeface="Tahoma"/>
                <a:cs typeface="Tahoma"/>
              </a:rPr>
              <a:t>i</a:t>
            </a:r>
            <a:r>
              <a:rPr sz="1600" spc="-5" dirty="0">
                <a:latin typeface="Tahoma"/>
                <a:cs typeface="Tahoma"/>
              </a:rPr>
              <a:t>c</a:t>
            </a:r>
            <a:r>
              <a:rPr sz="1600" dirty="0">
                <a:latin typeface="Tahoma"/>
                <a:cs typeface="Tahoma"/>
              </a:rPr>
              <a:t>s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0" dirty="0">
                <a:latin typeface="Tahoma"/>
                <a:cs typeface="Tahoma"/>
              </a:rPr>
              <a:t>2012</a:t>
            </a:r>
            <a:r>
              <a:rPr sz="1600" spc="-15" dirty="0">
                <a:latin typeface="Tahoma"/>
                <a:cs typeface="Tahoma"/>
              </a:rPr>
              <a:t>;</a:t>
            </a:r>
            <a:r>
              <a:rPr sz="1600" spc="-10" dirty="0">
                <a:latin typeface="Tahoma"/>
                <a:cs typeface="Tahoma"/>
              </a:rPr>
              <a:t>129</a:t>
            </a:r>
            <a:r>
              <a:rPr sz="1600" spc="-15" dirty="0">
                <a:latin typeface="Tahoma"/>
                <a:cs typeface="Tahoma"/>
              </a:rPr>
              <a:t>:</a:t>
            </a:r>
            <a:r>
              <a:rPr sz="1600" spc="-10" dirty="0">
                <a:latin typeface="Tahoma"/>
                <a:cs typeface="Tahoma"/>
              </a:rPr>
              <a:t>1094-1102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41285" y="583121"/>
            <a:ext cx="4503419" cy="82168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2269"/>
              </a:lnSpc>
            </a:pPr>
            <a:r>
              <a:rPr lang="en-US" sz="2100" spc="130" dirty="0" smtClean="0">
                <a:latin typeface="Arial"/>
                <a:cs typeface="Arial"/>
              </a:rPr>
              <a:t>Rung </a:t>
            </a:r>
            <a:r>
              <a:rPr lang="en-US" sz="2100" spc="130" dirty="0" err="1" smtClean="0">
                <a:latin typeface="Arial"/>
                <a:cs typeface="Arial"/>
              </a:rPr>
              <a:t>thất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trong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ngưng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tim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trẻ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em</a:t>
            </a:r>
            <a:endParaRPr sz="2100" dirty="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25"/>
              </a:spcBef>
            </a:pPr>
            <a:endParaRPr sz="800" dirty="0"/>
          </a:p>
          <a:p>
            <a:pPr marL="12698"/>
            <a:r>
              <a:rPr sz="800" spc="50" dirty="0">
                <a:latin typeface="Arial"/>
                <a:cs typeface="Arial"/>
              </a:rPr>
              <a:t>Brian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T.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40" dirty="0">
                <a:latin typeface="Arial"/>
                <a:cs typeface="Arial"/>
              </a:rPr>
              <a:t>Smith,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BS,</a:t>
            </a:r>
            <a:r>
              <a:rPr sz="800" spc="44" dirty="0">
                <a:latin typeface="Arial"/>
                <a:cs typeface="Arial"/>
              </a:rPr>
              <a:t> Tom </a:t>
            </a:r>
            <a:r>
              <a:rPr sz="800" spc="25" dirty="0">
                <a:latin typeface="Arial"/>
                <a:cs typeface="Arial"/>
              </a:rPr>
              <a:t>D.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Rea,</a:t>
            </a:r>
            <a:r>
              <a:rPr sz="800" spc="50" dirty="0">
                <a:latin typeface="Arial"/>
                <a:cs typeface="Arial"/>
              </a:rPr>
              <a:t> </a:t>
            </a:r>
            <a:r>
              <a:rPr sz="800" spc="70" dirty="0">
                <a:latin typeface="Arial"/>
                <a:cs typeface="Arial"/>
              </a:rPr>
              <a:t>MD,</a:t>
            </a:r>
            <a:r>
              <a:rPr sz="800" spc="50" dirty="0">
                <a:latin typeface="Arial"/>
                <a:cs typeface="Arial"/>
              </a:rPr>
              <a:t> MPH,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50" dirty="0">
                <a:latin typeface="Arial"/>
                <a:cs typeface="Arial"/>
              </a:rPr>
              <a:t>Mickey </a:t>
            </a:r>
            <a:r>
              <a:rPr sz="800" spc="-10" dirty="0">
                <a:latin typeface="Arial"/>
                <a:cs typeface="Arial"/>
              </a:rPr>
              <a:t>S.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Eisenberg,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70" dirty="0">
                <a:latin typeface="Arial"/>
                <a:cs typeface="Arial"/>
              </a:rPr>
              <a:t>MD,</a:t>
            </a:r>
            <a:r>
              <a:rPr sz="800" spc="5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PhD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81942" y="3579443"/>
            <a:ext cx="6338263" cy="0"/>
          </a:xfrm>
          <a:custGeom>
            <a:avLst/>
            <a:gdLst/>
            <a:ahLst/>
            <a:cxnLst/>
            <a:rect l="l" t="t" r="r" b="b"/>
            <a:pathLst>
              <a:path w="6338263">
                <a:moveTo>
                  <a:pt x="0" y="0"/>
                </a:moveTo>
                <a:lnTo>
                  <a:pt x="6338263" y="0"/>
                </a:lnTo>
              </a:path>
            </a:pathLst>
          </a:custGeom>
          <a:ln w="1011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07601" y="1700099"/>
            <a:ext cx="3019424" cy="1570036"/>
          </a:xfrm>
          <a:custGeom>
            <a:avLst/>
            <a:gdLst/>
            <a:ahLst/>
            <a:cxnLst/>
            <a:rect l="l" t="t" r="r" b="b"/>
            <a:pathLst>
              <a:path w="3019424" h="1570036">
                <a:moveTo>
                  <a:pt x="0" y="0"/>
                </a:moveTo>
                <a:lnTo>
                  <a:pt x="3019424" y="0"/>
                </a:lnTo>
                <a:lnTo>
                  <a:pt x="3019424" y="1570036"/>
                </a:lnTo>
                <a:lnTo>
                  <a:pt x="0" y="15700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07601" y="1700099"/>
            <a:ext cx="3019424" cy="1570036"/>
          </a:xfrm>
          <a:custGeom>
            <a:avLst/>
            <a:gdLst/>
            <a:ahLst/>
            <a:cxnLst/>
            <a:rect l="l" t="t" r="r" b="b"/>
            <a:pathLst>
              <a:path w="3019424" h="1570036">
                <a:moveTo>
                  <a:pt x="0" y="0"/>
                </a:moveTo>
                <a:lnTo>
                  <a:pt x="3019424" y="0"/>
                </a:lnTo>
                <a:lnTo>
                  <a:pt x="3019424" y="1570036"/>
                </a:lnTo>
                <a:lnTo>
                  <a:pt x="0" y="1570036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86342" y="1745818"/>
            <a:ext cx="2841625" cy="14700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sz="1600" spc="-75" dirty="0">
                <a:latin typeface="Tahoma"/>
                <a:cs typeface="Tahoma"/>
              </a:rPr>
              <a:t>W</a:t>
            </a:r>
            <a:r>
              <a:rPr sz="1600" spc="-10" dirty="0">
                <a:latin typeface="Tahoma"/>
                <a:cs typeface="Tahoma"/>
              </a:rPr>
              <a:t>ashington,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US</a:t>
            </a:r>
            <a:r>
              <a:rPr sz="1600" spc="-10" dirty="0">
                <a:latin typeface="Tahoma"/>
                <a:cs typeface="Tahoma"/>
              </a:rPr>
              <a:t>A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Hồi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cứu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trên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hồ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sơ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1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tuổi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-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1</a:t>
            </a:r>
            <a:r>
              <a:rPr sz="1600" spc="-10" dirty="0">
                <a:latin typeface="Tahoma"/>
                <a:cs typeface="Tahoma"/>
              </a:rPr>
              <a:t>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tuổi</a:t>
            </a:r>
            <a:endParaRPr sz="1600" dirty="0">
              <a:latin typeface="Tahoma"/>
              <a:cs typeface="Tahoma"/>
            </a:endParaRPr>
          </a:p>
          <a:p>
            <a:pPr marL="12698">
              <a:lnSpc>
                <a:spcPts val="1900"/>
              </a:lnSpc>
            </a:pPr>
            <a:r>
              <a:rPr sz="1600" dirty="0">
                <a:latin typeface="Arial"/>
                <a:cs typeface="Arial"/>
              </a:rPr>
              <a:t>•</a:t>
            </a:r>
            <a:r>
              <a:rPr sz="1600" spc="55" dirty="0">
                <a:latin typeface="Arial"/>
                <a:cs typeface="Arial"/>
              </a:rPr>
              <a:t> </a:t>
            </a:r>
            <a:r>
              <a:rPr sz="1600" spc="-15" dirty="0">
                <a:latin typeface="Tahoma"/>
                <a:cs typeface="Tahoma"/>
              </a:rPr>
              <a:t>197</a:t>
            </a:r>
            <a:r>
              <a:rPr sz="1600" spc="-10" dirty="0">
                <a:latin typeface="Tahoma"/>
                <a:cs typeface="Tahoma"/>
              </a:rPr>
              <a:t>6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-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2003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Tần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suất</a:t>
            </a:r>
            <a:r>
              <a:rPr lang="en-US" sz="1600" spc="-10" dirty="0" smtClean="0">
                <a:latin typeface="Tahoma"/>
                <a:cs typeface="Tahoma"/>
              </a:rPr>
              <a:t> RLN </a:t>
            </a:r>
            <a:r>
              <a:rPr lang="en-US" sz="1600" spc="-10" dirty="0" err="1" smtClean="0">
                <a:latin typeface="Tahoma"/>
                <a:cs typeface="Tahoma"/>
              </a:rPr>
              <a:t>trong</a:t>
            </a:r>
            <a:r>
              <a:rPr lang="en-US" sz="1600" spc="-10" dirty="0" smtClean="0">
                <a:latin typeface="Tahoma"/>
                <a:cs typeface="Tahoma"/>
              </a:rPr>
              <a:t> NTNT </a:t>
            </a:r>
            <a:r>
              <a:rPr lang="en-US" sz="1600" spc="-10" dirty="0" err="1" smtClean="0">
                <a:latin typeface="Tahoma"/>
                <a:cs typeface="Tahoma"/>
              </a:rPr>
              <a:t>trẻ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em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và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yếu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tố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nguy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cơ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563850" y="2206510"/>
            <a:ext cx="2343150" cy="400050"/>
          </a:xfrm>
          <a:custGeom>
            <a:avLst/>
            <a:gdLst/>
            <a:ahLst/>
            <a:cxnLst/>
            <a:rect l="l" t="t" r="r" b="b"/>
            <a:pathLst>
              <a:path w="2343150" h="400050">
                <a:moveTo>
                  <a:pt x="0" y="0"/>
                </a:moveTo>
                <a:lnTo>
                  <a:pt x="2343150" y="0"/>
                </a:lnTo>
                <a:lnTo>
                  <a:pt x="2343150" y="400050"/>
                </a:lnTo>
                <a:lnTo>
                  <a:pt x="0" y="400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563851" y="2206509"/>
            <a:ext cx="3171189" cy="400049"/>
          </a:xfrm>
          <a:custGeom>
            <a:avLst/>
            <a:gdLst/>
            <a:ahLst/>
            <a:cxnLst/>
            <a:rect l="l" t="t" r="r" b="b"/>
            <a:pathLst>
              <a:path w="2343149" h="400049">
                <a:moveTo>
                  <a:pt x="0" y="0"/>
                </a:moveTo>
                <a:lnTo>
                  <a:pt x="2343149" y="0"/>
                </a:lnTo>
                <a:lnTo>
                  <a:pt x="2343149" y="400049"/>
                </a:lnTo>
                <a:lnTo>
                  <a:pt x="0" y="400049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642590" y="2252229"/>
            <a:ext cx="3199910" cy="310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100" spc="-21" dirty="0">
                <a:latin typeface="Tahoma"/>
                <a:cs typeface="Tahoma"/>
              </a:rPr>
              <a:t>27</a:t>
            </a:r>
            <a:r>
              <a:rPr sz="2100" spc="-15" dirty="0">
                <a:latin typeface="Tahoma"/>
                <a:cs typeface="Tahoma"/>
              </a:rPr>
              <a:t>8 </a:t>
            </a:r>
            <a:r>
              <a:rPr lang="en-US" sz="2100" spc="-15" dirty="0">
                <a:latin typeface="Tahoma"/>
                <a:cs typeface="Tahoma"/>
              </a:rPr>
              <a:t> </a:t>
            </a:r>
            <a:r>
              <a:rPr lang="en-US" sz="2100" spc="-15" dirty="0" smtClean="0">
                <a:latin typeface="Tahoma"/>
                <a:cs typeface="Tahoma"/>
              </a:rPr>
              <a:t>NTNT </a:t>
            </a:r>
            <a:r>
              <a:rPr lang="en-US" sz="2100" spc="-15" dirty="0" err="1" smtClean="0">
                <a:latin typeface="Tahoma"/>
                <a:cs typeface="Tahoma"/>
              </a:rPr>
              <a:t>trong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r>
              <a:rPr sz="2100" spc="-15" dirty="0" smtClean="0">
                <a:latin typeface="Tahoma"/>
                <a:cs typeface="Tahoma"/>
              </a:rPr>
              <a:t> </a:t>
            </a:r>
            <a:r>
              <a:rPr sz="2100" spc="-21" dirty="0">
                <a:latin typeface="Tahoma"/>
                <a:cs typeface="Tahoma"/>
              </a:rPr>
              <a:t>2</a:t>
            </a:r>
            <a:r>
              <a:rPr sz="2100" spc="-15" dirty="0">
                <a:latin typeface="Tahoma"/>
                <a:cs typeface="Tahoma"/>
              </a:rPr>
              <a:t>7 </a:t>
            </a:r>
            <a:r>
              <a:rPr lang="en-US" sz="2100" spc="-15" dirty="0" err="1" smtClean="0">
                <a:latin typeface="Tahoma"/>
                <a:cs typeface="Tahoma"/>
              </a:rPr>
              <a:t>năm</a:t>
            </a:r>
            <a:r>
              <a:rPr lang="en-US" sz="2100" spc="-15" dirty="0" smtClean="0">
                <a:latin typeface="Tahoma"/>
                <a:cs typeface="Tahoma"/>
              </a:rPr>
              <a:t> </a:t>
            </a:r>
            <a:endParaRPr sz="21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15152" y="6813119"/>
            <a:ext cx="463550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S</a:t>
            </a:r>
            <a:r>
              <a:rPr sz="1600" spc="-10" dirty="0">
                <a:latin typeface="Tahoma"/>
                <a:cs typeface="Tahoma"/>
              </a:rPr>
              <a:t>mith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4" dirty="0">
                <a:latin typeface="Tahoma"/>
                <a:cs typeface="Tahoma"/>
              </a:rPr>
              <a:t>B</a:t>
            </a:r>
            <a:r>
              <a:rPr sz="1600" spc="-229" dirty="0">
                <a:latin typeface="Tahoma"/>
                <a:cs typeface="Tahoma"/>
              </a:rPr>
              <a:t>T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Acad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E</a:t>
            </a:r>
            <a:r>
              <a:rPr sz="1600" spc="-21" dirty="0">
                <a:latin typeface="Tahoma"/>
                <a:cs typeface="Tahoma"/>
              </a:rPr>
              <a:t>m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rg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2006;13:525-529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16479" y="6951230"/>
            <a:ext cx="61341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941290" y="6955993"/>
            <a:ext cx="78486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989777" y="3335660"/>
          <a:ext cx="8682342" cy="55259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6720"/>
                <a:gridCol w="435081"/>
                <a:gridCol w="569488"/>
                <a:gridCol w="457871"/>
                <a:gridCol w="591769"/>
                <a:gridCol w="457298"/>
                <a:gridCol w="610616"/>
                <a:gridCol w="476949"/>
                <a:gridCol w="630253"/>
                <a:gridCol w="533258"/>
                <a:gridCol w="667991"/>
                <a:gridCol w="533315"/>
                <a:gridCol w="581733"/>
              </a:tblGrid>
              <a:tr h="601721">
                <a:tc>
                  <a:txBody>
                    <a:bodyPr/>
                    <a:lstStyle/>
                    <a:p>
                      <a:pPr marL="57658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Charact</a:t>
                      </a:r>
                      <a:r>
                        <a:rPr sz="1100" spc="-15" dirty="0" smtClean="0">
                          <a:latin typeface="Arial"/>
                          <a:cs typeface="Arial"/>
                        </a:rPr>
                        <a:t>e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ristic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  <a:lnT w="18951">
                      <a:solidFill>
                        <a:srgbClr val="000000"/>
                      </a:solidFill>
                      <a:prstDash val="solid"/>
                    </a:lnT>
                    <a:lnB w="10111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968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=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14)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8951">
                      <a:solidFill>
                        <a:srgbClr val="000000"/>
                      </a:solidFill>
                      <a:prstDash val="solid"/>
                    </a:lnT>
                    <a:lnB w="10111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4668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2–3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=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64)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8951">
                      <a:solidFill>
                        <a:srgbClr val="000000"/>
                      </a:solidFill>
                      <a:prstDash val="solid"/>
                    </a:lnT>
                    <a:lnB w="10111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L="7721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Age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Group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(yr)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4"/>
                        </a:spcBef>
                      </a:pPr>
                      <a:endParaRPr sz="700"/>
                    </a:p>
                    <a:p>
                      <a:pPr marL="146050">
                        <a:lnSpc>
                          <a:spcPct val="100000"/>
                        </a:lnSpc>
                        <a:tabLst>
                          <a:tab pos="1195705" algn="l"/>
                        </a:tabLst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4–7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=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53)	8–12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=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38)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8951">
                      <a:solidFill>
                        <a:srgbClr val="000000"/>
                      </a:solidFill>
                      <a:prstDash val="solid"/>
                    </a:lnT>
                    <a:lnB w="10111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13–14</a:t>
                      </a:r>
                      <a:r>
                        <a:rPr sz="1100" spc="5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=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30)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8951">
                      <a:solidFill>
                        <a:srgbClr val="000000"/>
                      </a:solidFill>
                      <a:prstDash val="solid"/>
                    </a:lnT>
                    <a:lnB w="10111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15–18</a:t>
                      </a:r>
                      <a:r>
                        <a:rPr sz="1100" spc="5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=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73)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  <a:lnT w="18951">
                      <a:solidFill>
                        <a:srgbClr val="000000"/>
                      </a:solidFill>
                      <a:prstDash val="solid"/>
                    </a:lnT>
                    <a:lnB w="10111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Ventricular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fibrillati</a:t>
                      </a:r>
                      <a:r>
                        <a:rPr sz="1100" spc="-10" dirty="0" smtClean="0">
                          <a:latin typeface="Arial"/>
                          <a:cs typeface="Arial"/>
                        </a:rPr>
                        <a:t>o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n,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%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n)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2161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7.8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7.5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10.5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33.3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32.9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  <a:lnT w="10111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Male,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%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n)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50.0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(7)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64.1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(41)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66.0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(35)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52.6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73.3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68.5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(50)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174127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Etiology,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%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n)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18986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Cardiac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2161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15.1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15.8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26.7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23.3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(17)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18986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Respiratory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14.2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15.6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15.1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13.2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004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3.3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004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8.2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18986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Drowning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50.0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(7)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45.3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35.8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21.1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20.0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21.9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18986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Overdos</a:t>
                      </a:r>
                      <a:r>
                        <a:rPr sz="1100" spc="-20" dirty="0" smtClean="0">
                          <a:latin typeface="Arial"/>
                          <a:cs typeface="Arial"/>
                        </a:rPr>
                        <a:t>e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/alcohol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3495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225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5.2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004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6.7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16.4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18986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Othe</a:t>
                      </a:r>
                      <a:r>
                        <a:rPr sz="1100" spc="-10" dirty="0" smtClean="0">
                          <a:latin typeface="Arial"/>
                          <a:cs typeface="Arial"/>
                        </a:rPr>
                        <a:t>r</a:t>
                      </a:r>
                      <a:r>
                        <a:rPr sz="1100" spc="0" dirty="0" smtClean="0">
                          <a:solidFill>
                            <a:srgbClr val="000066"/>
                          </a:solidFill>
                          <a:latin typeface="Arial"/>
                          <a:cs typeface="Arial"/>
                        </a:rPr>
                        <a:t>*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21.4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35.9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34.0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44.7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(17)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43.3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30.1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Arrest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after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arrival,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%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2161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3.1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1.9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15.8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004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6.7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004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1.4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Witnessed,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%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(n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35.7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24.2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28.3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47.4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46.7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47.9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(35)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Citizen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CPR,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%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5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71.4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70.3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(45)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73.6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(39)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55.3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53.6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63.0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(46)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17240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First-tier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interval,</a:t>
                      </a:r>
                      <a:r>
                        <a:rPr sz="1100" spc="5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min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(SD)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22860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(5,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3495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(3,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860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(3,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860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(4,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7)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3495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(4,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860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(4,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Second-tier</a:t>
                      </a:r>
                      <a:r>
                        <a:rPr sz="1100" spc="5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interval,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min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(SD)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59079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(7,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18)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3495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(8,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12)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130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(8,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16)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860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(6,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14)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860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(7,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13)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860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(7,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14)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Hospital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admis</a:t>
                      </a:r>
                      <a:r>
                        <a:rPr sz="1100" spc="-15" dirty="0" smtClean="0">
                          <a:latin typeface="Arial"/>
                          <a:cs typeface="Arial"/>
                        </a:rPr>
                        <a:t>s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ion,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%</a:t>
                      </a:r>
                      <a:r>
                        <a:rPr sz="1100" spc="6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78.6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31.3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29.4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18.7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(7)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36.7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34.7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(25)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335844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Hospital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dischar</a:t>
                      </a:r>
                      <a:r>
                        <a:rPr sz="1100" spc="-15" dirty="0" smtClean="0">
                          <a:latin typeface="Arial"/>
                          <a:cs typeface="Arial"/>
                        </a:rPr>
                        <a:t>g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e,</a:t>
                      </a:r>
                      <a:r>
                        <a:rPr sz="1100" spc="7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%</a:t>
                      </a:r>
                      <a:r>
                        <a:rPr sz="11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sz="1100" spc="-5" dirty="0" smtClean="0"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0" dirty="0" smtClean="0">
                          <a:latin typeface="Arial"/>
                          <a:cs typeface="Arial"/>
                        </a:rPr>
                        <a:t>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28.6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12.5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9.4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(5)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10.5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20.0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16.4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(12)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8947">
                      <a:solidFill>
                        <a:srgbClr val="000000"/>
                      </a:solidFill>
                      <a:prstDash val="solid"/>
                    </a:lnR>
                    <a:lnB w="1011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1713">
                <a:tc gridSpan="13"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Arial"/>
                          <a:cs typeface="Arial"/>
                        </a:rPr>
                        <a:t>*</a:t>
                      </a:r>
                      <a:r>
                        <a:rPr sz="1000" spc="-10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Other</a:t>
                      </a:r>
                      <a:r>
                        <a:rPr sz="1000" spc="5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etiol</a:t>
                      </a:r>
                      <a:r>
                        <a:rPr sz="1000" spc="10" dirty="0" smtClean="0">
                          <a:latin typeface="Arial"/>
                          <a:cs typeface="Arial"/>
                        </a:rPr>
                        <a:t>o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gies</a:t>
                      </a:r>
                      <a:r>
                        <a:rPr sz="1000" spc="5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of</a:t>
                      </a:r>
                      <a:r>
                        <a:rPr sz="1000" spc="5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arrest</a:t>
                      </a:r>
                      <a:r>
                        <a:rPr sz="1000" spc="6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include</a:t>
                      </a:r>
                      <a:r>
                        <a:rPr sz="1000" spc="5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anap</a:t>
                      </a:r>
                      <a:r>
                        <a:rPr sz="1000" spc="5" dirty="0" smtClean="0">
                          <a:latin typeface="Arial"/>
                          <a:cs typeface="Arial"/>
                        </a:rPr>
                        <a:t>h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ylaxis,</a:t>
                      </a:r>
                      <a:r>
                        <a:rPr sz="1000" spc="5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neu</a:t>
                      </a:r>
                      <a:r>
                        <a:rPr sz="1000" spc="5" dirty="0" smtClean="0">
                          <a:latin typeface="Arial"/>
                          <a:cs typeface="Arial"/>
                        </a:rPr>
                        <a:t>r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ologic</a:t>
                      </a:r>
                      <a:r>
                        <a:rPr sz="1000" spc="5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dise</a:t>
                      </a:r>
                      <a:r>
                        <a:rPr sz="1000" spc="5" dirty="0" smtClean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se,</a:t>
                      </a:r>
                      <a:r>
                        <a:rPr sz="1000" spc="5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cancer,</a:t>
                      </a:r>
                      <a:r>
                        <a:rPr sz="1000" spc="5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endocrine</a:t>
                      </a:r>
                      <a:r>
                        <a:rPr sz="1000" spc="5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diso</a:t>
                      </a:r>
                      <a:r>
                        <a:rPr sz="1000" spc="10" dirty="0" smtClean="0">
                          <a:latin typeface="Arial"/>
                          <a:cs typeface="Arial"/>
                        </a:rPr>
                        <a:t>r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der,</a:t>
                      </a:r>
                      <a:r>
                        <a:rPr sz="1000" spc="5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and</a:t>
                      </a:r>
                      <a:r>
                        <a:rPr sz="1000" spc="5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smoke</a:t>
                      </a:r>
                      <a:r>
                        <a:rPr sz="1000" spc="5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0" dirty="0" smtClean="0">
                          <a:latin typeface="Arial"/>
                          <a:cs typeface="Arial"/>
                        </a:rPr>
                        <a:t>inhalation.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7967">
                      <a:solidFill>
                        <a:srgbClr val="000000"/>
                      </a:solidFill>
                      <a:prstDash val="solid"/>
                    </a:lnL>
                    <a:lnR w="18947">
                      <a:solidFill>
                        <a:srgbClr val="000000"/>
                      </a:solidFill>
                      <a:prstDash val="solid"/>
                    </a:lnR>
                    <a:lnT w="10112">
                      <a:solidFill>
                        <a:srgbClr val="000000"/>
                      </a:solidFill>
                      <a:prstDash val="solid"/>
                    </a:lnT>
                    <a:lnB w="18951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15162" y="2056578"/>
            <a:ext cx="6103435" cy="4404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15152" y="6771843"/>
            <a:ext cx="463550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S</a:t>
            </a:r>
            <a:r>
              <a:rPr sz="1600" spc="-10" dirty="0">
                <a:latin typeface="Tahoma"/>
                <a:cs typeface="Tahoma"/>
              </a:rPr>
              <a:t>mith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4" dirty="0">
                <a:latin typeface="Tahoma"/>
                <a:cs typeface="Tahoma"/>
              </a:rPr>
              <a:t>B</a:t>
            </a:r>
            <a:r>
              <a:rPr sz="1600" spc="-229" dirty="0">
                <a:latin typeface="Tahoma"/>
                <a:cs typeface="Tahoma"/>
              </a:rPr>
              <a:t>T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Acad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E</a:t>
            </a:r>
            <a:r>
              <a:rPr sz="1600" spc="-21" dirty="0">
                <a:latin typeface="Tahoma"/>
                <a:cs typeface="Tahoma"/>
              </a:rPr>
              <a:t>m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rg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2006;13:525-529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83615" y="684721"/>
            <a:ext cx="4503419" cy="82168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2269"/>
              </a:lnSpc>
            </a:pPr>
            <a:r>
              <a:rPr lang="en-US" sz="2100" spc="130" dirty="0" smtClean="0">
                <a:latin typeface="Arial"/>
                <a:cs typeface="Arial"/>
              </a:rPr>
              <a:t>Rung </a:t>
            </a:r>
            <a:r>
              <a:rPr lang="en-US" sz="2100" spc="130" dirty="0" err="1" smtClean="0">
                <a:latin typeface="Arial"/>
                <a:cs typeface="Arial"/>
              </a:rPr>
              <a:t>thất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trong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ngưng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tim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trẻ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em</a:t>
            </a:r>
            <a:endParaRPr sz="2100" dirty="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25"/>
              </a:spcBef>
            </a:pPr>
            <a:endParaRPr sz="800" dirty="0"/>
          </a:p>
          <a:p>
            <a:pPr marL="12698"/>
            <a:r>
              <a:rPr sz="800" spc="50" dirty="0">
                <a:latin typeface="Arial"/>
                <a:cs typeface="Arial"/>
              </a:rPr>
              <a:t>Brian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T.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40" dirty="0">
                <a:latin typeface="Arial"/>
                <a:cs typeface="Arial"/>
              </a:rPr>
              <a:t>Smith,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BS,</a:t>
            </a:r>
            <a:r>
              <a:rPr sz="800" spc="44" dirty="0">
                <a:latin typeface="Arial"/>
                <a:cs typeface="Arial"/>
              </a:rPr>
              <a:t> Tom </a:t>
            </a:r>
            <a:r>
              <a:rPr sz="800" spc="25" dirty="0">
                <a:latin typeface="Arial"/>
                <a:cs typeface="Arial"/>
              </a:rPr>
              <a:t>D.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Rea,</a:t>
            </a:r>
            <a:r>
              <a:rPr sz="800" spc="50" dirty="0">
                <a:latin typeface="Arial"/>
                <a:cs typeface="Arial"/>
              </a:rPr>
              <a:t> </a:t>
            </a:r>
            <a:r>
              <a:rPr sz="800" spc="70" dirty="0">
                <a:latin typeface="Arial"/>
                <a:cs typeface="Arial"/>
              </a:rPr>
              <a:t>MD,</a:t>
            </a:r>
            <a:r>
              <a:rPr sz="800" spc="50" dirty="0">
                <a:latin typeface="Arial"/>
                <a:cs typeface="Arial"/>
              </a:rPr>
              <a:t> MPH,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50" dirty="0">
                <a:latin typeface="Arial"/>
                <a:cs typeface="Arial"/>
              </a:rPr>
              <a:t>Mickey </a:t>
            </a:r>
            <a:r>
              <a:rPr sz="800" spc="-10" dirty="0">
                <a:latin typeface="Arial"/>
                <a:cs typeface="Arial"/>
              </a:rPr>
              <a:t>S.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Eisenberg,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70" dirty="0">
                <a:latin typeface="Arial"/>
                <a:cs typeface="Arial"/>
              </a:rPr>
              <a:t>MD,</a:t>
            </a:r>
            <a:r>
              <a:rPr sz="800" spc="5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PhD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67471" y="2334936"/>
            <a:ext cx="4430544" cy="0"/>
          </a:xfrm>
          <a:custGeom>
            <a:avLst/>
            <a:gdLst/>
            <a:ahLst/>
            <a:cxnLst/>
            <a:rect l="l" t="t" r="r" b="b"/>
            <a:pathLst>
              <a:path w="4430544">
                <a:moveTo>
                  <a:pt x="0" y="0"/>
                </a:moveTo>
                <a:lnTo>
                  <a:pt x="4430544" y="0"/>
                </a:lnTo>
              </a:path>
            </a:pathLst>
          </a:custGeom>
          <a:ln w="1971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76182" y="2325721"/>
            <a:ext cx="0" cy="4746315"/>
          </a:xfrm>
          <a:custGeom>
            <a:avLst/>
            <a:gdLst/>
            <a:ahLst/>
            <a:cxnLst/>
            <a:rect l="l" t="t" r="r" b="b"/>
            <a:pathLst>
              <a:path h="4746315">
                <a:moveTo>
                  <a:pt x="0" y="0"/>
                </a:moveTo>
                <a:lnTo>
                  <a:pt x="0" y="4746315"/>
                </a:lnTo>
              </a:path>
            </a:pathLst>
          </a:custGeom>
          <a:ln w="1869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88798" y="2325721"/>
            <a:ext cx="0" cy="4746315"/>
          </a:xfrm>
          <a:custGeom>
            <a:avLst/>
            <a:gdLst/>
            <a:ahLst/>
            <a:cxnLst/>
            <a:rect l="l" t="t" r="r" b="b"/>
            <a:pathLst>
              <a:path h="4746315">
                <a:moveTo>
                  <a:pt x="0" y="0"/>
                </a:moveTo>
                <a:lnTo>
                  <a:pt x="0" y="4746315"/>
                </a:lnTo>
              </a:path>
            </a:pathLst>
          </a:custGeom>
          <a:ln w="1971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84881" y="5541867"/>
            <a:ext cx="4394677" cy="0"/>
          </a:xfrm>
          <a:custGeom>
            <a:avLst/>
            <a:gdLst/>
            <a:ahLst/>
            <a:cxnLst/>
            <a:rect l="l" t="t" r="r" b="b"/>
            <a:pathLst>
              <a:path w="4394678">
                <a:moveTo>
                  <a:pt x="0" y="0"/>
                </a:moveTo>
                <a:lnTo>
                  <a:pt x="4394678" y="0"/>
                </a:lnTo>
              </a:path>
            </a:pathLst>
          </a:custGeom>
          <a:ln w="946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01250" y="2745929"/>
            <a:ext cx="1578325" cy="0"/>
          </a:xfrm>
          <a:custGeom>
            <a:avLst/>
            <a:gdLst/>
            <a:ahLst/>
            <a:cxnLst/>
            <a:rect l="l" t="t" r="r" b="b"/>
            <a:pathLst>
              <a:path w="1578326">
                <a:moveTo>
                  <a:pt x="0" y="0"/>
                </a:moveTo>
                <a:lnTo>
                  <a:pt x="15783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20458" y="2745929"/>
            <a:ext cx="1557806" cy="0"/>
          </a:xfrm>
          <a:custGeom>
            <a:avLst/>
            <a:gdLst/>
            <a:ahLst/>
            <a:cxnLst/>
            <a:rect l="l" t="t" r="r" b="b"/>
            <a:pathLst>
              <a:path w="1557806">
                <a:moveTo>
                  <a:pt x="0" y="0"/>
                </a:moveTo>
                <a:lnTo>
                  <a:pt x="15578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201249" y="2741316"/>
            <a:ext cx="1578327" cy="0"/>
          </a:xfrm>
          <a:custGeom>
            <a:avLst/>
            <a:gdLst/>
            <a:ahLst/>
            <a:cxnLst/>
            <a:rect l="l" t="t" r="r" b="b"/>
            <a:pathLst>
              <a:path w="1578327">
                <a:moveTo>
                  <a:pt x="0" y="0"/>
                </a:moveTo>
                <a:lnTo>
                  <a:pt x="1578327" y="0"/>
                </a:lnTo>
              </a:path>
            </a:pathLst>
          </a:custGeom>
          <a:ln w="1049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520458" y="2741316"/>
            <a:ext cx="1557806" cy="0"/>
          </a:xfrm>
          <a:custGeom>
            <a:avLst/>
            <a:gdLst/>
            <a:ahLst/>
            <a:cxnLst/>
            <a:rect l="l" t="t" r="r" b="b"/>
            <a:pathLst>
              <a:path w="1557806">
                <a:moveTo>
                  <a:pt x="0" y="0"/>
                </a:moveTo>
                <a:lnTo>
                  <a:pt x="1557806" y="0"/>
                </a:lnTo>
              </a:path>
            </a:pathLst>
          </a:custGeom>
          <a:ln w="1049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84881" y="2962179"/>
            <a:ext cx="4394695" cy="0"/>
          </a:xfrm>
          <a:custGeom>
            <a:avLst/>
            <a:gdLst/>
            <a:ahLst/>
            <a:cxnLst/>
            <a:rect l="l" t="t" r="r" b="b"/>
            <a:pathLst>
              <a:path w="4394695">
                <a:moveTo>
                  <a:pt x="0" y="0"/>
                </a:moveTo>
                <a:lnTo>
                  <a:pt x="4394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384880" y="2957567"/>
            <a:ext cx="4394676" cy="0"/>
          </a:xfrm>
          <a:custGeom>
            <a:avLst/>
            <a:gdLst/>
            <a:ahLst/>
            <a:cxnLst/>
            <a:rect l="l" t="t" r="r" b="b"/>
            <a:pathLst>
              <a:path w="4394676">
                <a:moveTo>
                  <a:pt x="0" y="0"/>
                </a:moveTo>
                <a:lnTo>
                  <a:pt x="4394676" y="0"/>
                </a:lnTo>
              </a:path>
            </a:pathLst>
          </a:custGeom>
          <a:ln w="1049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367471" y="7062812"/>
            <a:ext cx="4430544" cy="0"/>
          </a:xfrm>
          <a:custGeom>
            <a:avLst/>
            <a:gdLst/>
            <a:ahLst/>
            <a:cxnLst/>
            <a:rect l="l" t="t" r="r" b="b"/>
            <a:pathLst>
              <a:path w="4430544">
                <a:moveTo>
                  <a:pt x="0" y="0"/>
                </a:moveTo>
                <a:lnTo>
                  <a:pt x="4430544" y="0"/>
                </a:lnTo>
              </a:path>
            </a:pathLst>
          </a:custGeom>
          <a:ln w="1971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367471" y="1705651"/>
            <a:ext cx="4430544" cy="0"/>
          </a:xfrm>
          <a:custGeom>
            <a:avLst/>
            <a:gdLst/>
            <a:ahLst/>
            <a:cxnLst/>
            <a:rect l="l" t="t" r="r" b="b"/>
            <a:pathLst>
              <a:path w="4430544">
                <a:moveTo>
                  <a:pt x="0" y="0"/>
                </a:moveTo>
                <a:lnTo>
                  <a:pt x="4430544" y="0"/>
                </a:lnTo>
              </a:path>
            </a:pathLst>
          </a:custGeom>
          <a:ln w="1971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158396" y="2758942"/>
            <a:ext cx="494664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95%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CI</a:t>
            </a:r>
            <a:endParaRPr sz="11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26500" y="2989103"/>
            <a:ext cx="961390" cy="2540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55560" marR="137147" indent="-143497">
              <a:lnSpc>
                <a:spcPct val="107600"/>
              </a:lnSpc>
            </a:pPr>
            <a:r>
              <a:rPr sz="1100" spc="50" dirty="0">
                <a:latin typeface="Arial"/>
                <a:cs typeface="Arial"/>
              </a:rPr>
              <a:t>Age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8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35" dirty="0">
                <a:latin typeface="Arial"/>
                <a:cs typeface="Arial"/>
              </a:rPr>
              <a:t>years</a:t>
            </a:r>
            <a:r>
              <a:rPr sz="1100" spc="21" dirty="0">
                <a:latin typeface="Arial"/>
                <a:cs typeface="Arial"/>
              </a:rPr>
              <a:t> </a:t>
            </a:r>
            <a:r>
              <a:rPr sz="1100" spc="65" dirty="0">
                <a:latin typeface="Arial"/>
                <a:cs typeface="Arial"/>
              </a:rPr>
              <a:t>or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55" dirty="0">
                <a:latin typeface="Arial"/>
                <a:cs typeface="Arial"/>
              </a:rPr>
              <a:t>older</a:t>
            </a:r>
            <a:endParaRPr sz="1100">
              <a:latin typeface="Arial"/>
              <a:cs typeface="Arial"/>
            </a:endParaRPr>
          </a:p>
          <a:p>
            <a:pPr marL="155560" marR="241277" indent="-143497">
              <a:lnSpc>
                <a:spcPct val="107600"/>
              </a:lnSpc>
            </a:pPr>
            <a:r>
              <a:rPr sz="1100" spc="44" dirty="0">
                <a:latin typeface="Arial"/>
                <a:cs typeface="Arial"/>
              </a:rPr>
              <a:t>Witnessed</a:t>
            </a:r>
            <a:r>
              <a:rPr sz="1100" spc="35" dirty="0">
                <a:latin typeface="Arial"/>
                <a:cs typeface="Arial"/>
              </a:rPr>
              <a:t> arrest</a:t>
            </a:r>
            <a:endParaRPr sz="1100">
              <a:latin typeface="Arial"/>
              <a:cs typeface="Arial"/>
            </a:endParaRPr>
          </a:p>
          <a:p>
            <a:pPr marL="155560" marR="260325" indent="-143497">
              <a:lnSpc>
                <a:spcPts val="1420"/>
              </a:lnSpc>
              <a:spcBef>
                <a:spcPts val="55"/>
              </a:spcBef>
            </a:pPr>
            <a:r>
              <a:rPr sz="1100" spc="25" dirty="0">
                <a:latin typeface="Arial"/>
                <a:cs typeface="Arial"/>
              </a:rPr>
              <a:t>Cardiac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60" dirty="0">
                <a:latin typeface="Arial"/>
                <a:cs typeface="Arial"/>
              </a:rPr>
              <a:t>etiology</a:t>
            </a:r>
            <a:endParaRPr sz="1100">
              <a:latin typeface="Arial"/>
              <a:cs typeface="Arial"/>
            </a:endParaRPr>
          </a:p>
          <a:p>
            <a:pPr marL="155560" marR="328898" indent="-143497">
              <a:lnSpc>
                <a:spcPts val="1410"/>
              </a:lnSpc>
              <a:spcBef>
                <a:spcPts val="5"/>
              </a:spcBef>
            </a:pPr>
            <a:r>
              <a:rPr sz="1100" spc="30" dirty="0">
                <a:latin typeface="Arial"/>
                <a:cs typeface="Arial"/>
              </a:rPr>
              <a:t>Female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50" dirty="0">
                <a:latin typeface="Arial"/>
                <a:cs typeface="Arial"/>
              </a:rPr>
              <a:t>gender</a:t>
            </a:r>
            <a:endParaRPr sz="1100">
              <a:latin typeface="Arial"/>
              <a:cs typeface="Arial"/>
            </a:endParaRPr>
          </a:p>
          <a:p>
            <a:pPr marL="12698" marR="172068" algn="ctr">
              <a:lnSpc>
                <a:spcPts val="1420"/>
              </a:lnSpc>
            </a:pPr>
            <a:r>
              <a:rPr sz="1100" spc="21" dirty="0">
                <a:latin typeface="Arial"/>
                <a:cs typeface="Arial"/>
              </a:rPr>
              <a:t>Citizen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50" dirty="0">
                <a:latin typeface="Arial"/>
                <a:cs typeface="Arial"/>
              </a:rPr>
              <a:t>CPR</a:t>
            </a:r>
            <a:r>
              <a:rPr sz="1100" spc="-21" dirty="0">
                <a:latin typeface="Arial"/>
                <a:cs typeface="Arial"/>
              </a:rPr>
              <a:t> </a:t>
            </a:r>
            <a:r>
              <a:rPr sz="1100" spc="44" dirty="0">
                <a:latin typeface="Arial"/>
                <a:cs typeface="Arial"/>
              </a:rPr>
              <a:t>Arrest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35" dirty="0">
                <a:latin typeface="Arial"/>
                <a:cs typeface="Arial"/>
              </a:rPr>
              <a:t>after</a:t>
            </a:r>
            <a:endParaRPr sz="1100">
              <a:latin typeface="Arial"/>
              <a:cs typeface="Arial"/>
            </a:endParaRPr>
          </a:p>
          <a:p>
            <a:pPr marL="12698" marR="12698" indent="142861">
              <a:lnSpc>
                <a:spcPts val="1410"/>
              </a:lnSpc>
              <a:spcBef>
                <a:spcPts val="5"/>
              </a:spcBef>
            </a:pPr>
            <a:r>
              <a:rPr sz="1100" spc="35" dirty="0">
                <a:latin typeface="Arial"/>
                <a:cs typeface="Arial"/>
              </a:rPr>
              <a:t>EMS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50" dirty="0">
                <a:latin typeface="Arial"/>
                <a:cs typeface="Arial"/>
              </a:rPr>
              <a:t>arrival</a:t>
            </a:r>
            <a:r>
              <a:rPr sz="1100" spc="35" dirty="0">
                <a:latin typeface="Arial"/>
                <a:cs typeface="Arial"/>
              </a:rPr>
              <a:t> First-tier</a:t>
            </a:r>
            <a:endParaRPr sz="1100">
              <a:latin typeface="Arial"/>
              <a:cs typeface="Arial"/>
            </a:endParaRPr>
          </a:p>
          <a:p>
            <a:pPr marL="155560" marR="184766">
              <a:lnSpc>
                <a:spcPts val="1420"/>
              </a:lnSpc>
            </a:pPr>
            <a:r>
              <a:rPr sz="1100" spc="35" dirty="0">
                <a:latin typeface="Arial"/>
                <a:cs typeface="Arial"/>
              </a:rPr>
              <a:t>response</a:t>
            </a:r>
            <a:r>
              <a:rPr sz="1100" spc="21" dirty="0">
                <a:latin typeface="Arial"/>
                <a:cs typeface="Arial"/>
              </a:rPr>
              <a:t> </a:t>
            </a:r>
            <a:r>
              <a:rPr sz="1100" spc="50" dirty="0">
                <a:latin typeface="Arial"/>
                <a:cs typeface="Arial"/>
              </a:rPr>
              <a:t>interval</a:t>
            </a:r>
            <a:endParaRPr sz="11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740395" y="3001843"/>
            <a:ext cx="30289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3.19</a:t>
            </a:r>
            <a:endParaRPr sz="11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396260" y="3001843"/>
            <a:ext cx="666751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dirty="0">
                <a:latin typeface="Arial"/>
                <a:cs typeface="Arial"/>
              </a:rPr>
              <a:t>1.46,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6.97</a:t>
            </a:r>
            <a:endParaRPr sz="11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415936" y="3001843"/>
            <a:ext cx="30289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3.06</a:t>
            </a:r>
            <a:endParaRPr sz="11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071802" y="3001843"/>
            <a:ext cx="666751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dirty="0">
                <a:latin typeface="Arial"/>
                <a:cs typeface="Arial"/>
              </a:rPr>
              <a:t>1.38,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6.82</a:t>
            </a:r>
            <a:endParaRPr sz="11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740395" y="3362608"/>
            <a:ext cx="30289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3.33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396260" y="3362608"/>
            <a:ext cx="666751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dirty="0">
                <a:latin typeface="Arial"/>
                <a:cs typeface="Arial"/>
              </a:rPr>
              <a:t>1.63,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6.82</a:t>
            </a:r>
            <a:endParaRPr sz="11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415936" y="3362608"/>
            <a:ext cx="30289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4.07</a:t>
            </a:r>
            <a:endParaRPr sz="11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071802" y="3362608"/>
            <a:ext cx="666751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dirty="0">
                <a:latin typeface="Arial"/>
                <a:cs typeface="Arial"/>
              </a:rPr>
              <a:t>1.93,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8.62</a:t>
            </a:r>
            <a:endParaRPr sz="11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740395" y="3722350"/>
            <a:ext cx="30289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2.89</a:t>
            </a:r>
            <a:endParaRPr sz="11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396260" y="3722350"/>
            <a:ext cx="666751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dirty="0">
                <a:latin typeface="Arial"/>
                <a:cs typeface="Arial"/>
              </a:rPr>
              <a:t>1.32,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6.34</a:t>
            </a:r>
            <a:endParaRPr sz="11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15936" y="3722350"/>
            <a:ext cx="30289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3.18</a:t>
            </a:r>
            <a:endParaRPr sz="11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071802" y="3722350"/>
            <a:ext cx="666751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dirty="0">
                <a:latin typeface="Arial"/>
                <a:cs typeface="Arial"/>
              </a:rPr>
              <a:t>1.39,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7.26</a:t>
            </a:r>
            <a:endParaRPr sz="11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807020" y="4083113"/>
            <a:ext cx="16954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30" dirty="0">
                <a:latin typeface="Arial"/>
                <a:cs typeface="Arial"/>
              </a:rPr>
              <a:t>—</a:t>
            </a:r>
            <a:endParaRPr sz="11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645438" y="4083113"/>
            <a:ext cx="16954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30" dirty="0">
                <a:latin typeface="Arial"/>
                <a:cs typeface="Arial"/>
              </a:rPr>
              <a:t>—</a:t>
            </a:r>
            <a:endParaRPr sz="11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416139" y="4083113"/>
            <a:ext cx="30289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0.57</a:t>
            </a:r>
            <a:endParaRPr sz="11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072004" y="4083113"/>
            <a:ext cx="666751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dirty="0">
                <a:latin typeface="Arial"/>
                <a:cs typeface="Arial"/>
              </a:rPr>
              <a:t>0.26,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1.23</a:t>
            </a:r>
            <a:endParaRPr sz="11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06962" y="4442853"/>
            <a:ext cx="169545" cy="365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30" dirty="0">
                <a:latin typeface="Arial"/>
                <a:cs typeface="Arial"/>
              </a:rPr>
              <a:t>—</a:t>
            </a:r>
            <a:endParaRPr sz="1100">
              <a:latin typeface="Arial"/>
              <a:cs typeface="Arial"/>
            </a:endParaRPr>
          </a:p>
          <a:p>
            <a:pPr marL="12698">
              <a:spcBef>
                <a:spcPts val="100"/>
              </a:spcBef>
            </a:pPr>
            <a:r>
              <a:rPr sz="1100" spc="30" dirty="0">
                <a:latin typeface="Arial"/>
                <a:cs typeface="Arial"/>
              </a:rPr>
              <a:t>—</a:t>
            </a:r>
            <a:endParaRPr sz="11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645383" y="4442853"/>
            <a:ext cx="169545" cy="365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30" dirty="0">
                <a:latin typeface="Arial"/>
                <a:cs typeface="Arial"/>
              </a:rPr>
              <a:t>—</a:t>
            </a:r>
            <a:endParaRPr sz="1100">
              <a:latin typeface="Arial"/>
              <a:cs typeface="Arial"/>
            </a:endParaRPr>
          </a:p>
          <a:p>
            <a:pPr marL="12698">
              <a:spcBef>
                <a:spcPts val="100"/>
              </a:spcBef>
            </a:pPr>
            <a:r>
              <a:rPr sz="1100" spc="30" dirty="0">
                <a:latin typeface="Arial"/>
                <a:cs typeface="Arial"/>
              </a:rPr>
              <a:t>—</a:t>
            </a:r>
            <a:endParaRPr sz="11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416082" y="4442853"/>
            <a:ext cx="303530" cy="365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0.60</a:t>
            </a:r>
            <a:endParaRPr sz="1100">
              <a:latin typeface="Arial"/>
              <a:cs typeface="Arial"/>
            </a:endParaRPr>
          </a:p>
          <a:p>
            <a:pPr marL="12698">
              <a:spcBef>
                <a:spcPts val="100"/>
              </a:spcBef>
            </a:pPr>
            <a:r>
              <a:rPr sz="1100" spc="10" dirty="0">
                <a:latin typeface="Arial"/>
                <a:cs typeface="Arial"/>
              </a:rPr>
              <a:t>0.31</a:t>
            </a:r>
            <a:endParaRPr sz="11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071947" y="4442853"/>
            <a:ext cx="667386" cy="365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dirty="0">
                <a:latin typeface="Arial"/>
                <a:cs typeface="Arial"/>
              </a:rPr>
              <a:t>0.28,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1.27</a:t>
            </a:r>
            <a:endParaRPr sz="1100">
              <a:latin typeface="Arial"/>
              <a:cs typeface="Arial"/>
            </a:endParaRPr>
          </a:p>
          <a:p>
            <a:pPr marL="12698"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0.06,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1.70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807020" y="4982976"/>
            <a:ext cx="16954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30" dirty="0">
                <a:latin typeface="Arial"/>
                <a:cs typeface="Arial"/>
              </a:rPr>
              <a:t>—</a:t>
            </a:r>
            <a:endParaRPr sz="11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645440" y="4982976"/>
            <a:ext cx="16954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30" dirty="0">
                <a:latin typeface="Arial"/>
                <a:cs typeface="Arial"/>
              </a:rPr>
              <a:t>—</a:t>
            </a:r>
            <a:endParaRPr sz="11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416140" y="4982976"/>
            <a:ext cx="30289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0.93</a:t>
            </a:r>
            <a:endParaRPr sz="11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072005" y="4982976"/>
            <a:ext cx="666751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dirty="0">
                <a:latin typeface="Arial"/>
                <a:cs typeface="Arial"/>
              </a:rPr>
              <a:t>0.78,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1.11</a:t>
            </a:r>
            <a:endParaRPr sz="11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426505" y="5566172"/>
            <a:ext cx="4311650" cy="13125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3969" algn="just">
              <a:lnSpc>
                <a:spcPct val="106300"/>
              </a:lnSpc>
            </a:pPr>
            <a:r>
              <a:rPr sz="1000" spc="40" dirty="0">
                <a:latin typeface="Arial"/>
                <a:cs typeface="Arial"/>
              </a:rPr>
              <a:t>Model 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spc="-15" dirty="0">
                <a:latin typeface="Arial"/>
                <a:cs typeface="Arial"/>
              </a:rPr>
              <a:t>1 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adjusts </a:t>
            </a:r>
            <a:r>
              <a:rPr sz="1000" spc="-44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for </a:t>
            </a:r>
            <a:r>
              <a:rPr sz="1000" spc="-3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age </a:t>
            </a:r>
            <a:r>
              <a:rPr sz="1000" spc="-44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group, 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witness </a:t>
            </a:r>
            <a:r>
              <a:rPr sz="1000" spc="-44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sta</a:t>
            </a:r>
            <a:r>
              <a:rPr sz="1000" spc="21" dirty="0">
                <a:latin typeface="Arial"/>
                <a:cs typeface="Arial"/>
              </a:rPr>
              <a:t>t</a:t>
            </a:r>
            <a:r>
              <a:rPr sz="1000" spc="5" dirty="0">
                <a:latin typeface="Arial"/>
                <a:cs typeface="Arial"/>
              </a:rPr>
              <a:t>us, 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and 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cardiac 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etiology.</a:t>
            </a:r>
            <a:r>
              <a:rPr sz="1000" spc="15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Model</a:t>
            </a:r>
            <a:r>
              <a:rPr sz="1000" spc="60" dirty="0">
                <a:latin typeface="Arial"/>
                <a:cs typeface="Arial"/>
              </a:rPr>
              <a:t> </a:t>
            </a:r>
            <a:r>
              <a:rPr sz="1000" spc="-15" dirty="0">
                <a:latin typeface="Arial"/>
                <a:cs typeface="Arial"/>
              </a:rPr>
              <a:t>1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had</a:t>
            </a:r>
            <a:r>
              <a:rPr sz="1000" spc="44" dirty="0">
                <a:latin typeface="Arial"/>
                <a:cs typeface="Arial"/>
              </a:rPr>
              <a:t> </a:t>
            </a:r>
            <a:r>
              <a:rPr sz="1000" spc="-15" dirty="0">
                <a:latin typeface="Arial"/>
                <a:cs typeface="Arial"/>
              </a:rPr>
              <a:t>a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chi</a:t>
            </a:r>
            <a:r>
              <a:rPr sz="1000" spc="21" dirty="0">
                <a:latin typeface="Arial"/>
                <a:cs typeface="Arial"/>
              </a:rPr>
              <a:t>-</a:t>
            </a:r>
            <a:r>
              <a:rPr sz="1000" spc="15" dirty="0">
                <a:latin typeface="Arial"/>
                <a:cs typeface="Arial"/>
              </a:rPr>
              <a:t>square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of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42.4</a:t>
            </a:r>
            <a:r>
              <a:rPr sz="1000" spc="50" dirty="0">
                <a:latin typeface="Arial"/>
                <a:cs typeface="Arial"/>
              </a:rPr>
              <a:t> with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-15" dirty="0">
                <a:latin typeface="Arial"/>
                <a:cs typeface="Arial"/>
              </a:rPr>
              <a:t>3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df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(p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&lt;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-15" dirty="0">
                <a:latin typeface="Arial"/>
                <a:cs typeface="Arial"/>
              </a:rPr>
              <a:t>0.001).</a:t>
            </a:r>
            <a:endParaRPr sz="1000">
              <a:latin typeface="Arial"/>
              <a:cs typeface="Arial"/>
            </a:endParaRPr>
          </a:p>
          <a:p>
            <a:pPr marL="12698" marR="12698" algn="just">
              <a:lnSpc>
                <a:spcPct val="106300"/>
              </a:lnSpc>
              <a:spcBef>
                <a:spcPts val="5"/>
              </a:spcBef>
            </a:pPr>
            <a:r>
              <a:rPr sz="1000" spc="40" dirty="0">
                <a:latin typeface="Arial"/>
                <a:cs typeface="Arial"/>
              </a:rPr>
              <a:t>Model</a:t>
            </a:r>
            <a:r>
              <a:rPr sz="1000" spc="60" dirty="0">
                <a:latin typeface="Arial"/>
                <a:cs typeface="Arial"/>
              </a:rPr>
              <a:t> </a:t>
            </a:r>
            <a:r>
              <a:rPr sz="1000" spc="-15" dirty="0">
                <a:latin typeface="Arial"/>
                <a:cs typeface="Arial"/>
              </a:rPr>
              <a:t>2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adjusts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for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age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group,</a:t>
            </a:r>
            <a:r>
              <a:rPr sz="1000" spc="60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witness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status,</a:t>
            </a:r>
            <a:r>
              <a:rPr sz="1000" spc="60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cardiac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e</a:t>
            </a:r>
            <a:r>
              <a:rPr sz="1000" spc="35" dirty="0">
                <a:latin typeface="Arial"/>
                <a:cs typeface="Arial"/>
              </a:rPr>
              <a:t>tiology,</a:t>
            </a:r>
            <a:r>
              <a:rPr sz="1000" spc="60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gender,</a:t>
            </a:r>
            <a:r>
              <a:rPr sz="1000" spc="10" dirty="0">
                <a:latin typeface="Arial"/>
                <a:cs typeface="Arial"/>
              </a:rPr>
              <a:t> citizen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-55" dirty="0">
                <a:latin typeface="Arial"/>
                <a:cs typeface="Arial"/>
              </a:rPr>
              <a:t>CPR,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arrest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before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EMS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arrival,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and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EMS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response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interval.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Model</a:t>
            </a:r>
            <a:r>
              <a:rPr sz="1000" spc="21" dirty="0">
                <a:latin typeface="Arial"/>
                <a:cs typeface="Arial"/>
              </a:rPr>
              <a:t> </a:t>
            </a:r>
            <a:r>
              <a:rPr sz="1000" spc="-15" dirty="0">
                <a:latin typeface="Arial"/>
                <a:cs typeface="Arial"/>
              </a:rPr>
              <a:t>2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had </a:t>
            </a:r>
            <a:r>
              <a:rPr sz="1000" spc="-15" dirty="0">
                <a:latin typeface="Arial"/>
                <a:cs typeface="Arial"/>
              </a:rPr>
              <a:t>a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chi-squ</a:t>
            </a:r>
            <a:r>
              <a:rPr sz="1000" spc="25" dirty="0">
                <a:latin typeface="Arial"/>
                <a:cs typeface="Arial"/>
              </a:rPr>
              <a:t>a</a:t>
            </a:r>
            <a:r>
              <a:rPr sz="1000" spc="15" dirty="0">
                <a:latin typeface="Arial"/>
                <a:cs typeface="Arial"/>
              </a:rPr>
              <a:t>re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of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48.8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50" dirty="0">
                <a:latin typeface="Arial"/>
                <a:cs typeface="Arial"/>
              </a:rPr>
              <a:t>with</a:t>
            </a:r>
            <a:r>
              <a:rPr sz="1000" spc="30" dirty="0">
                <a:latin typeface="Arial"/>
                <a:cs typeface="Arial"/>
              </a:rPr>
              <a:t> </a:t>
            </a:r>
            <a:r>
              <a:rPr sz="1000" spc="-15" dirty="0">
                <a:latin typeface="Arial"/>
                <a:cs typeface="Arial"/>
              </a:rPr>
              <a:t>7</a:t>
            </a:r>
            <a:r>
              <a:rPr sz="1000" spc="21" dirty="0">
                <a:latin typeface="Arial"/>
                <a:cs typeface="Arial"/>
              </a:rPr>
              <a:t> df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(p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&lt;</a:t>
            </a:r>
            <a:r>
              <a:rPr sz="1000" spc="30" dirty="0">
                <a:latin typeface="Arial"/>
                <a:cs typeface="Arial"/>
              </a:rPr>
              <a:t> </a:t>
            </a:r>
            <a:r>
              <a:rPr sz="1000" spc="-15" dirty="0">
                <a:latin typeface="Arial"/>
                <a:cs typeface="Arial"/>
              </a:rPr>
              <a:t>0.001).</a:t>
            </a:r>
            <a:r>
              <a:rPr sz="1000" spc="30" dirty="0">
                <a:latin typeface="Arial"/>
                <a:cs typeface="Arial"/>
              </a:rPr>
              <a:t> Howe</a:t>
            </a:r>
            <a:r>
              <a:rPr sz="1000" spc="35" dirty="0">
                <a:latin typeface="Arial"/>
                <a:cs typeface="Arial"/>
              </a:rPr>
              <a:t>v</a:t>
            </a:r>
            <a:r>
              <a:rPr sz="1000" spc="5" dirty="0">
                <a:latin typeface="Arial"/>
                <a:cs typeface="Arial"/>
              </a:rPr>
              <a:t>er,</a:t>
            </a:r>
            <a:r>
              <a:rPr sz="1000" spc="21" dirty="0">
                <a:latin typeface="Arial"/>
                <a:cs typeface="Arial"/>
              </a:rPr>
              <a:t> the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35" dirty="0">
                <a:latin typeface="Arial"/>
                <a:cs typeface="Arial"/>
              </a:rPr>
              <a:t>addition </a:t>
            </a:r>
            <a:r>
              <a:rPr sz="1000" spc="40" dirty="0">
                <a:latin typeface="Arial"/>
                <a:cs typeface="Arial"/>
              </a:rPr>
              <a:t>of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gender,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citizen</a:t>
            </a:r>
            <a:r>
              <a:rPr sz="1000" spc="21" dirty="0">
                <a:latin typeface="Arial"/>
                <a:cs typeface="Arial"/>
              </a:rPr>
              <a:t> </a:t>
            </a:r>
            <a:r>
              <a:rPr sz="1000" spc="-55" dirty="0">
                <a:latin typeface="Arial"/>
                <a:cs typeface="Arial"/>
              </a:rPr>
              <a:t>CPR,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arrest</a:t>
            </a:r>
            <a:r>
              <a:rPr sz="1000" spc="21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be</a:t>
            </a:r>
            <a:r>
              <a:rPr sz="1000" spc="21" dirty="0">
                <a:latin typeface="Arial"/>
                <a:cs typeface="Arial"/>
              </a:rPr>
              <a:t>fore</a:t>
            </a:r>
            <a:r>
              <a:rPr sz="1000" spc="1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EMS</a:t>
            </a:r>
            <a:r>
              <a:rPr sz="1000" spc="21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arri</a:t>
            </a:r>
            <a:r>
              <a:rPr sz="1000" spc="50" dirty="0">
                <a:latin typeface="Arial"/>
                <a:cs typeface="Arial"/>
              </a:rPr>
              <a:t>v</a:t>
            </a:r>
            <a:r>
              <a:rPr sz="1000" spc="5" dirty="0">
                <a:latin typeface="Arial"/>
                <a:cs typeface="Arial"/>
              </a:rPr>
              <a:t>al,</a:t>
            </a:r>
            <a:r>
              <a:rPr sz="1000" spc="15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and </a:t>
            </a:r>
            <a:r>
              <a:rPr sz="1000" spc="15" dirty="0">
                <a:latin typeface="Arial"/>
                <a:cs typeface="Arial"/>
              </a:rPr>
              <a:t>response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interval</a:t>
            </a:r>
            <a:r>
              <a:rPr sz="1000" spc="21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did</a:t>
            </a:r>
            <a:r>
              <a:rPr sz="1000" spc="35" dirty="0">
                <a:latin typeface="Arial"/>
                <a:cs typeface="Arial"/>
              </a:rPr>
              <a:t> not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significantly</a:t>
            </a:r>
            <a:r>
              <a:rPr sz="1000" spc="55" dirty="0">
                <a:latin typeface="Arial"/>
                <a:cs typeface="Arial"/>
              </a:rPr>
              <a:t> im</a:t>
            </a:r>
            <a:r>
              <a:rPr sz="1000" spc="70" dirty="0">
                <a:latin typeface="Arial"/>
                <a:cs typeface="Arial"/>
              </a:rPr>
              <a:t>p</a:t>
            </a:r>
            <a:r>
              <a:rPr sz="1000" spc="25" dirty="0">
                <a:latin typeface="Arial"/>
                <a:cs typeface="Arial"/>
              </a:rPr>
              <a:t>rove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the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44" dirty="0">
                <a:latin typeface="Arial"/>
                <a:cs typeface="Arial"/>
              </a:rPr>
              <a:t>fit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of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the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60" dirty="0">
                <a:latin typeface="Arial"/>
                <a:cs typeface="Arial"/>
              </a:rPr>
              <a:t>mo</a:t>
            </a:r>
            <a:r>
              <a:rPr sz="1000" spc="55" dirty="0">
                <a:latin typeface="Arial"/>
                <a:cs typeface="Arial"/>
              </a:rPr>
              <a:t>d</a:t>
            </a:r>
            <a:r>
              <a:rPr sz="1000" spc="5" dirty="0">
                <a:latin typeface="Arial"/>
                <a:cs typeface="Arial"/>
              </a:rPr>
              <a:t>el.</a:t>
            </a:r>
            <a:endParaRPr sz="1000">
              <a:latin typeface="Arial"/>
              <a:cs typeface="Arial"/>
            </a:endParaRPr>
          </a:p>
          <a:p>
            <a:pPr marL="12698" marR="13969" algn="just">
              <a:spcBef>
                <a:spcPts val="75"/>
              </a:spcBef>
            </a:pPr>
            <a:r>
              <a:rPr sz="1000" spc="10" dirty="0">
                <a:latin typeface="Arial"/>
                <a:cs typeface="Arial"/>
              </a:rPr>
              <a:t>Odds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ratio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for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response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interval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is</a:t>
            </a:r>
            <a:r>
              <a:rPr sz="1000" spc="-30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the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odds</a:t>
            </a:r>
            <a:r>
              <a:rPr sz="1000" spc="-15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ratio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of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5" dirty="0">
                <a:latin typeface="Arial"/>
                <a:cs typeface="Arial"/>
              </a:rPr>
              <a:t>ventricu</a:t>
            </a:r>
            <a:r>
              <a:rPr sz="1000" spc="25" dirty="0">
                <a:latin typeface="Arial"/>
                <a:cs typeface="Arial"/>
              </a:rPr>
              <a:t>l</a:t>
            </a:r>
            <a:r>
              <a:rPr sz="1000" spc="15" dirty="0">
                <a:latin typeface="Arial"/>
                <a:cs typeface="Arial"/>
              </a:rPr>
              <a:t>ar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spc="35" dirty="0">
                <a:latin typeface="Arial"/>
                <a:cs typeface="Arial"/>
              </a:rPr>
              <a:t>fibrillation</a:t>
            </a:r>
            <a:endParaRPr sz="10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7078264" y="2631130"/>
            <a:ext cx="122986" cy="252118"/>
          </a:xfrm>
          <a:custGeom>
            <a:avLst/>
            <a:gdLst/>
            <a:ahLst/>
            <a:cxnLst/>
            <a:rect l="l" t="t" r="r" b="b"/>
            <a:pathLst>
              <a:path w="122986" h="252118">
                <a:moveTo>
                  <a:pt x="0" y="252118"/>
                </a:moveTo>
                <a:lnTo>
                  <a:pt x="122986" y="252118"/>
                </a:lnTo>
                <a:lnTo>
                  <a:pt x="122986" y="0"/>
                </a:lnTo>
                <a:lnTo>
                  <a:pt x="0" y="0"/>
                </a:lnTo>
                <a:lnTo>
                  <a:pt x="0" y="2521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371850" y="2668031"/>
            <a:ext cx="148607" cy="235721"/>
          </a:xfrm>
          <a:custGeom>
            <a:avLst/>
            <a:gdLst/>
            <a:ahLst/>
            <a:cxnLst/>
            <a:rect l="l" t="t" r="r" b="b"/>
            <a:pathLst>
              <a:path w="148607" h="235721">
                <a:moveTo>
                  <a:pt x="0" y="235721"/>
                </a:moveTo>
                <a:lnTo>
                  <a:pt x="148607" y="235721"/>
                </a:lnTo>
                <a:lnTo>
                  <a:pt x="148607" y="0"/>
                </a:lnTo>
                <a:lnTo>
                  <a:pt x="0" y="0"/>
                </a:lnTo>
                <a:lnTo>
                  <a:pt x="0" y="23572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3083614" y="684721"/>
            <a:ext cx="5673090" cy="1575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182255">
              <a:lnSpc>
                <a:spcPts val="2269"/>
              </a:lnSpc>
            </a:pPr>
            <a:r>
              <a:rPr lang="en-US" sz="2100" spc="130" dirty="0" smtClean="0">
                <a:latin typeface="Arial"/>
                <a:cs typeface="Arial"/>
              </a:rPr>
              <a:t>Rung </a:t>
            </a:r>
            <a:r>
              <a:rPr lang="en-US" sz="2100" spc="130" dirty="0" err="1" smtClean="0">
                <a:latin typeface="Arial"/>
                <a:cs typeface="Arial"/>
              </a:rPr>
              <a:t>thất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trong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ngưng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tim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trẻ</a:t>
            </a:r>
            <a:r>
              <a:rPr lang="en-US" sz="2100" spc="130" dirty="0" smtClean="0">
                <a:latin typeface="Arial"/>
                <a:cs typeface="Arial"/>
              </a:rPr>
              <a:t> </a:t>
            </a:r>
            <a:r>
              <a:rPr lang="en-US" sz="2100" spc="130" dirty="0" err="1" smtClean="0">
                <a:latin typeface="Arial"/>
                <a:cs typeface="Arial"/>
              </a:rPr>
              <a:t>em</a:t>
            </a:r>
            <a:endParaRPr sz="2100" dirty="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25"/>
              </a:spcBef>
            </a:pPr>
            <a:endParaRPr sz="800" dirty="0"/>
          </a:p>
          <a:p>
            <a:pPr marL="12698"/>
            <a:r>
              <a:rPr sz="800" spc="50" dirty="0">
                <a:latin typeface="Arial"/>
                <a:cs typeface="Arial"/>
              </a:rPr>
              <a:t>Brian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T.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40" dirty="0">
                <a:latin typeface="Arial"/>
                <a:cs typeface="Arial"/>
              </a:rPr>
              <a:t>Smith,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BS,</a:t>
            </a:r>
            <a:r>
              <a:rPr sz="800" spc="44" dirty="0">
                <a:latin typeface="Arial"/>
                <a:cs typeface="Arial"/>
              </a:rPr>
              <a:t> Tom </a:t>
            </a:r>
            <a:r>
              <a:rPr sz="800" spc="25" dirty="0">
                <a:latin typeface="Arial"/>
                <a:cs typeface="Arial"/>
              </a:rPr>
              <a:t>D.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Rea,</a:t>
            </a:r>
            <a:r>
              <a:rPr sz="800" spc="50" dirty="0">
                <a:latin typeface="Arial"/>
                <a:cs typeface="Arial"/>
              </a:rPr>
              <a:t> </a:t>
            </a:r>
            <a:r>
              <a:rPr sz="800" spc="70" dirty="0">
                <a:latin typeface="Arial"/>
                <a:cs typeface="Arial"/>
              </a:rPr>
              <a:t>MD,</a:t>
            </a:r>
            <a:r>
              <a:rPr sz="800" spc="50" dirty="0">
                <a:latin typeface="Arial"/>
                <a:cs typeface="Arial"/>
              </a:rPr>
              <a:t> MPH,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50" dirty="0">
                <a:latin typeface="Arial"/>
                <a:cs typeface="Arial"/>
              </a:rPr>
              <a:t>Mickey </a:t>
            </a:r>
            <a:r>
              <a:rPr sz="800" spc="-10" dirty="0">
                <a:latin typeface="Arial"/>
                <a:cs typeface="Arial"/>
              </a:rPr>
              <a:t>S.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30" dirty="0">
                <a:latin typeface="Arial"/>
                <a:cs typeface="Arial"/>
              </a:rPr>
              <a:t>Eisenberg,</a:t>
            </a:r>
            <a:r>
              <a:rPr sz="800" spc="44" dirty="0">
                <a:latin typeface="Arial"/>
                <a:cs typeface="Arial"/>
              </a:rPr>
              <a:t> </a:t>
            </a:r>
            <a:r>
              <a:rPr sz="800" spc="70" dirty="0">
                <a:latin typeface="Arial"/>
                <a:cs typeface="Arial"/>
              </a:rPr>
              <a:t>MD,</a:t>
            </a:r>
            <a:r>
              <a:rPr sz="800" spc="50" dirty="0">
                <a:latin typeface="Arial"/>
                <a:cs typeface="Arial"/>
              </a:rPr>
              <a:t> </a:t>
            </a:r>
            <a:r>
              <a:rPr sz="800" spc="25" dirty="0">
                <a:latin typeface="Arial"/>
                <a:cs typeface="Arial"/>
              </a:rPr>
              <a:t>PhD</a:t>
            </a:r>
            <a:endParaRPr sz="800" dirty="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29"/>
              </a:spcBef>
            </a:pPr>
            <a:endParaRPr sz="8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1336545"/>
            <a:r>
              <a:rPr sz="1100" spc="30" dirty="0">
                <a:latin typeface="Arial"/>
                <a:cs typeface="Arial"/>
              </a:rPr>
              <a:t>Table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2</a:t>
            </a:r>
            <a:endParaRPr sz="1100" dirty="0">
              <a:latin typeface="Arial"/>
              <a:cs typeface="Arial"/>
            </a:endParaRPr>
          </a:p>
          <a:p>
            <a:pPr marL="1336545" marR="12698">
              <a:lnSpc>
                <a:spcPct val="107000"/>
              </a:lnSpc>
              <a:spcBef>
                <a:spcPts val="5"/>
              </a:spcBef>
            </a:pPr>
            <a:r>
              <a:rPr sz="1100" spc="50" dirty="0">
                <a:latin typeface="Arial"/>
                <a:cs typeface="Arial"/>
              </a:rPr>
              <a:t>Adjusted </a:t>
            </a:r>
            <a:r>
              <a:rPr sz="1100" spc="-130" dirty="0">
                <a:latin typeface="Arial"/>
                <a:cs typeface="Arial"/>
              </a:rPr>
              <a:t> </a:t>
            </a:r>
            <a:r>
              <a:rPr sz="1100" spc="35" dirty="0">
                <a:latin typeface="Arial"/>
                <a:cs typeface="Arial"/>
              </a:rPr>
              <a:t>Odds </a:t>
            </a:r>
            <a:r>
              <a:rPr sz="1100" spc="-125" dirty="0">
                <a:latin typeface="Arial"/>
                <a:cs typeface="Arial"/>
              </a:rPr>
              <a:t> </a:t>
            </a:r>
            <a:r>
              <a:rPr sz="1100" spc="30" dirty="0">
                <a:latin typeface="Arial"/>
                <a:cs typeface="Arial"/>
              </a:rPr>
              <a:t>Ratio </a:t>
            </a:r>
            <a:r>
              <a:rPr sz="1100" spc="-125" dirty="0">
                <a:latin typeface="Arial"/>
                <a:cs typeface="Arial"/>
              </a:rPr>
              <a:t> </a:t>
            </a:r>
            <a:r>
              <a:rPr sz="1100" spc="60" dirty="0">
                <a:latin typeface="Arial"/>
                <a:cs typeface="Arial"/>
              </a:rPr>
              <a:t>of </a:t>
            </a:r>
            <a:r>
              <a:rPr sz="1100" spc="-114" dirty="0">
                <a:latin typeface="Arial"/>
                <a:cs typeface="Arial"/>
              </a:rPr>
              <a:t> </a:t>
            </a:r>
            <a:r>
              <a:rPr sz="1100" spc="40" dirty="0">
                <a:latin typeface="Arial"/>
                <a:cs typeface="Arial"/>
              </a:rPr>
              <a:t>Ventricu</a:t>
            </a:r>
            <a:r>
              <a:rPr sz="1100" spc="44" dirty="0">
                <a:latin typeface="Arial"/>
                <a:cs typeface="Arial"/>
              </a:rPr>
              <a:t>lar 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spc="44" dirty="0">
                <a:latin typeface="Arial"/>
                <a:cs typeface="Arial"/>
              </a:rPr>
              <a:t>Fibrillati</a:t>
            </a:r>
            <a:r>
              <a:rPr sz="1100" spc="60" dirty="0">
                <a:latin typeface="Arial"/>
                <a:cs typeface="Arial"/>
              </a:rPr>
              <a:t>o</a:t>
            </a:r>
            <a:r>
              <a:rPr sz="1100" spc="70" dirty="0">
                <a:latin typeface="Arial"/>
                <a:cs typeface="Arial"/>
              </a:rPr>
              <a:t>n 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spc="50" dirty="0">
                <a:latin typeface="Arial"/>
                <a:cs typeface="Arial"/>
              </a:rPr>
              <a:t>Compared </a:t>
            </a:r>
            <a:r>
              <a:rPr sz="1100" spc="-135" dirty="0">
                <a:latin typeface="Arial"/>
                <a:cs typeface="Arial"/>
              </a:rPr>
              <a:t> </a:t>
            </a:r>
            <a:r>
              <a:rPr sz="1100" spc="80" dirty="0">
                <a:latin typeface="Arial"/>
                <a:cs typeface="Arial"/>
              </a:rPr>
              <a:t>with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55" dirty="0">
                <a:latin typeface="Arial"/>
                <a:cs typeface="Arial"/>
              </a:rPr>
              <a:t>Nonshockab</a:t>
            </a:r>
            <a:r>
              <a:rPr sz="1100" spc="5" dirty="0">
                <a:latin typeface="Arial"/>
                <a:cs typeface="Arial"/>
              </a:rPr>
              <a:t>l</a:t>
            </a:r>
            <a:r>
              <a:rPr sz="1100" spc="10" dirty="0">
                <a:latin typeface="Arial"/>
                <a:cs typeface="Arial"/>
              </a:rPr>
              <a:t>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55" dirty="0">
                <a:latin typeface="Arial"/>
                <a:cs typeface="Arial"/>
              </a:rPr>
              <a:t>Rhythms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975105" y="2363324"/>
            <a:ext cx="617220" cy="3644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1112"/>
            <a:r>
              <a:rPr sz="1100" spc="70" dirty="0">
                <a:latin typeface="Arial"/>
                <a:cs typeface="Arial"/>
              </a:rPr>
              <a:t>Model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  <a:p>
            <a:pPr marL="12698">
              <a:spcBef>
                <a:spcPts val="90"/>
              </a:spcBef>
            </a:pPr>
            <a:r>
              <a:rPr sz="1100" dirty="0">
                <a:latin typeface="Arial"/>
                <a:cs typeface="Arial"/>
              </a:rPr>
              <a:t>(</a:t>
            </a:r>
            <a:r>
              <a:rPr sz="1100" spc="10" dirty="0">
                <a:latin typeface="Arial"/>
                <a:cs typeface="Arial"/>
              </a:rPr>
              <a:t>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=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5" dirty="0">
                <a:latin typeface="Arial"/>
                <a:cs typeface="Arial"/>
              </a:rPr>
              <a:t>272)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650793" y="2363324"/>
            <a:ext cx="615950" cy="3644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1112"/>
            <a:r>
              <a:rPr sz="1100" spc="70" dirty="0">
                <a:latin typeface="Arial"/>
                <a:cs typeface="Arial"/>
              </a:rPr>
              <a:t>Model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  <a:p>
            <a:pPr marL="12698">
              <a:spcBef>
                <a:spcPts val="90"/>
              </a:spcBef>
            </a:pPr>
            <a:r>
              <a:rPr sz="1100" dirty="0">
                <a:latin typeface="Arial"/>
                <a:cs typeface="Arial"/>
              </a:rPr>
              <a:t>(</a:t>
            </a:r>
            <a:r>
              <a:rPr sz="1100" spc="10" dirty="0">
                <a:latin typeface="Arial"/>
                <a:cs typeface="Arial"/>
              </a:rPr>
              <a:t>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10" dirty="0">
                <a:latin typeface="Arial"/>
                <a:cs typeface="Arial"/>
              </a:rPr>
              <a:t>=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5" dirty="0">
                <a:latin typeface="Arial"/>
                <a:cs typeface="Arial"/>
              </a:rPr>
              <a:t>272)</a:t>
            </a:r>
            <a:endParaRPr sz="11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426500" y="2758942"/>
            <a:ext cx="943610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35" dirty="0">
                <a:latin typeface="Arial"/>
                <a:cs typeface="Arial"/>
              </a:rPr>
              <a:t>Characteris</a:t>
            </a:r>
            <a:r>
              <a:rPr sz="1100" spc="5" dirty="0">
                <a:latin typeface="Arial"/>
                <a:cs typeface="Arial"/>
              </a:rPr>
              <a:t>t</a:t>
            </a:r>
            <a:r>
              <a:rPr sz="1100" spc="35" dirty="0">
                <a:latin typeface="Arial"/>
                <a:cs typeface="Arial"/>
              </a:rPr>
              <a:t>ic</a:t>
            </a:r>
            <a:endParaRPr sz="11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504097" y="2758942"/>
            <a:ext cx="777240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35" dirty="0">
                <a:latin typeface="Arial"/>
                <a:cs typeface="Arial"/>
              </a:rPr>
              <a:t>Odds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30" dirty="0">
                <a:latin typeface="Arial"/>
                <a:cs typeface="Arial"/>
              </a:rPr>
              <a:t>Ratio</a:t>
            </a:r>
            <a:endParaRPr sz="11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482855" y="2758942"/>
            <a:ext cx="494664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0" dirty="0">
                <a:latin typeface="Arial"/>
                <a:cs typeface="Arial"/>
              </a:rPr>
              <a:t>95%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CI</a:t>
            </a:r>
            <a:endParaRPr sz="11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179784" y="2758942"/>
            <a:ext cx="777240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35" dirty="0">
                <a:latin typeface="Arial"/>
                <a:cs typeface="Arial"/>
              </a:rPr>
              <a:t>Odds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30" dirty="0">
                <a:latin typeface="Arial"/>
                <a:cs typeface="Arial"/>
              </a:rPr>
              <a:t>Ratio</a:t>
            </a:r>
            <a:endParaRPr sz="11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37116" y="5471679"/>
            <a:ext cx="3213100" cy="492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sz="1600" spc="-10" dirty="0">
                <a:latin typeface="Tahoma"/>
                <a:cs typeface="Tahoma"/>
              </a:rPr>
              <a:t>Smith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4" dirty="0">
                <a:latin typeface="Tahoma"/>
                <a:cs typeface="Tahoma"/>
              </a:rPr>
              <a:t>B</a:t>
            </a:r>
            <a:r>
              <a:rPr sz="1600" spc="-229" dirty="0">
                <a:latin typeface="Tahoma"/>
                <a:cs typeface="Tahoma"/>
              </a:rPr>
              <a:t>T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</a:t>
            </a:r>
            <a:r>
              <a:rPr sz="1600" spc="-5" dirty="0">
                <a:latin typeface="Tahoma"/>
                <a:cs typeface="Tahoma"/>
              </a:rPr>
              <a:t>.</a:t>
            </a:r>
            <a:endParaRPr sz="1600">
              <a:latin typeface="Tahoma"/>
              <a:cs typeface="Tahoma"/>
            </a:endParaRPr>
          </a:p>
          <a:p>
            <a:pPr algn="ctr">
              <a:lnSpc>
                <a:spcPts val="1900"/>
              </a:lnSpc>
            </a:pPr>
            <a:r>
              <a:rPr sz="1600" spc="-10" dirty="0">
                <a:latin typeface="Tahoma"/>
                <a:cs typeface="Tahoma"/>
              </a:rPr>
              <a:t>Acad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E</a:t>
            </a:r>
            <a:r>
              <a:rPr sz="1600" spc="-21" dirty="0">
                <a:latin typeface="Tahoma"/>
                <a:cs typeface="Tahoma"/>
              </a:rPr>
              <a:t>m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rg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2006;13:525-529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8928786" y="3092564"/>
            <a:ext cx="338576" cy="1359"/>
          </a:xfrm>
          <a:custGeom>
            <a:avLst/>
            <a:gdLst/>
            <a:ahLst/>
            <a:cxnLst/>
            <a:rect l="l" t="t" r="r" b="b"/>
            <a:pathLst>
              <a:path w="338576" h="1359">
                <a:moveTo>
                  <a:pt x="338576" y="1359"/>
                </a:moveTo>
                <a:lnTo>
                  <a:pt x="0" y="0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8872076" y="2964783"/>
            <a:ext cx="257019" cy="256530"/>
          </a:xfrm>
          <a:custGeom>
            <a:avLst/>
            <a:gdLst/>
            <a:ahLst/>
            <a:cxnLst/>
            <a:rect l="l" t="t" r="r" b="b"/>
            <a:pathLst>
              <a:path w="257019" h="256530">
                <a:moveTo>
                  <a:pt x="225900" y="0"/>
                </a:moveTo>
                <a:lnTo>
                  <a:pt x="214262" y="3718"/>
                </a:lnTo>
                <a:lnTo>
                  <a:pt x="0" y="127553"/>
                </a:lnTo>
                <a:lnTo>
                  <a:pt x="221354" y="256337"/>
                </a:lnTo>
                <a:lnTo>
                  <a:pt x="233213" y="256530"/>
                </a:lnTo>
                <a:lnTo>
                  <a:pt x="244083" y="251940"/>
                </a:lnTo>
                <a:lnTo>
                  <a:pt x="252382" y="242978"/>
                </a:lnTo>
                <a:lnTo>
                  <a:pt x="255613" y="234884"/>
                </a:lnTo>
                <a:lnTo>
                  <a:pt x="255806" y="223025"/>
                </a:lnTo>
                <a:lnTo>
                  <a:pt x="251217" y="212154"/>
                </a:lnTo>
                <a:lnTo>
                  <a:pt x="242255" y="203856"/>
                </a:lnTo>
                <a:lnTo>
                  <a:pt x="113421" y="128009"/>
                </a:lnTo>
                <a:lnTo>
                  <a:pt x="249649" y="47751"/>
                </a:lnTo>
                <a:lnTo>
                  <a:pt x="255660" y="37522"/>
                </a:lnTo>
                <a:lnTo>
                  <a:pt x="257019" y="25797"/>
                </a:lnTo>
                <a:lnTo>
                  <a:pt x="253301" y="14158"/>
                </a:lnTo>
                <a:lnTo>
                  <a:pt x="247854" y="7369"/>
                </a:lnTo>
                <a:lnTo>
                  <a:pt x="237625" y="1358"/>
                </a:lnTo>
                <a:lnTo>
                  <a:pt x="225900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928786" y="3437051"/>
            <a:ext cx="338576" cy="1359"/>
          </a:xfrm>
          <a:custGeom>
            <a:avLst/>
            <a:gdLst/>
            <a:ahLst/>
            <a:cxnLst/>
            <a:rect l="l" t="t" r="r" b="b"/>
            <a:pathLst>
              <a:path w="338576" h="1359">
                <a:moveTo>
                  <a:pt x="338576" y="1359"/>
                </a:moveTo>
                <a:lnTo>
                  <a:pt x="0" y="0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872076" y="3309270"/>
            <a:ext cx="257019" cy="256531"/>
          </a:xfrm>
          <a:custGeom>
            <a:avLst/>
            <a:gdLst/>
            <a:ahLst/>
            <a:cxnLst/>
            <a:rect l="l" t="t" r="r" b="b"/>
            <a:pathLst>
              <a:path w="257019" h="256531">
                <a:moveTo>
                  <a:pt x="225900" y="0"/>
                </a:moveTo>
                <a:lnTo>
                  <a:pt x="214261" y="3717"/>
                </a:lnTo>
                <a:lnTo>
                  <a:pt x="0" y="127553"/>
                </a:lnTo>
                <a:lnTo>
                  <a:pt x="221354" y="256337"/>
                </a:lnTo>
                <a:lnTo>
                  <a:pt x="233214" y="256531"/>
                </a:lnTo>
                <a:lnTo>
                  <a:pt x="244084" y="251941"/>
                </a:lnTo>
                <a:lnTo>
                  <a:pt x="252382" y="242979"/>
                </a:lnTo>
                <a:lnTo>
                  <a:pt x="255614" y="234883"/>
                </a:lnTo>
                <a:lnTo>
                  <a:pt x="255807" y="223024"/>
                </a:lnTo>
                <a:lnTo>
                  <a:pt x="251217" y="212154"/>
                </a:lnTo>
                <a:lnTo>
                  <a:pt x="242255" y="203856"/>
                </a:lnTo>
                <a:lnTo>
                  <a:pt x="113421" y="128008"/>
                </a:lnTo>
                <a:lnTo>
                  <a:pt x="249648" y="47752"/>
                </a:lnTo>
                <a:lnTo>
                  <a:pt x="255660" y="37523"/>
                </a:lnTo>
                <a:lnTo>
                  <a:pt x="257019" y="25798"/>
                </a:lnTo>
                <a:lnTo>
                  <a:pt x="253301" y="14159"/>
                </a:lnTo>
                <a:lnTo>
                  <a:pt x="247854" y="7369"/>
                </a:lnTo>
                <a:lnTo>
                  <a:pt x="237624" y="1358"/>
                </a:lnTo>
                <a:lnTo>
                  <a:pt x="225900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928786" y="3792652"/>
            <a:ext cx="338576" cy="1359"/>
          </a:xfrm>
          <a:custGeom>
            <a:avLst/>
            <a:gdLst/>
            <a:ahLst/>
            <a:cxnLst/>
            <a:rect l="l" t="t" r="r" b="b"/>
            <a:pathLst>
              <a:path w="338576" h="1359">
                <a:moveTo>
                  <a:pt x="338576" y="1359"/>
                </a:moveTo>
                <a:lnTo>
                  <a:pt x="0" y="0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872076" y="3664869"/>
            <a:ext cx="257019" cy="256531"/>
          </a:xfrm>
          <a:custGeom>
            <a:avLst/>
            <a:gdLst/>
            <a:ahLst/>
            <a:cxnLst/>
            <a:rect l="l" t="t" r="r" b="b"/>
            <a:pathLst>
              <a:path w="257019" h="256531">
                <a:moveTo>
                  <a:pt x="225900" y="0"/>
                </a:moveTo>
                <a:lnTo>
                  <a:pt x="214261" y="3717"/>
                </a:lnTo>
                <a:lnTo>
                  <a:pt x="0" y="127553"/>
                </a:lnTo>
                <a:lnTo>
                  <a:pt x="221354" y="256337"/>
                </a:lnTo>
                <a:lnTo>
                  <a:pt x="233214" y="256531"/>
                </a:lnTo>
                <a:lnTo>
                  <a:pt x="244084" y="251941"/>
                </a:lnTo>
                <a:lnTo>
                  <a:pt x="252382" y="242979"/>
                </a:lnTo>
                <a:lnTo>
                  <a:pt x="255614" y="234883"/>
                </a:lnTo>
                <a:lnTo>
                  <a:pt x="255807" y="223024"/>
                </a:lnTo>
                <a:lnTo>
                  <a:pt x="251217" y="212154"/>
                </a:lnTo>
                <a:lnTo>
                  <a:pt x="242255" y="203856"/>
                </a:lnTo>
                <a:lnTo>
                  <a:pt x="113421" y="128008"/>
                </a:lnTo>
                <a:lnTo>
                  <a:pt x="249648" y="47752"/>
                </a:lnTo>
                <a:lnTo>
                  <a:pt x="255660" y="37523"/>
                </a:lnTo>
                <a:lnTo>
                  <a:pt x="257019" y="25798"/>
                </a:lnTo>
                <a:lnTo>
                  <a:pt x="253301" y="14159"/>
                </a:lnTo>
                <a:lnTo>
                  <a:pt x="247854" y="7369"/>
                </a:lnTo>
                <a:lnTo>
                  <a:pt x="237624" y="1358"/>
                </a:lnTo>
                <a:lnTo>
                  <a:pt x="225900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047290" y="3239973"/>
            <a:ext cx="3060699" cy="400050"/>
          </a:xfrm>
          <a:custGeom>
            <a:avLst/>
            <a:gdLst/>
            <a:ahLst/>
            <a:cxnLst/>
            <a:rect l="l" t="t" r="r" b="b"/>
            <a:pathLst>
              <a:path w="3060699" h="400050">
                <a:moveTo>
                  <a:pt x="0" y="0"/>
                </a:moveTo>
                <a:lnTo>
                  <a:pt x="3060699" y="0"/>
                </a:lnTo>
                <a:lnTo>
                  <a:pt x="3060699" y="400050"/>
                </a:lnTo>
                <a:lnTo>
                  <a:pt x="0" y="400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047290" y="3239974"/>
            <a:ext cx="3060699" cy="843139"/>
          </a:xfrm>
          <a:custGeom>
            <a:avLst/>
            <a:gdLst/>
            <a:ahLst/>
            <a:cxnLst/>
            <a:rect l="l" t="t" r="r" b="b"/>
            <a:pathLst>
              <a:path w="3060699" h="400049">
                <a:moveTo>
                  <a:pt x="0" y="0"/>
                </a:moveTo>
                <a:lnTo>
                  <a:pt x="3060699" y="0"/>
                </a:lnTo>
                <a:lnTo>
                  <a:pt x="3060699" y="400049"/>
                </a:lnTo>
                <a:lnTo>
                  <a:pt x="0" y="400049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1126030" y="3285694"/>
            <a:ext cx="2873375" cy="310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100" spc="-15" dirty="0">
                <a:latin typeface="Tahoma"/>
                <a:cs typeface="Tahoma"/>
              </a:rPr>
              <a:t>31%</a:t>
            </a:r>
            <a:r>
              <a:rPr sz="2100" spc="-5" dirty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sống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còn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đối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với</a:t>
            </a:r>
            <a:r>
              <a:rPr lang="en-US" sz="2100" spc="-5" dirty="0" smtClean="0">
                <a:latin typeface="Tahoma"/>
                <a:cs typeface="Tahoma"/>
              </a:rPr>
              <a:t> rung </a:t>
            </a:r>
            <a:r>
              <a:rPr lang="en-US" sz="2100" spc="-5" dirty="0" err="1" smtClean="0">
                <a:latin typeface="Tahoma"/>
                <a:cs typeface="Tahoma"/>
              </a:rPr>
              <a:t>thất</a:t>
            </a:r>
            <a:endParaRPr sz="2100" dirty="0">
              <a:latin typeface="Tahoma"/>
              <a:cs typeface="Tahom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426506" y="6873309"/>
            <a:ext cx="3788409" cy="1682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40" dirty="0">
                <a:latin typeface="Arial"/>
                <a:cs typeface="Arial"/>
              </a:rPr>
              <a:t>for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each</a:t>
            </a:r>
            <a:r>
              <a:rPr sz="1000" spc="55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additional</a:t>
            </a:r>
            <a:r>
              <a:rPr sz="1000" spc="55" dirty="0">
                <a:latin typeface="Arial"/>
                <a:cs typeface="Arial"/>
              </a:rPr>
              <a:t> mi</a:t>
            </a:r>
            <a:r>
              <a:rPr sz="1000" spc="70" dirty="0">
                <a:latin typeface="Arial"/>
                <a:cs typeface="Arial"/>
              </a:rPr>
              <a:t>n</a:t>
            </a:r>
            <a:r>
              <a:rPr sz="1000" spc="21" dirty="0">
                <a:latin typeface="Arial"/>
                <a:cs typeface="Arial"/>
              </a:rPr>
              <a:t>ute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of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15" dirty="0">
                <a:latin typeface="Arial"/>
                <a:cs typeface="Arial"/>
              </a:rPr>
              <a:t>response</a:t>
            </a:r>
            <a:r>
              <a:rPr sz="1000" spc="60" dirty="0">
                <a:latin typeface="Arial"/>
                <a:cs typeface="Arial"/>
              </a:rPr>
              <a:t> </a:t>
            </a:r>
            <a:r>
              <a:rPr sz="1000" spc="55" dirty="0">
                <a:latin typeface="Arial"/>
                <a:cs typeface="Arial"/>
              </a:rPr>
              <a:t>from </a:t>
            </a:r>
            <a:r>
              <a:rPr sz="1000" spc="21" dirty="0">
                <a:latin typeface="Arial"/>
                <a:cs typeface="Arial"/>
              </a:rPr>
              <a:t>dispatch</a:t>
            </a:r>
            <a:r>
              <a:rPr sz="1000" spc="60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to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scene.</a:t>
            </a:r>
            <a:endParaRPr sz="1000">
              <a:latin typeface="Arial"/>
              <a:cs typeface="Arial"/>
            </a:endParaRPr>
          </a:p>
        </p:txBody>
      </p:sp>
      <p:sp>
        <p:nvSpPr>
          <p:cNvPr id="64" name="object 64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3" name="object 6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65884" y="545539"/>
            <a:ext cx="5388166" cy="64668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0616" y="6339089"/>
            <a:ext cx="2654300" cy="481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533348">
              <a:lnSpc>
                <a:spcPts val="1900"/>
              </a:lnSpc>
            </a:pP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aney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10" dirty="0">
                <a:latin typeface="Tahoma"/>
                <a:cs typeface="Tahoma"/>
              </a:rPr>
              <a:t>A,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5" dirty="0">
                <a:latin typeface="Tahoma"/>
                <a:cs typeface="Tahoma"/>
              </a:rPr>
              <a:t>e</a:t>
            </a:r>
            <a:r>
              <a:rPr sz="1600" spc="-15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ia</a:t>
            </a:r>
            <a:r>
              <a:rPr sz="1600" spc="-5" dirty="0">
                <a:latin typeface="Tahoma"/>
                <a:cs typeface="Tahoma"/>
              </a:rPr>
              <a:t>t</a:t>
            </a:r>
            <a:r>
              <a:rPr sz="1600" dirty="0">
                <a:latin typeface="Tahoma"/>
                <a:cs typeface="Tahoma"/>
              </a:rPr>
              <a:t>r</a:t>
            </a:r>
            <a:r>
              <a:rPr sz="1600" spc="-10" dirty="0">
                <a:latin typeface="Tahoma"/>
                <a:cs typeface="Tahoma"/>
              </a:rPr>
              <a:t>i</a:t>
            </a:r>
            <a:r>
              <a:rPr sz="1600" spc="-5" dirty="0">
                <a:latin typeface="Tahoma"/>
                <a:cs typeface="Tahoma"/>
              </a:rPr>
              <a:t>c</a:t>
            </a:r>
            <a:r>
              <a:rPr sz="1600" dirty="0">
                <a:latin typeface="Tahoma"/>
                <a:cs typeface="Tahoma"/>
              </a:rPr>
              <a:t>s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0" dirty="0">
                <a:latin typeface="Tahoma"/>
                <a:cs typeface="Tahoma"/>
              </a:rPr>
              <a:t>2011</a:t>
            </a:r>
            <a:r>
              <a:rPr sz="1600" spc="-15" dirty="0">
                <a:latin typeface="Tahoma"/>
                <a:cs typeface="Tahoma"/>
              </a:rPr>
              <a:t>;</a:t>
            </a:r>
            <a:r>
              <a:rPr sz="1600" spc="-10" dirty="0">
                <a:latin typeface="Tahoma"/>
                <a:cs typeface="Tahoma"/>
              </a:rPr>
              <a:t>127</a:t>
            </a:r>
            <a:r>
              <a:rPr sz="1600" spc="-15" dirty="0">
                <a:latin typeface="Tahoma"/>
                <a:cs typeface="Tahoma"/>
              </a:rPr>
              <a:t>:</a:t>
            </a:r>
            <a:r>
              <a:rPr sz="1600" spc="-5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16-</a:t>
            </a:r>
            <a:r>
              <a:rPr sz="1600" spc="-5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23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66314" y="2136660"/>
            <a:ext cx="3338512" cy="1570038"/>
          </a:xfrm>
          <a:custGeom>
            <a:avLst/>
            <a:gdLst/>
            <a:ahLst/>
            <a:cxnLst/>
            <a:rect l="l" t="t" r="r" b="b"/>
            <a:pathLst>
              <a:path w="3338512" h="1570037">
                <a:moveTo>
                  <a:pt x="0" y="0"/>
                </a:moveTo>
                <a:lnTo>
                  <a:pt x="3338512" y="0"/>
                </a:lnTo>
                <a:lnTo>
                  <a:pt x="3338512" y="1570037"/>
                </a:lnTo>
                <a:lnTo>
                  <a:pt x="0" y="15700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66314" y="2136660"/>
            <a:ext cx="3338512" cy="1570038"/>
          </a:xfrm>
          <a:custGeom>
            <a:avLst/>
            <a:gdLst/>
            <a:ahLst/>
            <a:cxnLst/>
            <a:rect l="l" t="t" r="r" b="b"/>
            <a:pathLst>
              <a:path w="3338512" h="1570037">
                <a:moveTo>
                  <a:pt x="0" y="0"/>
                </a:moveTo>
                <a:lnTo>
                  <a:pt x="3338512" y="0"/>
                </a:lnTo>
                <a:lnTo>
                  <a:pt x="3338512" y="1570037"/>
                </a:lnTo>
                <a:lnTo>
                  <a:pt x="0" y="1570037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45054" y="2182379"/>
            <a:ext cx="3170555" cy="147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sz="1600" spc="-75" dirty="0">
                <a:latin typeface="Tahoma"/>
                <a:cs typeface="Tahoma"/>
              </a:rPr>
              <a:t>W</a:t>
            </a:r>
            <a:r>
              <a:rPr sz="1600" spc="-10" dirty="0">
                <a:latin typeface="Tahoma"/>
                <a:cs typeface="Tahoma"/>
              </a:rPr>
              <a:t>ashington,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US</a:t>
            </a:r>
            <a:r>
              <a:rPr sz="1600" spc="-10" dirty="0">
                <a:latin typeface="Tahoma"/>
                <a:cs typeface="Tahoma"/>
              </a:rPr>
              <a:t>A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40" dirty="0" err="1" smtClean="0">
                <a:latin typeface="Tahoma"/>
                <a:cs typeface="Tahoma"/>
              </a:rPr>
              <a:t>Hồ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sơ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tiến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cứu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đa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trung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tâm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Trong</a:t>
            </a:r>
            <a:r>
              <a:rPr lang="en-US" sz="1600" spc="-10" dirty="0" smtClean="0">
                <a:latin typeface="Tahoma"/>
                <a:cs typeface="Tahoma"/>
              </a:rPr>
              <a:t> BV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5" dirty="0">
                <a:latin typeface="Tahoma"/>
                <a:cs typeface="Tahoma"/>
              </a:rPr>
              <a:t>&lt;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1</a:t>
            </a:r>
            <a:r>
              <a:rPr sz="1600" spc="-10" dirty="0">
                <a:latin typeface="Tahoma"/>
                <a:cs typeface="Tahoma"/>
              </a:rPr>
              <a:t>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tuổi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  <a:p>
            <a:pPr marL="12698">
              <a:lnSpc>
                <a:spcPts val="1900"/>
              </a:lnSpc>
            </a:pPr>
            <a:r>
              <a:rPr sz="1600" dirty="0">
                <a:latin typeface="Arial"/>
                <a:cs typeface="Arial"/>
              </a:rPr>
              <a:t>•</a:t>
            </a:r>
            <a:r>
              <a:rPr sz="1600" spc="55" dirty="0">
                <a:latin typeface="Arial"/>
                <a:cs typeface="Arial"/>
              </a:rPr>
              <a:t> </a:t>
            </a:r>
            <a:r>
              <a:rPr sz="1600" spc="-15" dirty="0">
                <a:latin typeface="Tahoma"/>
                <a:cs typeface="Tahoma"/>
              </a:rPr>
              <a:t>200</a:t>
            </a:r>
            <a:r>
              <a:rPr sz="1600" spc="-10" dirty="0">
                <a:latin typeface="Tahoma"/>
                <a:cs typeface="Tahoma"/>
              </a:rPr>
              <a:t>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-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2008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spcBef>
                <a:spcPts val="80"/>
              </a:spcBef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smtClean="0">
                <a:latin typeface="Tahoma"/>
                <a:cs typeface="Tahoma"/>
              </a:rPr>
              <a:t>So </a:t>
            </a:r>
            <a:r>
              <a:rPr lang="en-US" sz="1600" spc="-10" dirty="0" err="1" smtClean="0">
                <a:latin typeface="Tahoma"/>
                <a:cs typeface="Tahoma"/>
              </a:rPr>
              <a:t>sánh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sz="1600" spc="-10" dirty="0" smtClean="0">
                <a:latin typeface="Tahoma"/>
                <a:cs typeface="Tahoma"/>
              </a:rPr>
              <a:t>2J/</a:t>
            </a:r>
            <a:r>
              <a:rPr sz="1600" spc="-10" dirty="0" err="1" smtClean="0">
                <a:latin typeface="Tahoma"/>
                <a:cs typeface="Tahoma"/>
              </a:rPr>
              <a:t>k</a:t>
            </a:r>
            <a:r>
              <a:rPr sz="1600" spc="-15" dirty="0" err="1" smtClean="0">
                <a:latin typeface="Tahoma"/>
                <a:cs typeface="Tahoma"/>
              </a:rPr>
              <a:t>g</a:t>
            </a:r>
            <a:r>
              <a:rPr sz="1600" dirty="0" err="1" smtClean="0">
                <a:latin typeface="Tahoma"/>
                <a:cs typeface="Tahoma"/>
              </a:rPr>
              <a:t>s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smtClean="0">
                <a:latin typeface="Tahoma"/>
                <a:cs typeface="Tahoma"/>
              </a:rPr>
              <a:t>so </a:t>
            </a:r>
            <a:r>
              <a:rPr lang="en-US" sz="1600" spc="-5" dirty="0" err="1" smtClean="0">
                <a:latin typeface="Tahoma"/>
                <a:cs typeface="Tahoma"/>
              </a:rPr>
              <a:t>với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sz="1600" spc="-10" dirty="0" smtClean="0">
                <a:latin typeface="Tahoma"/>
                <a:cs typeface="Tahoma"/>
              </a:rPr>
              <a:t>4J/</a:t>
            </a:r>
            <a:r>
              <a:rPr sz="1600" spc="-10" dirty="0" err="1" smtClean="0">
                <a:latin typeface="Tahoma"/>
                <a:cs typeface="Tahoma"/>
              </a:rPr>
              <a:t>k</a:t>
            </a:r>
            <a:r>
              <a:rPr sz="1600" spc="-15" dirty="0" err="1" smtClean="0">
                <a:latin typeface="Tahoma"/>
                <a:cs typeface="Tahoma"/>
              </a:rPr>
              <a:t>g</a:t>
            </a:r>
            <a:r>
              <a:rPr sz="1600" dirty="0" err="1" smtClean="0">
                <a:latin typeface="Tahoma"/>
                <a:cs typeface="Tahoma"/>
              </a:rPr>
              <a:t>s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52241" y="6347980"/>
            <a:ext cx="2010409" cy="5473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>
                <a:latin typeface="Tahoma"/>
                <a:cs typeface="Tahoma"/>
              </a:rPr>
              <a:t>N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5" dirty="0">
                <a:latin typeface="Tahoma"/>
                <a:cs typeface="Tahoma"/>
              </a:rPr>
              <a:t>=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0" dirty="0">
                <a:latin typeface="Tahoma"/>
                <a:cs typeface="Tahoma"/>
              </a:rPr>
              <a:t>285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lang="en-US" spc="-15" dirty="0" smtClean="0">
                <a:latin typeface="Tahoma"/>
                <a:cs typeface="Tahoma"/>
              </a:rPr>
              <a:t>NTNT</a:t>
            </a:r>
            <a:r>
              <a:rPr spc="-5" dirty="0" smtClean="0">
                <a:latin typeface="Tahoma"/>
                <a:cs typeface="Tahoma"/>
              </a:rPr>
              <a:t> </a:t>
            </a:r>
            <a:r>
              <a:rPr dirty="0" smtClean="0">
                <a:latin typeface="Tahoma"/>
                <a:cs typeface="Tahoma"/>
              </a:rPr>
              <a:t>/</a:t>
            </a:r>
            <a:r>
              <a:rPr lang="en-US" spc="-5" dirty="0">
                <a:latin typeface="Tahoma"/>
                <a:cs typeface="Tahoma"/>
              </a:rPr>
              <a:t> </a:t>
            </a:r>
            <a:r>
              <a:rPr lang="en-US" spc="-5" dirty="0" smtClean="0">
                <a:latin typeface="Tahoma"/>
                <a:cs typeface="Tahoma"/>
              </a:rPr>
              <a:t>RLN</a:t>
            </a:r>
            <a:endParaRPr dirty="0">
              <a:latin typeface="Tahoma"/>
              <a:cs typeface="Tahoma"/>
            </a:endParaRPr>
          </a:p>
          <a:p>
            <a:pPr marR="8254" algn="ctr">
              <a:lnSpc>
                <a:spcPts val="2099"/>
              </a:lnSpc>
            </a:pPr>
            <a:r>
              <a:rPr lang="en-US" dirty="0" err="1" smtClean="0">
                <a:latin typeface="Tahoma"/>
                <a:cs typeface="Tahoma"/>
              </a:rPr>
              <a:t>Trên</a:t>
            </a:r>
            <a:r>
              <a:rPr lang="en-US" dirty="0" smtClean="0">
                <a:latin typeface="Tahoma"/>
                <a:cs typeface="Tahoma"/>
              </a:rPr>
              <a:t> </a:t>
            </a:r>
            <a:r>
              <a:rPr spc="-15" dirty="0" smtClean="0">
                <a:latin typeface="Tahoma"/>
                <a:cs typeface="Tahoma"/>
              </a:rPr>
              <a:t>26</a:t>
            </a:r>
            <a:r>
              <a:rPr spc="-10" dirty="0" smtClean="0">
                <a:latin typeface="Tahoma"/>
                <a:cs typeface="Tahoma"/>
              </a:rPr>
              <a:t>6</a:t>
            </a:r>
            <a:r>
              <a:rPr lang="en-US" spc="-10" dirty="0" smtClean="0">
                <a:latin typeface="Tahoma"/>
                <a:cs typeface="Tahoma"/>
              </a:rPr>
              <a:t> </a:t>
            </a:r>
            <a:r>
              <a:rPr lang="en-US" spc="-10" dirty="0" err="1" smtClean="0">
                <a:latin typeface="Tahoma"/>
                <a:cs typeface="Tahoma"/>
              </a:rPr>
              <a:t>bn</a:t>
            </a:r>
            <a:endParaRPr dirty="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218104" y="842849"/>
            <a:ext cx="8250555" cy="1174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571444">
              <a:lnSpc>
                <a:spcPts val="4700"/>
              </a:lnSpc>
            </a:pPr>
            <a:r>
              <a:rPr lang="en-US" sz="4000" spc="-30" dirty="0" err="1" smtClean="0">
                <a:latin typeface="Tahoma"/>
                <a:cs typeface="Tahoma"/>
              </a:rPr>
              <a:t>Thay</a:t>
            </a:r>
            <a:r>
              <a:rPr lang="en-US" sz="4000" spc="-30" dirty="0" smtClean="0">
                <a:latin typeface="Tahoma"/>
                <a:cs typeface="Tahoma"/>
              </a:rPr>
              <a:t> </a:t>
            </a:r>
            <a:r>
              <a:rPr lang="en-US" sz="4000" spc="-30" dirty="0" err="1" smtClean="0">
                <a:latin typeface="Tahoma"/>
                <a:cs typeface="Tahoma"/>
              </a:rPr>
              <a:t>đổi</a:t>
            </a:r>
            <a:r>
              <a:rPr lang="en-US" sz="4000" spc="-30" dirty="0" smtClean="0">
                <a:latin typeface="Tahoma"/>
                <a:cs typeface="Tahoma"/>
              </a:rPr>
              <a:t> </a:t>
            </a:r>
            <a:r>
              <a:rPr lang="en-US" sz="4000" spc="-30" dirty="0" err="1" smtClean="0">
                <a:latin typeface="Tahoma"/>
                <a:cs typeface="Tahoma"/>
              </a:rPr>
              <a:t>gì</a:t>
            </a:r>
            <a:r>
              <a:rPr lang="en-US" sz="4000" spc="-30" dirty="0" smtClean="0">
                <a:latin typeface="Tahoma"/>
                <a:cs typeface="Tahoma"/>
              </a:rPr>
              <a:t> so </a:t>
            </a:r>
            <a:r>
              <a:rPr lang="en-US" sz="4000" spc="-30" dirty="0" err="1" smtClean="0">
                <a:latin typeface="Tahoma"/>
                <a:cs typeface="Tahoma"/>
              </a:rPr>
              <a:t>với</a:t>
            </a:r>
            <a:r>
              <a:rPr lang="en-US" sz="4000" spc="-30" dirty="0" smtClean="0">
                <a:latin typeface="Tahoma"/>
                <a:cs typeface="Tahoma"/>
              </a:rPr>
              <a:t> </a:t>
            </a:r>
            <a:r>
              <a:rPr lang="en-US" sz="4000" spc="-30" dirty="0" err="1" smtClean="0">
                <a:latin typeface="Tahoma"/>
                <a:cs typeface="Tahoma"/>
              </a:rPr>
              <a:t>các</a:t>
            </a:r>
            <a:r>
              <a:rPr lang="en-US" sz="4000" spc="-30" dirty="0" smtClean="0">
                <a:latin typeface="Tahoma"/>
                <a:cs typeface="Tahoma"/>
              </a:rPr>
              <a:t> </a:t>
            </a:r>
            <a:r>
              <a:rPr lang="en-US" sz="4000" spc="-30" dirty="0" err="1" smtClean="0">
                <a:latin typeface="Tahoma"/>
                <a:cs typeface="Tahoma"/>
              </a:rPr>
              <a:t>khuyến</a:t>
            </a:r>
            <a:r>
              <a:rPr lang="en-US" sz="4000" spc="-30" dirty="0" smtClean="0">
                <a:latin typeface="Tahoma"/>
                <a:cs typeface="Tahoma"/>
              </a:rPr>
              <a:t> </a:t>
            </a:r>
            <a:r>
              <a:rPr lang="en-US" sz="4000" spc="-30" dirty="0" err="1" smtClean="0">
                <a:latin typeface="Tahoma"/>
                <a:cs typeface="Tahoma"/>
              </a:rPr>
              <a:t>cáo</a:t>
            </a:r>
            <a:r>
              <a:rPr lang="en-US" sz="4000" spc="-30" dirty="0" smtClean="0">
                <a:latin typeface="Tahoma"/>
                <a:cs typeface="Tahoma"/>
              </a:rPr>
              <a:t> </a:t>
            </a:r>
            <a:r>
              <a:rPr lang="en-US" sz="4000" spc="-30" dirty="0" err="1" smtClean="0">
                <a:latin typeface="Tahoma"/>
                <a:cs typeface="Tahoma"/>
              </a:rPr>
              <a:t>trước</a:t>
            </a:r>
            <a:r>
              <a:rPr lang="en-US" sz="4000" spc="-30" dirty="0" smtClean="0">
                <a:latin typeface="Tahoma"/>
                <a:cs typeface="Tahoma"/>
              </a:rPr>
              <a:t> </a:t>
            </a:r>
            <a:r>
              <a:rPr lang="en-US" sz="4000" spc="-30" dirty="0" err="1" smtClean="0">
                <a:latin typeface="Tahoma"/>
                <a:cs typeface="Tahoma"/>
              </a:rPr>
              <a:t>đây</a:t>
            </a:r>
            <a:r>
              <a:rPr sz="4000" spc="-21" dirty="0" smtClean="0">
                <a:latin typeface="Tahoma"/>
                <a:cs typeface="Tahoma"/>
              </a:rPr>
              <a:t>?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59452" y="6482918"/>
            <a:ext cx="6972934" cy="4984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1600" spc="5" dirty="0">
                <a:latin typeface="Tahoma"/>
                <a:cs typeface="Tahoma"/>
              </a:rPr>
              <a:t>B</a:t>
            </a:r>
            <a:r>
              <a:rPr sz="1600" spc="-10" dirty="0">
                <a:latin typeface="Tahoma"/>
                <a:cs typeface="Tahoma"/>
              </a:rPr>
              <a:t>ouhours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G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Arrêt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ardiaque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hez</a:t>
            </a:r>
            <a:r>
              <a:rPr sz="1600" spc="-5" dirty="0">
                <a:latin typeface="Tahoma"/>
                <a:cs typeface="Tahoma"/>
              </a:rPr>
              <a:t> l’e</a:t>
            </a:r>
            <a:r>
              <a:rPr sz="1600" spc="-10" dirty="0">
                <a:latin typeface="Tahoma"/>
                <a:cs typeface="Tahoma"/>
              </a:rPr>
              <a:t>n</a:t>
            </a:r>
            <a:r>
              <a:rPr sz="1600" spc="-21" dirty="0">
                <a:latin typeface="Tahoma"/>
                <a:cs typeface="Tahoma"/>
              </a:rPr>
              <a:t>f</a:t>
            </a:r>
            <a:r>
              <a:rPr sz="1600" spc="-10" dirty="0">
                <a:latin typeface="Tahoma"/>
                <a:cs typeface="Tahoma"/>
              </a:rPr>
              <a:t>ant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35" dirty="0">
                <a:latin typeface="Tahoma"/>
                <a:cs typeface="Tahoma"/>
              </a:rPr>
              <a:t>I</a:t>
            </a:r>
            <a:r>
              <a:rPr sz="1600" spc="-44" dirty="0">
                <a:latin typeface="Tahoma"/>
                <a:cs typeface="Tahoma"/>
              </a:rPr>
              <a:t>n</a:t>
            </a:r>
            <a:r>
              <a:rPr sz="1600" spc="-10" dirty="0">
                <a:latin typeface="Tahoma"/>
                <a:cs typeface="Tahoma"/>
              </a:rPr>
              <a:t>: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Réanimation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pédiatrique</a:t>
            </a:r>
            <a:r>
              <a:rPr sz="1600" spc="-5" dirty="0">
                <a:latin typeface="Tahoma"/>
                <a:cs typeface="Tahoma"/>
              </a:rPr>
              <a:t>.</a:t>
            </a:r>
            <a:endParaRPr sz="1600">
              <a:latin typeface="Tahoma"/>
              <a:cs typeface="Tahoma"/>
            </a:endParaRPr>
          </a:p>
          <a:p>
            <a:pPr marL="19048" algn="ctr">
              <a:lnSpc>
                <a:spcPts val="1889"/>
              </a:lnSpc>
            </a:pPr>
            <a:r>
              <a:rPr sz="1600" spc="-10" dirty="0">
                <a:latin typeface="Tahoma"/>
                <a:cs typeface="Tahoma"/>
              </a:rPr>
              <a:t>Collection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«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Le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point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s</a:t>
            </a:r>
            <a:r>
              <a:rPr sz="1600" spc="-10" dirty="0">
                <a:latin typeface="Tahoma"/>
                <a:cs typeface="Tahoma"/>
              </a:rPr>
              <a:t>ur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»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0" dirty="0">
                <a:latin typeface="Tahoma"/>
                <a:cs typeface="Tahoma"/>
              </a:rPr>
              <a:t>2013-pp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283-293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35542" y="2539568"/>
            <a:ext cx="8522335" cy="3055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21" dirty="0" err="1" smtClean="0">
                <a:latin typeface="Tahoma"/>
                <a:cs typeface="Tahoma"/>
              </a:rPr>
              <a:t>Sử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dụng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ống</a:t>
            </a:r>
            <a:r>
              <a:rPr lang="en-US" sz="2400" spc="-21" dirty="0" smtClean="0">
                <a:latin typeface="Tahoma"/>
                <a:cs typeface="Tahoma"/>
              </a:rPr>
              <a:t> NKQ </a:t>
            </a:r>
            <a:r>
              <a:rPr lang="en-US" sz="2400" spc="-21" dirty="0" err="1" smtClean="0">
                <a:latin typeface="Tahoma"/>
                <a:cs typeface="Tahoma"/>
              </a:rPr>
              <a:t>có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err="1" smtClean="0">
                <a:latin typeface="Tahoma"/>
                <a:cs typeface="Tahoma"/>
              </a:rPr>
              <a:t>bóng</a:t>
            </a:r>
            <a:r>
              <a:rPr lang="en-US" sz="2400" spc="-21" smtClean="0">
                <a:latin typeface="Tahoma"/>
                <a:cs typeface="Tahoma"/>
              </a:rPr>
              <a:t> hơi với </a:t>
            </a:r>
            <a:r>
              <a:rPr lang="en-US" sz="2400" spc="-21" dirty="0" err="1" smtClean="0">
                <a:latin typeface="Tahoma"/>
                <a:cs typeface="Tahoma"/>
              </a:rPr>
              <a:t>theo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dõi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err="1" smtClean="0">
                <a:latin typeface="Tahoma"/>
                <a:cs typeface="Tahoma"/>
              </a:rPr>
              <a:t>áp</a:t>
            </a:r>
            <a:r>
              <a:rPr lang="en-US" sz="2400" spc="-21" smtClean="0">
                <a:latin typeface="Tahoma"/>
                <a:cs typeface="Tahoma"/>
              </a:rPr>
              <a:t> lực bóng hơi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300"/>
              </a:lnSpc>
              <a:spcBef>
                <a:spcPts val="19"/>
              </a:spcBef>
              <a:buFont typeface="Arial"/>
              <a:buChar char="•"/>
            </a:pPr>
            <a:endParaRPr sz="13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Cải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thiện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việc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nhấn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tim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nếu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C</a:t>
            </a:r>
            <a:r>
              <a:rPr sz="2400" spc="-25" dirty="0" smtClean="0">
                <a:latin typeface="Tahoma"/>
                <a:cs typeface="Tahoma"/>
              </a:rPr>
              <a:t>O</a:t>
            </a:r>
            <a:r>
              <a:rPr sz="2400" spc="-15" baseline="-20833" dirty="0" smtClean="0">
                <a:latin typeface="Tahoma"/>
                <a:cs typeface="Tahoma"/>
              </a:rPr>
              <a:t>2</a:t>
            </a:r>
            <a:r>
              <a:rPr sz="2400" spc="-10" dirty="0" smtClean="0">
                <a:latin typeface="Tahoma"/>
                <a:cs typeface="Tahoma"/>
              </a:rPr>
              <a:t>ET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vẫn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trong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khoảng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10-15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25" dirty="0" smtClean="0">
                <a:latin typeface="Tahoma"/>
                <a:cs typeface="Tahoma"/>
              </a:rPr>
              <a:t>mm</a:t>
            </a:r>
            <a:r>
              <a:rPr sz="2400" dirty="0" smtClean="0">
                <a:latin typeface="Tahoma"/>
                <a:cs typeface="Tahoma"/>
              </a:rPr>
              <a:t>H</a:t>
            </a:r>
            <a:r>
              <a:rPr sz="2400" spc="-15" dirty="0" smtClean="0">
                <a:latin typeface="Tahoma"/>
                <a:cs typeface="Tahoma"/>
              </a:rPr>
              <a:t>g</a:t>
            </a:r>
            <a:endParaRPr sz="14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Nhắm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đến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một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S</a:t>
            </a:r>
            <a:r>
              <a:rPr sz="2400" spc="-21" dirty="0" smtClean="0">
                <a:latin typeface="Tahoma"/>
                <a:cs typeface="Tahoma"/>
              </a:rPr>
              <a:t>pO</a:t>
            </a:r>
            <a:r>
              <a:rPr sz="2400" spc="-15" baseline="-20833" dirty="0" smtClean="0">
                <a:latin typeface="Tahoma"/>
                <a:cs typeface="Tahoma"/>
              </a:rPr>
              <a:t>2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21" dirty="0">
                <a:latin typeface="Tahoma"/>
                <a:cs typeface="Tahoma"/>
              </a:rPr>
              <a:t>94</a:t>
            </a:r>
            <a:r>
              <a:rPr sz="2400" spc="-25" dirty="0">
                <a:latin typeface="Tahoma"/>
                <a:cs typeface="Tahoma"/>
              </a:rPr>
              <a:t>%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lang="en-US" sz="2400" spc="-5" dirty="0" smtClean="0">
                <a:latin typeface="Tahoma"/>
                <a:cs typeface="Tahoma"/>
              </a:rPr>
              <a:t>- </a:t>
            </a:r>
            <a:r>
              <a:rPr sz="2400" spc="-25" dirty="0" smtClean="0">
                <a:latin typeface="Tahoma"/>
                <a:cs typeface="Tahoma"/>
              </a:rPr>
              <a:t>98</a:t>
            </a:r>
            <a:r>
              <a:rPr sz="2400" spc="-25" dirty="0">
                <a:latin typeface="Tahoma"/>
                <a:cs typeface="Tahoma"/>
              </a:rPr>
              <a:t>%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19"/>
              </a:spcBef>
              <a:buFont typeface="Arial"/>
              <a:buChar char="•"/>
            </a:pPr>
            <a:endParaRPr sz="14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Chống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tăng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thân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nhiệt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19"/>
              </a:spcBef>
              <a:buFont typeface="Arial"/>
              <a:buChar char="•"/>
            </a:pPr>
            <a:endParaRPr sz="14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err="1" smtClean="0">
                <a:latin typeface="Tahoma"/>
                <a:cs typeface="Tahoma"/>
              </a:rPr>
              <a:t>Chống</a:t>
            </a:r>
            <a:r>
              <a:rPr lang="en-US" sz="2400" spc="-15" smtClean="0">
                <a:latin typeface="Tahoma"/>
                <a:cs typeface="Tahoma"/>
              </a:rPr>
              <a:t> rối loạn </a:t>
            </a:r>
            <a:r>
              <a:rPr lang="en-US" sz="2400" spc="-15" dirty="0" err="1" smtClean="0">
                <a:latin typeface="Tahoma"/>
                <a:cs typeface="Tahoma"/>
              </a:rPr>
              <a:t>đường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huyết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23761" y="1232980"/>
            <a:ext cx="7693315" cy="4442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83330" y="5745041"/>
            <a:ext cx="6580505" cy="5638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900" b="1" spc="-295" dirty="0">
                <a:solidFill>
                  <a:srgbClr val="939598"/>
                </a:solidFill>
                <a:latin typeface="Arial"/>
                <a:cs typeface="Arial"/>
              </a:rPr>
              <a:t>FIGURE</a:t>
            </a:r>
            <a:r>
              <a:rPr sz="1900" b="1" spc="-50" dirty="0">
                <a:solidFill>
                  <a:srgbClr val="939598"/>
                </a:solidFill>
                <a:latin typeface="Arial"/>
                <a:cs typeface="Arial"/>
              </a:rPr>
              <a:t> </a:t>
            </a:r>
            <a:r>
              <a:rPr sz="1900" b="1" spc="-130" dirty="0">
                <a:solidFill>
                  <a:srgbClr val="939598"/>
                </a:solidFill>
                <a:latin typeface="Arial"/>
                <a:cs typeface="Arial"/>
              </a:rPr>
              <a:t>2</a:t>
            </a:r>
            <a:endParaRPr sz="1900">
              <a:latin typeface="Arial"/>
              <a:cs typeface="Arial"/>
            </a:endParaRPr>
          </a:p>
          <a:p>
            <a:pPr marL="12698">
              <a:lnSpc>
                <a:spcPts val="1939"/>
              </a:lnSpc>
            </a:pP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Historical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05" dirty="0">
                <a:solidFill>
                  <a:srgbClr val="231F20"/>
                </a:solidFill>
                <a:latin typeface="Arial"/>
                <a:cs typeface="Arial"/>
              </a:rPr>
              <a:t>data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30" dirty="0">
                <a:solidFill>
                  <a:srgbClr val="231F20"/>
                </a:solidFill>
                <a:latin typeface="Arial"/>
                <a:cs typeface="Arial"/>
              </a:rPr>
              <a:t>(1976)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14" dirty="0">
                <a:solidFill>
                  <a:srgbClr val="231F20"/>
                </a:solidFill>
                <a:latin typeface="Arial"/>
                <a:cs typeface="Arial"/>
              </a:rPr>
              <a:t>versus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0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365" dirty="0">
                <a:solidFill>
                  <a:srgbClr val="231F20"/>
                </a:solidFill>
                <a:latin typeface="Arial"/>
                <a:cs typeface="Arial"/>
              </a:rPr>
              <a:t>NRCPR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55" dirty="0">
                <a:solidFill>
                  <a:srgbClr val="231F20"/>
                </a:solidFill>
                <a:latin typeface="Arial"/>
                <a:cs typeface="Arial"/>
              </a:rPr>
              <a:t>(2000</a:t>
            </a:r>
            <a:r>
              <a:rPr sz="1700" spc="-2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45" dirty="0">
                <a:solidFill>
                  <a:srgbClr val="231F20"/>
                </a:solidFill>
                <a:latin typeface="Arial"/>
                <a:cs typeface="Arial"/>
              </a:rPr>
              <a:t>–2008):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65" dirty="0">
                <a:solidFill>
                  <a:srgbClr val="231F20"/>
                </a:solidFill>
                <a:latin typeface="Arial"/>
                <a:cs typeface="Arial"/>
              </a:rPr>
              <a:t>termination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9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229" dirty="0">
                <a:solidFill>
                  <a:srgbClr val="231F20"/>
                </a:solidFill>
                <a:latin typeface="Arial"/>
                <a:cs typeface="Arial"/>
              </a:rPr>
              <a:t>VF/pVT.</a:t>
            </a:r>
            <a:endParaRPr sz="17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210416" y="6694056"/>
            <a:ext cx="427990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aney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10" dirty="0">
                <a:latin typeface="Tahoma"/>
                <a:cs typeface="Tahoma"/>
              </a:rPr>
              <a:t>A,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diatr</a:t>
            </a:r>
            <a:r>
              <a:rPr sz="1600" spc="-5" dirty="0">
                <a:latin typeface="Tahoma"/>
                <a:cs typeface="Tahoma"/>
              </a:rPr>
              <a:t>ics. </a:t>
            </a:r>
            <a:r>
              <a:rPr sz="1600" spc="-10" dirty="0">
                <a:latin typeface="Tahoma"/>
                <a:cs typeface="Tahoma"/>
              </a:rPr>
              <a:t>2011;127:e16-e23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4792" y="770139"/>
            <a:ext cx="8620760" cy="16116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676237" marR="4948074" algn="just">
              <a:lnSpc>
                <a:spcPts val="1900"/>
              </a:lnSpc>
            </a:pPr>
            <a:r>
              <a:rPr lang="en-US" sz="1600" spc="-15" dirty="0" err="1" smtClean="0">
                <a:latin typeface="Tahoma"/>
                <a:cs typeface="Tahoma"/>
              </a:rPr>
              <a:t>Tuổi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trung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bình</a:t>
            </a:r>
            <a:r>
              <a:rPr lang="en-US" sz="1600" spc="-15" dirty="0" smtClean="0">
                <a:latin typeface="Tahoma"/>
                <a:cs typeface="Tahoma"/>
              </a:rPr>
              <a:t> 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=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smtClean="0">
                <a:latin typeface="Tahoma"/>
                <a:cs typeface="Tahoma"/>
              </a:rPr>
              <a:t>6,</a:t>
            </a:r>
            <a:r>
              <a:rPr sz="1600" spc="-10" smtClean="0">
                <a:latin typeface="Tahoma"/>
                <a:cs typeface="Tahoma"/>
              </a:rPr>
              <a:t>8</a:t>
            </a:r>
            <a:r>
              <a:rPr lang="en-US" sz="1600" spc="-10" smtClean="0">
                <a:latin typeface="Tahoma"/>
                <a:cs typeface="Tahoma"/>
              </a:rPr>
              <a:t> tuổi</a:t>
            </a:r>
            <a:r>
              <a:rPr lang="en-US" sz="1600" spc="-10" dirty="0" smtClean="0">
                <a:latin typeface="Tahoma"/>
                <a:cs typeface="Tahoma"/>
              </a:rPr>
              <a:t>. </a:t>
            </a:r>
            <a:r>
              <a:rPr lang="en-US" sz="1600" spc="-10" dirty="0" err="1" smtClean="0">
                <a:latin typeface="Tahoma"/>
                <a:cs typeface="Tahoma"/>
              </a:rPr>
              <a:t>Cân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nặng</a:t>
            </a:r>
            <a:r>
              <a:rPr lang="en-US" sz="1600" spc="-10" dirty="0" smtClean="0">
                <a:latin typeface="Tahoma"/>
                <a:cs typeface="Tahoma"/>
              </a:rPr>
              <a:t> TB</a:t>
            </a:r>
            <a:r>
              <a:rPr sz="1600" spc="-15" dirty="0" smtClean="0">
                <a:latin typeface="Tahoma"/>
                <a:cs typeface="Tahoma"/>
              </a:rPr>
              <a:t>=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31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 err="1" smtClean="0">
                <a:latin typeface="Tahoma"/>
                <a:cs typeface="Tahoma"/>
              </a:rPr>
              <a:t>k</a:t>
            </a:r>
            <a:r>
              <a:rPr sz="1600" spc="-15" dirty="0" err="1" smtClean="0">
                <a:latin typeface="Tahoma"/>
                <a:cs typeface="Tahoma"/>
              </a:rPr>
              <a:t>g</a:t>
            </a:r>
            <a:r>
              <a:rPr sz="1600" dirty="0" err="1" smtClean="0">
                <a:latin typeface="Tahoma"/>
                <a:cs typeface="Tahoma"/>
              </a:rPr>
              <a:t>s</a:t>
            </a:r>
            <a:r>
              <a:rPr lang="en-US" sz="1600" dirty="0" smtClean="0">
                <a:latin typeface="Tahoma"/>
                <a:cs typeface="Tahoma"/>
              </a:rPr>
              <a:t>,</a:t>
            </a:r>
            <a:r>
              <a:rPr sz="1600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61%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sống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còn</a:t>
            </a:r>
            <a:endParaRPr sz="1600" dirty="0">
              <a:latin typeface="Tahoma"/>
              <a:cs typeface="Tahoma"/>
            </a:endParaRPr>
          </a:p>
          <a:p>
            <a:pPr>
              <a:lnSpc>
                <a:spcPts val="850"/>
              </a:lnSpc>
              <a:spcBef>
                <a:spcPts val="29"/>
              </a:spcBef>
            </a:pPr>
            <a:endParaRPr sz="8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880024" marR="12698" indent="-867960">
              <a:lnSpc>
                <a:spcPts val="2000"/>
              </a:lnSpc>
            </a:pPr>
            <a:r>
              <a:rPr sz="1900" b="1" spc="-369" dirty="0">
                <a:solidFill>
                  <a:srgbClr val="939598"/>
                </a:solidFill>
                <a:latin typeface="Arial"/>
                <a:cs typeface="Arial"/>
              </a:rPr>
              <a:t>TABLE</a:t>
            </a:r>
            <a:r>
              <a:rPr sz="1900" b="1" spc="-114" dirty="0">
                <a:solidFill>
                  <a:srgbClr val="939598"/>
                </a:solidFill>
                <a:latin typeface="Arial"/>
                <a:cs typeface="Arial"/>
              </a:rPr>
              <a:t> </a:t>
            </a:r>
            <a:r>
              <a:rPr sz="1900" b="1" spc="-151" dirty="0">
                <a:solidFill>
                  <a:srgbClr val="939598"/>
                </a:solidFill>
                <a:latin typeface="Arial"/>
                <a:cs typeface="Arial"/>
              </a:rPr>
              <a:t>3 </a:t>
            </a:r>
            <a:r>
              <a:rPr sz="1900" b="1" spc="-114" dirty="0">
                <a:solidFill>
                  <a:srgbClr val="939598"/>
                </a:solidFill>
                <a:latin typeface="Arial"/>
                <a:cs typeface="Arial"/>
              </a:rPr>
              <a:t> </a:t>
            </a:r>
            <a:r>
              <a:rPr sz="1700" spc="-70" dirty="0">
                <a:solidFill>
                  <a:srgbClr val="231F20"/>
                </a:solidFill>
                <a:latin typeface="Arial"/>
                <a:cs typeface="Arial"/>
              </a:rPr>
              <a:t>Multivariate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00" dirty="0">
                <a:solidFill>
                  <a:srgbClr val="231F20"/>
                </a:solidFill>
                <a:latin typeface="Arial"/>
                <a:cs typeface="Arial"/>
              </a:rPr>
              <a:t>Logistic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25" dirty="0">
                <a:solidFill>
                  <a:srgbClr val="231F20"/>
                </a:solidFill>
                <a:latin typeface="Arial"/>
                <a:cs typeface="Arial"/>
              </a:rPr>
              <a:t>Regression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86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60" dirty="0">
                <a:solidFill>
                  <a:srgbClr val="231F20"/>
                </a:solidFill>
                <a:latin typeface="Arial"/>
                <a:cs typeface="Arial"/>
              </a:rPr>
              <a:t>Outcomes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5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9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44" dirty="0">
                <a:solidFill>
                  <a:srgbClr val="231F20"/>
                </a:solidFill>
                <a:latin typeface="Arial"/>
                <a:cs typeface="Arial"/>
              </a:rPr>
              <a:t>Initial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60" dirty="0">
                <a:solidFill>
                  <a:srgbClr val="231F20"/>
                </a:solidFill>
                <a:latin typeface="Arial"/>
                <a:cs typeface="Arial"/>
              </a:rPr>
              <a:t>Shock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95" dirty="0">
                <a:solidFill>
                  <a:srgbClr val="231F20"/>
                </a:solidFill>
                <a:latin typeface="Arial"/>
                <a:cs typeface="Arial"/>
              </a:rPr>
              <a:t>Dose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86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85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30" dirty="0">
                <a:solidFill>
                  <a:srgbClr val="231F20"/>
                </a:solidFill>
                <a:latin typeface="Arial"/>
                <a:cs typeface="Arial"/>
              </a:rPr>
              <a:t>Versus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8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7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65" dirty="0">
                <a:solidFill>
                  <a:srgbClr val="231F20"/>
                </a:solidFill>
                <a:latin typeface="Arial"/>
                <a:cs typeface="Arial"/>
              </a:rPr>
              <a:t>J/kg</a:t>
            </a:r>
            <a:r>
              <a:rPr sz="17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30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5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44" dirty="0">
                <a:solidFill>
                  <a:srgbClr val="231F20"/>
                </a:solidFill>
                <a:latin typeface="Arial"/>
                <a:cs typeface="Arial"/>
              </a:rPr>
              <a:t>Initial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30" dirty="0">
                <a:solidFill>
                  <a:srgbClr val="231F20"/>
                </a:solidFill>
                <a:latin typeface="Arial"/>
                <a:cs typeface="Arial"/>
              </a:rPr>
              <a:t>Versus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35" dirty="0">
                <a:solidFill>
                  <a:srgbClr val="231F20"/>
                </a:solidFill>
                <a:latin typeface="Arial"/>
                <a:cs typeface="Arial"/>
              </a:rPr>
              <a:t>Subsequent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239" dirty="0">
                <a:solidFill>
                  <a:srgbClr val="231F20"/>
                </a:solidFill>
                <a:latin typeface="Arial"/>
                <a:cs typeface="Arial"/>
              </a:rPr>
              <a:t>VF/pVT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30" dirty="0">
                <a:solidFill>
                  <a:srgbClr val="231F20"/>
                </a:solidFill>
                <a:latin typeface="Arial"/>
                <a:cs typeface="Arial"/>
              </a:rPr>
              <a:t>Versus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90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125" dirty="0">
                <a:solidFill>
                  <a:srgbClr val="231F20"/>
                </a:solidFill>
                <a:latin typeface="Arial"/>
                <a:cs typeface="Arial"/>
              </a:rPr>
              <a:t>First-Documented</a:t>
            </a:r>
            <a:r>
              <a:rPr sz="1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700" spc="-239" dirty="0">
                <a:solidFill>
                  <a:srgbClr val="231F20"/>
                </a:solidFill>
                <a:latin typeface="Arial"/>
                <a:cs typeface="Arial"/>
              </a:rPr>
              <a:t>VF/pVT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60176" y="714261"/>
            <a:ext cx="2329324" cy="831849"/>
          </a:xfrm>
          <a:custGeom>
            <a:avLst/>
            <a:gdLst/>
            <a:ahLst/>
            <a:cxnLst/>
            <a:rect l="l" t="t" r="r" b="b"/>
            <a:pathLst>
              <a:path w="2211386" h="831849">
                <a:moveTo>
                  <a:pt x="0" y="0"/>
                </a:moveTo>
                <a:lnTo>
                  <a:pt x="2211386" y="0"/>
                </a:lnTo>
                <a:lnTo>
                  <a:pt x="2211386" y="831849"/>
                </a:lnTo>
                <a:lnTo>
                  <a:pt x="0" y="831849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84980" y="6389224"/>
            <a:ext cx="4930772" cy="338136"/>
          </a:xfrm>
          <a:custGeom>
            <a:avLst/>
            <a:gdLst/>
            <a:ahLst/>
            <a:cxnLst/>
            <a:rect l="l" t="t" r="r" b="b"/>
            <a:pathLst>
              <a:path w="4930772" h="338136">
                <a:moveTo>
                  <a:pt x="0" y="0"/>
                </a:moveTo>
                <a:lnTo>
                  <a:pt x="4930772" y="0"/>
                </a:lnTo>
                <a:lnTo>
                  <a:pt x="4930772" y="338136"/>
                </a:lnTo>
                <a:lnTo>
                  <a:pt x="0" y="338136"/>
                </a:lnTo>
                <a:lnTo>
                  <a:pt x="0" y="0"/>
                </a:lnTo>
                <a:close/>
              </a:path>
            </a:pathLst>
          </a:custGeom>
          <a:ln w="2857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47201" y="4964197"/>
            <a:ext cx="8672830" cy="14503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algn="just">
              <a:lnSpc>
                <a:spcPct val="108600"/>
              </a:lnSpc>
            </a:pPr>
            <a:r>
              <a:rPr sz="1500" spc="-109" dirty="0">
                <a:solidFill>
                  <a:srgbClr val="231F20"/>
                </a:solidFill>
                <a:latin typeface="Arial"/>
                <a:cs typeface="Arial"/>
              </a:rPr>
              <a:t>Regression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14" dirty="0">
                <a:solidFill>
                  <a:srgbClr val="231F20"/>
                </a:solidFill>
                <a:latin typeface="Arial"/>
                <a:cs typeface="Arial"/>
              </a:rPr>
              <a:t>was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adjusted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21" dirty="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following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variables: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patient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40" dirty="0">
                <a:solidFill>
                  <a:srgbClr val="231F20"/>
                </a:solidFill>
                <a:latin typeface="Arial"/>
                <a:cs typeface="Arial"/>
              </a:rPr>
              <a:t>age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less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55" dirty="0">
                <a:solidFill>
                  <a:srgbClr val="231F20"/>
                </a:solidFill>
                <a:latin typeface="Arial"/>
                <a:cs typeface="Arial"/>
              </a:rPr>
              <a:t>11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95" dirty="0">
                <a:solidFill>
                  <a:srgbClr val="231F20"/>
                </a:solidFill>
                <a:latin typeface="Arial"/>
                <a:cs typeface="Arial"/>
              </a:rPr>
              <a:t>years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75" dirty="0">
                <a:solidFill>
                  <a:srgbClr val="231F20"/>
                </a:solidFill>
                <a:latin typeface="Arial"/>
                <a:cs typeface="Arial"/>
              </a:rPr>
              <a:t>(versus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not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00" dirty="0">
                <a:solidFill>
                  <a:srgbClr val="231F20"/>
                </a:solidFill>
                <a:latin typeface="Arial"/>
                <a:cs typeface="Arial"/>
              </a:rPr>
              <a:t>younger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55" dirty="0">
                <a:solidFill>
                  <a:srgbClr val="231F20"/>
                </a:solidFill>
                <a:latin typeface="Arial"/>
                <a:cs typeface="Arial"/>
              </a:rPr>
              <a:t>11</a:t>
            </a:r>
            <a:r>
              <a:rPr sz="15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years);</a:t>
            </a:r>
            <a:r>
              <a:rPr sz="1500" spc="-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patient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weight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less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5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00" dirty="0">
                <a:solidFill>
                  <a:srgbClr val="231F20"/>
                </a:solidFill>
                <a:latin typeface="Arial"/>
                <a:cs typeface="Arial"/>
              </a:rPr>
              <a:t>kg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75" dirty="0">
                <a:solidFill>
                  <a:srgbClr val="231F20"/>
                </a:solidFill>
                <a:latin typeface="Arial"/>
                <a:cs typeface="Arial"/>
              </a:rPr>
              <a:t>(versus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not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less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5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kg);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surgical-cardiac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60" dirty="0">
                <a:solidFill>
                  <a:srgbClr val="231F20"/>
                </a:solidFill>
                <a:latin typeface="Arial"/>
                <a:cs typeface="Arial"/>
              </a:rPr>
              <a:t>illness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95" dirty="0">
                <a:solidFill>
                  <a:srgbClr val="231F20"/>
                </a:solidFill>
                <a:latin typeface="Arial"/>
                <a:cs typeface="Arial"/>
              </a:rPr>
              <a:t>category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75" dirty="0">
                <a:solidFill>
                  <a:srgbClr val="231F20"/>
                </a:solidFill>
                <a:latin typeface="Arial"/>
                <a:cs typeface="Arial"/>
              </a:rPr>
              <a:t>(versus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not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4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1500" spc="-1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surgical-cardiac</a:t>
            </a:r>
            <a:r>
              <a:rPr sz="1500" spc="-60" dirty="0">
                <a:solidFill>
                  <a:srgbClr val="231F20"/>
                </a:solidFill>
                <a:latin typeface="Arial"/>
                <a:cs typeface="Arial"/>
              </a:rPr>
              <a:t> illness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category); </a:t>
            </a:r>
            <a:r>
              <a:rPr sz="1500" spc="-35" dirty="0">
                <a:solidFill>
                  <a:srgbClr val="231F20"/>
                </a:solidFill>
                <a:latin typeface="Arial"/>
                <a:cs typeface="Arial"/>
              </a:rPr>
              <a:t>defibrillator </a:t>
            </a:r>
            <a:r>
              <a:rPr sz="1500" spc="-105" dirty="0">
                <a:solidFill>
                  <a:srgbClr val="231F20"/>
                </a:solidFill>
                <a:latin typeface="Arial"/>
                <a:cs typeface="Arial"/>
              </a:rPr>
              <a:t>type: </a:t>
            </a:r>
            <a:r>
              <a:rPr sz="1500" spc="-75" dirty="0">
                <a:solidFill>
                  <a:srgbClr val="231F20"/>
                </a:solidFill>
                <a:latin typeface="Arial"/>
                <a:cs typeface="Arial"/>
              </a:rPr>
              <a:t>biphasic </a:t>
            </a:r>
            <a:r>
              <a:rPr sz="1500" spc="-95" dirty="0">
                <a:solidFill>
                  <a:srgbClr val="231F20"/>
                </a:solidFill>
                <a:latin typeface="Arial"/>
                <a:cs typeface="Arial"/>
              </a:rPr>
              <a:t>versus </a:t>
            </a:r>
            <a:r>
              <a:rPr sz="1500" spc="-105" dirty="0">
                <a:solidFill>
                  <a:srgbClr val="231F20"/>
                </a:solidFill>
                <a:latin typeface="Arial"/>
                <a:cs typeface="Arial"/>
              </a:rPr>
              <a:t>monophasic </a:t>
            </a:r>
            <a:r>
              <a:rPr sz="1500" spc="-95" dirty="0">
                <a:solidFill>
                  <a:srgbClr val="231F20"/>
                </a:solidFill>
                <a:latin typeface="Arial"/>
                <a:cs typeface="Arial"/>
              </a:rPr>
              <a:t>versus </a:t>
            </a:r>
            <a:r>
              <a:rPr sz="1500" spc="-105" dirty="0">
                <a:solidFill>
                  <a:srgbClr val="231F20"/>
                </a:solidFill>
                <a:latin typeface="Arial"/>
                <a:cs typeface="Arial"/>
              </a:rPr>
              <a:t>unknown; 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time </a:t>
            </a:r>
            <a:r>
              <a:rPr sz="1500" spc="-44" dirty="0">
                <a:solidFill>
                  <a:srgbClr val="231F20"/>
                </a:solidFill>
                <a:latin typeface="Arial"/>
                <a:cs typeface="Arial"/>
              </a:rPr>
              <a:t>from </a:t>
            </a:r>
            <a:r>
              <a:rPr sz="1500" spc="-200" dirty="0">
                <a:solidFill>
                  <a:srgbClr val="231F20"/>
                </a:solidFill>
                <a:latin typeface="Arial"/>
                <a:cs typeface="Arial"/>
              </a:rPr>
              <a:t>VF/pVT </a:t>
            </a:r>
            <a:r>
              <a:rPr sz="1500" spc="-55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1500" spc="-21" dirty="0">
                <a:solidFill>
                  <a:srgbClr val="231F20"/>
                </a:solidFill>
                <a:latin typeface="Arial"/>
                <a:cs typeface="Arial"/>
              </a:rPr>
              <a:t>initial </a:t>
            </a:r>
            <a:r>
              <a:rPr sz="1500" spc="-100" dirty="0">
                <a:solidFill>
                  <a:srgbClr val="231F20"/>
                </a:solidFill>
                <a:latin typeface="Arial"/>
                <a:cs typeface="Arial"/>
              </a:rPr>
              <a:t>shock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less</a:t>
            </a:r>
            <a:r>
              <a:rPr sz="1500" spc="-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55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minutes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95" dirty="0">
                <a:solidFill>
                  <a:srgbClr val="231F20"/>
                </a:solidFill>
                <a:latin typeface="Arial"/>
                <a:cs typeface="Arial"/>
              </a:rPr>
              <a:t>versus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more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55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minutes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95" dirty="0">
                <a:solidFill>
                  <a:srgbClr val="231F20"/>
                </a:solidFill>
                <a:latin typeface="Arial"/>
                <a:cs typeface="Arial"/>
              </a:rPr>
              <a:t>versus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05" dirty="0">
                <a:solidFill>
                  <a:srgbClr val="231F20"/>
                </a:solidFill>
                <a:latin typeface="Arial"/>
                <a:cs typeface="Arial"/>
              </a:rPr>
              <a:t>unknown;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14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231F20"/>
                </a:solidFill>
                <a:latin typeface="Arial"/>
                <a:cs typeface="Arial"/>
              </a:rPr>
              <a:t>arterial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catheter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4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00" dirty="0">
                <a:solidFill>
                  <a:srgbClr val="231F20"/>
                </a:solidFill>
                <a:latin typeface="Arial"/>
                <a:cs typeface="Arial"/>
              </a:rPr>
              <a:t>place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75" dirty="0">
                <a:solidFill>
                  <a:srgbClr val="231F20"/>
                </a:solidFill>
                <a:latin typeface="Arial"/>
                <a:cs typeface="Arial"/>
              </a:rPr>
              <a:t>(versus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not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40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5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90" dirty="0">
                <a:solidFill>
                  <a:srgbClr val="231F20"/>
                </a:solidFill>
                <a:latin typeface="Arial"/>
                <a:cs typeface="Arial"/>
              </a:rPr>
              <a:t>place).</a:t>
            </a:r>
            <a:endParaRPr sz="1500" dirty="0">
              <a:latin typeface="Arial"/>
              <a:cs typeface="Arial"/>
            </a:endParaRPr>
          </a:p>
          <a:p>
            <a:pPr>
              <a:lnSpc>
                <a:spcPts val="850"/>
              </a:lnSpc>
              <a:spcBef>
                <a:spcPts val="32"/>
              </a:spcBef>
            </a:pPr>
            <a:endParaRPr sz="8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1996880"/>
            <a:r>
              <a:rPr lang="en-US" sz="1600" spc="-40" dirty="0" err="1" smtClean="0">
                <a:latin typeface="Tahoma"/>
                <a:cs typeface="Tahoma"/>
              </a:rPr>
              <a:t>Không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có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sự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khác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biệt</a:t>
            </a:r>
            <a:r>
              <a:rPr lang="en-US" sz="1600" spc="-40" dirty="0" smtClean="0">
                <a:latin typeface="Tahoma"/>
                <a:cs typeface="Tahoma"/>
              </a:rPr>
              <a:t>  </a:t>
            </a:r>
            <a:r>
              <a:rPr lang="en-US" sz="1600" spc="-40" dirty="0" err="1" smtClean="0">
                <a:latin typeface="Tahoma"/>
                <a:cs typeface="Tahoma"/>
              </a:rPr>
              <a:t>giữa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một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pha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và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hai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pha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10416" y="6694056"/>
            <a:ext cx="427990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aney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10" dirty="0">
                <a:latin typeface="Tahoma"/>
                <a:cs typeface="Tahoma"/>
              </a:rPr>
              <a:t>A,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diatr</a:t>
            </a:r>
            <a:r>
              <a:rPr sz="1600" spc="-5" dirty="0">
                <a:latin typeface="Tahoma"/>
                <a:cs typeface="Tahoma"/>
              </a:rPr>
              <a:t>ics. </a:t>
            </a:r>
            <a:r>
              <a:rPr sz="1600" spc="-10" dirty="0">
                <a:latin typeface="Tahoma"/>
                <a:cs typeface="Tahoma"/>
              </a:rPr>
              <a:t>2011;127:e16-e23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62086" y="2436301"/>
          <a:ext cx="8680838" cy="25661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44726"/>
                <a:gridCol w="3021467"/>
                <a:gridCol w="1214645"/>
              </a:tblGrid>
              <a:tr h="333441">
                <a:tc>
                  <a:txBody>
                    <a:bodyPr/>
                    <a:lstStyle/>
                    <a:p>
                      <a:pPr marL="1074420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Adjusted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Covariate</a:t>
                      </a:r>
                      <a:endParaRPr sz="1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26675">
                      <a:solidFill>
                        <a:srgbClr val="939598"/>
                      </a:solidFill>
                      <a:prstDash val="solid"/>
                    </a:lnT>
                    <a:lnB w="13337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 algn="ctr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(95%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CI)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26675">
                      <a:solidFill>
                        <a:srgbClr val="939598"/>
                      </a:solidFill>
                      <a:prstDash val="solid"/>
                    </a:lnT>
                    <a:lnB w="13337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6525" algn="r">
                        <a:lnSpc>
                          <a:spcPct val="100000"/>
                        </a:lnSpc>
                      </a:pPr>
                      <a:r>
                        <a:rPr sz="1700" i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26675">
                      <a:solidFill>
                        <a:srgbClr val="939598"/>
                      </a:solidFill>
                      <a:prstDash val="solid"/>
                    </a:lnT>
                    <a:lnB w="13337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329407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Initial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shock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dose: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&gt;3–5)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vs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(1–3)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J/kg</a:t>
                      </a:r>
                      <a:endParaRPr sz="1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3337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3337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3337">
                      <a:solidFill>
                        <a:srgbClr val="231F20"/>
                      </a:solidFill>
                      <a:prstDash val="solid"/>
                    </a:lnT>
                  </a:tcPr>
                </a:tc>
              </a:tr>
              <a:tr h="266753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Termination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VF/pVT</a:t>
                      </a:r>
                      <a:endParaRPr sz="17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90905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0.74</a:t>
                      </a:r>
                      <a:r>
                        <a:rPr sz="1700" spc="-1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(0.39–1.43)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0014" algn="r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.37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66373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Termination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VF/pVT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pulse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(ROSC)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90905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0.42</a:t>
                      </a:r>
                      <a:r>
                        <a:rPr sz="1700" spc="-1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(0.18–0.98)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0014" algn="r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.04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1883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Survival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event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(ROSC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min)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90905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0.41</a:t>
                      </a:r>
                      <a:r>
                        <a:rPr sz="1700" spc="-1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(0.21–0.81)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0014" algn="r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.01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93428">
                <a:tc>
                  <a:txBody>
                    <a:bodyPr/>
                    <a:lstStyle/>
                    <a:p>
                      <a:pPr marL="24765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Subsequent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versus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first-documented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pVT/VF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66753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Termination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VF/pVT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90905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1.17</a:t>
                      </a:r>
                      <a:r>
                        <a:rPr sz="1700" spc="-1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(0.71–1.93)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0014" algn="r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.55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66373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Termination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VF/pVT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pulse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(ROSC)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90905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0.62</a:t>
                      </a:r>
                      <a:r>
                        <a:rPr sz="1700" spc="-1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(0.35–1.08)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0014" algn="r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.09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84505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Survival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event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(ROSC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7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min)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3337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90905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0.44</a:t>
                      </a:r>
                      <a:r>
                        <a:rPr sz="1700" spc="-1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(0.26–0.75)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3337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1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.002</a:t>
                      </a:r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3337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0630" y="1657346"/>
            <a:ext cx="7902780" cy="36120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60118" y="5317568"/>
            <a:ext cx="8827770" cy="8362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100" b="1" spc="-304" dirty="0">
                <a:solidFill>
                  <a:srgbClr val="939598"/>
                </a:solidFill>
                <a:latin typeface="Arial"/>
                <a:cs typeface="Arial"/>
              </a:rPr>
              <a:t>FIGURE</a:t>
            </a:r>
            <a:r>
              <a:rPr sz="2100" b="1" spc="-50" dirty="0">
                <a:solidFill>
                  <a:srgbClr val="939598"/>
                </a:solidFill>
                <a:latin typeface="Arial"/>
                <a:cs typeface="Arial"/>
              </a:rPr>
              <a:t> </a:t>
            </a:r>
            <a:r>
              <a:rPr sz="2100" b="1" spc="-135" dirty="0">
                <a:solidFill>
                  <a:srgbClr val="939598"/>
                </a:solidFill>
                <a:latin typeface="Arial"/>
                <a:cs typeface="Arial"/>
              </a:rPr>
              <a:t>3</a:t>
            </a:r>
            <a:endParaRPr sz="2100">
              <a:latin typeface="Arial"/>
              <a:cs typeface="Arial"/>
            </a:endParaRPr>
          </a:p>
          <a:p>
            <a:pPr marL="12698" marR="12698">
              <a:lnSpc>
                <a:spcPts val="2030"/>
              </a:lnSpc>
              <a:spcBef>
                <a:spcPts val="5"/>
              </a:spcBef>
            </a:pPr>
            <a:r>
              <a:rPr spc="-174" dirty="0">
                <a:solidFill>
                  <a:srgbClr val="231F20"/>
                </a:solidFill>
                <a:latin typeface="Arial"/>
                <a:cs typeface="Arial"/>
              </a:rPr>
              <a:t>Outcomes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00" dirty="0">
                <a:solidFill>
                  <a:srgbClr val="231F20"/>
                </a:solidFill>
                <a:latin typeface="Arial"/>
                <a:cs typeface="Arial"/>
              </a:rPr>
              <a:t>according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7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35" dirty="0">
                <a:solidFill>
                  <a:srgbClr val="231F20"/>
                </a:solidFill>
                <a:latin typeface="Arial"/>
                <a:cs typeface="Arial"/>
              </a:rPr>
              <a:t>shock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dose.</a:t>
            </a:r>
            <a:r>
              <a:rPr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i="1" spc="-32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i="1"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40" dirty="0">
                <a:solidFill>
                  <a:srgbClr val="231F20"/>
                </a:solidFill>
                <a:latin typeface="Arial"/>
                <a:cs typeface="Arial"/>
              </a:rPr>
              <a:t>value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9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14" dirty="0">
                <a:solidFill>
                  <a:srgbClr val="231F20"/>
                </a:solidFill>
                <a:latin typeface="Arial"/>
                <a:cs typeface="Arial"/>
              </a:rPr>
              <a:t>Fisher’s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30" dirty="0">
                <a:solidFill>
                  <a:srgbClr val="231F20"/>
                </a:solidFill>
                <a:latin typeface="Arial"/>
                <a:cs typeface="Arial"/>
              </a:rPr>
              <a:t>exact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75" dirty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05" dirty="0">
                <a:solidFill>
                  <a:srgbClr val="231F20"/>
                </a:solidFill>
                <a:latin typeface="Arial"/>
                <a:cs typeface="Arial"/>
              </a:rPr>
              <a:t>comparing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20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14" dirty="0">
                <a:solidFill>
                  <a:srgbClr val="231F20"/>
                </a:solidFill>
                <a:latin typeface="Arial"/>
                <a:cs typeface="Arial"/>
              </a:rPr>
              <a:t>dosing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55" dirty="0">
                <a:solidFill>
                  <a:srgbClr val="231F20"/>
                </a:solidFill>
                <a:latin typeface="Arial"/>
                <a:cs typeface="Arial"/>
              </a:rPr>
              <a:t>strata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5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pc="458" dirty="0">
                <a:solidFill>
                  <a:srgbClr val="231F20"/>
                </a:solidFill>
                <a:latin typeface="Arial"/>
                <a:cs typeface="Arial"/>
              </a:rPr>
              <a:t>&lt;</a:t>
            </a:r>
            <a:r>
              <a:rPr spc="-174" dirty="0">
                <a:solidFill>
                  <a:srgbClr val="231F20"/>
                </a:solidFill>
                <a:latin typeface="Arial"/>
                <a:cs typeface="Arial"/>
              </a:rPr>
              <a:t>1,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74" dirty="0">
                <a:solidFill>
                  <a:srgbClr val="231F20"/>
                </a:solidFill>
                <a:latin typeface="Arial"/>
                <a:cs typeface="Arial"/>
              </a:rPr>
              <a:t>2,</a:t>
            </a:r>
            <a:r>
              <a:rPr spc="-15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74" dirty="0">
                <a:solidFill>
                  <a:srgbClr val="231F20"/>
                </a:solidFill>
                <a:latin typeface="Arial"/>
                <a:cs typeface="Arial"/>
              </a:rPr>
              <a:t>4,</a:t>
            </a:r>
            <a:r>
              <a:rPr spc="-155" dirty="0">
                <a:solidFill>
                  <a:srgbClr val="231F20"/>
                </a:solidFill>
                <a:latin typeface="Arial"/>
                <a:cs typeface="Arial"/>
              </a:rPr>
              <a:t> 6,</a:t>
            </a:r>
            <a:r>
              <a:rPr spc="-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140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pc="-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458" dirty="0">
                <a:solidFill>
                  <a:srgbClr val="231F20"/>
                </a:solidFill>
                <a:latin typeface="Arial"/>
                <a:cs typeface="Arial"/>
              </a:rPr>
              <a:t>&gt;</a:t>
            </a:r>
            <a:r>
              <a:rPr spc="-200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r>
              <a:rPr spc="-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pc="-75" dirty="0">
                <a:solidFill>
                  <a:srgbClr val="231F20"/>
                </a:solidFill>
                <a:latin typeface="Arial"/>
                <a:cs typeface="Arial"/>
              </a:rPr>
              <a:t>J/kg).</a:t>
            </a:r>
            <a:endParaRPr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210416" y="6694056"/>
            <a:ext cx="427990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aney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10" dirty="0">
                <a:latin typeface="Tahoma"/>
                <a:cs typeface="Tahoma"/>
              </a:rPr>
              <a:t>A,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0" dirty="0">
                <a:latin typeface="Tahoma"/>
                <a:cs typeface="Tahoma"/>
              </a:rPr>
              <a:t>diatr</a:t>
            </a:r>
            <a:r>
              <a:rPr sz="1600" spc="-5" dirty="0">
                <a:latin typeface="Tahoma"/>
                <a:cs typeface="Tahoma"/>
              </a:rPr>
              <a:t>ics. </a:t>
            </a:r>
            <a:r>
              <a:rPr sz="1600" spc="-10" dirty="0">
                <a:latin typeface="Tahoma"/>
                <a:cs typeface="Tahoma"/>
              </a:rPr>
              <a:t>2011;127:e16-e23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489567" y="1175904"/>
            <a:ext cx="7713979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dirty="0" err="1" smtClean="0">
                <a:latin typeface="Tahoma"/>
                <a:cs typeface="Tahoma"/>
              </a:rPr>
              <a:t>Máy</a:t>
            </a:r>
            <a:r>
              <a:rPr lang="en-US" sz="4000" dirty="0" smtClean="0">
                <a:latin typeface="Tahoma"/>
                <a:cs typeface="Tahoma"/>
              </a:rPr>
              <a:t> </a:t>
            </a:r>
            <a:r>
              <a:rPr lang="en-US" sz="4000" dirty="0" err="1" smtClean="0">
                <a:latin typeface="Tahoma"/>
                <a:cs typeface="Tahoma"/>
              </a:rPr>
              <a:t>khử</a:t>
            </a:r>
            <a:r>
              <a:rPr lang="en-US" sz="4000" dirty="0" smtClean="0">
                <a:latin typeface="Tahoma"/>
                <a:cs typeface="Tahoma"/>
              </a:rPr>
              <a:t> rung </a:t>
            </a:r>
            <a:r>
              <a:rPr lang="en-US" sz="4000" dirty="0" err="1" smtClean="0">
                <a:latin typeface="Tahoma"/>
                <a:cs typeface="Tahoma"/>
              </a:rPr>
              <a:t>ngoài</a:t>
            </a:r>
            <a:r>
              <a:rPr lang="en-US" sz="4000" dirty="0" smtClean="0">
                <a:latin typeface="Tahoma"/>
                <a:cs typeface="Tahoma"/>
              </a:rPr>
              <a:t> </a:t>
            </a:r>
            <a:r>
              <a:rPr lang="en-US" sz="4000" dirty="0" err="1" smtClean="0">
                <a:latin typeface="Tahoma"/>
                <a:cs typeface="Tahoma"/>
              </a:rPr>
              <a:t>tự</a:t>
            </a:r>
            <a:r>
              <a:rPr lang="en-US" sz="4000" dirty="0" smtClean="0">
                <a:latin typeface="Tahoma"/>
                <a:cs typeface="Tahoma"/>
              </a:rPr>
              <a:t> </a:t>
            </a:r>
            <a:r>
              <a:rPr lang="en-US" sz="4000" dirty="0" err="1" smtClean="0">
                <a:latin typeface="Tahoma"/>
                <a:cs typeface="Tahoma"/>
              </a:rPr>
              <a:t>động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92717" y="2755150"/>
            <a:ext cx="8377555" cy="26854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60" dirty="0" err="1" smtClean="0">
                <a:latin typeface="Tahoma"/>
                <a:cs typeface="Tahoma"/>
              </a:rPr>
              <a:t>Hoạt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động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trên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nhũ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nhi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hơn</a:t>
            </a:r>
            <a:r>
              <a:rPr lang="en-US" sz="2400" spc="-60" dirty="0" smtClean="0">
                <a:latin typeface="Tahoma"/>
                <a:cs typeface="Tahoma"/>
              </a:rPr>
              <a:t> 1 </a:t>
            </a:r>
            <a:r>
              <a:rPr lang="en-US" sz="2400" spc="-60" dirty="0" err="1" smtClean="0">
                <a:latin typeface="Tahoma"/>
                <a:cs typeface="Tahoma"/>
              </a:rPr>
              <a:t>tuổi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99"/>
              </a:lnSpc>
              <a:spcBef>
                <a:spcPts val="82"/>
              </a:spcBef>
              <a:buFont typeface="Arial"/>
              <a:buChar char="•"/>
            </a:pPr>
            <a:endParaRPr sz="1100" dirty="0"/>
          </a:p>
          <a:p>
            <a:pPr marL="240005" indent="-202545">
              <a:buFont typeface="Arial"/>
              <a:buChar char="•"/>
              <a:tabLst>
                <a:tab pos="240005" algn="l"/>
              </a:tabLst>
            </a:pPr>
            <a:r>
              <a:rPr lang="en-US" sz="2400" spc="-21" dirty="0" err="1" smtClean="0">
                <a:latin typeface="Tahoma"/>
                <a:cs typeface="Tahoma"/>
              </a:rPr>
              <a:t>Cũng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có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hiệu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quả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trên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trẻ</a:t>
            </a:r>
            <a:r>
              <a:rPr lang="en-US" sz="2400" spc="-21" dirty="0" smtClean="0">
                <a:latin typeface="Tahoma"/>
                <a:cs typeface="Tahoma"/>
              </a:rPr>
              <a:t> &lt; 1 </a:t>
            </a:r>
            <a:r>
              <a:rPr lang="en-US" sz="2400" spc="-21" dirty="0" err="1" smtClean="0">
                <a:latin typeface="Tahoma"/>
                <a:cs typeface="Tahoma"/>
              </a:rPr>
              <a:t>tuổi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99"/>
              </a:lnSpc>
              <a:spcBef>
                <a:spcPts val="82"/>
              </a:spcBef>
              <a:buFont typeface="Arial"/>
              <a:buChar char="•"/>
            </a:pPr>
            <a:endParaRPr sz="1100" dirty="0"/>
          </a:p>
          <a:p>
            <a:pPr marL="278103" lvl="1" indent="-202545">
              <a:buFont typeface="Arial"/>
              <a:buChar char="•"/>
              <a:tabLst>
                <a:tab pos="278103" algn="l"/>
                <a:tab pos="5481422" algn="l"/>
              </a:tabLst>
            </a:pPr>
            <a:r>
              <a:rPr lang="en-US" sz="2400" spc="-60" dirty="0" err="1" smtClean="0">
                <a:latin typeface="Tahoma"/>
                <a:cs typeface="Tahoma"/>
              </a:rPr>
              <a:t>Bản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sốc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điện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trẻ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em</a:t>
            </a:r>
            <a:r>
              <a:rPr lang="en-US" sz="2400" spc="-60" dirty="0" smtClean="0">
                <a:latin typeface="Tahoma"/>
                <a:cs typeface="Tahoma"/>
              </a:rPr>
              <a:t> hay 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loại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nhỏ</a:t>
            </a:r>
            <a:r>
              <a:rPr lang="en-US" sz="2400" spc="-5" dirty="0" smtClean="0">
                <a:latin typeface="Tahoma"/>
                <a:cs typeface="Tahoma"/>
              </a:rPr>
              <a:t>  </a:t>
            </a:r>
            <a:r>
              <a:rPr lang="en-US" sz="2400" spc="-5" dirty="0" err="1" smtClean="0">
                <a:latin typeface="Tahoma"/>
                <a:cs typeface="Tahoma"/>
              </a:rPr>
              <a:t>nếu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sz="2400" spc="-21" dirty="0" smtClean="0">
                <a:latin typeface="Tahoma"/>
                <a:cs typeface="Tahoma"/>
              </a:rPr>
              <a:t>&lt;</a:t>
            </a:r>
            <a:r>
              <a:rPr sz="2400" spc="-21" dirty="0">
                <a:latin typeface="Tahoma"/>
                <a:cs typeface="Tahoma"/>
              </a:rPr>
              <a:t>8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tuổi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hoặc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&lt;25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k</a:t>
            </a:r>
            <a:r>
              <a:rPr sz="2400" spc="-21" dirty="0">
                <a:latin typeface="Tahoma"/>
                <a:cs typeface="Tahoma"/>
              </a:rPr>
              <a:t>g</a:t>
            </a:r>
            <a:r>
              <a:rPr sz="2400" dirty="0">
                <a:latin typeface="Tahoma"/>
                <a:cs typeface="Tahoma"/>
              </a:rPr>
              <a:t>s</a:t>
            </a:r>
          </a:p>
          <a:p>
            <a:pPr lvl="1"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lvl="1"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lvl="1">
              <a:lnSpc>
                <a:spcPts val="1099"/>
              </a:lnSpc>
              <a:spcBef>
                <a:spcPts val="82"/>
              </a:spcBef>
              <a:buFont typeface="Arial"/>
              <a:buChar char="•"/>
            </a:pPr>
            <a:endParaRPr sz="11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Liều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50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hoặc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75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0" dirty="0">
                <a:latin typeface="Tahoma"/>
                <a:cs typeface="Tahoma"/>
              </a:rPr>
              <a:t>J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59452" y="6401955"/>
            <a:ext cx="6972934" cy="4984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1600" spc="5" dirty="0">
                <a:latin typeface="Tahoma"/>
                <a:cs typeface="Tahoma"/>
              </a:rPr>
              <a:t>B</a:t>
            </a:r>
            <a:r>
              <a:rPr sz="1600" spc="-10" dirty="0">
                <a:latin typeface="Tahoma"/>
                <a:cs typeface="Tahoma"/>
              </a:rPr>
              <a:t>ouhours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G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Arrêt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ardiaque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hez</a:t>
            </a:r>
            <a:r>
              <a:rPr sz="1600" spc="-5" dirty="0">
                <a:latin typeface="Tahoma"/>
                <a:cs typeface="Tahoma"/>
              </a:rPr>
              <a:t> l’e</a:t>
            </a:r>
            <a:r>
              <a:rPr sz="1600" spc="-10" dirty="0">
                <a:latin typeface="Tahoma"/>
                <a:cs typeface="Tahoma"/>
              </a:rPr>
              <a:t>n</a:t>
            </a:r>
            <a:r>
              <a:rPr sz="1600" spc="-21" dirty="0">
                <a:latin typeface="Tahoma"/>
                <a:cs typeface="Tahoma"/>
              </a:rPr>
              <a:t>f</a:t>
            </a:r>
            <a:r>
              <a:rPr sz="1600" spc="-10" dirty="0">
                <a:latin typeface="Tahoma"/>
                <a:cs typeface="Tahoma"/>
              </a:rPr>
              <a:t>ant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35" dirty="0">
                <a:latin typeface="Tahoma"/>
                <a:cs typeface="Tahoma"/>
              </a:rPr>
              <a:t>I</a:t>
            </a:r>
            <a:r>
              <a:rPr sz="1600" spc="-44" dirty="0">
                <a:latin typeface="Tahoma"/>
                <a:cs typeface="Tahoma"/>
              </a:rPr>
              <a:t>n</a:t>
            </a:r>
            <a:r>
              <a:rPr sz="1600" spc="-10" dirty="0">
                <a:latin typeface="Tahoma"/>
                <a:cs typeface="Tahoma"/>
              </a:rPr>
              <a:t>: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Réanimation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pédiatrique</a:t>
            </a:r>
            <a:r>
              <a:rPr sz="1600" spc="-5" dirty="0">
                <a:latin typeface="Tahoma"/>
                <a:cs typeface="Tahoma"/>
              </a:rPr>
              <a:t>.</a:t>
            </a:r>
            <a:endParaRPr sz="1600">
              <a:latin typeface="Tahoma"/>
              <a:cs typeface="Tahoma"/>
            </a:endParaRPr>
          </a:p>
          <a:p>
            <a:pPr marL="19048" algn="ctr">
              <a:lnSpc>
                <a:spcPts val="1889"/>
              </a:lnSpc>
            </a:pPr>
            <a:r>
              <a:rPr sz="1600" spc="-10" dirty="0">
                <a:latin typeface="Tahoma"/>
                <a:cs typeface="Tahoma"/>
              </a:rPr>
              <a:t>Collection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«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Le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point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s</a:t>
            </a:r>
            <a:r>
              <a:rPr sz="1600" spc="-10" dirty="0">
                <a:latin typeface="Tahoma"/>
                <a:cs typeface="Tahoma"/>
              </a:rPr>
              <a:t>ur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»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0" dirty="0">
                <a:latin typeface="Tahoma"/>
                <a:cs typeface="Tahoma"/>
              </a:rPr>
              <a:t>2013-pp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283-293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626091" y="880630"/>
            <a:ext cx="7442834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1" dirty="0" err="1" smtClean="0">
                <a:latin typeface="Tahoma"/>
                <a:cs typeface="Tahoma"/>
              </a:rPr>
              <a:t>Rối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loạn</a:t>
            </a:r>
            <a:r>
              <a:rPr lang="en-US" sz="4000" spc="-21" dirty="0" smtClean="0">
                <a:latin typeface="Tahoma"/>
                <a:cs typeface="Tahoma"/>
              </a:rPr>
              <a:t> </a:t>
            </a:r>
            <a:r>
              <a:rPr lang="en-US" sz="4000" spc="-21" dirty="0" err="1" smtClean="0">
                <a:latin typeface="Tahoma"/>
                <a:cs typeface="Tahoma"/>
              </a:rPr>
              <a:t>nhịp</a:t>
            </a:r>
            <a:r>
              <a:rPr sz="4000" spc="-15" dirty="0" smtClean="0">
                <a:latin typeface="Tahoma"/>
                <a:cs typeface="Tahoma"/>
              </a:rPr>
              <a:t>:</a:t>
            </a:r>
            <a:r>
              <a:rPr sz="4000" spc="-5" dirty="0" smtClean="0">
                <a:latin typeface="Tahoma"/>
                <a:cs typeface="Tahoma"/>
              </a:rPr>
              <a:t> </a:t>
            </a:r>
            <a:r>
              <a:rPr lang="en-US" sz="4000" spc="-5" dirty="0" err="1" smtClean="0">
                <a:latin typeface="Tahoma"/>
                <a:cs typeface="Tahoma"/>
              </a:rPr>
              <a:t>tóm</a:t>
            </a:r>
            <a:r>
              <a:rPr lang="en-US" sz="4000" spc="-5" dirty="0" smtClean="0">
                <a:latin typeface="Tahoma"/>
                <a:cs typeface="Tahoma"/>
              </a:rPr>
              <a:t> </a:t>
            </a:r>
            <a:r>
              <a:rPr lang="en-US" sz="4000" spc="-5" dirty="0" err="1" smtClean="0">
                <a:latin typeface="Tahoma"/>
                <a:cs typeface="Tahoma"/>
              </a:rPr>
              <a:t>tắt</a:t>
            </a:r>
            <a:r>
              <a:rPr lang="en-US" sz="4000" spc="-5" dirty="0" smtClean="0">
                <a:latin typeface="Tahoma"/>
                <a:cs typeface="Tahoma"/>
              </a:rPr>
              <a:t> 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70479" y="2004264"/>
            <a:ext cx="8500110" cy="44354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03181" indent="-190481">
              <a:buFont typeface="Arial"/>
              <a:buChar char="•"/>
              <a:tabLst>
                <a:tab pos="214608" algn="l"/>
              </a:tabLst>
            </a:pPr>
            <a:r>
              <a:rPr lang="en-US" sz="2400" b="1" dirty="0" err="1" smtClean="0">
                <a:latin typeface="Tahoma"/>
                <a:cs typeface="Tahoma"/>
              </a:rPr>
              <a:t>Rất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hiếm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gặp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spc="-15" dirty="0" smtClean="0">
                <a:latin typeface="Tahoma"/>
                <a:cs typeface="Tahoma"/>
              </a:rPr>
              <a:t>ở </a:t>
            </a:r>
            <a:r>
              <a:rPr lang="en-US" sz="2400" spc="-15" dirty="0" err="1" smtClean="0">
                <a:latin typeface="Tahoma"/>
                <a:cs typeface="Tahoma"/>
              </a:rPr>
              <a:t>trẻ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em</a:t>
            </a:r>
            <a:r>
              <a:rPr sz="2400" spc="-10" dirty="0" smtClean="0">
                <a:latin typeface="Tahoma"/>
                <a:cs typeface="Tahoma"/>
              </a:rPr>
              <a:t>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smtClean="0">
                <a:latin typeface="Tahoma"/>
                <a:cs typeface="Tahoma"/>
              </a:rPr>
              <a:t>&lt;10% </a:t>
            </a:r>
            <a:r>
              <a:rPr lang="en-US" sz="2400" spc="-5" dirty="0" err="1" smtClean="0">
                <a:latin typeface="Tahoma"/>
                <a:cs typeface="Tahoma"/>
              </a:rPr>
              <a:t>trường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hợp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950"/>
              </a:lnSpc>
              <a:spcBef>
                <a:spcPts val="7"/>
              </a:spcBef>
              <a:buFont typeface="Arial"/>
              <a:buChar char="•"/>
            </a:pPr>
            <a:endParaRPr sz="9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b="1" dirty="0" err="1" smtClean="0">
                <a:latin typeface="Tahoma"/>
                <a:cs typeface="Tahoma"/>
              </a:rPr>
              <a:t>Trẻ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lớn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thường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gặp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hơn</a:t>
            </a:r>
            <a:endParaRPr sz="9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Nghĩ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đến</a:t>
            </a:r>
            <a:r>
              <a:rPr lang="en-US" sz="2400" dirty="0" smtClean="0">
                <a:latin typeface="Tahoma"/>
                <a:cs typeface="Tahoma"/>
              </a:rPr>
              <a:t> RLN </a:t>
            </a:r>
            <a:r>
              <a:rPr lang="en-US" sz="2400" dirty="0" err="1" smtClean="0">
                <a:latin typeface="Tahoma"/>
                <a:cs typeface="Tahoma"/>
              </a:rPr>
              <a:t>khi</a:t>
            </a:r>
            <a:r>
              <a:rPr lang="en-US" sz="2400" dirty="0" smtClean="0">
                <a:latin typeface="Tahoma"/>
                <a:cs typeface="Tahoma"/>
              </a:rPr>
              <a:t>: </a:t>
            </a:r>
            <a:r>
              <a:rPr lang="en-US" sz="2400" dirty="0" err="1" smtClean="0">
                <a:latin typeface="Tahoma"/>
                <a:cs typeface="Tahoma"/>
              </a:rPr>
              <a:t>tiền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căn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bệnh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tim</a:t>
            </a:r>
            <a:r>
              <a:rPr lang="en-US" sz="2400" dirty="0" smtClean="0">
                <a:latin typeface="Tahoma"/>
                <a:cs typeface="Tahoma"/>
              </a:rPr>
              <a:t>, </a:t>
            </a:r>
            <a:r>
              <a:rPr lang="en-US" sz="2400" dirty="0" err="1" smtClean="0">
                <a:latin typeface="Tahoma"/>
                <a:cs typeface="Tahoma"/>
              </a:rPr>
              <a:t>có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nhân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chứng</a:t>
            </a:r>
            <a:endParaRPr sz="9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25" smtClean="0">
                <a:latin typeface="Tahoma"/>
                <a:cs typeface="Tahoma"/>
              </a:rPr>
              <a:t>Hồi sức tương tự, </a:t>
            </a:r>
            <a:r>
              <a:rPr lang="en-US" sz="2400" b="1" spc="-25" dirty="0" err="1" smtClean="0">
                <a:latin typeface="Tahoma"/>
                <a:cs typeface="Tahoma"/>
              </a:rPr>
              <a:t>trước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tiên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hô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hấp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ngắn</a:t>
            </a:r>
            <a:r>
              <a:rPr lang="en-US" sz="2400" spc="-25" dirty="0" smtClean="0">
                <a:latin typeface="Tahoma"/>
                <a:cs typeface="Tahoma"/>
              </a:rPr>
              <a:t>, </a:t>
            </a:r>
            <a:r>
              <a:rPr lang="en-US" sz="2400" spc="-25" dirty="0" err="1" smtClean="0">
                <a:latin typeface="Tahoma"/>
                <a:cs typeface="Tahoma"/>
              </a:rPr>
              <a:t>sau</a:t>
            </a:r>
            <a:r>
              <a:rPr lang="en-US" sz="2400" spc="-25" dirty="0" smtClean="0">
                <a:latin typeface="Tahoma"/>
                <a:cs typeface="Tahoma"/>
              </a:rPr>
              <a:t> </a:t>
            </a:r>
            <a:r>
              <a:rPr lang="en-US" sz="2400" spc="-25" dirty="0" err="1" smtClean="0">
                <a:latin typeface="Tahoma"/>
                <a:cs typeface="Tahoma"/>
              </a:rPr>
              <a:t>đó</a:t>
            </a:r>
            <a:r>
              <a:rPr lang="en-US" sz="2400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sốc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điện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ngoài</a:t>
            </a:r>
            <a:r>
              <a:rPr lang="en-US" sz="2400" b="1" spc="-25" dirty="0" smtClean="0">
                <a:latin typeface="Tahoma"/>
                <a:cs typeface="Tahoma"/>
              </a:rPr>
              <a:t> </a:t>
            </a:r>
            <a:r>
              <a:rPr lang="en-US" sz="2400" b="1" spc="-25" dirty="0" err="1" smtClean="0">
                <a:latin typeface="Tahoma"/>
                <a:cs typeface="Tahoma"/>
              </a:rPr>
              <a:t>sớm</a:t>
            </a: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Sốc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điện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ngoài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tự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động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có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thể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sử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dụng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được</a:t>
            </a:r>
            <a:r>
              <a:rPr sz="2400" spc="-10" dirty="0" smtClean="0">
                <a:latin typeface="Tahoma"/>
                <a:cs typeface="Tahoma"/>
              </a:rPr>
              <a:t>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b="1" spc="-21" dirty="0">
                <a:latin typeface="Tahoma"/>
                <a:cs typeface="Tahoma"/>
              </a:rPr>
              <a:t>4 J</a:t>
            </a:r>
            <a:r>
              <a:rPr sz="2400" b="1" spc="-5" dirty="0">
                <a:latin typeface="Tahoma"/>
                <a:cs typeface="Tahoma"/>
              </a:rPr>
              <a:t>/</a:t>
            </a:r>
            <a:r>
              <a:rPr sz="2400" b="1" spc="-15" dirty="0">
                <a:latin typeface="Tahoma"/>
                <a:cs typeface="Tahoma"/>
              </a:rPr>
              <a:t>kg </a:t>
            </a:r>
            <a:r>
              <a:rPr sz="2400" spc="-10" dirty="0" smtClean="0">
                <a:latin typeface="Tahoma"/>
                <a:cs typeface="Tahoma"/>
              </a:rPr>
              <a:t>(</a:t>
            </a:r>
            <a:r>
              <a:rPr lang="en-US" sz="2400" spc="-10" dirty="0" err="1" smtClean="0">
                <a:latin typeface="Tahoma"/>
                <a:cs typeface="Tahoma"/>
              </a:rPr>
              <a:t>một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hoặc</a:t>
            </a:r>
            <a:r>
              <a:rPr lang="en-US" sz="2400" spc="-10" dirty="0" smtClean="0">
                <a:latin typeface="Tahoma"/>
                <a:cs typeface="Tahoma"/>
              </a:rPr>
              <a:t> 2 </a:t>
            </a:r>
            <a:r>
              <a:rPr lang="en-US" sz="2400" spc="-10" dirty="0" err="1" smtClean="0">
                <a:latin typeface="Tahoma"/>
                <a:cs typeface="Tahoma"/>
              </a:rPr>
              <a:t>pha</a:t>
            </a:r>
            <a:r>
              <a:rPr lang="en-US" sz="2400" spc="-10" dirty="0" smtClean="0">
                <a:latin typeface="Tahoma"/>
                <a:cs typeface="Tahoma"/>
              </a:rPr>
              <a:t>)</a:t>
            </a:r>
            <a:endParaRPr sz="1000" dirty="0"/>
          </a:p>
          <a:p>
            <a:pPr>
              <a:lnSpc>
                <a:spcPts val="1099"/>
              </a:lnSpc>
              <a:spcBef>
                <a:spcPts val="29"/>
              </a:spcBef>
              <a:buFont typeface="Arial"/>
              <a:buChar char="•"/>
            </a:pPr>
            <a:endParaRPr sz="1100" dirty="0"/>
          </a:p>
          <a:p>
            <a:pPr marL="203181" marR="349216" indent="-190481">
              <a:lnSpc>
                <a:spcPts val="2800"/>
              </a:lnSpc>
              <a:buFont typeface="Arial"/>
              <a:buChar char="•"/>
              <a:tabLst>
                <a:tab pos="214608" algn="l"/>
              </a:tabLst>
            </a:pPr>
            <a:r>
              <a:rPr lang="en-US" sz="2400" spc="-25" dirty="0" err="1" smtClean="0">
                <a:latin typeface="Tahoma"/>
                <a:cs typeface="Tahoma"/>
              </a:rPr>
              <a:t>Tối</a:t>
            </a:r>
            <a:r>
              <a:rPr lang="en-US" sz="2400" spc="-25" dirty="0" smtClean="0">
                <a:latin typeface="Tahoma"/>
                <a:cs typeface="Tahoma"/>
              </a:rPr>
              <a:t> </a:t>
            </a:r>
            <a:r>
              <a:rPr lang="en-US" sz="2400" spc="-25" dirty="0" err="1" smtClean="0">
                <a:latin typeface="Tahoma"/>
                <a:cs typeface="Tahoma"/>
              </a:rPr>
              <a:t>ưu</a:t>
            </a:r>
            <a:r>
              <a:rPr lang="en-US" sz="2400" spc="-25" dirty="0" smtClean="0">
                <a:latin typeface="Tahoma"/>
                <a:cs typeface="Tahoma"/>
              </a:rPr>
              <a:t> </a:t>
            </a:r>
            <a:r>
              <a:rPr lang="en-US" sz="2400" spc="-25" dirty="0" err="1" smtClean="0">
                <a:latin typeface="Tahoma"/>
                <a:cs typeface="Tahoma"/>
              </a:rPr>
              <a:t>việc</a:t>
            </a:r>
            <a:r>
              <a:rPr lang="en-US" sz="2400" spc="-25" dirty="0" smtClean="0">
                <a:latin typeface="Tahoma"/>
                <a:cs typeface="Tahoma"/>
              </a:rPr>
              <a:t> </a:t>
            </a:r>
            <a:r>
              <a:rPr lang="en-US" sz="2400" spc="-25" dirty="0" err="1" smtClean="0">
                <a:latin typeface="Tahoma"/>
                <a:cs typeface="Tahoma"/>
              </a:rPr>
              <a:t>sốc</a:t>
            </a:r>
            <a:r>
              <a:rPr lang="en-US" sz="2400" spc="-25" dirty="0" smtClean="0">
                <a:latin typeface="Tahoma"/>
                <a:cs typeface="Tahoma"/>
              </a:rPr>
              <a:t> </a:t>
            </a:r>
            <a:r>
              <a:rPr lang="en-US" sz="2400" spc="-25" dirty="0" err="1" smtClean="0">
                <a:latin typeface="Tahoma"/>
                <a:cs typeface="Tahoma"/>
              </a:rPr>
              <a:t>điện</a:t>
            </a:r>
            <a:r>
              <a:rPr lang="en-US" sz="2400" spc="-25" dirty="0" smtClean="0">
                <a:latin typeface="Tahoma"/>
                <a:cs typeface="Tahoma"/>
              </a:rPr>
              <a:t> </a:t>
            </a:r>
            <a:r>
              <a:rPr lang="en-US" sz="2400" spc="-25" dirty="0" err="1" smtClean="0">
                <a:latin typeface="Tahoma"/>
                <a:cs typeface="Tahoma"/>
              </a:rPr>
              <a:t>ngoài</a:t>
            </a:r>
            <a:r>
              <a:rPr sz="2400" spc="-10" dirty="0" smtClean="0">
                <a:latin typeface="Tahoma"/>
                <a:cs typeface="Tahoma"/>
              </a:rPr>
              <a:t>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tiếp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tục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xoa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bóp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tim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ngoài</a:t>
            </a:r>
            <a:r>
              <a:rPr lang="en-US" sz="2400" spc="-5" dirty="0" smtClean="0">
                <a:latin typeface="Tahoma"/>
                <a:cs typeface="Tahoma"/>
              </a:rPr>
              <a:t> LN, </a:t>
            </a:r>
            <a:r>
              <a:rPr lang="en-US" sz="2400" spc="-5" dirty="0" err="1" smtClean="0">
                <a:latin typeface="Tahoma"/>
                <a:cs typeface="Tahoma"/>
              </a:rPr>
              <a:t>đánh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giá</a:t>
            </a:r>
            <a:r>
              <a:rPr lang="en-US" sz="2400" spc="-5" dirty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muộn</a:t>
            </a:r>
            <a:r>
              <a:rPr lang="en-US" sz="2400" spc="-5" dirty="0" smtClean="0">
                <a:latin typeface="Tahoma"/>
                <a:cs typeface="Tahoma"/>
              </a:rPr>
              <a:t>, </a:t>
            </a:r>
            <a:r>
              <a:rPr lang="en-US" sz="2400" spc="-5" dirty="0" err="1" smtClean="0">
                <a:latin typeface="Tahoma"/>
                <a:cs typeface="Tahoma"/>
              </a:rPr>
              <a:t>không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gián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đoạn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10258" y="1352435"/>
            <a:ext cx="7798377" cy="30098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360126" y="4947200"/>
            <a:ext cx="3577373" cy="370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2400" spc="-15" dirty="0" err="1" smtClean="0">
                <a:latin typeface="Tahoma"/>
                <a:cs typeface="Tahoma"/>
              </a:rPr>
              <a:t>Sốc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điện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ngoài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21" dirty="0">
                <a:latin typeface="Tahoma"/>
                <a:cs typeface="Tahoma"/>
              </a:rPr>
              <a:t>=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4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0" dirty="0">
                <a:latin typeface="Tahoma"/>
                <a:cs typeface="Tahoma"/>
              </a:rPr>
              <a:t>J/</a:t>
            </a:r>
            <a:r>
              <a:rPr sz="2400" spc="-15" dirty="0">
                <a:latin typeface="Tahoma"/>
                <a:cs typeface="Tahoma"/>
              </a:rPr>
              <a:t>kg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139737" y="4754448"/>
            <a:ext cx="3950163" cy="761999"/>
          </a:xfrm>
          <a:custGeom>
            <a:avLst/>
            <a:gdLst/>
            <a:ahLst/>
            <a:cxnLst/>
            <a:rect l="l" t="t" r="r" b="b"/>
            <a:pathLst>
              <a:path w="2247899" h="761999">
                <a:moveTo>
                  <a:pt x="0" y="0"/>
                </a:moveTo>
                <a:lnTo>
                  <a:pt x="2247899" y="0"/>
                </a:lnTo>
                <a:lnTo>
                  <a:pt x="2247899" y="761999"/>
                </a:lnTo>
                <a:lnTo>
                  <a:pt x="0" y="761999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648206" y="6522606"/>
            <a:ext cx="3449953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A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21" dirty="0">
                <a:latin typeface="Tahoma"/>
                <a:cs typeface="Tahoma"/>
              </a:rPr>
              <a:t>Ma</a:t>
            </a:r>
            <a:r>
              <a:rPr sz="1600" spc="-5" dirty="0">
                <a:latin typeface="Tahoma"/>
                <a:cs typeface="Tahoma"/>
              </a:rPr>
              <a:t>lt</a:t>
            </a:r>
            <a:r>
              <a:rPr sz="1600" spc="-1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5" dirty="0">
                <a:latin typeface="Tahoma"/>
                <a:cs typeface="Tahoma"/>
              </a:rPr>
              <a:t>R</a:t>
            </a:r>
            <a:r>
              <a:rPr sz="1600" spc="-10" dirty="0">
                <a:latin typeface="Tahoma"/>
                <a:cs typeface="Tahoma"/>
              </a:rPr>
              <a:t>é</a:t>
            </a:r>
            <a:r>
              <a:rPr sz="1600" spc="-15" dirty="0">
                <a:latin typeface="Tahoma"/>
                <a:cs typeface="Tahoma"/>
              </a:rPr>
              <a:t>a</a:t>
            </a:r>
            <a:r>
              <a:rPr sz="1600" spc="-5" dirty="0">
                <a:latin typeface="Tahoma"/>
                <a:cs typeface="Tahoma"/>
              </a:rPr>
              <a:t>lités p</a:t>
            </a:r>
            <a:r>
              <a:rPr sz="1600" dirty="0">
                <a:latin typeface="Tahoma"/>
                <a:cs typeface="Tahoma"/>
              </a:rPr>
              <a:t>é</a:t>
            </a:r>
            <a:r>
              <a:rPr sz="1600" spc="-15" dirty="0">
                <a:latin typeface="Tahoma"/>
                <a:cs typeface="Tahoma"/>
              </a:rPr>
              <a:t>dia</a:t>
            </a:r>
            <a:r>
              <a:rPr sz="1600" spc="-10" dirty="0">
                <a:latin typeface="Tahoma"/>
                <a:cs typeface="Tahoma"/>
              </a:rPr>
              <a:t>tr</a:t>
            </a:r>
            <a:r>
              <a:rPr sz="1600" spc="-15" dirty="0">
                <a:latin typeface="Tahoma"/>
                <a:cs typeface="Tahoma"/>
              </a:rPr>
              <a:t>iqu</a:t>
            </a:r>
            <a:r>
              <a:rPr sz="1600" spc="-10" dirty="0">
                <a:latin typeface="Tahoma"/>
                <a:cs typeface="Tahoma"/>
              </a:rPr>
              <a:t>es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5" dirty="0">
                <a:latin typeface="Tahoma"/>
                <a:cs typeface="Tahoma"/>
              </a:rPr>
              <a:t>2009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009438" y="432415"/>
            <a:ext cx="6025860" cy="32056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83938" y="3699794"/>
            <a:ext cx="6142389" cy="35073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7500" y="1654240"/>
            <a:ext cx="3124199" cy="761999"/>
          </a:xfrm>
          <a:custGeom>
            <a:avLst/>
            <a:gdLst/>
            <a:ahLst/>
            <a:cxnLst/>
            <a:rect l="l" t="t" r="r" b="b"/>
            <a:pathLst>
              <a:path w="2247899" h="761999">
                <a:moveTo>
                  <a:pt x="0" y="0"/>
                </a:moveTo>
                <a:lnTo>
                  <a:pt x="2247899" y="0"/>
                </a:lnTo>
                <a:lnTo>
                  <a:pt x="2247899" y="761999"/>
                </a:lnTo>
                <a:lnTo>
                  <a:pt x="0" y="761999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69900" y="1772199"/>
            <a:ext cx="2870419" cy="139065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03181"/>
            <a:r>
              <a:rPr lang="en-US" sz="2000" spc="-15" dirty="0" err="1" smtClean="0">
                <a:latin typeface="Tahoma"/>
                <a:cs typeface="Tahoma"/>
              </a:rPr>
              <a:t>Sốc</a:t>
            </a:r>
            <a:r>
              <a:rPr lang="en-US" sz="2000" spc="-15" dirty="0" smtClean="0">
                <a:latin typeface="Tahoma"/>
                <a:cs typeface="Tahoma"/>
              </a:rPr>
              <a:t> </a:t>
            </a:r>
            <a:r>
              <a:rPr lang="en-US" sz="2000" spc="-15" dirty="0" err="1" smtClean="0">
                <a:latin typeface="Tahoma"/>
                <a:cs typeface="Tahoma"/>
              </a:rPr>
              <a:t>điện</a:t>
            </a:r>
            <a:r>
              <a:rPr lang="en-US" sz="2000" spc="-15" dirty="0" smtClean="0">
                <a:latin typeface="Tahoma"/>
                <a:cs typeface="Tahoma"/>
              </a:rPr>
              <a:t> </a:t>
            </a:r>
            <a:r>
              <a:rPr lang="en-US" sz="2000" spc="-15" dirty="0" err="1" smtClean="0">
                <a:latin typeface="Tahoma"/>
                <a:cs typeface="Tahoma"/>
              </a:rPr>
              <a:t>ngoài</a:t>
            </a:r>
            <a:r>
              <a:rPr lang="en-US" sz="2000" spc="-15" dirty="0" smtClean="0">
                <a:latin typeface="Tahoma"/>
                <a:cs typeface="Tahoma"/>
              </a:rPr>
              <a:t> </a:t>
            </a:r>
            <a:r>
              <a:rPr sz="2000" spc="-21" dirty="0" smtClean="0">
                <a:latin typeface="Tahoma"/>
                <a:cs typeface="Tahoma"/>
              </a:rPr>
              <a:t>=</a:t>
            </a:r>
            <a:r>
              <a:rPr sz="2000" spc="-5" dirty="0" smtClean="0">
                <a:latin typeface="Tahoma"/>
                <a:cs typeface="Tahoma"/>
              </a:rPr>
              <a:t> </a:t>
            </a:r>
            <a:r>
              <a:rPr sz="2000" spc="-15" dirty="0">
                <a:latin typeface="Tahoma"/>
                <a:cs typeface="Tahoma"/>
              </a:rPr>
              <a:t>4</a:t>
            </a:r>
            <a:r>
              <a:rPr sz="2000" spc="-5" dirty="0">
                <a:latin typeface="Tahoma"/>
                <a:cs typeface="Tahoma"/>
              </a:rPr>
              <a:t> </a:t>
            </a:r>
            <a:r>
              <a:rPr sz="2000" spc="-10" dirty="0">
                <a:latin typeface="Tahoma"/>
                <a:cs typeface="Tahoma"/>
              </a:rPr>
              <a:t>J/</a:t>
            </a:r>
            <a:r>
              <a:rPr sz="2000" spc="-15" dirty="0">
                <a:latin typeface="Tahoma"/>
                <a:cs typeface="Tahoma"/>
              </a:rPr>
              <a:t>kg</a:t>
            </a:r>
            <a:endParaRPr sz="2000" dirty="0">
              <a:latin typeface="Tahoma"/>
              <a:cs typeface="Tahoma"/>
            </a:endParaRPr>
          </a:p>
          <a:p>
            <a:pPr>
              <a:lnSpc>
                <a:spcPts val="750"/>
              </a:lnSpc>
              <a:spcBef>
                <a:spcPts val="9"/>
              </a:spcBef>
            </a:pPr>
            <a:endParaRPr sz="8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12698"/>
            <a:r>
              <a:rPr lang="en-US" dirty="0" err="1" smtClean="0">
                <a:latin typeface="Tahoma"/>
                <a:cs typeface="Tahoma"/>
              </a:rPr>
              <a:t>Nếu</a:t>
            </a:r>
            <a:r>
              <a:rPr lang="en-US" dirty="0" smtClean="0">
                <a:latin typeface="Tahoma"/>
                <a:cs typeface="Tahoma"/>
              </a:rPr>
              <a:t> </a:t>
            </a:r>
            <a:r>
              <a:rPr lang="en-US" dirty="0" err="1" smtClean="0">
                <a:latin typeface="Tahoma"/>
                <a:cs typeface="Tahoma"/>
              </a:rPr>
              <a:t>đa</a:t>
            </a:r>
            <a:r>
              <a:rPr lang="en-US" dirty="0" smtClean="0">
                <a:latin typeface="Tahoma"/>
                <a:cs typeface="Tahoma"/>
              </a:rPr>
              <a:t> </a:t>
            </a:r>
            <a:r>
              <a:rPr lang="en-US" dirty="0" err="1" smtClean="0">
                <a:latin typeface="Tahoma"/>
                <a:cs typeface="Tahoma"/>
              </a:rPr>
              <a:t>dạng</a:t>
            </a:r>
            <a:endParaRPr dirty="0">
              <a:latin typeface="Tahoma"/>
              <a:cs typeface="Tahoma"/>
            </a:endParaRPr>
          </a:p>
          <a:p>
            <a:pPr marL="12698">
              <a:lnSpc>
                <a:spcPts val="2099"/>
              </a:lnSpc>
            </a:pPr>
            <a:r>
              <a:rPr lang="en-US" dirty="0" err="1" smtClean="0">
                <a:latin typeface="Tahoma"/>
                <a:cs typeface="Tahoma"/>
              </a:rPr>
              <a:t>Tùy</a:t>
            </a:r>
            <a:r>
              <a:rPr lang="en-US" dirty="0" smtClean="0">
                <a:latin typeface="Tahoma"/>
                <a:cs typeface="Tahoma"/>
              </a:rPr>
              <a:t> </a:t>
            </a:r>
            <a:r>
              <a:rPr lang="en-US" dirty="0" err="1" smtClean="0">
                <a:latin typeface="Tahoma"/>
                <a:cs typeface="Tahoma"/>
              </a:rPr>
              <a:t>theo</a:t>
            </a:r>
            <a:r>
              <a:rPr lang="en-US" dirty="0" smtClean="0">
                <a:latin typeface="Tahoma"/>
                <a:cs typeface="Tahoma"/>
              </a:rPr>
              <a:t> dung </a:t>
            </a:r>
            <a:r>
              <a:rPr lang="en-US" dirty="0" err="1" smtClean="0">
                <a:latin typeface="Tahoma"/>
                <a:cs typeface="Tahoma"/>
              </a:rPr>
              <a:t>nạp</a:t>
            </a:r>
            <a:r>
              <a:rPr lang="en-US" dirty="0" smtClean="0">
                <a:latin typeface="Tahoma"/>
                <a:cs typeface="Tahoma"/>
              </a:rPr>
              <a:t> LS</a:t>
            </a:r>
            <a:endParaRPr dirty="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48206" y="6522606"/>
            <a:ext cx="3449953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A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21" dirty="0">
                <a:latin typeface="Tahoma"/>
                <a:cs typeface="Tahoma"/>
              </a:rPr>
              <a:t>Ma</a:t>
            </a:r>
            <a:r>
              <a:rPr sz="1600" spc="-5" dirty="0">
                <a:latin typeface="Tahoma"/>
                <a:cs typeface="Tahoma"/>
              </a:rPr>
              <a:t>lt</a:t>
            </a:r>
            <a:r>
              <a:rPr sz="1600" spc="-1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5" dirty="0">
                <a:latin typeface="Tahoma"/>
                <a:cs typeface="Tahoma"/>
              </a:rPr>
              <a:t>R</a:t>
            </a:r>
            <a:r>
              <a:rPr sz="1600" spc="-10" dirty="0">
                <a:latin typeface="Tahoma"/>
                <a:cs typeface="Tahoma"/>
              </a:rPr>
              <a:t>é</a:t>
            </a:r>
            <a:r>
              <a:rPr sz="1600" spc="-15" dirty="0">
                <a:latin typeface="Tahoma"/>
                <a:cs typeface="Tahoma"/>
              </a:rPr>
              <a:t>a</a:t>
            </a:r>
            <a:r>
              <a:rPr sz="1600" spc="-5" dirty="0">
                <a:latin typeface="Tahoma"/>
                <a:cs typeface="Tahoma"/>
              </a:rPr>
              <a:t>lités p</a:t>
            </a:r>
            <a:r>
              <a:rPr sz="1600" dirty="0">
                <a:latin typeface="Tahoma"/>
                <a:cs typeface="Tahoma"/>
              </a:rPr>
              <a:t>é</a:t>
            </a:r>
            <a:r>
              <a:rPr sz="1600" spc="-15" dirty="0">
                <a:latin typeface="Tahoma"/>
                <a:cs typeface="Tahoma"/>
              </a:rPr>
              <a:t>dia</a:t>
            </a:r>
            <a:r>
              <a:rPr sz="1600" spc="-10" dirty="0">
                <a:latin typeface="Tahoma"/>
                <a:cs typeface="Tahoma"/>
              </a:rPr>
              <a:t>tr</a:t>
            </a:r>
            <a:r>
              <a:rPr sz="1600" spc="-15" dirty="0">
                <a:latin typeface="Tahoma"/>
                <a:cs typeface="Tahoma"/>
              </a:rPr>
              <a:t>iqu</a:t>
            </a:r>
            <a:r>
              <a:rPr sz="1600" spc="-10" dirty="0">
                <a:latin typeface="Tahoma"/>
                <a:cs typeface="Tahoma"/>
              </a:rPr>
              <a:t>es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5" dirty="0">
                <a:latin typeface="Tahoma"/>
                <a:cs typeface="Tahoma"/>
              </a:rPr>
              <a:t>2009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0016" y="998883"/>
            <a:ext cx="1123122" cy="18536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00401" y="954156"/>
            <a:ext cx="1306995" cy="4721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51314" y="1843709"/>
            <a:ext cx="6042991" cy="2633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51314" y="2469874"/>
            <a:ext cx="6042991" cy="45223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43100" y="3940865"/>
            <a:ext cx="800100" cy="3627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84883" y="3612876"/>
            <a:ext cx="1306995" cy="8100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39956" y="5213075"/>
            <a:ext cx="2951921" cy="119766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64805" y="6539948"/>
            <a:ext cx="1858617" cy="40750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37724" y="6549889"/>
            <a:ext cx="551621" cy="1391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06887" y="4030318"/>
            <a:ext cx="2941982" cy="95415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16826" y="5700091"/>
            <a:ext cx="2991677" cy="22363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306860" y="705472"/>
            <a:ext cx="7766629" cy="0"/>
          </a:xfrm>
          <a:custGeom>
            <a:avLst/>
            <a:gdLst/>
            <a:ahLst/>
            <a:cxnLst/>
            <a:rect l="l" t="t" r="r" b="b"/>
            <a:pathLst>
              <a:path w="7766629">
                <a:moveTo>
                  <a:pt x="0" y="0"/>
                </a:moveTo>
                <a:lnTo>
                  <a:pt x="7766629" y="0"/>
                </a:lnTo>
              </a:path>
            </a:pathLst>
          </a:custGeom>
          <a:ln w="19876">
            <a:solidFill>
              <a:srgbClr val="779C6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314314" y="695535"/>
            <a:ext cx="0" cy="2513864"/>
          </a:xfrm>
          <a:custGeom>
            <a:avLst/>
            <a:gdLst/>
            <a:ahLst/>
            <a:cxnLst/>
            <a:rect l="l" t="t" r="r" b="b"/>
            <a:pathLst>
              <a:path h="2513864">
                <a:moveTo>
                  <a:pt x="0" y="2513864"/>
                </a:moveTo>
                <a:lnTo>
                  <a:pt x="0" y="0"/>
                </a:lnTo>
              </a:path>
            </a:pathLst>
          </a:custGeom>
          <a:ln w="14907">
            <a:solidFill>
              <a:srgbClr val="57833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103172" y="695536"/>
            <a:ext cx="0" cy="1788520"/>
          </a:xfrm>
          <a:custGeom>
            <a:avLst/>
            <a:gdLst/>
            <a:ahLst/>
            <a:cxnLst/>
            <a:rect l="l" t="t" r="r" b="b"/>
            <a:pathLst>
              <a:path h="1788520">
                <a:moveTo>
                  <a:pt x="0" y="1788520"/>
                </a:moveTo>
                <a:lnTo>
                  <a:pt x="0" y="0"/>
                </a:lnTo>
              </a:path>
            </a:pathLst>
          </a:custGeom>
          <a:ln w="14907">
            <a:solidFill>
              <a:srgbClr val="67905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680846" y="983687"/>
            <a:ext cx="0" cy="412353"/>
          </a:xfrm>
          <a:custGeom>
            <a:avLst/>
            <a:gdLst/>
            <a:ahLst/>
            <a:cxnLst/>
            <a:rect l="l" t="t" r="r" b="b"/>
            <a:pathLst>
              <a:path h="412353">
                <a:moveTo>
                  <a:pt x="0" y="412353"/>
                </a:moveTo>
                <a:lnTo>
                  <a:pt x="0" y="0"/>
                </a:lnTo>
              </a:path>
            </a:pathLst>
          </a:custGeom>
          <a:ln w="14907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800104" y="978718"/>
            <a:ext cx="0" cy="432226"/>
          </a:xfrm>
          <a:custGeom>
            <a:avLst/>
            <a:gdLst/>
            <a:ahLst/>
            <a:cxnLst/>
            <a:rect l="l" t="t" r="r" b="b"/>
            <a:pathLst>
              <a:path h="432226">
                <a:moveTo>
                  <a:pt x="0" y="432226"/>
                </a:moveTo>
                <a:lnTo>
                  <a:pt x="0" y="0"/>
                </a:lnTo>
              </a:path>
            </a:pathLst>
          </a:custGeom>
          <a:ln w="19876">
            <a:solidFill>
              <a:srgbClr val="4B4B4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909423" y="978719"/>
            <a:ext cx="0" cy="442161"/>
          </a:xfrm>
          <a:custGeom>
            <a:avLst/>
            <a:gdLst/>
            <a:ahLst/>
            <a:cxnLst/>
            <a:rect l="l" t="t" r="r" b="b"/>
            <a:pathLst>
              <a:path h="442161">
                <a:moveTo>
                  <a:pt x="0" y="442161"/>
                </a:moveTo>
                <a:lnTo>
                  <a:pt x="0" y="0"/>
                </a:lnTo>
              </a:path>
            </a:pathLst>
          </a:custGeom>
          <a:ln w="19876">
            <a:solidFill>
              <a:srgbClr val="4B4B4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69043" y="1092985"/>
            <a:ext cx="0" cy="183819"/>
          </a:xfrm>
          <a:custGeom>
            <a:avLst/>
            <a:gdLst/>
            <a:ahLst/>
            <a:cxnLst/>
            <a:rect l="l" t="t" r="r" b="b"/>
            <a:pathLst>
              <a:path h="183819">
                <a:moveTo>
                  <a:pt x="0" y="183819"/>
                </a:moveTo>
                <a:lnTo>
                  <a:pt x="0" y="0"/>
                </a:lnTo>
              </a:path>
            </a:pathLst>
          </a:custGeom>
          <a:ln w="19876">
            <a:solidFill>
              <a:srgbClr val="484B4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021226" y="1102923"/>
            <a:ext cx="0" cy="178851"/>
          </a:xfrm>
          <a:custGeom>
            <a:avLst/>
            <a:gdLst/>
            <a:ahLst/>
            <a:cxnLst/>
            <a:rect l="l" t="t" r="r" b="b"/>
            <a:pathLst>
              <a:path h="178851">
                <a:moveTo>
                  <a:pt x="0" y="178851"/>
                </a:moveTo>
                <a:lnTo>
                  <a:pt x="0" y="0"/>
                </a:lnTo>
              </a:path>
            </a:pathLst>
          </a:custGeom>
          <a:ln w="19876">
            <a:solidFill>
              <a:srgbClr val="4F4F4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92024" y="1097952"/>
            <a:ext cx="4536744" cy="0"/>
          </a:xfrm>
          <a:custGeom>
            <a:avLst/>
            <a:gdLst/>
            <a:ahLst/>
            <a:cxnLst/>
            <a:rect l="l" t="t" r="r" b="b"/>
            <a:pathLst>
              <a:path w="4536744">
                <a:moveTo>
                  <a:pt x="0" y="0"/>
                </a:moveTo>
                <a:lnTo>
                  <a:pt x="4536744" y="0"/>
                </a:lnTo>
              </a:path>
            </a:pathLst>
          </a:custGeom>
          <a:ln w="14907">
            <a:solidFill>
              <a:srgbClr val="54545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137999" y="983686"/>
            <a:ext cx="0" cy="407385"/>
          </a:xfrm>
          <a:custGeom>
            <a:avLst/>
            <a:gdLst/>
            <a:ahLst/>
            <a:cxnLst/>
            <a:rect l="l" t="t" r="r" b="b"/>
            <a:pathLst>
              <a:path h="407385">
                <a:moveTo>
                  <a:pt x="0" y="407385"/>
                </a:moveTo>
                <a:lnTo>
                  <a:pt x="0" y="0"/>
                </a:lnTo>
              </a:path>
            </a:pathLst>
          </a:custGeom>
          <a:ln w="14907">
            <a:solidFill>
              <a:srgbClr val="3838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364091" y="1102922"/>
            <a:ext cx="0" cy="248405"/>
          </a:xfrm>
          <a:custGeom>
            <a:avLst/>
            <a:gdLst/>
            <a:ahLst/>
            <a:cxnLst/>
            <a:rect l="l" t="t" r="r" b="b"/>
            <a:pathLst>
              <a:path h="248405">
                <a:moveTo>
                  <a:pt x="0" y="248405"/>
                </a:moveTo>
                <a:lnTo>
                  <a:pt x="0" y="0"/>
                </a:lnTo>
              </a:path>
            </a:pathLst>
          </a:custGeom>
          <a:ln w="19876">
            <a:solidFill>
              <a:srgbClr val="4B4B4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161624" y="958847"/>
            <a:ext cx="0" cy="427257"/>
          </a:xfrm>
          <a:custGeom>
            <a:avLst/>
            <a:gdLst/>
            <a:ahLst/>
            <a:cxnLst/>
            <a:rect l="l" t="t" r="r" b="b"/>
            <a:pathLst>
              <a:path h="427257">
                <a:moveTo>
                  <a:pt x="0" y="427257"/>
                </a:moveTo>
                <a:lnTo>
                  <a:pt x="0" y="0"/>
                </a:lnTo>
              </a:path>
            </a:pathLst>
          </a:custGeom>
          <a:ln w="14907">
            <a:solidFill>
              <a:srgbClr val="48484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160403" y="988654"/>
            <a:ext cx="0" cy="387512"/>
          </a:xfrm>
          <a:custGeom>
            <a:avLst/>
            <a:gdLst/>
            <a:ahLst/>
            <a:cxnLst/>
            <a:rect l="l" t="t" r="r" b="b"/>
            <a:pathLst>
              <a:path h="387512">
                <a:moveTo>
                  <a:pt x="0" y="387512"/>
                </a:moveTo>
                <a:lnTo>
                  <a:pt x="0" y="0"/>
                </a:lnTo>
              </a:path>
            </a:pathLst>
          </a:custGeom>
          <a:ln w="19876">
            <a:solidFill>
              <a:srgbClr val="44484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263532" y="963813"/>
            <a:ext cx="0" cy="422289"/>
          </a:xfrm>
          <a:custGeom>
            <a:avLst/>
            <a:gdLst/>
            <a:ahLst/>
            <a:cxnLst/>
            <a:rect l="l" t="t" r="r" b="b"/>
            <a:pathLst>
              <a:path h="422289">
                <a:moveTo>
                  <a:pt x="0" y="422289"/>
                </a:moveTo>
                <a:lnTo>
                  <a:pt x="0" y="0"/>
                </a:lnTo>
              </a:path>
            </a:pathLst>
          </a:custGeom>
          <a:ln w="14907">
            <a:solidFill>
              <a:srgbClr val="44444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066035" y="695536"/>
            <a:ext cx="0" cy="1788520"/>
          </a:xfrm>
          <a:custGeom>
            <a:avLst/>
            <a:gdLst/>
            <a:ahLst/>
            <a:cxnLst/>
            <a:rect l="l" t="t" r="r" b="b"/>
            <a:pathLst>
              <a:path h="1788520">
                <a:moveTo>
                  <a:pt x="0" y="1788520"/>
                </a:moveTo>
                <a:lnTo>
                  <a:pt x="0" y="0"/>
                </a:lnTo>
              </a:path>
            </a:pathLst>
          </a:custGeom>
          <a:ln w="14907">
            <a:solidFill>
              <a:srgbClr val="60874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592668" y="968782"/>
            <a:ext cx="0" cy="402416"/>
          </a:xfrm>
          <a:custGeom>
            <a:avLst/>
            <a:gdLst/>
            <a:ahLst/>
            <a:cxnLst/>
            <a:rect l="l" t="t" r="r" b="b"/>
            <a:pathLst>
              <a:path h="402416">
                <a:moveTo>
                  <a:pt x="0" y="402416"/>
                </a:moveTo>
                <a:lnTo>
                  <a:pt x="0" y="0"/>
                </a:lnTo>
              </a:path>
            </a:pathLst>
          </a:custGeom>
          <a:ln w="14907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699502" y="968782"/>
            <a:ext cx="0" cy="402416"/>
          </a:xfrm>
          <a:custGeom>
            <a:avLst/>
            <a:gdLst/>
            <a:ahLst/>
            <a:cxnLst/>
            <a:rect l="l" t="t" r="r" b="b"/>
            <a:pathLst>
              <a:path h="402416">
                <a:moveTo>
                  <a:pt x="0" y="402416"/>
                </a:moveTo>
                <a:lnTo>
                  <a:pt x="0" y="0"/>
                </a:lnTo>
              </a:path>
            </a:pathLst>
          </a:custGeom>
          <a:ln w="19876">
            <a:solidFill>
              <a:srgbClr val="4B4B4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930563" y="968782"/>
            <a:ext cx="0" cy="397449"/>
          </a:xfrm>
          <a:custGeom>
            <a:avLst/>
            <a:gdLst/>
            <a:ahLst/>
            <a:cxnLst/>
            <a:rect l="l" t="t" r="r" b="b"/>
            <a:pathLst>
              <a:path h="397449">
                <a:moveTo>
                  <a:pt x="0" y="397449"/>
                </a:moveTo>
                <a:lnTo>
                  <a:pt x="0" y="0"/>
                </a:lnTo>
              </a:path>
            </a:pathLst>
          </a:custGeom>
          <a:ln w="14907">
            <a:solidFill>
              <a:srgbClr val="44444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042367" y="973751"/>
            <a:ext cx="0" cy="387512"/>
          </a:xfrm>
          <a:custGeom>
            <a:avLst/>
            <a:gdLst/>
            <a:ahLst/>
            <a:cxnLst/>
            <a:rect l="l" t="t" r="r" b="b"/>
            <a:pathLst>
              <a:path h="387513">
                <a:moveTo>
                  <a:pt x="0" y="387513"/>
                </a:moveTo>
                <a:lnTo>
                  <a:pt x="0" y="0"/>
                </a:lnTo>
              </a:path>
            </a:pathLst>
          </a:custGeom>
          <a:ln w="14907">
            <a:solidFill>
              <a:srgbClr val="44444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285850" y="968782"/>
            <a:ext cx="0" cy="442162"/>
          </a:xfrm>
          <a:custGeom>
            <a:avLst/>
            <a:gdLst/>
            <a:ahLst/>
            <a:cxnLst/>
            <a:rect l="l" t="t" r="r" b="b"/>
            <a:pathLst>
              <a:path h="442162">
                <a:moveTo>
                  <a:pt x="0" y="442162"/>
                </a:moveTo>
                <a:lnTo>
                  <a:pt x="0" y="0"/>
                </a:lnTo>
              </a:path>
            </a:pathLst>
          </a:custGeom>
          <a:ln w="14907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492066" y="963813"/>
            <a:ext cx="0" cy="422289"/>
          </a:xfrm>
          <a:custGeom>
            <a:avLst/>
            <a:gdLst/>
            <a:ahLst/>
            <a:cxnLst/>
            <a:rect l="l" t="t" r="r" b="b"/>
            <a:pathLst>
              <a:path h="422289">
                <a:moveTo>
                  <a:pt x="0" y="422289"/>
                </a:moveTo>
                <a:lnTo>
                  <a:pt x="0" y="0"/>
                </a:lnTo>
              </a:path>
            </a:pathLst>
          </a:custGeom>
          <a:ln w="19876">
            <a:solidFill>
              <a:srgbClr val="4F4F4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75896" y="983686"/>
            <a:ext cx="0" cy="387512"/>
          </a:xfrm>
          <a:custGeom>
            <a:avLst/>
            <a:gdLst/>
            <a:ahLst/>
            <a:cxnLst/>
            <a:rect l="l" t="t" r="r" b="b"/>
            <a:pathLst>
              <a:path h="387512">
                <a:moveTo>
                  <a:pt x="0" y="387512"/>
                </a:moveTo>
                <a:lnTo>
                  <a:pt x="0" y="0"/>
                </a:lnTo>
              </a:path>
            </a:pathLst>
          </a:custGeom>
          <a:ln w="14907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816274" y="973751"/>
            <a:ext cx="0" cy="417321"/>
          </a:xfrm>
          <a:custGeom>
            <a:avLst/>
            <a:gdLst/>
            <a:ahLst/>
            <a:cxnLst/>
            <a:rect l="l" t="t" r="r" b="b"/>
            <a:pathLst>
              <a:path h="417321">
                <a:moveTo>
                  <a:pt x="0" y="417321"/>
                </a:moveTo>
                <a:lnTo>
                  <a:pt x="0" y="0"/>
                </a:lnTo>
              </a:path>
            </a:pathLst>
          </a:custGeom>
          <a:ln w="19876">
            <a:solidFill>
              <a:srgbClr val="4F545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713189" y="978719"/>
            <a:ext cx="0" cy="407385"/>
          </a:xfrm>
          <a:custGeom>
            <a:avLst/>
            <a:gdLst/>
            <a:ahLst/>
            <a:cxnLst/>
            <a:rect l="l" t="t" r="r" b="b"/>
            <a:pathLst>
              <a:path h="407385">
                <a:moveTo>
                  <a:pt x="0" y="407385"/>
                </a:moveTo>
                <a:lnTo>
                  <a:pt x="0" y="0"/>
                </a:lnTo>
              </a:path>
            </a:pathLst>
          </a:custGeom>
          <a:ln w="14907">
            <a:solidFill>
              <a:srgbClr val="3F3F3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926857" y="1097952"/>
            <a:ext cx="0" cy="198724"/>
          </a:xfrm>
          <a:custGeom>
            <a:avLst/>
            <a:gdLst/>
            <a:ahLst/>
            <a:cxnLst/>
            <a:rect l="l" t="t" r="r" b="b"/>
            <a:pathLst>
              <a:path h="198724">
                <a:moveTo>
                  <a:pt x="0" y="198724"/>
                </a:moveTo>
                <a:lnTo>
                  <a:pt x="0" y="0"/>
                </a:lnTo>
              </a:path>
            </a:pathLst>
          </a:custGeom>
          <a:ln w="19876">
            <a:solidFill>
              <a:srgbClr val="3838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597681" y="983686"/>
            <a:ext cx="0" cy="382545"/>
          </a:xfrm>
          <a:custGeom>
            <a:avLst/>
            <a:gdLst/>
            <a:ahLst/>
            <a:cxnLst/>
            <a:rect l="l" t="t" r="r" b="b"/>
            <a:pathLst>
              <a:path h="382545">
                <a:moveTo>
                  <a:pt x="0" y="382545"/>
                </a:moveTo>
                <a:lnTo>
                  <a:pt x="0" y="0"/>
                </a:lnTo>
              </a:path>
            </a:pathLst>
          </a:custGeom>
          <a:ln w="14907">
            <a:solidFill>
              <a:srgbClr val="3F3F3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821287" y="978718"/>
            <a:ext cx="0" cy="397448"/>
          </a:xfrm>
          <a:custGeom>
            <a:avLst/>
            <a:gdLst/>
            <a:ahLst/>
            <a:cxnLst/>
            <a:rect l="l" t="t" r="r" b="b"/>
            <a:pathLst>
              <a:path h="397448">
                <a:moveTo>
                  <a:pt x="0" y="397448"/>
                </a:moveTo>
                <a:lnTo>
                  <a:pt x="0" y="0"/>
                </a:lnTo>
              </a:path>
            </a:pathLst>
          </a:custGeom>
          <a:ln w="14907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8039927" y="978718"/>
            <a:ext cx="0" cy="377576"/>
          </a:xfrm>
          <a:custGeom>
            <a:avLst/>
            <a:gdLst/>
            <a:ahLst/>
            <a:cxnLst/>
            <a:rect l="l" t="t" r="r" b="b"/>
            <a:pathLst>
              <a:path h="377576">
                <a:moveTo>
                  <a:pt x="0" y="377576"/>
                </a:moveTo>
                <a:lnTo>
                  <a:pt x="0" y="0"/>
                </a:lnTo>
              </a:path>
            </a:pathLst>
          </a:custGeom>
          <a:ln w="14907">
            <a:solidFill>
              <a:srgbClr val="3F3F3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487140" y="1092985"/>
            <a:ext cx="0" cy="183819"/>
          </a:xfrm>
          <a:custGeom>
            <a:avLst/>
            <a:gdLst/>
            <a:ahLst/>
            <a:cxnLst/>
            <a:rect l="l" t="t" r="r" b="b"/>
            <a:pathLst>
              <a:path h="183819">
                <a:moveTo>
                  <a:pt x="0" y="183819"/>
                </a:moveTo>
                <a:lnTo>
                  <a:pt x="0" y="0"/>
                </a:lnTo>
              </a:path>
            </a:pathLst>
          </a:custGeom>
          <a:ln w="19876">
            <a:solidFill>
              <a:srgbClr val="57575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698324" y="1097953"/>
            <a:ext cx="0" cy="144075"/>
          </a:xfrm>
          <a:custGeom>
            <a:avLst/>
            <a:gdLst/>
            <a:ahLst/>
            <a:cxnLst/>
            <a:rect l="l" t="t" r="r" b="b"/>
            <a:pathLst>
              <a:path h="144075">
                <a:moveTo>
                  <a:pt x="0" y="144075"/>
                </a:moveTo>
                <a:lnTo>
                  <a:pt x="0" y="0"/>
                </a:lnTo>
              </a:path>
            </a:pathLst>
          </a:custGeom>
          <a:ln w="19876">
            <a:solidFill>
              <a:srgbClr val="4B4B4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924416" y="983687"/>
            <a:ext cx="0" cy="412353"/>
          </a:xfrm>
          <a:custGeom>
            <a:avLst/>
            <a:gdLst/>
            <a:ahLst/>
            <a:cxnLst/>
            <a:rect l="l" t="t" r="r" b="b"/>
            <a:pathLst>
              <a:path h="412353">
                <a:moveTo>
                  <a:pt x="0" y="412353"/>
                </a:moveTo>
                <a:lnTo>
                  <a:pt x="0" y="0"/>
                </a:lnTo>
              </a:path>
            </a:pathLst>
          </a:custGeom>
          <a:ln w="14907">
            <a:solidFill>
              <a:srgbClr val="3F444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247318" y="988655"/>
            <a:ext cx="0" cy="417321"/>
          </a:xfrm>
          <a:custGeom>
            <a:avLst/>
            <a:gdLst/>
            <a:ahLst/>
            <a:cxnLst/>
            <a:rect l="l" t="t" r="r" b="b"/>
            <a:pathLst>
              <a:path h="417321">
                <a:moveTo>
                  <a:pt x="0" y="417321"/>
                </a:moveTo>
                <a:lnTo>
                  <a:pt x="0" y="0"/>
                </a:lnTo>
              </a:path>
            </a:pathLst>
          </a:custGeom>
          <a:ln w="14907">
            <a:solidFill>
              <a:srgbClr val="3F3F3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306860" y="3199465"/>
            <a:ext cx="7766629" cy="0"/>
          </a:xfrm>
          <a:custGeom>
            <a:avLst/>
            <a:gdLst/>
            <a:ahLst/>
            <a:cxnLst/>
            <a:rect l="l" t="t" r="r" b="b"/>
            <a:pathLst>
              <a:path w="7766629">
                <a:moveTo>
                  <a:pt x="0" y="0"/>
                </a:moveTo>
                <a:lnTo>
                  <a:pt x="7766629" y="0"/>
                </a:lnTo>
              </a:path>
            </a:pathLst>
          </a:custGeom>
          <a:ln w="19876">
            <a:solidFill>
              <a:srgbClr val="7C9C6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679539" y="3639142"/>
            <a:ext cx="1381396" cy="0"/>
          </a:xfrm>
          <a:custGeom>
            <a:avLst/>
            <a:gdLst/>
            <a:ahLst/>
            <a:cxnLst/>
            <a:rect l="l" t="t" r="r" b="b"/>
            <a:pathLst>
              <a:path w="1381396">
                <a:moveTo>
                  <a:pt x="0" y="0"/>
                </a:moveTo>
                <a:lnTo>
                  <a:pt x="1381396" y="0"/>
                </a:lnTo>
              </a:path>
            </a:pathLst>
          </a:custGeom>
          <a:ln w="24845">
            <a:solidFill>
              <a:srgbClr val="A0B3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257256" y="3671435"/>
            <a:ext cx="3309387" cy="0"/>
          </a:xfrm>
          <a:custGeom>
            <a:avLst/>
            <a:gdLst/>
            <a:ahLst/>
            <a:cxnLst/>
            <a:rect l="l" t="t" r="r" b="b"/>
            <a:pathLst>
              <a:path w="3309388">
                <a:moveTo>
                  <a:pt x="0" y="0"/>
                </a:moveTo>
                <a:lnTo>
                  <a:pt x="3309388" y="0"/>
                </a:lnTo>
              </a:path>
            </a:pathLst>
          </a:custGeom>
          <a:ln w="19876">
            <a:solidFill>
              <a:srgbClr val="648C4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691962" y="3626723"/>
            <a:ext cx="0" cy="2752334"/>
          </a:xfrm>
          <a:custGeom>
            <a:avLst/>
            <a:gdLst/>
            <a:ahLst/>
            <a:cxnLst/>
            <a:rect l="l" t="t" r="r" b="b"/>
            <a:pathLst>
              <a:path h="2752335">
                <a:moveTo>
                  <a:pt x="0" y="2752335"/>
                </a:moveTo>
                <a:lnTo>
                  <a:pt x="0" y="0"/>
                </a:lnTo>
              </a:path>
            </a:pathLst>
          </a:custGeom>
          <a:ln w="24845">
            <a:solidFill>
              <a:srgbClr val="A0B39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352846" y="4684931"/>
            <a:ext cx="0" cy="541524"/>
          </a:xfrm>
          <a:custGeom>
            <a:avLst/>
            <a:gdLst/>
            <a:ahLst/>
            <a:cxnLst/>
            <a:rect l="l" t="t" r="r" b="b"/>
            <a:pathLst>
              <a:path h="541524">
                <a:moveTo>
                  <a:pt x="0" y="541524"/>
                </a:moveTo>
                <a:lnTo>
                  <a:pt x="0" y="0"/>
                </a:lnTo>
              </a:path>
            </a:pathLst>
          </a:custGeom>
          <a:ln w="29814">
            <a:solidFill>
              <a:srgbClr val="9090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576455" y="4908496"/>
            <a:ext cx="0" cy="317959"/>
          </a:xfrm>
          <a:custGeom>
            <a:avLst/>
            <a:gdLst/>
            <a:ahLst/>
            <a:cxnLst/>
            <a:rect l="l" t="t" r="r" b="b"/>
            <a:pathLst>
              <a:path h="317959">
                <a:moveTo>
                  <a:pt x="0" y="317959"/>
                </a:moveTo>
                <a:lnTo>
                  <a:pt x="0" y="0"/>
                </a:lnTo>
              </a:path>
            </a:pathLst>
          </a:custGeom>
          <a:ln w="29814">
            <a:solidFill>
              <a:srgbClr val="97979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915568" y="4729644"/>
            <a:ext cx="0" cy="501779"/>
          </a:xfrm>
          <a:custGeom>
            <a:avLst/>
            <a:gdLst/>
            <a:ahLst/>
            <a:cxnLst/>
            <a:rect l="l" t="t" r="r" b="b"/>
            <a:pathLst>
              <a:path h="501779">
                <a:moveTo>
                  <a:pt x="0" y="501779"/>
                </a:moveTo>
                <a:lnTo>
                  <a:pt x="0" y="0"/>
                </a:lnTo>
              </a:path>
            </a:pathLst>
          </a:custGeom>
          <a:ln w="24845">
            <a:solidFill>
              <a:srgbClr val="8C8C8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134208" y="4709771"/>
            <a:ext cx="0" cy="521652"/>
          </a:xfrm>
          <a:custGeom>
            <a:avLst/>
            <a:gdLst/>
            <a:ahLst/>
            <a:cxnLst/>
            <a:rect l="l" t="t" r="r" b="b"/>
            <a:pathLst>
              <a:path h="521652">
                <a:moveTo>
                  <a:pt x="0" y="521652"/>
                </a:moveTo>
                <a:lnTo>
                  <a:pt x="0" y="0"/>
                </a:lnTo>
              </a:path>
            </a:pathLst>
          </a:custGeom>
          <a:ln w="24845">
            <a:solidFill>
              <a:srgbClr val="93939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559105" y="4411685"/>
            <a:ext cx="0" cy="819739"/>
          </a:xfrm>
          <a:custGeom>
            <a:avLst/>
            <a:gdLst/>
            <a:ahLst/>
            <a:cxnLst/>
            <a:rect l="l" t="t" r="r" b="b"/>
            <a:pathLst>
              <a:path h="819739">
                <a:moveTo>
                  <a:pt x="0" y="819739"/>
                </a:moveTo>
                <a:lnTo>
                  <a:pt x="0" y="0"/>
                </a:lnTo>
              </a:path>
            </a:pathLst>
          </a:custGeom>
          <a:ln w="24845">
            <a:solidFill>
              <a:srgbClr val="A0B3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708133" y="4662573"/>
            <a:ext cx="745357" cy="0"/>
          </a:xfrm>
          <a:custGeom>
            <a:avLst/>
            <a:gdLst/>
            <a:ahLst/>
            <a:cxnLst/>
            <a:rect l="l" t="t" r="r" b="b"/>
            <a:pathLst>
              <a:path w="745357">
                <a:moveTo>
                  <a:pt x="0" y="0"/>
                </a:moveTo>
                <a:lnTo>
                  <a:pt x="745357" y="0"/>
                </a:lnTo>
              </a:path>
            </a:pathLst>
          </a:custGeom>
          <a:ln w="24845">
            <a:solidFill>
              <a:srgbClr val="AFAFA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785154" y="4650154"/>
            <a:ext cx="0" cy="581270"/>
          </a:xfrm>
          <a:custGeom>
            <a:avLst/>
            <a:gdLst/>
            <a:ahLst/>
            <a:cxnLst/>
            <a:rect l="l" t="t" r="r" b="b"/>
            <a:pathLst>
              <a:path h="581270">
                <a:moveTo>
                  <a:pt x="0" y="581270"/>
                </a:moveTo>
                <a:lnTo>
                  <a:pt x="0" y="0"/>
                </a:lnTo>
              </a:path>
            </a:pathLst>
          </a:custGeom>
          <a:ln w="29814">
            <a:solidFill>
              <a:srgbClr val="97979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229884" y="4709771"/>
            <a:ext cx="0" cy="521652"/>
          </a:xfrm>
          <a:custGeom>
            <a:avLst/>
            <a:gdLst/>
            <a:ahLst/>
            <a:cxnLst/>
            <a:rect l="l" t="t" r="r" b="b"/>
            <a:pathLst>
              <a:path h="521652">
                <a:moveTo>
                  <a:pt x="0" y="521652"/>
                </a:moveTo>
                <a:lnTo>
                  <a:pt x="0" y="0"/>
                </a:lnTo>
              </a:path>
            </a:pathLst>
          </a:custGeom>
          <a:ln w="19876">
            <a:solidFill>
              <a:srgbClr val="87878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003792" y="4719707"/>
            <a:ext cx="0" cy="511717"/>
          </a:xfrm>
          <a:custGeom>
            <a:avLst/>
            <a:gdLst/>
            <a:ahLst/>
            <a:cxnLst/>
            <a:rect l="l" t="t" r="r" b="b"/>
            <a:pathLst>
              <a:path h="511716">
                <a:moveTo>
                  <a:pt x="0" y="511716"/>
                </a:moveTo>
                <a:lnTo>
                  <a:pt x="0" y="0"/>
                </a:lnTo>
              </a:path>
            </a:pathLst>
          </a:custGeom>
          <a:ln w="24845">
            <a:solidFill>
              <a:srgbClr val="9090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436099" y="4759453"/>
            <a:ext cx="0" cy="467003"/>
          </a:xfrm>
          <a:custGeom>
            <a:avLst/>
            <a:gdLst/>
            <a:ahLst/>
            <a:cxnLst/>
            <a:rect l="l" t="t" r="r" b="b"/>
            <a:pathLst>
              <a:path h="467003">
                <a:moveTo>
                  <a:pt x="0" y="467003"/>
                </a:moveTo>
                <a:lnTo>
                  <a:pt x="0" y="0"/>
                </a:lnTo>
              </a:path>
            </a:pathLst>
          </a:custGeom>
          <a:ln w="29814">
            <a:solidFill>
              <a:srgbClr val="9090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654737" y="4794230"/>
            <a:ext cx="0" cy="437193"/>
          </a:xfrm>
          <a:custGeom>
            <a:avLst/>
            <a:gdLst/>
            <a:ahLst/>
            <a:cxnLst/>
            <a:rect l="l" t="t" r="r" b="b"/>
            <a:pathLst>
              <a:path h="437193">
                <a:moveTo>
                  <a:pt x="0" y="437193"/>
                </a:moveTo>
                <a:lnTo>
                  <a:pt x="0" y="0"/>
                </a:lnTo>
              </a:path>
            </a:pathLst>
          </a:custGeom>
          <a:ln w="29814">
            <a:solidFill>
              <a:srgbClr val="97979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875860" y="4789262"/>
            <a:ext cx="0" cy="442161"/>
          </a:xfrm>
          <a:custGeom>
            <a:avLst/>
            <a:gdLst/>
            <a:ahLst/>
            <a:cxnLst/>
            <a:rect l="l" t="t" r="r" b="b"/>
            <a:pathLst>
              <a:path h="442161">
                <a:moveTo>
                  <a:pt x="0" y="442161"/>
                </a:moveTo>
                <a:lnTo>
                  <a:pt x="0" y="0"/>
                </a:lnTo>
              </a:path>
            </a:pathLst>
          </a:custGeom>
          <a:ln w="29814">
            <a:solidFill>
              <a:srgbClr val="93939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104435" y="4784294"/>
            <a:ext cx="0" cy="442161"/>
          </a:xfrm>
          <a:custGeom>
            <a:avLst/>
            <a:gdLst/>
            <a:ahLst/>
            <a:cxnLst/>
            <a:rect l="l" t="t" r="r" b="b"/>
            <a:pathLst>
              <a:path h="442161">
                <a:moveTo>
                  <a:pt x="0" y="442161"/>
                </a:moveTo>
                <a:lnTo>
                  <a:pt x="0" y="0"/>
                </a:lnTo>
              </a:path>
            </a:pathLst>
          </a:custGeom>
          <a:ln w="24845">
            <a:solidFill>
              <a:srgbClr val="9090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323074" y="4809133"/>
            <a:ext cx="0" cy="417322"/>
          </a:xfrm>
          <a:custGeom>
            <a:avLst/>
            <a:gdLst/>
            <a:ahLst/>
            <a:cxnLst/>
            <a:rect l="l" t="t" r="r" b="b"/>
            <a:pathLst>
              <a:path h="417322">
                <a:moveTo>
                  <a:pt x="0" y="417322"/>
                </a:moveTo>
                <a:lnTo>
                  <a:pt x="0" y="0"/>
                </a:lnTo>
              </a:path>
            </a:pathLst>
          </a:custGeom>
          <a:ln w="19876">
            <a:solidFill>
              <a:srgbClr val="9090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585127" y="6910645"/>
            <a:ext cx="3065904" cy="0"/>
          </a:xfrm>
          <a:custGeom>
            <a:avLst/>
            <a:gdLst/>
            <a:ahLst/>
            <a:cxnLst/>
            <a:rect l="l" t="t" r="r" b="b"/>
            <a:pathLst>
              <a:path w="3065904">
                <a:moveTo>
                  <a:pt x="0" y="0"/>
                </a:moveTo>
                <a:lnTo>
                  <a:pt x="3065904" y="0"/>
                </a:lnTo>
              </a:path>
            </a:pathLst>
          </a:custGeom>
          <a:ln w="9938">
            <a:solidFill>
              <a:srgbClr val="C8C3C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5269679" y="3661499"/>
            <a:ext cx="0" cy="2429407"/>
          </a:xfrm>
          <a:custGeom>
            <a:avLst/>
            <a:gdLst/>
            <a:ahLst/>
            <a:cxnLst/>
            <a:rect l="l" t="t" r="r" b="b"/>
            <a:pathLst>
              <a:path h="2429407">
                <a:moveTo>
                  <a:pt x="0" y="2429407"/>
                </a:moveTo>
                <a:lnTo>
                  <a:pt x="0" y="0"/>
                </a:lnTo>
              </a:path>
            </a:pathLst>
          </a:custGeom>
          <a:ln w="24845">
            <a:solidFill>
              <a:srgbClr val="7497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380262" y="5375499"/>
            <a:ext cx="0" cy="496811"/>
          </a:xfrm>
          <a:custGeom>
            <a:avLst/>
            <a:gdLst/>
            <a:ahLst/>
            <a:cxnLst/>
            <a:rect l="l" t="t" r="r" b="b"/>
            <a:pathLst>
              <a:path h="496811">
                <a:moveTo>
                  <a:pt x="0" y="496811"/>
                </a:moveTo>
                <a:lnTo>
                  <a:pt x="0" y="0"/>
                </a:lnTo>
              </a:path>
            </a:pathLst>
          </a:custGeom>
          <a:ln w="24845">
            <a:solidFill>
              <a:srgbClr val="7070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239909" y="5375498"/>
            <a:ext cx="0" cy="491844"/>
          </a:xfrm>
          <a:custGeom>
            <a:avLst/>
            <a:gdLst/>
            <a:ahLst/>
            <a:cxnLst/>
            <a:rect l="l" t="t" r="r" b="b"/>
            <a:pathLst>
              <a:path h="491843">
                <a:moveTo>
                  <a:pt x="0" y="491843"/>
                </a:moveTo>
                <a:lnTo>
                  <a:pt x="0" y="0"/>
                </a:lnTo>
              </a:path>
            </a:pathLst>
          </a:custGeom>
          <a:ln w="29814">
            <a:solidFill>
              <a:srgbClr val="74747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505708" y="5385434"/>
            <a:ext cx="0" cy="258340"/>
          </a:xfrm>
          <a:custGeom>
            <a:avLst/>
            <a:gdLst/>
            <a:ahLst/>
            <a:cxnLst/>
            <a:rect l="l" t="t" r="r" b="b"/>
            <a:pathLst>
              <a:path h="258340">
                <a:moveTo>
                  <a:pt x="0" y="258340"/>
                </a:moveTo>
                <a:lnTo>
                  <a:pt x="0" y="0"/>
                </a:lnTo>
              </a:path>
            </a:pathLst>
          </a:custGeom>
          <a:ln w="24845">
            <a:solidFill>
              <a:srgbClr val="7070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817538" y="5360594"/>
            <a:ext cx="0" cy="506747"/>
          </a:xfrm>
          <a:custGeom>
            <a:avLst/>
            <a:gdLst/>
            <a:ahLst/>
            <a:cxnLst/>
            <a:rect l="l" t="t" r="r" b="b"/>
            <a:pathLst>
              <a:path h="506747">
                <a:moveTo>
                  <a:pt x="0" y="506747"/>
                </a:moveTo>
                <a:lnTo>
                  <a:pt x="0" y="0"/>
                </a:lnTo>
              </a:path>
            </a:pathLst>
          </a:custGeom>
          <a:ln w="24845">
            <a:solidFill>
              <a:srgbClr val="7070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7662278" y="5271168"/>
            <a:ext cx="0" cy="581268"/>
          </a:xfrm>
          <a:custGeom>
            <a:avLst/>
            <a:gdLst/>
            <a:ahLst/>
            <a:cxnLst/>
            <a:rect l="l" t="t" r="r" b="b"/>
            <a:pathLst>
              <a:path h="581268">
                <a:moveTo>
                  <a:pt x="0" y="581268"/>
                </a:moveTo>
                <a:lnTo>
                  <a:pt x="0" y="0"/>
                </a:lnTo>
              </a:path>
            </a:pathLst>
          </a:custGeom>
          <a:ln w="24845">
            <a:solidFill>
              <a:srgbClr val="6B6B6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5940501" y="5286073"/>
            <a:ext cx="0" cy="586237"/>
          </a:xfrm>
          <a:custGeom>
            <a:avLst/>
            <a:gdLst/>
            <a:ahLst/>
            <a:cxnLst/>
            <a:rect l="l" t="t" r="r" b="b"/>
            <a:pathLst>
              <a:path h="586237">
                <a:moveTo>
                  <a:pt x="0" y="586237"/>
                </a:moveTo>
                <a:lnTo>
                  <a:pt x="0" y="0"/>
                </a:lnTo>
              </a:path>
            </a:pathLst>
          </a:custGeom>
          <a:ln w="24845">
            <a:solidFill>
              <a:srgbClr val="64646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8089617" y="5305944"/>
            <a:ext cx="0" cy="531588"/>
          </a:xfrm>
          <a:custGeom>
            <a:avLst/>
            <a:gdLst/>
            <a:ahLst/>
            <a:cxnLst/>
            <a:rect l="l" t="t" r="r" b="b"/>
            <a:pathLst>
              <a:path h="531588">
                <a:moveTo>
                  <a:pt x="0" y="531588"/>
                </a:moveTo>
                <a:lnTo>
                  <a:pt x="0" y="0"/>
                </a:lnTo>
              </a:path>
            </a:pathLst>
          </a:custGeom>
          <a:ln w="19876">
            <a:solidFill>
              <a:srgbClr val="67676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166594" y="5370530"/>
            <a:ext cx="0" cy="511717"/>
          </a:xfrm>
          <a:custGeom>
            <a:avLst/>
            <a:gdLst/>
            <a:ahLst/>
            <a:cxnLst/>
            <a:rect l="l" t="t" r="r" b="b"/>
            <a:pathLst>
              <a:path h="511716">
                <a:moveTo>
                  <a:pt x="0" y="511716"/>
                </a:moveTo>
                <a:lnTo>
                  <a:pt x="0" y="0"/>
                </a:lnTo>
              </a:path>
            </a:pathLst>
          </a:custGeom>
          <a:ln w="24845">
            <a:solidFill>
              <a:srgbClr val="6B706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453577" y="5340723"/>
            <a:ext cx="0" cy="556427"/>
          </a:xfrm>
          <a:custGeom>
            <a:avLst/>
            <a:gdLst/>
            <a:ahLst/>
            <a:cxnLst/>
            <a:rect l="l" t="t" r="r" b="b"/>
            <a:pathLst>
              <a:path h="556427">
                <a:moveTo>
                  <a:pt x="0" y="556427"/>
                </a:moveTo>
                <a:lnTo>
                  <a:pt x="0" y="0"/>
                </a:lnTo>
              </a:path>
            </a:pathLst>
          </a:custGeom>
          <a:ln w="19876">
            <a:solidFill>
              <a:srgbClr val="676B6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5257256" y="6080971"/>
            <a:ext cx="3309387" cy="0"/>
          </a:xfrm>
          <a:custGeom>
            <a:avLst/>
            <a:gdLst/>
            <a:ahLst/>
            <a:cxnLst/>
            <a:rect l="l" t="t" r="r" b="b"/>
            <a:pathLst>
              <a:path w="3309388">
                <a:moveTo>
                  <a:pt x="0" y="0"/>
                </a:moveTo>
                <a:lnTo>
                  <a:pt x="3309388" y="0"/>
                </a:lnTo>
              </a:path>
            </a:pathLst>
          </a:custGeom>
          <a:ln w="19876">
            <a:solidFill>
              <a:srgbClr val="648C4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290863" y="5385435"/>
            <a:ext cx="0" cy="208659"/>
          </a:xfrm>
          <a:custGeom>
            <a:avLst/>
            <a:gdLst/>
            <a:ahLst/>
            <a:cxnLst/>
            <a:rect l="l" t="t" r="r" b="b"/>
            <a:pathLst>
              <a:path h="208659">
                <a:moveTo>
                  <a:pt x="0" y="208659"/>
                </a:moveTo>
                <a:lnTo>
                  <a:pt x="0" y="0"/>
                </a:lnTo>
              </a:path>
            </a:pathLst>
          </a:custGeom>
          <a:ln w="19876">
            <a:solidFill>
              <a:srgbClr val="67676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8554223" y="3661499"/>
            <a:ext cx="0" cy="2429407"/>
          </a:xfrm>
          <a:custGeom>
            <a:avLst/>
            <a:gdLst/>
            <a:ahLst/>
            <a:cxnLst/>
            <a:rect l="l" t="t" r="r" b="b"/>
            <a:pathLst>
              <a:path h="2429407">
                <a:moveTo>
                  <a:pt x="0" y="2429407"/>
                </a:moveTo>
                <a:lnTo>
                  <a:pt x="0" y="0"/>
                </a:lnTo>
              </a:path>
            </a:pathLst>
          </a:custGeom>
          <a:ln w="24845">
            <a:solidFill>
              <a:srgbClr val="779C6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" name="object 77"/>
          <p:cNvSpPr txBox="1"/>
          <p:nvPr/>
        </p:nvSpPr>
        <p:spPr>
          <a:xfrm>
            <a:off x="921481" y="434397"/>
            <a:ext cx="141351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21" dirty="0">
                <a:solidFill>
                  <a:srgbClr val="030707"/>
                </a:solidFill>
                <a:latin typeface="Arial"/>
                <a:cs typeface="Arial"/>
              </a:rPr>
              <a:t>Hano"l-</a:t>
            </a:r>
            <a:r>
              <a:rPr sz="1000" spc="40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000" spc="-30" dirty="0">
                <a:solidFill>
                  <a:srgbClr val="030707"/>
                </a:solidFill>
                <a:latin typeface="Arial"/>
                <a:cs typeface="Arial"/>
              </a:rPr>
              <a:t>Ho</a:t>
            </a:r>
            <a:r>
              <a:rPr sz="1000" spc="-21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000" spc="-15" dirty="0">
                <a:solidFill>
                  <a:srgbClr val="030707"/>
                </a:solidFill>
                <a:latin typeface="Arial"/>
                <a:cs typeface="Arial"/>
              </a:rPr>
              <a:t>Chi </a:t>
            </a:r>
            <a:r>
              <a:rPr sz="1000" spc="5" dirty="0">
                <a:solidFill>
                  <a:srgbClr val="030707"/>
                </a:solidFill>
                <a:latin typeface="Arial"/>
                <a:cs typeface="Arial"/>
              </a:rPr>
              <a:t>Minh</a:t>
            </a:r>
            <a:r>
              <a:rPr sz="1000" spc="-120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000" spc="-15" dirty="0">
                <a:solidFill>
                  <a:srgbClr val="030707"/>
                </a:solidFill>
                <a:latin typeface="Arial"/>
                <a:cs typeface="Arial"/>
              </a:rPr>
              <a:t>Ville</a:t>
            </a:r>
            <a:endParaRPr sz="100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8842153" y="429428"/>
            <a:ext cx="897255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95" dirty="0">
                <a:solidFill>
                  <a:srgbClr val="030707"/>
                </a:solidFill>
                <a:latin typeface="Arial"/>
                <a:cs typeface="Arial"/>
              </a:rPr>
              <a:t>ACR</a:t>
            </a:r>
            <a:r>
              <a:rPr sz="1000" spc="5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030707"/>
                </a:solidFill>
                <a:latin typeface="Arial"/>
                <a:cs typeface="Arial"/>
              </a:rPr>
              <a:t>de</a:t>
            </a:r>
            <a:r>
              <a:rPr sz="1000" spc="5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030707"/>
                </a:solidFill>
                <a:latin typeface="Arial"/>
                <a:cs typeface="Arial"/>
              </a:rPr>
              <a:t>l'enfant</a:t>
            </a:r>
            <a:endParaRPr sz="10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398511" y="963155"/>
            <a:ext cx="359410" cy="4508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900" spc="1015" dirty="0">
                <a:solidFill>
                  <a:srgbClr val="18181A"/>
                </a:solidFill>
                <a:latin typeface="Arial"/>
                <a:cs typeface="Arial"/>
              </a:rPr>
              <a:t>0</a:t>
            </a:r>
            <a:endParaRPr sz="290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1294160" y="3325838"/>
            <a:ext cx="5172710" cy="1651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100" dirty="0">
                <a:solidFill>
                  <a:srgbClr val="18181A"/>
                </a:solidFill>
                <a:latin typeface="Times New Roman"/>
                <a:cs typeface="Times New Roman"/>
              </a:rPr>
              <a:t>F</a:t>
            </a:r>
            <a:r>
              <a:rPr sz="900" spc="-75" dirty="0">
                <a:solidFill>
                  <a:srgbClr val="18181A"/>
                </a:solidFill>
                <a:latin typeface="Times New Roman"/>
                <a:cs typeface="Times New Roman"/>
              </a:rPr>
              <a:t>I</a:t>
            </a:r>
            <a:r>
              <a:rPr sz="900" spc="-10" dirty="0">
                <a:solidFill>
                  <a:srgbClr val="333138"/>
                </a:solidFill>
                <a:latin typeface="Times New Roman"/>
                <a:cs typeface="Times New Roman"/>
              </a:rPr>
              <a:t>G.</a:t>
            </a:r>
            <a:r>
              <a:rPr sz="900" spc="-145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1000" spc="155" dirty="0">
                <a:solidFill>
                  <a:srgbClr val="18181A"/>
                </a:solidFill>
                <a:latin typeface="Times New Roman"/>
                <a:cs typeface="Times New Roman"/>
              </a:rPr>
              <a:t>2</a:t>
            </a:r>
            <a:r>
              <a:rPr sz="1000" spc="151" dirty="0">
                <a:solidFill>
                  <a:srgbClr val="18181A"/>
                </a:solidFill>
                <a:latin typeface="Times New Roman"/>
                <a:cs typeface="Times New Roman"/>
              </a:rPr>
              <a:t>:</a:t>
            </a:r>
            <a:r>
              <a:rPr sz="900" spc="15" dirty="0">
                <a:solidFill>
                  <a:srgbClr val="333138"/>
                </a:solidFill>
                <a:latin typeface="Times New Roman"/>
                <a:cs typeface="Times New Roman"/>
              </a:rPr>
              <a:t>Flutter</a:t>
            </a:r>
            <a:r>
              <a:rPr sz="900" spc="50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900" spc="30" dirty="0">
                <a:solidFill>
                  <a:srgbClr val="333138"/>
                </a:solidFill>
                <a:latin typeface="Times New Roman"/>
                <a:cs typeface="Times New Roman"/>
              </a:rPr>
              <a:t>atrial</a:t>
            </a:r>
            <a:r>
              <a:rPr sz="900" spc="-44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900" spc="55" dirty="0">
                <a:solidFill>
                  <a:srgbClr val="18181A"/>
                </a:solidFill>
                <a:latin typeface="Times New Roman"/>
                <a:cs typeface="Times New Roman"/>
              </a:rPr>
              <a:t>:</a:t>
            </a:r>
            <a:r>
              <a:rPr sz="900" spc="40" dirty="0">
                <a:solidFill>
                  <a:srgbClr val="333138"/>
                </a:solidFill>
                <a:latin typeface="Times New Roman"/>
                <a:cs typeface="Times New Roman"/>
              </a:rPr>
              <a:t>mecanisme</a:t>
            </a:r>
            <a:r>
              <a:rPr sz="900" spc="21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900" spc="40" dirty="0">
                <a:solidFill>
                  <a:srgbClr val="333138"/>
                </a:solidFill>
                <a:latin typeface="Times New Roman"/>
                <a:cs typeface="Times New Roman"/>
              </a:rPr>
              <a:t>de</a:t>
            </a:r>
            <a:r>
              <a:rPr sz="900" spc="-75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900" spc="40" dirty="0">
                <a:solidFill>
                  <a:srgbClr val="333138"/>
                </a:solidFill>
                <a:latin typeface="Times New Roman"/>
                <a:cs typeface="Times New Roman"/>
              </a:rPr>
              <a:t>l'arythmie </a:t>
            </a:r>
            <a:r>
              <a:rPr sz="900" spc="-105" dirty="0">
                <a:solidFill>
                  <a:srgbClr val="333138"/>
                </a:solidFill>
                <a:latin typeface="Times New Roman"/>
                <a:cs typeface="Times New Roman"/>
              </a:rPr>
              <a:t>(</a:t>
            </a:r>
            <a:r>
              <a:rPr sz="900" spc="-30" dirty="0">
                <a:solidFill>
                  <a:srgbClr val="18181A"/>
                </a:solidFill>
                <a:latin typeface="Times New Roman"/>
                <a:cs typeface="Times New Roman"/>
              </a:rPr>
              <a:t>A</a:t>
            </a:r>
            <a:r>
              <a:rPr sz="900" spc="-25" dirty="0">
                <a:solidFill>
                  <a:srgbClr val="333138"/>
                </a:solidFill>
                <a:latin typeface="Times New Roman"/>
                <a:cs typeface="Times New Roman"/>
              </a:rPr>
              <a:t>),</a:t>
            </a:r>
            <a:r>
              <a:rPr sz="900" spc="-86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900" spc="44" dirty="0">
                <a:solidFill>
                  <a:srgbClr val="333138"/>
                </a:solidFill>
                <a:latin typeface="Times New Roman"/>
                <a:cs typeface="Times New Roman"/>
              </a:rPr>
              <a:t>andes</a:t>
            </a:r>
            <a:r>
              <a:rPr sz="900" spc="-15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900" spc="-75" dirty="0">
                <a:solidFill>
                  <a:srgbClr val="333138"/>
                </a:solidFill>
                <a:latin typeface="Times New Roman"/>
                <a:cs typeface="Times New Roman"/>
              </a:rPr>
              <a:t>F</a:t>
            </a:r>
            <a:r>
              <a:rPr sz="900" spc="-25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800" spc="-35" dirty="0">
                <a:solidFill>
                  <a:srgbClr val="333138"/>
                </a:solidFill>
                <a:latin typeface="Arial"/>
                <a:cs typeface="Arial"/>
              </a:rPr>
              <a:t>(*)</a:t>
            </a:r>
            <a:r>
              <a:rPr sz="800" spc="-60" dirty="0">
                <a:solidFill>
                  <a:srgbClr val="333138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333138"/>
                </a:solidFill>
                <a:latin typeface="Times New Roman"/>
                <a:cs typeface="Times New Roman"/>
              </a:rPr>
              <a:t>demasquees</a:t>
            </a:r>
            <a:r>
              <a:rPr sz="900" spc="44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900" spc="30" dirty="0">
                <a:solidFill>
                  <a:srgbClr val="333138"/>
                </a:solidFill>
                <a:latin typeface="Times New Roman"/>
                <a:cs typeface="Times New Roman"/>
              </a:rPr>
              <a:t>par</a:t>
            </a:r>
            <a:r>
              <a:rPr sz="900" spc="-44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900" spc="25" dirty="0">
                <a:solidFill>
                  <a:srgbClr val="333138"/>
                </a:solidFill>
                <a:latin typeface="Times New Roman"/>
                <a:cs typeface="Times New Roman"/>
              </a:rPr>
              <a:t>!'injection</a:t>
            </a:r>
            <a:r>
              <a:rPr sz="900" spc="-90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900" spc="60" dirty="0">
                <a:solidFill>
                  <a:srgbClr val="333138"/>
                </a:solidFill>
                <a:latin typeface="Times New Roman"/>
                <a:cs typeface="Times New Roman"/>
              </a:rPr>
              <a:t>de</a:t>
            </a:r>
            <a:r>
              <a:rPr sz="900" spc="-40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900" spc="21" dirty="0">
                <a:solidFill>
                  <a:srgbClr val="333138"/>
                </a:solidFill>
                <a:latin typeface="Times New Roman"/>
                <a:cs typeface="Times New Roman"/>
              </a:rPr>
              <a:t>Striadyne </a:t>
            </a:r>
            <a:r>
              <a:rPr sz="900" spc="-65" dirty="0">
                <a:solidFill>
                  <a:srgbClr val="333138"/>
                </a:solidFill>
                <a:latin typeface="Times New Roman"/>
                <a:cs typeface="Times New Roman"/>
              </a:rPr>
              <a:t>(</a:t>
            </a:r>
            <a:r>
              <a:rPr sz="900" spc="-100" dirty="0">
                <a:solidFill>
                  <a:srgbClr val="18181A"/>
                </a:solidFill>
                <a:latin typeface="Times New Roman"/>
                <a:cs typeface="Times New Roman"/>
              </a:rPr>
              <a:t>B</a:t>
            </a:r>
            <a:r>
              <a:rPr sz="900" spc="-15" dirty="0">
                <a:solidFill>
                  <a:srgbClr val="333138"/>
                </a:solidFill>
                <a:latin typeface="Times New Roman"/>
                <a:cs typeface="Times New Roman"/>
              </a:rPr>
              <a:t>).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1781128" y="3720523"/>
            <a:ext cx="196850" cy="1790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60" dirty="0">
                <a:solidFill>
                  <a:srgbClr val="8A8C8C"/>
                </a:solidFill>
                <a:latin typeface="Arial"/>
                <a:cs typeface="Arial"/>
              </a:rPr>
              <a:t>01</a:t>
            </a:r>
            <a:endParaRPr sz="110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1781128" y="4505487"/>
            <a:ext cx="190500" cy="179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95" dirty="0">
                <a:solidFill>
                  <a:srgbClr val="8A8C8C"/>
                </a:solidFill>
                <a:latin typeface="Times New Roman"/>
                <a:cs typeface="Times New Roman"/>
              </a:rPr>
              <a:t>02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3013453" y="4493905"/>
            <a:ext cx="133984" cy="1339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200" dirty="0">
                <a:solidFill>
                  <a:srgbClr val="A3A3A3"/>
                </a:solidFill>
                <a:latin typeface="Arial"/>
                <a:cs typeface="Arial"/>
              </a:rPr>
              <a:t>It</a:t>
            </a:r>
            <a:endParaRPr sz="8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916513" y="6947592"/>
            <a:ext cx="60198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95" dirty="0">
                <a:solidFill>
                  <a:srgbClr val="030707"/>
                </a:solidFill>
                <a:latin typeface="Arial"/>
                <a:cs typeface="Arial"/>
              </a:rPr>
              <a:t>S.DAUGER</a:t>
            </a:r>
            <a:endParaRPr sz="100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196086" y="6521158"/>
            <a:ext cx="122555" cy="1866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120" dirty="0">
                <a:solidFill>
                  <a:srgbClr val="8A8C8C"/>
                </a:solidFill>
                <a:latin typeface="Arial"/>
                <a:cs typeface="Arial"/>
              </a:rPr>
              <a:t>n</a:t>
            </a:r>
            <a:endParaRPr sz="110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423444" y="3802777"/>
            <a:ext cx="286385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solidFill>
                  <a:srgbClr val="333138"/>
                </a:solidFill>
                <a:latin typeface="Arial"/>
                <a:cs typeface="Arial"/>
              </a:rPr>
              <a:t>AVR</a:t>
            </a:r>
            <a:endParaRPr sz="1000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5428412" y="5044806"/>
            <a:ext cx="714375" cy="534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solidFill>
                  <a:srgbClr val="333138"/>
                </a:solidFill>
                <a:latin typeface="Arial"/>
                <a:cs typeface="Arial"/>
              </a:rPr>
              <a:t>AV</a:t>
            </a:r>
            <a:r>
              <a:rPr sz="1000" spc="-180" dirty="0">
                <a:solidFill>
                  <a:srgbClr val="333138"/>
                </a:solidFill>
                <a:latin typeface="Arial"/>
                <a:cs typeface="Arial"/>
              </a:rPr>
              <a:t> </a:t>
            </a:r>
            <a:r>
              <a:rPr sz="1000" spc="114" dirty="0">
                <a:solidFill>
                  <a:srgbClr val="545454"/>
                </a:solidFill>
                <a:latin typeface="Arial"/>
                <a:cs typeface="Arial"/>
              </a:rPr>
              <a:t>F</a:t>
            </a:r>
            <a:endParaRPr sz="1000">
              <a:latin typeface="Arial"/>
              <a:cs typeface="Arial"/>
            </a:endParaRPr>
          </a:p>
          <a:p>
            <a:pPr>
              <a:lnSpc>
                <a:spcPts val="799"/>
              </a:lnSpc>
              <a:spcBef>
                <a:spcPts val="33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 marR="12698" algn="r"/>
            <a:r>
              <a:rPr sz="900" spc="40" dirty="0">
                <a:solidFill>
                  <a:srgbClr val="545454"/>
                </a:solidFill>
                <a:latin typeface="Times New Roman"/>
                <a:cs typeface="Times New Roman"/>
              </a:rPr>
              <a:t>p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5249526" y="6263638"/>
            <a:ext cx="3328035" cy="3848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14" dirty="0">
                <a:solidFill>
                  <a:srgbClr val="333138"/>
                </a:solidFill>
                <a:latin typeface="Times New Roman"/>
                <a:cs typeface="Times New Roman"/>
              </a:rPr>
              <a:t>fiG. </a:t>
            </a:r>
            <a:r>
              <a:rPr sz="1000" spc="10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1300" spc="160" dirty="0">
                <a:solidFill>
                  <a:srgbClr val="18181A"/>
                </a:solidFill>
                <a:latin typeface="Times New Roman"/>
                <a:cs typeface="Times New Roman"/>
              </a:rPr>
              <a:t>4</a:t>
            </a:r>
            <a:r>
              <a:rPr sz="1300" spc="-86" dirty="0">
                <a:solidFill>
                  <a:srgbClr val="18181A"/>
                </a:solidFill>
                <a:latin typeface="Times New Roman"/>
                <a:cs typeface="Times New Roman"/>
              </a:rPr>
              <a:t> </a:t>
            </a:r>
            <a:r>
              <a:rPr sz="1300" spc="325" dirty="0">
                <a:solidFill>
                  <a:srgbClr val="333138"/>
                </a:solidFill>
                <a:latin typeface="Times New Roman"/>
                <a:cs typeface="Times New Roman"/>
              </a:rPr>
              <a:t>:</a:t>
            </a:r>
            <a:r>
              <a:rPr sz="1300" spc="-114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1300" dirty="0">
                <a:solidFill>
                  <a:srgbClr val="333138"/>
                </a:solidFill>
                <a:latin typeface="Times New Roman"/>
                <a:cs typeface="Times New Roman"/>
              </a:rPr>
              <a:t>Tachycardie </a:t>
            </a:r>
            <a:r>
              <a:rPr sz="1300" spc="-10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1300" spc="40" dirty="0">
                <a:solidFill>
                  <a:srgbClr val="333138"/>
                </a:solidFill>
                <a:latin typeface="Times New Roman"/>
                <a:cs typeface="Times New Roman"/>
              </a:rPr>
              <a:t>hisienne </a:t>
            </a:r>
            <a:r>
              <a:rPr sz="1300" spc="-10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1300" spc="50" dirty="0">
                <a:solidFill>
                  <a:srgbClr val="333138"/>
                </a:solidFill>
                <a:latin typeface="Times New Roman"/>
                <a:cs typeface="Times New Roman"/>
              </a:rPr>
              <a:t>nombre </a:t>
            </a:r>
            <a:r>
              <a:rPr sz="1300" spc="-50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1300" spc="35" dirty="0">
                <a:solidFill>
                  <a:srgbClr val="333138"/>
                </a:solidFill>
                <a:latin typeface="Times New Roman"/>
                <a:cs typeface="Times New Roman"/>
              </a:rPr>
              <a:t>de </a:t>
            </a:r>
            <a:r>
              <a:rPr sz="1300" spc="-86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1300" spc="-130" dirty="0">
                <a:solidFill>
                  <a:srgbClr val="333138"/>
                </a:solidFill>
                <a:latin typeface="Times New Roman"/>
                <a:cs typeface="Times New Roman"/>
              </a:rPr>
              <a:t>QRS</a:t>
            </a:r>
            <a:endParaRPr sz="1300">
              <a:latin typeface="Times New Roman"/>
              <a:cs typeface="Times New Roman"/>
            </a:endParaRPr>
          </a:p>
          <a:p>
            <a:pPr marL="12698">
              <a:lnSpc>
                <a:spcPts val="1380"/>
              </a:lnSpc>
            </a:pPr>
            <a:r>
              <a:rPr sz="1400" spc="-229" dirty="0">
                <a:solidFill>
                  <a:srgbClr val="333138"/>
                </a:solidFill>
                <a:latin typeface="Arial"/>
                <a:cs typeface="Arial"/>
              </a:rPr>
              <a:t>&gt;</a:t>
            </a:r>
            <a:r>
              <a:rPr sz="1400" spc="-160" dirty="0">
                <a:solidFill>
                  <a:srgbClr val="333138"/>
                </a:solidFill>
                <a:latin typeface="Arial"/>
                <a:cs typeface="Arial"/>
              </a:rPr>
              <a:t> </a:t>
            </a:r>
            <a:r>
              <a:rPr sz="1300" spc="10" dirty="0">
                <a:solidFill>
                  <a:srgbClr val="333138"/>
                </a:solidFill>
                <a:latin typeface="Times New Roman"/>
                <a:cs typeface="Times New Roman"/>
              </a:rPr>
              <a:t>nombre</a:t>
            </a:r>
            <a:r>
              <a:rPr sz="1300" spc="-35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1300" spc="15" dirty="0">
                <a:solidFill>
                  <a:srgbClr val="333138"/>
                </a:solidFill>
                <a:latin typeface="Times New Roman"/>
                <a:cs typeface="Times New Roman"/>
              </a:rPr>
              <a:t>de</a:t>
            </a:r>
            <a:r>
              <a:rPr sz="1300" spc="-114" dirty="0">
                <a:solidFill>
                  <a:srgbClr val="333138"/>
                </a:solidFill>
                <a:latin typeface="Times New Roman"/>
                <a:cs typeface="Times New Roman"/>
              </a:rPr>
              <a:t> </a:t>
            </a:r>
            <a:r>
              <a:rPr sz="1300" spc="-120" dirty="0">
                <a:solidFill>
                  <a:srgbClr val="333138"/>
                </a:solidFill>
                <a:latin typeface="Times New Roman"/>
                <a:cs typeface="Times New Roman"/>
              </a:rPr>
              <a:t>P.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5155115" y="6803221"/>
            <a:ext cx="3450590" cy="2470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25" dirty="0">
                <a:solidFill>
                  <a:srgbClr val="030707"/>
                </a:solidFill>
                <a:latin typeface="Arial"/>
                <a:cs typeface="Arial"/>
              </a:rPr>
              <a:t>A.</a:t>
            </a:r>
            <a:r>
              <a:rPr sz="1600" spc="210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600" spc="10" dirty="0">
                <a:solidFill>
                  <a:srgbClr val="030707"/>
                </a:solidFill>
                <a:latin typeface="Arial"/>
                <a:cs typeface="Arial"/>
              </a:rPr>
              <a:t>Maltret.</a:t>
            </a:r>
            <a:r>
              <a:rPr sz="1600" spc="15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600" spc="-30" dirty="0">
                <a:solidFill>
                  <a:srgbClr val="030707"/>
                </a:solidFill>
                <a:latin typeface="Arial"/>
                <a:cs typeface="Arial"/>
              </a:rPr>
              <a:t>Realites</a:t>
            </a:r>
            <a:r>
              <a:rPr sz="1600" spc="12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030707"/>
                </a:solidFill>
                <a:latin typeface="Arial"/>
                <a:cs typeface="Arial"/>
              </a:rPr>
              <a:t>pediatriques.</a:t>
            </a:r>
            <a:r>
              <a:rPr sz="1600" spc="19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030707"/>
                </a:solidFill>
                <a:latin typeface="Arial"/>
                <a:cs typeface="Arial"/>
              </a:rPr>
              <a:t>2009</a:t>
            </a:r>
            <a:endParaRPr sz="160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8941532" y="6952560"/>
            <a:ext cx="78994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25" dirty="0">
                <a:solidFill>
                  <a:srgbClr val="030707"/>
                </a:solidFill>
                <a:latin typeface="Arial"/>
                <a:cs typeface="Arial"/>
              </a:rPr>
              <a:t>Octobre</a:t>
            </a:r>
            <a:r>
              <a:rPr sz="1000" spc="6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030707"/>
                </a:solidFill>
                <a:latin typeface="Arial"/>
                <a:cs typeface="Arial"/>
              </a:rPr>
              <a:t>2014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01361" y="725366"/>
            <a:ext cx="6664568" cy="35037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41276" y="4615961"/>
            <a:ext cx="4747846" cy="356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75722" y="4932165"/>
            <a:ext cx="0" cy="1542950"/>
          </a:xfrm>
          <a:custGeom>
            <a:avLst/>
            <a:gdLst/>
            <a:ahLst/>
            <a:cxnLst/>
            <a:rect l="l" t="t" r="r" b="b"/>
            <a:pathLst>
              <a:path h="1542950">
                <a:moveTo>
                  <a:pt x="0" y="1542950"/>
                </a:moveTo>
                <a:lnTo>
                  <a:pt x="0" y="0"/>
                </a:lnTo>
              </a:path>
            </a:pathLst>
          </a:custGeom>
          <a:ln w="17580">
            <a:solidFill>
              <a:srgbClr val="70905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77714" y="4646435"/>
            <a:ext cx="0" cy="1828681"/>
          </a:xfrm>
          <a:custGeom>
            <a:avLst/>
            <a:gdLst/>
            <a:ahLst/>
            <a:cxnLst/>
            <a:rect l="l" t="t" r="r" b="b"/>
            <a:pathLst>
              <a:path h="1828681">
                <a:moveTo>
                  <a:pt x="0" y="1828681"/>
                </a:moveTo>
                <a:lnTo>
                  <a:pt x="0" y="0"/>
                </a:lnTo>
              </a:path>
            </a:pathLst>
          </a:custGeom>
          <a:ln w="21975">
            <a:solidFill>
              <a:srgbClr val="7C9C6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62125" y="4646435"/>
            <a:ext cx="0" cy="1828681"/>
          </a:xfrm>
          <a:custGeom>
            <a:avLst/>
            <a:gdLst/>
            <a:ahLst/>
            <a:cxnLst/>
            <a:rect l="l" t="t" r="r" b="b"/>
            <a:pathLst>
              <a:path h="1828681">
                <a:moveTo>
                  <a:pt x="0" y="1828681"/>
                </a:moveTo>
                <a:lnTo>
                  <a:pt x="0" y="0"/>
                </a:lnTo>
              </a:path>
            </a:pathLst>
          </a:custGeom>
          <a:ln w="17580">
            <a:solidFill>
              <a:srgbClr val="6B905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6933" y="5209105"/>
            <a:ext cx="8715582" cy="0"/>
          </a:xfrm>
          <a:custGeom>
            <a:avLst/>
            <a:gdLst/>
            <a:ahLst/>
            <a:cxnLst/>
            <a:rect l="l" t="t" r="r" b="b"/>
            <a:pathLst>
              <a:path w="8715582">
                <a:moveTo>
                  <a:pt x="0" y="0"/>
                </a:moveTo>
                <a:lnTo>
                  <a:pt x="8715582" y="0"/>
                </a:lnTo>
              </a:path>
            </a:pathLst>
          </a:custGeom>
          <a:ln w="17580">
            <a:solidFill>
              <a:srgbClr val="6B905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6933" y="5657484"/>
            <a:ext cx="8715582" cy="0"/>
          </a:xfrm>
          <a:custGeom>
            <a:avLst/>
            <a:gdLst/>
            <a:ahLst/>
            <a:cxnLst/>
            <a:rect l="l" t="t" r="r" b="b"/>
            <a:pathLst>
              <a:path w="8715582">
                <a:moveTo>
                  <a:pt x="0" y="0"/>
                </a:moveTo>
                <a:lnTo>
                  <a:pt x="8715582" y="0"/>
                </a:lnTo>
              </a:path>
            </a:pathLst>
          </a:custGeom>
          <a:ln w="17580">
            <a:solidFill>
              <a:srgbClr val="6B905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6933" y="6464125"/>
            <a:ext cx="8715582" cy="0"/>
          </a:xfrm>
          <a:custGeom>
            <a:avLst/>
            <a:gdLst/>
            <a:ahLst/>
            <a:cxnLst/>
            <a:rect l="l" t="t" r="r" b="b"/>
            <a:pathLst>
              <a:path w="8715582">
                <a:moveTo>
                  <a:pt x="0" y="0"/>
                </a:moveTo>
                <a:lnTo>
                  <a:pt x="8715582" y="0"/>
                </a:lnTo>
              </a:path>
            </a:pathLst>
          </a:custGeom>
          <a:ln w="21975">
            <a:solidFill>
              <a:srgbClr val="80A06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73724" y="4932165"/>
            <a:ext cx="0" cy="1542950"/>
          </a:xfrm>
          <a:custGeom>
            <a:avLst/>
            <a:gdLst/>
            <a:ahLst/>
            <a:cxnLst/>
            <a:rect l="l" t="t" r="r" b="b"/>
            <a:pathLst>
              <a:path h="1542950">
                <a:moveTo>
                  <a:pt x="0" y="1542950"/>
                </a:moveTo>
                <a:lnTo>
                  <a:pt x="0" y="0"/>
                </a:lnTo>
              </a:path>
            </a:pathLst>
          </a:custGeom>
          <a:ln w="17580">
            <a:solidFill>
              <a:srgbClr val="70935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19071" y="455209"/>
            <a:ext cx="1416050" cy="1568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dirty="0">
                <a:solidFill>
                  <a:srgbClr val="030707"/>
                </a:solidFill>
                <a:latin typeface="Arial"/>
                <a:cs typeface="Arial"/>
              </a:rPr>
              <a:t>Hano"l-</a:t>
            </a:r>
            <a:r>
              <a:rPr sz="900" spc="6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900" spc="44" dirty="0">
                <a:solidFill>
                  <a:srgbClr val="030707"/>
                </a:solidFill>
                <a:latin typeface="Arial"/>
                <a:cs typeface="Arial"/>
              </a:rPr>
              <a:t>Ho</a:t>
            </a:r>
            <a:r>
              <a:rPr sz="900" spc="-90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030707"/>
                </a:solidFill>
                <a:latin typeface="Arial"/>
                <a:cs typeface="Arial"/>
              </a:rPr>
              <a:t>Chi</a:t>
            </a:r>
            <a:r>
              <a:rPr sz="900" spc="2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900" spc="21" dirty="0">
                <a:solidFill>
                  <a:srgbClr val="030707"/>
                </a:solidFill>
                <a:latin typeface="Arial"/>
                <a:cs typeface="Arial"/>
              </a:rPr>
              <a:t>Minh</a:t>
            </a:r>
            <a:r>
              <a:rPr sz="900" spc="1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030707"/>
                </a:solidFill>
                <a:latin typeface="Arial"/>
                <a:cs typeface="Arial"/>
              </a:rPr>
              <a:t>Ville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843529" y="420043"/>
            <a:ext cx="892175" cy="1568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65" dirty="0">
                <a:solidFill>
                  <a:srgbClr val="030707"/>
                </a:solidFill>
                <a:latin typeface="Arial"/>
                <a:cs typeface="Arial"/>
              </a:rPr>
              <a:t>ACR</a:t>
            </a:r>
            <a:r>
              <a:rPr sz="900" spc="70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900" spc="15" dirty="0">
                <a:solidFill>
                  <a:srgbClr val="030707"/>
                </a:solidFill>
                <a:latin typeface="Arial"/>
                <a:cs typeface="Arial"/>
              </a:rPr>
              <a:t>de</a:t>
            </a:r>
            <a:r>
              <a:rPr sz="900" spc="6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900" spc="-90" dirty="0">
                <a:solidFill>
                  <a:srgbClr val="030707"/>
                </a:solidFill>
                <a:latin typeface="Arial"/>
                <a:cs typeface="Arial"/>
              </a:rPr>
              <a:t>l</a:t>
            </a:r>
            <a:r>
              <a:rPr sz="900" spc="-35" dirty="0">
                <a:solidFill>
                  <a:srgbClr val="212128"/>
                </a:solidFill>
                <a:latin typeface="Arial"/>
                <a:cs typeface="Arial"/>
              </a:rPr>
              <a:t>'</a:t>
            </a:r>
            <a:r>
              <a:rPr sz="900" spc="15" dirty="0">
                <a:solidFill>
                  <a:srgbClr val="030707"/>
                </a:solidFill>
                <a:latin typeface="Arial"/>
                <a:cs typeface="Arial"/>
              </a:rPr>
              <a:t>enfant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27738" y="4311853"/>
            <a:ext cx="5861685" cy="134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-15" dirty="0">
                <a:solidFill>
                  <a:srgbClr val="212128"/>
                </a:solidFill>
                <a:latin typeface="Times New Roman"/>
                <a:cs typeface="Times New Roman"/>
              </a:rPr>
              <a:t>fiG</a:t>
            </a:r>
            <a:r>
              <a:rPr sz="800" spc="120" dirty="0">
                <a:solidFill>
                  <a:srgbClr val="4F443B"/>
                </a:solidFill>
                <a:latin typeface="Times New Roman"/>
                <a:cs typeface="Times New Roman"/>
              </a:rPr>
              <a:t>.</a:t>
            </a:r>
            <a:r>
              <a:rPr sz="800" spc="80" dirty="0">
                <a:solidFill>
                  <a:srgbClr val="212128"/>
                </a:solidFill>
                <a:latin typeface="Times New Roman"/>
                <a:cs typeface="Times New Roman"/>
              </a:rPr>
              <a:t>1</a:t>
            </a:r>
            <a:r>
              <a:rPr sz="800" spc="155" dirty="0">
                <a:solidFill>
                  <a:srgbClr val="212128"/>
                </a:solidFill>
                <a:latin typeface="Times New Roman"/>
                <a:cs typeface="Times New Roman"/>
              </a:rPr>
              <a:t>:</a:t>
            </a:r>
            <a:r>
              <a:rPr sz="800" spc="-15" dirty="0">
                <a:solidFill>
                  <a:srgbClr val="54545D"/>
                </a:solidFill>
                <a:latin typeface="Times New Roman"/>
                <a:cs typeface="Times New Roman"/>
              </a:rPr>
              <a:t>Tachycardie</a:t>
            </a:r>
            <a:r>
              <a:rPr sz="800" spc="-5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5" dirty="0">
                <a:solidFill>
                  <a:srgbClr val="54545D"/>
                </a:solidFill>
                <a:latin typeface="Times New Roman"/>
                <a:cs typeface="Times New Roman"/>
              </a:rPr>
              <a:t>jonctionne</a:t>
            </a:r>
            <a:r>
              <a:rPr sz="800" spc="-8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4F443B"/>
                </a:solidFill>
                <a:latin typeface="Times New Roman"/>
                <a:cs typeface="Times New Roman"/>
              </a:rPr>
              <a:t>l</a:t>
            </a:r>
            <a:r>
              <a:rPr sz="800" spc="-35" dirty="0">
                <a:solidFill>
                  <a:srgbClr val="4F443B"/>
                </a:solidFill>
                <a:latin typeface="Times New Roman"/>
                <a:cs typeface="Times New Roman"/>
              </a:rPr>
              <a:t>l</a:t>
            </a:r>
            <a:r>
              <a:rPr sz="800" spc="80" dirty="0">
                <a:solidFill>
                  <a:srgbClr val="54545D"/>
                </a:solidFill>
                <a:latin typeface="Times New Roman"/>
                <a:cs typeface="Times New Roman"/>
              </a:rPr>
              <a:t>e</a:t>
            </a:r>
            <a:r>
              <a:rPr sz="800" spc="-9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54545D"/>
                </a:solidFill>
                <a:latin typeface="Times New Roman"/>
                <a:cs typeface="Times New Roman"/>
              </a:rPr>
              <a:t>reciproque</a:t>
            </a:r>
            <a:r>
              <a:rPr sz="800" spc="-21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44" dirty="0">
                <a:solidFill>
                  <a:srgbClr val="676D77"/>
                </a:solidFill>
                <a:latin typeface="Times New Roman"/>
                <a:cs typeface="Times New Roman"/>
              </a:rPr>
              <a:t>:</a:t>
            </a:r>
            <a:r>
              <a:rPr sz="800" spc="5" dirty="0">
                <a:solidFill>
                  <a:srgbClr val="54545D"/>
                </a:solidFill>
                <a:latin typeface="Times New Roman"/>
                <a:cs typeface="Times New Roman"/>
              </a:rPr>
              <a:t>aspect</a:t>
            </a:r>
            <a:r>
              <a:rPr sz="800" spc="-1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35" dirty="0">
                <a:solidFill>
                  <a:srgbClr val="54545D"/>
                </a:solidFill>
                <a:latin typeface="Times New Roman"/>
                <a:cs typeface="Times New Roman"/>
              </a:rPr>
              <a:t>de</a:t>
            </a:r>
            <a:r>
              <a:rPr sz="800" spc="-105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44" dirty="0">
                <a:solidFill>
                  <a:srgbClr val="2F3442"/>
                </a:solidFill>
                <a:latin typeface="Times New Roman"/>
                <a:cs typeface="Times New Roman"/>
              </a:rPr>
              <a:t>l</a:t>
            </a:r>
            <a:r>
              <a:rPr sz="800" spc="-5" dirty="0">
                <a:solidFill>
                  <a:srgbClr val="2F3442"/>
                </a:solidFill>
                <a:latin typeface="Times New Roman"/>
                <a:cs typeface="Times New Roman"/>
              </a:rPr>
              <a:t>'</a:t>
            </a:r>
            <a:r>
              <a:rPr sz="800" spc="-105" dirty="0">
                <a:solidFill>
                  <a:srgbClr val="54545D"/>
                </a:solidFill>
                <a:latin typeface="Times New Roman"/>
                <a:cs typeface="Times New Roman"/>
              </a:rPr>
              <a:t>ECG</a:t>
            </a:r>
            <a:r>
              <a:rPr sz="800" spc="-6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35" dirty="0">
                <a:solidFill>
                  <a:srgbClr val="54545D"/>
                </a:solidFill>
                <a:latin typeface="Times New Roman"/>
                <a:cs typeface="Times New Roman"/>
              </a:rPr>
              <a:t>de</a:t>
            </a:r>
            <a:r>
              <a:rPr sz="800" spc="-7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5" dirty="0">
                <a:solidFill>
                  <a:srgbClr val="54545D"/>
                </a:solidFill>
                <a:latin typeface="Times New Roman"/>
                <a:cs typeface="Times New Roman"/>
              </a:rPr>
              <a:t>surface</a:t>
            </a:r>
            <a:r>
              <a:rPr sz="800" spc="-4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-80" dirty="0">
                <a:solidFill>
                  <a:srgbClr val="54545D"/>
                </a:solidFill>
                <a:latin typeface="Times New Roman"/>
                <a:cs typeface="Times New Roman"/>
              </a:rPr>
              <a:t>(</a:t>
            </a:r>
            <a:r>
              <a:rPr sz="800" spc="10" dirty="0">
                <a:solidFill>
                  <a:srgbClr val="212128"/>
                </a:solidFill>
                <a:latin typeface="Times New Roman"/>
                <a:cs typeface="Times New Roman"/>
              </a:rPr>
              <a:t>A</a:t>
            </a:r>
            <a:r>
              <a:rPr sz="800" spc="-80" dirty="0">
                <a:solidFill>
                  <a:srgbClr val="54545D"/>
                </a:solidFill>
                <a:latin typeface="Times New Roman"/>
                <a:cs typeface="Times New Roman"/>
              </a:rPr>
              <a:t>)</a:t>
            </a:r>
            <a:r>
              <a:rPr sz="800" spc="120" dirty="0">
                <a:solidFill>
                  <a:srgbClr val="676D77"/>
                </a:solidFill>
                <a:latin typeface="Times New Roman"/>
                <a:cs typeface="Times New Roman"/>
              </a:rPr>
              <a:t>,</a:t>
            </a:r>
            <a:r>
              <a:rPr sz="800" spc="15" dirty="0">
                <a:solidFill>
                  <a:srgbClr val="54545D"/>
                </a:solidFill>
                <a:latin typeface="Times New Roman"/>
                <a:cs typeface="Times New Roman"/>
              </a:rPr>
              <a:t>mecanisme</a:t>
            </a:r>
            <a:r>
              <a:rPr sz="800" spc="4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15" dirty="0">
                <a:solidFill>
                  <a:srgbClr val="54545D"/>
                </a:solidFill>
                <a:latin typeface="Times New Roman"/>
                <a:cs typeface="Times New Roman"/>
              </a:rPr>
              <a:t>de</a:t>
            </a:r>
            <a:r>
              <a:rPr sz="800" spc="-7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21" dirty="0">
                <a:solidFill>
                  <a:srgbClr val="676D77"/>
                </a:solidFill>
                <a:latin typeface="Times New Roman"/>
                <a:cs typeface="Times New Roman"/>
              </a:rPr>
              <a:t>l</a:t>
            </a:r>
            <a:r>
              <a:rPr sz="800" spc="-15" dirty="0">
                <a:solidFill>
                  <a:srgbClr val="676D77"/>
                </a:solidFill>
                <a:latin typeface="Times New Roman"/>
                <a:cs typeface="Times New Roman"/>
              </a:rPr>
              <a:t>'</a:t>
            </a:r>
            <a:r>
              <a:rPr sz="800" spc="10" dirty="0">
                <a:solidFill>
                  <a:srgbClr val="54545D"/>
                </a:solidFill>
                <a:latin typeface="Times New Roman"/>
                <a:cs typeface="Times New Roman"/>
              </a:rPr>
              <a:t>arythrnie</a:t>
            </a:r>
            <a:r>
              <a:rPr sz="800" spc="21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-80" dirty="0">
                <a:solidFill>
                  <a:srgbClr val="54545D"/>
                </a:solidFill>
                <a:latin typeface="Times New Roman"/>
                <a:cs typeface="Times New Roman"/>
              </a:rPr>
              <a:t>(</a:t>
            </a:r>
            <a:r>
              <a:rPr sz="800" spc="-21" dirty="0">
                <a:solidFill>
                  <a:srgbClr val="212128"/>
                </a:solidFill>
                <a:latin typeface="Times New Roman"/>
                <a:cs typeface="Times New Roman"/>
              </a:rPr>
              <a:t>B</a:t>
            </a:r>
            <a:r>
              <a:rPr sz="800" spc="-44" dirty="0">
                <a:solidFill>
                  <a:srgbClr val="676D77"/>
                </a:solidFill>
                <a:latin typeface="Times New Roman"/>
                <a:cs typeface="Times New Roman"/>
              </a:rPr>
              <a:t>)</a:t>
            </a:r>
            <a:r>
              <a:rPr sz="800" spc="80" dirty="0">
                <a:solidFill>
                  <a:srgbClr val="54545D"/>
                </a:solidFill>
                <a:latin typeface="Times New Roman"/>
                <a:cs typeface="Times New Roman"/>
              </a:rPr>
              <a:t>,</a:t>
            </a:r>
            <a:r>
              <a:rPr sz="800" spc="5" dirty="0">
                <a:solidFill>
                  <a:srgbClr val="54545D"/>
                </a:solidFill>
                <a:latin typeface="Times New Roman"/>
                <a:cs typeface="Times New Roman"/>
              </a:rPr>
              <a:t>reduction</a:t>
            </a:r>
            <a:r>
              <a:rPr sz="800" spc="44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54545D"/>
                </a:solidFill>
                <a:latin typeface="Times New Roman"/>
                <a:cs typeface="Times New Roman"/>
              </a:rPr>
              <a:t>par </a:t>
            </a:r>
            <a:r>
              <a:rPr sz="800" spc="5" dirty="0">
                <a:solidFill>
                  <a:srgbClr val="54545D"/>
                </a:solidFill>
                <a:latin typeface="Times New Roman"/>
                <a:cs typeface="Times New Roman"/>
              </a:rPr>
              <a:t>manceuvre</a:t>
            </a:r>
            <a:r>
              <a:rPr sz="800" spc="-4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54545D"/>
                </a:solidFill>
                <a:latin typeface="Times New Roman"/>
                <a:cs typeface="Times New Roman"/>
              </a:rPr>
              <a:t>vagale</a:t>
            </a:r>
            <a:r>
              <a:rPr sz="800" spc="-10" dirty="0">
                <a:solidFill>
                  <a:srgbClr val="54545D"/>
                </a:solidFill>
                <a:latin typeface="Times New Roman"/>
                <a:cs typeface="Times New Roman"/>
              </a:rPr>
              <a:t> </a:t>
            </a:r>
            <a:r>
              <a:rPr sz="800" spc="-10" dirty="0">
                <a:solidFill>
                  <a:srgbClr val="676D77"/>
                </a:solidFill>
                <a:latin typeface="Times New Roman"/>
                <a:cs typeface="Times New Roman"/>
              </a:rPr>
              <a:t>(</a:t>
            </a:r>
            <a:r>
              <a:rPr sz="800" spc="-90" dirty="0">
                <a:solidFill>
                  <a:srgbClr val="212128"/>
                </a:solidFill>
                <a:latin typeface="Times New Roman"/>
                <a:cs typeface="Times New Roman"/>
              </a:rPr>
              <a:t>C</a:t>
            </a:r>
            <a:r>
              <a:rPr sz="800" dirty="0">
                <a:solidFill>
                  <a:srgbClr val="54545D"/>
                </a:solidFill>
                <a:latin typeface="Times New Roman"/>
                <a:cs typeface="Times New Roman"/>
              </a:rPr>
              <a:t>).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651859" y="4701596"/>
            <a:ext cx="652837" cy="191834"/>
          </a:xfrm>
          <a:custGeom>
            <a:avLst/>
            <a:gdLst/>
            <a:ahLst/>
            <a:cxnLst/>
            <a:rect l="l" t="t" r="r" b="b"/>
            <a:pathLst>
              <a:path w="652836" h="191833">
                <a:moveTo>
                  <a:pt x="0" y="0"/>
                </a:moveTo>
                <a:lnTo>
                  <a:pt x="652836" y="0"/>
                </a:lnTo>
                <a:lnTo>
                  <a:pt x="652836" y="191833"/>
                </a:lnTo>
                <a:lnTo>
                  <a:pt x="0" y="191833"/>
                </a:lnTo>
                <a:lnTo>
                  <a:pt x="0" y="0"/>
                </a:lnTo>
                <a:close/>
              </a:path>
            </a:pathLst>
          </a:custGeom>
          <a:solidFill>
            <a:srgbClr val="5D854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644272" y="4702595"/>
            <a:ext cx="671194" cy="187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100" spc="80" dirty="0" smtClean="0">
                <a:solidFill>
                  <a:srgbClr val="FBFBF9"/>
                </a:solidFill>
                <a:latin typeface="Times New Roman"/>
                <a:cs typeface="Times New Roman"/>
              </a:rPr>
              <a:t>T</a:t>
            </a:r>
            <a:r>
              <a:rPr sz="1100" spc="80" dirty="0" smtClean="0">
                <a:solidFill>
                  <a:srgbClr val="FBFBF9"/>
                </a:solidFill>
                <a:latin typeface="Times New Roman"/>
                <a:cs typeface="Times New Roman"/>
              </a:rPr>
              <a:t>est</a:t>
            </a:r>
            <a:r>
              <a:rPr lang="en-US" sz="1100" spc="80" dirty="0" smtClean="0">
                <a:solidFill>
                  <a:srgbClr val="FBFBF9"/>
                </a:solidFill>
                <a:latin typeface="Times New Roman"/>
                <a:cs typeface="Times New Roman"/>
              </a:rPr>
              <a:t> </a:t>
            </a:r>
            <a:r>
              <a:rPr lang="en-US" sz="1100" spc="80" dirty="0" err="1" smtClean="0">
                <a:solidFill>
                  <a:srgbClr val="FBFBF9"/>
                </a:solidFill>
                <a:latin typeface="Times New Roman"/>
                <a:cs typeface="Times New Roman"/>
              </a:rPr>
              <a:t>gì</a:t>
            </a:r>
            <a:r>
              <a:rPr sz="1100" spc="80" dirty="0" smtClean="0">
                <a:solidFill>
                  <a:srgbClr val="FBFBF9"/>
                </a:solidFill>
                <a:latin typeface="Times New Roman"/>
                <a:cs typeface="Times New Roman"/>
              </a:rPr>
              <a:t>?</a:t>
            </a:r>
            <a:endParaRPr sz="1100" dirty="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786365" y="4681780"/>
            <a:ext cx="623143" cy="191834"/>
          </a:xfrm>
          <a:custGeom>
            <a:avLst/>
            <a:gdLst/>
            <a:ahLst/>
            <a:cxnLst/>
            <a:rect l="l" t="t" r="r" b="b"/>
            <a:pathLst>
              <a:path w="623143" h="191833">
                <a:moveTo>
                  <a:pt x="0" y="0"/>
                </a:moveTo>
                <a:lnTo>
                  <a:pt x="623143" y="0"/>
                </a:lnTo>
                <a:lnTo>
                  <a:pt x="623143" y="191833"/>
                </a:lnTo>
                <a:lnTo>
                  <a:pt x="0" y="191833"/>
                </a:lnTo>
                <a:lnTo>
                  <a:pt x="0" y="0"/>
                </a:lnTo>
                <a:close/>
              </a:path>
            </a:pathLst>
          </a:custGeom>
          <a:solidFill>
            <a:srgbClr val="5D854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3490843" y="4693493"/>
            <a:ext cx="643255" cy="187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44" dirty="0" err="1" smtClean="0">
                <a:solidFill>
                  <a:srgbClr val="FBFBF9"/>
                </a:solidFill>
                <a:latin typeface="Times New Roman"/>
                <a:cs typeface="Times New Roman"/>
              </a:rPr>
              <a:t>i</a:t>
            </a:r>
            <a:r>
              <a:rPr sz="1100" spc="44" dirty="0">
                <a:solidFill>
                  <a:srgbClr val="FBFBF9"/>
                </a:solidFill>
                <a:latin typeface="Times New Roman"/>
                <a:cs typeface="Times New Roman"/>
              </a:rPr>
              <a:t>?</a:t>
            </a:r>
            <a:endParaRPr sz="1100" dirty="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50" dirty="0">
                <a:solidFill>
                  <a:srgbClr val="030707"/>
                </a:solidFill>
                <a:latin typeface="Arial"/>
                <a:cs typeface="Arial"/>
              </a:rPr>
              <a:t>S.DAUGER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940221" y="6956701"/>
            <a:ext cx="795020" cy="1568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5" dirty="0">
                <a:solidFill>
                  <a:srgbClr val="030707"/>
                </a:solidFill>
                <a:latin typeface="Arial"/>
                <a:cs typeface="Arial"/>
              </a:rPr>
              <a:t>Octobre</a:t>
            </a:r>
            <a:r>
              <a:rPr sz="900" spc="9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900" spc="-15" dirty="0">
                <a:solidFill>
                  <a:srgbClr val="212128"/>
                </a:solidFill>
                <a:latin typeface="Arial"/>
                <a:cs typeface="Arial"/>
              </a:rPr>
              <a:t>2</a:t>
            </a:r>
            <a:r>
              <a:rPr sz="900" spc="35" dirty="0">
                <a:solidFill>
                  <a:srgbClr val="030707"/>
                </a:solidFill>
                <a:latin typeface="Arial"/>
                <a:cs typeface="Arial"/>
              </a:rPr>
              <a:t>014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68507" y="4992234"/>
            <a:ext cx="955040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000" spc="-40" dirty="0" err="1" smtClean="0">
                <a:solidFill>
                  <a:srgbClr val="212128"/>
                </a:solidFill>
                <a:latin typeface="Arial"/>
                <a:cs typeface="Arial"/>
              </a:rPr>
              <a:t>Túi</a:t>
            </a:r>
            <a:r>
              <a:rPr lang="en-US" sz="1000" spc="-40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40" dirty="0" err="1" smtClean="0">
                <a:solidFill>
                  <a:srgbClr val="212128"/>
                </a:solidFill>
                <a:latin typeface="Arial"/>
                <a:cs typeface="Arial"/>
              </a:rPr>
              <a:t>nước</a:t>
            </a:r>
            <a:r>
              <a:rPr lang="en-US" sz="1000" spc="-40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40" dirty="0" err="1" smtClean="0">
                <a:solidFill>
                  <a:srgbClr val="212128"/>
                </a:solidFill>
                <a:latin typeface="Arial"/>
                <a:cs typeface="Arial"/>
              </a:rPr>
              <a:t>đá</a:t>
            </a:r>
            <a:r>
              <a:rPr lang="en-US" sz="1000" spc="-40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72696" y="4992234"/>
            <a:ext cx="836294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000" spc="5" dirty="0" err="1" smtClean="0">
                <a:solidFill>
                  <a:srgbClr val="212128"/>
                </a:solidFill>
                <a:latin typeface="Arial"/>
                <a:cs typeface="Arial"/>
              </a:rPr>
              <a:t>Sơ</a:t>
            </a:r>
            <a:r>
              <a:rPr lang="en-US" sz="1000" spc="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5" dirty="0" err="1" smtClean="0">
                <a:solidFill>
                  <a:srgbClr val="212128"/>
                </a:solidFill>
                <a:latin typeface="Arial"/>
                <a:cs typeface="Arial"/>
              </a:rPr>
              <a:t>sinh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59304" y="4992234"/>
            <a:ext cx="211645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Trên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mặt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trong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vòng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10 </a:t>
            </a: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giây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77298" y="5273569"/>
            <a:ext cx="14839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000" spc="-21" dirty="0" err="1" smtClean="0">
                <a:solidFill>
                  <a:srgbClr val="212128"/>
                </a:solidFill>
                <a:latin typeface="Arial"/>
                <a:cs typeface="Arial"/>
              </a:rPr>
              <a:t>Phản</a:t>
            </a:r>
            <a:r>
              <a:rPr lang="en-US" sz="1000" spc="-21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21" dirty="0" err="1" smtClean="0">
                <a:solidFill>
                  <a:srgbClr val="212128"/>
                </a:solidFill>
                <a:latin typeface="Arial"/>
                <a:cs typeface="Arial"/>
              </a:rPr>
              <a:t>xạ</a:t>
            </a:r>
            <a:r>
              <a:rPr lang="en-US" sz="1000" spc="-21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21" dirty="0" err="1" smtClean="0">
                <a:solidFill>
                  <a:srgbClr val="212128"/>
                </a:solidFill>
                <a:latin typeface="Arial"/>
                <a:cs typeface="Arial"/>
              </a:rPr>
              <a:t>mắt</a:t>
            </a:r>
            <a:r>
              <a:rPr lang="en-US" sz="1000" spc="-21" dirty="0" smtClean="0">
                <a:solidFill>
                  <a:srgbClr val="212128"/>
                </a:solidFill>
                <a:latin typeface="Arial"/>
                <a:cs typeface="Arial"/>
              </a:rPr>
              <a:t> -</a:t>
            </a:r>
            <a:r>
              <a:rPr lang="en-US" sz="1000" spc="-21" dirty="0" err="1" smtClean="0">
                <a:solidFill>
                  <a:srgbClr val="212128"/>
                </a:solidFill>
                <a:latin typeface="Arial"/>
                <a:cs typeface="Arial"/>
              </a:rPr>
              <a:t>tim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72695" y="5273569"/>
            <a:ext cx="497840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000" spc="5" dirty="0" err="1" smtClean="0">
                <a:solidFill>
                  <a:srgbClr val="212128"/>
                </a:solidFill>
                <a:latin typeface="Arial"/>
                <a:cs typeface="Arial"/>
              </a:rPr>
              <a:t>Trẻ</a:t>
            </a:r>
            <a:r>
              <a:rPr lang="en-US" sz="1000" spc="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5" dirty="0" err="1" smtClean="0">
                <a:solidFill>
                  <a:srgbClr val="212128"/>
                </a:solidFill>
                <a:latin typeface="Arial"/>
                <a:cs typeface="Arial"/>
              </a:rPr>
              <a:t>em</a:t>
            </a:r>
            <a:r>
              <a:rPr sz="1000" spc="275" dirty="0" smtClean="0">
                <a:solidFill>
                  <a:srgbClr val="2F3442"/>
                </a:solidFill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063698" y="5257728"/>
            <a:ext cx="4358640" cy="3632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09900"/>
              </a:lnSpc>
            </a:pPr>
            <a:r>
              <a:rPr lang="en-US" sz="1000" spc="-75" smtClean="0">
                <a:solidFill>
                  <a:srgbClr val="212128"/>
                </a:solidFill>
                <a:latin typeface="Arial"/>
                <a:cs typeface="Arial"/>
              </a:rPr>
              <a:t>Bằng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cách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xoa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nhãn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cầu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 ở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phần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trên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,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chỗ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tiếp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xúc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với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cung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mày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, 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trong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vòng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10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giây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.  CHÚ Ý: 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nguy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cơ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tổn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thương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nhãn</a:t>
            </a:r>
            <a:r>
              <a:rPr lang="en-US" sz="1000" spc="-7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75" dirty="0" err="1" smtClean="0">
                <a:solidFill>
                  <a:srgbClr val="212128"/>
                </a:solidFill>
                <a:latin typeface="Arial"/>
                <a:cs typeface="Arial"/>
              </a:rPr>
              <a:t>cầu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068507" y="5648968"/>
            <a:ext cx="1761489" cy="42925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6508" marR="12698" indent="-4444">
              <a:lnSpc>
                <a:spcPct val="99700"/>
              </a:lnSpc>
            </a:pPr>
            <a:r>
              <a:rPr lang="en-US" sz="1000" spc="-44" dirty="0" err="1" smtClean="0">
                <a:solidFill>
                  <a:srgbClr val="212128"/>
                </a:solidFill>
                <a:latin typeface="Arial"/>
                <a:cs typeface="Arial"/>
              </a:rPr>
              <a:t>Trắc</a:t>
            </a:r>
            <a:r>
              <a:rPr lang="en-US" sz="1000" spc="-44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44" dirty="0" err="1" smtClean="0">
                <a:solidFill>
                  <a:srgbClr val="212128"/>
                </a:solidFill>
                <a:latin typeface="Arial"/>
                <a:cs typeface="Arial"/>
              </a:rPr>
              <a:t>nghiệm</a:t>
            </a:r>
            <a:r>
              <a:rPr lang="en-US" sz="1000" spc="-44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44" dirty="0" err="1" smtClean="0">
                <a:solidFill>
                  <a:srgbClr val="212128"/>
                </a:solidFill>
                <a:latin typeface="Arial"/>
                <a:cs typeface="Arial"/>
              </a:rPr>
              <a:t>với</a:t>
            </a:r>
            <a:r>
              <a:rPr lang="en-US" sz="1000" spc="-44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sz="1000" dirty="0" err="1" smtClean="0">
                <a:solidFill>
                  <a:srgbClr val="212128"/>
                </a:solidFill>
                <a:latin typeface="Arial"/>
                <a:cs typeface="Arial"/>
              </a:rPr>
              <a:t>Striadyne</a:t>
            </a:r>
            <a:r>
              <a:rPr lang="en-US" sz="1000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12128"/>
                </a:solidFill>
                <a:latin typeface="Arial"/>
                <a:cs typeface="Arial"/>
              </a:rPr>
              <a:t>hoặc</a:t>
            </a:r>
            <a:r>
              <a:rPr lang="en-US" sz="1000" dirty="0" smtClean="0">
                <a:solidFill>
                  <a:srgbClr val="212128"/>
                </a:solidFill>
                <a:latin typeface="Arial"/>
                <a:cs typeface="Arial"/>
              </a:rPr>
              <a:t> a</a:t>
            </a:r>
            <a:r>
              <a:rPr sz="1000" spc="-15" dirty="0" smtClean="0">
                <a:solidFill>
                  <a:srgbClr val="212128"/>
                </a:solidFill>
                <a:latin typeface="Arial"/>
                <a:cs typeface="Arial"/>
              </a:rPr>
              <a:t>denosine</a:t>
            </a:r>
            <a:r>
              <a:rPr sz="1000" spc="-2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212128"/>
                </a:solidFill>
                <a:latin typeface="Arial"/>
                <a:cs typeface="Arial"/>
              </a:rPr>
              <a:t>triphosphate</a:t>
            </a:r>
            <a:r>
              <a:rPr sz="1000" spc="125" dirty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sz="1000" spc="-65" dirty="0">
                <a:solidFill>
                  <a:srgbClr val="212128"/>
                </a:solidFill>
                <a:latin typeface="Arial"/>
                <a:cs typeface="Arial"/>
              </a:rPr>
              <a:t>(</a:t>
            </a:r>
            <a:r>
              <a:rPr sz="1000" spc="-130" dirty="0">
                <a:solidFill>
                  <a:srgbClr val="212128"/>
                </a:solidFill>
                <a:latin typeface="Arial"/>
                <a:cs typeface="Arial"/>
              </a:rPr>
              <a:t>ATP</a:t>
            </a:r>
            <a:r>
              <a:rPr sz="1000" spc="-65" dirty="0">
                <a:solidFill>
                  <a:srgbClr val="212128"/>
                </a:solidFill>
                <a:latin typeface="Arial"/>
                <a:cs typeface="Arial"/>
              </a:rPr>
              <a:t>)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059509" y="5714898"/>
            <a:ext cx="1861820" cy="3632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8254">
              <a:lnSpc>
                <a:spcPct val="109900"/>
              </a:lnSpc>
            </a:pP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Trong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môi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trường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bv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, </a:t>
            </a: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dạ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dày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5" dirty="0" err="1" smtClean="0">
                <a:solidFill>
                  <a:srgbClr val="212128"/>
                </a:solidFill>
                <a:latin typeface="Arial"/>
                <a:cs typeface="Arial"/>
              </a:rPr>
              <a:t>trống</a:t>
            </a:r>
            <a:r>
              <a:rPr lang="en-US" sz="1000" spc="-3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054908" y="5725021"/>
            <a:ext cx="4065270" cy="7004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0953" marR="12698">
              <a:lnSpc>
                <a:spcPct val="79600"/>
              </a:lnSpc>
            </a:pPr>
            <a:r>
              <a:rPr lang="en-US" sz="1000" spc="-5" dirty="0" err="1" smtClean="0">
                <a:solidFill>
                  <a:srgbClr val="212128"/>
                </a:solidFill>
                <a:latin typeface="Arial"/>
                <a:cs typeface="Arial"/>
              </a:rPr>
              <a:t>Tiêm</a:t>
            </a:r>
            <a:r>
              <a:rPr lang="en-US" sz="1000" spc="-5" dirty="0" smtClean="0">
                <a:solidFill>
                  <a:srgbClr val="212128"/>
                </a:solidFill>
                <a:latin typeface="Arial"/>
                <a:cs typeface="Arial"/>
              </a:rPr>
              <a:t> TM </a:t>
            </a:r>
            <a:r>
              <a:rPr lang="en-US" sz="1000" spc="-5" dirty="0" err="1" smtClean="0">
                <a:solidFill>
                  <a:srgbClr val="212128"/>
                </a:solidFill>
                <a:latin typeface="Arial"/>
                <a:cs typeface="Arial"/>
              </a:rPr>
              <a:t>trực</a:t>
            </a:r>
            <a:r>
              <a:rPr lang="en-US" sz="1000" spc="-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12128"/>
                </a:solidFill>
                <a:latin typeface="Arial"/>
                <a:cs typeface="Arial"/>
              </a:rPr>
              <a:t>tiếp</a:t>
            </a:r>
            <a:r>
              <a:rPr lang="en-US" sz="1000" spc="-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12128"/>
                </a:solidFill>
                <a:latin typeface="Arial"/>
                <a:cs typeface="Arial"/>
              </a:rPr>
              <a:t>trên</a:t>
            </a:r>
            <a:r>
              <a:rPr lang="en-US" sz="1000" spc="-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12128"/>
                </a:solidFill>
                <a:latin typeface="Arial"/>
                <a:cs typeface="Arial"/>
              </a:rPr>
              <a:t>một</a:t>
            </a:r>
            <a:r>
              <a:rPr lang="en-US" sz="1000" spc="-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12128"/>
                </a:solidFill>
                <a:latin typeface="Arial"/>
                <a:cs typeface="Arial"/>
              </a:rPr>
              <a:t>cathlon</a:t>
            </a:r>
            <a:r>
              <a:rPr lang="en-US" sz="1000" spc="-5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5" err="1" smtClean="0">
                <a:solidFill>
                  <a:srgbClr val="212128"/>
                </a:solidFill>
                <a:latin typeface="Arial"/>
                <a:cs typeface="Arial"/>
              </a:rPr>
              <a:t>lớn</a:t>
            </a:r>
            <a:r>
              <a:rPr lang="en-US" sz="1000" spc="-5" smtClean="0">
                <a:solidFill>
                  <a:srgbClr val="212128"/>
                </a:solidFill>
                <a:latin typeface="Arial"/>
                <a:cs typeface="Arial"/>
              </a:rPr>
              <a:t> , 0.5-2 </a:t>
            </a:r>
            <a:r>
              <a:rPr sz="1000" spc="100" smtClean="0">
                <a:solidFill>
                  <a:srgbClr val="212128"/>
                </a:solidFill>
                <a:latin typeface="Arial"/>
                <a:cs typeface="Arial"/>
              </a:rPr>
              <a:t>mg/</a:t>
            </a:r>
            <a:r>
              <a:rPr sz="1000" spc="-80" smtClean="0">
                <a:solidFill>
                  <a:srgbClr val="2F3442"/>
                </a:solidFill>
                <a:latin typeface="Arial"/>
                <a:cs typeface="Arial"/>
              </a:rPr>
              <a:t>k</a:t>
            </a:r>
            <a:r>
              <a:rPr sz="1000" spc="120" smtClean="0">
                <a:solidFill>
                  <a:srgbClr val="212128"/>
                </a:solidFill>
                <a:latin typeface="Arial"/>
                <a:cs typeface="Arial"/>
              </a:rPr>
              <a:t>g</a:t>
            </a:r>
            <a:r>
              <a:rPr sz="1000" spc="-3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0" dirty="0" err="1" smtClean="0">
                <a:solidFill>
                  <a:srgbClr val="212128"/>
                </a:solidFill>
                <a:latin typeface="Arial"/>
                <a:cs typeface="Arial"/>
              </a:rPr>
              <a:t>không</a:t>
            </a:r>
            <a:r>
              <a:rPr lang="en-US" sz="1000" spc="-30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0" dirty="0" err="1" smtClean="0">
                <a:solidFill>
                  <a:srgbClr val="212128"/>
                </a:solidFill>
                <a:latin typeface="Arial"/>
                <a:cs typeface="Arial"/>
              </a:rPr>
              <a:t>vượt</a:t>
            </a:r>
            <a:r>
              <a:rPr lang="en-US" sz="1000" spc="-30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lang="en-US" sz="1000" spc="-30" dirty="0" err="1" smtClean="0">
                <a:solidFill>
                  <a:srgbClr val="212128"/>
                </a:solidFill>
                <a:latin typeface="Arial"/>
                <a:cs typeface="Arial"/>
              </a:rPr>
              <a:t>quá</a:t>
            </a:r>
            <a:r>
              <a:rPr lang="en-US" sz="1000" spc="-30" dirty="0" smtClean="0">
                <a:solidFill>
                  <a:srgbClr val="212128"/>
                </a:solidFill>
                <a:latin typeface="Arial"/>
                <a:cs typeface="Arial"/>
              </a:rPr>
              <a:t> 1 </a:t>
            </a:r>
            <a:r>
              <a:rPr lang="en-US" sz="1000" spc="-30" dirty="0" err="1" smtClean="0">
                <a:solidFill>
                  <a:srgbClr val="212128"/>
                </a:solidFill>
                <a:latin typeface="Arial"/>
                <a:cs typeface="Arial"/>
              </a:rPr>
              <a:t>ống</a:t>
            </a:r>
            <a:r>
              <a:rPr lang="en-US" sz="1000" spc="-30" dirty="0" smtClean="0">
                <a:solidFill>
                  <a:srgbClr val="212128"/>
                </a:solidFill>
                <a:latin typeface="Arial"/>
                <a:cs typeface="Arial"/>
              </a:rPr>
              <a:t> </a:t>
            </a:r>
            <a:r>
              <a:rPr sz="800" spc="125" dirty="0" smtClean="0">
                <a:solidFill>
                  <a:srgbClr val="212128"/>
                </a:solidFill>
                <a:latin typeface="Times New Roman"/>
                <a:cs typeface="Times New Roman"/>
              </a:rPr>
              <a:t>(</a:t>
            </a:r>
            <a:r>
              <a:rPr sz="800" spc="125" dirty="0">
                <a:solidFill>
                  <a:srgbClr val="212128"/>
                </a:solidFill>
                <a:latin typeface="Times New Roman"/>
                <a:cs typeface="Times New Roman"/>
              </a:rPr>
              <a:t>20</a:t>
            </a:r>
            <a:r>
              <a:rPr sz="800" spc="100" dirty="0">
                <a:solidFill>
                  <a:srgbClr val="212128"/>
                </a:solidFill>
                <a:latin typeface="Times New Roman"/>
                <a:cs typeface="Times New Roman"/>
              </a:rPr>
              <a:t> </a:t>
            </a:r>
            <a:r>
              <a:rPr sz="1000" spc="40">
                <a:solidFill>
                  <a:srgbClr val="212128"/>
                </a:solidFill>
                <a:latin typeface="Arial"/>
                <a:cs typeface="Arial"/>
              </a:rPr>
              <a:t>mg</a:t>
            </a:r>
            <a:r>
              <a:rPr sz="1000" spc="-30" smtClean="0">
                <a:solidFill>
                  <a:srgbClr val="212128"/>
                </a:solidFill>
                <a:latin typeface="Arial"/>
                <a:cs typeface="Arial"/>
              </a:rPr>
              <a:t>)</a:t>
            </a:r>
            <a:r>
              <a:rPr sz="1000" spc="325" smtClean="0">
                <a:solidFill>
                  <a:srgbClr val="2F3442"/>
                </a:solidFill>
                <a:latin typeface="Arial"/>
                <a:cs typeface="Arial"/>
              </a:rPr>
              <a:t>,</a:t>
            </a:r>
            <a:r>
              <a:rPr lang="en-US" sz="1000" spc="325" smtClean="0">
                <a:solidFill>
                  <a:srgbClr val="2F3442"/>
                </a:solidFill>
                <a:latin typeface="Arial"/>
                <a:cs typeface="Arial"/>
              </a:rPr>
              <a:t>c</a:t>
            </a:r>
            <a:r>
              <a:rPr lang="en-US" sz="1000" spc="325" smtClean="0">
                <a:solidFill>
                  <a:srgbClr val="2F3442"/>
                </a:solidFill>
                <a:cs typeface="Times New Roman" pitchFamily="18" charset="0"/>
              </a:rPr>
              <a:t>ó thể lặp lại 1-2lần</a:t>
            </a:r>
          </a:p>
          <a:p>
            <a:pPr marL="12698" marR="1009552" indent="3810">
              <a:lnSpc>
                <a:spcPts val="1350"/>
              </a:lnSpc>
              <a:spcBef>
                <a:spcPts val="15"/>
              </a:spcBef>
            </a:pPr>
            <a:r>
              <a:rPr lang="en-US" sz="1000" spc="-95" smtClean="0">
                <a:solidFill>
                  <a:srgbClr val="212128"/>
                </a:solidFill>
                <a:latin typeface="Arial"/>
                <a:cs typeface="Arial"/>
              </a:rPr>
              <a:t>Bơm  tiêm  </a:t>
            </a:r>
            <a:r>
              <a:rPr sz="1000" spc="25" smtClean="0">
                <a:solidFill>
                  <a:srgbClr val="212128"/>
                </a:solidFill>
                <a:latin typeface="Arial"/>
                <a:cs typeface="Arial"/>
              </a:rPr>
              <a:t>atro</a:t>
            </a:r>
            <a:r>
              <a:rPr sz="1000" spc="70" smtClean="0">
                <a:solidFill>
                  <a:srgbClr val="212128"/>
                </a:solidFill>
                <a:latin typeface="Arial"/>
                <a:cs typeface="Arial"/>
              </a:rPr>
              <a:t>p</a:t>
            </a:r>
            <a:r>
              <a:rPr sz="1000" spc="35" smtClean="0">
                <a:solidFill>
                  <a:srgbClr val="2F3442"/>
                </a:solidFill>
                <a:latin typeface="Arial"/>
                <a:cs typeface="Arial"/>
              </a:rPr>
              <a:t>i</a:t>
            </a:r>
            <a:r>
              <a:rPr sz="1000" spc="40" smtClean="0">
                <a:solidFill>
                  <a:srgbClr val="2F3442"/>
                </a:solidFill>
                <a:latin typeface="Arial"/>
                <a:cs typeface="Arial"/>
              </a:rPr>
              <a:t>n</a:t>
            </a:r>
            <a:r>
              <a:rPr sz="1000" spc="10" smtClean="0">
                <a:solidFill>
                  <a:srgbClr val="212128"/>
                </a:solidFill>
                <a:latin typeface="Arial"/>
                <a:cs typeface="Arial"/>
              </a:rPr>
              <a:t>e </a:t>
            </a:r>
            <a:r>
              <a:rPr lang="en-US" sz="1000" spc="10" smtClean="0">
                <a:solidFill>
                  <a:srgbClr val="212128"/>
                </a:solidFill>
                <a:latin typeface="Arial"/>
                <a:cs typeface="Arial"/>
              </a:rPr>
              <a:t> sẵn sàng trong trường hợp BAV kéo dài . Chú ý co thắt phế quản 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604508" y="6766208"/>
            <a:ext cx="3456304" cy="2470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solidFill>
                  <a:srgbClr val="030707"/>
                </a:solidFill>
                <a:latin typeface="Arial"/>
                <a:cs typeface="Arial"/>
              </a:rPr>
              <a:t>A.</a:t>
            </a:r>
            <a:r>
              <a:rPr sz="1600" spc="160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600" spc="15" dirty="0">
                <a:solidFill>
                  <a:srgbClr val="030707"/>
                </a:solidFill>
                <a:latin typeface="Arial"/>
                <a:cs typeface="Arial"/>
              </a:rPr>
              <a:t>Maltret.</a:t>
            </a:r>
            <a:r>
              <a:rPr sz="1600" spc="114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030707"/>
                </a:solidFill>
                <a:latin typeface="Arial"/>
                <a:cs typeface="Arial"/>
              </a:rPr>
              <a:t>Realites</a:t>
            </a:r>
            <a:r>
              <a:rPr sz="1600" spc="105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030707"/>
                </a:solidFill>
                <a:latin typeface="Arial"/>
                <a:cs typeface="Arial"/>
              </a:rPr>
              <a:t>pediatriques.</a:t>
            </a:r>
            <a:r>
              <a:rPr sz="1600" spc="160" dirty="0">
                <a:solidFill>
                  <a:srgbClr val="030707"/>
                </a:solidFill>
                <a:latin typeface="Arial"/>
                <a:cs typeface="Arial"/>
              </a:rPr>
              <a:t> </a:t>
            </a:r>
            <a:r>
              <a:rPr sz="1600" spc="5" dirty="0">
                <a:solidFill>
                  <a:srgbClr val="030707"/>
                </a:solidFill>
                <a:latin typeface="Arial"/>
                <a:cs typeface="Arial"/>
              </a:rPr>
              <a:t>2009</a:t>
            </a:r>
            <a:endParaRPr sz="1600">
              <a:latin typeface="Arial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60151" y="4639197"/>
            <a:ext cx="96853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/>
              <a:t>Ở </a:t>
            </a:r>
            <a:r>
              <a:rPr lang="en-US" sz="1200" dirty="0" err="1" smtClean="0"/>
              <a:t>người</a:t>
            </a:r>
            <a:r>
              <a:rPr lang="en-US" sz="1200" dirty="0" smtClean="0"/>
              <a:t> </a:t>
            </a:r>
            <a:r>
              <a:rPr lang="en-US" sz="1200" dirty="0" err="1" smtClean="0"/>
              <a:t>nào</a:t>
            </a:r>
            <a:endParaRPr lang="en-US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6763605" y="4633266"/>
            <a:ext cx="110318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Như</a:t>
            </a:r>
            <a:r>
              <a:rPr lang="en-US" sz="1400" dirty="0" smtClean="0"/>
              <a:t> </a:t>
            </a:r>
            <a:r>
              <a:rPr lang="en-US" sz="1400" dirty="0" err="1" smtClean="0"/>
              <a:t>thế</a:t>
            </a:r>
            <a:r>
              <a:rPr lang="en-US" sz="1400" dirty="0" smtClean="0"/>
              <a:t> </a:t>
            </a:r>
            <a:r>
              <a:rPr lang="en-US" sz="1400" dirty="0" err="1" smtClean="0"/>
              <a:t>nào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13451" y="679335"/>
            <a:ext cx="8405453" cy="24813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336806" y="6687706"/>
            <a:ext cx="3449953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A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21" dirty="0">
                <a:latin typeface="Tahoma"/>
                <a:cs typeface="Tahoma"/>
              </a:rPr>
              <a:t>Ma</a:t>
            </a:r>
            <a:r>
              <a:rPr sz="1600" spc="-5" dirty="0">
                <a:latin typeface="Tahoma"/>
                <a:cs typeface="Tahoma"/>
              </a:rPr>
              <a:t>lt</a:t>
            </a:r>
            <a:r>
              <a:rPr sz="1600" spc="-1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5" dirty="0">
                <a:latin typeface="Tahoma"/>
                <a:cs typeface="Tahoma"/>
              </a:rPr>
              <a:t>R</a:t>
            </a:r>
            <a:r>
              <a:rPr sz="1600" spc="-10" dirty="0">
                <a:latin typeface="Tahoma"/>
                <a:cs typeface="Tahoma"/>
              </a:rPr>
              <a:t>é</a:t>
            </a:r>
            <a:r>
              <a:rPr sz="1600" spc="-15" dirty="0">
                <a:latin typeface="Tahoma"/>
                <a:cs typeface="Tahoma"/>
              </a:rPr>
              <a:t>a</a:t>
            </a:r>
            <a:r>
              <a:rPr sz="1600" spc="-5" dirty="0">
                <a:latin typeface="Tahoma"/>
                <a:cs typeface="Tahoma"/>
              </a:rPr>
              <a:t>lités p</a:t>
            </a:r>
            <a:r>
              <a:rPr sz="1600" dirty="0">
                <a:latin typeface="Tahoma"/>
                <a:cs typeface="Tahoma"/>
              </a:rPr>
              <a:t>é</a:t>
            </a:r>
            <a:r>
              <a:rPr sz="1600" spc="-15" dirty="0">
                <a:latin typeface="Tahoma"/>
                <a:cs typeface="Tahoma"/>
              </a:rPr>
              <a:t>dia</a:t>
            </a:r>
            <a:r>
              <a:rPr sz="1600" spc="-10" dirty="0">
                <a:latin typeface="Tahoma"/>
                <a:cs typeface="Tahoma"/>
              </a:rPr>
              <a:t>tr</a:t>
            </a:r>
            <a:r>
              <a:rPr sz="1600" spc="-15" dirty="0">
                <a:latin typeface="Tahoma"/>
                <a:cs typeface="Tahoma"/>
              </a:rPr>
              <a:t>iqu</a:t>
            </a:r>
            <a:r>
              <a:rPr sz="1600" spc="-10" dirty="0">
                <a:latin typeface="Tahoma"/>
                <a:cs typeface="Tahoma"/>
              </a:rPr>
              <a:t>es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5" dirty="0">
                <a:latin typeface="Tahoma"/>
                <a:cs typeface="Tahoma"/>
              </a:rPr>
              <a:t>2009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71858" y="3460635"/>
            <a:ext cx="7536677" cy="32003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868128" y="2927900"/>
            <a:ext cx="4805045" cy="370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400" dirty="0">
                <a:latin typeface="Tahoma"/>
                <a:cs typeface="Tahoma"/>
              </a:rPr>
              <a:t>S</a:t>
            </a:r>
            <a:r>
              <a:rPr sz="2400" spc="-10" dirty="0">
                <a:latin typeface="Tahoma"/>
                <a:cs typeface="Tahoma"/>
              </a:rPr>
              <a:t>ul</a:t>
            </a:r>
            <a:r>
              <a:rPr sz="2400" spc="-30" dirty="0">
                <a:latin typeface="Tahoma"/>
                <a:cs typeface="Tahoma"/>
              </a:rPr>
              <a:t>f</a:t>
            </a:r>
            <a:r>
              <a:rPr sz="2400" spc="-15" dirty="0">
                <a:latin typeface="Tahoma"/>
                <a:cs typeface="Tahoma"/>
              </a:rPr>
              <a:t>ate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25" dirty="0" err="1" smtClean="0">
                <a:latin typeface="Tahoma"/>
                <a:cs typeface="Tahoma"/>
              </a:rPr>
              <a:t>m</a:t>
            </a:r>
            <a:r>
              <a:rPr sz="2400" spc="-15" dirty="0" err="1" smtClean="0">
                <a:latin typeface="Tahoma"/>
                <a:cs typeface="Tahoma"/>
              </a:rPr>
              <a:t>agnés</a:t>
            </a:r>
            <a:r>
              <a:rPr sz="2400" spc="-10" dirty="0" err="1" smtClean="0">
                <a:latin typeface="Tahoma"/>
                <a:cs typeface="Tahoma"/>
              </a:rPr>
              <a:t>iu</a:t>
            </a:r>
            <a:r>
              <a:rPr sz="2400" spc="-25" dirty="0" err="1" smtClean="0">
                <a:latin typeface="Tahoma"/>
                <a:cs typeface="Tahoma"/>
              </a:rPr>
              <a:t>m</a:t>
            </a:r>
            <a:r>
              <a:rPr sz="2400" spc="-21" dirty="0" smtClean="0">
                <a:latin typeface="Tahoma"/>
                <a:cs typeface="Tahoma"/>
              </a:rPr>
              <a:t>=3-</a:t>
            </a:r>
            <a:r>
              <a:rPr sz="2400" spc="-15" dirty="0" smtClean="0">
                <a:latin typeface="Tahoma"/>
                <a:cs typeface="Tahoma"/>
              </a:rPr>
              <a:t>10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25" dirty="0">
                <a:latin typeface="Tahoma"/>
                <a:cs typeface="Tahoma"/>
              </a:rPr>
              <a:t>m</a:t>
            </a:r>
            <a:r>
              <a:rPr sz="2400" spc="-15" dirty="0">
                <a:latin typeface="Tahoma"/>
                <a:cs typeface="Tahoma"/>
              </a:rPr>
              <a:t>g/kg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711237" y="2812934"/>
            <a:ext cx="5105398" cy="595311"/>
          </a:xfrm>
          <a:custGeom>
            <a:avLst/>
            <a:gdLst/>
            <a:ahLst/>
            <a:cxnLst/>
            <a:rect l="l" t="t" r="r" b="b"/>
            <a:pathLst>
              <a:path w="5105398" h="595311">
                <a:moveTo>
                  <a:pt x="0" y="0"/>
                </a:moveTo>
                <a:lnTo>
                  <a:pt x="5105398" y="0"/>
                </a:lnTo>
                <a:lnTo>
                  <a:pt x="5105398" y="595311"/>
                </a:lnTo>
                <a:lnTo>
                  <a:pt x="0" y="595311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868127" y="6659073"/>
            <a:ext cx="5660171" cy="370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2400" spc="-15" dirty="0" err="1" smtClean="0">
                <a:latin typeface="Tahoma"/>
                <a:cs typeface="Tahoma"/>
              </a:rPr>
              <a:t>Sốc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điện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ngoài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hoặc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cordarone</a:t>
            </a:r>
            <a:r>
              <a:rPr lang="en-US" sz="2400" spc="-15" dirty="0" smtClean="0">
                <a:latin typeface="Tahoma"/>
                <a:cs typeface="Tahoma"/>
              </a:rPr>
              <a:t>/</a:t>
            </a:r>
            <a:r>
              <a:rPr lang="en-US" sz="2400" spc="-15" dirty="0" err="1" smtClean="0">
                <a:latin typeface="Tahoma"/>
                <a:cs typeface="Tahoma"/>
              </a:rPr>
              <a:t>flecaine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868128" y="6546734"/>
            <a:ext cx="5660171" cy="595311"/>
          </a:xfrm>
          <a:custGeom>
            <a:avLst/>
            <a:gdLst/>
            <a:ahLst/>
            <a:cxnLst/>
            <a:rect l="l" t="t" r="r" b="b"/>
            <a:pathLst>
              <a:path w="4546598" h="595311">
                <a:moveTo>
                  <a:pt x="0" y="0"/>
                </a:moveTo>
                <a:lnTo>
                  <a:pt x="4546598" y="0"/>
                </a:lnTo>
                <a:lnTo>
                  <a:pt x="4546598" y="595311"/>
                </a:lnTo>
                <a:lnTo>
                  <a:pt x="0" y="595311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 dirty="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22942" y="1012393"/>
            <a:ext cx="7052309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5" dirty="0" err="1" smtClean="0">
                <a:latin typeface="Tahoma"/>
                <a:cs typeface="Tahoma"/>
              </a:rPr>
              <a:t>Dàn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bài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trình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bày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04103" y="2370975"/>
            <a:ext cx="4312285" cy="40189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err="1" smtClean="0">
                <a:latin typeface="Tahoma"/>
                <a:cs typeface="Tahoma"/>
              </a:rPr>
              <a:t>Dịch</a:t>
            </a:r>
            <a:r>
              <a:rPr lang="en-US" sz="2400" spc="-15" smtClean="0">
                <a:latin typeface="Tahoma"/>
                <a:cs typeface="Tahoma"/>
              </a:rPr>
              <a:t> tễ </a:t>
            </a:r>
            <a:r>
              <a:rPr lang="en-US" sz="2400" spc="-15" dirty="0" err="1" smtClean="0">
                <a:latin typeface="Tahoma"/>
                <a:cs typeface="Tahoma"/>
              </a:rPr>
              <a:t>học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850"/>
              </a:lnSpc>
              <a:spcBef>
                <a:spcPts val="7"/>
              </a:spcBef>
              <a:buFont typeface="Arial"/>
              <a:buChar char="•"/>
            </a:pPr>
            <a:endParaRPr sz="8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Hồi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sức</a:t>
            </a:r>
            <a:r>
              <a:rPr lang="en-US" sz="2400" spc="-15" dirty="0" smtClean="0">
                <a:latin typeface="Tahoma"/>
                <a:cs typeface="Tahoma"/>
              </a:rPr>
              <a:t> ban </a:t>
            </a:r>
            <a:r>
              <a:rPr lang="en-US" sz="2400" spc="-15" dirty="0" err="1" smtClean="0">
                <a:latin typeface="Tahoma"/>
                <a:cs typeface="Tahoma"/>
              </a:rPr>
              <a:t>đầu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850"/>
              </a:lnSpc>
              <a:spcBef>
                <a:spcPts val="7"/>
              </a:spcBef>
              <a:buFont typeface="Arial"/>
              <a:buChar char="•"/>
            </a:pPr>
            <a:endParaRPr sz="8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spc="-15" smtClean="0">
                <a:latin typeface="Tahoma"/>
                <a:cs typeface="Tahoma"/>
              </a:rPr>
              <a:t>Rối loạn </a:t>
            </a:r>
            <a:r>
              <a:rPr lang="en-US" sz="2400" spc="-15" dirty="0" err="1" smtClean="0">
                <a:latin typeface="Tahoma"/>
                <a:cs typeface="Tahoma"/>
              </a:rPr>
              <a:t>nhịp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850"/>
              </a:lnSpc>
              <a:spcBef>
                <a:spcPts val="7"/>
              </a:spcBef>
              <a:buFont typeface="Arial"/>
              <a:buChar char="•"/>
            </a:pPr>
            <a:endParaRPr sz="8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Hồi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sức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thứ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cấp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850"/>
              </a:lnSpc>
              <a:spcBef>
                <a:spcPts val="7"/>
              </a:spcBef>
              <a:buFont typeface="Arial"/>
              <a:buChar char="•"/>
            </a:pPr>
            <a:endParaRPr sz="8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21" dirty="0" err="1" smtClean="0">
                <a:latin typeface="Tahoma"/>
                <a:cs typeface="Tahoma"/>
              </a:rPr>
              <a:t>Các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kỹ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thuật</a:t>
            </a:r>
            <a:r>
              <a:rPr lang="en-US" sz="2400" spc="-21" dirty="0" smtClean="0">
                <a:latin typeface="Tahoma"/>
                <a:cs typeface="Tahoma"/>
              </a:rPr>
              <a:t> “</a:t>
            </a:r>
            <a:r>
              <a:rPr lang="en-US" sz="2400" spc="-21" dirty="0" err="1" smtClean="0">
                <a:latin typeface="Tahoma"/>
                <a:cs typeface="Tahoma"/>
              </a:rPr>
              <a:t>bổ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trợ</a:t>
            </a:r>
            <a:r>
              <a:rPr lang="en-US" sz="2400" spc="-21" dirty="0" smtClean="0">
                <a:latin typeface="Tahoma"/>
                <a:cs typeface="Tahoma"/>
              </a:rPr>
              <a:t>”</a:t>
            </a:r>
            <a:endParaRPr sz="8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Tiên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lượng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17000" y="2127134"/>
            <a:ext cx="8471038" cy="2260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98549" y="5137699"/>
            <a:ext cx="5450666" cy="878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94605" algn="ctr"/>
            <a:r>
              <a:rPr lang="en-US" sz="2400" dirty="0" err="1" smtClean="0">
                <a:latin typeface="Tahoma"/>
                <a:cs typeface="Tahoma"/>
              </a:rPr>
              <a:t>Kích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thích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xuyên</a:t>
            </a:r>
            <a:r>
              <a:rPr lang="en-US" sz="2400" dirty="0" smtClean="0">
                <a:latin typeface="Tahoma"/>
                <a:cs typeface="Tahoma"/>
              </a:rPr>
              <a:t> qua da 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99"/>
              </a:lnSpc>
              <a:spcBef>
                <a:spcPts val="19"/>
              </a:spcBef>
            </a:pPr>
            <a:endParaRPr sz="1100" dirty="0"/>
          </a:p>
          <a:p>
            <a:pPr algn="ctr">
              <a:lnSpc>
                <a:spcPct val="100000"/>
              </a:lnSpc>
            </a:pPr>
            <a:r>
              <a:rPr lang="en-US" sz="2400" spc="-15" dirty="0" err="1" smtClean="0">
                <a:latin typeface="Tahoma"/>
                <a:cs typeface="Tahoma"/>
              </a:rPr>
              <a:t>Hoặc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dirty="0">
                <a:latin typeface="Tahoma"/>
                <a:cs typeface="Tahoma"/>
              </a:rPr>
              <a:t>I</a:t>
            </a:r>
            <a:r>
              <a:rPr sz="2400" spc="-5" dirty="0">
                <a:latin typeface="Tahoma"/>
                <a:cs typeface="Tahoma"/>
              </a:rPr>
              <a:t>S</a:t>
            </a:r>
            <a:r>
              <a:rPr sz="2400" spc="-21" dirty="0">
                <a:latin typeface="Tahoma"/>
                <a:cs typeface="Tahoma"/>
              </a:rPr>
              <a:t>UP</a:t>
            </a:r>
            <a:r>
              <a:rPr sz="2400" spc="-15" dirty="0">
                <a:latin typeface="Tahoma"/>
                <a:cs typeface="Tahoma"/>
              </a:rPr>
              <a:t>REL=0,5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ga</a:t>
            </a:r>
            <a:r>
              <a:rPr sz="2400" spc="-25" dirty="0">
                <a:latin typeface="Tahoma"/>
                <a:cs typeface="Tahoma"/>
              </a:rPr>
              <a:t>mm</a:t>
            </a:r>
            <a:r>
              <a:rPr sz="2400" spc="-15" dirty="0">
                <a:latin typeface="Tahoma"/>
                <a:cs typeface="Tahoma"/>
              </a:rPr>
              <a:t>a/k</a:t>
            </a:r>
            <a:r>
              <a:rPr sz="2400" spc="-21" dirty="0">
                <a:latin typeface="Tahoma"/>
                <a:cs typeface="Tahoma"/>
              </a:rPr>
              <a:t>g</a:t>
            </a:r>
            <a:r>
              <a:rPr sz="2400" dirty="0">
                <a:latin typeface="Tahoma"/>
                <a:cs typeface="Tahoma"/>
              </a:rPr>
              <a:t>/</a:t>
            </a:r>
            <a:r>
              <a:rPr sz="2400" spc="-25" dirty="0">
                <a:latin typeface="Tahoma"/>
                <a:cs typeface="Tahoma"/>
              </a:rPr>
              <a:t>m</a:t>
            </a:r>
            <a:r>
              <a:rPr sz="2400" spc="-10" dirty="0">
                <a:latin typeface="Tahoma"/>
                <a:cs typeface="Tahoma"/>
              </a:rPr>
              <a:t>in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22700" y="5137699"/>
            <a:ext cx="5384335" cy="1142999"/>
          </a:xfrm>
          <a:custGeom>
            <a:avLst/>
            <a:gdLst/>
            <a:ahLst/>
            <a:cxnLst/>
            <a:rect l="l" t="t" r="r" b="b"/>
            <a:pathLst>
              <a:path w="4825998" h="1142999">
                <a:moveTo>
                  <a:pt x="0" y="0"/>
                </a:moveTo>
                <a:lnTo>
                  <a:pt x="4825998" y="0"/>
                </a:lnTo>
                <a:lnTo>
                  <a:pt x="4825998" y="1142999"/>
                </a:lnTo>
                <a:lnTo>
                  <a:pt x="0" y="1142999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03891" y="3096144"/>
            <a:ext cx="7091680" cy="727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5719"/>
              </a:lnSpc>
            </a:pPr>
            <a:r>
              <a:rPr lang="en-US" sz="4800" spc="-25" dirty="0" err="1" smtClean="0">
                <a:latin typeface="Tahoma"/>
                <a:cs typeface="Tahoma"/>
              </a:rPr>
              <a:t>Hồi</a:t>
            </a:r>
            <a:r>
              <a:rPr lang="en-US" sz="4800" spc="-25" dirty="0" smtClean="0">
                <a:latin typeface="Tahoma"/>
                <a:cs typeface="Tahoma"/>
              </a:rPr>
              <a:t> </a:t>
            </a:r>
            <a:r>
              <a:rPr lang="en-US" sz="4800" spc="-25" dirty="0" err="1" smtClean="0">
                <a:latin typeface="Tahoma"/>
                <a:cs typeface="Tahoma"/>
              </a:rPr>
              <a:t>sức</a:t>
            </a:r>
            <a:r>
              <a:rPr lang="en-US" sz="4800" spc="-25" dirty="0" smtClean="0">
                <a:latin typeface="Tahoma"/>
                <a:cs typeface="Tahoma"/>
              </a:rPr>
              <a:t> </a:t>
            </a:r>
            <a:r>
              <a:rPr lang="en-US" sz="4800" spc="-25" dirty="0" err="1" smtClean="0">
                <a:latin typeface="Tahoma"/>
                <a:cs typeface="Tahoma"/>
              </a:rPr>
              <a:t>thứ</a:t>
            </a:r>
            <a:r>
              <a:rPr lang="en-US" sz="4800" spc="-25" dirty="0" smtClean="0">
                <a:latin typeface="Tahoma"/>
                <a:cs typeface="Tahoma"/>
              </a:rPr>
              <a:t> </a:t>
            </a:r>
            <a:r>
              <a:rPr lang="en-US" sz="4800" spc="-25" dirty="0" err="1" smtClean="0">
                <a:latin typeface="Tahoma"/>
                <a:cs typeface="Tahoma"/>
              </a:rPr>
              <a:t>cấp</a:t>
            </a:r>
            <a:endParaRPr sz="48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384916" y="1307668"/>
            <a:ext cx="5914390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5" dirty="0" err="1" smtClean="0">
                <a:latin typeface="Tahoma"/>
                <a:cs typeface="Tahoma"/>
              </a:rPr>
              <a:t>Hồi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sức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thứ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cấp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18191" y="2847225"/>
            <a:ext cx="6809740" cy="22364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Thuốc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sz="2400" spc="-10" dirty="0" smtClean="0">
                <a:latin typeface="Tahoma"/>
                <a:cs typeface="Tahoma"/>
              </a:rPr>
              <a:t>.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Thuốc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gì</a:t>
            </a:r>
            <a:r>
              <a:rPr lang="en-US" sz="2400" spc="-5" dirty="0" smtClean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44"/>
              </a:spcBef>
              <a:buFont typeface="Arial"/>
              <a:buChar char="•"/>
            </a:pPr>
            <a:endParaRPr sz="14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sz="2400" spc="-21" dirty="0" smtClean="0">
                <a:latin typeface="Tahoma"/>
                <a:cs typeface="Tahoma"/>
              </a:rPr>
              <a:t>Ox</a:t>
            </a:r>
            <a:r>
              <a:rPr sz="2400" spc="-15" dirty="0" smtClean="0">
                <a:latin typeface="Tahoma"/>
                <a:cs typeface="Tahoma"/>
              </a:rPr>
              <a:t>y</a:t>
            </a:r>
            <a:r>
              <a:rPr sz="2400" spc="-10" dirty="0" smtClean="0">
                <a:latin typeface="Tahoma"/>
                <a:cs typeface="Tahoma"/>
              </a:rPr>
              <a:t>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vâng</a:t>
            </a:r>
            <a:r>
              <a:rPr lang="en-US" sz="2400" spc="-5" dirty="0" smtClean="0">
                <a:latin typeface="Tahoma"/>
                <a:cs typeface="Tahoma"/>
              </a:rPr>
              <a:t>, </a:t>
            </a:r>
            <a:r>
              <a:rPr lang="en-US" sz="2400" spc="-5" dirty="0" err="1" smtClean="0">
                <a:latin typeface="Tahoma"/>
                <a:cs typeface="Tahoma"/>
              </a:rPr>
              <a:t>nhưng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bao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nhiêu</a:t>
            </a:r>
            <a:r>
              <a:rPr sz="2400" spc="-15" dirty="0" smtClean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44"/>
              </a:spcBef>
              <a:buFont typeface="Arial"/>
              <a:buChar char="•"/>
            </a:pPr>
            <a:endParaRPr sz="14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Liệu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pháp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hạ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thân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nhiệt</a:t>
            </a:r>
            <a:r>
              <a:rPr sz="2400" spc="-10" dirty="0" smtClean="0">
                <a:latin typeface="Tahoma"/>
                <a:cs typeface="Tahoma"/>
              </a:rPr>
              <a:t>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smtClean="0">
                <a:latin typeface="Tahoma"/>
                <a:cs typeface="Tahoma"/>
              </a:rPr>
              <a:t>ở </a:t>
            </a:r>
            <a:r>
              <a:rPr lang="en-US" sz="2400" spc="-5" dirty="0" err="1" smtClean="0">
                <a:latin typeface="Tahoma"/>
                <a:cs typeface="Tahoma"/>
              </a:rPr>
              <a:t>trẻ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em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cũng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vậy</a:t>
            </a:r>
            <a:r>
              <a:rPr sz="2400" spc="-15" dirty="0" smtClean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32629" y="2254134"/>
            <a:ext cx="8101407" cy="43504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127681" y="359363"/>
            <a:ext cx="502568" cy="519866"/>
          </a:xfrm>
          <a:custGeom>
            <a:avLst/>
            <a:gdLst/>
            <a:ahLst/>
            <a:cxnLst/>
            <a:rect l="l" t="t" r="r" b="b"/>
            <a:pathLst>
              <a:path w="502567" h="519866">
                <a:moveTo>
                  <a:pt x="0" y="519866"/>
                </a:moveTo>
                <a:lnTo>
                  <a:pt x="502567" y="519866"/>
                </a:lnTo>
                <a:lnTo>
                  <a:pt x="502567" y="0"/>
                </a:lnTo>
                <a:lnTo>
                  <a:pt x="0" y="0"/>
                </a:lnTo>
                <a:lnTo>
                  <a:pt x="0" y="5198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56690" y="397170"/>
            <a:ext cx="454010" cy="4537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39706" y="359363"/>
            <a:ext cx="4075371" cy="519866"/>
          </a:xfrm>
          <a:custGeom>
            <a:avLst/>
            <a:gdLst/>
            <a:ahLst/>
            <a:cxnLst/>
            <a:rect l="l" t="t" r="r" b="b"/>
            <a:pathLst>
              <a:path w="4075371" h="519866">
                <a:moveTo>
                  <a:pt x="0" y="519866"/>
                </a:moveTo>
                <a:lnTo>
                  <a:pt x="4075371" y="519866"/>
                </a:lnTo>
                <a:lnTo>
                  <a:pt x="4075371" y="0"/>
                </a:lnTo>
                <a:lnTo>
                  <a:pt x="0" y="0"/>
                </a:lnTo>
                <a:lnTo>
                  <a:pt x="0" y="519866"/>
                </a:lnTo>
                <a:close/>
              </a:path>
            </a:pathLst>
          </a:custGeom>
          <a:solidFill>
            <a:srgbClr val="FFF2D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20588" y="354637"/>
            <a:ext cx="515336" cy="0"/>
          </a:xfrm>
          <a:custGeom>
            <a:avLst/>
            <a:gdLst/>
            <a:ahLst/>
            <a:cxnLst/>
            <a:rect l="l" t="t" r="r" b="b"/>
            <a:pathLst>
              <a:path w="515336">
                <a:moveTo>
                  <a:pt x="0" y="0"/>
                </a:moveTo>
                <a:lnTo>
                  <a:pt x="515336" y="0"/>
                </a:lnTo>
              </a:path>
            </a:pathLst>
          </a:custGeom>
          <a:ln w="9452">
            <a:solidFill>
              <a:srgbClr val="C2D2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34977" y="349911"/>
            <a:ext cx="0" cy="538769"/>
          </a:xfrm>
          <a:custGeom>
            <a:avLst/>
            <a:gdLst/>
            <a:ahLst/>
            <a:cxnLst/>
            <a:rect l="l" t="t" r="r" b="b"/>
            <a:pathLst>
              <a:path h="538769">
                <a:moveTo>
                  <a:pt x="0" y="0"/>
                </a:moveTo>
                <a:lnTo>
                  <a:pt x="0" y="538769"/>
                </a:lnTo>
              </a:path>
            </a:pathLst>
          </a:custGeom>
          <a:ln w="9458">
            <a:solidFill>
              <a:srgbClr val="C2D2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20588" y="883954"/>
            <a:ext cx="515336" cy="0"/>
          </a:xfrm>
          <a:custGeom>
            <a:avLst/>
            <a:gdLst/>
            <a:ahLst/>
            <a:cxnLst/>
            <a:rect l="l" t="t" r="r" b="b"/>
            <a:pathLst>
              <a:path w="515335">
                <a:moveTo>
                  <a:pt x="515335" y="0"/>
                </a:moveTo>
                <a:lnTo>
                  <a:pt x="0" y="0"/>
                </a:lnTo>
              </a:path>
            </a:pathLst>
          </a:custGeom>
          <a:ln w="9452">
            <a:solidFill>
              <a:srgbClr val="C2D2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22951" y="352274"/>
            <a:ext cx="0" cy="534044"/>
          </a:xfrm>
          <a:custGeom>
            <a:avLst/>
            <a:gdLst/>
            <a:ahLst/>
            <a:cxnLst/>
            <a:rect l="l" t="t" r="r" b="b"/>
            <a:pathLst>
              <a:path h="534044">
                <a:moveTo>
                  <a:pt x="0" y="534044"/>
                </a:moveTo>
                <a:lnTo>
                  <a:pt x="0" y="0"/>
                </a:lnTo>
              </a:path>
            </a:pathLst>
          </a:custGeom>
          <a:ln w="9458">
            <a:solidFill>
              <a:srgbClr val="C2D2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34033" y="354637"/>
            <a:ext cx="4088140" cy="0"/>
          </a:xfrm>
          <a:custGeom>
            <a:avLst/>
            <a:gdLst/>
            <a:ahLst/>
            <a:cxnLst/>
            <a:rect l="l" t="t" r="r" b="b"/>
            <a:pathLst>
              <a:path w="4088140">
                <a:moveTo>
                  <a:pt x="0" y="0"/>
                </a:moveTo>
                <a:lnTo>
                  <a:pt x="4088140" y="0"/>
                </a:lnTo>
              </a:path>
            </a:pathLst>
          </a:custGeom>
          <a:ln w="9452">
            <a:solidFill>
              <a:srgbClr val="C2D2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19808" y="352274"/>
            <a:ext cx="0" cy="534044"/>
          </a:xfrm>
          <a:custGeom>
            <a:avLst/>
            <a:gdLst/>
            <a:ahLst/>
            <a:cxnLst/>
            <a:rect l="l" t="t" r="r" b="b"/>
            <a:pathLst>
              <a:path h="534044">
                <a:moveTo>
                  <a:pt x="0" y="0"/>
                </a:moveTo>
                <a:lnTo>
                  <a:pt x="0" y="534044"/>
                </a:lnTo>
              </a:path>
            </a:pathLst>
          </a:custGeom>
          <a:ln w="9458">
            <a:solidFill>
              <a:srgbClr val="C2D2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34033" y="883954"/>
            <a:ext cx="4088140" cy="0"/>
          </a:xfrm>
          <a:custGeom>
            <a:avLst/>
            <a:gdLst/>
            <a:ahLst/>
            <a:cxnLst/>
            <a:rect l="l" t="t" r="r" b="b"/>
            <a:pathLst>
              <a:path w="4088140">
                <a:moveTo>
                  <a:pt x="4088140" y="0"/>
                </a:moveTo>
                <a:lnTo>
                  <a:pt x="0" y="0"/>
                </a:lnTo>
              </a:path>
            </a:pathLst>
          </a:custGeom>
          <a:ln w="9452">
            <a:solidFill>
              <a:srgbClr val="C2D2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621013" y="896459"/>
            <a:ext cx="4051301" cy="17659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-5" dirty="0">
                <a:latin typeface="Times New Roman"/>
                <a:cs typeface="Times New Roman"/>
              </a:rPr>
              <a:t>Published in final edited form as:</a:t>
            </a:r>
            <a:endParaRPr sz="800">
              <a:latin typeface="Times New Roman"/>
              <a:cs typeface="Times New Roman"/>
            </a:endParaRPr>
          </a:p>
          <a:p>
            <a:pPr marL="69209">
              <a:lnSpc>
                <a:spcPts val="894"/>
              </a:lnSpc>
            </a:pPr>
            <a:r>
              <a:rPr sz="800" spc="-5" dirty="0">
                <a:latin typeface="Times New Roman"/>
                <a:cs typeface="Times New Roman"/>
              </a:rPr>
              <a:t>Crit Care Med. 2011 January ; 39(1): 141–149. doi:10.1097/CCM.0b013e3181fa3c17.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4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 marL="12698" marR="175243">
              <a:lnSpc>
                <a:spcPct val="118100"/>
              </a:lnSpc>
            </a:pPr>
            <a:r>
              <a:rPr sz="1000" b="1" spc="-5" dirty="0">
                <a:latin typeface="Arial"/>
                <a:cs typeface="Arial"/>
              </a:rPr>
              <a:t>Multicenter </a:t>
            </a:r>
            <a:r>
              <a:rPr sz="1000" b="1" spc="-10" dirty="0">
                <a:latin typeface="Arial"/>
                <a:cs typeface="Arial"/>
              </a:rPr>
              <a:t>Cohort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Study</a:t>
            </a:r>
            <a:r>
              <a:rPr sz="1000" b="1" spc="-5" dirty="0">
                <a:latin typeface="Arial"/>
                <a:cs typeface="Arial"/>
              </a:rPr>
              <a:t> of Out-of-Hospital Pediatric </a:t>
            </a:r>
            <a:r>
              <a:rPr sz="1000" b="1" spc="-10" dirty="0">
                <a:latin typeface="Arial"/>
                <a:cs typeface="Arial"/>
              </a:rPr>
              <a:t>Cardiac</a:t>
            </a:r>
            <a:r>
              <a:rPr sz="1000" b="1" spc="-5" dirty="0">
                <a:latin typeface="Arial"/>
                <a:cs typeface="Arial"/>
              </a:rPr>
              <a:t> Arrest</a:t>
            </a:r>
            <a:endParaRPr sz="1000">
              <a:latin typeface="Arial"/>
              <a:cs typeface="Arial"/>
            </a:endParaRPr>
          </a:p>
          <a:p>
            <a:pPr>
              <a:lnSpc>
                <a:spcPts val="1000"/>
              </a:lnSpc>
              <a:spcBef>
                <a:spcPts val="76"/>
              </a:spcBef>
            </a:pPr>
            <a:endParaRPr sz="1000"/>
          </a:p>
          <a:p>
            <a:pPr marL="12698" marR="12698">
              <a:lnSpc>
                <a:spcPts val="890"/>
              </a:lnSpc>
            </a:pPr>
            <a:r>
              <a:rPr sz="800" b="1" spc="-5" dirty="0">
                <a:latin typeface="Arial"/>
                <a:cs typeface="Arial"/>
              </a:rPr>
              <a:t>Frank W. Moler, M.D., M.S., FCC</a:t>
            </a:r>
            <a:r>
              <a:rPr sz="800" b="1" spc="-15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10" dirty="0">
                <a:latin typeface="Arial"/>
                <a:cs typeface="Arial"/>
              </a:rPr>
              <a:t>Amy</a:t>
            </a:r>
            <a:r>
              <a:rPr sz="800" b="1" spc="-5" dirty="0">
                <a:latin typeface="Arial"/>
                <a:cs typeface="Arial"/>
              </a:rPr>
              <a:t> E. Donaldson, M.S</a:t>
            </a:r>
            <a:r>
              <a:rPr sz="800" b="1" spc="-10" dirty="0">
                <a:latin typeface="Arial"/>
                <a:cs typeface="Arial"/>
              </a:rPr>
              <a:t>.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Kathleen Meert, M.D., FCC</a:t>
            </a:r>
            <a:r>
              <a:rPr sz="800" b="1" spc="-15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Richard J. Brilli, M.D., FCC</a:t>
            </a:r>
            <a:r>
              <a:rPr sz="800" b="1" spc="-15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Vinay Nadkarni, M.D., FCC</a:t>
            </a:r>
            <a:r>
              <a:rPr sz="800" b="1" spc="-15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D. H. Shaffner, M.D</a:t>
            </a:r>
            <a:r>
              <a:rPr sz="800" b="1" spc="-10" dirty="0">
                <a:latin typeface="Arial"/>
                <a:cs typeface="Arial"/>
              </a:rPr>
              <a:t>.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Charles L. Schleien, M.D., M.B.A, FCC</a:t>
            </a:r>
            <a:r>
              <a:rPr sz="800" b="1" spc="-15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Robert S. B. Clark, M.D</a:t>
            </a:r>
            <a:r>
              <a:rPr sz="800" b="1" spc="-10" dirty="0">
                <a:latin typeface="Arial"/>
                <a:cs typeface="Arial"/>
              </a:rPr>
              <a:t>.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H.J. Dalton, M.D., FCC</a:t>
            </a:r>
            <a:r>
              <a:rPr sz="800" b="1" spc="-15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Kimberly Statler, M.D.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Kelly S. Tieves, D.O</a:t>
            </a:r>
            <a:r>
              <a:rPr sz="800" b="1" spc="-10" dirty="0">
                <a:latin typeface="Arial"/>
                <a:cs typeface="Arial"/>
              </a:rPr>
              <a:t>.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Richard Hackbarth, M.D.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Robert Pretzlaff, M.D., M.S</a:t>
            </a:r>
            <a:r>
              <a:rPr sz="800" b="1" spc="-10" dirty="0">
                <a:latin typeface="Arial"/>
                <a:cs typeface="Arial"/>
              </a:rPr>
              <a:t>.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Elise W. van der Jagt, M.D., M.P.H</a:t>
            </a:r>
            <a:r>
              <a:rPr sz="800" b="1" spc="-10" dirty="0">
                <a:latin typeface="Arial"/>
                <a:cs typeface="Arial"/>
              </a:rPr>
              <a:t>.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Jose Pineda, M.D</a:t>
            </a:r>
            <a:r>
              <a:rPr sz="800" b="1" spc="-10" dirty="0">
                <a:latin typeface="Arial"/>
                <a:cs typeface="Arial"/>
              </a:rPr>
              <a:t>.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b="1" spc="-5" dirty="0">
                <a:latin typeface="Arial"/>
                <a:cs typeface="Arial"/>
              </a:rPr>
              <a:t>Lynn Hernan, M.D</a:t>
            </a:r>
            <a:r>
              <a:rPr sz="800" b="1" spc="-10" dirty="0">
                <a:latin typeface="Arial"/>
                <a:cs typeface="Arial"/>
              </a:rPr>
              <a:t>.</a:t>
            </a:r>
            <a:r>
              <a:rPr sz="800" spc="-5" dirty="0">
                <a:latin typeface="Arial"/>
                <a:cs typeface="Arial"/>
              </a:rPr>
              <a:t>, and </a:t>
            </a:r>
            <a:r>
              <a:rPr sz="800" b="1" spc="-5" dirty="0">
                <a:latin typeface="Arial"/>
                <a:cs typeface="Arial"/>
              </a:rPr>
              <a:t>J Michael Dean, M.D., M.B.A., </a:t>
            </a:r>
            <a:r>
              <a:rPr sz="800" b="1" spc="-10" dirty="0">
                <a:latin typeface="Arial"/>
                <a:cs typeface="Arial"/>
              </a:rPr>
              <a:t>FCCM</a:t>
            </a:r>
            <a:r>
              <a:rPr sz="800" b="1" spc="-5" dirty="0">
                <a:latin typeface="Arial"/>
                <a:cs typeface="Arial"/>
              </a:rPr>
              <a:t> for the Pediatric Emergency Care Applied Research Network (PECARN)</a:t>
            </a:r>
            <a:endParaRPr sz="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64842" y="328579"/>
            <a:ext cx="2892426" cy="5334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15" dirty="0">
                <a:latin typeface="Times New Roman"/>
                <a:cs typeface="Times New Roman"/>
              </a:rPr>
              <a:t>NIH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10" dirty="0">
                <a:latin typeface="Times New Roman"/>
                <a:cs typeface="Times New Roman"/>
              </a:rPr>
              <a:t>Public </a:t>
            </a:r>
            <a:r>
              <a:rPr sz="1600" spc="15" dirty="0">
                <a:latin typeface="Times New Roman"/>
                <a:cs typeface="Times New Roman"/>
              </a:rPr>
              <a:t>Access</a:t>
            </a:r>
            <a:endParaRPr sz="1600">
              <a:latin typeface="Times New Roman"/>
              <a:cs typeface="Times New Roman"/>
            </a:endParaRPr>
          </a:p>
          <a:p>
            <a:pPr marL="12698">
              <a:lnSpc>
                <a:spcPts val="1210"/>
              </a:lnSpc>
            </a:pPr>
            <a:r>
              <a:rPr sz="1000" b="1" spc="-10" dirty="0">
                <a:latin typeface="Times New Roman"/>
                <a:cs typeface="Times New Roman"/>
              </a:rPr>
              <a:t>Author</a:t>
            </a:r>
            <a:r>
              <a:rPr sz="1000" b="1" spc="-5" dirty="0">
                <a:latin typeface="Times New Roman"/>
                <a:cs typeface="Times New Roman"/>
              </a:rPr>
              <a:t> </a:t>
            </a:r>
            <a:r>
              <a:rPr sz="1000" b="1" spc="-10" dirty="0">
                <a:latin typeface="Times New Roman"/>
                <a:cs typeface="Times New Roman"/>
              </a:rPr>
              <a:t>Manuscript</a:t>
            </a:r>
            <a:endParaRPr sz="1000">
              <a:latin typeface="Times New Roman"/>
              <a:cs typeface="Times New Roman"/>
            </a:endParaRPr>
          </a:p>
          <a:p>
            <a:pPr marL="12698">
              <a:spcBef>
                <a:spcPts val="5"/>
              </a:spcBef>
            </a:pPr>
            <a:r>
              <a:rPr sz="800" i="1" spc="5" dirty="0">
                <a:solidFill>
                  <a:srgbClr val="C2D2E4"/>
                </a:solidFill>
                <a:latin typeface="Times New Roman"/>
                <a:cs typeface="Times New Roman"/>
              </a:rPr>
              <a:t>Crit Care </a:t>
            </a:r>
            <a:r>
              <a:rPr sz="800" i="1" spc="10" dirty="0">
                <a:solidFill>
                  <a:srgbClr val="C2D2E4"/>
                </a:solidFill>
                <a:latin typeface="Times New Roman"/>
                <a:cs typeface="Times New Roman"/>
              </a:rPr>
              <a:t>Me</a:t>
            </a:r>
            <a:r>
              <a:rPr sz="800" i="1" dirty="0">
                <a:solidFill>
                  <a:srgbClr val="C2D2E4"/>
                </a:solidFill>
                <a:latin typeface="Times New Roman"/>
                <a:cs typeface="Times New Roman"/>
              </a:rPr>
              <a:t>d</a:t>
            </a:r>
            <a:r>
              <a:rPr sz="800" dirty="0">
                <a:solidFill>
                  <a:srgbClr val="C2D2E4"/>
                </a:solidFill>
                <a:latin typeface="Times New Roman"/>
                <a:cs typeface="Times New Roman"/>
              </a:rPr>
              <a:t>. </a:t>
            </a:r>
            <a:r>
              <a:rPr sz="800" spc="5" dirty="0">
                <a:solidFill>
                  <a:srgbClr val="C2D2E4"/>
                </a:solidFill>
                <a:latin typeface="Times New Roman"/>
                <a:cs typeface="Times New Roman"/>
              </a:rPr>
              <a:t>Author manuscript; available in </a:t>
            </a:r>
            <a:r>
              <a:rPr sz="800" spc="10" dirty="0">
                <a:solidFill>
                  <a:srgbClr val="C2D2E4"/>
                </a:solidFill>
                <a:latin typeface="Times New Roman"/>
                <a:cs typeface="Times New Roman"/>
              </a:rPr>
              <a:t>PMC </a:t>
            </a:r>
            <a:r>
              <a:rPr sz="800" spc="5" dirty="0">
                <a:solidFill>
                  <a:srgbClr val="C2D2E4"/>
                </a:solidFill>
                <a:latin typeface="Times New Roman"/>
                <a:cs typeface="Times New Roman"/>
              </a:rPr>
              <a:t>2012 March 8.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952698" y="354636"/>
            <a:ext cx="170254" cy="2350348"/>
          </a:xfrm>
          <a:custGeom>
            <a:avLst/>
            <a:gdLst/>
            <a:ahLst/>
            <a:cxnLst/>
            <a:rect l="l" t="t" r="r" b="b"/>
            <a:pathLst>
              <a:path w="170253" h="2350348">
                <a:moveTo>
                  <a:pt x="170253" y="2350348"/>
                </a:moveTo>
                <a:lnTo>
                  <a:pt x="170253" y="0"/>
                </a:lnTo>
                <a:lnTo>
                  <a:pt x="0" y="0"/>
                </a:lnTo>
                <a:lnTo>
                  <a:pt x="0" y="2350348"/>
                </a:lnTo>
                <a:lnTo>
                  <a:pt x="170253" y="2350348"/>
                </a:lnTo>
                <a:close/>
              </a:path>
            </a:pathLst>
          </a:custGeom>
          <a:solidFill>
            <a:srgbClr val="C2D2E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970896" y="974554"/>
            <a:ext cx="148590" cy="1362075"/>
          </a:xfrm>
          <a:prstGeom prst="rect">
            <a:avLst/>
          </a:prstGeom>
        </p:spPr>
        <p:txBody>
          <a:bodyPr vert="vert" wrap="square" lIns="0" tIns="0" rIns="0" bIns="0" rtlCol="0">
            <a:noAutofit/>
          </a:bodyPr>
          <a:lstStyle/>
          <a:p>
            <a:pPr marL="12698"/>
            <a:r>
              <a:rPr sz="900" dirty="0">
                <a:solidFill>
                  <a:srgbClr val="021279"/>
                </a:solidFill>
                <a:latin typeface="Arial"/>
                <a:cs typeface="Arial"/>
              </a:rPr>
              <a:t>NIH-PA</a:t>
            </a:r>
            <a:r>
              <a:rPr sz="900" spc="-5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021279"/>
                </a:solidFill>
                <a:latin typeface="Arial"/>
                <a:cs typeface="Arial"/>
              </a:rPr>
              <a:t>Author</a:t>
            </a:r>
            <a:r>
              <a:rPr sz="900" spc="-5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021279"/>
                </a:solidFill>
                <a:latin typeface="Arial"/>
                <a:cs typeface="Arial"/>
              </a:rPr>
              <a:t>Manuscript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544426" y="4295658"/>
            <a:ext cx="3544887" cy="1570038"/>
          </a:xfrm>
          <a:custGeom>
            <a:avLst/>
            <a:gdLst/>
            <a:ahLst/>
            <a:cxnLst/>
            <a:rect l="l" t="t" r="r" b="b"/>
            <a:pathLst>
              <a:path w="3544887" h="1570038">
                <a:moveTo>
                  <a:pt x="0" y="0"/>
                </a:moveTo>
                <a:lnTo>
                  <a:pt x="3544887" y="0"/>
                </a:lnTo>
                <a:lnTo>
                  <a:pt x="3544887" y="1570038"/>
                </a:lnTo>
                <a:lnTo>
                  <a:pt x="0" y="157003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44425" y="4295658"/>
            <a:ext cx="3544885" cy="1570038"/>
          </a:xfrm>
          <a:custGeom>
            <a:avLst/>
            <a:gdLst/>
            <a:ahLst/>
            <a:cxnLst/>
            <a:rect l="l" t="t" r="r" b="b"/>
            <a:pathLst>
              <a:path w="3544886" h="1570037">
                <a:moveTo>
                  <a:pt x="0" y="0"/>
                </a:moveTo>
                <a:lnTo>
                  <a:pt x="3544886" y="0"/>
                </a:lnTo>
                <a:lnTo>
                  <a:pt x="3544886" y="1570037"/>
                </a:lnTo>
                <a:lnTo>
                  <a:pt x="0" y="1570037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623166" y="4341380"/>
            <a:ext cx="3359785" cy="147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sz="1600" spc="-15" dirty="0">
                <a:latin typeface="Tahoma"/>
                <a:cs typeface="Tahoma"/>
              </a:rPr>
              <a:t>1</a:t>
            </a:r>
            <a:r>
              <a:rPr sz="1600" spc="-10" dirty="0">
                <a:latin typeface="Tahoma"/>
                <a:cs typeface="Tahoma"/>
              </a:rPr>
              <a:t>5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trung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tâm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nhi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sz="1600" spc="-5" dirty="0" smtClean="0">
                <a:latin typeface="Tahoma"/>
                <a:cs typeface="Tahoma"/>
              </a:rPr>
              <a:t>, </a:t>
            </a:r>
            <a:r>
              <a:rPr lang="en-US" sz="1600" spc="-5" dirty="0" err="1" smtClean="0">
                <a:latin typeface="Tahoma"/>
                <a:cs typeface="Tahoma"/>
              </a:rPr>
              <a:t>Mỹ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dirty="0" smtClean="0">
                <a:latin typeface="Tahoma"/>
                <a:cs typeface="Tahoma"/>
              </a:rPr>
              <a:t>–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spc="-15" dirty="0" smtClean="0">
                <a:latin typeface="Tahoma"/>
                <a:cs typeface="Tahoma"/>
              </a:rPr>
              <a:t>18 </a:t>
            </a:r>
            <a:r>
              <a:rPr lang="en-US" sz="1600" spc="-15" dirty="0" err="1" smtClean="0">
                <a:latin typeface="Tahoma"/>
                <a:cs typeface="Tahoma"/>
              </a:rPr>
              <a:t>tuổi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40" dirty="0" err="1" smtClean="0">
                <a:latin typeface="Tahoma"/>
                <a:cs typeface="Tahoma"/>
              </a:rPr>
              <a:t>Hồ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sơ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hồi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cứu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/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18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tháng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dirty="0" err="1" smtClean="0">
                <a:latin typeface="Tahoma"/>
                <a:cs typeface="Tahoma"/>
              </a:rPr>
              <a:t>Ngoài</a:t>
            </a:r>
            <a:r>
              <a:rPr lang="en-US" sz="1600" dirty="0" smtClean="0">
                <a:latin typeface="Tahoma"/>
                <a:cs typeface="Tahoma"/>
              </a:rPr>
              <a:t> BV 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5" dirty="0" smtClean="0">
                <a:latin typeface="Tahoma"/>
                <a:cs typeface="Tahoma"/>
              </a:rPr>
              <a:t>0</a:t>
            </a:r>
            <a:r>
              <a:rPr sz="1600" spc="-10" dirty="0" smtClean="0">
                <a:latin typeface="Tahoma"/>
                <a:cs typeface="Tahoma"/>
              </a:rPr>
              <a:t>1</a:t>
            </a:r>
            <a:r>
              <a:rPr lang="en-US" sz="1600" spc="-5" dirty="0" smtClean="0">
                <a:latin typeface="Tahoma"/>
                <a:cs typeface="Tahoma"/>
              </a:rPr>
              <a:t>/7/</a:t>
            </a:r>
            <a:r>
              <a:rPr sz="1600" spc="-15" dirty="0" smtClean="0">
                <a:latin typeface="Tahoma"/>
                <a:cs typeface="Tahoma"/>
              </a:rPr>
              <a:t>200</a:t>
            </a:r>
            <a:r>
              <a:rPr sz="1600" spc="-10" dirty="0" smtClean="0">
                <a:latin typeface="Tahoma"/>
                <a:cs typeface="Tahoma"/>
              </a:rPr>
              <a:t>3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dirty="0" smtClean="0">
                <a:latin typeface="Tahoma"/>
                <a:cs typeface="Tahoma"/>
              </a:rPr>
              <a:t>–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5" dirty="0" smtClean="0">
                <a:latin typeface="Tahoma"/>
                <a:cs typeface="Tahoma"/>
              </a:rPr>
              <a:t>3</a:t>
            </a:r>
            <a:r>
              <a:rPr sz="1600" spc="-10" dirty="0" smtClean="0">
                <a:latin typeface="Tahoma"/>
                <a:cs typeface="Tahoma"/>
              </a:rPr>
              <a:t>1</a:t>
            </a:r>
            <a:r>
              <a:rPr lang="en-US" sz="1600" spc="-5" dirty="0" smtClean="0">
                <a:latin typeface="Tahoma"/>
                <a:cs typeface="Tahoma"/>
              </a:rPr>
              <a:t>/12/</a:t>
            </a:r>
            <a:r>
              <a:rPr sz="1600" spc="-15" dirty="0" smtClean="0">
                <a:latin typeface="Tahoma"/>
                <a:cs typeface="Tahoma"/>
              </a:rPr>
              <a:t>2004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spcBef>
                <a:spcPts val="80"/>
              </a:spcBef>
              <a:buFont typeface="Arial"/>
              <a:buChar char="•"/>
              <a:tabLst>
                <a:tab pos="147305" algn="l"/>
              </a:tabLst>
            </a:pPr>
            <a:r>
              <a:rPr sz="1600" spc="-15" dirty="0">
                <a:latin typeface="Tahoma"/>
                <a:cs typeface="Tahoma"/>
              </a:rPr>
              <a:t>13</a:t>
            </a:r>
            <a:r>
              <a:rPr sz="1600" spc="-10" dirty="0">
                <a:latin typeface="Tahoma"/>
                <a:cs typeface="Tahoma"/>
              </a:rPr>
              <a:t>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bn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638590" y="4937009"/>
            <a:ext cx="1633537" cy="338139"/>
          </a:xfrm>
          <a:custGeom>
            <a:avLst/>
            <a:gdLst/>
            <a:ahLst/>
            <a:cxnLst/>
            <a:rect l="l" t="t" r="r" b="b"/>
            <a:pathLst>
              <a:path w="1633537" h="338138">
                <a:moveTo>
                  <a:pt x="0" y="0"/>
                </a:moveTo>
                <a:lnTo>
                  <a:pt x="1633537" y="0"/>
                </a:lnTo>
                <a:lnTo>
                  <a:pt x="1633537" y="338138"/>
                </a:lnTo>
                <a:lnTo>
                  <a:pt x="0" y="33813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516668" y="4937010"/>
            <a:ext cx="2021032" cy="338137"/>
          </a:xfrm>
          <a:custGeom>
            <a:avLst/>
            <a:gdLst/>
            <a:ahLst/>
            <a:cxnLst/>
            <a:rect l="l" t="t" r="r" b="b"/>
            <a:pathLst>
              <a:path w="1633537" h="338137">
                <a:moveTo>
                  <a:pt x="0" y="0"/>
                </a:moveTo>
                <a:lnTo>
                  <a:pt x="1633537" y="0"/>
                </a:lnTo>
                <a:lnTo>
                  <a:pt x="1633537" y="338137"/>
                </a:lnTo>
                <a:lnTo>
                  <a:pt x="0" y="338137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548860" y="4982731"/>
            <a:ext cx="2184952" cy="29241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dirty="0" err="1" smtClean="0">
                <a:latin typeface="Tahoma"/>
                <a:cs typeface="Tahoma"/>
              </a:rPr>
              <a:t>S</a:t>
            </a:r>
            <a:r>
              <a:rPr lang="en-US" sz="1600" b="1" dirty="0" err="1" smtClean="0">
                <a:latin typeface="Tahoma"/>
                <a:cs typeface="Tahoma"/>
              </a:rPr>
              <a:t>ống</a:t>
            </a:r>
            <a:r>
              <a:rPr lang="en-US" sz="1600" b="1" dirty="0" smtClean="0">
                <a:latin typeface="Tahoma"/>
                <a:cs typeface="Tahoma"/>
              </a:rPr>
              <a:t> </a:t>
            </a:r>
            <a:r>
              <a:rPr lang="en-US" sz="1600" b="1" dirty="0" err="1" smtClean="0">
                <a:latin typeface="Tahoma"/>
                <a:cs typeface="Tahoma"/>
              </a:rPr>
              <a:t>còn</a:t>
            </a:r>
            <a:r>
              <a:rPr sz="1600" b="1" spc="-10" dirty="0" smtClean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= </a:t>
            </a:r>
            <a:r>
              <a:rPr sz="1600" b="1" spc="-15" dirty="0">
                <a:latin typeface="Tahoma"/>
                <a:cs typeface="Tahoma"/>
              </a:rPr>
              <a:t>38%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135802" y="6711518"/>
            <a:ext cx="438086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0" dirty="0">
                <a:latin typeface="Tahoma"/>
                <a:cs typeface="Tahoma"/>
              </a:rPr>
              <a:t>Moler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F</a:t>
            </a:r>
            <a:r>
              <a:rPr sz="1600" spc="-235" dirty="0">
                <a:latin typeface="Tahoma"/>
                <a:cs typeface="Tahoma"/>
              </a:rPr>
              <a:t>W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Cr</a:t>
            </a:r>
            <a:r>
              <a:rPr sz="1600" spc="-5" dirty="0">
                <a:latin typeface="Tahoma"/>
                <a:cs typeface="Tahoma"/>
              </a:rPr>
              <a:t>it </a:t>
            </a:r>
            <a:r>
              <a:rPr sz="1600" spc="-10" dirty="0">
                <a:latin typeface="Tahoma"/>
                <a:cs typeface="Tahoma"/>
              </a:rPr>
              <a:t>Car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2011;39:141-149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567307" y="4459949"/>
            <a:ext cx="4914265" cy="2863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dirty="0">
                <a:latin typeface="Times New Roman"/>
                <a:cs typeface="Times New Roman"/>
              </a:rPr>
              <a:t>Logistic Regression Models for Hospital Mortalit</a:t>
            </a:r>
            <a:r>
              <a:rPr spc="-5" dirty="0">
                <a:latin typeface="Times New Roman"/>
                <a:cs typeface="Times New Roman"/>
              </a:rPr>
              <a:t>y</a:t>
            </a:r>
            <a:r>
              <a:rPr sz="2100" i="1" baseline="24691" dirty="0">
                <a:latin typeface="Times New Roman"/>
                <a:cs typeface="Times New Roman"/>
              </a:rPr>
              <a:t>a</a:t>
            </a:r>
            <a:r>
              <a:rPr sz="2700" baseline="18518" dirty="0">
                <a:latin typeface="Times New Roman"/>
                <a:cs typeface="Times New Roman"/>
              </a:rPr>
              <a:t>,</a:t>
            </a:r>
            <a:r>
              <a:rPr sz="2100" i="1" baseline="24691" dirty="0">
                <a:latin typeface="Times New Roman"/>
                <a:cs typeface="Times New Roman"/>
              </a:rPr>
              <a:t>b</a:t>
            </a:r>
            <a:endParaRPr sz="2100" baseline="24691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420419" y="441095"/>
            <a:ext cx="399594" cy="399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827571" y="882058"/>
            <a:ext cx="3568700" cy="155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dirty="0">
                <a:latin typeface="Times New Roman"/>
                <a:cs typeface="Times New Roman"/>
              </a:rPr>
              <a:t>Published in final edited form as:</a:t>
            </a:r>
            <a:endParaRPr sz="700">
              <a:latin typeface="Times New Roman"/>
              <a:cs typeface="Times New Roman"/>
            </a:endParaRPr>
          </a:p>
          <a:p>
            <a:pPr marL="62224">
              <a:spcBef>
                <a:spcPts val="5"/>
              </a:spcBef>
            </a:pPr>
            <a:r>
              <a:rPr sz="700" dirty="0">
                <a:latin typeface="Times New Roman"/>
                <a:cs typeface="Times New Roman"/>
              </a:rPr>
              <a:t>Crit Care Med. 2011 January ; 39(1): 141–149. doi:10.1097/CCM.0b013e3181fa3c17.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ts val="499"/>
              </a:lnSpc>
              <a:spcBef>
                <a:spcPts val="32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2698" marR="155560">
              <a:lnSpc>
                <a:spcPct val="121400"/>
              </a:lnSpc>
            </a:pPr>
            <a:r>
              <a:rPr sz="900" b="1" dirty="0">
                <a:latin typeface="Arial"/>
                <a:cs typeface="Arial"/>
              </a:rPr>
              <a:t>Multicenter</a:t>
            </a:r>
            <a:r>
              <a:rPr sz="900" b="1" spc="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Cohort</a:t>
            </a:r>
            <a:r>
              <a:rPr sz="900" b="1" spc="5" dirty="0">
                <a:latin typeface="Arial"/>
                <a:cs typeface="Arial"/>
              </a:rPr>
              <a:t> Study </a:t>
            </a:r>
            <a:r>
              <a:rPr sz="900" b="1" dirty="0">
                <a:latin typeface="Arial"/>
                <a:cs typeface="Arial"/>
              </a:rPr>
              <a:t>of</a:t>
            </a:r>
            <a:r>
              <a:rPr sz="900" b="1" spc="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Out-of-Hospital</a:t>
            </a:r>
            <a:r>
              <a:rPr sz="900" b="1" spc="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Pediatric Cardiac Arrest</a:t>
            </a:r>
            <a:endParaRPr sz="900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23"/>
              </a:spcBef>
            </a:pPr>
            <a:endParaRPr sz="900"/>
          </a:p>
          <a:p>
            <a:pPr marL="12698" marR="12698">
              <a:lnSpc>
                <a:spcPct val="100800"/>
              </a:lnSpc>
            </a:pPr>
            <a:r>
              <a:rPr sz="700" b="1" dirty="0">
                <a:latin typeface="Arial"/>
                <a:cs typeface="Arial"/>
              </a:rPr>
              <a:t>Frank W. Moler, M.D., M.S., FCC</a:t>
            </a:r>
            <a:r>
              <a:rPr sz="700" b="1" spc="-5" dirty="0">
                <a:latin typeface="Arial"/>
                <a:cs typeface="Arial"/>
              </a:rPr>
              <a:t>M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Amy E. Donaldson, M.S</a:t>
            </a:r>
            <a:r>
              <a:rPr sz="700" b="1" spc="-5" dirty="0">
                <a:latin typeface="Arial"/>
                <a:cs typeface="Arial"/>
              </a:rPr>
              <a:t>.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Kathleen Meert, M.D., FCC</a:t>
            </a:r>
            <a:r>
              <a:rPr sz="700" b="1" spc="-5" dirty="0">
                <a:latin typeface="Arial"/>
                <a:cs typeface="Arial"/>
              </a:rPr>
              <a:t>M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Richard J. Brilli, M.D., FCC</a:t>
            </a:r>
            <a:r>
              <a:rPr sz="700" b="1" spc="-5" dirty="0">
                <a:latin typeface="Arial"/>
                <a:cs typeface="Arial"/>
              </a:rPr>
              <a:t>M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Vinay Nadkarni, M.D., FCC</a:t>
            </a:r>
            <a:r>
              <a:rPr sz="700" b="1" spc="-5" dirty="0">
                <a:latin typeface="Arial"/>
                <a:cs typeface="Arial"/>
              </a:rPr>
              <a:t>M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D. H. Shaffner, M.D</a:t>
            </a:r>
            <a:r>
              <a:rPr sz="700" b="1" spc="-5" dirty="0">
                <a:latin typeface="Arial"/>
                <a:cs typeface="Arial"/>
              </a:rPr>
              <a:t>.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Charles L. Schleien, M.D., M.B.A, FCC</a:t>
            </a:r>
            <a:r>
              <a:rPr sz="700" b="1" spc="-5" dirty="0">
                <a:latin typeface="Arial"/>
                <a:cs typeface="Arial"/>
              </a:rPr>
              <a:t>M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Robert S. B. Clark, M.D</a:t>
            </a:r>
            <a:r>
              <a:rPr sz="700" b="1" spc="-5" dirty="0">
                <a:latin typeface="Arial"/>
                <a:cs typeface="Arial"/>
              </a:rPr>
              <a:t>.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H.J. Dalton, M.D., FCC</a:t>
            </a:r>
            <a:r>
              <a:rPr sz="700" b="1" spc="-5" dirty="0">
                <a:latin typeface="Arial"/>
                <a:cs typeface="Arial"/>
              </a:rPr>
              <a:t>M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Kimberly Statler, M.D.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Kelly S. Tieves, D.O</a:t>
            </a:r>
            <a:r>
              <a:rPr sz="700" b="1" spc="-5" dirty="0">
                <a:latin typeface="Arial"/>
                <a:cs typeface="Arial"/>
              </a:rPr>
              <a:t>.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Richard Hackbarth, M.D.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Robert Pretzlaff, M.D., M.S</a:t>
            </a:r>
            <a:r>
              <a:rPr sz="700" b="1" spc="-5" dirty="0">
                <a:latin typeface="Arial"/>
                <a:cs typeface="Arial"/>
              </a:rPr>
              <a:t>.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Elise W. van der Jagt, M.D., M.P.H</a:t>
            </a:r>
            <a:r>
              <a:rPr sz="700" b="1" spc="-5" dirty="0">
                <a:latin typeface="Arial"/>
                <a:cs typeface="Arial"/>
              </a:rPr>
              <a:t>.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Jose Pineda, M.D</a:t>
            </a:r>
            <a:r>
              <a:rPr sz="700" b="1" spc="-5" dirty="0">
                <a:latin typeface="Arial"/>
                <a:cs typeface="Arial"/>
              </a:rPr>
              <a:t>.</a:t>
            </a:r>
            <a:r>
              <a:rPr sz="700" dirty="0">
                <a:latin typeface="Arial"/>
                <a:cs typeface="Arial"/>
              </a:rPr>
              <a:t>, </a:t>
            </a:r>
            <a:r>
              <a:rPr sz="700" b="1" dirty="0">
                <a:latin typeface="Arial"/>
                <a:cs typeface="Arial"/>
              </a:rPr>
              <a:t>Lynn Hernan, M.D</a:t>
            </a:r>
            <a:r>
              <a:rPr sz="700" b="1" spc="-5" dirty="0">
                <a:latin typeface="Arial"/>
                <a:cs typeface="Arial"/>
              </a:rPr>
              <a:t>.</a:t>
            </a:r>
            <a:r>
              <a:rPr sz="700" dirty="0">
                <a:latin typeface="Arial"/>
                <a:cs typeface="Arial"/>
              </a:rPr>
              <a:t>, and </a:t>
            </a:r>
            <a:r>
              <a:rPr sz="700" b="1" dirty="0">
                <a:latin typeface="Arial"/>
                <a:cs typeface="Arial"/>
              </a:rPr>
              <a:t>J Michael Dean, M.D., M.B.A., FCCM for the Pediatric Emergency Care Applied Research Network (PECARN)</a:t>
            </a:r>
            <a:endParaRPr sz="7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233545" y="5845059"/>
            <a:ext cx="237016" cy="8968"/>
          </a:xfrm>
          <a:custGeom>
            <a:avLst/>
            <a:gdLst/>
            <a:ahLst/>
            <a:cxnLst/>
            <a:rect l="l" t="t" r="r" b="b"/>
            <a:pathLst>
              <a:path w="237016" h="8968">
                <a:moveTo>
                  <a:pt x="237016" y="0"/>
                </a:moveTo>
                <a:lnTo>
                  <a:pt x="0" y="8968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76876" y="5719388"/>
            <a:ext cx="260312" cy="256630"/>
          </a:xfrm>
          <a:custGeom>
            <a:avLst/>
            <a:gdLst/>
            <a:ahLst/>
            <a:cxnLst/>
            <a:rect l="l" t="t" r="r" b="b"/>
            <a:pathLst>
              <a:path w="260312" h="256630">
                <a:moveTo>
                  <a:pt x="228739" y="0"/>
                </a:moveTo>
                <a:lnTo>
                  <a:pt x="216903" y="583"/>
                </a:lnTo>
                <a:lnTo>
                  <a:pt x="0" y="136783"/>
                </a:lnTo>
                <a:lnTo>
                  <a:pt x="218324" y="253306"/>
                </a:lnTo>
                <a:lnTo>
                  <a:pt x="230107" y="256630"/>
                </a:lnTo>
                <a:lnTo>
                  <a:pt x="241800" y="254858"/>
                </a:lnTo>
                <a:lnTo>
                  <a:pt x="251827" y="248469"/>
                </a:lnTo>
                <a:lnTo>
                  <a:pt x="256988" y="241551"/>
                </a:lnTo>
                <a:lnTo>
                  <a:pt x="260312" y="229769"/>
                </a:lnTo>
                <a:lnTo>
                  <a:pt x="258540" y="218076"/>
                </a:lnTo>
                <a:lnTo>
                  <a:pt x="252152" y="208048"/>
                </a:lnTo>
                <a:lnTo>
                  <a:pt x="113341" y="132494"/>
                </a:lnTo>
                <a:lnTo>
                  <a:pt x="239537" y="52335"/>
                </a:lnTo>
                <a:lnTo>
                  <a:pt x="248209" y="43747"/>
                </a:lnTo>
                <a:lnTo>
                  <a:pt x="252430" y="32738"/>
                </a:lnTo>
                <a:lnTo>
                  <a:pt x="251846" y="20902"/>
                </a:lnTo>
                <a:lnTo>
                  <a:pt x="248335" y="12894"/>
                </a:lnTo>
                <a:lnTo>
                  <a:pt x="239748" y="4222"/>
                </a:lnTo>
                <a:lnTo>
                  <a:pt x="228739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233545" y="6200660"/>
            <a:ext cx="237016" cy="8968"/>
          </a:xfrm>
          <a:custGeom>
            <a:avLst/>
            <a:gdLst/>
            <a:ahLst/>
            <a:cxnLst/>
            <a:rect l="l" t="t" r="r" b="b"/>
            <a:pathLst>
              <a:path w="237016" h="8968">
                <a:moveTo>
                  <a:pt x="237016" y="0"/>
                </a:moveTo>
                <a:lnTo>
                  <a:pt x="0" y="8968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176876" y="6074988"/>
            <a:ext cx="260312" cy="256630"/>
          </a:xfrm>
          <a:custGeom>
            <a:avLst/>
            <a:gdLst/>
            <a:ahLst/>
            <a:cxnLst/>
            <a:rect l="l" t="t" r="r" b="b"/>
            <a:pathLst>
              <a:path w="260312" h="256630">
                <a:moveTo>
                  <a:pt x="228739" y="0"/>
                </a:moveTo>
                <a:lnTo>
                  <a:pt x="216903" y="583"/>
                </a:lnTo>
                <a:lnTo>
                  <a:pt x="0" y="136783"/>
                </a:lnTo>
                <a:lnTo>
                  <a:pt x="218324" y="253306"/>
                </a:lnTo>
                <a:lnTo>
                  <a:pt x="230107" y="256630"/>
                </a:lnTo>
                <a:lnTo>
                  <a:pt x="241800" y="254857"/>
                </a:lnTo>
                <a:lnTo>
                  <a:pt x="251827" y="248469"/>
                </a:lnTo>
                <a:lnTo>
                  <a:pt x="256988" y="241551"/>
                </a:lnTo>
                <a:lnTo>
                  <a:pt x="260312" y="229769"/>
                </a:lnTo>
                <a:lnTo>
                  <a:pt x="258540" y="218076"/>
                </a:lnTo>
                <a:lnTo>
                  <a:pt x="252151" y="208048"/>
                </a:lnTo>
                <a:lnTo>
                  <a:pt x="113341" y="132494"/>
                </a:lnTo>
                <a:lnTo>
                  <a:pt x="239537" y="52335"/>
                </a:lnTo>
                <a:lnTo>
                  <a:pt x="248209" y="43747"/>
                </a:lnTo>
                <a:lnTo>
                  <a:pt x="252430" y="32738"/>
                </a:lnTo>
                <a:lnTo>
                  <a:pt x="251846" y="20902"/>
                </a:lnTo>
                <a:lnTo>
                  <a:pt x="248335" y="12894"/>
                </a:lnTo>
                <a:lnTo>
                  <a:pt x="239748" y="4222"/>
                </a:lnTo>
                <a:lnTo>
                  <a:pt x="228739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35802" y="6711518"/>
            <a:ext cx="438086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0" dirty="0">
                <a:latin typeface="Tahoma"/>
                <a:cs typeface="Tahoma"/>
              </a:rPr>
              <a:t>Moler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F</a:t>
            </a:r>
            <a:r>
              <a:rPr sz="1600" spc="-235" dirty="0">
                <a:latin typeface="Tahoma"/>
                <a:cs typeface="Tahoma"/>
              </a:rPr>
              <a:t>W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Cr</a:t>
            </a:r>
            <a:r>
              <a:rPr sz="1600" spc="-5" dirty="0">
                <a:latin typeface="Tahoma"/>
                <a:cs typeface="Tahoma"/>
              </a:rPr>
              <a:t>it </a:t>
            </a:r>
            <a:r>
              <a:rPr sz="1600" spc="-10" dirty="0">
                <a:latin typeface="Tahoma"/>
                <a:cs typeface="Tahoma"/>
              </a:rPr>
              <a:t>Car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2011;39:141-149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59890" y="2681469"/>
          <a:ext cx="8571086" cy="16251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33284"/>
                <a:gridCol w="1390545"/>
                <a:gridCol w="1696336"/>
                <a:gridCol w="850921"/>
              </a:tblGrid>
              <a:tr h="366963">
                <a:tc>
                  <a:txBody>
                    <a:bodyPr/>
                    <a:lstStyle/>
                    <a:p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Survivors</a:t>
                      </a:r>
                      <a:r>
                        <a:rPr sz="1200" b="1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0" dirty="0" smtClean="0">
                          <a:latin typeface="Times New Roman"/>
                          <a:cs typeface="Times New Roman"/>
                        </a:rPr>
                        <a:t>(N=53)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Non-survivors</a:t>
                      </a:r>
                      <a:r>
                        <a:rPr sz="1200" b="1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0" dirty="0" smtClean="0">
                          <a:latin typeface="Times New Roman"/>
                          <a:cs typeface="Times New Roman"/>
                        </a:rPr>
                        <a:t>(N=85)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P-Value</a:t>
                      </a:r>
                      <a:r>
                        <a:rPr sz="1800" b="1" i="1" baseline="18518" dirty="0" smtClean="0">
                          <a:latin typeface="Times New Roman"/>
                          <a:cs typeface="Times New Roman"/>
                        </a:rPr>
                        <a:t>b</a:t>
                      </a:r>
                      <a:endParaRPr sz="1800" baseline="18518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4540">
                <a:tc>
                  <a:txBody>
                    <a:bodyPr/>
                    <a:lstStyle/>
                    <a:p>
                      <a:endParaRPr sz="1800" baseline="18518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5595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1200" b="1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0" dirty="0" smtClean="0">
                          <a:latin typeface="Times New Roman"/>
                          <a:cs typeface="Times New Roman"/>
                        </a:rPr>
                        <a:t>(percent)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8630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1200" b="1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0" dirty="0" smtClean="0">
                          <a:latin typeface="Times New Roman"/>
                          <a:cs typeface="Times New Roman"/>
                        </a:rPr>
                        <a:t>(percent)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4540"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Epinephrine</a:t>
                      </a:r>
                      <a:r>
                        <a:rPr sz="1200" spc="1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doses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administered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81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0.0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(0.0,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3.0)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1165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3.0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(2.0,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6.0)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336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&lt;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4540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</a:pPr>
                      <a:r>
                        <a:rPr sz="1200" i="1" dirty="0" smtClean="0">
                          <a:latin typeface="Times New Roman"/>
                          <a:cs typeface="Times New Roman"/>
                        </a:rPr>
                        <a:t>Mean</a:t>
                      </a:r>
                      <a:r>
                        <a:rPr sz="1200" i="1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spc="0" dirty="0" smtClean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sz="1200" i="1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spc="0" dirty="0" smtClean="0">
                          <a:latin typeface="Times New Roman"/>
                          <a:cs typeface="Times New Roman"/>
                        </a:rPr>
                        <a:t>SD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0059">
                        <a:lnSpc>
                          <a:spcPct val="100000"/>
                        </a:lnSpc>
                      </a:pPr>
                      <a:r>
                        <a:rPr sz="1200" i="1" dirty="0" smtClean="0">
                          <a:latin typeface="Times New Roman"/>
                          <a:cs typeface="Times New Roman"/>
                        </a:rPr>
                        <a:t>Mean</a:t>
                      </a:r>
                      <a:r>
                        <a:rPr sz="1200" i="1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spc="0" dirty="0" smtClean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sz="1200" i="1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spc="0" dirty="0" smtClean="0">
                          <a:latin typeface="Times New Roman"/>
                          <a:cs typeface="Times New Roman"/>
                        </a:rPr>
                        <a:t>SD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4541"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Epinephrine</a:t>
                      </a:r>
                      <a:r>
                        <a:rPr sz="1200" spc="1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doses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administered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51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1.4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1.8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4.0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2.8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336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&lt;</a:t>
                      </a:r>
                      <a:r>
                        <a:rPr sz="12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0969">
                      <a:solidFill>
                        <a:srgbClr val="000000"/>
                      </a:solidFill>
                      <a:prstDash val="solid"/>
                    </a:lnL>
                    <a:lnR w="20969">
                      <a:solidFill>
                        <a:srgbClr val="000000"/>
                      </a:solidFill>
                      <a:prstDash val="solid"/>
                    </a:lnR>
                    <a:lnT w="20969">
                      <a:solidFill>
                        <a:srgbClr val="000000"/>
                      </a:solidFill>
                      <a:prstDash val="solid"/>
                    </a:lnT>
                    <a:lnB w="2096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568534" y="4979168"/>
          <a:ext cx="7482379" cy="13770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7954"/>
                <a:gridCol w="3091480"/>
                <a:gridCol w="1089217"/>
                <a:gridCol w="1026863"/>
                <a:gridCol w="806865"/>
              </a:tblGrid>
              <a:tr h="344252"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b="1" dirty="0" smtClean="0">
                          <a:latin typeface="Times New Roman"/>
                          <a:cs typeface="Times New Roman"/>
                        </a:rPr>
                        <a:t>Model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b="1" dirty="0" smtClean="0">
                          <a:latin typeface="Times New Roman"/>
                          <a:cs typeface="Times New Roman"/>
                        </a:rPr>
                        <a:t>Variable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b="1" dirty="0" smtClean="0">
                          <a:latin typeface="Times New Roman"/>
                          <a:cs typeface="Times New Roman"/>
                        </a:rPr>
                        <a:t>Odds Ratio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2725">
                        <a:lnSpc>
                          <a:spcPct val="100000"/>
                        </a:lnSpc>
                      </a:pPr>
                      <a:r>
                        <a:rPr sz="1300" b="1" dirty="0" smtClean="0">
                          <a:latin typeface="Times New Roman"/>
                          <a:cs typeface="Times New Roman"/>
                        </a:rPr>
                        <a:t>95% CI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b="1" dirty="0" smtClean="0">
                          <a:latin typeface="Times New Roman"/>
                          <a:cs typeface="Times New Roman"/>
                        </a:rPr>
                        <a:t>P-value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4252"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Model 1 (N=121)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4252">
                <a:tc rowSpan="2"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Epinephrine Doses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1.44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1.12 – 1.86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051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425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Atropine administered during arrest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3.47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1.25 – 9.66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7665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0.02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946">
                      <a:solidFill>
                        <a:srgbClr val="000000"/>
                      </a:solidFill>
                      <a:prstDash val="solid"/>
                    </a:lnL>
                    <a:lnR w="22946">
                      <a:solidFill>
                        <a:srgbClr val="000000"/>
                      </a:solidFill>
                      <a:prstDash val="solid"/>
                    </a:lnR>
                    <a:lnT w="22950">
                      <a:solidFill>
                        <a:srgbClr val="000000"/>
                      </a:solidFill>
                      <a:prstDash val="solid"/>
                    </a:lnT>
                    <a:lnB w="229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240879" y="399481"/>
          <a:ext cx="4195746" cy="20764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9848"/>
                <a:gridCol w="450657"/>
                <a:gridCol w="3595241"/>
              </a:tblGrid>
              <a:tr h="472981">
                <a:tc rowSpan="2">
                  <a:txBody>
                    <a:bodyPr/>
                    <a:lstStyle/>
                    <a:p>
                      <a:pPr marL="556895">
                        <a:lnSpc>
                          <a:spcPct val="100000"/>
                        </a:lnSpc>
                      </a:pPr>
                      <a:r>
                        <a:rPr sz="800" dirty="0" smtClean="0">
                          <a:solidFill>
                            <a:srgbClr val="021279"/>
                          </a:solidFill>
                          <a:latin typeface="Arial"/>
                          <a:cs typeface="Arial"/>
                        </a:rPr>
                        <a:t>NIH-PA</a:t>
                      </a:r>
                      <a:r>
                        <a:rPr sz="800" spc="10" dirty="0" smtClean="0">
                          <a:solidFill>
                            <a:srgbClr val="02127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0" dirty="0" smtClean="0">
                          <a:solidFill>
                            <a:srgbClr val="021279"/>
                          </a:solidFill>
                          <a:latin typeface="Arial"/>
                          <a:cs typeface="Arial"/>
                        </a:rPr>
                        <a:t>Author</a:t>
                      </a:r>
                      <a:r>
                        <a:rPr sz="800" spc="5" dirty="0" smtClean="0">
                          <a:solidFill>
                            <a:srgbClr val="02127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0" dirty="0" smtClean="0">
                          <a:solidFill>
                            <a:srgbClr val="021279"/>
                          </a:solidFill>
                          <a:latin typeface="Arial"/>
                          <a:cs typeface="Arial"/>
                        </a:rPr>
                        <a:t>Manuscript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 vert="vert">
                    <a:solidFill>
                      <a:srgbClr val="C2D2E4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8324">
                      <a:solidFill>
                        <a:srgbClr val="C2D2E4"/>
                      </a:solidFill>
                      <a:prstDash val="solid"/>
                    </a:lnR>
                    <a:lnT w="8322">
                      <a:solidFill>
                        <a:srgbClr val="C2D2E4"/>
                      </a:solidFill>
                      <a:prstDash val="solid"/>
                    </a:lnT>
                    <a:lnB w="8322">
                      <a:solidFill>
                        <a:srgbClr val="C2D2E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NIH</a:t>
                      </a:r>
                      <a:r>
                        <a:rPr sz="1400" spc="-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0" dirty="0" smtClean="0">
                          <a:latin typeface="Times New Roman"/>
                          <a:cs typeface="Times New Roman"/>
                        </a:rPr>
                        <a:t>Public</a:t>
                      </a:r>
                      <a:r>
                        <a:rPr sz="1400" spc="-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0" dirty="0" smtClean="0">
                          <a:latin typeface="Times New Roman"/>
                          <a:cs typeface="Times New Roman"/>
                        </a:rPr>
                        <a:t>Access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33020">
                        <a:lnSpc>
                          <a:spcPts val="1050"/>
                        </a:lnSpc>
                      </a:pPr>
                      <a:r>
                        <a:rPr sz="900" b="1" dirty="0" smtClean="0">
                          <a:latin typeface="Times New Roman"/>
                          <a:cs typeface="Times New Roman"/>
                        </a:rPr>
                        <a:t>Author Manuscript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3302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700" i="1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Crit</a:t>
                      </a:r>
                      <a:r>
                        <a:rPr sz="700" i="1" spc="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i="1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Care</a:t>
                      </a:r>
                      <a:r>
                        <a:rPr sz="700" i="1" spc="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i="1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Me</a:t>
                      </a:r>
                      <a:r>
                        <a:rPr sz="700" i="1" spc="-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sz="700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700" spc="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Author</a:t>
                      </a:r>
                      <a:r>
                        <a:rPr sz="700" spc="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manuscript;</a:t>
                      </a:r>
                      <a:r>
                        <a:rPr sz="700" spc="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available</a:t>
                      </a:r>
                      <a:r>
                        <a:rPr sz="700" spc="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sz="700" spc="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PMC</a:t>
                      </a:r>
                      <a:r>
                        <a:rPr sz="700" spc="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2012</a:t>
                      </a:r>
                      <a:r>
                        <a:rPr sz="700" spc="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March</a:t>
                      </a:r>
                      <a:r>
                        <a:rPr sz="700" spc="5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00" spc="0" dirty="0" smtClean="0">
                          <a:solidFill>
                            <a:srgbClr val="C2D2E4"/>
                          </a:solidFill>
                          <a:latin typeface="Times New Roman"/>
                          <a:cs typeface="Times New Roman"/>
                        </a:rPr>
                        <a:t>8.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8324">
                      <a:solidFill>
                        <a:srgbClr val="C2D2E4"/>
                      </a:solidFill>
                      <a:prstDash val="solid"/>
                    </a:lnL>
                    <a:lnR w="8324">
                      <a:solidFill>
                        <a:srgbClr val="C2D2E4"/>
                      </a:solidFill>
                      <a:prstDash val="solid"/>
                    </a:lnR>
                    <a:lnT w="8322">
                      <a:solidFill>
                        <a:srgbClr val="C2D2E4"/>
                      </a:solidFill>
                      <a:prstDash val="solid"/>
                    </a:lnT>
                    <a:lnB w="8322">
                      <a:solidFill>
                        <a:srgbClr val="C2D2E4"/>
                      </a:solidFill>
                      <a:prstDash val="solid"/>
                    </a:lnB>
                    <a:solidFill>
                      <a:srgbClr val="FFF2DD"/>
                    </a:solidFill>
                  </a:tcPr>
                </a:tc>
              </a:tr>
              <a:tr h="160348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 vert="vert">
                    <a:solidFill>
                      <a:srgbClr val="C2D2E4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8322">
                      <a:solidFill>
                        <a:srgbClr val="C2D2E4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58476" y="1965210"/>
            <a:ext cx="7437434" cy="4083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31830" y="436498"/>
            <a:ext cx="5366385" cy="2178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spc="10" dirty="0">
                <a:latin typeface="Arial"/>
                <a:cs typeface="Arial"/>
              </a:rPr>
              <a:t>Multicenter Cohort </a:t>
            </a:r>
            <a:r>
              <a:rPr sz="1400" b="1" spc="15" dirty="0">
                <a:latin typeface="Arial"/>
                <a:cs typeface="Arial"/>
              </a:rPr>
              <a:t>Study</a:t>
            </a:r>
            <a:r>
              <a:rPr sz="1400" b="1" spc="10" dirty="0">
                <a:latin typeface="Arial"/>
                <a:cs typeface="Arial"/>
              </a:rPr>
              <a:t> of In-Hospital Pediatric Cardiac Arrest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31828" y="841887"/>
            <a:ext cx="5469255" cy="9144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1189"/>
              </a:lnSpc>
            </a:pPr>
            <a:r>
              <a:rPr sz="1000" b="1" spc="-10" dirty="0">
                <a:latin typeface="Arial"/>
                <a:cs typeface="Arial"/>
              </a:rPr>
              <a:t>Kathleen</a:t>
            </a:r>
            <a:r>
              <a:rPr sz="1000" b="1" spc="-5" dirty="0">
                <a:latin typeface="Arial"/>
                <a:cs typeface="Arial"/>
              </a:rPr>
              <a:t> L. Meert, M.D., </a:t>
            </a:r>
            <a:r>
              <a:rPr sz="1000" b="1" spc="-10" dirty="0">
                <a:latin typeface="Arial"/>
                <a:cs typeface="Arial"/>
              </a:rPr>
              <a:t>FCC</a:t>
            </a:r>
            <a:r>
              <a:rPr sz="1000" b="1" spc="-40" dirty="0">
                <a:latin typeface="Arial"/>
                <a:cs typeface="Arial"/>
              </a:rPr>
              <a:t>M</a:t>
            </a:r>
            <a:r>
              <a:rPr sz="1000" spc="-5" dirty="0">
                <a:latin typeface="Arial"/>
                <a:cs typeface="Arial"/>
              </a:rPr>
              <a:t>,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Amy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Donaldson,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M.S</a:t>
            </a:r>
            <a:r>
              <a:rPr sz="1000" b="1" spc="-21" dirty="0">
                <a:latin typeface="Arial"/>
                <a:cs typeface="Arial"/>
              </a:rPr>
              <a:t>.</a:t>
            </a:r>
            <a:r>
              <a:rPr sz="1000" spc="-5" dirty="0">
                <a:latin typeface="Arial"/>
                <a:cs typeface="Arial"/>
              </a:rPr>
              <a:t>,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Vinay</a:t>
            </a:r>
            <a:r>
              <a:rPr sz="1000" b="1" spc="-5" dirty="0">
                <a:latin typeface="Arial"/>
                <a:cs typeface="Arial"/>
              </a:rPr>
              <a:t> Nadkarni, M.D., </a:t>
            </a:r>
            <a:r>
              <a:rPr sz="1000" b="1" spc="-10" dirty="0">
                <a:latin typeface="Arial"/>
                <a:cs typeface="Arial"/>
              </a:rPr>
              <a:t>FCC</a:t>
            </a:r>
            <a:r>
              <a:rPr sz="1000" b="1" spc="-30" dirty="0">
                <a:latin typeface="Arial"/>
                <a:cs typeface="Arial"/>
              </a:rPr>
              <a:t>M</a:t>
            </a:r>
            <a:r>
              <a:rPr sz="1000" spc="-5" dirty="0">
                <a:latin typeface="Arial"/>
                <a:cs typeface="Arial"/>
              </a:rPr>
              <a:t>,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b="1" spc="-5" dirty="0">
                <a:latin typeface="Arial"/>
                <a:cs typeface="Arial"/>
              </a:rPr>
              <a:t>Kelly S. Tieves, D.O.</a:t>
            </a:r>
            <a:r>
              <a:rPr sz="1000" spc="-5" dirty="0">
                <a:latin typeface="Arial"/>
                <a:cs typeface="Arial"/>
              </a:rPr>
              <a:t>, </a:t>
            </a:r>
            <a:r>
              <a:rPr sz="1000" b="1" spc="-10" dirty="0">
                <a:latin typeface="Arial"/>
                <a:cs typeface="Arial"/>
              </a:rPr>
              <a:t>Charles</a:t>
            </a:r>
            <a:r>
              <a:rPr sz="1000" b="1" spc="-5" dirty="0">
                <a:latin typeface="Arial"/>
                <a:cs typeface="Arial"/>
              </a:rPr>
              <a:t> L. Schleien, M.D., </a:t>
            </a:r>
            <a:r>
              <a:rPr sz="1000" b="1" spc="-10" dirty="0">
                <a:latin typeface="Arial"/>
                <a:cs typeface="Arial"/>
              </a:rPr>
              <a:t>M.B.A,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FCC</a:t>
            </a:r>
            <a:r>
              <a:rPr sz="1000" b="1" spc="-15" dirty="0">
                <a:latin typeface="Arial"/>
                <a:cs typeface="Arial"/>
              </a:rPr>
              <a:t>M</a:t>
            </a:r>
            <a:r>
              <a:rPr sz="1000" spc="-5" dirty="0">
                <a:latin typeface="Arial"/>
                <a:cs typeface="Arial"/>
              </a:rPr>
              <a:t>, </a:t>
            </a:r>
            <a:r>
              <a:rPr sz="1000" b="1" spc="-10" dirty="0">
                <a:latin typeface="Arial"/>
                <a:cs typeface="Arial"/>
              </a:rPr>
              <a:t>Richard</a:t>
            </a:r>
            <a:r>
              <a:rPr sz="1000" b="1" spc="-5" dirty="0">
                <a:latin typeface="Arial"/>
                <a:cs typeface="Arial"/>
              </a:rPr>
              <a:t> J. Brilli, M.D., </a:t>
            </a:r>
            <a:r>
              <a:rPr sz="1000" b="1" spc="-10" dirty="0">
                <a:latin typeface="Arial"/>
                <a:cs typeface="Arial"/>
              </a:rPr>
              <a:t>FCC</a:t>
            </a:r>
            <a:r>
              <a:rPr sz="1000" b="1" spc="-15" dirty="0">
                <a:latin typeface="Arial"/>
                <a:cs typeface="Arial"/>
              </a:rPr>
              <a:t>M</a:t>
            </a:r>
            <a:r>
              <a:rPr sz="1000" spc="-5" dirty="0">
                <a:latin typeface="Arial"/>
                <a:cs typeface="Arial"/>
              </a:rPr>
              <a:t>, </a:t>
            </a:r>
            <a:r>
              <a:rPr sz="1000" b="1" spc="-10" dirty="0">
                <a:latin typeface="Arial"/>
                <a:cs typeface="Arial"/>
              </a:rPr>
              <a:t>Robert</a:t>
            </a:r>
            <a:endParaRPr sz="1000">
              <a:latin typeface="Arial"/>
              <a:cs typeface="Arial"/>
            </a:endParaRPr>
          </a:p>
          <a:p>
            <a:pPr marL="12698" marR="12698">
              <a:lnSpc>
                <a:spcPts val="1189"/>
              </a:lnSpc>
            </a:pPr>
            <a:r>
              <a:rPr sz="1000" b="1" spc="-5" dirty="0">
                <a:latin typeface="Arial"/>
                <a:cs typeface="Arial"/>
              </a:rPr>
              <a:t>S. B. Clark, </a:t>
            </a:r>
            <a:r>
              <a:rPr sz="1000" b="1" spc="-10" dirty="0">
                <a:latin typeface="Arial"/>
                <a:cs typeface="Arial"/>
              </a:rPr>
              <a:t>M.D.</a:t>
            </a:r>
            <a:r>
              <a:rPr sz="1000" spc="-5" dirty="0">
                <a:latin typeface="Arial"/>
                <a:cs typeface="Arial"/>
              </a:rPr>
              <a:t>, </a:t>
            </a:r>
            <a:r>
              <a:rPr sz="1000" b="1" spc="-5" dirty="0">
                <a:latin typeface="Arial"/>
                <a:cs typeface="Arial"/>
              </a:rPr>
              <a:t>D. H. Shaffner, </a:t>
            </a:r>
            <a:r>
              <a:rPr sz="1000" b="1" spc="-10" dirty="0">
                <a:latin typeface="Arial"/>
                <a:cs typeface="Arial"/>
              </a:rPr>
              <a:t>M.D.</a:t>
            </a:r>
            <a:r>
              <a:rPr sz="1000" spc="-5" dirty="0">
                <a:latin typeface="Arial"/>
                <a:cs typeface="Arial"/>
              </a:rPr>
              <a:t>, </a:t>
            </a:r>
            <a:r>
              <a:rPr sz="1000" b="1" spc="-10" dirty="0">
                <a:latin typeface="Arial"/>
                <a:cs typeface="Arial"/>
              </a:rPr>
              <a:t>Fiona</a:t>
            </a:r>
            <a:r>
              <a:rPr sz="1000" b="1" spc="-5" dirty="0">
                <a:latin typeface="Arial"/>
                <a:cs typeface="Arial"/>
              </a:rPr>
              <a:t> Levy, </a:t>
            </a:r>
            <a:r>
              <a:rPr sz="1000" b="1" spc="-10" dirty="0">
                <a:latin typeface="Arial"/>
                <a:cs typeface="Arial"/>
              </a:rPr>
              <a:t>M.D.</a:t>
            </a:r>
            <a:r>
              <a:rPr sz="1000" spc="-5" dirty="0">
                <a:latin typeface="Arial"/>
                <a:cs typeface="Arial"/>
              </a:rPr>
              <a:t>, </a:t>
            </a:r>
            <a:r>
              <a:rPr sz="1000" b="1" spc="-10" dirty="0">
                <a:latin typeface="Arial"/>
                <a:cs typeface="Arial"/>
              </a:rPr>
              <a:t>Kimberly</a:t>
            </a:r>
            <a:r>
              <a:rPr sz="1000" b="1" spc="-5" dirty="0">
                <a:latin typeface="Arial"/>
                <a:cs typeface="Arial"/>
              </a:rPr>
              <a:t> Statler, </a:t>
            </a:r>
            <a:r>
              <a:rPr sz="1000" b="1" spc="-10" dirty="0">
                <a:latin typeface="Arial"/>
                <a:cs typeface="Arial"/>
              </a:rPr>
              <a:t>M.D.</a:t>
            </a:r>
            <a:r>
              <a:rPr sz="1000" spc="-5" dirty="0">
                <a:latin typeface="Arial"/>
                <a:cs typeface="Arial"/>
              </a:rPr>
              <a:t>, </a:t>
            </a:r>
            <a:r>
              <a:rPr sz="1000" b="1" spc="-5" dirty="0">
                <a:latin typeface="Arial"/>
                <a:cs typeface="Arial"/>
              </a:rPr>
              <a:t>H.J. Dalton, M.D., </a:t>
            </a:r>
            <a:r>
              <a:rPr sz="1000" b="1" spc="-10" dirty="0">
                <a:latin typeface="Arial"/>
                <a:cs typeface="Arial"/>
              </a:rPr>
              <a:t>FCC</a:t>
            </a:r>
            <a:r>
              <a:rPr sz="1000" b="1" spc="-15" dirty="0">
                <a:latin typeface="Arial"/>
                <a:cs typeface="Arial"/>
              </a:rPr>
              <a:t>M</a:t>
            </a:r>
            <a:r>
              <a:rPr sz="1000" spc="-5" dirty="0">
                <a:latin typeface="Arial"/>
                <a:cs typeface="Arial"/>
              </a:rPr>
              <a:t>, </a:t>
            </a:r>
            <a:r>
              <a:rPr sz="1000" b="1" spc="-5" dirty="0">
                <a:latin typeface="Arial"/>
                <a:cs typeface="Arial"/>
              </a:rPr>
              <a:t>Elise </a:t>
            </a:r>
            <a:r>
              <a:rPr sz="1000" b="1" spc="-10" dirty="0">
                <a:latin typeface="Arial"/>
                <a:cs typeface="Arial"/>
              </a:rPr>
              <a:t>W.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van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der</a:t>
            </a:r>
            <a:r>
              <a:rPr sz="1000" b="1" spc="-5" dirty="0">
                <a:latin typeface="Arial"/>
                <a:cs typeface="Arial"/>
              </a:rPr>
              <a:t> Jagt, M.D., M.P.</a:t>
            </a:r>
            <a:r>
              <a:rPr sz="1000" b="1" spc="-15" dirty="0">
                <a:latin typeface="Arial"/>
                <a:cs typeface="Arial"/>
              </a:rPr>
              <a:t>H</a:t>
            </a:r>
            <a:r>
              <a:rPr sz="1000" spc="-5" dirty="0">
                <a:latin typeface="Arial"/>
                <a:cs typeface="Arial"/>
              </a:rPr>
              <a:t>, </a:t>
            </a:r>
            <a:r>
              <a:rPr sz="1000" b="1" spc="-10" dirty="0">
                <a:latin typeface="Arial"/>
                <a:cs typeface="Arial"/>
              </a:rPr>
              <a:t>Richard</a:t>
            </a:r>
            <a:r>
              <a:rPr sz="1000" b="1" spc="-5" dirty="0">
                <a:latin typeface="Arial"/>
                <a:cs typeface="Arial"/>
              </a:rPr>
              <a:t> Hackbarth, </a:t>
            </a:r>
            <a:r>
              <a:rPr sz="1000" b="1" spc="-10" dirty="0">
                <a:latin typeface="Arial"/>
                <a:cs typeface="Arial"/>
              </a:rPr>
              <a:t>M.D.</a:t>
            </a:r>
            <a:r>
              <a:rPr sz="1000" spc="-5" dirty="0">
                <a:latin typeface="Arial"/>
                <a:cs typeface="Arial"/>
              </a:rPr>
              <a:t>, </a:t>
            </a:r>
            <a:r>
              <a:rPr sz="1000" b="1" spc="-10" dirty="0">
                <a:latin typeface="Arial"/>
                <a:cs typeface="Arial"/>
              </a:rPr>
              <a:t>Robert</a:t>
            </a:r>
            <a:r>
              <a:rPr sz="1000" b="1" spc="-5" dirty="0">
                <a:latin typeface="Arial"/>
                <a:cs typeface="Arial"/>
              </a:rPr>
              <a:t> Pretzlaff, M.D., </a:t>
            </a:r>
            <a:r>
              <a:rPr sz="1000" b="1" spc="-10" dirty="0">
                <a:latin typeface="Arial"/>
                <a:cs typeface="Arial"/>
              </a:rPr>
              <a:t>M.S</a:t>
            </a:r>
            <a:r>
              <a:rPr sz="1000" b="1" spc="-40" dirty="0">
                <a:latin typeface="Arial"/>
                <a:cs typeface="Arial"/>
              </a:rPr>
              <a:t>.</a:t>
            </a:r>
            <a:r>
              <a:rPr sz="1000" spc="-5" dirty="0">
                <a:latin typeface="Arial"/>
                <a:cs typeface="Arial"/>
              </a:rPr>
              <a:t>,</a:t>
            </a:r>
            <a:r>
              <a:rPr sz="1000" spc="-3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Lynn</a:t>
            </a:r>
            <a:r>
              <a:rPr sz="1000" b="1" spc="-30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Hernan,</a:t>
            </a:r>
            <a:r>
              <a:rPr sz="1000" b="1" spc="-3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M</a:t>
            </a:r>
            <a:r>
              <a:rPr sz="1000" b="1" spc="-21" dirty="0">
                <a:latin typeface="Arial"/>
                <a:cs typeface="Arial"/>
              </a:rPr>
              <a:t>D</a:t>
            </a:r>
            <a:r>
              <a:rPr sz="1000" spc="-5" dirty="0">
                <a:latin typeface="Arial"/>
                <a:cs typeface="Arial"/>
              </a:rPr>
              <a:t>,</a:t>
            </a:r>
            <a:r>
              <a:rPr sz="1000" spc="-35" dirty="0">
                <a:latin typeface="Arial"/>
                <a:cs typeface="Arial"/>
              </a:rPr>
              <a:t> </a:t>
            </a:r>
            <a:r>
              <a:rPr sz="1000" b="1" spc="-5" dirty="0">
                <a:latin typeface="Arial"/>
                <a:cs typeface="Arial"/>
              </a:rPr>
              <a:t>J.</a:t>
            </a:r>
            <a:r>
              <a:rPr sz="1000" b="1" spc="-30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Michael</a:t>
            </a:r>
            <a:r>
              <a:rPr sz="1000" b="1" spc="-30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Dean,</a:t>
            </a:r>
            <a:r>
              <a:rPr sz="1000" b="1" spc="-35" dirty="0">
                <a:latin typeface="Arial"/>
                <a:cs typeface="Arial"/>
              </a:rPr>
              <a:t> </a:t>
            </a:r>
            <a:r>
              <a:rPr sz="1000" b="1" spc="-5" dirty="0">
                <a:latin typeface="Arial"/>
                <a:cs typeface="Arial"/>
              </a:rPr>
              <a:t>M.D.,</a:t>
            </a:r>
            <a:r>
              <a:rPr sz="1000" b="1" spc="-30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M.B.A,</a:t>
            </a:r>
            <a:r>
              <a:rPr sz="1000" b="1" spc="-30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FCC</a:t>
            </a:r>
            <a:r>
              <a:rPr sz="1000" b="1" spc="-30" dirty="0">
                <a:latin typeface="Arial"/>
                <a:cs typeface="Arial"/>
              </a:rPr>
              <a:t>M</a:t>
            </a:r>
            <a:r>
              <a:rPr sz="1000" spc="-5" dirty="0">
                <a:latin typeface="Arial"/>
                <a:cs typeface="Arial"/>
              </a:rPr>
              <a:t>,</a:t>
            </a:r>
            <a:r>
              <a:rPr sz="1000" spc="-30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and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Frank</a:t>
            </a:r>
            <a:r>
              <a:rPr sz="1000" b="1" spc="-3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W.</a:t>
            </a:r>
            <a:r>
              <a:rPr sz="1000" b="1" spc="-30" dirty="0">
                <a:latin typeface="Arial"/>
                <a:cs typeface="Arial"/>
              </a:rPr>
              <a:t> </a:t>
            </a:r>
            <a:r>
              <a:rPr sz="1000" b="1" spc="-5" dirty="0">
                <a:latin typeface="Arial"/>
                <a:cs typeface="Arial"/>
              </a:rPr>
              <a:t>Moler,</a:t>
            </a:r>
            <a:r>
              <a:rPr sz="1000" b="1" spc="-30" dirty="0">
                <a:latin typeface="Arial"/>
                <a:cs typeface="Arial"/>
              </a:rPr>
              <a:t> </a:t>
            </a:r>
            <a:r>
              <a:rPr sz="1000" b="1" spc="-5" dirty="0">
                <a:latin typeface="Arial"/>
                <a:cs typeface="Arial"/>
              </a:rPr>
              <a:t>M.D., M.S., </a:t>
            </a:r>
            <a:r>
              <a:rPr sz="1000" b="1" spc="-10" dirty="0">
                <a:latin typeface="Arial"/>
                <a:cs typeface="Arial"/>
              </a:rPr>
              <a:t>FCCM</a:t>
            </a:r>
            <a:r>
              <a:rPr sz="1000" b="1" spc="-5" dirty="0">
                <a:latin typeface="Arial"/>
                <a:cs typeface="Arial"/>
              </a:rPr>
              <a:t> for the Pediatric </a:t>
            </a:r>
            <a:r>
              <a:rPr sz="1000" b="1" spc="-10" dirty="0">
                <a:latin typeface="Arial"/>
                <a:cs typeface="Arial"/>
              </a:rPr>
              <a:t>Emergency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Care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Applied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Research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Network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04018" y="6589281"/>
            <a:ext cx="5040629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21" dirty="0">
                <a:latin typeface="Tahoma"/>
                <a:cs typeface="Tahoma"/>
              </a:rPr>
              <a:t>M</a:t>
            </a:r>
            <a:r>
              <a:rPr sz="1600" spc="-10" dirty="0">
                <a:latin typeface="Tahoma"/>
                <a:cs typeface="Tahoma"/>
              </a:rPr>
              <a:t>eert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KL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al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15" dirty="0">
                <a:latin typeface="Tahoma"/>
                <a:cs typeface="Tahoma"/>
              </a:rPr>
              <a:t>dia</a:t>
            </a:r>
            <a:r>
              <a:rPr sz="1600" spc="-10" dirty="0">
                <a:latin typeface="Tahoma"/>
                <a:cs typeface="Tahoma"/>
              </a:rPr>
              <a:t>tr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C</a:t>
            </a:r>
            <a:r>
              <a:rPr sz="1600" spc="-5" dirty="0">
                <a:latin typeface="Tahoma"/>
                <a:cs typeface="Tahoma"/>
              </a:rPr>
              <a:t>rit </a:t>
            </a:r>
            <a:r>
              <a:rPr sz="1600" spc="-15" dirty="0">
                <a:latin typeface="Tahoma"/>
                <a:cs typeface="Tahoma"/>
              </a:rPr>
              <a:t>Ca</a:t>
            </a:r>
            <a:r>
              <a:rPr sz="1600" spc="-21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M</a:t>
            </a:r>
            <a:r>
              <a:rPr sz="1600" spc="-10" dirty="0">
                <a:latin typeface="Tahoma"/>
                <a:cs typeface="Tahoma"/>
              </a:rPr>
              <a:t>e</a:t>
            </a:r>
            <a:r>
              <a:rPr sz="1600" spc="-15" dirty="0">
                <a:latin typeface="Tahoma"/>
                <a:cs typeface="Tahoma"/>
              </a:rPr>
              <a:t>d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5" dirty="0">
                <a:latin typeface="Tahoma"/>
                <a:cs typeface="Tahoma"/>
              </a:rPr>
              <a:t>2009;10:544</a:t>
            </a:r>
            <a:r>
              <a:rPr sz="1600" spc="-10" dirty="0">
                <a:latin typeface="Tahoma"/>
                <a:cs typeface="Tahoma"/>
              </a:rPr>
              <a:t>-</a:t>
            </a:r>
            <a:r>
              <a:rPr sz="1600" spc="-15" dirty="0">
                <a:latin typeface="Tahoma"/>
                <a:cs typeface="Tahoma"/>
              </a:rPr>
              <a:t>553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504988" y="3849574"/>
            <a:ext cx="3544887" cy="1570036"/>
          </a:xfrm>
          <a:custGeom>
            <a:avLst/>
            <a:gdLst/>
            <a:ahLst/>
            <a:cxnLst/>
            <a:rect l="l" t="t" r="r" b="b"/>
            <a:pathLst>
              <a:path w="3544887" h="1570036">
                <a:moveTo>
                  <a:pt x="0" y="0"/>
                </a:moveTo>
                <a:lnTo>
                  <a:pt x="3544887" y="0"/>
                </a:lnTo>
                <a:lnTo>
                  <a:pt x="3544887" y="1570036"/>
                </a:lnTo>
                <a:lnTo>
                  <a:pt x="0" y="15700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04988" y="3849574"/>
            <a:ext cx="3544887" cy="1570036"/>
          </a:xfrm>
          <a:custGeom>
            <a:avLst/>
            <a:gdLst/>
            <a:ahLst/>
            <a:cxnLst/>
            <a:rect l="l" t="t" r="r" b="b"/>
            <a:pathLst>
              <a:path w="3544887" h="1570036">
                <a:moveTo>
                  <a:pt x="0" y="0"/>
                </a:moveTo>
                <a:lnTo>
                  <a:pt x="3544887" y="0"/>
                </a:lnTo>
                <a:lnTo>
                  <a:pt x="3544887" y="1570036"/>
                </a:lnTo>
                <a:lnTo>
                  <a:pt x="0" y="1570036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583728" y="3895293"/>
            <a:ext cx="3359785" cy="147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lang="vi-VN" sz="1600" spc="-15" dirty="0">
                <a:latin typeface="Tahoma"/>
                <a:cs typeface="Tahoma"/>
              </a:rPr>
              <a:t>1</a:t>
            </a:r>
            <a:r>
              <a:rPr lang="vi-VN" sz="1600" spc="-10" dirty="0">
                <a:latin typeface="Tahoma"/>
                <a:cs typeface="Tahoma"/>
              </a:rPr>
              <a:t>5</a:t>
            </a:r>
            <a:r>
              <a:rPr lang="vi-VN" sz="1600" spc="-5" dirty="0">
                <a:latin typeface="Tahoma"/>
                <a:cs typeface="Tahoma"/>
              </a:rPr>
              <a:t> trung tâm nhi , Mỹ</a:t>
            </a:r>
            <a:endParaRPr lang="vi-VN"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vi-VN" sz="1600" spc="-10" dirty="0">
                <a:latin typeface="Tahoma"/>
                <a:cs typeface="Tahoma"/>
              </a:rPr>
              <a:t>0</a:t>
            </a:r>
            <a:r>
              <a:rPr lang="vi-VN" sz="1600" spc="-5" dirty="0">
                <a:latin typeface="Tahoma"/>
                <a:cs typeface="Tahoma"/>
              </a:rPr>
              <a:t> </a:t>
            </a:r>
            <a:r>
              <a:rPr lang="vi-VN" sz="1600" dirty="0">
                <a:latin typeface="Tahoma"/>
                <a:cs typeface="Tahoma"/>
              </a:rPr>
              <a:t>–</a:t>
            </a:r>
            <a:r>
              <a:rPr lang="vi-VN" sz="1600" spc="-5" dirty="0">
                <a:latin typeface="Tahoma"/>
                <a:cs typeface="Tahoma"/>
              </a:rPr>
              <a:t> </a:t>
            </a:r>
            <a:r>
              <a:rPr lang="vi-VN" sz="1600" spc="-15" dirty="0">
                <a:latin typeface="Tahoma"/>
                <a:cs typeface="Tahoma"/>
              </a:rPr>
              <a:t>18 tuổi</a:t>
            </a:r>
            <a:endParaRPr lang="vi-VN"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vi-VN" sz="1600" spc="-40" dirty="0">
                <a:latin typeface="Tahoma"/>
                <a:cs typeface="Tahoma"/>
              </a:rPr>
              <a:t>Hồ sơ hồi cứu </a:t>
            </a:r>
            <a:r>
              <a:rPr lang="vi-VN" sz="1600" spc="-5" dirty="0">
                <a:latin typeface="Tahoma"/>
                <a:cs typeface="Tahoma"/>
              </a:rPr>
              <a:t> </a:t>
            </a:r>
            <a:r>
              <a:rPr lang="vi-VN" sz="1600" dirty="0">
                <a:latin typeface="Tahoma"/>
                <a:cs typeface="Tahoma"/>
              </a:rPr>
              <a:t>/</a:t>
            </a:r>
            <a:r>
              <a:rPr lang="vi-VN" sz="1600" spc="-5" dirty="0">
                <a:latin typeface="Tahoma"/>
                <a:cs typeface="Tahoma"/>
              </a:rPr>
              <a:t> </a:t>
            </a:r>
            <a:r>
              <a:rPr lang="vi-VN" sz="1600" spc="-10" dirty="0">
                <a:latin typeface="Tahoma"/>
                <a:cs typeface="Tahoma"/>
              </a:rPr>
              <a:t>18</a:t>
            </a:r>
            <a:r>
              <a:rPr lang="vi-VN" sz="1600" spc="-5" dirty="0">
                <a:latin typeface="Tahoma"/>
                <a:cs typeface="Tahoma"/>
              </a:rPr>
              <a:t> tháng</a:t>
            </a:r>
            <a:endParaRPr lang="vi-VN"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dirty="0" err="1" smtClean="0">
                <a:latin typeface="Tahoma"/>
                <a:cs typeface="Tahoma"/>
              </a:rPr>
              <a:t>Trong</a:t>
            </a:r>
            <a:r>
              <a:rPr lang="vi-VN" sz="1600" dirty="0" smtClean="0">
                <a:latin typeface="Tahoma"/>
                <a:cs typeface="Tahoma"/>
              </a:rPr>
              <a:t> </a:t>
            </a:r>
            <a:r>
              <a:rPr lang="vi-VN" sz="1600" dirty="0">
                <a:latin typeface="Tahoma"/>
                <a:cs typeface="Tahoma"/>
              </a:rPr>
              <a:t>BV </a:t>
            </a: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vi-VN" sz="1600" spc="-15" dirty="0" smtClean="0">
                <a:latin typeface="Tahoma"/>
                <a:cs typeface="Tahoma"/>
              </a:rPr>
              <a:t>0</a:t>
            </a:r>
            <a:r>
              <a:rPr lang="vi-VN" sz="1600" spc="-10" dirty="0" smtClean="0">
                <a:latin typeface="Tahoma"/>
                <a:cs typeface="Tahoma"/>
              </a:rPr>
              <a:t>1</a:t>
            </a:r>
            <a:r>
              <a:rPr lang="en-US" sz="1600" spc="-5" dirty="0" smtClean="0">
                <a:latin typeface="Tahoma"/>
                <a:cs typeface="Tahoma"/>
              </a:rPr>
              <a:t>/7/</a:t>
            </a:r>
            <a:r>
              <a:rPr lang="vi-VN" sz="1600" spc="-5" dirty="0" smtClean="0">
                <a:latin typeface="Tahoma"/>
                <a:cs typeface="Tahoma"/>
              </a:rPr>
              <a:t> </a:t>
            </a:r>
            <a:r>
              <a:rPr lang="vi-VN" sz="1600" spc="-15" dirty="0">
                <a:latin typeface="Tahoma"/>
                <a:cs typeface="Tahoma"/>
              </a:rPr>
              <a:t>200</a:t>
            </a:r>
            <a:r>
              <a:rPr lang="vi-VN" sz="1600" spc="-10" dirty="0">
                <a:latin typeface="Tahoma"/>
                <a:cs typeface="Tahoma"/>
              </a:rPr>
              <a:t>3</a:t>
            </a:r>
            <a:r>
              <a:rPr lang="vi-VN" sz="1600" spc="-5" dirty="0">
                <a:latin typeface="Tahoma"/>
                <a:cs typeface="Tahoma"/>
              </a:rPr>
              <a:t> </a:t>
            </a:r>
            <a:r>
              <a:rPr lang="vi-VN" sz="1600" dirty="0" smtClean="0">
                <a:latin typeface="Tahoma"/>
                <a:cs typeface="Tahoma"/>
              </a:rPr>
              <a:t>–</a:t>
            </a:r>
            <a:r>
              <a:rPr lang="vi-VN" sz="1600" spc="-5" dirty="0" smtClean="0">
                <a:latin typeface="Tahoma"/>
                <a:cs typeface="Tahoma"/>
              </a:rPr>
              <a:t> </a:t>
            </a:r>
            <a:r>
              <a:rPr lang="vi-VN" sz="1600" spc="-15" dirty="0" smtClean="0">
                <a:latin typeface="Tahoma"/>
                <a:cs typeface="Tahoma"/>
              </a:rPr>
              <a:t>3</a:t>
            </a:r>
            <a:r>
              <a:rPr lang="vi-VN" sz="1600" spc="-10" dirty="0" smtClean="0">
                <a:latin typeface="Tahoma"/>
                <a:cs typeface="Tahoma"/>
              </a:rPr>
              <a:t>1</a:t>
            </a:r>
            <a:r>
              <a:rPr lang="en-US" sz="1600" spc="-5" dirty="0" smtClean="0">
                <a:latin typeface="Tahoma"/>
                <a:cs typeface="Tahoma"/>
              </a:rPr>
              <a:t>/12/</a:t>
            </a:r>
            <a:r>
              <a:rPr lang="vi-VN" sz="1600" spc="-5" dirty="0" smtClean="0">
                <a:latin typeface="Tahoma"/>
                <a:cs typeface="Tahoma"/>
              </a:rPr>
              <a:t> </a:t>
            </a:r>
            <a:r>
              <a:rPr lang="vi-VN" sz="1600" spc="-15" dirty="0">
                <a:latin typeface="Tahoma"/>
                <a:cs typeface="Tahoma"/>
              </a:rPr>
              <a:t>2004</a:t>
            </a:r>
            <a:endParaRPr lang="vi-VN" sz="1600" dirty="0">
              <a:latin typeface="Tahoma"/>
              <a:cs typeface="Tahoma"/>
            </a:endParaRPr>
          </a:p>
          <a:p>
            <a:pPr marL="147305" indent="-135242">
              <a:spcBef>
                <a:spcPts val="80"/>
              </a:spcBef>
              <a:buFont typeface="Arial"/>
              <a:buChar char="•"/>
              <a:tabLst>
                <a:tab pos="147305" algn="l"/>
              </a:tabLst>
            </a:pPr>
            <a:r>
              <a:rPr sz="1600" spc="-15" dirty="0" smtClean="0">
                <a:latin typeface="Tahoma"/>
                <a:cs typeface="Tahoma"/>
              </a:rPr>
              <a:t>35</a:t>
            </a:r>
            <a:r>
              <a:rPr sz="1600" spc="-10" dirty="0" smtClean="0">
                <a:latin typeface="Tahoma"/>
                <a:cs typeface="Tahoma"/>
              </a:rPr>
              <a:t>3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bn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985626" y="2325574"/>
            <a:ext cx="1633537" cy="338137"/>
          </a:xfrm>
          <a:custGeom>
            <a:avLst/>
            <a:gdLst/>
            <a:ahLst/>
            <a:cxnLst/>
            <a:rect l="l" t="t" r="r" b="b"/>
            <a:pathLst>
              <a:path w="1633537" h="338137">
                <a:moveTo>
                  <a:pt x="0" y="0"/>
                </a:moveTo>
                <a:lnTo>
                  <a:pt x="1633537" y="0"/>
                </a:lnTo>
                <a:lnTo>
                  <a:pt x="1633537" y="338137"/>
                </a:lnTo>
                <a:lnTo>
                  <a:pt x="0" y="3381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985624" y="2325573"/>
            <a:ext cx="1633536" cy="338137"/>
          </a:xfrm>
          <a:custGeom>
            <a:avLst/>
            <a:gdLst/>
            <a:ahLst/>
            <a:cxnLst/>
            <a:rect l="l" t="t" r="r" b="b"/>
            <a:pathLst>
              <a:path w="1633536" h="338137">
                <a:moveTo>
                  <a:pt x="0" y="0"/>
                </a:moveTo>
                <a:lnTo>
                  <a:pt x="1633536" y="0"/>
                </a:lnTo>
                <a:lnTo>
                  <a:pt x="1633536" y="338137"/>
                </a:lnTo>
                <a:lnTo>
                  <a:pt x="0" y="338137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064366" y="2371295"/>
            <a:ext cx="145986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600" b="1" dirty="0" err="1" smtClean="0">
                <a:latin typeface="Tahoma"/>
                <a:cs typeface="Tahoma"/>
              </a:rPr>
              <a:t>Sống</a:t>
            </a:r>
            <a:r>
              <a:rPr lang="en-US" sz="1600" b="1" dirty="0" smtClean="0">
                <a:latin typeface="Tahoma"/>
                <a:cs typeface="Tahoma"/>
              </a:rPr>
              <a:t> </a:t>
            </a:r>
            <a:r>
              <a:rPr sz="1600" b="1" spc="-10" dirty="0" smtClean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= </a:t>
            </a:r>
            <a:r>
              <a:rPr sz="1600" b="1" spc="-15" dirty="0">
                <a:latin typeface="Tahoma"/>
                <a:cs typeface="Tahoma"/>
              </a:rPr>
              <a:t>48%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03040" y="501088"/>
            <a:ext cx="4891659" cy="2489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5" dirty="0">
                <a:latin typeface="Times New Roman"/>
                <a:cs typeface="Times New Roman"/>
              </a:rPr>
              <a:t>Logistic Regression Models for Hospital Mortalit</a:t>
            </a:r>
            <a:r>
              <a:rPr sz="1600" dirty="0">
                <a:latin typeface="Times New Roman"/>
                <a:cs typeface="Times New Roman"/>
              </a:rPr>
              <a:t>y</a:t>
            </a:r>
            <a:r>
              <a:rPr sz="1700" i="1" spc="15" baseline="24154" dirty="0">
                <a:latin typeface="Times New Roman"/>
                <a:cs typeface="Times New Roman"/>
              </a:rPr>
              <a:t>a</a:t>
            </a:r>
            <a:endParaRPr sz="1700" baseline="24154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7442" y="3419680"/>
            <a:ext cx="1991995" cy="7232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-8889" algn="ctr">
              <a:lnSpc>
                <a:spcPts val="1900"/>
              </a:lnSpc>
            </a:pPr>
            <a:r>
              <a:rPr sz="1600" spc="-21" dirty="0">
                <a:latin typeface="Tahoma"/>
                <a:cs typeface="Tahoma"/>
              </a:rPr>
              <a:t>M</a:t>
            </a:r>
            <a:r>
              <a:rPr sz="1600" spc="-10" dirty="0">
                <a:latin typeface="Tahoma"/>
                <a:cs typeface="Tahoma"/>
              </a:rPr>
              <a:t>eert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KL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al.</a:t>
            </a:r>
            <a:r>
              <a:rPr sz="1600" spc="-10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5" dirty="0">
                <a:latin typeface="Tahoma"/>
                <a:cs typeface="Tahoma"/>
              </a:rPr>
              <a:t>e</a:t>
            </a:r>
            <a:r>
              <a:rPr sz="1600" spc="-15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ia</a:t>
            </a:r>
            <a:r>
              <a:rPr sz="1600" spc="-5" dirty="0">
                <a:latin typeface="Tahoma"/>
                <a:cs typeface="Tahoma"/>
              </a:rPr>
              <a:t>t</a:t>
            </a:r>
            <a:r>
              <a:rPr sz="1600" dirty="0">
                <a:latin typeface="Tahoma"/>
                <a:cs typeface="Tahoma"/>
              </a:rPr>
              <a:t>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C</a:t>
            </a:r>
            <a:r>
              <a:rPr sz="1600" dirty="0">
                <a:latin typeface="Tahoma"/>
                <a:cs typeface="Tahoma"/>
              </a:rPr>
              <a:t>r</a:t>
            </a:r>
            <a:r>
              <a:rPr sz="1600" spc="-5" dirty="0">
                <a:latin typeface="Tahoma"/>
                <a:cs typeface="Tahoma"/>
              </a:rPr>
              <a:t>it </a:t>
            </a:r>
            <a:r>
              <a:rPr sz="1600" spc="-15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M</a:t>
            </a:r>
            <a:r>
              <a:rPr sz="1600" spc="-5" dirty="0">
                <a:latin typeface="Tahoma"/>
                <a:cs typeface="Tahoma"/>
              </a:rPr>
              <a:t>e</a:t>
            </a:r>
            <a:r>
              <a:rPr sz="1600" spc="-15" dirty="0">
                <a:latin typeface="Tahoma"/>
                <a:cs typeface="Tahoma"/>
              </a:rPr>
              <a:t>d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5" dirty="0">
                <a:latin typeface="Tahoma"/>
                <a:cs typeface="Tahoma"/>
              </a:rPr>
              <a:t>2009;10:544-553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090683" y="3265374"/>
            <a:ext cx="238594" cy="7696"/>
          </a:xfrm>
          <a:custGeom>
            <a:avLst/>
            <a:gdLst/>
            <a:ahLst/>
            <a:cxnLst/>
            <a:rect l="l" t="t" r="r" b="b"/>
            <a:pathLst>
              <a:path w="238593" h="7696">
                <a:moveTo>
                  <a:pt x="238593" y="0"/>
                </a:moveTo>
                <a:lnTo>
                  <a:pt x="0" y="7696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34000" y="3139392"/>
            <a:ext cx="259790" cy="256633"/>
          </a:xfrm>
          <a:custGeom>
            <a:avLst/>
            <a:gdLst/>
            <a:ahLst/>
            <a:cxnLst/>
            <a:rect l="l" t="t" r="r" b="b"/>
            <a:pathLst>
              <a:path w="259790" h="256633">
                <a:moveTo>
                  <a:pt x="229498" y="0"/>
                </a:moveTo>
                <a:lnTo>
                  <a:pt x="217657" y="518"/>
                </a:lnTo>
                <a:lnTo>
                  <a:pt x="0" y="135506"/>
                </a:lnTo>
                <a:lnTo>
                  <a:pt x="217671" y="253244"/>
                </a:lnTo>
                <a:lnTo>
                  <a:pt x="229430" y="256633"/>
                </a:lnTo>
                <a:lnTo>
                  <a:pt x="241129" y="254930"/>
                </a:lnTo>
                <a:lnTo>
                  <a:pt x="251191" y="248604"/>
                </a:lnTo>
                <a:lnTo>
                  <a:pt x="256401" y="241705"/>
                </a:lnTo>
                <a:lnTo>
                  <a:pt x="259790" y="229947"/>
                </a:lnTo>
                <a:lnTo>
                  <a:pt x="258087" y="218248"/>
                </a:lnTo>
                <a:lnTo>
                  <a:pt x="251761" y="208186"/>
                </a:lnTo>
                <a:lnTo>
                  <a:pt x="113364" y="131849"/>
                </a:lnTo>
                <a:lnTo>
                  <a:pt x="240004" y="52395"/>
                </a:lnTo>
                <a:lnTo>
                  <a:pt x="248724" y="43855"/>
                </a:lnTo>
                <a:lnTo>
                  <a:pt x="253007" y="32869"/>
                </a:lnTo>
                <a:lnTo>
                  <a:pt x="252489" y="21029"/>
                </a:lnTo>
                <a:lnTo>
                  <a:pt x="249024" y="13002"/>
                </a:lnTo>
                <a:lnTo>
                  <a:pt x="240484" y="4282"/>
                </a:lnTo>
                <a:lnTo>
                  <a:pt x="229498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090683" y="3768610"/>
            <a:ext cx="238594" cy="7696"/>
          </a:xfrm>
          <a:custGeom>
            <a:avLst/>
            <a:gdLst/>
            <a:ahLst/>
            <a:cxnLst/>
            <a:rect l="l" t="t" r="r" b="b"/>
            <a:pathLst>
              <a:path w="238593" h="7696">
                <a:moveTo>
                  <a:pt x="238593" y="0"/>
                </a:moveTo>
                <a:lnTo>
                  <a:pt x="0" y="7696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034000" y="3642629"/>
            <a:ext cx="259790" cy="256633"/>
          </a:xfrm>
          <a:custGeom>
            <a:avLst/>
            <a:gdLst/>
            <a:ahLst/>
            <a:cxnLst/>
            <a:rect l="l" t="t" r="r" b="b"/>
            <a:pathLst>
              <a:path w="259790" h="256633">
                <a:moveTo>
                  <a:pt x="229498" y="0"/>
                </a:moveTo>
                <a:lnTo>
                  <a:pt x="217658" y="518"/>
                </a:lnTo>
                <a:lnTo>
                  <a:pt x="0" y="135505"/>
                </a:lnTo>
                <a:lnTo>
                  <a:pt x="217671" y="253245"/>
                </a:lnTo>
                <a:lnTo>
                  <a:pt x="229430" y="256633"/>
                </a:lnTo>
                <a:lnTo>
                  <a:pt x="241130" y="254929"/>
                </a:lnTo>
                <a:lnTo>
                  <a:pt x="251192" y="248603"/>
                </a:lnTo>
                <a:lnTo>
                  <a:pt x="256401" y="241705"/>
                </a:lnTo>
                <a:lnTo>
                  <a:pt x="259790" y="229947"/>
                </a:lnTo>
                <a:lnTo>
                  <a:pt x="258087" y="218248"/>
                </a:lnTo>
                <a:lnTo>
                  <a:pt x="251761" y="208186"/>
                </a:lnTo>
                <a:lnTo>
                  <a:pt x="113364" y="131849"/>
                </a:lnTo>
                <a:lnTo>
                  <a:pt x="240004" y="52394"/>
                </a:lnTo>
                <a:lnTo>
                  <a:pt x="248724" y="43854"/>
                </a:lnTo>
                <a:lnTo>
                  <a:pt x="253007" y="32868"/>
                </a:lnTo>
                <a:lnTo>
                  <a:pt x="252489" y="21028"/>
                </a:lnTo>
                <a:lnTo>
                  <a:pt x="249024" y="13002"/>
                </a:lnTo>
                <a:lnTo>
                  <a:pt x="240484" y="4283"/>
                </a:lnTo>
                <a:lnTo>
                  <a:pt x="229498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266083" y="940130"/>
          <a:ext cx="5508498" cy="63418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8132"/>
                <a:gridCol w="2902273"/>
                <a:gridCol w="489275"/>
                <a:gridCol w="776427"/>
                <a:gridCol w="622391"/>
              </a:tblGrid>
              <a:tr h="459381"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latin typeface="Times New Roman"/>
                          <a:cs typeface="Times New Roman"/>
                        </a:rPr>
                        <a:t>Model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latin typeface="Times New Roman"/>
                          <a:cs typeface="Times New Roman"/>
                        </a:rPr>
                        <a:t>Variable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 marR="59690">
                        <a:lnSpc>
                          <a:spcPts val="1260"/>
                        </a:lnSpc>
                      </a:pPr>
                      <a:r>
                        <a:rPr sz="1100" b="1" dirty="0" smtClean="0">
                          <a:latin typeface="Times New Roman"/>
                          <a:cs typeface="Times New Roman"/>
                        </a:rPr>
                        <a:t>Odds Ratio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latin typeface="Times New Roman"/>
                          <a:cs typeface="Times New Roman"/>
                        </a:rPr>
                        <a:t>95%</a:t>
                      </a:r>
                      <a:r>
                        <a:rPr sz="1100" b="1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spc="0" dirty="0" smtClean="0">
                          <a:latin typeface="Times New Roman"/>
                          <a:cs typeface="Times New Roman"/>
                        </a:rPr>
                        <a:t>CI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latin typeface="Times New Roman"/>
                          <a:cs typeface="Times New Roman"/>
                        </a:rPr>
                        <a:t>P-value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5747">
                <a:tc>
                  <a:txBody>
                    <a:bodyPr/>
                    <a:lstStyle/>
                    <a:p>
                      <a:pPr marL="59690" marR="59690">
                        <a:lnSpc>
                          <a:spcPts val="126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Model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800" i="1" spc="0" baseline="24154" dirty="0" smtClean="0">
                          <a:latin typeface="Times New Roman"/>
                          <a:cs typeface="Times New Roman"/>
                        </a:rPr>
                        <a:t>b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(N=323)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Pre-existing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condition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Hematologic,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oncologic,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immunologic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2.61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1.27–5.35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01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Genetic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metabolic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1.85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0.91–3.79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0.09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Presence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ET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tube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prior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arrest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1.97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1.17–3.31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CPR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during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post-operative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period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0.44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0.25–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0.76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5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Sodium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bicarbonate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administered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during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CPR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2.72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1.66–4.48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5259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5747">
                <a:tc>
                  <a:txBody>
                    <a:bodyPr/>
                    <a:lstStyle/>
                    <a:p>
                      <a:pPr marL="59690" marR="67945">
                        <a:lnSpc>
                          <a:spcPts val="126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Model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 smtClean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800" i="1" spc="0" baseline="24154" dirty="0" smtClean="0">
                          <a:latin typeface="Times New Roman"/>
                          <a:cs typeface="Times New Roman"/>
                        </a:rPr>
                        <a:t>c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(N=277)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Calcium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administered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during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CPR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2.26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1.29–3.96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pH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(0.10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unit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increase)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0.77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0.67–0.89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7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Two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responsive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pupils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0.23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0.11–0.46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5259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5747">
                <a:tc>
                  <a:txBody>
                    <a:bodyPr/>
                    <a:lstStyle/>
                    <a:p>
                      <a:pPr marL="59690" marR="59690">
                        <a:lnSpc>
                          <a:spcPts val="126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Model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800" i="1" spc="0" baseline="24154" dirty="0" smtClean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(N=224)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Pre-existing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conditions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8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01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Genetic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metabolic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2.28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1.02–5.13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5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Etiology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arrest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7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01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Electrolyte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imbalance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3.35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1.18–9.47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0.02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Duration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CPR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(mins)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1.02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1.00–1.03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pH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(0.10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unit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change)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0.80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0.68–0.95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Two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responsive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pupils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0.21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0.09–0.48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!</a:t>
                      </a: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32750" y="4834819"/>
            <a:ext cx="480667" cy="720286"/>
          </a:xfrm>
          <a:custGeom>
            <a:avLst/>
            <a:gdLst/>
            <a:ahLst/>
            <a:cxnLst/>
            <a:rect l="l" t="t" r="r" b="b"/>
            <a:pathLst>
              <a:path w="480667" h="720286">
                <a:moveTo>
                  <a:pt x="480667" y="720286"/>
                </a:moveTo>
                <a:lnTo>
                  <a:pt x="0" y="720286"/>
                </a:lnTo>
                <a:lnTo>
                  <a:pt x="0" y="0"/>
                </a:lnTo>
              </a:path>
            </a:pathLst>
          </a:custGeom>
          <a:ln w="365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432750" y="4892857"/>
            <a:ext cx="482733" cy="1243652"/>
          </a:xfrm>
          <a:custGeom>
            <a:avLst/>
            <a:gdLst/>
            <a:ahLst/>
            <a:cxnLst/>
            <a:rect l="l" t="t" r="r" b="b"/>
            <a:pathLst>
              <a:path w="482733" h="1243653">
                <a:moveTo>
                  <a:pt x="482733" y="1243653"/>
                </a:moveTo>
                <a:lnTo>
                  <a:pt x="0" y="1243653"/>
                </a:lnTo>
                <a:lnTo>
                  <a:pt x="0" y="0"/>
                </a:lnTo>
              </a:path>
            </a:pathLst>
          </a:custGeom>
          <a:ln w="365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432750" y="4583000"/>
            <a:ext cx="552146" cy="401074"/>
          </a:xfrm>
          <a:custGeom>
            <a:avLst/>
            <a:gdLst/>
            <a:ahLst/>
            <a:cxnLst/>
            <a:rect l="l" t="t" r="r" b="b"/>
            <a:pathLst>
              <a:path w="552146" h="401074">
                <a:moveTo>
                  <a:pt x="552146" y="401074"/>
                </a:moveTo>
                <a:lnTo>
                  <a:pt x="0" y="401074"/>
                </a:lnTo>
                <a:lnTo>
                  <a:pt x="0" y="0"/>
                </a:lnTo>
              </a:path>
            </a:pathLst>
          </a:custGeom>
          <a:ln w="3656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0868" y="2054264"/>
            <a:ext cx="481720" cy="2510078"/>
          </a:xfrm>
          <a:custGeom>
            <a:avLst/>
            <a:gdLst/>
            <a:ahLst/>
            <a:cxnLst/>
            <a:rect l="l" t="t" r="r" b="b"/>
            <a:pathLst>
              <a:path w="481720" h="2510078">
                <a:moveTo>
                  <a:pt x="481720" y="2510078"/>
                </a:moveTo>
                <a:lnTo>
                  <a:pt x="481720" y="2432351"/>
                </a:lnTo>
                <a:lnTo>
                  <a:pt x="0" y="2432351"/>
                </a:lnTo>
                <a:lnTo>
                  <a:pt x="0" y="0"/>
                </a:lnTo>
                <a:lnTo>
                  <a:pt x="275566" y="0"/>
                </a:lnTo>
              </a:path>
            </a:pathLst>
          </a:custGeom>
          <a:ln w="3655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364369" y="2221126"/>
            <a:ext cx="551114" cy="778304"/>
          </a:xfrm>
          <a:custGeom>
            <a:avLst/>
            <a:gdLst/>
            <a:ahLst/>
            <a:cxnLst/>
            <a:rect l="l" t="t" r="r" b="b"/>
            <a:pathLst>
              <a:path w="551114" h="778304">
                <a:moveTo>
                  <a:pt x="551114" y="778304"/>
                </a:moveTo>
                <a:lnTo>
                  <a:pt x="0" y="778304"/>
                </a:lnTo>
                <a:lnTo>
                  <a:pt x="0" y="0"/>
                </a:lnTo>
              </a:path>
            </a:pathLst>
          </a:custGeom>
          <a:ln w="365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64369" y="2221125"/>
            <a:ext cx="551114" cy="1250885"/>
          </a:xfrm>
          <a:custGeom>
            <a:avLst/>
            <a:gdLst/>
            <a:ahLst/>
            <a:cxnLst/>
            <a:rect l="l" t="t" r="r" b="b"/>
            <a:pathLst>
              <a:path w="551114" h="1250885">
                <a:moveTo>
                  <a:pt x="551114" y="1250885"/>
                </a:moveTo>
                <a:lnTo>
                  <a:pt x="0" y="1250885"/>
                </a:lnTo>
                <a:lnTo>
                  <a:pt x="0" y="0"/>
                </a:lnTo>
              </a:path>
            </a:pathLst>
          </a:custGeom>
          <a:ln w="3656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364369" y="2221126"/>
            <a:ext cx="551114" cy="337870"/>
          </a:xfrm>
          <a:custGeom>
            <a:avLst/>
            <a:gdLst/>
            <a:ahLst/>
            <a:cxnLst/>
            <a:rect l="l" t="t" r="r" b="b"/>
            <a:pathLst>
              <a:path w="551114" h="337870">
                <a:moveTo>
                  <a:pt x="551114" y="337870"/>
                </a:moveTo>
                <a:lnTo>
                  <a:pt x="0" y="337870"/>
                </a:lnTo>
                <a:lnTo>
                  <a:pt x="0" y="0"/>
                </a:lnTo>
              </a:path>
            </a:pathLst>
          </a:custGeom>
          <a:ln w="3656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74276" y="1630403"/>
            <a:ext cx="1478288" cy="254958"/>
          </a:xfrm>
          <a:custGeom>
            <a:avLst/>
            <a:gdLst/>
            <a:ahLst/>
            <a:cxnLst/>
            <a:rect l="l" t="t" r="r" b="b"/>
            <a:pathLst>
              <a:path w="1478288" h="254957">
                <a:moveTo>
                  <a:pt x="1478288" y="254957"/>
                </a:moveTo>
                <a:lnTo>
                  <a:pt x="1478288" y="127478"/>
                </a:lnTo>
                <a:lnTo>
                  <a:pt x="0" y="127478"/>
                </a:lnTo>
                <a:lnTo>
                  <a:pt x="0" y="0"/>
                </a:lnTo>
              </a:path>
            </a:pathLst>
          </a:custGeom>
          <a:ln w="3657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64370" y="1630403"/>
            <a:ext cx="1409909" cy="254958"/>
          </a:xfrm>
          <a:custGeom>
            <a:avLst/>
            <a:gdLst/>
            <a:ahLst/>
            <a:cxnLst/>
            <a:rect l="l" t="t" r="r" b="b"/>
            <a:pathLst>
              <a:path w="1409909" h="254957">
                <a:moveTo>
                  <a:pt x="0" y="254957"/>
                </a:moveTo>
                <a:lnTo>
                  <a:pt x="0" y="127478"/>
                </a:lnTo>
                <a:lnTo>
                  <a:pt x="1409909" y="127478"/>
                </a:lnTo>
                <a:lnTo>
                  <a:pt x="1409909" y="0"/>
                </a:lnTo>
              </a:path>
            </a:pathLst>
          </a:custGeom>
          <a:ln w="3657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253580" y="1001332"/>
            <a:ext cx="1374696" cy="234214"/>
          </a:xfrm>
          <a:custGeom>
            <a:avLst/>
            <a:gdLst/>
            <a:ahLst/>
            <a:cxnLst/>
            <a:rect l="l" t="t" r="r" b="b"/>
            <a:pathLst>
              <a:path w="1374696" h="234214">
                <a:moveTo>
                  <a:pt x="1374696" y="234214"/>
                </a:moveTo>
                <a:lnTo>
                  <a:pt x="1374696" y="142997"/>
                </a:lnTo>
                <a:lnTo>
                  <a:pt x="0" y="142997"/>
                </a:lnTo>
                <a:lnTo>
                  <a:pt x="0" y="0"/>
                </a:lnTo>
              </a:path>
            </a:pathLst>
          </a:custGeom>
          <a:ln w="3657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74280" y="1001316"/>
            <a:ext cx="1479302" cy="289151"/>
          </a:xfrm>
          <a:custGeom>
            <a:avLst/>
            <a:gdLst/>
            <a:ahLst/>
            <a:cxnLst/>
            <a:rect l="l" t="t" r="r" b="b"/>
            <a:pathLst>
              <a:path w="1479302" h="289151">
                <a:moveTo>
                  <a:pt x="0" y="289151"/>
                </a:moveTo>
                <a:lnTo>
                  <a:pt x="0" y="145101"/>
                </a:lnTo>
                <a:lnTo>
                  <a:pt x="1479302" y="145101"/>
                </a:lnTo>
                <a:lnTo>
                  <a:pt x="1479302" y="0"/>
                </a:lnTo>
              </a:path>
            </a:pathLst>
          </a:custGeom>
          <a:ln w="3657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015643" y="671766"/>
            <a:ext cx="2475871" cy="329566"/>
          </a:xfrm>
          <a:custGeom>
            <a:avLst/>
            <a:gdLst/>
            <a:ahLst/>
            <a:cxnLst/>
            <a:rect l="l" t="t" r="r" b="b"/>
            <a:pathLst>
              <a:path w="2475871" h="329566">
                <a:moveTo>
                  <a:pt x="54916" y="0"/>
                </a:moveTo>
                <a:lnTo>
                  <a:pt x="16758" y="15625"/>
                </a:lnTo>
                <a:lnTo>
                  <a:pt x="26" y="53223"/>
                </a:lnTo>
                <a:lnTo>
                  <a:pt x="0" y="274629"/>
                </a:lnTo>
                <a:lnTo>
                  <a:pt x="1908" y="289227"/>
                </a:lnTo>
                <a:lnTo>
                  <a:pt x="26400" y="321690"/>
                </a:lnTo>
                <a:lnTo>
                  <a:pt x="2420995" y="329566"/>
                </a:lnTo>
                <a:lnTo>
                  <a:pt x="2435235" y="327725"/>
                </a:lnTo>
                <a:lnTo>
                  <a:pt x="2467777" y="303597"/>
                </a:lnTo>
                <a:lnTo>
                  <a:pt x="2475871" y="54921"/>
                </a:lnTo>
                <a:lnTo>
                  <a:pt x="2473964" y="40671"/>
                </a:lnTo>
                <a:lnTo>
                  <a:pt x="2449476" y="8099"/>
                </a:lnTo>
                <a:lnTo>
                  <a:pt x="549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015647" y="671767"/>
            <a:ext cx="2475869" cy="329564"/>
          </a:xfrm>
          <a:custGeom>
            <a:avLst/>
            <a:gdLst/>
            <a:ahLst/>
            <a:cxnLst/>
            <a:rect l="l" t="t" r="r" b="b"/>
            <a:pathLst>
              <a:path w="2475870" h="329564">
                <a:moveTo>
                  <a:pt x="54914" y="0"/>
                </a:moveTo>
                <a:lnTo>
                  <a:pt x="16756" y="15626"/>
                </a:lnTo>
                <a:lnTo>
                  <a:pt x="26" y="53224"/>
                </a:lnTo>
                <a:lnTo>
                  <a:pt x="0" y="274628"/>
                </a:lnTo>
                <a:lnTo>
                  <a:pt x="1908" y="289226"/>
                </a:lnTo>
                <a:lnTo>
                  <a:pt x="26400" y="321689"/>
                </a:lnTo>
                <a:lnTo>
                  <a:pt x="2420995" y="329564"/>
                </a:lnTo>
                <a:lnTo>
                  <a:pt x="2435234" y="327723"/>
                </a:lnTo>
                <a:lnTo>
                  <a:pt x="2467776" y="303595"/>
                </a:lnTo>
                <a:lnTo>
                  <a:pt x="2475870" y="54917"/>
                </a:lnTo>
                <a:lnTo>
                  <a:pt x="2473963" y="40668"/>
                </a:lnTo>
                <a:lnTo>
                  <a:pt x="2449473" y="8098"/>
                </a:lnTo>
                <a:lnTo>
                  <a:pt x="54914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309631" y="687521"/>
            <a:ext cx="1893570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543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patients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cardiac arrest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501112" y="1290466"/>
            <a:ext cx="2546335" cy="339916"/>
          </a:xfrm>
          <a:custGeom>
            <a:avLst/>
            <a:gdLst/>
            <a:ahLst/>
            <a:cxnLst/>
            <a:rect l="l" t="t" r="r" b="b"/>
            <a:pathLst>
              <a:path w="2546336" h="339916">
                <a:moveTo>
                  <a:pt x="56979" y="0"/>
                </a:moveTo>
                <a:lnTo>
                  <a:pt x="18295" y="14955"/>
                </a:lnTo>
                <a:lnTo>
                  <a:pt x="162" y="51724"/>
                </a:lnTo>
                <a:lnTo>
                  <a:pt x="0" y="282912"/>
                </a:lnTo>
                <a:lnTo>
                  <a:pt x="1849" y="297144"/>
                </a:lnTo>
                <a:lnTo>
                  <a:pt x="25686" y="330339"/>
                </a:lnTo>
                <a:lnTo>
                  <a:pt x="2489373" y="339916"/>
                </a:lnTo>
                <a:lnTo>
                  <a:pt x="2503594" y="338067"/>
                </a:lnTo>
                <a:lnTo>
                  <a:pt x="2536768" y="314220"/>
                </a:lnTo>
                <a:lnTo>
                  <a:pt x="2546336" y="55971"/>
                </a:lnTo>
                <a:lnTo>
                  <a:pt x="2544454" y="41682"/>
                </a:lnTo>
                <a:lnTo>
                  <a:pt x="2520233" y="8982"/>
                </a:lnTo>
                <a:lnTo>
                  <a:pt x="56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501112" y="1290467"/>
            <a:ext cx="2546335" cy="339917"/>
          </a:xfrm>
          <a:custGeom>
            <a:avLst/>
            <a:gdLst/>
            <a:ahLst/>
            <a:cxnLst/>
            <a:rect l="l" t="t" r="r" b="b"/>
            <a:pathLst>
              <a:path w="2546336" h="339917">
                <a:moveTo>
                  <a:pt x="56979" y="0"/>
                </a:moveTo>
                <a:lnTo>
                  <a:pt x="18294" y="14956"/>
                </a:lnTo>
                <a:lnTo>
                  <a:pt x="162" y="51724"/>
                </a:lnTo>
                <a:lnTo>
                  <a:pt x="0" y="282914"/>
                </a:lnTo>
                <a:lnTo>
                  <a:pt x="1849" y="297145"/>
                </a:lnTo>
                <a:lnTo>
                  <a:pt x="25686" y="330340"/>
                </a:lnTo>
                <a:lnTo>
                  <a:pt x="2489375" y="339917"/>
                </a:lnTo>
                <a:lnTo>
                  <a:pt x="2503595" y="338067"/>
                </a:lnTo>
                <a:lnTo>
                  <a:pt x="2536769" y="314220"/>
                </a:lnTo>
                <a:lnTo>
                  <a:pt x="2546336" y="55970"/>
                </a:lnTo>
                <a:lnTo>
                  <a:pt x="2544454" y="41682"/>
                </a:lnTo>
                <a:lnTo>
                  <a:pt x="2520233" y="8981"/>
                </a:lnTo>
                <a:lnTo>
                  <a:pt x="56979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175271" y="1301067"/>
            <a:ext cx="1202056" cy="3429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386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achieved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ROSC</a:t>
            </a:r>
            <a:endParaRPr sz="1100">
              <a:latin typeface="Times New Roman"/>
              <a:cs typeface="Times New Roman"/>
            </a:endParaRPr>
          </a:p>
          <a:p>
            <a:pPr marR="1270" algn="ctr">
              <a:lnSpc>
                <a:spcPts val="1250"/>
              </a:lnSpc>
            </a:pP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(71%)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389308" y="1235548"/>
            <a:ext cx="2476903" cy="394854"/>
          </a:xfrm>
          <a:custGeom>
            <a:avLst/>
            <a:gdLst/>
            <a:ahLst/>
            <a:cxnLst/>
            <a:rect l="l" t="t" r="r" b="b"/>
            <a:pathLst>
              <a:path w="2476903" h="394854">
                <a:moveTo>
                  <a:pt x="66295" y="0"/>
                </a:moveTo>
                <a:lnTo>
                  <a:pt x="26784" y="13286"/>
                </a:lnTo>
                <a:lnTo>
                  <a:pt x="3009" y="46744"/>
                </a:lnTo>
                <a:lnTo>
                  <a:pt x="0" y="328531"/>
                </a:lnTo>
                <a:lnTo>
                  <a:pt x="1594" y="342864"/>
                </a:lnTo>
                <a:lnTo>
                  <a:pt x="22662" y="378211"/>
                </a:lnTo>
                <a:lnTo>
                  <a:pt x="60695" y="394614"/>
                </a:lnTo>
                <a:lnTo>
                  <a:pt x="2410628" y="394854"/>
                </a:lnTo>
                <a:lnTo>
                  <a:pt x="2424955" y="393259"/>
                </a:lnTo>
                <a:lnTo>
                  <a:pt x="2460280" y="372176"/>
                </a:lnTo>
                <a:lnTo>
                  <a:pt x="2476665" y="334118"/>
                </a:lnTo>
                <a:lnTo>
                  <a:pt x="2476903" y="66323"/>
                </a:lnTo>
                <a:lnTo>
                  <a:pt x="2475310" y="51988"/>
                </a:lnTo>
                <a:lnTo>
                  <a:pt x="2454245" y="16638"/>
                </a:lnTo>
                <a:lnTo>
                  <a:pt x="2416212" y="239"/>
                </a:lnTo>
                <a:lnTo>
                  <a:pt x="662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389307" y="1235548"/>
            <a:ext cx="2476906" cy="394854"/>
          </a:xfrm>
          <a:custGeom>
            <a:avLst/>
            <a:gdLst/>
            <a:ahLst/>
            <a:cxnLst/>
            <a:rect l="l" t="t" r="r" b="b"/>
            <a:pathLst>
              <a:path w="2476905" h="394854">
                <a:moveTo>
                  <a:pt x="66295" y="0"/>
                </a:moveTo>
                <a:lnTo>
                  <a:pt x="26784" y="13286"/>
                </a:lnTo>
                <a:lnTo>
                  <a:pt x="3009" y="46744"/>
                </a:lnTo>
                <a:lnTo>
                  <a:pt x="0" y="328531"/>
                </a:lnTo>
                <a:lnTo>
                  <a:pt x="1594" y="342864"/>
                </a:lnTo>
                <a:lnTo>
                  <a:pt x="22663" y="378210"/>
                </a:lnTo>
                <a:lnTo>
                  <a:pt x="60696" y="394614"/>
                </a:lnTo>
                <a:lnTo>
                  <a:pt x="2410629" y="394854"/>
                </a:lnTo>
                <a:lnTo>
                  <a:pt x="2424956" y="393259"/>
                </a:lnTo>
                <a:lnTo>
                  <a:pt x="2460282" y="372176"/>
                </a:lnTo>
                <a:lnTo>
                  <a:pt x="2476666" y="334118"/>
                </a:lnTo>
                <a:lnTo>
                  <a:pt x="2476905" y="66322"/>
                </a:lnTo>
                <a:lnTo>
                  <a:pt x="2475311" y="51987"/>
                </a:lnTo>
                <a:lnTo>
                  <a:pt x="2454246" y="16638"/>
                </a:lnTo>
                <a:lnTo>
                  <a:pt x="2416213" y="239"/>
                </a:lnTo>
                <a:lnTo>
                  <a:pt x="66295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7212624" y="1249244"/>
            <a:ext cx="833119" cy="3492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157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no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ROSC</a:t>
            </a:r>
            <a:endParaRPr sz="1100">
              <a:latin typeface="Times New Roman"/>
              <a:cs typeface="Times New Roman"/>
            </a:endParaRPr>
          </a:p>
          <a:p>
            <a:pPr marR="1270" algn="ctr">
              <a:lnSpc>
                <a:spcPts val="1294"/>
              </a:lnSpc>
            </a:pP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(29%)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126433" y="1885360"/>
            <a:ext cx="2474837" cy="335782"/>
          </a:xfrm>
          <a:custGeom>
            <a:avLst/>
            <a:gdLst/>
            <a:ahLst/>
            <a:cxnLst/>
            <a:rect l="l" t="t" r="r" b="b"/>
            <a:pathLst>
              <a:path w="2474837" h="335782">
                <a:moveTo>
                  <a:pt x="55929" y="0"/>
                </a:moveTo>
                <a:lnTo>
                  <a:pt x="17444" y="15213"/>
                </a:lnTo>
                <a:lnTo>
                  <a:pt x="100" y="52546"/>
                </a:lnTo>
                <a:lnTo>
                  <a:pt x="0" y="279812"/>
                </a:lnTo>
                <a:lnTo>
                  <a:pt x="1843" y="294227"/>
                </a:lnTo>
                <a:lnTo>
                  <a:pt x="25800" y="327075"/>
                </a:lnTo>
                <a:lnTo>
                  <a:pt x="2418911" y="335782"/>
                </a:lnTo>
                <a:lnTo>
                  <a:pt x="2433312" y="333937"/>
                </a:lnTo>
                <a:lnTo>
                  <a:pt x="2466136" y="309958"/>
                </a:lnTo>
                <a:lnTo>
                  <a:pt x="2474837" y="55968"/>
                </a:lnTo>
                <a:lnTo>
                  <a:pt x="2472992" y="41547"/>
                </a:lnTo>
                <a:lnTo>
                  <a:pt x="2449028" y="8701"/>
                </a:lnTo>
                <a:lnTo>
                  <a:pt x="559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126434" y="1885362"/>
            <a:ext cx="2474838" cy="335784"/>
          </a:xfrm>
          <a:custGeom>
            <a:avLst/>
            <a:gdLst/>
            <a:ahLst/>
            <a:cxnLst/>
            <a:rect l="l" t="t" r="r" b="b"/>
            <a:pathLst>
              <a:path w="2474838" h="335784">
                <a:moveTo>
                  <a:pt x="55928" y="0"/>
                </a:moveTo>
                <a:lnTo>
                  <a:pt x="17443" y="15213"/>
                </a:lnTo>
                <a:lnTo>
                  <a:pt x="100" y="52547"/>
                </a:lnTo>
                <a:lnTo>
                  <a:pt x="0" y="279814"/>
                </a:lnTo>
                <a:lnTo>
                  <a:pt x="1843" y="294229"/>
                </a:lnTo>
                <a:lnTo>
                  <a:pt x="25800" y="327077"/>
                </a:lnTo>
                <a:lnTo>
                  <a:pt x="2418910" y="335784"/>
                </a:lnTo>
                <a:lnTo>
                  <a:pt x="2433312" y="333938"/>
                </a:lnTo>
                <a:lnTo>
                  <a:pt x="2466136" y="309960"/>
                </a:lnTo>
                <a:lnTo>
                  <a:pt x="2474838" y="55970"/>
                </a:lnTo>
                <a:lnTo>
                  <a:pt x="2472994" y="41548"/>
                </a:lnTo>
                <a:lnTo>
                  <a:pt x="2449030" y="8702"/>
                </a:lnTo>
                <a:lnTo>
                  <a:pt x="55928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2206993" y="1902141"/>
            <a:ext cx="232092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223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arterial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blood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samples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after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ROSC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014611" y="1885360"/>
            <a:ext cx="2474856" cy="295349"/>
          </a:xfrm>
          <a:custGeom>
            <a:avLst/>
            <a:gdLst/>
            <a:ahLst/>
            <a:cxnLst/>
            <a:rect l="l" t="t" r="r" b="b"/>
            <a:pathLst>
              <a:path w="2474856" h="295349">
                <a:moveTo>
                  <a:pt x="49730" y="0"/>
                </a:moveTo>
                <a:lnTo>
                  <a:pt x="11933" y="16838"/>
                </a:lnTo>
                <a:lnTo>
                  <a:pt x="0" y="246632"/>
                </a:lnTo>
                <a:lnTo>
                  <a:pt x="2078" y="260768"/>
                </a:lnTo>
                <a:lnTo>
                  <a:pt x="28721" y="290908"/>
                </a:lnTo>
                <a:lnTo>
                  <a:pt x="2425124" y="295349"/>
                </a:lnTo>
                <a:lnTo>
                  <a:pt x="2439716" y="293278"/>
                </a:lnTo>
                <a:lnTo>
                  <a:pt x="2470393" y="267028"/>
                </a:lnTo>
                <a:lnTo>
                  <a:pt x="2474856" y="48698"/>
                </a:lnTo>
                <a:lnTo>
                  <a:pt x="2472777" y="34568"/>
                </a:lnTo>
                <a:lnTo>
                  <a:pt x="2446126" y="4436"/>
                </a:lnTo>
                <a:lnTo>
                  <a:pt x="4973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014610" y="1885362"/>
            <a:ext cx="2474858" cy="295352"/>
          </a:xfrm>
          <a:custGeom>
            <a:avLst/>
            <a:gdLst/>
            <a:ahLst/>
            <a:cxnLst/>
            <a:rect l="l" t="t" r="r" b="b"/>
            <a:pathLst>
              <a:path w="2474858" h="295352">
                <a:moveTo>
                  <a:pt x="49731" y="0"/>
                </a:moveTo>
                <a:lnTo>
                  <a:pt x="11934" y="16838"/>
                </a:lnTo>
                <a:lnTo>
                  <a:pt x="0" y="246633"/>
                </a:lnTo>
                <a:lnTo>
                  <a:pt x="2078" y="260768"/>
                </a:lnTo>
                <a:lnTo>
                  <a:pt x="28720" y="290909"/>
                </a:lnTo>
                <a:lnTo>
                  <a:pt x="2425127" y="295352"/>
                </a:lnTo>
                <a:lnTo>
                  <a:pt x="2439718" y="293280"/>
                </a:lnTo>
                <a:lnTo>
                  <a:pt x="2470394" y="267029"/>
                </a:lnTo>
                <a:lnTo>
                  <a:pt x="2474858" y="48698"/>
                </a:lnTo>
                <a:lnTo>
                  <a:pt x="2472779" y="34569"/>
                </a:lnTo>
                <a:lnTo>
                  <a:pt x="2446127" y="4436"/>
                </a:lnTo>
                <a:lnTo>
                  <a:pt x="49731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5612091" y="1897990"/>
            <a:ext cx="128333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163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no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blood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samples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915482" y="2374513"/>
            <a:ext cx="2473824" cy="368945"/>
          </a:xfrm>
          <a:custGeom>
            <a:avLst/>
            <a:gdLst/>
            <a:ahLst/>
            <a:cxnLst/>
            <a:rect l="l" t="t" r="r" b="b"/>
            <a:pathLst>
              <a:path w="2473824" h="368945">
                <a:moveTo>
                  <a:pt x="61131" y="0"/>
                </a:moveTo>
                <a:lnTo>
                  <a:pt x="21842" y="14011"/>
                </a:lnTo>
                <a:lnTo>
                  <a:pt x="1104" y="49305"/>
                </a:lnTo>
                <a:lnTo>
                  <a:pt x="0" y="306755"/>
                </a:lnTo>
                <a:lnTo>
                  <a:pt x="1653" y="321240"/>
                </a:lnTo>
                <a:lnTo>
                  <a:pt x="23538" y="355900"/>
                </a:lnTo>
                <a:lnTo>
                  <a:pt x="2412693" y="368945"/>
                </a:lnTo>
                <a:lnTo>
                  <a:pt x="2427112" y="367232"/>
                </a:lnTo>
                <a:lnTo>
                  <a:pt x="2461174" y="344761"/>
                </a:lnTo>
                <a:lnTo>
                  <a:pt x="2473824" y="61135"/>
                </a:lnTo>
                <a:lnTo>
                  <a:pt x="2472142" y="46598"/>
                </a:lnTo>
                <a:lnTo>
                  <a:pt x="2449918" y="12365"/>
                </a:lnTo>
                <a:lnTo>
                  <a:pt x="611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915484" y="2374515"/>
            <a:ext cx="2473824" cy="368945"/>
          </a:xfrm>
          <a:custGeom>
            <a:avLst/>
            <a:gdLst/>
            <a:ahLst/>
            <a:cxnLst/>
            <a:rect l="l" t="t" r="r" b="b"/>
            <a:pathLst>
              <a:path w="2473824" h="368945">
                <a:moveTo>
                  <a:pt x="61130" y="0"/>
                </a:moveTo>
                <a:lnTo>
                  <a:pt x="21842" y="14011"/>
                </a:lnTo>
                <a:lnTo>
                  <a:pt x="1104" y="49306"/>
                </a:lnTo>
                <a:lnTo>
                  <a:pt x="0" y="306755"/>
                </a:lnTo>
                <a:lnTo>
                  <a:pt x="1653" y="321240"/>
                </a:lnTo>
                <a:lnTo>
                  <a:pt x="23539" y="355900"/>
                </a:lnTo>
                <a:lnTo>
                  <a:pt x="2412694" y="368945"/>
                </a:lnTo>
                <a:lnTo>
                  <a:pt x="2427112" y="367232"/>
                </a:lnTo>
                <a:lnTo>
                  <a:pt x="2461175" y="344761"/>
                </a:lnTo>
                <a:lnTo>
                  <a:pt x="2473824" y="61136"/>
                </a:lnTo>
                <a:lnTo>
                  <a:pt x="2472143" y="46599"/>
                </a:lnTo>
                <a:lnTo>
                  <a:pt x="2449919" y="12366"/>
                </a:lnTo>
                <a:lnTo>
                  <a:pt x="61130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4819610" y="2386132"/>
            <a:ext cx="668021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19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patients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596871" y="2545745"/>
            <a:ext cx="1116964" cy="1898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Pa</a:t>
            </a:r>
            <a:r>
              <a:rPr sz="1100" b="1" spc="-15" dirty="0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sz="1000" b="1" baseline="-11904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&gt;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300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mmHg</a:t>
            </a:r>
            <a:endParaRPr sz="1100" dirty="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3915482" y="3262672"/>
            <a:ext cx="2473824" cy="418677"/>
          </a:xfrm>
          <a:custGeom>
            <a:avLst/>
            <a:gdLst/>
            <a:ahLst/>
            <a:cxnLst/>
            <a:rect l="l" t="t" r="r" b="b"/>
            <a:pathLst>
              <a:path w="2473824" h="418677">
                <a:moveTo>
                  <a:pt x="69413" y="0"/>
                </a:moveTo>
                <a:lnTo>
                  <a:pt x="29453" y="12655"/>
                </a:lnTo>
                <a:lnTo>
                  <a:pt x="4403" y="45042"/>
                </a:lnTo>
                <a:lnTo>
                  <a:pt x="0" y="349255"/>
                </a:lnTo>
                <a:lnTo>
                  <a:pt x="1508" y="363715"/>
                </a:lnTo>
                <a:lnTo>
                  <a:pt x="21666" y="399637"/>
                </a:lnTo>
                <a:lnTo>
                  <a:pt x="58767" y="417865"/>
                </a:lnTo>
                <a:lnTo>
                  <a:pt x="2403358" y="418677"/>
                </a:lnTo>
                <a:lnTo>
                  <a:pt x="2417761" y="417189"/>
                </a:lnTo>
                <a:lnTo>
                  <a:pt x="2453998" y="397306"/>
                </a:lnTo>
                <a:lnTo>
                  <a:pt x="2472862" y="360653"/>
                </a:lnTo>
                <a:lnTo>
                  <a:pt x="2473824" y="69422"/>
                </a:lnTo>
                <a:lnTo>
                  <a:pt x="2472290" y="55067"/>
                </a:lnTo>
                <a:lnTo>
                  <a:pt x="2451912" y="19327"/>
                </a:lnTo>
                <a:lnTo>
                  <a:pt x="2414787" y="932"/>
                </a:lnTo>
                <a:lnTo>
                  <a:pt x="694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915484" y="3262672"/>
            <a:ext cx="2473824" cy="418677"/>
          </a:xfrm>
          <a:custGeom>
            <a:avLst/>
            <a:gdLst/>
            <a:ahLst/>
            <a:cxnLst/>
            <a:rect l="l" t="t" r="r" b="b"/>
            <a:pathLst>
              <a:path w="2473824" h="418677">
                <a:moveTo>
                  <a:pt x="69412" y="0"/>
                </a:moveTo>
                <a:lnTo>
                  <a:pt x="29453" y="12655"/>
                </a:lnTo>
                <a:lnTo>
                  <a:pt x="4403" y="45042"/>
                </a:lnTo>
                <a:lnTo>
                  <a:pt x="0" y="349255"/>
                </a:lnTo>
                <a:lnTo>
                  <a:pt x="1508" y="363715"/>
                </a:lnTo>
                <a:lnTo>
                  <a:pt x="21665" y="399638"/>
                </a:lnTo>
                <a:lnTo>
                  <a:pt x="58767" y="417866"/>
                </a:lnTo>
                <a:lnTo>
                  <a:pt x="2403359" y="418677"/>
                </a:lnTo>
                <a:lnTo>
                  <a:pt x="2417762" y="417190"/>
                </a:lnTo>
                <a:lnTo>
                  <a:pt x="2453998" y="397307"/>
                </a:lnTo>
                <a:lnTo>
                  <a:pt x="2472862" y="360653"/>
                </a:lnTo>
                <a:lnTo>
                  <a:pt x="2473824" y="69422"/>
                </a:lnTo>
                <a:lnTo>
                  <a:pt x="2472290" y="55068"/>
                </a:lnTo>
                <a:lnTo>
                  <a:pt x="2451912" y="19327"/>
                </a:lnTo>
                <a:lnTo>
                  <a:pt x="2414788" y="932"/>
                </a:lnTo>
                <a:lnTo>
                  <a:pt x="69412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4819610" y="3277411"/>
            <a:ext cx="668021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59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patients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640411" y="3441135"/>
            <a:ext cx="1025524" cy="1898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Pa</a:t>
            </a:r>
            <a:r>
              <a:rPr sz="1100" b="1" spc="-15" dirty="0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sz="1000" b="1" spc="-7" baseline="-11904" dirty="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&lt;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60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mmHg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3915482" y="2814965"/>
            <a:ext cx="2473824" cy="368928"/>
          </a:xfrm>
          <a:custGeom>
            <a:avLst/>
            <a:gdLst/>
            <a:ahLst/>
            <a:cxnLst/>
            <a:rect l="l" t="t" r="r" b="b"/>
            <a:pathLst>
              <a:path w="2473824" h="368927">
                <a:moveTo>
                  <a:pt x="61131" y="0"/>
                </a:moveTo>
                <a:lnTo>
                  <a:pt x="22115" y="14207"/>
                </a:lnTo>
                <a:lnTo>
                  <a:pt x="1247" y="49578"/>
                </a:lnTo>
                <a:lnTo>
                  <a:pt x="0" y="307790"/>
                </a:lnTo>
                <a:lnTo>
                  <a:pt x="1682" y="322334"/>
                </a:lnTo>
                <a:lnTo>
                  <a:pt x="23913" y="356566"/>
                </a:lnTo>
                <a:lnTo>
                  <a:pt x="2411660" y="368927"/>
                </a:lnTo>
                <a:lnTo>
                  <a:pt x="2426134" y="367274"/>
                </a:lnTo>
                <a:lnTo>
                  <a:pt x="2460784" y="345392"/>
                </a:lnTo>
                <a:lnTo>
                  <a:pt x="2473824" y="62189"/>
                </a:lnTo>
                <a:lnTo>
                  <a:pt x="2472138" y="47820"/>
                </a:lnTo>
                <a:lnTo>
                  <a:pt x="2450005" y="13328"/>
                </a:lnTo>
                <a:lnTo>
                  <a:pt x="611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915484" y="2814966"/>
            <a:ext cx="2473824" cy="368926"/>
          </a:xfrm>
          <a:custGeom>
            <a:avLst/>
            <a:gdLst/>
            <a:ahLst/>
            <a:cxnLst/>
            <a:rect l="l" t="t" r="r" b="b"/>
            <a:pathLst>
              <a:path w="2473824" h="368926">
                <a:moveTo>
                  <a:pt x="61130" y="0"/>
                </a:moveTo>
                <a:lnTo>
                  <a:pt x="22114" y="14207"/>
                </a:lnTo>
                <a:lnTo>
                  <a:pt x="1247" y="49579"/>
                </a:lnTo>
                <a:lnTo>
                  <a:pt x="0" y="307788"/>
                </a:lnTo>
                <a:lnTo>
                  <a:pt x="1682" y="322332"/>
                </a:lnTo>
                <a:lnTo>
                  <a:pt x="23913" y="356565"/>
                </a:lnTo>
                <a:lnTo>
                  <a:pt x="2411661" y="368926"/>
                </a:lnTo>
                <a:lnTo>
                  <a:pt x="2426135" y="367273"/>
                </a:lnTo>
                <a:lnTo>
                  <a:pt x="2460785" y="345390"/>
                </a:lnTo>
                <a:lnTo>
                  <a:pt x="2473824" y="62189"/>
                </a:lnTo>
                <a:lnTo>
                  <a:pt x="2472139" y="47820"/>
                </a:lnTo>
                <a:lnTo>
                  <a:pt x="2450006" y="13328"/>
                </a:lnTo>
                <a:lnTo>
                  <a:pt x="61130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4785410" y="2827618"/>
            <a:ext cx="737235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145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patients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53383" y="2987231"/>
            <a:ext cx="1200786" cy="1898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Pa</a:t>
            </a:r>
            <a:r>
              <a:rPr sz="1100" b="1" spc="-15" dirty="0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sz="1000" b="1" baseline="-11904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000" b="1" spc="-112" baseline="-1190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60-300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mmHg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264210" y="4169488"/>
            <a:ext cx="2988671" cy="413512"/>
          </a:xfrm>
          <a:custGeom>
            <a:avLst/>
            <a:gdLst/>
            <a:ahLst/>
            <a:cxnLst/>
            <a:rect l="l" t="t" r="r" b="b"/>
            <a:pathLst>
              <a:path w="2988671" h="413512">
                <a:moveTo>
                  <a:pt x="68379" y="0"/>
                </a:moveTo>
                <a:lnTo>
                  <a:pt x="28717" y="12657"/>
                </a:lnTo>
                <a:lnTo>
                  <a:pt x="3960" y="45318"/>
                </a:lnTo>
                <a:lnTo>
                  <a:pt x="0" y="345103"/>
                </a:lnTo>
                <a:lnTo>
                  <a:pt x="1551" y="359730"/>
                </a:lnTo>
                <a:lnTo>
                  <a:pt x="22118" y="395512"/>
                </a:lnTo>
                <a:lnTo>
                  <a:pt x="59463" y="412933"/>
                </a:lnTo>
                <a:lnTo>
                  <a:pt x="2919258" y="413512"/>
                </a:lnTo>
                <a:lnTo>
                  <a:pt x="2933821" y="412028"/>
                </a:lnTo>
                <a:lnTo>
                  <a:pt x="2969915" y="392092"/>
                </a:lnTo>
                <a:lnTo>
                  <a:pt x="2987969" y="354998"/>
                </a:lnTo>
                <a:lnTo>
                  <a:pt x="2988671" y="68408"/>
                </a:lnTo>
                <a:lnTo>
                  <a:pt x="2987141" y="53881"/>
                </a:lnTo>
                <a:lnTo>
                  <a:pt x="2966711" y="18274"/>
                </a:lnTo>
                <a:lnTo>
                  <a:pt x="2929172" y="680"/>
                </a:lnTo>
                <a:lnTo>
                  <a:pt x="683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264209" y="4169489"/>
            <a:ext cx="2988673" cy="413511"/>
          </a:xfrm>
          <a:custGeom>
            <a:avLst/>
            <a:gdLst/>
            <a:ahLst/>
            <a:cxnLst/>
            <a:rect l="l" t="t" r="r" b="b"/>
            <a:pathLst>
              <a:path w="2988673" h="413511">
                <a:moveTo>
                  <a:pt x="68380" y="0"/>
                </a:moveTo>
                <a:lnTo>
                  <a:pt x="28717" y="12656"/>
                </a:lnTo>
                <a:lnTo>
                  <a:pt x="3960" y="45317"/>
                </a:lnTo>
                <a:lnTo>
                  <a:pt x="0" y="345102"/>
                </a:lnTo>
                <a:lnTo>
                  <a:pt x="1551" y="359730"/>
                </a:lnTo>
                <a:lnTo>
                  <a:pt x="22118" y="395512"/>
                </a:lnTo>
                <a:lnTo>
                  <a:pt x="59463" y="412933"/>
                </a:lnTo>
                <a:lnTo>
                  <a:pt x="2919260" y="413511"/>
                </a:lnTo>
                <a:lnTo>
                  <a:pt x="2933823" y="412028"/>
                </a:lnTo>
                <a:lnTo>
                  <a:pt x="2969916" y="392092"/>
                </a:lnTo>
                <a:lnTo>
                  <a:pt x="2987970" y="354997"/>
                </a:lnTo>
                <a:lnTo>
                  <a:pt x="2988673" y="68408"/>
                </a:lnTo>
                <a:lnTo>
                  <a:pt x="2987142" y="53881"/>
                </a:lnTo>
                <a:lnTo>
                  <a:pt x="2966713" y="18273"/>
                </a:lnTo>
                <a:lnTo>
                  <a:pt x="2929173" y="680"/>
                </a:lnTo>
                <a:lnTo>
                  <a:pt x="68380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2277423" y="4183175"/>
            <a:ext cx="2928620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173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patients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arterial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blood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samples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24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hours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277424" y="4346927"/>
            <a:ext cx="1170940" cy="1847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after cardiac arrest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3984897" y="4796492"/>
            <a:ext cx="2475871" cy="375163"/>
          </a:xfrm>
          <a:custGeom>
            <a:avLst/>
            <a:gdLst/>
            <a:ahLst/>
            <a:cxnLst/>
            <a:rect l="l" t="t" r="r" b="b"/>
            <a:pathLst>
              <a:path w="2475871" h="375163">
                <a:moveTo>
                  <a:pt x="62144" y="0"/>
                </a:moveTo>
                <a:lnTo>
                  <a:pt x="22973" y="13994"/>
                </a:lnTo>
                <a:lnTo>
                  <a:pt x="1435" y="48893"/>
                </a:lnTo>
                <a:lnTo>
                  <a:pt x="0" y="312973"/>
                </a:lnTo>
                <a:lnTo>
                  <a:pt x="1685" y="327338"/>
                </a:lnTo>
                <a:lnTo>
                  <a:pt x="23813" y="361833"/>
                </a:lnTo>
                <a:lnTo>
                  <a:pt x="2413726" y="375163"/>
                </a:lnTo>
                <a:lnTo>
                  <a:pt x="2428084" y="373476"/>
                </a:lnTo>
                <a:lnTo>
                  <a:pt x="2462554" y="351327"/>
                </a:lnTo>
                <a:lnTo>
                  <a:pt x="2475871" y="62167"/>
                </a:lnTo>
                <a:lnTo>
                  <a:pt x="2474185" y="47802"/>
                </a:lnTo>
                <a:lnTo>
                  <a:pt x="2452050" y="13315"/>
                </a:lnTo>
                <a:lnTo>
                  <a:pt x="621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984897" y="4796495"/>
            <a:ext cx="2475871" cy="375164"/>
          </a:xfrm>
          <a:custGeom>
            <a:avLst/>
            <a:gdLst/>
            <a:ahLst/>
            <a:cxnLst/>
            <a:rect l="l" t="t" r="r" b="b"/>
            <a:pathLst>
              <a:path w="2475871" h="375164">
                <a:moveTo>
                  <a:pt x="62144" y="0"/>
                </a:moveTo>
                <a:lnTo>
                  <a:pt x="22974" y="13995"/>
                </a:lnTo>
                <a:lnTo>
                  <a:pt x="1435" y="48894"/>
                </a:lnTo>
                <a:lnTo>
                  <a:pt x="0" y="312974"/>
                </a:lnTo>
                <a:lnTo>
                  <a:pt x="1685" y="327339"/>
                </a:lnTo>
                <a:lnTo>
                  <a:pt x="23813" y="361835"/>
                </a:lnTo>
                <a:lnTo>
                  <a:pt x="2413727" y="375164"/>
                </a:lnTo>
                <a:lnTo>
                  <a:pt x="2428085" y="373477"/>
                </a:lnTo>
                <a:lnTo>
                  <a:pt x="2462555" y="351328"/>
                </a:lnTo>
                <a:lnTo>
                  <a:pt x="2475871" y="62169"/>
                </a:lnTo>
                <a:lnTo>
                  <a:pt x="2474186" y="47803"/>
                </a:lnTo>
                <a:lnTo>
                  <a:pt x="2452051" y="13316"/>
                </a:lnTo>
                <a:lnTo>
                  <a:pt x="62144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4666282" y="4821845"/>
            <a:ext cx="1116964" cy="3359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258420">
              <a:lnSpc>
                <a:spcPts val="1250"/>
              </a:lnSpc>
            </a:pP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patients Pa</a:t>
            </a:r>
            <a:r>
              <a:rPr sz="1100" b="1" spc="-15" dirty="0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sz="1000" b="1" baseline="-11904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&gt;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300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mmHg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3915483" y="5925085"/>
            <a:ext cx="2545284" cy="422829"/>
          </a:xfrm>
          <a:custGeom>
            <a:avLst/>
            <a:gdLst/>
            <a:ahLst/>
            <a:cxnLst/>
            <a:rect l="l" t="t" r="r" b="b"/>
            <a:pathLst>
              <a:path w="2545284" h="422829">
                <a:moveTo>
                  <a:pt x="70446" y="0"/>
                </a:moveTo>
                <a:lnTo>
                  <a:pt x="30200" y="12362"/>
                </a:lnTo>
                <a:lnTo>
                  <a:pt x="4865" y="44349"/>
                </a:lnTo>
                <a:lnTo>
                  <a:pt x="0" y="352375"/>
                </a:lnTo>
                <a:lnTo>
                  <a:pt x="1467" y="366976"/>
                </a:lnTo>
                <a:lnTo>
                  <a:pt x="21219" y="403108"/>
                </a:lnTo>
                <a:lnTo>
                  <a:pt x="58042" y="421775"/>
                </a:lnTo>
                <a:lnTo>
                  <a:pt x="2474857" y="422829"/>
                </a:lnTo>
                <a:lnTo>
                  <a:pt x="2489455" y="421361"/>
                </a:lnTo>
                <a:lnTo>
                  <a:pt x="2525576" y="401599"/>
                </a:lnTo>
                <a:lnTo>
                  <a:pt x="2544233" y="364764"/>
                </a:lnTo>
                <a:lnTo>
                  <a:pt x="2545284" y="70474"/>
                </a:lnTo>
                <a:lnTo>
                  <a:pt x="2543816" y="55866"/>
                </a:lnTo>
                <a:lnTo>
                  <a:pt x="2524067" y="19723"/>
                </a:lnTo>
                <a:lnTo>
                  <a:pt x="2487256" y="1053"/>
                </a:lnTo>
                <a:lnTo>
                  <a:pt x="704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915484" y="5925084"/>
            <a:ext cx="2545284" cy="422830"/>
          </a:xfrm>
          <a:custGeom>
            <a:avLst/>
            <a:gdLst/>
            <a:ahLst/>
            <a:cxnLst/>
            <a:rect l="l" t="t" r="r" b="b"/>
            <a:pathLst>
              <a:path w="2545284" h="422830">
                <a:moveTo>
                  <a:pt x="70446" y="0"/>
                </a:moveTo>
                <a:lnTo>
                  <a:pt x="30200" y="12362"/>
                </a:lnTo>
                <a:lnTo>
                  <a:pt x="4865" y="44350"/>
                </a:lnTo>
                <a:lnTo>
                  <a:pt x="0" y="352374"/>
                </a:lnTo>
                <a:lnTo>
                  <a:pt x="1467" y="366976"/>
                </a:lnTo>
                <a:lnTo>
                  <a:pt x="21219" y="403109"/>
                </a:lnTo>
                <a:lnTo>
                  <a:pt x="58042" y="421776"/>
                </a:lnTo>
                <a:lnTo>
                  <a:pt x="2474858" y="422830"/>
                </a:lnTo>
                <a:lnTo>
                  <a:pt x="2489455" y="421361"/>
                </a:lnTo>
                <a:lnTo>
                  <a:pt x="2525576" y="401599"/>
                </a:lnTo>
                <a:lnTo>
                  <a:pt x="2544233" y="364764"/>
                </a:lnTo>
                <a:lnTo>
                  <a:pt x="2545284" y="70475"/>
                </a:lnTo>
                <a:lnTo>
                  <a:pt x="2543816" y="55867"/>
                </a:lnTo>
                <a:lnTo>
                  <a:pt x="2524068" y="19723"/>
                </a:lnTo>
                <a:lnTo>
                  <a:pt x="2487256" y="1053"/>
                </a:lnTo>
                <a:lnTo>
                  <a:pt x="70446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913418" y="5348866"/>
            <a:ext cx="2547351" cy="411444"/>
          </a:xfrm>
          <a:custGeom>
            <a:avLst/>
            <a:gdLst/>
            <a:ahLst/>
            <a:cxnLst/>
            <a:rect l="l" t="t" r="r" b="b"/>
            <a:pathLst>
              <a:path w="2547350" h="411444">
                <a:moveTo>
                  <a:pt x="68381" y="0"/>
                </a:moveTo>
                <a:lnTo>
                  <a:pt x="28713" y="12955"/>
                </a:lnTo>
                <a:lnTo>
                  <a:pt x="3957" y="45733"/>
                </a:lnTo>
                <a:lnTo>
                  <a:pt x="0" y="343037"/>
                </a:lnTo>
                <a:lnTo>
                  <a:pt x="1551" y="357664"/>
                </a:lnTo>
                <a:lnTo>
                  <a:pt x="22118" y="393445"/>
                </a:lnTo>
                <a:lnTo>
                  <a:pt x="59464" y="410865"/>
                </a:lnTo>
                <a:lnTo>
                  <a:pt x="2478987" y="411444"/>
                </a:lnTo>
                <a:lnTo>
                  <a:pt x="2493610" y="409938"/>
                </a:lnTo>
                <a:lnTo>
                  <a:pt x="2529371" y="389717"/>
                </a:lnTo>
                <a:lnTo>
                  <a:pt x="2546774" y="352154"/>
                </a:lnTo>
                <a:lnTo>
                  <a:pt x="2547350" y="68389"/>
                </a:lnTo>
                <a:lnTo>
                  <a:pt x="2545845" y="54071"/>
                </a:lnTo>
                <a:lnTo>
                  <a:pt x="2525636" y="18354"/>
                </a:lnTo>
                <a:lnTo>
                  <a:pt x="2488088" y="593"/>
                </a:lnTo>
                <a:lnTo>
                  <a:pt x="6838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913419" y="5348866"/>
            <a:ext cx="2547349" cy="411444"/>
          </a:xfrm>
          <a:custGeom>
            <a:avLst/>
            <a:gdLst/>
            <a:ahLst/>
            <a:cxnLst/>
            <a:rect l="l" t="t" r="r" b="b"/>
            <a:pathLst>
              <a:path w="2547349" h="411444">
                <a:moveTo>
                  <a:pt x="68380" y="0"/>
                </a:moveTo>
                <a:lnTo>
                  <a:pt x="28712" y="12955"/>
                </a:lnTo>
                <a:lnTo>
                  <a:pt x="3956" y="45734"/>
                </a:lnTo>
                <a:lnTo>
                  <a:pt x="0" y="343036"/>
                </a:lnTo>
                <a:lnTo>
                  <a:pt x="1551" y="357663"/>
                </a:lnTo>
                <a:lnTo>
                  <a:pt x="22118" y="393445"/>
                </a:lnTo>
                <a:lnTo>
                  <a:pt x="59464" y="410866"/>
                </a:lnTo>
                <a:lnTo>
                  <a:pt x="2478989" y="411444"/>
                </a:lnTo>
                <a:lnTo>
                  <a:pt x="2493611" y="409938"/>
                </a:lnTo>
                <a:lnTo>
                  <a:pt x="2529372" y="389717"/>
                </a:lnTo>
                <a:lnTo>
                  <a:pt x="2546773" y="352153"/>
                </a:lnTo>
                <a:lnTo>
                  <a:pt x="2547349" y="68388"/>
                </a:lnTo>
                <a:lnTo>
                  <a:pt x="2545845" y="54071"/>
                </a:lnTo>
                <a:lnTo>
                  <a:pt x="2525636" y="18353"/>
                </a:lnTo>
                <a:lnTo>
                  <a:pt x="2488087" y="593"/>
                </a:lnTo>
                <a:lnTo>
                  <a:pt x="68380" y="0"/>
                </a:lnTo>
                <a:close/>
              </a:path>
            </a:pathLst>
          </a:custGeom>
          <a:ln w="1220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2901960" y="5376305"/>
            <a:ext cx="4915535" cy="13188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774653" marR="2117519" indent="1270" algn="ctr">
              <a:lnSpc>
                <a:spcPts val="1250"/>
              </a:lnSpc>
            </a:pP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123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patients PaO</a:t>
            </a:r>
            <a:r>
              <a:rPr sz="1000" b="1" baseline="-11904" dirty="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sz="1000" b="1" spc="-15" baseline="-1190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&lt;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60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mmHg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38"/>
              </a:spcBef>
            </a:pPr>
            <a:endParaRPr sz="900"/>
          </a:p>
          <a:p>
            <a:pPr>
              <a:lnSpc>
                <a:spcPts val="1000"/>
              </a:lnSpc>
            </a:pPr>
            <a:endParaRPr sz="1000"/>
          </a:p>
          <a:p>
            <a:pPr marR="339692" algn="ctr"/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47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patients</a:t>
            </a:r>
            <a:endParaRPr sz="1100">
              <a:latin typeface="Times New Roman"/>
              <a:cs typeface="Times New Roman"/>
            </a:endParaRPr>
          </a:p>
          <a:p>
            <a:pPr marR="339692" algn="ctr">
              <a:lnSpc>
                <a:spcPts val="1250"/>
              </a:lnSpc>
            </a:pP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Pa</a:t>
            </a:r>
            <a:r>
              <a:rPr sz="1100" b="1" spc="-15" dirty="0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sz="1000" b="1" baseline="-11904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000" b="1" spc="-120" baseline="-1190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60-300</a:t>
            </a:r>
            <a:r>
              <a:rPr sz="11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mmHg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99"/>
              </a:lnSpc>
              <a:spcBef>
                <a:spcPts val="29"/>
              </a:spcBef>
            </a:pPr>
            <a:endParaRPr sz="1100"/>
          </a:p>
          <a:p>
            <a:pPr marL="12698"/>
            <a:r>
              <a:rPr sz="900" b="1" spc="5" dirty="0">
                <a:latin typeface="Arial"/>
                <a:cs typeface="Arial"/>
              </a:rPr>
              <a:t>Fig.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spc="25" dirty="0">
                <a:latin typeface="Arial"/>
                <a:cs typeface="Arial"/>
              </a:rPr>
              <a:t>1. 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spc="60" dirty="0">
                <a:latin typeface="Arial"/>
                <a:cs typeface="Arial"/>
              </a:rPr>
              <a:t>Flowchart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of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65" dirty="0">
                <a:latin typeface="Arial"/>
                <a:cs typeface="Arial"/>
              </a:rPr>
              <a:t>patient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70" dirty="0">
                <a:latin typeface="Arial"/>
                <a:cs typeface="Arial"/>
              </a:rPr>
              <a:t>distribution.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65" dirty="0">
                <a:latin typeface="Arial"/>
                <a:cs typeface="Arial"/>
              </a:rPr>
              <a:t>ROSC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75" dirty="0">
                <a:latin typeface="Arial"/>
                <a:cs typeface="Arial"/>
              </a:rPr>
              <a:t>(return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of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40" dirty="0">
                <a:latin typeface="Arial"/>
                <a:cs typeface="Arial"/>
              </a:rPr>
              <a:t>spontaneous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circulation).</a:t>
            </a:r>
            <a:endParaRPr sz="9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884977" y="6803593"/>
            <a:ext cx="487870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De</a:t>
            </a:r>
            <a:r>
              <a:rPr sz="1600" spc="-5" dirty="0">
                <a:latin typeface="Tahoma"/>
                <a:cs typeface="Tahoma"/>
              </a:rPr>
              <a:t>l </a:t>
            </a:r>
            <a:r>
              <a:rPr sz="1600" spc="-10" dirty="0">
                <a:latin typeface="Tahoma"/>
                <a:cs typeface="Tahoma"/>
              </a:rPr>
              <a:t>Cast</a:t>
            </a:r>
            <a:r>
              <a:rPr sz="1600" spc="-5" dirty="0">
                <a:latin typeface="Tahoma"/>
                <a:cs typeface="Tahoma"/>
              </a:rPr>
              <a:t>illo </a:t>
            </a:r>
            <a:r>
              <a:rPr sz="1600" spc="-25" dirty="0">
                <a:latin typeface="Tahoma"/>
                <a:cs typeface="Tahoma"/>
              </a:rPr>
              <a:t>J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2012;83:1456-1461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6754350" y="2377960"/>
            <a:ext cx="2967036" cy="3046412"/>
          </a:xfrm>
          <a:custGeom>
            <a:avLst/>
            <a:gdLst/>
            <a:ahLst/>
            <a:cxnLst/>
            <a:rect l="l" t="t" r="r" b="b"/>
            <a:pathLst>
              <a:path w="2967036" h="3046412">
                <a:moveTo>
                  <a:pt x="0" y="0"/>
                </a:moveTo>
                <a:lnTo>
                  <a:pt x="2967036" y="0"/>
                </a:lnTo>
                <a:lnTo>
                  <a:pt x="2967036" y="3046412"/>
                </a:lnTo>
                <a:lnTo>
                  <a:pt x="0" y="304641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754349" y="2377960"/>
            <a:ext cx="2967036" cy="3046412"/>
          </a:xfrm>
          <a:custGeom>
            <a:avLst/>
            <a:gdLst/>
            <a:ahLst/>
            <a:cxnLst/>
            <a:rect l="l" t="t" r="r" b="b"/>
            <a:pathLst>
              <a:path w="2967036" h="3046412">
                <a:moveTo>
                  <a:pt x="0" y="0"/>
                </a:moveTo>
                <a:lnTo>
                  <a:pt x="2967036" y="0"/>
                </a:lnTo>
                <a:lnTo>
                  <a:pt x="2967036" y="3046412"/>
                </a:lnTo>
                <a:lnTo>
                  <a:pt x="0" y="3046412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6833089" y="2433840"/>
            <a:ext cx="2782570" cy="14636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353661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Đa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trung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tâm</a:t>
            </a:r>
            <a:r>
              <a:rPr sz="1600" spc="-10" dirty="0" smtClean="0">
                <a:latin typeface="Tahoma"/>
                <a:cs typeface="Tahoma"/>
              </a:rPr>
              <a:t>: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pagne</a:t>
            </a:r>
            <a:r>
              <a:rPr sz="1600" spc="-5" dirty="0">
                <a:latin typeface="Tahoma"/>
                <a:cs typeface="Tahoma"/>
              </a:rPr>
              <a:t>,</a:t>
            </a:r>
            <a:r>
              <a:rPr sz="1600" spc="-10" dirty="0">
                <a:latin typeface="Tahoma"/>
                <a:cs typeface="Tahoma"/>
              </a:rPr>
              <a:t> Argentine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alie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H</a:t>
            </a:r>
            <a:r>
              <a:rPr sz="1600" spc="-10" dirty="0">
                <a:latin typeface="Tahoma"/>
                <a:cs typeface="Tahoma"/>
              </a:rPr>
              <a:t>ondu</a:t>
            </a:r>
            <a:r>
              <a:rPr sz="1600" spc="-30" dirty="0">
                <a:latin typeface="Tahoma"/>
                <a:cs typeface="Tahoma"/>
              </a:rPr>
              <a:t>r</a:t>
            </a:r>
            <a:r>
              <a:rPr sz="1600" spc="-10" dirty="0">
                <a:latin typeface="Tahoma"/>
                <a:cs typeface="Tahoma"/>
              </a:rPr>
              <a:t>as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838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Trong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bv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1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tháng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-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18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tuổi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Hồi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cứu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0" dirty="0" smtClean="0">
                <a:latin typeface="Tahoma"/>
                <a:cs typeface="Tahoma"/>
              </a:rPr>
              <a:t>(</a:t>
            </a:r>
            <a:r>
              <a:rPr lang="en-US" sz="1600" spc="-10" dirty="0" err="1" smtClean="0">
                <a:latin typeface="Tahoma"/>
                <a:cs typeface="Tahoma"/>
              </a:rPr>
              <a:t>còn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đang</a:t>
            </a:r>
            <a:r>
              <a:rPr lang="en-US" sz="1600" spc="-10" dirty="0" smtClean="0">
                <a:latin typeface="Tahoma"/>
                <a:cs typeface="Tahoma"/>
              </a:rPr>
              <a:t> NC</a:t>
            </a:r>
            <a:r>
              <a:rPr sz="1600" spc="-10" dirty="0" smtClean="0">
                <a:latin typeface="Tahoma"/>
                <a:cs typeface="Tahoma"/>
              </a:rPr>
              <a:t>)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spcBef>
                <a:spcPts val="80"/>
              </a:spcBef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Đưa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vào</a:t>
            </a:r>
            <a:r>
              <a:rPr lang="en-US" sz="1600" spc="-10" dirty="0" smtClean="0">
                <a:latin typeface="Tahoma"/>
                <a:cs typeface="Tahoma"/>
              </a:rPr>
              <a:t> NC </a:t>
            </a:r>
            <a:r>
              <a:rPr lang="en-US" sz="1600" spc="-10" dirty="0" err="1" smtClean="0">
                <a:latin typeface="Tahoma"/>
                <a:cs typeface="Tahoma"/>
              </a:rPr>
              <a:t>nếu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sz="1600" spc="-10" dirty="0" smtClean="0">
                <a:solidFill>
                  <a:srgbClr val="FF0000"/>
                </a:solidFill>
                <a:latin typeface="Tahoma"/>
                <a:cs typeface="Tahoma"/>
              </a:rPr>
              <a:t>RAC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và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sz="1600" dirty="0" smtClean="0">
                <a:latin typeface="Tahoma"/>
                <a:cs typeface="Tahoma"/>
              </a:rPr>
              <a:t>GDS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833089" y="3884180"/>
            <a:ext cx="664211" cy="2901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15" dirty="0">
                <a:latin typeface="Tahoma"/>
                <a:cs typeface="Tahoma"/>
              </a:rPr>
              <a:t>aO</a:t>
            </a:r>
            <a:r>
              <a:rPr sz="1600" spc="7" baseline="-21164" dirty="0">
                <a:latin typeface="Tahoma"/>
                <a:cs typeface="Tahoma"/>
              </a:rPr>
              <a:t>2</a:t>
            </a:r>
            <a:r>
              <a:rPr sz="1600" spc="-10" dirty="0">
                <a:latin typeface="Tahoma"/>
                <a:cs typeface="Tahoma"/>
              </a:rPr>
              <a:t>: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747489" y="3884180"/>
            <a:ext cx="1468756" cy="14700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&lt;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6</a:t>
            </a:r>
            <a:r>
              <a:rPr sz="1600" spc="-10" dirty="0">
                <a:latin typeface="Tahoma"/>
                <a:cs typeface="Tahoma"/>
              </a:rPr>
              <a:t>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mm</a:t>
            </a:r>
            <a:r>
              <a:rPr sz="1600" spc="-10" dirty="0">
                <a:latin typeface="Tahoma"/>
                <a:cs typeface="Tahoma"/>
              </a:rPr>
              <a:t>Hg</a:t>
            </a:r>
            <a:endParaRPr sz="1600" dirty="0">
              <a:latin typeface="Tahoma"/>
              <a:cs typeface="Tahoma"/>
            </a:endParaRPr>
          </a:p>
          <a:p>
            <a:pPr marL="12698">
              <a:lnSpc>
                <a:spcPts val="1900"/>
              </a:lnSpc>
            </a:pPr>
            <a:r>
              <a:rPr sz="1600" spc="-15" dirty="0">
                <a:latin typeface="Tahoma"/>
                <a:cs typeface="Tahoma"/>
              </a:rPr>
              <a:t>6</a:t>
            </a:r>
            <a:r>
              <a:rPr sz="1600" spc="-10" dirty="0">
                <a:latin typeface="Tahoma"/>
                <a:cs typeface="Tahoma"/>
              </a:rPr>
              <a:t>0 </a:t>
            </a:r>
            <a:r>
              <a:rPr lang="en-US" sz="1600" spc="-10" dirty="0" smtClean="0">
                <a:latin typeface="Tahoma"/>
                <a:cs typeface="Tahoma"/>
              </a:rPr>
              <a:t>-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30</a:t>
            </a:r>
            <a:r>
              <a:rPr sz="1600" spc="-10" dirty="0">
                <a:latin typeface="Tahoma"/>
                <a:cs typeface="Tahoma"/>
              </a:rPr>
              <a:t>0 </a:t>
            </a:r>
            <a:r>
              <a:rPr sz="1600" spc="-21" dirty="0">
                <a:latin typeface="Tahoma"/>
                <a:cs typeface="Tahoma"/>
              </a:rPr>
              <a:t>mmHg</a:t>
            </a:r>
            <a:endParaRPr sz="1600" dirty="0">
              <a:latin typeface="Tahoma"/>
              <a:cs typeface="Tahoma"/>
            </a:endParaRPr>
          </a:p>
          <a:p>
            <a:pPr marL="12698">
              <a:lnSpc>
                <a:spcPts val="1900"/>
              </a:lnSpc>
            </a:pPr>
            <a:r>
              <a:rPr sz="1600" spc="-15" dirty="0">
                <a:latin typeface="Tahoma"/>
                <a:cs typeface="Tahoma"/>
              </a:rPr>
              <a:t>&gt;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30</a:t>
            </a:r>
            <a:r>
              <a:rPr sz="1600" spc="-10" dirty="0">
                <a:latin typeface="Tahoma"/>
                <a:cs typeface="Tahoma"/>
              </a:rPr>
              <a:t>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mm</a:t>
            </a:r>
            <a:r>
              <a:rPr sz="1600" spc="-10" dirty="0">
                <a:latin typeface="Tahoma"/>
                <a:cs typeface="Tahoma"/>
              </a:rPr>
              <a:t>Hg</a:t>
            </a:r>
            <a:endParaRPr sz="1600" dirty="0">
              <a:latin typeface="Tahoma"/>
              <a:cs typeface="Tahoma"/>
            </a:endParaRPr>
          </a:p>
          <a:p>
            <a:pPr marL="12698">
              <a:lnSpc>
                <a:spcPts val="1900"/>
              </a:lnSpc>
            </a:pPr>
            <a:r>
              <a:rPr sz="1600" spc="-15" dirty="0">
                <a:latin typeface="Tahoma"/>
                <a:cs typeface="Tahoma"/>
              </a:rPr>
              <a:t>&lt;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3</a:t>
            </a:r>
            <a:r>
              <a:rPr sz="1600" spc="-10" dirty="0">
                <a:latin typeface="Tahoma"/>
                <a:cs typeface="Tahoma"/>
              </a:rPr>
              <a:t>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mm</a:t>
            </a:r>
            <a:r>
              <a:rPr sz="1600" spc="-10" dirty="0">
                <a:latin typeface="Tahoma"/>
                <a:cs typeface="Tahoma"/>
              </a:rPr>
              <a:t>Hg</a:t>
            </a:r>
            <a:endParaRPr sz="1600" dirty="0">
              <a:latin typeface="Tahoma"/>
              <a:cs typeface="Tahoma"/>
            </a:endParaRPr>
          </a:p>
          <a:p>
            <a:pPr marL="12698">
              <a:lnSpc>
                <a:spcPts val="1900"/>
              </a:lnSpc>
            </a:pPr>
            <a:r>
              <a:rPr sz="1600" spc="-15" dirty="0">
                <a:latin typeface="Tahoma"/>
                <a:cs typeface="Tahoma"/>
              </a:rPr>
              <a:t>3</a:t>
            </a:r>
            <a:r>
              <a:rPr sz="1600" spc="-10" dirty="0">
                <a:latin typeface="Tahoma"/>
                <a:cs typeface="Tahoma"/>
              </a:rPr>
              <a:t>0 </a:t>
            </a:r>
            <a:r>
              <a:rPr lang="en-US" sz="1600" spc="-10" dirty="0" smtClean="0">
                <a:latin typeface="Tahoma"/>
                <a:cs typeface="Tahoma"/>
              </a:rPr>
              <a:t>-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5</a:t>
            </a:r>
            <a:r>
              <a:rPr sz="1600" spc="-10" dirty="0">
                <a:latin typeface="Tahoma"/>
                <a:cs typeface="Tahoma"/>
              </a:rPr>
              <a:t>0 </a:t>
            </a:r>
            <a:r>
              <a:rPr sz="1600" spc="-21" dirty="0">
                <a:latin typeface="Tahoma"/>
                <a:cs typeface="Tahoma"/>
              </a:rPr>
              <a:t>mmHg</a:t>
            </a:r>
            <a:endParaRPr sz="1600" dirty="0">
              <a:latin typeface="Tahoma"/>
              <a:cs typeface="Tahoma"/>
            </a:endParaRPr>
          </a:p>
          <a:p>
            <a:pPr marL="12698">
              <a:spcBef>
                <a:spcPts val="80"/>
              </a:spcBef>
            </a:pPr>
            <a:r>
              <a:rPr sz="1600" spc="-15" dirty="0">
                <a:latin typeface="Tahoma"/>
                <a:cs typeface="Tahoma"/>
              </a:rPr>
              <a:t>&gt;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5</a:t>
            </a:r>
            <a:r>
              <a:rPr sz="1600" spc="-10" dirty="0">
                <a:latin typeface="Tahoma"/>
                <a:cs typeface="Tahoma"/>
              </a:rPr>
              <a:t>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mm</a:t>
            </a:r>
            <a:r>
              <a:rPr sz="1600" spc="-10" dirty="0">
                <a:latin typeface="Tahoma"/>
                <a:cs typeface="Tahoma"/>
              </a:rPr>
              <a:t>Hg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6833090" y="4608080"/>
            <a:ext cx="786130" cy="2901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15" dirty="0">
                <a:latin typeface="Tahoma"/>
                <a:cs typeface="Tahoma"/>
              </a:rPr>
              <a:t>aCO</a:t>
            </a:r>
            <a:r>
              <a:rPr sz="1600" spc="7" baseline="-21164" dirty="0">
                <a:latin typeface="Tahoma"/>
                <a:cs typeface="Tahoma"/>
              </a:rPr>
              <a:t>2</a:t>
            </a:r>
            <a:r>
              <a:rPr sz="1600" spc="-10" dirty="0">
                <a:latin typeface="Tahoma"/>
                <a:cs typeface="Tahoma"/>
              </a:rPr>
              <a:t>: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916479" y="6951230"/>
            <a:ext cx="61341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8941290" y="6955993"/>
            <a:ext cx="78486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8575" y="1082240"/>
            <a:ext cx="6580505" cy="23622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019103"/>
            <a:r>
              <a:rPr sz="800" spc="40" dirty="0">
                <a:latin typeface="Arial"/>
                <a:cs typeface="Arial"/>
              </a:rPr>
              <a:t>j</a:t>
            </a:r>
            <a:r>
              <a:rPr sz="800" spc="-114" dirty="0">
                <a:latin typeface="Arial"/>
                <a:cs typeface="Arial"/>
              </a:rPr>
              <a:t> </a:t>
            </a:r>
            <a:r>
              <a:rPr sz="800" spc="120" dirty="0">
                <a:latin typeface="Arial"/>
                <a:cs typeface="Arial"/>
              </a:rPr>
              <a:t>ourn</a:t>
            </a:r>
            <a:r>
              <a:rPr sz="800" spc="30" dirty="0">
                <a:latin typeface="Arial"/>
                <a:cs typeface="Arial"/>
              </a:rPr>
              <a:t>a</a:t>
            </a:r>
            <a:r>
              <a:rPr sz="800" spc="-114" dirty="0">
                <a:latin typeface="Arial"/>
                <a:cs typeface="Arial"/>
              </a:rPr>
              <a:t> </a:t>
            </a:r>
            <a:r>
              <a:rPr sz="800" spc="40" dirty="0">
                <a:latin typeface="Arial"/>
                <a:cs typeface="Arial"/>
              </a:rPr>
              <a:t>l </a:t>
            </a:r>
            <a:r>
              <a:rPr sz="800" spc="-25" dirty="0">
                <a:latin typeface="Arial"/>
                <a:cs typeface="Arial"/>
              </a:rPr>
              <a:t> </a:t>
            </a:r>
            <a:r>
              <a:rPr sz="800" spc="35" dirty="0">
                <a:latin typeface="Arial"/>
                <a:cs typeface="Arial"/>
              </a:rPr>
              <a:t>h</a:t>
            </a:r>
            <a:r>
              <a:rPr sz="800" spc="-114" dirty="0">
                <a:latin typeface="Arial"/>
                <a:cs typeface="Arial"/>
              </a:rPr>
              <a:t> </a:t>
            </a:r>
            <a:r>
              <a:rPr sz="800" spc="35" dirty="0">
                <a:latin typeface="Arial"/>
                <a:cs typeface="Arial"/>
              </a:rPr>
              <a:t>o</a:t>
            </a:r>
            <a:r>
              <a:rPr sz="800" spc="-114" dirty="0">
                <a:latin typeface="Arial"/>
                <a:cs typeface="Arial"/>
              </a:rPr>
              <a:t> </a:t>
            </a:r>
            <a:r>
              <a:rPr sz="800" spc="130" dirty="0">
                <a:latin typeface="Arial"/>
                <a:cs typeface="Arial"/>
              </a:rPr>
              <a:t>m</a:t>
            </a:r>
            <a:r>
              <a:rPr sz="800" spc="25" dirty="0">
                <a:latin typeface="Arial"/>
                <a:cs typeface="Arial"/>
              </a:rPr>
              <a:t>e</a:t>
            </a:r>
            <a:r>
              <a:rPr sz="800" spc="-114" dirty="0">
                <a:latin typeface="Arial"/>
                <a:cs typeface="Arial"/>
              </a:rPr>
              <a:t> </a:t>
            </a:r>
            <a:r>
              <a:rPr sz="800" spc="114" dirty="0">
                <a:latin typeface="Arial"/>
                <a:cs typeface="Arial"/>
              </a:rPr>
              <a:t>pa</a:t>
            </a:r>
            <a:r>
              <a:rPr sz="800" spc="25" dirty="0">
                <a:latin typeface="Arial"/>
                <a:cs typeface="Arial"/>
              </a:rPr>
              <a:t>g</a:t>
            </a:r>
            <a:r>
              <a:rPr sz="800" spc="-114" dirty="0">
                <a:latin typeface="Arial"/>
                <a:cs typeface="Arial"/>
              </a:rPr>
              <a:t> </a:t>
            </a:r>
            <a:r>
              <a:rPr sz="800" spc="86" dirty="0">
                <a:latin typeface="Arial"/>
                <a:cs typeface="Arial"/>
              </a:rPr>
              <a:t>e</a:t>
            </a:r>
            <a:r>
              <a:rPr sz="800" spc="-5" dirty="0">
                <a:latin typeface="Arial"/>
                <a:cs typeface="Arial"/>
              </a:rPr>
              <a:t>:</a:t>
            </a:r>
            <a:r>
              <a:rPr sz="800" spc="90" dirty="0">
                <a:latin typeface="Arial"/>
                <a:cs typeface="Arial"/>
              </a:rPr>
              <a:t> </a:t>
            </a:r>
            <a:r>
              <a:rPr sz="800" spc="160" dirty="0">
                <a:solidFill>
                  <a:srgbClr val="021279"/>
                </a:solidFill>
                <a:latin typeface="Arial"/>
                <a:cs typeface="Arial"/>
                <a:hlinkClick r:id="rId3"/>
              </a:rPr>
              <a:t>www</a:t>
            </a:r>
            <a:r>
              <a:rPr sz="800" spc="25" dirty="0">
                <a:solidFill>
                  <a:srgbClr val="021279"/>
                </a:solidFill>
                <a:latin typeface="Arial"/>
                <a:cs typeface="Arial"/>
                <a:hlinkClick r:id="rId3"/>
              </a:rPr>
              <a:t>.</a:t>
            </a:r>
            <a:r>
              <a:rPr sz="800" spc="-114" dirty="0">
                <a:solidFill>
                  <a:srgbClr val="021279"/>
                </a:solidFill>
                <a:latin typeface="Arial"/>
                <a:cs typeface="Arial"/>
                <a:hlinkClick r:id="rId3"/>
              </a:rPr>
              <a:t> </a:t>
            </a:r>
            <a:r>
              <a:rPr sz="800" spc="105" dirty="0">
                <a:solidFill>
                  <a:srgbClr val="021279"/>
                </a:solidFill>
                <a:latin typeface="Arial"/>
                <a:cs typeface="Arial"/>
                <a:hlinkClick r:id="rId3"/>
              </a:rPr>
              <a:t>elsevier.com/locate/resuscitatio</a:t>
            </a:r>
            <a:r>
              <a:rPr sz="800" spc="25" dirty="0">
                <a:solidFill>
                  <a:srgbClr val="021279"/>
                </a:solidFill>
                <a:latin typeface="Arial"/>
                <a:cs typeface="Arial"/>
                <a:hlinkClick r:id="rId3"/>
              </a:rPr>
              <a:t>n</a:t>
            </a:r>
            <a:r>
              <a:rPr sz="800" spc="-114" dirty="0">
                <a:solidFill>
                  <a:srgbClr val="021279"/>
                </a:solidFill>
                <a:latin typeface="Arial"/>
                <a:cs typeface="Arial"/>
                <a:hlinkClick r:id="rId3"/>
              </a:rPr>
              <a:t> </a:t>
            </a:r>
            <a:endParaRPr sz="800" dirty="0">
              <a:latin typeface="Arial"/>
              <a:cs typeface="Arial"/>
            </a:endParaRPr>
          </a:p>
          <a:p>
            <a:pPr>
              <a:lnSpc>
                <a:spcPts val="799"/>
              </a:lnSpc>
              <a:spcBef>
                <a:spcPts val="13"/>
              </a:spcBef>
            </a:pPr>
            <a:endParaRPr sz="8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511125"/>
            <a:r>
              <a:rPr sz="900" spc="30" dirty="0">
                <a:solidFill>
                  <a:srgbClr val="231F20"/>
                </a:solidFill>
                <a:latin typeface="Arial"/>
                <a:cs typeface="Arial"/>
              </a:rPr>
              <a:t>Clinical</a:t>
            </a: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30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endParaRPr sz="900" dirty="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11"/>
              </a:spcBef>
            </a:pPr>
            <a:endParaRPr sz="500" dirty="0"/>
          </a:p>
          <a:p>
            <a:pPr marL="511125" marR="12698">
              <a:lnSpc>
                <a:spcPct val="108000"/>
              </a:lnSpc>
            </a:pPr>
            <a:r>
              <a:rPr sz="1300" spc="55" dirty="0">
                <a:solidFill>
                  <a:srgbClr val="231F20"/>
                </a:solidFill>
                <a:latin typeface="Arial"/>
                <a:cs typeface="Arial"/>
              </a:rPr>
              <a:t>Hyperoxia,</a:t>
            </a:r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55" dirty="0">
                <a:solidFill>
                  <a:srgbClr val="231F20"/>
                </a:solidFill>
                <a:latin typeface="Arial"/>
                <a:cs typeface="Arial"/>
              </a:rPr>
              <a:t>hypocapnia</a:t>
            </a:r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55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0" dirty="0">
                <a:solidFill>
                  <a:srgbClr val="231F20"/>
                </a:solidFill>
                <a:latin typeface="Arial"/>
                <a:cs typeface="Arial"/>
              </a:rPr>
              <a:t>hypercapnia</a:t>
            </a:r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30" dirty="0">
                <a:solidFill>
                  <a:srgbClr val="231F20"/>
                </a:solidFill>
                <a:latin typeface="Arial"/>
                <a:cs typeface="Arial"/>
              </a:rPr>
              <a:t>as</a:t>
            </a:r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outcome</a:t>
            </a:r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44" dirty="0">
                <a:solidFill>
                  <a:srgbClr val="231F20"/>
                </a:solidFill>
                <a:latin typeface="Arial"/>
                <a:cs typeface="Arial"/>
              </a:rPr>
              <a:t>factors</a:t>
            </a:r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after</a:t>
            </a:r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40" dirty="0">
                <a:solidFill>
                  <a:srgbClr val="231F20"/>
                </a:solidFill>
                <a:latin typeface="Arial"/>
                <a:cs typeface="Arial"/>
              </a:rPr>
              <a:t>cardiac</a:t>
            </a:r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50" dirty="0">
                <a:solidFill>
                  <a:srgbClr val="231F20"/>
                </a:solidFill>
                <a:latin typeface="Arial"/>
                <a:cs typeface="Arial"/>
              </a:rPr>
              <a:t>arrest</a:t>
            </a:r>
            <a:r>
              <a:rPr sz="1300" spc="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105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13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75" dirty="0">
                <a:solidFill>
                  <a:srgbClr val="231F20"/>
                </a:solidFill>
                <a:latin typeface="Arial"/>
                <a:cs typeface="Arial"/>
              </a:rPr>
              <a:t>children</a:t>
            </a:r>
            <a:r>
              <a:rPr sz="1300" spc="-89" baseline="29411" dirty="0">
                <a:solidFill>
                  <a:srgbClr val="231F20"/>
                </a:solidFill>
                <a:latin typeface="Segoe UI"/>
                <a:cs typeface="Segoe UI"/>
              </a:rPr>
              <a:t>�</a:t>
            </a:r>
            <a:endParaRPr sz="1300" baseline="29411" dirty="0">
              <a:latin typeface="Segoe UI"/>
              <a:cs typeface="Segoe UI"/>
            </a:endParaRPr>
          </a:p>
          <a:p>
            <a:pPr>
              <a:lnSpc>
                <a:spcPts val="799"/>
              </a:lnSpc>
              <a:spcBef>
                <a:spcPts val="44"/>
              </a:spcBef>
            </a:pPr>
            <a:endParaRPr sz="800" dirty="0"/>
          </a:p>
          <a:p>
            <a:pPr marL="511125" marR="1247018">
              <a:lnSpc>
                <a:spcPct val="101400"/>
              </a:lnSpc>
            </a:pP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Jimena</a:t>
            </a:r>
            <a:r>
              <a:rPr sz="10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Arial"/>
                <a:cs typeface="Arial"/>
              </a:rPr>
              <a:t>del</a:t>
            </a:r>
            <a:r>
              <a:rPr sz="1000" spc="-2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231F20"/>
                </a:solidFill>
                <a:latin typeface="Arial"/>
                <a:cs typeface="Arial"/>
              </a:rPr>
              <a:t>Castillo</a:t>
            </a:r>
            <a:r>
              <a:rPr sz="1000" spc="-1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30" baseline="27777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000" spc="-202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-44" dirty="0">
                <a:latin typeface="Arial"/>
                <a:cs typeface="Arial"/>
              </a:rPr>
              <a:t>Jesús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López-Herce</a:t>
            </a:r>
            <a:r>
              <a:rPr sz="1000" spc="-165" dirty="0">
                <a:latin typeface="Arial"/>
                <a:cs typeface="Arial"/>
              </a:rPr>
              <a:t> </a:t>
            </a:r>
            <a:r>
              <a:rPr sz="1000" spc="-30" baseline="27777" dirty="0">
                <a:solidFill>
                  <a:srgbClr val="021279"/>
                </a:solidFill>
                <a:latin typeface="Arial"/>
                <a:cs typeface="Arial"/>
              </a:rPr>
              <a:t>a</a:t>
            </a:r>
            <a:r>
              <a:rPr sz="1000" spc="112" baseline="27777" dirty="0">
                <a:latin typeface="Arial"/>
                <a:cs typeface="Arial"/>
              </a:rPr>
              <a:t>,</a:t>
            </a:r>
            <a:r>
              <a:rPr sz="1000" spc="-112" baseline="27777" dirty="0">
                <a:solidFill>
                  <a:srgbClr val="021279"/>
                </a:solidFill>
                <a:latin typeface="Meiryo"/>
                <a:cs typeface="Meiryo"/>
              </a:rPr>
              <a:t>∗</a:t>
            </a:r>
            <a:r>
              <a:rPr sz="1000" spc="-262" baseline="27777" dirty="0">
                <a:solidFill>
                  <a:srgbClr val="021279"/>
                </a:solidFill>
                <a:latin typeface="Meiryo"/>
                <a:cs typeface="Meiryo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5" dirty="0">
                <a:latin typeface="Arial"/>
                <a:cs typeface="Arial"/>
              </a:rPr>
              <a:t>Martha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Matamoros</a:t>
            </a:r>
            <a:r>
              <a:rPr sz="1000" spc="-165" dirty="0">
                <a:latin typeface="Arial"/>
                <a:cs typeface="Arial"/>
              </a:rPr>
              <a:t> </a:t>
            </a:r>
            <a:r>
              <a:rPr sz="1000" spc="36" baseline="27777" dirty="0">
                <a:solidFill>
                  <a:srgbClr val="021279"/>
                </a:solidFill>
                <a:latin typeface="Arial"/>
                <a:cs typeface="Arial"/>
              </a:rPr>
              <a:t>b</a:t>
            </a:r>
            <a:r>
              <a:rPr sz="1000" spc="-202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Sonia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-65" dirty="0">
                <a:latin typeface="Arial"/>
                <a:cs typeface="Arial"/>
              </a:rPr>
              <a:t>Ca</a:t>
            </a:r>
            <a:r>
              <a:rPr sz="1000" spc="-445" dirty="0">
                <a:latin typeface="Arial"/>
                <a:cs typeface="Arial"/>
              </a:rPr>
              <a:t>n</a:t>
            </a:r>
            <a:r>
              <a:rPr sz="1000" spc="55" dirty="0">
                <a:latin typeface="Arial"/>
                <a:cs typeface="Arial"/>
              </a:rPr>
              <a:t>˜</a:t>
            </a:r>
            <a:r>
              <a:rPr sz="1000" spc="-165" dirty="0">
                <a:latin typeface="Arial"/>
                <a:cs typeface="Arial"/>
              </a:rPr>
              <a:t> </a:t>
            </a:r>
            <a:r>
              <a:rPr sz="1000" spc="-15" dirty="0">
                <a:latin typeface="Arial"/>
                <a:cs typeface="Arial"/>
              </a:rPr>
              <a:t>adas</a:t>
            </a:r>
            <a:r>
              <a:rPr sz="1000" spc="-165" dirty="0">
                <a:latin typeface="Arial"/>
                <a:cs typeface="Arial"/>
              </a:rPr>
              <a:t> </a:t>
            </a:r>
            <a:r>
              <a:rPr sz="1000" spc="-15" baseline="27777" dirty="0">
                <a:solidFill>
                  <a:srgbClr val="021279"/>
                </a:solidFill>
                <a:latin typeface="Arial"/>
                <a:cs typeface="Arial"/>
              </a:rPr>
              <a:t>c</a:t>
            </a:r>
            <a:r>
              <a:rPr sz="1000" spc="-202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 </a:t>
            </a:r>
            <a:r>
              <a:rPr sz="1000" spc="15" dirty="0">
                <a:latin typeface="Arial"/>
                <a:cs typeface="Arial"/>
              </a:rPr>
              <a:t>Ana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Rodriguez-Calvo</a:t>
            </a:r>
            <a:r>
              <a:rPr sz="1000" spc="-165" dirty="0">
                <a:latin typeface="Arial"/>
                <a:cs typeface="Arial"/>
              </a:rPr>
              <a:t> </a:t>
            </a:r>
            <a:r>
              <a:rPr sz="1000" spc="52" baseline="27777" dirty="0">
                <a:solidFill>
                  <a:srgbClr val="021279"/>
                </a:solidFill>
                <a:latin typeface="Arial"/>
                <a:cs typeface="Arial"/>
              </a:rPr>
              <a:t>d</a:t>
            </a:r>
            <a:r>
              <a:rPr sz="1000" spc="-202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21" dirty="0">
                <a:latin typeface="Arial"/>
                <a:cs typeface="Arial"/>
              </a:rPr>
              <a:t>Corrado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Cechetti</a:t>
            </a:r>
            <a:r>
              <a:rPr sz="1000" spc="-165" dirty="0">
                <a:latin typeface="Arial"/>
                <a:cs typeface="Arial"/>
              </a:rPr>
              <a:t> </a:t>
            </a:r>
            <a:r>
              <a:rPr sz="1000" spc="-22" baseline="27777" dirty="0">
                <a:solidFill>
                  <a:srgbClr val="021279"/>
                </a:solidFill>
                <a:latin typeface="Arial"/>
                <a:cs typeface="Arial"/>
              </a:rPr>
              <a:t>e</a:t>
            </a:r>
            <a:r>
              <a:rPr sz="1000" spc="-202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0" dirty="0">
                <a:latin typeface="Arial"/>
                <a:cs typeface="Arial"/>
              </a:rPr>
              <a:t>Antonio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5" dirty="0">
                <a:latin typeface="Arial"/>
                <a:cs typeface="Arial"/>
              </a:rPr>
              <a:t>Rodriguez-Nú</a:t>
            </a:r>
            <a:r>
              <a:rPr sz="1000" spc="-445" dirty="0">
                <a:latin typeface="Arial"/>
                <a:cs typeface="Arial"/>
              </a:rPr>
              <a:t>n</a:t>
            </a:r>
            <a:r>
              <a:rPr sz="1000" spc="55" dirty="0">
                <a:latin typeface="Arial"/>
                <a:cs typeface="Arial"/>
              </a:rPr>
              <a:t>˜</a:t>
            </a:r>
            <a:r>
              <a:rPr sz="1000" spc="-16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ez</a:t>
            </a:r>
            <a:r>
              <a:rPr sz="1000" spc="-165" dirty="0">
                <a:latin typeface="Arial"/>
                <a:cs typeface="Arial"/>
              </a:rPr>
              <a:t> </a:t>
            </a:r>
            <a:r>
              <a:rPr sz="1000" spc="60" baseline="27777" dirty="0">
                <a:solidFill>
                  <a:srgbClr val="021279"/>
                </a:solidFill>
                <a:latin typeface="Arial"/>
                <a:cs typeface="Arial"/>
              </a:rPr>
              <a:t>f</a:t>
            </a:r>
            <a:r>
              <a:rPr sz="1000" spc="-202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endParaRPr sz="1000" dirty="0">
              <a:latin typeface="Arial"/>
              <a:cs typeface="Arial"/>
            </a:endParaRPr>
          </a:p>
          <a:p>
            <a:pPr marL="511125">
              <a:spcBef>
                <a:spcPts val="15"/>
              </a:spcBef>
            </a:pPr>
            <a:r>
              <a:rPr sz="1000" spc="30" dirty="0">
                <a:latin typeface="Arial"/>
                <a:cs typeface="Arial"/>
              </a:rPr>
              <a:t>Angel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5" dirty="0">
                <a:latin typeface="Arial"/>
                <a:cs typeface="Arial"/>
              </a:rPr>
              <a:t>Carrillo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25" dirty="0">
                <a:latin typeface="Arial"/>
                <a:cs typeface="Arial"/>
              </a:rPr>
              <a:t>Álvarez</a:t>
            </a:r>
            <a:r>
              <a:rPr sz="1000" spc="-165" dirty="0">
                <a:latin typeface="Arial"/>
                <a:cs typeface="Arial"/>
              </a:rPr>
              <a:t> </a:t>
            </a:r>
            <a:r>
              <a:rPr sz="1000" spc="-30" baseline="27777" dirty="0">
                <a:solidFill>
                  <a:srgbClr val="021279"/>
                </a:solidFill>
                <a:latin typeface="Arial"/>
                <a:cs typeface="Arial"/>
              </a:rPr>
              <a:t>a </a:t>
            </a:r>
            <a:r>
              <a:rPr sz="1000" spc="-127" baseline="27777" dirty="0">
                <a:solidFill>
                  <a:srgbClr val="021279"/>
                </a:solidFill>
                <a:latin typeface="Arial"/>
                <a:cs typeface="Arial"/>
              </a:rPr>
              <a:t> </a:t>
            </a:r>
            <a:r>
              <a:rPr sz="1000" spc="-40" dirty="0">
                <a:latin typeface="Arial"/>
                <a:cs typeface="Arial"/>
              </a:rPr>
              <a:t>,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The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Iberoamerican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Pediatric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Cardiac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40" dirty="0">
                <a:latin typeface="Arial"/>
                <a:cs typeface="Arial"/>
              </a:rPr>
              <a:t>Arrest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30" dirty="0">
                <a:latin typeface="Arial"/>
                <a:cs typeface="Arial"/>
              </a:rPr>
              <a:t>Study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65" dirty="0">
                <a:latin typeface="Arial"/>
                <a:cs typeface="Arial"/>
              </a:rPr>
              <a:t>Network</a:t>
            </a:r>
            <a:r>
              <a:rPr sz="1000" spc="-21" dirty="0">
                <a:latin typeface="Arial"/>
                <a:cs typeface="Arial"/>
              </a:rPr>
              <a:t> </a:t>
            </a:r>
            <a:r>
              <a:rPr sz="1000" spc="-50" dirty="0">
                <a:latin typeface="Arial"/>
                <a:cs typeface="Arial"/>
              </a:rPr>
              <a:t>RIBEPCI</a:t>
            </a:r>
            <a:r>
              <a:rPr sz="1000" spc="-75" baseline="27777" dirty="0">
                <a:solidFill>
                  <a:srgbClr val="021279"/>
                </a:solidFill>
                <a:latin typeface="Arial"/>
                <a:cs typeface="Arial"/>
              </a:rPr>
              <a:t>g</a:t>
            </a:r>
            <a:endParaRPr sz="1000" baseline="27777" dirty="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25"/>
              </a:spcBef>
            </a:pPr>
            <a:endParaRPr sz="8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12698"/>
            <a:r>
              <a:rPr sz="1500" b="1" spc="15" dirty="0">
                <a:latin typeface="Arial"/>
                <a:cs typeface="Arial"/>
              </a:rPr>
              <a:t>Table</a:t>
            </a:r>
            <a:r>
              <a:rPr sz="1500" b="1" spc="-30" dirty="0">
                <a:latin typeface="Arial"/>
                <a:cs typeface="Arial"/>
              </a:rPr>
              <a:t> </a:t>
            </a:r>
            <a:r>
              <a:rPr sz="1500" b="1" spc="60" dirty="0">
                <a:latin typeface="Arial"/>
                <a:cs typeface="Arial"/>
              </a:rPr>
              <a:t>4</a:t>
            </a:r>
            <a:endParaRPr sz="1500" dirty="0">
              <a:latin typeface="Arial"/>
              <a:cs typeface="Arial"/>
            </a:endParaRPr>
          </a:p>
          <a:p>
            <a:pPr marL="12698">
              <a:spcBef>
                <a:spcPts val="200"/>
              </a:spcBef>
            </a:pPr>
            <a:r>
              <a:rPr sz="1500" spc="105" dirty="0">
                <a:latin typeface="Arial"/>
                <a:cs typeface="Arial"/>
              </a:rPr>
              <a:t>Multiple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60" dirty="0">
                <a:latin typeface="Arial"/>
                <a:cs typeface="Arial"/>
              </a:rPr>
              <a:t>logistic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30" dirty="0">
                <a:latin typeface="Arial"/>
                <a:cs typeface="Arial"/>
              </a:rPr>
              <a:t>regression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75" dirty="0">
                <a:latin typeface="Arial"/>
                <a:cs typeface="Arial"/>
              </a:rPr>
              <a:t>model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151" dirty="0">
                <a:latin typeface="Arial"/>
                <a:cs typeface="Arial"/>
              </a:rPr>
              <a:t>with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105" dirty="0">
                <a:latin typeface="Arial"/>
                <a:cs typeface="Arial"/>
              </a:rPr>
              <a:t>mortality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-50" dirty="0">
                <a:latin typeface="Arial"/>
                <a:cs typeface="Arial"/>
              </a:rPr>
              <a:t>as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60" dirty="0">
                <a:latin typeface="Arial"/>
                <a:cs typeface="Arial"/>
              </a:rPr>
              <a:t>dependent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40" dirty="0">
                <a:latin typeface="Arial"/>
                <a:cs typeface="Arial"/>
              </a:rPr>
              <a:t>variable.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19959" y="357783"/>
            <a:ext cx="5364447" cy="0"/>
          </a:xfrm>
          <a:custGeom>
            <a:avLst/>
            <a:gdLst/>
            <a:ahLst/>
            <a:cxnLst/>
            <a:rect l="l" t="t" r="r" b="b"/>
            <a:pathLst>
              <a:path w="5364447">
                <a:moveTo>
                  <a:pt x="0" y="0"/>
                </a:moveTo>
                <a:lnTo>
                  <a:pt x="5364447" y="0"/>
                </a:lnTo>
              </a:path>
            </a:pathLst>
          </a:custGeom>
          <a:ln w="3175">
            <a:solidFill>
              <a:srgbClr val="02127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03755" y="429991"/>
            <a:ext cx="4486332" cy="778692"/>
          </a:xfrm>
          <a:custGeom>
            <a:avLst/>
            <a:gdLst/>
            <a:ahLst/>
            <a:cxnLst/>
            <a:rect l="l" t="t" r="r" b="b"/>
            <a:pathLst>
              <a:path w="4486332" h="778692">
                <a:moveTo>
                  <a:pt x="0" y="778692"/>
                </a:moveTo>
                <a:lnTo>
                  <a:pt x="4486332" y="778692"/>
                </a:lnTo>
                <a:lnTo>
                  <a:pt x="4486332" y="0"/>
                </a:lnTo>
                <a:lnTo>
                  <a:pt x="0" y="0"/>
                </a:lnTo>
                <a:lnTo>
                  <a:pt x="0" y="778692"/>
                </a:lnTo>
                <a:close/>
              </a:path>
            </a:pathLst>
          </a:custGeom>
          <a:solidFill>
            <a:srgbClr val="E7E8E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708555" y="5834245"/>
            <a:ext cx="7249795" cy="11887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algn="just">
              <a:lnSpc>
                <a:spcPct val="111500"/>
              </a:lnSpc>
            </a:pPr>
            <a:r>
              <a:rPr sz="1500" spc="21" dirty="0">
                <a:solidFill>
                  <a:srgbClr val="231F20"/>
                </a:solidFill>
                <a:latin typeface="Arial"/>
                <a:cs typeface="Arial"/>
              </a:rPr>
              <a:t>Abbreviation</a:t>
            </a:r>
            <a:r>
              <a:rPr sz="1500" spc="1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500" spc="120" dirty="0">
                <a:solidFill>
                  <a:srgbClr val="231F20"/>
                </a:solidFill>
                <a:latin typeface="Arial"/>
                <a:cs typeface="Arial"/>
              </a:rPr>
              <a:t>:</a:t>
            </a:r>
            <a:r>
              <a:rPr sz="1500" spc="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50" dirty="0">
                <a:solidFill>
                  <a:srgbClr val="231F20"/>
                </a:solidFill>
                <a:latin typeface="Arial"/>
                <a:cs typeface="Arial"/>
              </a:rPr>
              <a:t>CI,</a:t>
            </a:r>
            <a:r>
              <a:rPr sz="1500" spc="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44" dirty="0">
                <a:solidFill>
                  <a:srgbClr val="231F20"/>
                </a:solidFill>
                <a:latin typeface="Arial"/>
                <a:cs typeface="Arial"/>
              </a:rPr>
              <a:t>confidence</a:t>
            </a:r>
            <a:r>
              <a:rPr sz="1500" spc="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80" dirty="0">
                <a:solidFill>
                  <a:srgbClr val="231F20"/>
                </a:solidFill>
                <a:latin typeface="Arial"/>
                <a:cs typeface="Arial"/>
              </a:rPr>
              <a:t>interval;</a:t>
            </a:r>
            <a:r>
              <a:rPr sz="1500" spc="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231F20"/>
                </a:solidFill>
                <a:latin typeface="Arial"/>
                <a:cs typeface="Arial"/>
              </a:rPr>
              <a:t>OR,</a:t>
            </a:r>
            <a:r>
              <a:rPr sz="1500" spc="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35" dirty="0">
                <a:solidFill>
                  <a:srgbClr val="231F20"/>
                </a:solidFill>
                <a:latin typeface="Arial"/>
                <a:cs typeface="Arial"/>
              </a:rPr>
              <a:t>odds</a:t>
            </a:r>
            <a:r>
              <a:rPr sz="1500" spc="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90" dirty="0">
                <a:solidFill>
                  <a:srgbClr val="231F20"/>
                </a:solidFill>
                <a:latin typeface="Arial"/>
                <a:cs typeface="Arial"/>
              </a:rPr>
              <a:t>ratio;</a:t>
            </a:r>
            <a:r>
              <a:rPr sz="1500" spc="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PaC</a:t>
            </a:r>
            <a:r>
              <a:rPr sz="1500" spc="-109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500" spc="75" baseline="-11111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500" spc="-254" baseline="-1111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6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500" spc="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70" dirty="0">
                <a:solidFill>
                  <a:srgbClr val="231F20"/>
                </a:solidFill>
                <a:latin typeface="Arial"/>
                <a:cs typeface="Arial"/>
              </a:rPr>
              <a:t>arterial</a:t>
            </a:r>
            <a:r>
              <a:rPr sz="1500" spc="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75" dirty="0">
                <a:solidFill>
                  <a:srgbClr val="231F20"/>
                </a:solidFill>
                <a:latin typeface="Arial"/>
                <a:cs typeface="Arial"/>
              </a:rPr>
              <a:t>partial</a:t>
            </a:r>
            <a:r>
              <a:rPr sz="1500" spc="1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55" dirty="0">
                <a:solidFill>
                  <a:srgbClr val="231F20"/>
                </a:solidFill>
                <a:latin typeface="Arial"/>
                <a:cs typeface="Arial"/>
              </a:rPr>
              <a:t>car-</a:t>
            </a:r>
            <a:r>
              <a:rPr sz="1500" spc="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60" dirty="0">
                <a:solidFill>
                  <a:srgbClr val="231F20"/>
                </a:solidFill>
                <a:latin typeface="Arial"/>
                <a:cs typeface="Arial"/>
              </a:rPr>
              <a:t>bon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75" dirty="0">
                <a:solidFill>
                  <a:srgbClr val="231F20"/>
                </a:solidFill>
                <a:latin typeface="Arial"/>
                <a:cs typeface="Arial"/>
              </a:rPr>
              <a:t>dioxide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44" dirty="0">
                <a:solidFill>
                  <a:srgbClr val="231F20"/>
                </a:solidFill>
                <a:latin typeface="Arial"/>
                <a:cs typeface="Arial"/>
              </a:rPr>
              <a:t>pressure;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50" dirty="0">
                <a:solidFill>
                  <a:srgbClr val="231F20"/>
                </a:solidFill>
                <a:latin typeface="Arial"/>
                <a:cs typeface="Arial"/>
              </a:rPr>
              <a:t>PICU,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70" dirty="0">
                <a:solidFill>
                  <a:srgbClr val="231F20"/>
                </a:solidFill>
                <a:latin typeface="Arial"/>
                <a:cs typeface="Arial"/>
              </a:rPr>
              <a:t>pediatric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60" dirty="0">
                <a:solidFill>
                  <a:srgbClr val="231F20"/>
                </a:solidFill>
                <a:latin typeface="Arial"/>
                <a:cs typeface="Arial"/>
              </a:rPr>
              <a:t>intensive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10" dirty="0">
                <a:solidFill>
                  <a:srgbClr val="231F20"/>
                </a:solidFill>
                <a:latin typeface="Arial"/>
                <a:cs typeface="Arial"/>
              </a:rPr>
              <a:t>care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120" dirty="0">
                <a:solidFill>
                  <a:srgbClr val="231F20"/>
                </a:solidFill>
                <a:latin typeface="Arial"/>
                <a:cs typeface="Arial"/>
              </a:rPr>
              <a:t>unit;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60" dirty="0">
                <a:solidFill>
                  <a:srgbClr val="231F20"/>
                </a:solidFill>
                <a:latin typeface="Arial"/>
                <a:cs typeface="Arial"/>
              </a:rPr>
              <a:t>PVT,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21" dirty="0">
                <a:solidFill>
                  <a:srgbClr val="231F20"/>
                </a:solidFill>
                <a:latin typeface="Arial"/>
                <a:cs typeface="Arial"/>
              </a:rPr>
              <a:t>pulseless</a:t>
            </a:r>
            <a:r>
              <a:rPr sz="15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75" dirty="0">
                <a:solidFill>
                  <a:srgbClr val="231F20"/>
                </a:solidFill>
                <a:latin typeface="Arial"/>
                <a:cs typeface="Arial"/>
              </a:rPr>
              <a:t>ventricular</a:t>
            </a:r>
            <a:r>
              <a:rPr sz="1500" spc="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55" dirty="0">
                <a:solidFill>
                  <a:srgbClr val="231F20"/>
                </a:solidFill>
                <a:latin typeface="Arial"/>
                <a:cs typeface="Arial"/>
              </a:rPr>
              <a:t>tachycardia;</a:t>
            </a:r>
            <a:r>
              <a:rPr sz="15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55" dirty="0">
                <a:solidFill>
                  <a:srgbClr val="231F20"/>
                </a:solidFill>
                <a:latin typeface="Arial"/>
                <a:cs typeface="Arial"/>
              </a:rPr>
              <a:t>VF,</a:t>
            </a:r>
            <a:r>
              <a:rPr sz="15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75" dirty="0">
                <a:solidFill>
                  <a:srgbClr val="231F20"/>
                </a:solidFill>
                <a:latin typeface="Arial"/>
                <a:cs typeface="Arial"/>
              </a:rPr>
              <a:t>ventricular</a:t>
            </a:r>
            <a:r>
              <a:rPr sz="15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100" dirty="0">
                <a:solidFill>
                  <a:srgbClr val="231F20"/>
                </a:solidFill>
                <a:latin typeface="Arial"/>
                <a:cs typeface="Arial"/>
              </a:rPr>
              <a:t>fibrillation;</a:t>
            </a:r>
            <a:r>
              <a:rPr sz="15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14" dirty="0">
                <a:solidFill>
                  <a:srgbClr val="231F20"/>
                </a:solidFill>
                <a:latin typeface="Arial"/>
                <a:cs typeface="Arial"/>
              </a:rPr>
              <a:t>CPR,</a:t>
            </a:r>
            <a:r>
              <a:rPr sz="15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75" dirty="0">
                <a:solidFill>
                  <a:srgbClr val="231F20"/>
                </a:solidFill>
                <a:latin typeface="Arial"/>
                <a:cs typeface="Arial"/>
              </a:rPr>
              <a:t>cardiopulmonary</a:t>
            </a:r>
            <a:r>
              <a:rPr sz="1500" spc="-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44" dirty="0">
                <a:solidFill>
                  <a:srgbClr val="231F20"/>
                </a:solidFill>
                <a:latin typeface="Arial"/>
                <a:cs typeface="Arial"/>
              </a:rPr>
              <a:t>resuscitation.</a:t>
            </a:r>
            <a:endParaRPr sz="1500" dirty="0">
              <a:latin typeface="Arial"/>
              <a:cs typeface="Arial"/>
            </a:endParaRPr>
          </a:p>
          <a:p>
            <a:pPr>
              <a:lnSpc>
                <a:spcPts val="550"/>
              </a:lnSpc>
              <a:spcBef>
                <a:spcPts val="11"/>
              </a:spcBef>
            </a:pPr>
            <a:endParaRPr sz="6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1185430"/>
            <a:r>
              <a:rPr sz="1600" dirty="0">
                <a:latin typeface="Tahoma"/>
                <a:cs typeface="Tahoma"/>
              </a:rPr>
              <a:t>De</a:t>
            </a:r>
            <a:r>
              <a:rPr sz="1600" spc="-5" dirty="0">
                <a:latin typeface="Tahoma"/>
                <a:cs typeface="Tahoma"/>
              </a:rPr>
              <a:t>l </a:t>
            </a:r>
            <a:r>
              <a:rPr sz="1600" spc="-10" dirty="0">
                <a:latin typeface="Tahoma"/>
                <a:cs typeface="Tahoma"/>
              </a:rPr>
              <a:t>Cast</a:t>
            </a:r>
            <a:r>
              <a:rPr sz="1600" spc="-5" dirty="0">
                <a:latin typeface="Tahoma"/>
                <a:cs typeface="Tahoma"/>
              </a:rPr>
              <a:t>illo </a:t>
            </a:r>
            <a:r>
              <a:rPr sz="1600" spc="-25" dirty="0">
                <a:latin typeface="Tahoma"/>
                <a:cs typeface="Tahoma"/>
              </a:rPr>
              <a:t>J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2012;83:1456-1461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36118" y="417440"/>
            <a:ext cx="2220595" cy="128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15" dirty="0">
                <a:solidFill>
                  <a:srgbClr val="231F20"/>
                </a:solidFill>
                <a:latin typeface="Arial"/>
                <a:cs typeface="Arial"/>
              </a:rPr>
              <a:t>Contents</a:t>
            </a:r>
            <a:r>
              <a:rPr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21" dirty="0">
                <a:solidFill>
                  <a:srgbClr val="231F20"/>
                </a:solidFill>
                <a:latin typeface="Arial"/>
                <a:cs typeface="Arial"/>
              </a:rPr>
              <a:t>lists</a:t>
            </a:r>
            <a:r>
              <a:rPr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21" dirty="0">
                <a:solidFill>
                  <a:srgbClr val="231F20"/>
                </a:solidFill>
                <a:latin typeface="Arial"/>
                <a:cs typeface="Arial"/>
              </a:rPr>
              <a:t>available</a:t>
            </a:r>
            <a:r>
              <a:rPr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-21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800" spc="5" dirty="0">
                <a:solidFill>
                  <a:srgbClr val="021279"/>
                </a:solidFill>
                <a:latin typeface="Arial"/>
                <a:cs typeface="Arial"/>
              </a:rPr>
              <a:t>ci</a:t>
            </a:r>
            <a:r>
              <a:rPr sz="800" spc="-40" dirty="0">
                <a:solidFill>
                  <a:srgbClr val="021279"/>
                </a:solidFill>
                <a:latin typeface="Arial"/>
                <a:cs typeface="Arial"/>
              </a:rPr>
              <a:t>V</a:t>
            </a:r>
            <a:r>
              <a:rPr sz="800" spc="25" dirty="0">
                <a:solidFill>
                  <a:srgbClr val="021279"/>
                </a:solidFill>
                <a:latin typeface="Arial"/>
                <a:cs typeface="Arial"/>
              </a:rPr>
              <a:t>er</a:t>
            </a:r>
            <a:r>
              <a:rPr sz="800" spc="-5" dirty="0">
                <a:solidFill>
                  <a:srgbClr val="021279"/>
                </a:solidFill>
                <a:latin typeface="Arial"/>
                <a:cs typeface="Arial"/>
              </a:rPr>
              <a:t>se </a:t>
            </a:r>
            <a:r>
              <a:rPr sz="800" spc="-21" dirty="0">
                <a:solidFill>
                  <a:srgbClr val="021279"/>
                </a:solidFill>
                <a:latin typeface="Arial"/>
                <a:cs typeface="Arial"/>
              </a:rPr>
              <a:t>S</a:t>
            </a:r>
            <a:r>
              <a:rPr sz="800" spc="15" dirty="0">
                <a:solidFill>
                  <a:srgbClr val="021279"/>
                </a:solidFill>
                <a:latin typeface="Arial"/>
                <a:cs typeface="Arial"/>
              </a:rPr>
              <a:t>cienceDirect</a:t>
            </a:r>
            <a:endParaRPr sz="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20920" y="692478"/>
            <a:ext cx="1087755" cy="2120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spc="-130" dirty="0">
                <a:latin typeface="Arial"/>
                <a:cs typeface="Arial"/>
              </a:rPr>
              <a:t>R</a:t>
            </a:r>
            <a:r>
              <a:rPr sz="1300" spc="50" dirty="0">
                <a:latin typeface="Arial"/>
                <a:cs typeface="Arial"/>
              </a:rPr>
              <a:t>esuscitation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219960" y="438907"/>
            <a:ext cx="712986" cy="7786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63889" y="354657"/>
            <a:ext cx="678648" cy="8537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19959" y="1297604"/>
            <a:ext cx="6216718" cy="0"/>
          </a:xfrm>
          <a:custGeom>
            <a:avLst/>
            <a:gdLst/>
            <a:ahLst/>
            <a:cxnLst/>
            <a:rect l="l" t="t" r="r" b="b"/>
            <a:pathLst>
              <a:path w="6216718">
                <a:moveTo>
                  <a:pt x="0" y="0"/>
                </a:moveTo>
                <a:lnTo>
                  <a:pt x="6216718" y="0"/>
                </a:lnTo>
              </a:path>
            </a:pathLst>
          </a:custGeom>
          <a:ln w="3568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085919" y="5348174"/>
            <a:ext cx="238594" cy="7696"/>
          </a:xfrm>
          <a:custGeom>
            <a:avLst/>
            <a:gdLst/>
            <a:ahLst/>
            <a:cxnLst/>
            <a:rect l="l" t="t" r="r" b="b"/>
            <a:pathLst>
              <a:path w="238593" h="7696">
                <a:moveTo>
                  <a:pt x="238593" y="0"/>
                </a:moveTo>
                <a:lnTo>
                  <a:pt x="0" y="7696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029239" y="5222192"/>
            <a:ext cx="259789" cy="256633"/>
          </a:xfrm>
          <a:custGeom>
            <a:avLst/>
            <a:gdLst/>
            <a:ahLst/>
            <a:cxnLst/>
            <a:rect l="l" t="t" r="r" b="b"/>
            <a:pathLst>
              <a:path w="259789" h="256633">
                <a:moveTo>
                  <a:pt x="229496" y="0"/>
                </a:moveTo>
                <a:lnTo>
                  <a:pt x="217656" y="518"/>
                </a:lnTo>
                <a:lnTo>
                  <a:pt x="0" y="135506"/>
                </a:lnTo>
                <a:lnTo>
                  <a:pt x="217671" y="253244"/>
                </a:lnTo>
                <a:lnTo>
                  <a:pt x="229430" y="256633"/>
                </a:lnTo>
                <a:lnTo>
                  <a:pt x="241128" y="254930"/>
                </a:lnTo>
                <a:lnTo>
                  <a:pt x="251190" y="248604"/>
                </a:lnTo>
                <a:lnTo>
                  <a:pt x="256400" y="241705"/>
                </a:lnTo>
                <a:lnTo>
                  <a:pt x="259789" y="229947"/>
                </a:lnTo>
                <a:lnTo>
                  <a:pt x="258085" y="218248"/>
                </a:lnTo>
                <a:lnTo>
                  <a:pt x="251759" y="208186"/>
                </a:lnTo>
                <a:lnTo>
                  <a:pt x="113362" y="131849"/>
                </a:lnTo>
                <a:lnTo>
                  <a:pt x="240004" y="52395"/>
                </a:lnTo>
                <a:lnTo>
                  <a:pt x="248724" y="43854"/>
                </a:lnTo>
                <a:lnTo>
                  <a:pt x="253007" y="32869"/>
                </a:lnTo>
                <a:lnTo>
                  <a:pt x="252488" y="21028"/>
                </a:lnTo>
                <a:lnTo>
                  <a:pt x="249022" y="13002"/>
                </a:lnTo>
                <a:lnTo>
                  <a:pt x="240482" y="4282"/>
                </a:lnTo>
                <a:lnTo>
                  <a:pt x="229496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085919" y="5606935"/>
            <a:ext cx="238594" cy="7696"/>
          </a:xfrm>
          <a:custGeom>
            <a:avLst/>
            <a:gdLst/>
            <a:ahLst/>
            <a:cxnLst/>
            <a:rect l="l" t="t" r="r" b="b"/>
            <a:pathLst>
              <a:path w="238593" h="7696">
                <a:moveTo>
                  <a:pt x="238593" y="0"/>
                </a:moveTo>
                <a:lnTo>
                  <a:pt x="0" y="7696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29239" y="5480955"/>
            <a:ext cx="259789" cy="256633"/>
          </a:xfrm>
          <a:custGeom>
            <a:avLst/>
            <a:gdLst/>
            <a:ahLst/>
            <a:cxnLst/>
            <a:rect l="l" t="t" r="r" b="b"/>
            <a:pathLst>
              <a:path w="259789" h="256633">
                <a:moveTo>
                  <a:pt x="229496" y="0"/>
                </a:moveTo>
                <a:lnTo>
                  <a:pt x="217656" y="518"/>
                </a:lnTo>
                <a:lnTo>
                  <a:pt x="0" y="135506"/>
                </a:lnTo>
                <a:lnTo>
                  <a:pt x="217671" y="253244"/>
                </a:lnTo>
                <a:lnTo>
                  <a:pt x="229430" y="256633"/>
                </a:lnTo>
                <a:lnTo>
                  <a:pt x="241128" y="254929"/>
                </a:lnTo>
                <a:lnTo>
                  <a:pt x="251190" y="248603"/>
                </a:lnTo>
                <a:lnTo>
                  <a:pt x="256400" y="241704"/>
                </a:lnTo>
                <a:lnTo>
                  <a:pt x="259789" y="229947"/>
                </a:lnTo>
                <a:lnTo>
                  <a:pt x="258085" y="218248"/>
                </a:lnTo>
                <a:lnTo>
                  <a:pt x="251759" y="208185"/>
                </a:lnTo>
                <a:lnTo>
                  <a:pt x="113362" y="131849"/>
                </a:lnTo>
                <a:lnTo>
                  <a:pt x="240004" y="52394"/>
                </a:lnTo>
                <a:lnTo>
                  <a:pt x="248724" y="43854"/>
                </a:lnTo>
                <a:lnTo>
                  <a:pt x="253007" y="32868"/>
                </a:lnTo>
                <a:lnTo>
                  <a:pt x="252488" y="21028"/>
                </a:lnTo>
                <a:lnTo>
                  <a:pt x="249022" y="13003"/>
                </a:lnTo>
                <a:lnTo>
                  <a:pt x="240482" y="4283"/>
                </a:lnTo>
                <a:lnTo>
                  <a:pt x="229496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085919" y="4108335"/>
            <a:ext cx="238594" cy="7696"/>
          </a:xfrm>
          <a:custGeom>
            <a:avLst/>
            <a:gdLst/>
            <a:ahLst/>
            <a:cxnLst/>
            <a:rect l="l" t="t" r="r" b="b"/>
            <a:pathLst>
              <a:path w="238593" h="7696">
                <a:moveTo>
                  <a:pt x="238593" y="0"/>
                </a:moveTo>
                <a:lnTo>
                  <a:pt x="0" y="7696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029239" y="3982354"/>
            <a:ext cx="259789" cy="256633"/>
          </a:xfrm>
          <a:custGeom>
            <a:avLst/>
            <a:gdLst/>
            <a:ahLst/>
            <a:cxnLst/>
            <a:rect l="l" t="t" r="r" b="b"/>
            <a:pathLst>
              <a:path w="259789" h="256633">
                <a:moveTo>
                  <a:pt x="229497" y="0"/>
                </a:moveTo>
                <a:lnTo>
                  <a:pt x="217657" y="518"/>
                </a:lnTo>
                <a:lnTo>
                  <a:pt x="0" y="135505"/>
                </a:lnTo>
                <a:lnTo>
                  <a:pt x="217671" y="253245"/>
                </a:lnTo>
                <a:lnTo>
                  <a:pt x="229430" y="256633"/>
                </a:lnTo>
                <a:lnTo>
                  <a:pt x="241129" y="254929"/>
                </a:lnTo>
                <a:lnTo>
                  <a:pt x="251191" y="248603"/>
                </a:lnTo>
                <a:lnTo>
                  <a:pt x="256400" y="241705"/>
                </a:lnTo>
                <a:lnTo>
                  <a:pt x="259789" y="229947"/>
                </a:lnTo>
                <a:lnTo>
                  <a:pt x="258085" y="218248"/>
                </a:lnTo>
                <a:lnTo>
                  <a:pt x="251759" y="208186"/>
                </a:lnTo>
                <a:lnTo>
                  <a:pt x="113362" y="131849"/>
                </a:lnTo>
                <a:lnTo>
                  <a:pt x="240004" y="52394"/>
                </a:lnTo>
                <a:lnTo>
                  <a:pt x="248724" y="43854"/>
                </a:lnTo>
                <a:lnTo>
                  <a:pt x="253007" y="32868"/>
                </a:lnTo>
                <a:lnTo>
                  <a:pt x="252488" y="21027"/>
                </a:lnTo>
                <a:lnTo>
                  <a:pt x="249022" y="13003"/>
                </a:lnTo>
                <a:lnTo>
                  <a:pt x="240482" y="4283"/>
                </a:lnTo>
                <a:lnTo>
                  <a:pt x="229497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16479" y="491694"/>
            <a:ext cx="974090" cy="314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</a:t>
            </a:r>
            <a:endParaRPr sz="1000">
              <a:latin typeface="Tahoma"/>
              <a:cs typeface="Tahoma"/>
            </a:endParaRPr>
          </a:p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794402" y="3562295"/>
          <a:ext cx="7078336" cy="22379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79007"/>
                <a:gridCol w="973482"/>
                <a:gridCol w="1678048"/>
                <a:gridCol w="1047799"/>
              </a:tblGrid>
              <a:tr h="378254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Variable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1447">
                      <a:solidFill>
                        <a:srgbClr val="231F20"/>
                      </a:solidFill>
                      <a:prstDash val="solid"/>
                    </a:lnT>
                    <a:lnB w="11447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908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OR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1447">
                      <a:solidFill>
                        <a:srgbClr val="231F20"/>
                      </a:solidFill>
                      <a:prstDash val="solid"/>
                    </a:lnT>
                    <a:lnB w="11447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95%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CI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1447">
                      <a:solidFill>
                        <a:srgbClr val="231F20"/>
                      </a:solidFill>
                      <a:prstDash val="solid"/>
                    </a:lnT>
                    <a:lnB w="11447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Value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1447">
                      <a:solidFill>
                        <a:srgbClr val="231F20"/>
                      </a:solidFill>
                      <a:prstDash val="solid"/>
                    </a:lnT>
                    <a:lnB w="11447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318599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Cause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arrest: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respiratory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illness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1447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9908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0.28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1447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0.11–0.70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1447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0.007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1447">
                      <a:solidFill>
                        <a:srgbClr val="231F20"/>
                      </a:solidFill>
                      <a:prstDash val="solid"/>
                    </a:lnT>
                  </a:tcPr>
                </a:tc>
              </a:tr>
              <a:tr h="24643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Initial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type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arrest: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cardiac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0.63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0.25–1.61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0.33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46430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Place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arrest: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PICU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908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1.45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0.72–2.92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0.30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46437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Initial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rhythm: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VF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PVT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908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0.05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0.005–0.399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0.005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46431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Duration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CPR </a:t>
                      </a:r>
                      <a:r>
                        <a:rPr sz="1400" spc="-19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sz="1400" spc="-1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400" spc="-1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min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908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1.88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0.71–5.01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0.21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4857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PaCO</a:t>
                      </a:r>
                      <a:r>
                        <a:rPr sz="1500" baseline="-1111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  </a:t>
                      </a:r>
                      <a:r>
                        <a:rPr sz="1500" spc="-165" baseline="-1111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sz="1400" spc="-1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50</a:t>
                      </a:r>
                      <a:r>
                        <a:rPr sz="1400" spc="-1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mmHg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after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ROSC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908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3.27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1.62–6.61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0.001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00495"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PaCO</a:t>
                      </a:r>
                      <a:r>
                        <a:rPr sz="1500" baseline="-1111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  </a:t>
                      </a:r>
                      <a:r>
                        <a:rPr sz="1500" spc="-165" baseline="-1111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sz="1400" spc="-1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30</a:t>
                      </a:r>
                      <a:r>
                        <a:rPr sz="1400" spc="-1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mmHg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after</a:t>
                      </a:r>
                      <a:r>
                        <a:rPr sz="14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ROSC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1447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908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2.71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1447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1.04–7.05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1447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0.04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1447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33636" y="912361"/>
            <a:ext cx="2485007" cy="6201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373633" y="890193"/>
            <a:ext cx="56805" cy="1108384"/>
          </a:xfrm>
          <a:custGeom>
            <a:avLst/>
            <a:gdLst/>
            <a:ahLst/>
            <a:cxnLst/>
            <a:rect l="l" t="t" r="r" b="b"/>
            <a:pathLst>
              <a:path w="56805" h="1108384">
                <a:moveTo>
                  <a:pt x="23864" y="1051539"/>
                </a:moveTo>
                <a:lnTo>
                  <a:pt x="0" y="1051539"/>
                </a:lnTo>
                <a:lnTo>
                  <a:pt x="28397" y="1108384"/>
                </a:lnTo>
                <a:lnTo>
                  <a:pt x="51970" y="1061215"/>
                </a:lnTo>
                <a:lnTo>
                  <a:pt x="23864" y="1061215"/>
                </a:lnTo>
                <a:lnTo>
                  <a:pt x="23864" y="1051539"/>
                </a:lnTo>
                <a:close/>
              </a:path>
              <a:path w="56805" h="1108384">
                <a:moveTo>
                  <a:pt x="32941" y="0"/>
                </a:moveTo>
                <a:lnTo>
                  <a:pt x="23864" y="0"/>
                </a:lnTo>
                <a:lnTo>
                  <a:pt x="23864" y="1061215"/>
                </a:lnTo>
                <a:lnTo>
                  <a:pt x="32941" y="1061215"/>
                </a:lnTo>
                <a:lnTo>
                  <a:pt x="32941" y="0"/>
                </a:lnTo>
                <a:close/>
              </a:path>
              <a:path w="56805" h="1108384">
                <a:moveTo>
                  <a:pt x="56805" y="1051539"/>
                </a:moveTo>
                <a:lnTo>
                  <a:pt x="32941" y="1051539"/>
                </a:lnTo>
                <a:lnTo>
                  <a:pt x="32941" y="1061215"/>
                </a:lnTo>
                <a:lnTo>
                  <a:pt x="51970" y="1061215"/>
                </a:lnTo>
                <a:lnTo>
                  <a:pt x="56805" y="1051539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373633" y="2339623"/>
            <a:ext cx="56805" cy="255791"/>
          </a:xfrm>
          <a:custGeom>
            <a:avLst/>
            <a:gdLst/>
            <a:ahLst/>
            <a:cxnLst/>
            <a:rect l="l" t="t" r="r" b="b"/>
            <a:pathLst>
              <a:path w="56805" h="255790">
                <a:moveTo>
                  <a:pt x="23864" y="198946"/>
                </a:moveTo>
                <a:lnTo>
                  <a:pt x="0" y="198946"/>
                </a:lnTo>
                <a:lnTo>
                  <a:pt x="28397" y="255790"/>
                </a:lnTo>
                <a:lnTo>
                  <a:pt x="51981" y="208600"/>
                </a:lnTo>
                <a:lnTo>
                  <a:pt x="23864" y="208600"/>
                </a:lnTo>
                <a:lnTo>
                  <a:pt x="23864" y="198946"/>
                </a:lnTo>
                <a:close/>
              </a:path>
              <a:path w="56805" h="255790">
                <a:moveTo>
                  <a:pt x="32941" y="0"/>
                </a:moveTo>
                <a:lnTo>
                  <a:pt x="23864" y="0"/>
                </a:lnTo>
                <a:lnTo>
                  <a:pt x="23864" y="208600"/>
                </a:lnTo>
                <a:lnTo>
                  <a:pt x="32941" y="208600"/>
                </a:lnTo>
                <a:lnTo>
                  <a:pt x="32941" y="0"/>
                </a:lnTo>
                <a:close/>
              </a:path>
              <a:path w="56805" h="255790">
                <a:moveTo>
                  <a:pt x="56805" y="198946"/>
                </a:moveTo>
                <a:lnTo>
                  <a:pt x="32941" y="198946"/>
                </a:lnTo>
                <a:lnTo>
                  <a:pt x="32941" y="208600"/>
                </a:lnTo>
                <a:lnTo>
                  <a:pt x="51981" y="208600"/>
                </a:lnTo>
                <a:lnTo>
                  <a:pt x="56805" y="198946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73633" y="3391175"/>
            <a:ext cx="56805" cy="170524"/>
          </a:xfrm>
          <a:custGeom>
            <a:avLst/>
            <a:gdLst/>
            <a:ahLst/>
            <a:cxnLst/>
            <a:rect l="l" t="t" r="r" b="b"/>
            <a:pathLst>
              <a:path w="56805" h="170524">
                <a:moveTo>
                  <a:pt x="23864" y="113678"/>
                </a:moveTo>
                <a:lnTo>
                  <a:pt x="0" y="113678"/>
                </a:lnTo>
                <a:lnTo>
                  <a:pt x="28397" y="170524"/>
                </a:lnTo>
                <a:lnTo>
                  <a:pt x="51975" y="123343"/>
                </a:lnTo>
                <a:lnTo>
                  <a:pt x="23864" y="123343"/>
                </a:lnTo>
                <a:lnTo>
                  <a:pt x="23864" y="113678"/>
                </a:lnTo>
                <a:close/>
              </a:path>
              <a:path w="56805" h="170524">
                <a:moveTo>
                  <a:pt x="32941" y="0"/>
                </a:moveTo>
                <a:lnTo>
                  <a:pt x="23864" y="0"/>
                </a:lnTo>
                <a:lnTo>
                  <a:pt x="23864" y="123343"/>
                </a:lnTo>
                <a:lnTo>
                  <a:pt x="32941" y="123343"/>
                </a:lnTo>
                <a:lnTo>
                  <a:pt x="32941" y="0"/>
                </a:lnTo>
                <a:close/>
              </a:path>
              <a:path w="56805" h="170524">
                <a:moveTo>
                  <a:pt x="56805" y="113678"/>
                </a:moveTo>
                <a:lnTo>
                  <a:pt x="32941" y="113678"/>
                </a:lnTo>
                <a:lnTo>
                  <a:pt x="32941" y="123343"/>
                </a:lnTo>
                <a:lnTo>
                  <a:pt x="51975" y="123343"/>
                </a:lnTo>
                <a:lnTo>
                  <a:pt x="56805" y="113678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49846" y="549147"/>
            <a:ext cx="1619158" cy="341046"/>
          </a:xfrm>
          <a:custGeom>
            <a:avLst/>
            <a:gdLst/>
            <a:ahLst/>
            <a:cxnLst/>
            <a:rect l="l" t="t" r="r" b="b"/>
            <a:pathLst>
              <a:path w="1619158" h="341046">
                <a:moveTo>
                  <a:pt x="0" y="341046"/>
                </a:moveTo>
                <a:lnTo>
                  <a:pt x="1619158" y="341046"/>
                </a:lnTo>
                <a:lnTo>
                  <a:pt x="1619158" y="0"/>
                </a:lnTo>
                <a:lnTo>
                  <a:pt x="0" y="0"/>
                </a:lnTo>
                <a:lnTo>
                  <a:pt x="0" y="3410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49845" y="549146"/>
            <a:ext cx="1619157" cy="341046"/>
          </a:xfrm>
          <a:custGeom>
            <a:avLst/>
            <a:gdLst/>
            <a:ahLst/>
            <a:cxnLst/>
            <a:rect l="l" t="t" r="r" b="b"/>
            <a:pathLst>
              <a:path w="1619157" h="341046">
                <a:moveTo>
                  <a:pt x="0" y="341046"/>
                </a:moveTo>
                <a:lnTo>
                  <a:pt x="1619157" y="341046"/>
                </a:lnTo>
                <a:lnTo>
                  <a:pt x="1619157" y="0"/>
                </a:lnTo>
                <a:lnTo>
                  <a:pt x="0" y="0"/>
                </a:lnTo>
                <a:lnTo>
                  <a:pt x="0" y="341046"/>
                </a:lnTo>
                <a:close/>
              </a:path>
            </a:pathLst>
          </a:custGeom>
          <a:ln w="710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701323" y="582928"/>
            <a:ext cx="1316355" cy="2451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N=222</a:t>
            </a:r>
            <a:endParaRPr sz="800">
              <a:latin typeface="Times New Roman"/>
              <a:cs typeface="Times New Roman"/>
            </a:endParaRPr>
          </a:p>
          <a:p>
            <a:pPr algn="ctr">
              <a:spcBef>
                <a:spcPts val="5"/>
              </a:spcBef>
            </a:pPr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Total nu</a:t>
            </a:r>
            <a:r>
              <a:rPr sz="800" b="1" spc="-15" dirty="0">
                <a:solidFill>
                  <a:srgbClr val="231F20"/>
                </a:solidFill>
                <a:latin typeface="Times New Roman"/>
                <a:cs typeface="Times New Roman"/>
              </a:rPr>
              <a:t>m</a:t>
            </a:r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ber of card</a:t>
            </a:r>
            <a:r>
              <a:rPr sz="8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ac arrests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398628" y="1373341"/>
            <a:ext cx="429507" cy="56845"/>
          </a:xfrm>
          <a:custGeom>
            <a:avLst/>
            <a:gdLst/>
            <a:ahLst/>
            <a:cxnLst/>
            <a:rect l="l" t="t" r="r" b="b"/>
            <a:pathLst>
              <a:path w="429506" h="56845">
                <a:moveTo>
                  <a:pt x="372690" y="0"/>
                </a:moveTo>
                <a:lnTo>
                  <a:pt x="372690" y="56845"/>
                </a:lnTo>
                <a:lnTo>
                  <a:pt x="422700" y="31827"/>
                </a:lnTo>
                <a:lnTo>
                  <a:pt x="382338" y="31827"/>
                </a:lnTo>
                <a:lnTo>
                  <a:pt x="384610" y="30695"/>
                </a:lnTo>
                <a:lnTo>
                  <a:pt x="385752" y="28422"/>
                </a:lnTo>
                <a:lnTo>
                  <a:pt x="384610" y="26149"/>
                </a:lnTo>
                <a:lnTo>
                  <a:pt x="382338" y="25007"/>
                </a:lnTo>
                <a:lnTo>
                  <a:pt x="422679" y="25007"/>
                </a:lnTo>
                <a:lnTo>
                  <a:pt x="372690" y="0"/>
                </a:lnTo>
                <a:close/>
              </a:path>
              <a:path w="429506" h="56845">
                <a:moveTo>
                  <a:pt x="372690" y="25007"/>
                </a:moveTo>
                <a:lnTo>
                  <a:pt x="3402" y="25007"/>
                </a:lnTo>
                <a:lnTo>
                  <a:pt x="1130" y="26149"/>
                </a:lnTo>
                <a:lnTo>
                  <a:pt x="0" y="28422"/>
                </a:lnTo>
                <a:lnTo>
                  <a:pt x="1130" y="30695"/>
                </a:lnTo>
                <a:lnTo>
                  <a:pt x="3402" y="31827"/>
                </a:lnTo>
                <a:lnTo>
                  <a:pt x="372690" y="31827"/>
                </a:lnTo>
                <a:lnTo>
                  <a:pt x="372690" y="25007"/>
                </a:lnTo>
                <a:close/>
              </a:path>
              <a:path w="429506" h="56845">
                <a:moveTo>
                  <a:pt x="422679" y="25007"/>
                </a:moveTo>
                <a:lnTo>
                  <a:pt x="382338" y="25007"/>
                </a:lnTo>
                <a:lnTo>
                  <a:pt x="384610" y="26149"/>
                </a:lnTo>
                <a:lnTo>
                  <a:pt x="385752" y="28422"/>
                </a:lnTo>
                <a:lnTo>
                  <a:pt x="384610" y="30695"/>
                </a:lnTo>
                <a:lnTo>
                  <a:pt x="382338" y="31827"/>
                </a:lnTo>
                <a:lnTo>
                  <a:pt x="422700" y="31827"/>
                </a:lnTo>
                <a:lnTo>
                  <a:pt x="429506" y="28422"/>
                </a:lnTo>
                <a:lnTo>
                  <a:pt x="422679" y="25007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28134" y="1060717"/>
            <a:ext cx="1931628" cy="852605"/>
          </a:xfrm>
          <a:custGeom>
            <a:avLst/>
            <a:gdLst/>
            <a:ahLst/>
            <a:cxnLst/>
            <a:rect l="l" t="t" r="r" b="b"/>
            <a:pathLst>
              <a:path w="1931628" h="852605">
                <a:moveTo>
                  <a:pt x="0" y="852605"/>
                </a:moveTo>
                <a:lnTo>
                  <a:pt x="1931628" y="852605"/>
                </a:lnTo>
                <a:lnTo>
                  <a:pt x="1931628" y="0"/>
                </a:lnTo>
                <a:lnTo>
                  <a:pt x="0" y="0"/>
                </a:lnTo>
                <a:lnTo>
                  <a:pt x="0" y="8526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28134" y="1060716"/>
            <a:ext cx="1931628" cy="852604"/>
          </a:xfrm>
          <a:custGeom>
            <a:avLst/>
            <a:gdLst/>
            <a:ahLst/>
            <a:cxnLst/>
            <a:rect l="l" t="t" r="r" b="b"/>
            <a:pathLst>
              <a:path w="1931628" h="852604">
                <a:moveTo>
                  <a:pt x="0" y="852604"/>
                </a:moveTo>
                <a:lnTo>
                  <a:pt x="1931628" y="852604"/>
                </a:lnTo>
                <a:lnTo>
                  <a:pt x="1931628" y="0"/>
                </a:lnTo>
                <a:lnTo>
                  <a:pt x="0" y="0"/>
                </a:lnTo>
                <a:lnTo>
                  <a:pt x="0" y="852604"/>
                </a:lnTo>
                <a:close/>
              </a:path>
            </a:pathLst>
          </a:custGeom>
          <a:ln w="71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592031" y="1094491"/>
            <a:ext cx="405129" cy="2451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6509"/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N= 143</a:t>
            </a:r>
            <a:endParaRPr sz="800">
              <a:latin typeface="Times New Roman"/>
              <a:cs typeface="Times New Roman"/>
            </a:endParaRPr>
          </a:p>
          <a:p>
            <a:pPr marL="12698">
              <a:spcBef>
                <a:spcPts val="5"/>
              </a:spcBef>
            </a:pPr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Exc</a:t>
            </a:r>
            <a:r>
              <a:rPr sz="8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uded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458382" y="1323553"/>
            <a:ext cx="200025" cy="5626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635">
              <a:lnSpc>
                <a:spcPct val="99700"/>
              </a:lnSpc>
            </a:pP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sz="600" spc="-304" dirty="0">
                <a:solidFill>
                  <a:srgbClr val="231F20"/>
                </a:solidFill>
                <a:latin typeface="Times New Roman"/>
                <a:cs typeface="Times New Roman"/>
              </a:rPr>
              <a:t>=</a:t>
            </a:r>
            <a:r>
              <a:rPr sz="600" spc="-600" dirty="0">
                <a:solidFill>
                  <a:srgbClr val="231F20"/>
                </a:solidFill>
                <a:latin typeface="Times New Roman"/>
                <a:cs typeface="Times New Roman"/>
              </a:rPr>
              <a:t>41 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N=</a:t>
            </a:r>
            <a:r>
              <a:rPr sz="600" dirty="0">
                <a:solidFill>
                  <a:srgbClr val="231F20"/>
                </a:solidFill>
                <a:latin typeface="Times New Roman"/>
                <a:cs typeface="Times New Roman"/>
              </a:rPr>
              <a:t>5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7 N=32 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sz="600" spc="-304" dirty="0">
                <a:solidFill>
                  <a:srgbClr val="231F20"/>
                </a:solidFill>
                <a:latin typeface="Times New Roman"/>
                <a:cs typeface="Times New Roman"/>
              </a:rPr>
              <a:t>=</a:t>
            </a:r>
            <a:r>
              <a:rPr sz="600" spc="-600" dirty="0">
                <a:solidFill>
                  <a:srgbClr val="231F20"/>
                </a:solidFill>
                <a:latin typeface="Times New Roman"/>
                <a:cs typeface="Times New Roman"/>
              </a:rPr>
              <a:t>43 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N=5  </a:t>
            </a:r>
            <a:r>
              <a:rPr sz="600" spc="-304" dirty="0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sz="600" spc="-640" dirty="0">
                <a:solidFill>
                  <a:srgbClr val="231F20"/>
                </a:solidFill>
                <a:latin typeface="Times New Roman"/>
                <a:cs typeface="Times New Roman"/>
              </a:rPr>
              <a:t>1=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887548" y="1323278"/>
            <a:ext cx="1255395" cy="5626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5873"/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•Birt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h 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asphyxi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  <a:p>
            <a:pPr marL="12698"/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•Less than 40 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ks post con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eptual 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ge</a:t>
            </a:r>
            <a:endParaRPr sz="600">
              <a:latin typeface="Times New Roman"/>
              <a:cs typeface="Times New Roman"/>
            </a:endParaRPr>
          </a:p>
          <a:p>
            <a:pPr marL="12698">
              <a:lnSpc>
                <a:spcPts val="715"/>
              </a:lnSpc>
            </a:pP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•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CRA less than 3 minutes</a:t>
            </a:r>
            <a:endParaRPr sz="600">
              <a:latin typeface="Times New Roman"/>
              <a:cs typeface="Times New Roman"/>
            </a:endParaRPr>
          </a:p>
          <a:p>
            <a:pPr marL="16508">
              <a:lnSpc>
                <a:spcPts val="715"/>
              </a:lnSpc>
            </a:pP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•ROS</a:t>
            </a:r>
            <a:r>
              <a:rPr sz="600" spc="-125" dirty="0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sz="600" spc="-570" dirty="0">
                <a:solidFill>
                  <a:srgbClr val="231F20"/>
                </a:solidFill>
                <a:latin typeface="Times New Roman"/>
                <a:cs typeface="Times New Roman"/>
              </a:rPr>
              <a:t>eve</a:t>
            </a:r>
            <a:r>
              <a:rPr sz="600" spc="-304" dirty="0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600" spc="-15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chi</a:t>
            </a:r>
            <a:r>
              <a:rPr sz="600" spc="-15" dirty="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sz="600" spc="-304" dirty="0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sz="600" spc="-570" dirty="0">
                <a:solidFill>
                  <a:srgbClr val="231F20"/>
                </a:solidFill>
                <a:latin typeface="Times New Roman"/>
                <a:cs typeface="Times New Roman"/>
              </a:rPr>
              <a:t>de</a:t>
            </a:r>
            <a:endParaRPr sz="600">
              <a:latin typeface="Times New Roman"/>
              <a:cs typeface="Times New Roman"/>
            </a:endParaRPr>
          </a:p>
          <a:p>
            <a:pPr marL="12698"/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•Death within 12 hours of ROSC</a:t>
            </a:r>
            <a:endParaRPr sz="600">
              <a:latin typeface="Times New Roman"/>
              <a:cs typeface="Times New Roman"/>
            </a:endParaRPr>
          </a:p>
          <a:p>
            <a:pPr marL="15873">
              <a:lnSpc>
                <a:spcPts val="715"/>
              </a:lnSpc>
            </a:pP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•In</a:t>
            </a:r>
            <a:r>
              <a:rPr sz="600" spc="-15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sz="600" spc="-15" dirty="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quat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e </a:t>
            </a:r>
            <a:r>
              <a:rPr sz="600" spc="-10" dirty="0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sz="600" spc="-5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635069" y="1998577"/>
            <a:ext cx="1448718" cy="341046"/>
          </a:xfrm>
          <a:custGeom>
            <a:avLst/>
            <a:gdLst/>
            <a:ahLst/>
            <a:cxnLst/>
            <a:rect l="l" t="t" r="r" b="b"/>
            <a:pathLst>
              <a:path w="1448718" h="341046">
                <a:moveTo>
                  <a:pt x="0" y="341046"/>
                </a:moveTo>
                <a:lnTo>
                  <a:pt x="1448718" y="341046"/>
                </a:lnTo>
                <a:lnTo>
                  <a:pt x="1448718" y="0"/>
                </a:lnTo>
                <a:lnTo>
                  <a:pt x="0" y="0"/>
                </a:lnTo>
                <a:lnTo>
                  <a:pt x="0" y="3410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635071" y="1998578"/>
            <a:ext cx="1448718" cy="341046"/>
          </a:xfrm>
          <a:custGeom>
            <a:avLst/>
            <a:gdLst/>
            <a:ahLst/>
            <a:cxnLst/>
            <a:rect l="l" t="t" r="r" b="b"/>
            <a:pathLst>
              <a:path w="1448718" h="341046">
                <a:moveTo>
                  <a:pt x="0" y="341046"/>
                </a:moveTo>
                <a:lnTo>
                  <a:pt x="1448718" y="341046"/>
                </a:lnTo>
                <a:lnTo>
                  <a:pt x="1448718" y="0"/>
                </a:lnTo>
                <a:lnTo>
                  <a:pt x="0" y="0"/>
                </a:lnTo>
                <a:lnTo>
                  <a:pt x="0" y="341046"/>
                </a:lnTo>
                <a:close/>
              </a:path>
            </a:pathLst>
          </a:custGeom>
          <a:ln w="710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727462" y="2032354"/>
            <a:ext cx="1262380" cy="2438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" algn="ctr"/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N=79</a:t>
            </a:r>
            <a:endParaRPr sz="800">
              <a:latin typeface="Times New Roman"/>
              <a:cs typeface="Times New Roman"/>
            </a:endParaRPr>
          </a:p>
          <a:p>
            <a:pPr algn="ctr">
              <a:lnSpc>
                <a:spcPts val="894"/>
              </a:lnSpc>
            </a:pPr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Patients meeting </a:t>
            </a:r>
            <a:r>
              <a:rPr sz="8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ntry cri</a:t>
            </a:r>
            <a:r>
              <a:rPr sz="800" b="1" dirty="0">
                <a:solidFill>
                  <a:srgbClr val="231F20"/>
                </a:solidFill>
                <a:latin typeface="Times New Roman"/>
                <a:cs typeface="Times New Roman"/>
              </a:rPr>
              <a:t>t</a:t>
            </a:r>
            <a:r>
              <a:rPr sz="800" b="1" spc="-5" dirty="0">
                <a:solidFill>
                  <a:srgbClr val="231F20"/>
                </a:solidFill>
                <a:latin typeface="Times New Roman"/>
                <a:cs typeface="Times New Roman"/>
              </a:rPr>
              <a:t>eria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896506" y="2595414"/>
            <a:ext cx="2641782" cy="795760"/>
          </a:xfrm>
          <a:custGeom>
            <a:avLst/>
            <a:gdLst/>
            <a:ahLst/>
            <a:cxnLst/>
            <a:rect l="l" t="t" r="r" b="b"/>
            <a:pathLst>
              <a:path w="2641782" h="795760">
                <a:moveTo>
                  <a:pt x="0" y="795760"/>
                </a:moveTo>
                <a:lnTo>
                  <a:pt x="2641782" y="795760"/>
                </a:lnTo>
                <a:lnTo>
                  <a:pt x="2641782" y="0"/>
                </a:lnTo>
                <a:lnTo>
                  <a:pt x="0" y="0"/>
                </a:lnTo>
                <a:lnTo>
                  <a:pt x="0" y="7957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96508" y="2595415"/>
            <a:ext cx="2641783" cy="795760"/>
          </a:xfrm>
          <a:custGeom>
            <a:avLst/>
            <a:gdLst/>
            <a:ahLst/>
            <a:cxnLst/>
            <a:rect l="l" t="t" r="r" b="b"/>
            <a:pathLst>
              <a:path w="2641783" h="795760">
                <a:moveTo>
                  <a:pt x="0" y="795760"/>
                </a:moveTo>
                <a:lnTo>
                  <a:pt x="2641783" y="795760"/>
                </a:lnTo>
                <a:lnTo>
                  <a:pt x="2641783" y="0"/>
                </a:lnTo>
                <a:lnTo>
                  <a:pt x="0" y="0"/>
                </a:lnTo>
                <a:lnTo>
                  <a:pt x="0" y="795760"/>
                </a:lnTo>
                <a:close/>
              </a:path>
            </a:pathLst>
          </a:custGeom>
          <a:ln w="710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785408" y="2632788"/>
            <a:ext cx="1047750" cy="2171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Cardiac arrest etiolo</a:t>
            </a:r>
            <a:r>
              <a:rPr sz="700" b="1" dirty="0">
                <a:solidFill>
                  <a:srgbClr val="231F20"/>
                </a:solidFill>
                <a:latin typeface="Times New Roman"/>
                <a:cs typeface="Times New Roman"/>
              </a:rPr>
              <a:t>g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  <a:p>
            <a:pPr marL="546682">
              <a:spcBef>
                <a:spcPts val="21"/>
              </a:spcBef>
            </a:pP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Hypotherm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ia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766088" y="2836271"/>
            <a:ext cx="219711" cy="5232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Total</a:t>
            </a:r>
            <a:endParaRPr sz="700">
              <a:latin typeface="Times New Roman"/>
              <a:cs typeface="Times New Roman"/>
            </a:endParaRPr>
          </a:p>
          <a:p>
            <a:pPr marL="18413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55</a:t>
            </a:r>
            <a:endParaRPr sz="700">
              <a:latin typeface="Times New Roman"/>
              <a:cs typeface="Times New Roman"/>
            </a:endParaRPr>
          </a:p>
          <a:p>
            <a:pPr marL="18413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16</a:t>
            </a:r>
            <a:endParaRPr sz="700">
              <a:latin typeface="Times New Roman"/>
              <a:cs typeface="Times New Roman"/>
            </a:endParaRPr>
          </a:p>
          <a:p>
            <a:pPr marL="48255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  <a:p>
            <a:pPr marL="62224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19413" y="2836271"/>
            <a:ext cx="309881" cy="5232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therapy</a:t>
            </a:r>
            <a:endParaRPr sz="700">
              <a:latin typeface="Times New Roman"/>
              <a:cs typeface="Times New Roman"/>
            </a:endParaRPr>
          </a:p>
          <a:p>
            <a:pPr marR="69843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21</a:t>
            </a:r>
            <a:endParaRPr sz="700">
              <a:latin typeface="Times New Roman"/>
              <a:cs typeface="Times New Roman"/>
            </a:endParaRPr>
          </a:p>
          <a:p>
            <a:pPr marR="70478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  <a:p>
            <a:pPr marR="64129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  <a:p>
            <a:pPr marR="69209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860892" y="2836271"/>
            <a:ext cx="570230" cy="5232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Normothermia</a:t>
            </a:r>
            <a:endParaRPr sz="700">
              <a:latin typeface="Times New Roman"/>
              <a:cs typeface="Times New Roman"/>
            </a:endParaRPr>
          </a:p>
          <a:p>
            <a:pPr marL="120638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34</a:t>
            </a:r>
            <a:endParaRPr sz="700">
              <a:latin typeface="Times New Roman"/>
              <a:cs typeface="Times New Roman"/>
            </a:endParaRPr>
          </a:p>
          <a:p>
            <a:pPr marL="120638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11</a:t>
            </a:r>
            <a:endParaRPr sz="700">
              <a:latin typeface="Times New Roman"/>
              <a:cs typeface="Times New Roman"/>
            </a:endParaRPr>
          </a:p>
          <a:p>
            <a:pPr marL="347946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  <a:p>
            <a:pPr marL="345407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955950" y="2935138"/>
            <a:ext cx="655955" cy="4241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02899"/>
              </a:lnSpc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Cardiac Respirato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y Cardio-respirat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or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sz="700" spc="10" dirty="0">
                <a:solidFill>
                  <a:srgbClr val="231F20"/>
                </a:solidFill>
                <a:latin typeface="Times New Roman"/>
                <a:cs typeface="Times New Roman"/>
              </a:rPr>
              <a:t> Unknown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038539" y="4527982"/>
            <a:ext cx="2386129" cy="1023128"/>
          </a:xfrm>
          <a:custGeom>
            <a:avLst/>
            <a:gdLst/>
            <a:ahLst/>
            <a:cxnLst/>
            <a:rect l="l" t="t" r="r" b="b"/>
            <a:pathLst>
              <a:path w="2386129" h="1023128">
                <a:moveTo>
                  <a:pt x="0" y="1023128"/>
                </a:moveTo>
                <a:lnTo>
                  <a:pt x="2386129" y="1023128"/>
                </a:lnTo>
                <a:lnTo>
                  <a:pt x="2386129" y="0"/>
                </a:lnTo>
                <a:lnTo>
                  <a:pt x="0" y="0"/>
                </a:lnTo>
                <a:lnTo>
                  <a:pt x="0" y="10231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038539" y="4527982"/>
            <a:ext cx="2386129" cy="1023128"/>
          </a:xfrm>
          <a:custGeom>
            <a:avLst/>
            <a:gdLst/>
            <a:ahLst/>
            <a:cxnLst/>
            <a:rect l="l" t="t" r="r" b="b"/>
            <a:pathLst>
              <a:path w="2386129" h="1023128">
                <a:moveTo>
                  <a:pt x="0" y="1023128"/>
                </a:moveTo>
                <a:lnTo>
                  <a:pt x="2386129" y="1023128"/>
                </a:lnTo>
                <a:lnTo>
                  <a:pt x="2386129" y="0"/>
                </a:lnTo>
                <a:lnTo>
                  <a:pt x="0" y="0"/>
                </a:lnTo>
                <a:lnTo>
                  <a:pt x="0" y="1023128"/>
                </a:lnTo>
                <a:close/>
              </a:path>
            </a:pathLst>
          </a:custGeom>
          <a:ln w="71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5881424" y="4565355"/>
            <a:ext cx="795020" cy="2171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ALS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 Interventions</a:t>
            </a:r>
            <a:endParaRPr sz="700">
              <a:latin typeface="Times New Roman"/>
              <a:cs typeface="Times New Roman"/>
            </a:endParaRPr>
          </a:p>
          <a:p>
            <a:pPr marL="294611">
              <a:spcBef>
                <a:spcPts val="21"/>
              </a:spcBef>
            </a:pP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Hy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pothermia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097985" y="4667097"/>
            <a:ext cx="480059" cy="1149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Intervention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716671" y="4768862"/>
            <a:ext cx="219711" cy="726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Total</a:t>
            </a:r>
            <a:endParaRPr sz="700">
              <a:latin typeface="Times New Roman"/>
              <a:cs typeface="Times New Roman"/>
            </a:endParaRPr>
          </a:p>
          <a:p>
            <a:pPr marL="74923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49</a:t>
            </a:r>
            <a:endParaRPr sz="700">
              <a:latin typeface="Times New Roman"/>
              <a:cs typeface="Times New Roman"/>
            </a:endParaRPr>
          </a:p>
          <a:p>
            <a:pPr marL="74923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76</a:t>
            </a:r>
            <a:endParaRPr sz="700">
              <a:latin typeface="Times New Roman"/>
              <a:cs typeface="Times New Roman"/>
            </a:endParaRPr>
          </a:p>
          <a:p>
            <a:pPr marL="19048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  <a:p>
            <a:pPr marL="74923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61</a:t>
            </a:r>
            <a:endParaRPr sz="700">
              <a:latin typeface="Times New Roman"/>
              <a:cs typeface="Times New Roman"/>
            </a:endParaRPr>
          </a:p>
          <a:p>
            <a:pPr marL="74923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42</a:t>
            </a:r>
            <a:endParaRPr sz="700">
              <a:latin typeface="Times New Roman"/>
              <a:cs typeface="Times New Roman"/>
            </a:endParaRPr>
          </a:p>
          <a:p>
            <a:pPr marL="75557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33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187589" y="4768862"/>
            <a:ext cx="309881" cy="726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therapy</a:t>
            </a:r>
            <a:endParaRPr sz="700">
              <a:latin typeface="Times New Roman"/>
              <a:cs typeface="Times New Roman"/>
            </a:endParaRPr>
          </a:p>
          <a:p>
            <a:pPr marL="97146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21</a:t>
            </a:r>
            <a:endParaRPr sz="700">
              <a:latin typeface="Times New Roman"/>
              <a:cs typeface="Times New Roman"/>
            </a:endParaRPr>
          </a:p>
          <a:p>
            <a:pPr marL="97780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29</a:t>
            </a:r>
            <a:endParaRPr sz="700">
              <a:latin typeface="Times New Roman"/>
              <a:cs typeface="Times New Roman"/>
            </a:endParaRPr>
          </a:p>
          <a:p>
            <a:pPr marL="205720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  <a:p>
            <a:pPr marL="97780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27</a:t>
            </a:r>
            <a:endParaRPr sz="700">
              <a:latin typeface="Times New Roman"/>
              <a:cs typeface="Times New Roman"/>
            </a:endParaRPr>
          </a:p>
          <a:p>
            <a:pPr marL="98415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21</a:t>
            </a:r>
            <a:endParaRPr sz="700">
              <a:latin typeface="Times New Roman"/>
              <a:cs typeface="Times New Roman"/>
            </a:endParaRPr>
          </a:p>
          <a:p>
            <a:pPr marL="98415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771933" y="4768862"/>
            <a:ext cx="570230" cy="726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Normothermia</a:t>
            </a:r>
            <a:endParaRPr sz="700">
              <a:latin typeface="Times New Roman"/>
              <a:cs typeface="Times New Roman"/>
            </a:endParaRPr>
          </a:p>
          <a:p>
            <a:pPr marR="52064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28</a:t>
            </a:r>
            <a:endParaRPr sz="700">
              <a:latin typeface="Times New Roman"/>
              <a:cs typeface="Times New Roman"/>
            </a:endParaRPr>
          </a:p>
          <a:p>
            <a:pPr marR="51430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47</a:t>
            </a:r>
            <a:endParaRPr sz="700">
              <a:latin typeface="Times New Roman"/>
              <a:cs typeface="Times New Roman"/>
            </a:endParaRPr>
          </a:p>
          <a:p>
            <a:pPr marR="6350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  <a:p>
            <a:pPr marR="51430" algn="ctr">
              <a:spcBef>
                <a:spcPts val="21"/>
              </a:spcBef>
            </a:pP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  <a:p>
            <a:pPr marR="50795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21</a:t>
            </a:r>
            <a:endParaRPr sz="700">
              <a:latin typeface="Times New Roman"/>
              <a:cs typeface="Times New Roman"/>
            </a:endParaRPr>
          </a:p>
          <a:p>
            <a:pPr marR="50160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097985" y="4867814"/>
            <a:ext cx="441959" cy="627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02800"/>
              </a:lnSpc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Intubation* Epinephri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e Atropine Bicarbonate Calcium</a:t>
            </a:r>
            <a:r>
              <a:rPr sz="700" spc="10" dirty="0">
                <a:solidFill>
                  <a:srgbClr val="231F20"/>
                </a:solidFill>
                <a:latin typeface="Times New Roman"/>
                <a:cs typeface="Times New Roman"/>
              </a:rPr>
              <a:t> ECMO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924904" y="3561700"/>
            <a:ext cx="2783803" cy="795760"/>
          </a:xfrm>
          <a:custGeom>
            <a:avLst/>
            <a:gdLst/>
            <a:ahLst/>
            <a:cxnLst/>
            <a:rect l="l" t="t" r="r" b="b"/>
            <a:pathLst>
              <a:path w="2783803" h="795760">
                <a:moveTo>
                  <a:pt x="0" y="795760"/>
                </a:moveTo>
                <a:lnTo>
                  <a:pt x="2783803" y="795760"/>
                </a:lnTo>
                <a:lnTo>
                  <a:pt x="2783803" y="0"/>
                </a:lnTo>
                <a:lnTo>
                  <a:pt x="0" y="0"/>
                </a:lnTo>
                <a:lnTo>
                  <a:pt x="0" y="7957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924903" y="3561698"/>
            <a:ext cx="2783802" cy="795760"/>
          </a:xfrm>
          <a:custGeom>
            <a:avLst/>
            <a:gdLst/>
            <a:ahLst/>
            <a:cxnLst/>
            <a:rect l="l" t="t" r="r" b="b"/>
            <a:pathLst>
              <a:path w="2783802" h="795760">
                <a:moveTo>
                  <a:pt x="0" y="795760"/>
                </a:moveTo>
                <a:lnTo>
                  <a:pt x="2783802" y="795760"/>
                </a:lnTo>
                <a:lnTo>
                  <a:pt x="2783802" y="0"/>
                </a:lnTo>
                <a:lnTo>
                  <a:pt x="0" y="0"/>
                </a:lnTo>
                <a:lnTo>
                  <a:pt x="0" y="795760"/>
                </a:lnTo>
                <a:close/>
              </a:path>
            </a:pathLst>
          </a:custGeom>
          <a:ln w="710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5889372" y="3599070"/>
            <a:ext cx="854075" cy="1149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Cardiac arrest </a:t>
            </a: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rhythm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943769" y="3802561"/>
            <a:ext cx="1035050" cy="5232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2700"/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Rhythm</a:t>
            </a:r>
            <a:endParaRPr sz="700">
              <a:latin typeface="Times New Roman"/>
              <a:cs typeface="Times New Roman"/>
            </a:endParaRPr>
          </a:p>
          <a:p>
            <a:pPr marL="52700" marR="12698">
              <a:lnSpc>
                <a:spcPts val="810"/>
              </a:lnSpc>
              <a:spcBef>
                <a:spcPts val="21"/>
              </a:spcBef>
            </a:pPr>
            <a:r>
              <a:rPr sz="700" spc="10" dirty="0">
                <a:solidFill>
                  <a:srgbClr val="231F20"/>
                </a:solidFill>
                <a:latin typeface="Times New Roman"/>
                <a:cs typeface="Times New Roman"/>
              </a:rPr>
              <a:t>Asy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st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le or bra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ycardia Ventricular tac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h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yarr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h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t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hmia</a:t>
            </a:r>
            <a:endParaRPr sz="700">
              <a:latin typeface="Times New Roman"/>
              <a:cs typeface="Times New Roman"/>
            </a:endParaRPr>
          </a:p>
          <a:p>
            <a:pPr marL="52700">
              <a:lnSpc>
                <a:spcPts val="770"/>
              </a:lnSpc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Pulseless electr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cal ac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t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ivi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t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  <a:p>
            <a:pPr marL="12698">
              <a:spcBef>
                <a:spcPts val="21"/>
              </a:spcBef>
            </a:pPr>
            <a:r>
              <a:rPr sz="700" spc="-815" dirty="0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sz="700" spc="-474" dirty="0">
                <a:solidFill>
                  <a:srgbClr val="231F20"/>
                </a:solidFill>
                <a:latin typeface="Times New Roman"/>
                <a:cs typeface="Times New Roman"/>
              </a:rPr>
              <a:t>U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072165" y="3802561"/>
            <a:ext cx="219711" cy="5232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Tot</a:t>
            </a:r>
            <a:r>
              <a:rPr sz="700" b="1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endParaRPr sz="700">
              <a:latin typeface="Times New Roman"/>
              <a:cs typeface="Times New Roman"/>
            </a:endParaRPr>
          </a:p>
          <a:p>
            <a:pPr marL="28573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54</a:t>
            </a:r>
            <a:endParaRPr sz="700">
              <a:latin typeface="Times New Roman"/>
              <a:cs typeface="Times New Roman"/>
            </a:endParaRPr>
          </a:p>
          <a:p>
            <a:pPr marL="38731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13</a:t>
            </a:r>
            <a:endParaRPr sz="700">
              <a:latin typeface="Times New Roman"/>
              <a:cs typeface="Times New Roman"/>
            </a:endParaRPr>
          </a:p>
          <a:p>
            <a:pPr marL="79367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  <a:p>
            <a:pPr marL="59684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480021" y="3802561"/>
            <a:ext cx="309881" cy="5232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therapy</a:t>
            </a:r>
            <a:endParaRPr sz="700">
              <a:latin typeface="Times New Roman"/>
              <a:cs typeface="Times New Roman"/>
            </a:endParaRPr>
          </a:p>
          <a:p>
            <a:pPr marL="93971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24</a:t>
            </a:r>
            <a:endParaRPr sz="700">
              <a:latin typeface="Times New Roman"/>
              <a:cs typeface="Times New Roman"/>
            </a:endParaRPr>
          </a:p>
          <a:p>
            <a:pPr marL="201910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203181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200641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043572" y="3802561"/>
            <a:ext cx="570230" cy="5232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Normot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hermia</a:t>
            </a:r>
            <a:endParaRPr sz="700">
              <a:latin typeface="Times New Roman"/>
              <a:cs typeface="Times New Roman"/>
            </a:endParaRPr>
          </a:p>
          <a:p>
            <a:pPr marR="57780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endParaRPr sz="700">
              <a:latin typeface="Times New Roman"/>
              <a:cs typeface="Times New Roman"/>
            </a:endParaRPr>
          </a:p>
          <a:p>
            <a:pPr marR="57780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11</a:t>
            </a:r>
            <a:endParaRPr sz="700">
              <a:latin typeface="Times New Roman"/>
              <a:cs typeface="Times New Roman"/>
            </a:endParaRPr>
          </a:p>
          <a:p>
            <a:pPr marR="12698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  <a:p>
            <a:pPr marR="17144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6231602" y="5835313"/>
            <a:ext cx="2556558" cy="909450"/>
          </a:xfrm>
          <a:custGeom>
            <a:avLst/>
            <a:gdLst/>
            <a:ahLst/>
            <a:cxnLst/>
            <a:rect l="l" t="t" r="r" b="b"/>
            <a:pathLst>
              <a:path w="2556558" h="909450">
                <a:moveTo>
                  <a:pt x="0" y="909450"/>
                </a:moveTo>
                <a:lnTo>
                  <a:pt x="2556558" y="909450"/>
                </a:lnTo>
                <a:lnTo>
                  <a:pt x="2556558" y="0"/>
                </a:lnTo>
                <a:lnTo>
                  <a:pt x="0" y="0"/>
                </a:lnTo>
                <a:lnTo>
                  <a:pt x="0" y="9094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231603" y="5835313"/>
            <a:ext cx="2556558" cy="909450"/>
          </a:xfrm>
          <a:custGeom>
            <a:avLst/>
            <a:gdLst/>
            <a:ahLst/>
            <a:cxnLst/>
            <a:rect l="l" t="t" r="r" b="b"/>
            <a:pathLst>
              <a:path w="2556557" h="909450">
                <a:moveTo>
                  <a:pt x="0" y="909450"/>
                </a:moveTo>
                <a:lnTo>
                  <a:pt x="2556557" y="909450"/>
                </a:lnTo>
                <a:lnTo>
                  <a:pt x="2556557" y="0"/>
                </a:lnTo>
                <a:lnTo>
                  <a:pt x="0" y="0"/>
                </a:lnTo>
                <a:lnTo>
                  <a:pt x="0" y="909450"/>
                </a:lnTo>
                <a:close/>
              </a:path>
            </a:pathLst>
          </a:custGeom>
          <a:ln w="710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6876212" y="5872707"/>
            <a:ext cx="1266825" cy="2171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N=39</a:t>
            </a:r>
            <a:endParaRPr sz="700">
              <a:latin typeface="Times New Roman"/>
              <a:cs typeface="Times New Roman"/>
            </a:endParaRPr>
          </a:p>
          <a:p>
            <a:pPr algn="ctr">
              <a:spcBef>
                <a:spcPts val="21"/>
              </a:spcBef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Non-survival (6-Month Mortality)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291042" y="6076181"/>
            <a:ext cx="565785" cy="1149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Mode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 of </a:t>
            </a: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Death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335394" y="6073506"/>
            <a:ext cx="814705" cy="627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11755" marR="12698" indent="-299690">
              <a:lnSpc>
                <a:spcPct val="102699"/>
              </a:lnSpc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Tot</a:t>
            </a:r>
            <a:r>
              <a:rPr sz="700" b="1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l    </a:t>
            </a:r>
            <a:r>
              <a:rPr sz="700" b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Hypotherm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ia therapy</a:t>
            </a:r>
            <a:endParaRPr sz="700">
              <a:latin typeface="Times New Roman"/>
              <a:cs typeface="Times New Roman"/>
            </a:endParaRPr>
          </a:p>
          <a:p>
            <a:pPr marL="196831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  <a:p>
            <a:pPr marL="193021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  <a:p>
            <a:pPr marL="150480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14</a:t>
            </a:r>
            <a:endParaRPr sz="700">
              <a:latin typeface="Times New Roman"/>
              <a:cs typeface="Times New Roman"/>
            </a:endParaRPr>
          </a:p>
          <a:p>
            <a:pPr marL="193021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133252" y="6177905"/>
            <a:ext cx="570230" cy="5232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Normothermia</a:t>
            </a:r>
            <a:endParaRPr sz="700">
              <a:latin typeface="Times New Roman"/>
              <a:cs typeface="Times New Roman"/>
            </a:endParaRPr>
          </a:p>
          <a:p>
            <a:pPr marR="46350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  <a:p>
            <a:pPr marR="50160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  <a:p>
            <a:pPr marR="86351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  <a:p>
            <a:pPr marR="50795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291042" y="6277552"/>
            <a:ext cx="932816" cy="3219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02699"/>
              </a:lnSpc>
            </a:pPr>
            <a:r>
              <a:rPr sz="700" spc="10" dirty="0">
                <a:solidFill>
                  <a:srgbClr val="231F20"/>
                </a:solidFill>
                <a:latin typeface="Times New Roman"/>
                <a:cs typeface="Times New Roman"/>
              </a:rPr>
              <a:t>No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Times New Roman"/>
                <a:cs typeface="Times New Roman"/>
              </a:rPr>
              <a:t>DNR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 order in place</a:t>
            </a:r>
            <a:r>
              <a:rPr sz="700" spc="10" dirty="0">
                <a:solidFill>
                  <a:srgbClr val="231F20"/>
                </a:solidFill>
                <a:latin typeface="Times New Roman"/>
                <a:cs typeface="Times New Roman"/>
              </a:rPr>
              <a:t> DNR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 order in 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pl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ace Withdrawal of life support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369482" y="6280225"/>
            <a:ext cx="110489" cy="3187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2064"/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  <a:p>
            <a:pPr marL="43176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  <a:p>
            <a:pPr marL="12698">
              <a:spcBef>
                <a:spcPts val="21"/>
              </a:spcBef>
            </a:pP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291042" y="6585442"/>
            <a:ext cx="1193165" cy="1155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Died on subseq</a:t>
            </a:r>
            <a:r>
              <a:rPr sz="700" dirty="0">
                <a:solidFill>
                  <a:srgbClr val="231F20"/>
                </a:solidFill>
                <a:latin typeface="Times New Roman"/>
                <a:cs typeface="Times New Roman"/>
              </a:rPr>
              <a:t>u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ent admission   </a:t>
            </a:r>
            <a:r>
              <a:rPr sz="700" spc="2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4129535" y="5835315"/>
            <a:ext cx="1988445" cy="682080"/>
          </a:xfrm>
          <a:custGeom>
            <a:avLst/>
            <a:gdLst/>
            <a:ahLst/>
            <a:cxnLst/>
            <a:rect l="l" t="t" r="r" b="b"/>
            <a:pathLst>
              <a:path w="1988445" h="682081">
                <a:moveTo>
                  <a:pt x="0" y="682081"/>
                </a:moveTo>
                <a:lnTo>
                  <a:pt x="1988445" y="682081"/>
                </a:lnTo>
                <a:lnTo>
                  <a:pt x="1988445" y="0"/>
                </a:lnTo>
                <a:lnTo>
                  <a:pt x="0" y="0"/>
                </a:lnTo>
                <a:lnTo>
                  <a:pt x="0" y="6820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129536" y="5835315"/>
            <a:ext cx="1988445" cy="682080"/>
          </a:xfrm>
          <a:custGeom>
            <a:avLst/>
            <a:gdLst/>
            <a:ahLst/>
            <a:cxnLst/>
            <a:rect l="l" t="t" r="r" b="b"/>
            <a:pathLst>
              <a:path w="1988445" h="682081">
                <a:moveTo>
                  <a:pt x="0" y="682081"/>
                </a:moveTo>
                <a:lnTo>
                  <a:pt x="1988445" y="682081"/>
                </a:lnTo>
                <a:lnTo>
                  <a:pt x="1988445" y="0"/>
                </a:lnTo>
                <a:lnTo>
                  <a:pt x="0" y="0"/>
                </a:lnTo>
                <a:lnTo>
                  <a:pt x="0" y="682081"/>
                </a:lnTo>
                <a:close/>
              </a:path>
            </a:pathLst>
          </a:custGeom>
          <a:ln w="710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4934924" y="5872706"/>
            <a:ext cx="513715" cy="6248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0796"/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N=40</a:t>
            </a:r>
            <a:endParaRPr sz="700">
              <a:latin typeface="Times New Roman"/>
              <a:cs typeface="Times New Roman"/>
            </a:endParaRPr>
          </a:p>
          <a:p>
            <a:pPr marL="12698" marR="12698" indent="21588">
              <a:lnSpc>
                <a:spcPct val="102699"/>
              </a:lnSpc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Survival</a:t>
            </a:r>
            <a:r>
              <a:rPr sz="700" b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H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ypothermia therapy</a:t>
            </a:r>
            <a:endParaRPr sz="700">
              <a:latin typeface="Times New Roman"/>
              <a:cs typeface="Times New Roman"/>
            </a:endParaRPr>
          </a:p>
          <a:p>
            <a:pPr marR="60954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12</a:t>
            </a:r>
            <a:endParaRPr sz="700">
              <a:latin typeface="Times New Roman"/>
              <a:cs typeface="Times New Roman"/>
            </a:endParaRPr>
          </a:p>
          <a:p>
            <a:pPr marR="31746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188979" y="6177906"/>
            <a:ext cx="625475" cy="3194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2698" algn="r"/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Tot</a:t>
            </a:r>
            <a:r>
              <a:rPr sz="700" b="1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endParaRPr sz="700">
              <a:latin typeface="Times New Roman"/>
              <a:cs typeface="Times New Roman"/>
            </a:endParaRPr>
          </a:p>
          <a:p>
            <a:pPr marR="59684" algn="r">
              <a:spcBef>
                <a:spcPts val="25"/>
              </a:spcBef>
              <a:tabLst>
                <a:tab pos="466679" algn="l"/>
              </a:tabLst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30 </a:t>
            </a: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Day	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44</a:t>
            </a:r>
            <a:endParaRPr sz="700">
              <a:latin typeface="Times New Roman"/>
              <a:cs typeface="Times New Roman"/>
            </a:endParaRPr>
          </a:p>
          <a:p>
            <a:pPr marR="66669" algn="r">
              <a:spcBef>
                <a:spcPts val="21"/>
              </a:spcBef>
              <a:tabLst>
                <a:tab pos="459060" algn="l"/>
              </a:tabLst>
            </a:pPr>
            <a:r>
              <a:rPr sz="7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6 </a:t>
            </a: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Month	</a:t>
            </a: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40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479785" y="6177906"/>
            <a:ext cx="570230" cy="3194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700" b="1" spc="10" dirty="0">
                <a:solidFill>
                  <a:srgbClr val="231F20"/>
                </a:solidFill>
                <a:latin typeface="Times New Roman"/>
                <a:cs typeface="Times New Roman"/>
              </a:rPr>
              <a:t>Normothermia</a:t>
            </a:r>
            <a:endParaRPr sz="700">
              <a:latin typeface="Times New Roman"/>
              <a:cs typeface="Times New Roman"/>
            </a:endParaRPr>
          </a:p>
          <a:p>
            <a:pPr marR="5715" algn="ctr">
              <a:spcBef>
                <a:spcPts val="25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32</a:t>
            </a:r>
            <a:endParaRPr sz="700">
              <a:latin typeface="Times New Roman"/>
              <a:cs typeface="Times New Roman"/>
            </a:endParaRPr>
          </a:p>
          <a:p>
            <a:pPr marL="22223" algn="ctr">
              <a:spcBef>
                <a:spcPts val="21"/>
              </a:spcBef>
            </a:pPr>
            <a:r>
              <a:rPr sz="700" spc="5" dirty="0">
                <a:solidFill>
                  <a:srgbClr val="231F20"/>
                </a:solidFill>
                <a:latin typeface="Times New Roman"/>
                <a:cs typeface="Times New Roman"/>
              </a:rPr>
              <a:t>31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6373633" y="4357460"/>
            <a:ext cx="56805" cy="170521"/>
          </a:xfrm>
          <a:custGeom>
            <a:avLst/>
            <a:gdLst/>
            <a:ahLst/>
            <a:cxnLst/>
            <a:rect l="l" t="t" r="r" b="b"/>
            <a:pathLst>
              <a:path w="56805" h="170522">
                <a:moveTo>
                  <a:pt x="23864" y="113677"/>
                </a:moveTo>
                <a:lnTo>
                  <a:pt x="0" y="113677"/>
                </a:lnTo>
                <a:lnTo>
                  <a:pt x="28397" y="170522"/>
                </a:lnTo>
                <a:lnTo>
                  <a:pt x="51975" y="123342"/>
                </a:lnTo>
                <a:lnTo>
                  <a:pt x="23864" y="123342"/>
                </a:lnTo>
                <a:lnTo>
                  <a:pt x="23864" y="113677"/>
                </a:lnTo>
                <a:close/>
              </a:path>
              <a:path w="56805" h="170522">
                <a:moveTo>
                  <a:pt x="32941" y="0"/>
                </a:moveTo>
                <a:lnTo>
                  <a:pt x="23864" y="0"/>
                </a:lnTo>
                <a:lnTo>
                  <a:pt x="23864" y="123342"/>
                </a:lnTo>
                <a:lnTo>
                  <a:pt x="32941" y="123342"/>
                </a:lnTo>
                <a:lnTo>
                  <a:pt x="32941" y="0"/>
                </a:lnTo>
                <a:close/>
              </a:path>
              <a:path w="56805" h="170522">
                <a:moveTo>
                  <a:pt x="56805" y="113677"/>
                </a:moveTo>
                <a:lnTo>
                  <a:pt x="32941" y="113677"/>
                </a:lnTo>
                <a:lnTo>
                  <a:pt x="32941" y="123342"/>
                </a:lnTo>
                <a:lnTo>
                  <a:pt x="51975" y="123342"/>
                </a:lnTo>
                <a:lnTo>
                  <a:pt x="56805" y="113677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379405" y="5546554"/>
            <a:ext cx="1023767" cy="300685"/>
          </a:xfrm>
          <a:custGeom>
            <a:avLst/>
            <a:gdLst/>
            <a:ahLst/>
            <a:cxnLst/>
            <a:rect l="l" t="t" r="r" b="b"/>
            <a:pathLst>
              <a:path w="1023767" h="300686">
                <a:moveTo>
                  <a:pt x="47157" y="246126"/>
                </a:moveTo>
                <a:lnTo>
                  <a:pt x="0" y="288759"/>
                </a:lnTo>
                <a:lnTo>
                  <a:pt x="62503" y="300686"/>
                </a:lnTo>
                <a:lnTo>
                  <a:pt x="56912" y="280808"/>
                </a:lnTo>
                <a:lnTo>
                  <a:pt x="46586" y="280808"/>
                </a:lnTo>
                <a:lnTo>
                  <a:pt x="44325" y="271715"/>
                </a:lnTo>
                <a:lnTo>
                  <a:pt x="53627" y="269128"/>
                </a:lnTo>
                <a:lnTo>
                  <a:pt x="47157" y="246126"/>
                </a:lnTo>
                <a:close/>
              </a:path>
              <a:path w="1023767" h="300686">
                <a:moveTo>
                  <a:pt x="53627" y="269128"/>
                </a:moveTo>
                <a:lnTo>
                  <a:pt x="44325" y="271715"/>
                </a:lnTo>
                <a:lnTo>
                  <a:pt x="46586" y="280808"/>
                </a:lnTo>
                <a:lnTo>
                  <a:pt x="56163" y="278145"/>
                </a:lnTo>
                <a:lnTo>
                  <a:pt x="53627" y="269128"/>
                </a:lnTo>
                <a:close/>
              </a:path>
              <a:path w="1023767" h="300686">
                <a:moveTo>
                  <a:pt x="56163" y="278145"/>
                </a:moveTo>
                <a:lnTo>
                  <a:pt x="46586" y="280808"/>
                </a:lnTo>
                <a:lnTo>
                  <a:pt x="56912" y="280808"/>
                </a:lnTo>
                <a:lnTo>
                  <a:pt x="56163" y="278145"/>
                </a:lnTo>
                <a:close/>
              </a:path>
              <a:path w="1023767" h="300686">
                <a:moveTo>
                  <a:pt x="1021495" y="0"/>
                </a:moveTo>
                <a:lnTo>
                  <a:pt x="53627" y="269128"/>
                </a:lnTo>
                <a:lnTo>
                  <a:pt x="56163" y="278145"/>
                </a:lnTo>
                <a:lnTo>
                  <a:pt x="1023767" y="9104"/>
                </a:lnTo>
                <a:lnTo>
                  <a:pt x="102149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400901" y="5546554"/>
            <a:ext cx="966938" cy="300137"/>
          </a:xfrm>
          <a:custGeom>
            <a:avLst/>
            <a:gdLst/>
            <a:ahLst/>
            <a:cxnLst/>
            <a:rect l="l" t="t" r="r" b="b"/>
            <a:pathLst>
              <a:path w="966938" h="300137">
                <a:moveTo>
                  <a:pt x="911200" y="276987"/>
                </a:moveTo>
                <a:lnTo>
                  <a:pt x="904458" y="300137"/>
                </a:lnTo>
                <a:lnTo>
                  <a:pt x="966938" y="288759"/>
                </a:lnTo>
                <a:lnTo>
                  <a:pt x="957143" y="279678"/>
                </a:lnTo>
                <a:lnTo>
                  <a:pt x="920352" y="279678"/>
                </a:lnTo>
                <a:lnTo>
                  <a:pt x="911200" y="276987"/>
                </a:lnTo>
                <a:close/>
              </a:path>
              <a:path w="966938" h="300137">
                <a:moveTo>
                  <a:pt x="913820" y="267993"/>
                </a:moveTo>
                <a:lnTo>
                  <a:pt x="911200" y="276987"/>
                </a:lnTo>
                <a:lnTo>
                  <a:pt x="920352" y="279678"/>
                </a:lnTo>
                <a:lnTo>
                  <a:pt x="922635" y="270584"/>
                </a:lnTo>
                <a:lnTo>
                  <a:pt x="913820" y="267993"/>
                </a:lnTo>
                <a:close/>
              </a:path>
              <a:path w="966938" h="300137">
                <a:moveTo>
                  <a:pt x="920352" y="245565"/>
                </a:moveTo>
                <a:lnTo>
                  <a:pt x="913820" y="267993"/>
                </a:lnTo>
                <a:lnTo>
                  <a:pt x="922635" y="270584"/>
                </a:lnTo>
                <a:lnTo>
                  <a:pt x="920352" y="279678"/>
                </a:lnTo>
                <a:lnTo>
                  <a:pt x="957143" y="279678"/>
                </a:lnTo>
                <a:lnTo>
                  <a:pt x="920352" y="245565"/>
                </a:lnTo>
                <a:close/>
              </a:path>
              <a:path w="966938" h="300137">
                <a:moveTo>
                  <a:pt x="2272" y="0"/>
                </a:moveTo>
                <a:lnTo>
                  <a:pt x="0" y="9104"/>
                </a:lnTo>
                <a:lnTo>
                  <a:pt x="911200" y="276987"/>
                </a:lnTo>
                <a:lnTo>
                  <a:pt x="913820" y="267993"/>
                </a:lnTo>
                <a:lnTo>
                  <a:pt x="227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3639425" y="6803099"/>
            <a:ext cx="5563871" cy="2146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810"/>
              </a:lnSpc>
            </a:pPr>
            <a:r>
              <a:rPr sz="700" b="1" dirty="0">
                <a:solidFill>
                  <a:srgbClr val="231F20"/>
                </a:solidFill>
                <a:latin typeface="Arial"/>
                <a:cs typeface="Arial"/>
              </a:rPr>
              <a:t>Figure</a:t>
            </a:r>
            <a:r>
              <a:rPr sz="700" b="1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b="1" spc="5" dirty="0">
                <a:solidFill>
                  <a:srgbClr val="231F20"/>
                </a:solidFill>
                <a:latin typeface="Arial"/>
                <a:cs typeface="Arial"/>
              </a:rPr>
              <a:t>1.</a:t>
            </a:r>
            <a:r>
              <a:rPr sz="700" b="1" spc="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Outcomes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21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222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pediatric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cardiorespiratory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arrests.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CRA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indicates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cardiac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arrest;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ROSC,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return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21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spontaneous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circulation;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 ALS,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advanced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life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support;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DNR,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25" dirty="0">
                <a:solidFill>
                  <a:srgbClr val="231F20"/>
                </a:solidFill>
                <a:latin typeface="Arial"/>
                <a:cs typeface="Arial"/>
              </a:rPr>
              <a:t>do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not</a:t>
            </a:r>
            <a:r>
              <a:rPr sz="700" spc="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resuscitate.</a:t>
            </a:r>
            <a:endParaRPr sz="7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153016" y="1743279"/>
            <a:ext cx="2971165" cy="481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660336">
              <a:lnSpc>
                <a:spcPts val="1900"/>
              </a:lnSpc>
            </a:pPr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oher</a:t>
            </a:r>
            <a:r>
              <a:rPr sz="1600" spc="-21" dirty="0">
                <a:latin typeface="Tahoma"/>
                <a:cs typeface="Tahoma"/>
              </a:rPr>
              <a:t>t</a:t>
            </a:r>
            <a:r>
              <a:rPr sz="1600" dirty="0">
                <a:latin typeface="Tahoma"/>
                <a:cs typeface="Tahoma"/>
              </a:rPr>
              <a:t>y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R,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 Cir</a:t>
            </a:r>
            <a:r>
              <a:rPr sz="1600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ulation.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2009;119:1492-1500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616940" y="588529"/>
            <a:ext cx="718820" cy="280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dirty="0">
                <a:latin typeface="Tahoma"/>
                <a:cs typeface="Tahoma"/>
              </a:rPr>
              <a:t>N</a:t>
            </a:r>
            <a:r>
              <a:rPr spc="-5" dirty="0">
                <a:latin typeface="Tahoma"/>
                <a:cs typeface="Tahoma"/>
              </a:rPr>
              <a:t>=</a:t>
            </a:r>
            <a:r>
              <a:rPr spc="-15" dirty="0">
                <a:latin typeface="Tahoma"/>
                <a:cs typeface="Tahoma"/>
              </a:rPr>
              <a:t>22</a:t>
            </a:r>
            <a:r>
              <a:rPr spc="-10" dirty="0">
                <a:latin typeface="Tahoma"/>
                <a:cs typeface="Tahoma"/>
              </a:rPr>
              <a:t>2</a:t>
            </a:r>
            <a:endParaRPr>
              <a:latin typeface="Tahoma"/>
              <a:cs typeface="Tahom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8893664" y="1085418"/>
            <a:ext cx="718820" cy="280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dirty="0">
                <a:latin typeface="Tahoma"/>
                <a:cs typeface="Tahoma"/>
              </a:rPr>
              <a:t>N</a:t>
            </a:r>
            <a:r>
              <a:rPr spc="-5" dirty="0">
                <a:latin typeface="Tahoma"/>
                <a:cs typeface="Tahoma"/>
              </a:rPr>
              <a:t>=</a:t>
            </a:r>
            <a:r>
              <a:rPr spc="-15" dirty="0">
                <a:latin typeface="Tahoma"/>
                <a:cs typeface="Tahoma"/>
              </a:rPr>
              <a:t>14</a:t>
            </a:r>
            <a:r>
              <a:rPr spc="-10" dirty="0">
                <a:latin typeface="Tahoma"/>
                <a:cs typeface="Tahoma"/>
              </a:rPr>
              <a:t>3</a:t>
            </a:r>
            <a:endParaRPr>
              <a:latin typeface="Tahoma"/>
              <a:cs typeface="Tahoma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217264" y="2029979"/>
            <a:ext cx="594360" cy="280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dirty="0">
                <a:latin typeface="Tahoma"/>
                <a:cs typeface="Tahoma"/>
              </a:rPr>
              <a:t>N</a:t>
            </a:r>
            <a:r>
              <a:rPr spc="-5" dirty="0">
                <a:latin typeface="Tahoma"/>
                <a:cs typeface="Tahoma"/>
              </a:rPr>
              <a:t>=</a:t>
            </a:r>
            <a:r>
              <a:rPr spc="-15" dirty="0">
                <a:latin typeface="Tahoma"/>
                <a:cs typeface="Tahoma"/>
              </a:rPr>
              <a:t>7</a:t>
            </a:r>
            <a:r>
              <a:rPr spc="-10" dirty="0">
                <a:latin typeface="Tahoma"/>
                <a:cs typeface="Tahoma"/>
              </a:rPr>
              <a:t>9</a:t>
            </a:r>
            <a:endParaRPr>
              <a:latin typeface="Tahoma"/>
              <a:cs typeface="Tahom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397741" y="5871729"/>
            <a:ext cx="594360" cy="280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dirty="0">
                <a:latin typeface="Tahoma"/>
                <a:cs typeface="Tahoma"/>
              </a:rPr>
              <a:t>N</a:t>
            </a:r>
            <a:r>
              <a:rPr spc="-5" dirty="0">
                <a:latin typeface="Tahoma"/>
                <a:cs typeface="Tahoma"/>
              </a:rPr>
              <a:t>=</a:t>
            </a:r>
            <a:r>
              <a:rPr spc="-15" dirty="0">
                <a:latin typeface="Tahoma"/>
                <a:cs typeface="Tahoma"/>
              </a:rPr>
              <a:t>4</a:t>
            </a:r>
            <a:r>
              <a:rPr spc="-10" dirty="0">
                <a:latin typeface="Tahoma"/>
                <a:cs typeface="Tahoma"/>
              </a:rPr>
              <a:t>0</a:t>
            </a:r>
            <a:endParaRPr>
              <a:latin typeface="Tahoma"/>
              <a:cs typeface="Tahom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8914302" y="5871729"/>
            <a:ext cx="594360" cy="280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dirty="0">
                <a:latin typeface="Tahoma"/>
                <a:cs typeface="Tahoma"/>
              </a:rPr>
              <a:t>N</a:t>
            </a:r>
            <a:r>
              <a:rPr spc="-5" dirty="0">
                <a:latin typeface="Tahoma"/>
                <a:cs typeface="Tahoma"/>
              </a:rPr>
              <a:t>=</a:t>
            </a:r>
            <a:r>
              <a:rPr spc="-15" dirty="0">
                <a:latin typeface="Tahoma"/>
                <a:cs typeface="Tahoma"/>
              </a:rPr>
              <a:t>3</a:t>
            </a:r>
            <a:r>
              <a:rPr spc="-10" dirty="0">
                <a:latin typeface="Tahoma"/>
                <a:cs typeface="Tahoma"/>
              </a:rPr>
              <a:t>9</a:t>
            </a:r>
            <a:endParaRPr>
              <a:latin typeface="Tahoma"/>
              <a:cs typeface="Tahoma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974264" y="3439999"/>
            <a:ext cx="3698874" cy="1322386"/>
          </a:xfrm>
          <a:custGeom>
            <a:avLst/>
            <a:gdLst/>
            <a:ahLst/>
            <a:cxnLst/>
            <a:rect l="l" t="t" r="r" b="b"/>
            <a:pathLst>
              <a:path w="3698874" h="1322386">
                <a:moveTo>
                  <a:pt x="0" y="0"/>
                </a:moveTo>
                <a:lnTo>
                  <a:pt x="3698874" y="0"/>
                </a:lnTo>
                <a:lnTo>
                  <a:pt x="3698874" y="1322386"/>
                </a:lnTo>
                <a:lnTo>
                  <a:pt x="0" y="132238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974264" y="3439999"/>
            <a:ext cx="3698874" cy="1322386"/>
          </a:xfrm>
          <a:custGeom>
            <a:avLst/>
            <a:gdLst/>
            <a:ahLst/>
            <a:cxnLst/>
            <a:rect l="l" t="t" r="r" b="b"/>
            <a:pathLst>
              <a:path w="3698874" h="1322386">
                <a:moveTo>
                  <a:pt x="0" y="0"/>
                </a:moveTo>
                <a:lnTo>
                  <a:pt x="3698874" y="0"/>
                </a:lnTo>
                <a:lnTo>
                  <a:pt x="3698874" y="1322386"/>
                </a:lnTo>
                <a:lnTo>
                  <a:pt x="0" y="1322386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1053003" y="3485719"/>
            <a:ext cx="3291840" cy="7372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5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trung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tâm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Bắc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Mỹ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0" dirty="0" smtClean="0">
                <a:latin typeface="Tahoma"/>
                <a:cs typeface="Tahoma"/>
              </a:rPr>
              <a:t>01</a:t>
            </a:r>
            <a:r>
              <a:rPr lang="en-US" sz="1600" spc="-5" dirty="0" smtClean="0">
                <a:latin typeface="Tahoma"/>
                <a:cs typeface="Tahoma"/>
              </a:rPr>
              <a:t>/9/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2001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-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31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10" dirty="0" smtClean="0">
                <a:latin typeface="Tahoma"/>
                <a:cs typeface="Tahoma"/>
              </a:rPr>
              <a:t>/8/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2003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Hồi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cứu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71" name="object 7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0" name="object 7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053003" y="4450919"/>
            <a:ext cx="3469004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Điều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chỉnh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và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chỉ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err="1" smtClean="0">
                <a:latin typeface="Tahoma"/>
                <a:cs typeface="Tahoma"/>
              </a:rPr>
              <a:t>số</a:t>
            </a:r>
            <a:r>
              <a:rPr lang="en-US" sz="1600" spc="-10" smtClean="0">
                <a:latin typeface="Tahoma"/>
                <a:cs typeface="Tahoma"/>
              </a:rPr>
              <a:t> </a:t>
            </a:r>
            <a:r>
              <a:rPr sz="1600" spc="-10" smtClean="0">
                <a:latin typeface="Tahoma"/>
                <a:cs typeface="Tahoma"/>
              </a:rPr>
              <a:t>propension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3464417" y="3156469"/>
            <a:ext cx="3751579" cy="727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5719"/>
              </a:lnSpc>
            </a:pPr>
            <a:r>
              <a:rPr lang="en-US" sz="4800" spc="-30" err="1" smtClean="0">
                <a:latin typeface="Tahoma"/>
                <a:cs typeface="Tahoma"/>
              </a:rPr>
              <a:t>Dịch</a:t>
            </a:r>
            <a:r>
              <a:rPr lang="en-US" sz="4800" spc="-30" smtClean="0">
                <a:latin typeface="Tahoma"/>
                <a:cs typeface="Tahoma"/>
              </a:rPr>
              <a:t> tễ </a:t>
            </a:r>
            <a:r>
              <a:rPr lang="en-US" sz="4800" spc="-30" dirty="0" err="1" smtClean="0">
                <a:latin typeface="Tahoma"/>
                <a:cs typeface="Tahoma"/>
              </a:rPr>
              <a:t>học</a:t>
            </a:r>
            <a:endParaRPr sz="48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37817" y="638187"/>
            <a:ext cx="549910" cy="2025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00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300" b="1" spc="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b="1" spc="-65" dirty="0">
                <a:solidFill>
                  <a:srgbClr val="231F20"/>
                </a:solidFill>
                <a:latin typeface="Arial"/>
                <a:cs typeface="Arial"/>
              </a:rPr>
              <a:t>3.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24790" y="638187"/>
            <a:ext cx="1530731" cy="26468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b="1" spc="-120" dirty="0">
                <a:solidFill>
                  <a:srgbClr val="231F20"/>
                </a:solidFill>
                <a:latin typeface="Arial"/>
                <a:cs typeface="Arial"/>
              </a:rPr>
              <a:t>Adverse</a:t>
            </a:r>
            <a:r>
              <a:rPr sz="1300" b="1" spc="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b="1" spc="-125" dirty="0">
                <a:solidFill>
                  <a:srgbClr val="231F20"/>
                </a:solidFill>
                <a:latin typeface="Arial"/>
                <a:cs typeface="Arial"/>
              </a:rPr>
              <a:t>Events</a:t>
            </a:r>
            <a:endParaRPr sz="13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50578" y="912257"/>
            <a:ext cx="4235425" cy="0"/>
          </a:xfrm>
          <a:custGeom>
            <a:avLst/>
            <a:gdLst/>
            <a:ahLst/>
            <a:cxnLst/>
            <a:rect l="l" t="t" r="r" b="b"/>
            <a:pathLst>
              <a:path w="4235425">
                <a:moveTo>
                  <a:pt x="0" y="0"/>
                </a:moveTo>
                <a:lnTo>
                  <a:pt x="4235425" y="0"/>
                </a:lnTo>
              </a:path>
            </a:pathLst>
          </a:custGeom>
          <a:ln w="1356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50578" y="6732983"/>
            <a:ext cx="4235425" cy="0"/>
          </a:xfrm>
          <a:custGeom>
            <a:avLst/>
            <a:gdLst/>
            <a:ahLst/>
            <a:cxnLst/>
            <a:rect l="l" t="t" r="r" b="b"/>
            <a:pathLst>
              <a:path w="4235425">
                <a:moveTo>
                  <a:pt x="0" y="0"/>
                </a:moveTo>
                <a:lnTo>
                  <a:pt x="4235425" y="0"/>
                </a:lnTo>
              </a:path>
            </a:pathLst>
          </a:custGeom>
          <a:ln w="1356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350578" y="1531867"/>
            <a:ext cx="4235425" cy="0"/>
          </a:xfrm>
          <a:custGeom>
            <a:avLst/>
            <a:gdLst/>
            <a:ahLst/>
            <a:cxnLst/>
            <a:rect l="l" t="t" r="r" b="b"/>
            <a:pathLst>
              <a:path w="4235425">
                <a:moveTo>
                  <a:pt x="0" y="0"/>
                </a:moveTo>
                <a:lnTo>
                  <a:pt x="4235425" y="0"/>
                </a:lnTo>
              </a:path>
            </a:pathLst>
          </a:custGeom>
          <a:ln w="1356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337869" y="1322076"/>
            <a:ext cx="320675" cy="179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105" dirty="0">
                <a:solidFill>
                  <a:srgbClr val="231F20"/>
                </a:solidFill>
                <a:latin typeface="Arial"/>
                <a:cs typeface="Arial"/>
              </a:rPr>
              <a:t>Event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346164" y="1127923"/>
            <a:ext cx="792480" cy="3797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7466" marR="12698" indent="-185402">
              <a:lnSpc>
                <a:spcPct val="107900"/>
              </a:lnSpc>
            </a:pPr>
            <a:r>
              <a:rPr sz="1100" spc="-86" dirty="0">
                <a:solidFill>
                  <a:srgbClr val="231F20"/>
                </a:solidFill>
                <a:latin typeface="Arial"/>
                <a:cs typeface="Arial"/>
              </a:rPr>
              <a:t>Normothermia</a:t>
            </a:r>
            <a:r>
              <a:rPr sz="11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90" dirty="0">
                <a:solidFill>
                  <a:srgbClr val="231F20"/>
                </a:solidFill>
                <a:latin typeface="Arial"/>
                <a:cs typeface="Arial"/>
              </a:rPr>
              <a:t>(n</a:t>
            </a:r>
            <a:r>
              <a:rPr sz="1100" spc="300" dirty="0">
                <a:solidFill>
                  <a:srgbClr val="231F20"/>
                </a:solidFill>
                <a:latin typeface="Arial"/>
                <a:cs typeface="Arial"/>
              </a:rPr>
              <a:t>=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50)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343186" y="947015"/>
            <a:ext cx="703580" cy="560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algn="ctr">
              <a:lnSpc>
                <a:spcPct val="107900"/>
              </a:lnSpc>
            </a:pPr>
            <a:r>
              <a:rPr sz="1100" spc="-86" dirty="0">
                <a:solidFill>
                  <a:srgbClr val="231F20"/>
                </a:solidFill>
                <a:latin typeface="Arial"/>
                <a:cs typeface="Arial"/>
              </a:rPr>
              <a:t>Hypothermia</a:t>
            </a:r>
            <a:r>
              <a:rPr sz="1100" spc="-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95" dirty="0">
                <a:solidFill>
                  <a:srgbClr val="231F20"/>
                </a:solidFill>
                <a:latin typeface="Arial"/>
                <a:cs typeface="Arial"/>
              </a:rPr>
              <a:t>Therapy</a:t>
            </a:r>
            <a:r>
              <a:rPr sz="1100" spc="-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90" dirty="0">
                <a:solidFill>
                  <a:srgbClr val="231F20"/>
                </a:solidFill>
                <a:latin typeface="Arial"/>
                <a:cs typeface="Arial"/>
              </a:rPr>
              <a:t>(n</a:t>
            </a:r>
            <a:r>
              <a:rPr sz="1100" spc="300" dirty="0">
                <a:solidFill>
                  <a:srgbClr val="231F20"/>
                </a:solidFill>
                <a:latin typeface="Arial"/>
                <a:cs typeface="Arial"/>
              </a:rPr>
              <a:t>=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29)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373124" y="1322076"/>
            <a:ext cx="95250" cy="179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19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37886" y="1507787"/>
            <a:ext cx="1346835" cy="7175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57464" marR="12698" indent="-145401">
              <a:lnSpc>
                <a:spcPct val="140300"/>
              </a:lnSpc>
            </a:pPr>
            <a:r>
              <a:rPr sz="1100" spc="-90" dirty="0">
                <a:solidFill>
                  <a:srgbClr val="231F20"/>
                </a:solidFill>
                <a:latin typeface="Arial"/>
                <a:cs typeface="Arial"/>
              </a:rPr>
              <a:t>Cardiac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tachyarrhythmia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Ventricular</a:t>
            </a:r>
            <a:r>
              <a:rPr sz="1100" spc="-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Supraventricular</a:t>
            </a:r>
            <a:endParaRPr sz="11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555522" y="1575347"/>
            <a:ext cx="443230" cy="6496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9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(18.0)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(14.0)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(4.0)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508337" y="1575347"/>
            <a:ext cx="443230" cy="6496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(17.2)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(13.8)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(3.4)</a:t>
            </a:r>
            <a:endParaRPr sz="11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251764" y="1575346"/>
            <a:ext cx="338455" cy="179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1.000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37886" y="2683692"/>
            <a:ext cx="1604645" cy="14230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57464" marR="12698" indent="-145401">
              <a:lnSpc>
                <a:spcPct val="140300"/>
              </a:lnSpc>
            </a:pPr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Clinically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55" dirty="0">
                <a:solidFill>
                  <a:srgbClr val="231F20"/>
                </a:solidFill>
                <a:latin typeface="Arial"/>
                <a:cs typeface="Arial"/>
              </a:rPr>
              <a:t>significant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55" dirty="0">
                <a:solidFill>
                  <a:srgbClr val="231F20"/>
                </a:solidFill>
                <a:latin typeface="Arial"/>
                <a:cs typeface="Arial"/>
              </a:rPr>
              <a:t>infection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Arial"/>
                <a:cs typeface="Arial"/>
              </a:rPr>
              <a:t>Pneumonia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57464"/>
            <a:r>
              <a:rPr sz="1100" spc="-80" dirty="0">
                <a:solidFill>
                  <a:srgbClr val="231F20"/>
                </a:solidFill>
                <a:latin typeface="Arial"/>
                <a:cs typeface="Arial"/>
              </a:rPr>
              <a:t>Septicemia</a:t>
            </a:r>
            <a:endParaRPr sz="1100">
              <a:latin typeface="Arial"/>
              <a:cs typeface="Arial"/>
            </a:endParaRPr>
          </a:p>
          <a:p>
            <a:pPr marL="157464" marR="267309">
              <a:lnSpc>
                <a:spcPct val="140300"/>
              </a:lnSpc>
            </a:pPr>
            <a:r>
              <a:rPr sz="1100" spc="-86" dirty="0">
                <a:solidFill>
                  <a:srgbClr val="231F20"/>
                </a:solidFill>
                <a:latin typeface="Arial"/>
                <a:cs typeface="Arial"/>
              </a:rPr>
              <a:t>Urinary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50" dirty="0">
                <a:solidFill>
                  <a:srgbClr val="231F20"/>
                </a:solidFill>
                <a:latin typeface="Arial"/>
                <a:cs typeface="Arial"/>
              </a:rPr>
              <a:t>tract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55" dirty="0">
                <a:solidFill>
                  <a:srgbClr val="231F20"/>
                </a:solidFill>
                <a:latin typeface="Arial"/>
                <a:cs typeface="Arial"/>
              </a:rPr>
              <a:t>infection</a:t>
            </a:r>
            <a:r>
              <a:rPr sz="11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Peritonitis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57464"/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Wound</a:t>
            </a:r>
            <a:endParaRPr sz="11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486047" y="2986431"/>
            <a:ext cx="512445" cy="11201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11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(22.0)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69209" algn="ctr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(12.0)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algn="ctr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(2.0)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algn="ctr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(2.0)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algn="ctr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(8.0)</a:t>
            </a:r>
            <a:endParaRPr sz="11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508337" y="2986431"/>
            <a:ext cx="443230" cy="11201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(20.7)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(24.1)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(6.9)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(0.0)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(6.9)</a:t>
            </a:r>
            <a:endParaRPr sz="11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251764" y="2986431"/>
            <a:ext cx="338455" cy="11201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1.000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0.211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0.551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1.000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1.000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337887" y="4867878"/>
            <a:ext cx="1795145" cy="18256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Arterial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occlusion</a:t>
            </a:r>
            <a:endParaRPr sz="1100">
              <a:latin typeface="Arial"/>
              <a:cs typeface="Arial"/>
            </a:endParaRPr>
          </a:p>
          <a:p>
            <a:pPr marL="157464" marR="12698" indent="-145401">
              <a:lnSpc>
                <a:spcPct val="140300"/>
              </a:lnSpc>
            </a:pPr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Clinically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55" dirty="0">
                <a:solidFill>
                  <a:srgbClr val="231F20"/>
                </a:solidFill>
                <a:latin typeface="Arial"/>
                <a:cs typeface="Arial"/>
              </a:rPr>
              <a:t>significant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86" dirty="0">
                <a:solidFill>
                  <a:srgbClr val="231F20"/>
                </a:solidFill>
                <a:latin typeface="Arial"/>
                <a:cs typeface="Arial"/>
              </a:rPr>
              <a:t>hemorrhage</a:t>
            </a:r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 Intracranial</a:t>
            </a:r>
            <a:endParaRPr sz="1100">
              <a:latin typeface="Arial"/>
              <a:cs typeface="Arial"/>
            </a:endParaRPr>
          </a:p>
          <a:p>
            <a:pPr marL="157464" marR="513665">
              <a:lnSpc>
                <a:spcPct val="140300"/>
              </a:lnSpc>
            </a:pP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Gastrointestinal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50" dirty="0">
                <a:solidFill>
                  <a:srgbClr val="231F20"/>
                </a:solidFill>
                <a:latin typeface="Arial"/>
                <a:cs typeface="Arial"/>
              </a:rPr>
              <a:t>tract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Arial"/>
                <a:cs typeface="Arial"/>
              </a:rPr>
              <a:t>Open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Arial"/>
                <a:cs typeface="Arial"/>
              </a:rPr>
              <a:t>sternotomy</a:t>
            </a:r>
            <a:r>
              <a:rPr sz="11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95" dirty="0">
                <a:solidFill>
                  <a:srgbClr val="231F20"/>
                </a:solidFill>
                <a:latin typeface="Arial"/>
                <a:cs typeface="Arial"/>
              </a:rPr>
              <a:t>Vascular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90" dirty="0">
                <a:solidFill>
                  <a:srgbClr val="231F20"/>
                </a:solidFill>
                <a:latin typeface="Arial"/>
                <a:cs typeface="Arial"/>
              </a:rPr>
              <a:t>access</a:t>
            </a:r>
            <a:r>
              <a:rPr sz="1100" spc="-86" dirty="0">
                <a:solidFill>
                  <a:srgbClr val="231F20"/>
                </a:solidFill>
                <a:latin typeface="Arial"/>
                <a:cs typeface="Arial"/>
              </a:rPr>
              <a:t> Pulmonary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86" dirty="0">
                <a:solidFill>
                  <a:srgbClr val="231F20"/>
                </a:solidFill>
                <a:latin typeface="Arial"/>
                <a:cs typeface="Arial"/>
              </a:rPr>
              <a:t>Cerebral</a:t>
            </a:r>
            <a:r>
              <a:rPr sz="1100" spc="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herniation</a:t>
            </a:r>
            <a:endParaRPr sz="11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555521" y="4867878"/>
            <a:ext cx="373380" cy="179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(2.0)</a:t>
            </a:r>
            <a:endParaRPr sz="11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508336" y="4867878"/>
            <a:ext cx="373380" cy="179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(3.4)</a:t>
            </a:r>
            <a:endParaRPr sz="11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251764" y="4867878"/>
            <a:ext cx="338455" cy="179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1.000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555522" y="5338241"/>
            <a:ext cx="443230" cy="13557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(6.0)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(2.0)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(10.0)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(4.0)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(8.0)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(4.0)</a:t>
            </a:r>
            <a:endParaRPr sz="11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508337" y="5338241"/>
            <a:ext cx="443230" cy="13557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(3.4)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(6.9)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(10.3)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(17.2)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(0.0)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7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1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spc="-75" dirty="0">
                <a:solidFill>
                  <a:srgbClr val="231F20"/>
                </a:solidFill>
                <a:latin typeface="Arial"/>
                <a:cs typeface="Arial"/>
              </a:rPr>
              <a:t>(3.4)</a:t>
            </a:r>
            <a:endParaRPr sz="11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251764" y="5338241"/>
            <a:ext cx="338455" cy="13557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1.000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0.286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1.000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0.093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0.291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31"/>
              </a:spcBef>
            </a:pPr>
            <a:endParaRPr sz="500"/>
          </a:p>
          <a:p>
            <a:pPr marL="12698"/>
            <a:r>
              <a:rPr sz="1100" spc="-65" dirty="0">
                <a:solidFill>
                  <a:srgbClr val="231F20"/>
                </a:solidFill>
                <a:latin typeface="Arial"/>
                <a:cs typeface="Arial"/>
              </a:rPr>
              <a:t>1.000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977822" y="6176720"/>
            <a:ext cx="102235" cy="240029"/>
          </a:xfrm>
          <a:prstGeom prst="rect">
            <a:avLst/>
          </a:prstGeom>
        </p:spPr>
        <p:txBody>
          <a:bodyPr vert="vert270" wrap="square" lIns="0" tIns="0" rIns="0" bIns="0" rtlCol="0">
            <a:noAutofit/>
          </a:bodyPr>
          <a:lstStyle/>
          <a:p>
            <a:pPr marL="12698"/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MODS</a:t>
            </a:r>
            <a:endParaRPr sz="6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262491" y="6374671"/>
            <a:ext cx="4892" cy="45930"/>
          </a:xfrm>
          <a:custGeom>
            <a:avLst/>
            <a:gdLst/>
            <a:ahLst/>
            <a:cxnLst/>
            <a:rect l="l" t="t" r="r" b="b"/>
            <a:pathLst>
              <a:path w="4892" h="45930">
                <a:moveTo>
                  <a:pt x="0" y="45930"/>
                </a:moveTo>
                <a:lnTo>
                  <a:pt x="4892" y="45930"/>
                </a:lnTo>
                <a:lnTo>
                  <a:pt x="4892" y="0"/>
                </a:lnTo>
                <a:lnTo>
                  <a:pt x="0" y="0"/>
                </a:lnTo>
                <a:lnTo>
                  <a:pt x="0" y="4593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253923" y="6377138"/>
            <a:ext cx="22026" cy="2446"/>
          </a:xfrm>
          <a:custGeom>
            <a:avLst/>
            <a:gdLst/>
            <a:ahLst/>
            <a:cxnLst/>
            <a:rect l="l" t="t" r="r" b="b"/>
            <a:pathLst>
              <a:path w="22026" h="2446">
                <a:moveTo>
                  <a:pt x="0" y="1223"/>
                </a:moveTo>
                <a:lnTo>
                  <a:pt x="22026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253923" y="6414428"/>
            <a:ext cx="22026" cy="3717"/>
          </a:xfrm>
          <a:custGeom>
            <a:avLst/>
            <a:gdLst/>
            <a:ahLst/>
            <a:cxnLst/>
            <a:rect l="l" t="t" r="r" b="b"/>
            <a:pathLst>
              <a:path w="22026" h="3716">
                <a:moveTo>
                  <a:pt x="0" y="3716"/>
                </a:moveTo>
                <a:lnTo>
                  <a:pt x="22026" y="3716"/>
                </a:lnTo>
                <a:lnTo>
                  <a:pt x="22026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251489" y="6379585"/>
            <a:ext cx="26907" cy="2434"/>
          </a:xfrm>
          <a:custGeom>
            <a:avLst/>
            <a:gdLst/>
            <a:ahLst/>
            <a:cxnLst/>
            <a:rect l="l" t="t" r="r" b="b"/>
            <a:pathLst>
              <a:path w="26907" h="2434">
                <a:moveTo>
                  <a:pt x="0" y="1217"/>
                </a:moveTo>
                <a:lnTo>
                  <a:pt x="26907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251489" y="6412596"/>
            <a:ext cx="26907" cy="3101"/>
          </a:xfrm>
          <a:custGeom>
            <a:avLst/>
            <a:gdLst/>
            <a:ahLst/>
            <a:cxnLst/>
            <a:rect l="l" t="t" r="r" b="b"/>
            <a:pathLst>
              <a:path w="26907" h="3101">
                <a:moveTo>
                  <a:pt x="0" y="3101"/>
                </a:moveTo>
                <a:lnTo>
                  <a:pt x="26907" y="3101"/>
                </a:lnTo>
                <a:lnTo>
                  <a:pt x="26907" y="0"/>
                </a:lnTo>
                <a:lnTo>
                  <a:pt x="0" y="0"/>
                </a:lnTo>
                <a:lnTo>
                  <a:pt x="0" y="310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249645" y="6382020"/>
            <a:ext cx="31196" cy="1843"/>
          </a:xfrm>
          <a:custGeom>
            <a:avLst/>
            <a:gdLst/>
            <a:ahLst/>
            <a:cxnLst/>
            <a:rect l="l" t="t" r="r" b="b"/>
            <a:pathLst>
              <a:path w="31196" h="1843">
                <a:moveTo>
                  <a:pt x="0" y="921"/>
                </a:moveTo>
                <a:lnTo>
                  <a:pt x="31196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249645" y="6410783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242922" y="6391816"/>
            <a:ext cx="44041" cy="0"/>
          </a:xfrm>
          <a:custGeom>
            <a:avLst/>
            <a:gdLst/>
            <a:ahLst/>
            <a:cxnLst/>
            <a:rect l="l" t="t" r="r" b="b"/>
            <a:pathLst>
              <a:path w="44041">
                <a:moveTo>
                  <a:pt x="0" y="0"/>
                </a:moveTo>
                <a:lnTo>
                  <a:pt x="44041" y="0"/>
                </a:lnTo>
              </a:path>
            </a:pathLst>
          </a:custGeom>
          <a:ln w="171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247199" y="6408338"/>
            <a:ext cx="35474" cy="2446"/>
          </a:xfrm>
          <a:custGeom>
            <a:avLst/>
            <a:gdLst/>
            <a:ahLst/>
            <a:cxnLst/>
            <a:rect l="l" t="t" r="r" b="b"/>
            <a:pathLst>
              <a:path w="35474" h="2446">
                <a:moveTo>
                  <a:pt x="0" y="1223"/>
                </a:moveTo>
                <a:lnTo>
                  <a:pt x="35474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244754" y="6404048"/>
            <a:ext cx="40366" cy="4290"/>
          </a:xfrm>
          <a:custGeom>
            <a:avLst/>
            <a:gdLst/>
            <a:ahLst/>
            <a:cxnLst/>
            <a:rect l="l" t="t" r="r" b="b"/>
            <a:pathLst>
              <a:path w="40366" h="4290">
                <a:moveTo>
                  <a:pt x="0" y="2145"/>
                </a:moveTo>
                <a:lnTo>
                  <a:pt x="40366" y="2145"/>
                </a:lnTo>
              </a:path>
            </a:pathLst>
          </a:custGeom>
          <a:ln w="556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242922" y="6390599"/>
            <a:ext cx="44041" cy="13448"/>
          </a:xfrm>
          <a:custGeom>
            <a:avLst/>
            <a:gdLst/>
            <a:ahLst/>
            <a:cxnLst/>
            <a:rect l="l" t="t" r="r" b="b"/>
            <a:pathLst>
              <a:path w="44041" h="13448">
                <a:moveTo>
                  <a:pt x="0" y="6724"/>
                </a:moveTo>
                <a:lnTo>
                  <a:pt x="44041" y="6724"/>
                </a:lnTo>
              </a:path>
            </a:pathLst>
          </a:custGeom>
          <a:ln w="1471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244263" y="6375319"/>
            <a:ext cx="40253" cy="38647"/>
          </a:xfrm>
          <a:custGeom>
            <a:avLst/>
            <a:gdLst/>
            <a:ahLst/>
            <a:cxnLst/>
            <a:rect l="l" t="t" r="r" b="b"/>
            <a:pathLst>
              <a:path w="40254" h="38647">
                <a:moveTo>
                  <a:pt x="40254" y="20776"/>
                </a:moveTo>
                <a:lnTo>
                  <a:pt x="35787" y="7556"/>
                </a:lnTo>
                <a:lnTo>
                  <a:pt x="24461" y="0"/>
                </a:lnTo>
                <a:lnTo>
                  <a:pt x="8986" y="3132"/>
                </a:lnTo>
                <a:lnTo>
                  <a:pt x="0" y="12189"/>
                </a:lnTo>
                <a:lnTo>
                  <a:pt x="1660" y="28987"/>
                </a:lnTo>
                <a:lnTo>
                  <a:pt x="9077" y="38647"/>
                </a:lnTo>
                <a:lnTo>
                  <a:pt x="26541" y="38023"/>
                </a:lnTo>
                <a:lnTo>
                  <a:pt x="36679" y="31732"/>
                </a:lnTo>
                <a:lnTo>
                  <a:pt x="40232" y="21756"/>
                </a:lnTo>
                <a:lnTo>
                  <a:pt x="40254" y="20776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264942" y="6270079"/>
            <a:ext cx="0" cy="263046"/>
          </a:xfrm>
          <a:custGeom>
            <a:avLst/>
            <a:gdLst/>
            <a:ahLst/>
            <a:cxnLst/>
            <a:rect l="l" t="t" r="r" b="b"/>
            <a:pathLst>
              <a:path h="263046">
                <a:moveTo>
                  <a:pt x="0" y="0"/>
                </a:moveTo>
                <a:lnTo>
                  <a:pt x="0" y="263046"/>
                </a:lnTo>
              </a:path>
            </a:pathLst>
          </a:custGeom>
          <a:ln w="134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236916" y="6555757"/>
            <a:ext cx="4892" cy="44672"/>
          </a:xfrm>
          <a:custGeom>
            <a:avLst/>
            <a:gdLst/>
            <a:ahLst/>
            <a:cxnLst/>
            <a:rect l="l" t="t" r="r" b="b"/>
            <a:pathLst>
              <a:path w="4892" h="44672">
                <a:moveTo>
                  <a:pt x="0" y="22336"/>
                </a:moveTo>
                <a:lnTo>
                  <a:pt x="4892" y="22336"/>
                </a:lnTo>
              </a:path>
            </a:pathLst>
          </a:custGeom>
          <a:ln w="4594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228363" y="6558215"/>
            <a:ext cx="22015" cy="1820"/>
          </a:xfrm>
          <a:custGeom>
            <a:avLst/>
            <a:gdLst/>
            <a:ahLst/>
            <a:cxnLst/>
            <a:rect l="l" t="t" r="r" b="b"/>
            <a:pathLst>
              <a:path w="22015" h="1820">
                <a:moveTo>
                  <a:pt x="0" y="910"/>
                </a:moveTo>
                <a:lnTo>
                  <a:pt x="22015" y="91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228363" y="6595524"/>
            <a:ext cx="22015" cy="2446"/>
          </a:xfrm>
          <a:custGeom>
            <a:avLst/>
            <a:gdLst/>
            <a:ahLst/>
            <a:cxnLst/>
            <a:rect l="l" t="t" r="r" b="b"/>
            <a:pathLst>
              <a:path w="22015" h="2446">
                <a:moveTo>
                  <a:pt x="0" y="1223"/>
                </a:moveTo>
                <a:lnTo>
                  <a:pt x="22015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225915" y="6560035"/>
            <a:ext cx="26907" cy="2458"/>
          </a:xfrm>
          <a:custGeom>
            <a:avLst/>
            <a:gdLst/>
            <a:ahLst/>
            <a:cxnLst/>
            <a:rect l="l" t="t" r="r" b="b"/>
            <a:pathLst>
              <a:path w="26907" h="2458">
                <a:moveTo>
                  <a:pt x="0" y="1229"/>
                </a:moveTo>
                <a:lnTo>
                  <a:pt x="26907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225915" y="6593692"/>
            <a:ext cx="26907" cy="1831"/>
          </a:xfrm>
          <a:custGeom>
            <a:avLst/>
            <a:gdLst/>
            <a:ahLst/>
            <a:cxnLst/>
            <a:rect l="l" t="t" r="r" b="b"/>
            <a:pathLst>
              <a:path w="26907" h="1831">
                <a:moveTo>
                  <a:pt x="0" y="915"/>
                </a:moveTo>
                <a:lnTo>
                  <a:pt x="26907" y="91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223469" y="6562494"/>
            <a:ext cx="31186" cy="1843"/>
          </a:xfrm>
          <a:custGeom>
            <a:avLst/>
            <a:gdLst/>
            <a:ahLst/>
            <a:cxnLst/>
            <a:rect l="l" t="t" r="r" b="b"/>
            <a:pathLst>
              <a:path w="31185" h="1843">
                <a:moveTo>
                  <a:pt x="0" y="921"/>
                </a:moveTo>
                <a:lnTo>
                  <a:pt x="31185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223469" y="6591246"/>
            <a:ext cx="31186" cy="2446"/>
          </a:xfrm>
          <a:custGeom>
            <a:avLst/>
            <a:gdLst/>
            <a:ahLst/>
            <a:cxnLst/>
            <a:rect l="l" t="t" r="r" b="b"/>
            <a:pathLst>
              <a:path w="31185" h="2446">
                <a:moveTo>
                  <a:pt x="0" y="1223"/>
                </a:moveTo>
                <a:lnTo>
                  <a:pt x="31185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216734" y="6572284"/>
            <a:ext cx="44656" cy="0"/>
          </a:xfrm>
          <a:custGeom>
            <a:avLst/>
            <a:gdLst/>
            <a:ahLst/>
            <a:cxnLst/>
            <a:rect l="l" t="t" r="r" b="b"/>
            <a:pathLst>
              <a:path w="44656">
                <a:moveTo>
                  <a:pt x="0" y="0"/>
                </a:moveTo>
                <a:lnTo>
                  <a:pt x="44656" y="0"/>
                </a:lnTo>
              </a:path>
            </a:pathLst>
          </a:custGeom>
          <a:ln w="1716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221627" y="6589415"/>
            <a:ext cx="35474" cy="1831"/>
          </a:xfrm>
          <a:custGeom>
            <a:avLst/>
            <a:gdLst/>
            <a:ahLst/>
            <a:cxnLst/>
            <a:rect l="l" t="t" r="r" b="b"/>
            <a:pathLst>
              <a:path w="35474" h="1831">
                <a:moveTo>
                  <a:pt x="0" y="915"/>
                </a:moveTo>
                <a:lnTo>
                  <a:pt x="35474" y="91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219181" y="6584522"/>
            <a:ext cx="40366" cy="4892"/>
          </a:xfrm>
          <a:custGeom>
            <a:avLst/>
            <a:gdLst/>
            <a:ahLst/>
            <a:cxnLst/>
            <a:rect l="l" t="t" r="r" b="b"/>
            <a:pathLst>
              <a:path w="40366" h="4892">
                <a:moveTo>
                  <a:pt x="0" y="2446"/>
                </a:moveTo>
                <a:lnTo>
                  <a:pt x="40366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216734" y="6571060"/>
            <a:ext cx="44656" cy="13460"/>
          </a:xfrm>
          <a:custGeom>
            <a:avLst/>
            <a:gdLst/>
            <a:ahLst/>
            <a:cxnLst/>
            <a:rect l="l" t="t" r="r" b="b"/>
            <a:pathLst>
              <a:path w="44656" h="13460">
                <a:moveTo>
                  <a:pt x="0" y="6730"/>
                </a:moveTo>
                <a:lnTo>
                  <a:pt x="44656" y="6730"/>
                </a:lnTo>
              </a:path>
            </a:pathLst>
          </a:custGeom>
          <a:ln w="1473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218695" y="6555781"/>
            <a:ext cx="40259" cy="38924"/>
          </a:xfrm>
          <a:custGeom>
            <a:avLst/>
            <a:gdLst/>
            <a:ahLst/>
            <a:cxnLst/>
            <a:rect l="l" t="t" r="r" b="b"/>
            <a:pathLst>
              <a:path w="40259" h="38924">
                <a:moveTo>
                  <a:pt x="40259" y="20787"/>
                </a:moveTo>
                <a:lnTo>
                  <a:pt x="35790" y="7562"/>
                </a:lnTo>
                <a:lnTo>
                  <a:pt x="24470" y="0"/>
                </a:lnTo>
                <a:lnTo>
                  <a:pt x="8990" y="3131"/>
                </a:lnTo>
                <a:lnTo>
                  <a:pt x="0" y="12186"/>
                </a:lnTo>
                <a:lnTo>
                  <a:pt x="1594" y="28971"/>
                </a:lnTo>
                <a:lnTo>
                  <a:pt x="8835" y="38924"/>
                </a:lnTo>
                <a:lnTo>
                  <a:pt x="26207" y="38442"/>
                </a:lnTo>
                <a:lnTo>
                  <a:pt x="36415" y="32209"/>
                </a:lnTo>
                <a:lnTo>
                  <a:pt x="40200" y="22387"/>
                </a:lnTo>
                <a:lnTo>
                  <a:pt x="40259" y="20787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239085" y="6454831"/>
            <a:ext cx="0" cy="263046"/>
          </a:xfrm>
          <a:custGeom>
            <a:avLst/>
            <a:gdLst/>
            <a:ahLst/>
            <a:cxnLst/>
            <a:rect l="l" t="t" r="r" b="b"/>
            <a:pathLst>
              <a:path h="263046">
                <a:moveTo>
                  <a:pt x="0" y="0"/>
                </a:moveTo>
                <a:lnTo>
                  <a:pt x="0" y="263046"/>
                </a:lnTo>
              </a:path>
            </a:pathLst>
          </a:custGeom>
          <a:ln w="1402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386548" y="6224783"/>
            <a:ext cx="4277" cy="45930"/>
          </a:xfrm>
          <a:custGeom>
            <a:avLst/>
            <a:gdLst/>
            <a:ahLst/>
            <a:cxnLst/>
            <a:rect l="l" t="t" r="r" b="b"/>
            <a:pathLst>
              <a:path w="4277" h="45930">
                <a:moveTo>
                  <a:pt x="0" y="45930"/>
                </a:moveTo>
                <a:lnTo>
                  <a:pt x="4277" y="45930"/>
                </a:lnTo>
                <a:lnTo>
                  <a:pt x="4277" y="0"/>
                </a:lnTo>
                <a:lnTo>
                  <a:pt x="0" y="0"/>
                </a:lnTo>
                <a:lnTo>
                  <a:pt x="0" y="45930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377366" y="6227877"/>
            <a:ext cx="22629" cy="2434"/>
          </a:xfrm>
          <a:custGeom>
            <a:avLst/>
            <a:gdLst/>
            <a:ahLst/>
            <a:cxnLst/>
            <a:rect l="l" t="t" r="r" b="b"/>
            <a:pathLst>
              <a:path w="22629" h="2434">
                <a:moveTo>
                  <a:pt x="0" y="1217"/>
                </a:moveTo>
                <a:lnTo>
                  <a:pt x="22629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377366" y="6265164"/>
            <a:ext cx="22629" cy="3717"/>
          </a:xfrm>
          <a:custGeom>
            <a:avLst/>
            <a:gdLst/>
            <a:ahLst/>
            <a:cxnLst/>
            <a:rect l="l" t="t" r="r" b="b"/>
            <a:pathLst>
              <a:path w="22629" h="3716">
                <a:moveTo>
                  <a:pt x="0" y="3716"/>
                </a:moveTo>
                <a:lnTo>
                  <a:pt x="22629" y="3716"/>
                </a:lnTo>
                <a:lnTo>
                  <a:pt x="22629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375533" y="6230311"/>
            <a:ext cx="26304" cy="1843"/>
          </a:xfrm>
          <a:custGeom>
            <a:avLst/>
            <a:gdLst/>
            <a:ahLst/>
            <a:cxnLst/>
            <a:rect l="l" t="t" r="r" b="b"/>
            <a:pathLst>
              <a:path w="26304" h="1843">
                <a:moveTo>
                  <a:pt x="0" y="921"/>
                </a:moveTo>
                <a:lnTo>
                  <a:pt x="26304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375533" y="6263354"/>
            <a:ext cx="26304" cy="2446"/>
          </a:xfrm>
          <a:custGeom>
            <a:avLst/>
            <a:gdLst/>
            <a:ahLst/>
            <a:cxnLst/>
            <a:rect l="l" t="t" r="r" b="b"/>
            <a:pathLst>
              <a:path w="26304" h="2446">
                <a:moveTo>
                  <a:pt x="0" y="1223"/>
                </a:moveTo>
                <a:lnTo>
                  <a:pt x="26304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373087" y="6232155"/>
            <a:ext cx="31196" cy="2434"/>
          </a:xfrm>
          <a:custGeom>
            <a:avLst/>
            <a:gdLst/>
            <a:ahLst/>
            <a:cxnLst/>
            <a:rect l="l" t="t" r="r" b="b"/>
            <a:pathLst>
              <a:path w="31196" h="2434">
                <a:moveTo>
                  <a:pt x="0" y="1217"/>
                </a:moveTo>
                <a:lnTo>
                  <a:pt x="31196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373087" y="6261522"/>
            <a:ext cx="31196" cy="1831"/>
          </a:xfrm>
          <a:custGeom>
            <a:avLst/>
            <a:gdLst/>
            <a:ahLst/>
            <a:cxnLst/>
            <a:rect l="l" t="t" r="r" b="b"/>
            <a:pathLst>
              <a:path w="31196" h="1831">
                <a:moveTo>
                  <a:pt x="0" y="915"/>
                </a:moveTo>
                <a:lnTo>
                  <a:pt x="31196" y="915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366351" y="6242548"/>
            <a:ext cx="44656" cy="0"/>
          </a:xfrm>
          <a:custGeom>
            <a:avLst/>
            <a:gdLst/>
            <a:ahLst/>
            <a:cxnLst/>
            <a:rect l="l" t="t" r="r" b="b"/>
            <a:pathLst>
              <a:path w="44656">
                <a:moveTo>
                  <a:pt x="0" y="0"/>
                </a:moveTo>
                <a:lnTo>
                  <a:pt x="44656" y="0"/>
                </a:lnTo>
              </a:path>
            </a:pathLst>
          </a:custGeom>
          <a:ln w="1718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370641" y="6259076"/>
            <a:ext cx="36088" cy="2446"/>
          </a:xfrm>
          <a:custGeom>
            <a:avLst/>
            <a:gdLst/>
            <a:ahLst/>
            <a:cxnLst/>
            <a:rect l="l" t="t" r="r" b="b"/>
            <a:pathLst>
              <a:path w="36088" h="2446">
                <a:moveTo>
                  <a:pt x="0" y="1223"/>
                </a:moveTo>
                <a:lnTo>
                  <a:pt x="36088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368810" y="6254786"/>
            <a:ext cx="39752" cy="4290"/>
          </a:xfrm>
          <a:custGeom>
            <a:avLst/>
            <a:gdLst/>
            <a:ahLst/>
            <a:cxnLst/>
            <a:rect l="l" t="t" r="r" b="b"/>
            <a:pathLst>
              <a:path w="39752" h="4290">
                <a:moveTo>
                  <a:pt x="0" y="2145"/>
                </a:moveTo>
                <a:lnTo>
                  <a:pt x="39752" y="2145"/>
                </a:lnTo>
              </a:path>
            </a:pathLst>
          </a:custGeom>
          <a:ln w="556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366351" y="6241324"/>
            <a:ext cx="44656" cy="13460"/>
          </a:xfrm>
          <a:custGeom>
            <a:avLst/>
            <a:gdLst/>
            <a:ahLst/>
            <a:cxnLst/>
            <a:rect l="l" t="t" r="r" b="b"/>
            <a:pathLst>
              <a:path w="44656" h="13460">
                <a:moveTo>
                  <a:pt x="0" y="6730"/>
                </a:moveTo>
                <a:lnTo>
                  <a:pt x="44656" y="6730"/>
                </a:lnTo>
              </a:path>
            </a:pathLst>
          </a:custGeom>
          <a:ln w="147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368197" y="6226148"/>
            <a:ext cx="40366" cy="38699"/>
          </a:xfrm>
          <a:custGeom>
            <a:avLst/>
            <a:gdLst/>
            <a:ahLst/>
            <a:cxnLst/>
            <a:rect l="l" t="t" r="r" b="b"/>
            <a:pathLst>
              <a:path w="40366" h="38699">
                <a:moveTo>
                  <a:pt x="40366" y="20684"/>
                </a:moveTo>
                <a:lnTo>
                  <a:pt x="35789" y="7612"/>
                </a:lnTo>
                <a:lnTo>
                  <a:pt x="24401" y="0"/>
                </a:lnTo>
                <a:lnTo>
                  <a:pt x="8769" y="3066"/>
                </a:lnTo>
                <a:lnTo>
                  <a:pt x="0" y="12130"/>
                </a:lnTo>
                <a:lnTo>
                  <a:pt x="1641" y="29069"/>
                </a:lnTo>
                <a:lnTo>
                  <a:pt x="8974" y="38699"/>
                </a:lnTo>
                <a:lnTo>
                  <a:pt x="26299" y="37970"/>
                </a:lnTo>
                <a:lnTo>
                  <a:pt x="36616" y="31665"/>
                </a:lnTo>
                <a:lnTo>
                  <a:pt x="40340" y="21711"/>
                </a:lnTo>
                <a:lnTo>
                  <a:pt x="40366" y="20684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388396" y="6165477"/>
            <a:ext cx="0" cy="157818"/>
          </a:xfrm>
          <a:custGeom>
            <a:avLst/>
            <a:gdLst/>
            <a:ahLst/>
            <a:cxnLst/>
            <a:rect l="l" t="t" r="r" b="b"/>
            <a:pathLst>
              <a:path h="157818">
                <a:moveTo>
                  <a:pt x="0" y="0"/>
                </a:moveTo>
                <a:lnTo>
                  <a:pt x="0" y="157818"/>
                </a:lnTo>
              </a:path>
            </a:pathLst>
          </a:custGeom>
          <a:ln w="13411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360974" y="6216216"/>
            <a:ext cx="4277" cy="45942"/>
          </a:xfrm>
          <a:custGeom>
            <a:avLst/>
            <a:gdLst/>
            <a:ahLst/>
            <a:cxnLst/>
            <a:rect l="l" t="t" r="r" b="b"/>
            <a:pathLst>
              <a:path w="4277" h="45942">
                <a:moveTo>
                  <a:pt x="0" y="45942"/>
                </a:moveTo>
                <a:lnTo>
                  <a:pt x="4277" y="45942"/>
                </a:lnTo>
                <a:lnTo>
                  <a:pt x="4277" y="0"/>
                </a:lnTo>
                <a:lnTo>
                  <a:pt x="0" y="0"/>
                </a:lnTo>
                <a:lnTo>
                  <a:pt x="0" y="45942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351803" y="6219298"/>
            <a:ext cx="22629" cy="1843"/>
          </a:xfrm>
          <a:custGeom>
            <a:avLst/>
            <a:gdLst/>
            <a:ahLst/>
            <a:cxnLst/>
            <a:rect l="l" t="t" r="r" b="b"/>
            <a:pathLst>
              <a:path w="22629" h="1843">
                <a:moveTo>
                  <a:pt x="0" y="921"/>
                </a:moveTo>
                <a:lnTo>
                  <a:pt x="22629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351803" y="6255982"/>
            <a:ext cx="22629" cy="3728"/>
          </a:xfrm>
          <a:custGeom>
            <a:avLst/>
            <a:gdLst/>
            <a:ahLst/>
            <a:cxnLst/>
            <a:rect l="l" t="t" r="r" b="b"/>
            <a:pathLst>
              <a:path w="22629" h="3728">
                <a:moveTo>
                  <a:pt x="0" y="3728"/>
                </a:moveTo>
                <a:lnTo>
                  <a:pt x="22629" y="3728"/>
                </a:lnTo>
                <a:lnTo>
                  <a:pt x="22629" y="0"/>
                </a:lnTo>
                <a:lnTo>
                  <a:pt x="0" y="0"/>
                </a:lnTo>
                <a:lnTo>
                  <a:pt x="0" y="3728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3349961" y="6221140"/>
            <a:ext cx="26316" cy="2446"/>
          </a:xfrm>
          <a:custGeom>
            <a:avLst/>
            <a:gdLst/>
            <a:ahLst/>
            <a:cxnLst/>
            <a:rect l="l" t="t" r="r" b="b"/>
            <a:pathLst>
              <a:path w="26316" h="2446">
                <a:moveTo>
                  <a:pt x="0" y="1223"/>
                </a:moveTo>
                <a:lnTo>
                  <a:pt x="2631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349961" y="6254152"/>
            <a:ext cx="26316" cy="3101"/>
          </a:xfrm>
          <a:custGeom>
            <a:avLst/>
            <a:gdLst/>
            <a:ahLst/>
            <a:cxnLst/>
            <a:rect l="l" t="t" r="r" b="b"/>
            <a:pathLst>
              <a:path w="26316" h="3101">
                <a:moveTo>
                  <a:pt x="0" y="3101"/>
                </a:moveTo>
                <a:lnTo>
                  <a:pt x="26316" y="3101"/>
                </a:lnTo>
                <a:lnTo>
                  <a:pt x="26316" y="0"/>
                </a:lnTo>
                <a:lnTo>
                  <a:pt x="0" y="0"/>
                </a:lnTo>
                <a:lnTo>
                  <a:pt x="0" y="3101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347526" y="6223587"/>
            <a:ext cx="31186" cy="1831"/>
          </a:xfrm>
          <a:custGeom>
            <a:avLst/>
            <a:gdLst/>
            <a:ahLst/>
            <a:cxnLst/>
            <a:rect l="l" t="t" r="r" b="b"/>
            <a:pathLst>
              <a:path w="31185" h="1831">
                <a:moveTo>
                  <a:pt x="0" y="915"/>
                </a:moveTo>
                <a:lnTo>
                  <a:pt x="31185" y="915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347526" y="6252328"/>
            <a:ext cx="31186" cy="2458"/>
          </a:xfrm>
          <a:custGeom>
            <a:avLst/>
            <a:gdLst/>
            <a:ahLst/>
            <a:cxnLst/>
            <a:rect l="l" t="t" r="r" b="b"/>
            <a:pathLst>
              <a:path w="31185" h="2458">
                <a:moveTo>
                  <a:pt x="0" y="1229"/>
                </a:moveTo>
                <a:lnTo>
                  <a:pt x="31185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345069" y="6225418"/>
            <a:ext cx="36088" cy="2458"/>
          </a:xfrm>
          <a:custGeom>
            <a:avLst/>
            <a:gdLst/>
            <a:ahLst/>
            <a:cxnLst/>
            <a:rect l="l" t="t" r="r" b="b"/>
            <a:pathLst>
              <a:path w="36088" h="2458">
                <a:moveTo>
                  <a:pt x="0" y="1229"/>
                </a:moveTo>
                <a:lnTo>
                  <a:pt x="36088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3345069" y="6250508"/>
            <a:ext cx="36088" cy="1820"/>
          </a:xfrm>
          <a:custGeom>
            <a:avLst/>
            <a:gdLst/>
            <a:ahLst/>
            <a:cxnLst/>
            <a:rect l="l" t="t" r="r" b="b"/>
            <a:pathLst>
              <a:path w="36088" h="1820">
                <a:moveTo>
                  <a:pt x="0" y="910"/>
                </a:moveTo>
                <a:lnTo>
                  <a:pt x="36088" y="910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3343236" y="6227877"/>
            <a:ext cx="39763" cy="4278"/>
          </a:xfrm>
          <a:custGeom>
            <a:avLst/>
            <a:gdLst/>
            <a:ahLst/>
            <a:cxnLst/>
            <a:rect l="l" t="t" r="r" b="b"/>
            <a:pathLst>
              <a:path w="39764" h="4278">
                <a:moveTo>
                  <a:pt x="0" y="2139"/>
                </a:moveTo>
                <a:lnTo>
                  <a:pt x="39764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343236" y="6245603"/>
            <a:ext cx="39763" cy="4904"/>
          </a:xfrm>
          <a:custGeom>
            <a:avLst/>
            <a:gdLst/>
            <a:ahLst/>
            <a:cxnLst/>
            <a:rect l="l" t="t" r="r" b="b"/>
            <a:pathLst>
              <a:path w="39764" h="4904">
                <a:moveTo>
                  <a:pt x="0" y="2452"/>
                </a:moveTo>
                <a:lnTo>
                  <a:pt x="39764" y="2452"/>
                </a:lnTo>
              </a:path>
            </a:pathLst>
          </a:custGeom>
          <a:ln w="617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340790" y="6232154"/>
            <a:ext cx="44656" cy="13448"/>
          </a:xfrm>
          <a:custGeom>
            <a:avLst/>
            <a:gdLst/>
            <a:ahLst/>
            <a:cxnLst/>
            <a:rect l="l" t="t" r="r" b="b"/>
            <a:pathLst>
              <a:path w="44656" h="13448">
                <a:moveTo>
                  <a:pt x="0" y="6724"/>
                </a:moveTo>
                <a:lnTo>
                  <a:pt x="44656" y="6724"/>
                </a:lnTo>
              </a:path>
            </a:pathLst>
          </a:custGeom>
          <a:ln w="1471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340790" y="6237035"/>
            <a:ext cx="44656" cy="4290"/>
          </a:xfrm>
          <a:custGeom>
            <a:avLst/>
            <a:gdLst/>
            <a:ahLst/>
            <a:cxnLst/>
            <a:rect l="l" t="t" r="r" b="b"/>
            <a:pathLst>
              <a:path w="44656" h="4290">
                <a:moveTo>
                  <a:pt x="0" y="2145"/>
                </a:moveTo>
                <a:lnTo>
                  <a:pt x="44656" y="2145"/>
                </a:lnTo>
              </a:path>
            </a:pathLst>
          </a:custGeom>
          <a:ln w="556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342271" y="6216978"/>
            <a:ext cx="40729" cy="42097"/>
          </a:xfrm>
          <a:custGeom>
            <a:avLst/>
            <a:gdLst/>
            <a:ahLst/>
            <a:cxnLst/>
            <a:rect l="l" t="t" r="r" b="b"/>
            <a:pathLst>
              <a:path w="40729" h="42097">
                <a:moveTo>
                  <a:pt x="40729" y="20684"/>
                </a:moveTo>
                <a:lnTo>
                  <a:pt x="36148" y="7612"/>
                </a:lnTo>
                <a:lnTo>
                  <a:pt x="24760" y="0"/>
                </a:lnTo>
                <a:lnTo>
                  <a:pt x="9106" y="2979"/>
                </a:lnTo>
                <a:lnTo>
                  <a:pt x="0" y="11830"/>
                </a:lnTo>
                <a:lnTo>
                  <a:pt x="1465" y="28697"/>
                </a:lnTo>
                <a:lnTo>
                  <a:pt x="8566" y="38722"/>
                </a:lnTo>
                <a:lnTo>
                  <a:pt x="19113" y="42097"/>
                </a:lnTo>
                <a:lnTo>
                  <a:pt x="32290" y="37558"/>
                </a:lnTo>
                <a:lnTo>
                  <a:pt x="39961" y="26258"/>
                </a:lnTo>
                <a:lnTo>
                  <a:pt x="40729" y="20684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335411" y="6171568"/>
            <a:ext cx="4290" cy="45917"/>
          </a:xfrm>
          <a:custGeom>
            <a:avLst/>
            <a:gdLst/>
            <a:ahLst/>
            <a:cxnLst/>
            <a:rect l="l" t="t" r="r" b="b"/>
            <a:pathLst>
              <a:path w="4289" h="45918">
                <a:moveTo>
                  <a:pt x="0" y="45918"/>
                </a:moveTo>
                <a:lnTo>
                  <a:pt x="4289" y="45918"/>
                </a:lnTo>
                <a:lnTo>
                  <a:pt x="4289" y="0"/>
                </a:lnTo>
                <a:lnTo>
                  <a:pt x="0" y="0"/>
                </a:lnTo>
                <a:lnTo>
                  <a:pt x="0" y="45918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326230" y="6174637"/>
            <a:ext cx="22629" cy="1843"/>
          </a:xfrm>
          <a:custGeom>
            <a:avLst/>
            <a:gdLst/>
            <a:ahLst/>
            <a:cxnLst/>
            <a:rect l="l" t="t" r="r" b="b"/>
            <a:pathLst>
              <a:path w="22629" h="1843">
                <a:moveTo>
                  <a:pt x="0" y="921"/>
                </a:moveTo>
                <a:lnTo>
                  <a:pt x="22629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326230" y="6211936"/>
            <a:ext cx="22629" cy="3101"/>
          </a:xfrm>
          <a:custGeom>
            <a:avLst/>
            <a:gdLst/>
            <a:ahLst/>
            <a:cxnLst/>
            <a:rect l="l" t="t" r="r" b="b"/>
            <a:pathLst>
              <a:path w="22629" h="3101">
                <a:moveTo>
                  <a:pt x="0" y="3101"/>
                </a:moveTo>
                <a:lnTo>
                  <a:pt x="22629" y="3101"/>
                </a:lnTo>
                <a:lnTo>
                  <a:pt x="22629" y="0"/>
                </a:lnTo>
                <a:lnTo>
                  <a:pt x="0" y="0"/>
                </a:lnTo>
                <a:lnTo>
                  <a:pt x="0" y="3101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323784" y="6176480"/>
            <a:ext cx="26919" cy="2434"/>
          </a:xfrm>
          <a:custGeom>
            <a:avLst/>
            <a:gdLst/>
            <a:ahLst/>
            <a:cxnLst/>
            <a:rect l="l" t="t" r="r" b="b"/>
            <a:pathLst>
              <a:path w="26919" h="2434">
                <a:moveTo>
                  <a:pt x="0" y="1217"/>
                </a:moveTo>
                <a:lnTo>
                  <a:pt x="26919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323784" y="6210125"/>
            <a:ext cx="26919" cy="2446"/>
          </a:xfrm>
          <a:custGeom>
            <a:avLst/>
            <a:gdLst/>
            <a:ahLst/>
            <a:cxnLst/>
            <a:rect l="l" t="t" r="r" b="b"/>
            <a:pathLst>
              <a:path w="26919" h="2446">
                <a:moveTo>
                  <a:pt x="0" y="1223"/>
                </a:moveTo>
                <a:lnTo>
                  <a:pt x="26919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321952" y="6178914"/>
            <a:ext cx="31186" cy="2458"/>
          </a:xfrm>
          <a:custGeom>
            <a:avLst/>
            <a:gdLst/>
            <a:ahLst/>
            <a:cxnLst/>
            <a:rect l="l" t="t" r="r" b="b"/>
            <a:pathLst>
              <a:path w="31185" h="2458">
                <a:moveTo>
                  <a:pt x="0" y="1229"/>
                </a:moveTo>
                <a:lnTo>
                  <a:pt x="31185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321952" y="6207679"/>
            <a:ext cx="31186" cy="2446"/>
          </a:xfrm>
          <a:custGeom>
            <a:avLst/>
            <a:gdLst/>
            <a:ahLst/>
            <a:cxnLst/>
            <a:rect l="l" t="t" r="r" b="b"/>
            <a:pathLst>
              <a:path w="31185" h="2446">
                <a:moveTo>
                  <a:pt x="0" y="1223"/>
                </a:moveTo>
                <a:lnTo>
                  <a:pt x="31185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315216" y="6189019"/>
            <a:ext cx="44656" cy="0"/>
          </a:xfrm>
          <a:custGeom>
            <a:avLst/>
            <a:gdLst/>
            <a:ahLst/>
            <a:cxnLst/>
            <a:rect l="l" t="t" r="r" b="b"/>
            <a:pathLst>
              <a:path w="44656">
                <a:moveTo>
                  <a:pt x="0" y="0"/>
                </a:moveTo>
                <a:lnTo>
                  <a:pt x="44656" y="0"/>
                </a:lnTo>
              </a:path>
            </a:pathLst>
          </a:custGeom>
          <a:ln w="165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319505" y="6205847"/>
            <a:ext cx="35486" cy="1831"/>
          </a:xfrm>
          <a:custGeom>
            <a:avLst/>
            <a:gdLst/>
            <a:ahLst/>
            <a:cxnLst/>
            <a:rect l="l" t="t" r="r" b="b"/>
            <a:pathLst>
              <a:path w="35486" h="1831">
                <a:moveTo>
                  <a:pt x="0" y="915"/>
                </a:moveTo>
                <a:lnTo>
                  <a:pt x="35486" y="915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317663" y="6200953"/>
            <a:ext cx="39763" cy="4892"/>
          </a:xfrm>
          <a:custGeom>
            <a:avLst/>
            <a:gdLst/>
            <a:ahLst/>
            <a:cxnLst/>
            <a:rect l="l" t="t" r="r" b="b"/>
            <a:pathLst>
              <a:path w="39763" h="4892">
                <a:moveTo>
                  <a:pt x="0" y="2446"/>
                </a:moveTo>
                <a:lnTo>
                  <a:pt x="39763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315216" y="6187494"/>
            <a:ext cx="44656" cy="13460"/>
          </a:xfrm>
          <a:custGeom>
            <a:avLst/>
            <a:gdLst/>
            <a:ahLst/>
            <a:cxnLst/>
            <a:rect l="l" t="t" r="r" b="b"/>
            <a:pathLst>
              <a:path w="44656" h="13460">
                <a:moveTo>
                  <a:pt x="0" y="6730"/>
                </a:moveTo>
                <a:lnTo>
                  <a:pt x="44656" y="6730"/>
                </a:lnTo>
              </a:path>
            </a:pathLst>
          </a:custGeom>
          <a:ln w="147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316700" y="6172315"/>
            <a:ext cx="40725" cy="42089"/>
          </a:xfrm>
          <a:custGeom>
            <a:avLst/>
            <a:gdLst/>
            <a:ahLst/>
            <a:cxnLst/>
            <a:rect l="l" t="t" r="r" b="b"/>
            <a:pathLst>
              <a:path w="40725" h="42088">
                <a:moveTo>
                  <a:pt x="40725" y="20674"/>
                </a:moveTo>
                <a:lnTo>
                  <a:pt x="36142" y="7608"/>
                </a:lnTo>
                <a:lnTo>
                  <a:pt x="24749" y="0"/>
                </a:lnTo>
                <a:lnTo>
                  <a:pt x="9101" y="2984"/>
                </a:lnTo>
                <a:lnTo>
                  <a:pt x="0" y="11842"/>
                </a:lnTo>
                <a:lnTo>
                  <a:pt x="1474" y="28709"/>
                </a:lnTo>
                <a:lnTo>
                  <a:pt x="8585" y="38726"/>
                </a:lnTo>
                <a:lnTo>
                  <a:pt x="19135" y="42088"/>
                </a:lnTo>
                <a:lnTo>
                  <a:pt x="32298" y="37547"/>
                </a:lnTo>
                <a:lnTo>
                  <a:pt x="39963" y="26235"/>
                </a:lnTo>
                <a:lnTo>
                  <a:pt x="40725" y="20674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4" name="object 94"/>
          <p:cNvSpPr txBox="1"/>
          <p:nvPr/>
        </p:nvSpPr>
        <p:spPr>
          <a:xfrm>
            <a:off x="3216145" y="7016320"/>
            <a:ext cx="179070" cy="1828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2698" algn="r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endParaRPr sz="600">
              <a:latin typeface="Arial"/>
              <a:cs typeface="Arial"/>
            </a:endParaRPr>
          </a:p>
          <a:p>
            <a:pPr marR="34286" algn="r">
              <a:lnSpc>
                <a:spcPts val="635"/>
              </a:lnSpc>
            </a:pP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600" b="1" spc="1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endParaRPr sz="6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4304346" y="7016319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6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2356119" y="7016319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endParaRPr sz="6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2116934" y="6914151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endParaRPr sz="600">
              <a:latin typeface="Arial"/>
              <a:cs typeface="Aria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2116934" y="6651097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endParaRPr sz="600"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2116934" y="6388027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600">
              <a:latin typeface="Arial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2116934" y="6124352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endParaRPr sz="600">
              <a:latin typeface="Arial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2116934" y="5861320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endParaRPr sz="600">
              <a:latin typeface="Arial"/>
              <a:cs typeface="Arial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2538241" y="845045"/>
            <a:ext cx="4277" cy="47762"/>
          </a:xfrm>
          <a:custGeom>
            <a:avLst/>
            <a:gdLst/>
            <a:ahLst/>
            <a:cxnLst/>
            <a:rect l="l" t="t" r="r" b="b"/>
            <a:pathLst>
              <a:path w="4277" h="47762">
                <a:moveTo>
                  <a:pt x="0" y="47762"/>
                </a:moveTo>
                <a:lnTo>
                  <a:pt x="4277" y="47762"/>
                </a:lnTo>
                <a:lnTo>
                  <a:pt x="4277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529073" y="848115"/>
            <a:ext cx="23243" cy="2458"/>
          </a:xfrm>
          <a:custGeom>
            <a:avLst/>
            <a:gdLst/>
            <a:ahLst/>
            <a:cxnLst/>
            <a:rect l="l" t="t" r="r" b="b"/>
            <a:pathLst>
              <a:path w="23243" h="2458">
                <a:moveTo>
                  <a:pt x="0" y="1229"/>
                </a:moveTo>
                <a:lnTo>
                  <a:pt x="23243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529073" y="887248"/>
            <a:ext cx="23243" cy="3102"/>
          </a:xfrm>
          <a:custGeom>
            <a:avLst/>
            <a:gdLst/>
            <a:ahLst/>
            <a:cxnLst/>
            <a:rect l="l" t="t" r="r" b="b"/>
            <a:pathLst>
              <a:path w="23243" h="3102">
                <a:moveTo>
                  <a:pt x="0" y="3102"/>
                </a:moveTo>
                <a:lnTo>
                  <a:pt x="23243" y="3102"/>
                </a:lnTo>
                <a:lnTo>
                  <a:pt x="23243" y="0"/>
                </a:lnTo>
                <a:lnTo>
                  <a:pt x="0" y="0"/>
                </a:lnTo>
                <a:lnTo>
                  <a:pt x="0" y="310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526626" y="850573"/>
            <a:ext cx="27533" cy="1832"/>
          </a:xfrm>
          <a:custGeom>
            <a:avLst/>
            <a:gdLst/>
            <a:ahLst/>
            <a:cxnLst/>
            <a:rect l="l" t="t" r="r" b="b"/>
            <a:pathLst>
              <a:path w="27533" h="1832">
                <a:moveTo>
                  <a:pt x="0" y="916"/>
                </a:moveTo>
                <a:lnTo>
                  <a:pt x="27533" y="916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526626" y="885437"/>
            <a:ext cx="27533" cy="2458"/>
          </a:xfrm>
          <a:custGeom>
            <a:avLst/>
            <a:gdLst/>
            <a:ahLst/>
            <a:cxnLst/>
            <a:rect l="l" t="t" r="r" b="b"/>
            <a:pathLst>
              <a:path w="27533" h="2458">
                <a:moveTo>
                  <a:pt x="0" y="1229"/>
                </a:moveTo>
                <a:lnTo>
                  <a:pt x="27533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2524180" y="852405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524180" y="882992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517443" y="863105"/>
            <a:ext cx="45873" cy="0"/>
          </a:xfrm>
          <a:custGeom>
            <a:avLst/>
            <a:gdLst/>
            <a:ahLst/>
            <a:cxnLst/>
            <a:rect l="l" t="t" r="r" b="b"/>
            <a:pathLst>
              <a:path w="45873">
                <a:moveTo>
                  <a:pt x="0" y="0"/>
                </a:moveTo>
                <a:lnTo>
                  <a:pt x="45873" y="0"/>
                </a:lnTo>
              </a:path>
            </a:pathLst>
          </a:custGeom>
          <a:ln w="1777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521734" y="880544"/>
            <a:ext cx="37317" cy="2445"/>
          </a:xfrm>
          <a:custGeom>
            <a:avLst/>
            <a:gdLst/>
            <a:ahLst/>
            <a:cxnLst/>
            <a:rect l="l" t="t" r="r" b="b"/>
            <a:pathLst>
              <a:path w="37317" h="2445">
                <a:moveTo>
                  <a:pt x="0" y="1222"/>
                </a:moveTo>
                <a:lnTo>
                  <a:pt x="3731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519890" y="876254"/>
            <a:ext cx="41595" cy="4278"/>
          </a:xfrm>
          <a:custGeom>
            <a:avLst/>
            <a:gdLst/>
            <a:ahLst/>
            <a:cxnLst/>
            <a:rect l="l" t="t" r="r" b="b"/>
            <a:pathLst>
              <a:path w="41595" h="4278">
                <a:moveTo>
                  <a:pt x="0" y="2139"/>
                </a:moveTo>
                <a:lnTo>
                  <a:pt x="41595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517443" y="862190"/>
            <a:ext cx="45873" cy="14063"/>
          </a:xfrm>
          <a:custGeom>
            <a:avLst/>
            <a:gdLst/>
            <a:ahLst/>
            <a:cxnLst/>
            <a:rect l="l" t="t" r="r" b="b"/>
            <a:pathLst>
              <a:path w="45873" h="14063">
                <a:moveTo>
                  <a:pt x="0" y="7031"/>
                </a:moveTo>
                <a:lnTo>
                  <a:pt x="45873" y="7031"/>
                </a:lnTo>
              </a:path>
            </a:pathLst>
          </a:custGeom>
          <a:ln w="1533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519570" y="846531"/>
            <a:ext cx="41300" cy="42978"/>
          </a:xfrm>
          <a:custGeom>
            <a:avLst/>
            <a:gdLst/>
            <a:ahLst/>
            <a:cxnLst/>
            <a:rect l="l" t="t" r="r" b="b"/>
            <a:pathLst>
              <a:path w="41300" h="42978">
                <a:moveTo>
                  <a:pt x="41300" y="21084"/>
                </a:moveTo>
                <a:lnTo>
                  <a:pt x="36919" y="7828"/>
                </a:lnTo>
                <a:lnTo>
                  <a:pt x="25764" y="0"/>
                </a:lnTo>
                <a:lnTo>
                  <a:pt x="9553" y="2539"/>
                </a:lnTo>
                <a:lnTo>
                  <a:pt x="0" y="10761"/>
                </a:lnTo>
                <a:lnTo>
                  <a:pt x="792" y="28228"/>
                </a:lnTo>
                <a:lnTo>
                  <a:pt x="7055" y="38786"/>
                </a:lnTo>
                <a:lnTo>
                  <a:pt x="16957" y="42978"/>
                </a:lnTo>
                <a:lnTo>
                  <a:pt x="31393" y="39121"/>
                </a:lnTo>
                <a:lnTo>
                  <a:pt x="39833" y="28983"/>
                </a:lnTo>
                <a:lnTo>
                  <a:pt x="41300" y="21084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771295" y="801001"/>
            <a:ext cx="4892" cy="47762"/>
          </a:xfrm>
          <a:custGeom>
            <a:avLst/>
            <a:gdLst/>
            <a:ahLst/>
            <a:cxnLst/>
            <a:rect l="l" t="t" r="r" b="b"/>
            <a:pathLst>
              <a:path w="4892" h="47762">
                <a:moveTo>
                  <a:pt x="0" y="47762"/>
                </a:moveTo>
                <a:lnTo>
                  <a:pt x="4892" y="47762"/>
                </a:lnTo>
                <a:lnTo>
                  <a:pt x="4892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762126" y="803467"/>
            <a:ext cx="23243" cy="2445"/>
          </a:xfrm>
          <a:custGeom>
            <a:avLst/>
            <a:gdLst/>
            <a:ahLst/>
            <a:cxnLst/>
            <a:rect l="l" t="t" r="r" b="b"/>
            <a:pathLst>
              <a:path w="23243" h="2445">
                <a:moveTo>
                  <a:pt x="0" y="1222"/>
                </a:moveTo>
                <a:lnTo>
                  <a:pt x="2324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762126" y="842586"/>
            <a:ext cx="23243" cy="3715"/>
          </a:xfrm>
          <a:custGeom>
            <a:avLst/>
            <a:gdLst/>
            <a:ahLst/>
            <a:cxnLst/>
            <a:rect l="l" t="t" r="r" b="b"/>
            <a:pathLst>
              <a:path w="23243" h="3715">
                <a:moveTo>
                  <a:pt x="0" y="3715"/>
                </a:moveTo>
                <a:lnTo>
                  <a:pt x="23243" y="3715"/>
                </a:lnTo>
                <a:lnTo>
                  <a:pt x="23243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750499" y="805276"/>
            <a:ext cx="46487" cy="26962"/>
          </a:xfrm>
          <a:custGeom>
            <a:avLst/>
            <a:gdLst/>
            <a:ahLst/>
            <a:cxnLst/>
            <a:rect l="l" t="t" r="r" b="b"/>
            <a:pathLst>
              <a:path w="46487" h="26962">
                <a:moveTo>
                  <a:pt x="0" y="26962"/>
                </a:moveTo>
                <a:lnTo>
                  <a:pt x="46487" y="26962"/>
                </a:lnTo>
                <a:lnTo>
                  <a:pt x="46487" y="0"/>
                </a:lnTo>
                <a:lnTo>
                  <a:pt x="0" y="0"/>
                </a:lnTo>
                <a:lnTo>
                  <a:pt x="0" y="2696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759680" y="840790"/>
            <a:ext cx="28136" cy="2445"/>
          </a:xfrm>
          <a:custGeom>
            <a:avLst/>
            <a:gdLst/>
            <a:ahLst/>
            <a:cxnLst/>
            <a:rect l="l" t="t" r="r" b="b"/>
            <a:pathLst>
              <a:path w="28136" h="2445">
                <a:moveTo>
                  <a:pt x="0" y="1222"/>
                </a:moveTo>
                <a:lnTo>
                  <a:pt x="28136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2757848" y="838944"/>
            <a:ext cx="31800" cy="1843"/>
          </a:xfrm>
          <a:custGeom>
            <a:avLst/>
            <a:gdLst/>
            <a:ahLst/>
            <a:cxnLst/>
            <a:rect l="l" t="t" r="r" b="b"/>
            <a:pathLst>
              <a:path w="31799" h="1843">
                <a:moveTo>
                  <a:pt x="0" y="921"/>
                </a:moveTo>
                <a:lnTo>
                  <a:pt x="31799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755403" y="835864"/>
            <a:ext cx="36703" cy="3715"/>
          </a:xfrm>
          <a:custGeom>
            <a:avLst/>
            <a:gdLst/>
            <a:ahLst/>
            <a:cxnLst/>
            <a:rect l="l" t="t" r="r" b="b"/>
            <a:pathLst>
              <a:path w="36703" h="3715">
                <a:moveTo>
                  <a:pt x="0" y="3715"/>
                </a:moveTo>
                <a:lnTo>
                  <a:pt x="36703" y="3715"/>
                </a:lnTo>
                <a:lnTo>
                  <a:pt x="36703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752943" y="830971"/>
            <a:ext cx="41595" cy="6174"/>
          </a:xfrm>
          <a:custGeom>
            <a:avLst/>
            <a:gdLst/>
            <a:ahLst/>
            <a:cxnLst/>
            <a:rect l="l" t="t" r="r" b="b"/>
            <a:pathLst>
              <a:path w="41595" h="6174">
                <a:moveTo>
                  <a:pt x="0" y="6174"/>
                </a:moveTo>
                <a:lnTo>
                  <a:pt x="41595" y="6174"/>
                </a:lnTo>
                <a:lnTo>
                  <a:pt x="41595" y="0"/>
                </a:lnTo>
                <a:lnTo>
                  <a:pt x="0" y="0"/>
                </a:lnTo>
                <a:lnTo>
                  <a:pt x="0" y="617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750499" y="821799"/>
            <a:ext cx="46487" cy="6162"/>
          </a:xfrm>
          <a:custGeom>
            <a:avLst/>
            <a:gdLst/>
            <a:ahLst/>
            <a:cxnLst/>
            <a:rect l="l" t="t" r="r" b="b"/>
            <a:pathLst>
              <a:path w="46487" h="6162">
                <a:moveTo>
                  <a:pt x="0" y="6162"/>
                </a:moveTo>
                <a:lnTo>
                  <a:pt x="46487" y="6162"/>
                </a:lnTo>
                <a:lnTo>
                  <a:pt x="46487" y="0"/>
                </a:lnTo>
                <a:lnTo>
                  <a:pt x="0" y="0"/>
                </a:lnTo>
                <a:lnTo>
                  <a:pt x="0" y="616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753017" y="801767"/>
            <a:ext cx="40920" cy="43669"/>
          </a:xfrm>
          <a:custGeom>
            <a:avLst/>
            <a:gdLst/>
            <a:ahLst/>
            <a:cxnLst/>
            <a:rect l="l" t="t" r="r" b="b"/>
            <a:pathLst>
              <a:path w="40920" h="43669">
                <a:moveTo>
                  <a:pt x="40920" y="21176"/>
                </a:moveTo>
                <a:lnTo>
                  <a:pt x="36462" y="7776"/>
                </a:lnTo>
                <a:lnTo>
                  <a:pt x="25334" y="0"/>
                </a:lnTo>
                <a:lnTo>
                  <a:pt x="9386" y="2713"/>
                </a:lnTo>
                <a:lnTo>
                  <a:pt x="0" y="11198"/>
                </a:lnTo>
                <a:lnTo>
                  <a:pt x="927" y="28548"/>
                </a:lnTo>
                <a:lnTo>
                  <a:pt x="7224" y="39284"/>
                </a:lnTo>
                <a:lnTo>
                  <a:pt x="17102" y="43669"/>
                </a:lnTo>
                <a:lnTo>
                  <a:pt x="31118" y="39634"/>
                </a:lnTo>
                <a:lnTo>
                  <a:pt x="39445" y="29196"/>
                </a:lnTo>
                <a:lnTo>
                  <a:pt x="40920" y="21176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3004350" y="914772"/>
            <a:ext cx="4892" cy="48377"/>
          </a:xfrm>
          <a:custGeom>
            <a:avLst/>
            <a:gdLst/>
            <a:ahLst/>
            <a:cxnLst/>
            <a:rect l="l" t="t" r="r" b="b"/>
            <a:pathLst>
              <a:path w="4892" h="48377">
                <a:moveTo>
                  <a:pt x="0" y="48377"/>
                </a:moveTo>
                <a:lnTo>
                  <a:pt x="4892" y="48377"/>
                </a:lnTo>
                <a:lnTo>
                  <a:pt x="4892" y="0"/>
                </a:lnTo>
                <a:lnTo>
                  <a:pt x="0" y="0"/>
                </a:lnTo>
                <a:lnTo>
                  <a:pt x="0" y="48377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995180" y="917866"/>
            <a:ext cx="23243" cy="2445"/>
          </a:xfrm>
          <a:custGeom>
            <a:avLst/>
            <a:gdLst/>
            <a:ahLst/>
            <a:cxnLst/>
            <a:rect l="l" t="t" r="r" b="b"/>
            <a:pathLst>
              <a:path w="23243" h="2445">
                <a:moveTo>
                  <a:pt x="0" y="1222"/>
                </a:moveTo>
                <a:lnTo>
                  <a:pt x="2324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995180" y="956986"/>
            <a:ext cx="23243" cy="3728"/>
          </a:xfrm>
          <a:custGeom>
            <a:avLst/>
            <a:gdLst/>
            <a:ahLst/>
            <a:cxnLst/>
            <a:rect l="l" t="t" r="r" b="b"/>
            <a:pathLst>
              <a:path w="23243" h="3728">
                <a:moveTo>
                  <a:pt x="0" y="3728"/>
                </a:moveTo>
                <a:lnTo>
                  <a:pt x="23243" y="3728"/>
                </a:lnTo>
                <a:lnTo>
                  <a:pt x="23243" y="0"/>
                </a:lnTo>
                <a:lnTo>
                  <a:pt x="0" y="0"/>
                </a:lnTo>
                <a:lnTo>
                  <a:pt x="0" y="3728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993349" y="920313"/>
            <a:ext cx="27521" cy="2458"/>
          </a:xfrm>
          <a:custGeom>
            <a:avLst/>
            <a:gdLst/>
            <a:ahLst/>
            <a:cxnLst/>
            <a:rect l="l" t="t" r="r" b="b"/>
            <a:pathLst>
              <a:path w="27521" h="2458">
                <a:moveTo>
                  <a:pt x="0" y="1229"/>
                </a:moveTo>
                <a:lnTo>
                  <a:pt x="27521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993349" y="955175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990903" y="922756"/>
            <a:ext cx="32425" cy="2434"/>
          </a:xfrm>
          <a:custGeom>
            <a:avLst/>
            <a:gdLst/>
            <a:ahLst/>
            <a:cxnLst/>
            <a:rect l="l" t="t" r="r" b="b"/>
            <a:pathLst>
              <a:path w="32425" h="2434">
                <a:moveTo>
                  <a:pt x="0" y="1217"/>
                </a:moveTo>
                <a:lnTo>
                  <a:pt x="32425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990903" y="952729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983553" y="933152"/>
            <a:ext cx="46487" cy="0"/>
          </a:xfrm>
          <a:custGeom>
            <a:avLst/>
            <a:gdLst/>
            <a:ahLst/>
            <a:cxnLst/>
            <a:rect l="l" t="t" r="r" b="b"/>
            <a:pathLst>
              <a:path w="46487">
                <a:moveTo>
                  <a:pt x="0" y="0"/>
                </a:moveTo>
                <a:lnTo>
                  <a:pt x="46487" y="0"/>
                </a:lnTo>
              </a:path>
            </a:pathLst>
          </a:custGeom>
          <a:ln w="1716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988456" y="950896"/>
            <a:ext cx="36691" cy="1832"/>
          </a:xfrm>
          <a:custGeom>
            <a:avLst/>
            <a:gdLst/>
            <a:ahLst/>
            <a:cxnLst/>
            <a:rect l="l" t="t" r="r" b="b"/>
            <a:pathLst>
              <a:path w="36691" h="1832">
                <a:moveTo>
                  <a:pt x="0" y="916"/>
                </a:moveTo>
                <a:lnTo>
                  <a:pt x="36691" y="916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2986009" y="946004"/>
            <a:ext cx="41595" cy="4892"/>
          </a:xfrm>
          <a:custGeom>
            <a:avLst/>
            <a:gdLst/>
            <a:ahLst/>
            <a:cxnLst/>
            <a:rect l="l" t="t" r="r" b="b"/>
            <a:pathLst>
              <a:path w="41595" h="4892">
                <a:moveTo>
                  <a:pt x="0" y="2446"/>
                </a:moveTo>
                <a:lnTo>
                  <a:pt x="41595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983553" y="931928"/>
            <a:ext cx="46487" cy="14063"/>
          </a:xfrm>
          <a:custGeom>
            <a:avLst/>
            <a:gdLst/>
            <a:ahLst/>
            <a:cxnLst/>
            <a:rect l="l" t="t" r="r" b="b"/>
            <a:pathLst>
              <a:path w="46487" h="14063">
                <a:moveTo>
                  <a:pt x="0" y="7031"/>
                </a:moveTo>
                <a:lnTo>
                  <a:pt x="46487" y="7031"/>
                </a:lnTo>
              </a:path>
            </a:pathLst>
          </a:custGeom>
          <a:ln w="1533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986281" y="916278"/>
            <a:ext cx="41323" cy="42981"/>
          </a:xfrm>
          <a:custGeom>
            <a:avLst/>
            <a:gdLst/>
            <a:ahLst/>
            <a:cxnLst/>
            <a:rect l="l" t="t" r="r" b="b"/>
            <a:pathLst>
              <a:path w="41324" h="42981">
                <a:moveTo>
                  <a:pt x="41324" y="21064"/>
                </a:moveTo>
                <a:lnTo>
                  <a:pt x="36940" y="7818"/>
                </a:lnTo>
                <a:lnTo>
                  <a:pt x="25774" y="0"/>
                </a:lnTo>
                <a:lnTo>
                  <a:pt x="9558" y="2539"/>
                </a:lnTo>
                <a:lnTo>
                  <a:pt x="0" y="10756"/>
                </a:lnTo>
                <a:lnTo>
                  <a:pt x="794" y="28220"/>
                </a:lnTo>
                <a:lnTo>
                  <a:pt x="7059" y="38782"/>
                </a:lnTo>
                <a:lnTo>
                  <a:pt x="16959" y="42981"/>
                </a:lnTo>
                <a:lnTo>
                  <a:pt x="31400" y="39127"/>
                </a:lnTo>
                <a:lnTo>
                  <a:pt x="39847" y="28996"/>
                </a:lnTo>
                <a:lnTo>
                  <a:pt x="41324" y="21064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3238031" y="833417"/>
            <a:ext cx="4277" cy="47762"/>
          </a:xfrm>
          <a:custGeom>
            <a:avLst/>
            <a:gdLst/>
            <a:ahLst/>
            <a:cxnLst/>
            <a:rect l="l" t="t" r="r" b="b"/>
            <a:pathLst>
              <a:path w="4277" h="47762">
                <a:moveTo>
                  <a:pt x="0" y="47762"/>
                </a:moveTo>
                <a:lnTo>
                  <a:pt x="4277" y="47762"/>
                </a:lnTo>
                <a:lnTo>
                  <a:pt x="4277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3228849" y="836499"/>
            <a:ext cx="22640" cy="2445"/>
          </a:xfrm>
          <a:custGeom>
            <a:avLst/>
            <a:gdLst/>
            <a:ahLst/>
            <a:cxnLst/>
            <a:rect l="l" t="t" r="r" b="b"/>
            <a:pathLst>
              <a:path w="22641" h="2445">
                <a:moveTo>
                  <a:pt x="0" y="1222"/>
                </a:moveTo>
                <a:lnTo>
                  <a:pt x="2264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3228849" y="875619"/>
            <a:ext cx="22640" cy="3113"/>
          </a:xfrm>
          <a:custGeom>
            <a:avLst/>
            <a:gdLst/>
            <a:ahLst/>
            <a:cxnLst/>
            <a:rect l="l" t="t" r="r" b="b"/>
            <a:pathLst>
              <a:path w="22641" h="3113">
                <a:moveTo>
                  <a:pt x="0" y="3113"/>
                </a:moveTo>
                <a:lnTo>
                  <a:pt x="22641" y="3113"/>
                </a:lnTo>
                <a:lnTo>
                  <a:pt x="22641" y="0"/>
                </a:lnTo>
                <a:lnTo>
                  <a:pt x="0" y="0"/>
                </a:lnTo>
                <a:lnTo>
                  <a:pt x="0" y="3113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3226402" y="838944"/>
            <a:ext cx="27521" cy="1843"/>
          </a:xfrm>
          <a:custGeom>
            <a:avLst/>
            <a:gdLst/>
            <a:ahLst/>
            <a:cxnLst/>
            <a:rect l="l" t="t" r="r" b="b"/>
            <a:pathLst>
              <a:path w="27521" h="1843">
                <a:moveTo>
                  <a:pt x="0" y="921"/>
                </a:moveTo>
                <a:lnTo>
                  <a:pt x="27521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3226402" y="873808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223956" y="840790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223956" y="871360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221509" y="843222"/>
            <a:ext cx="37306" cy="2445"/>
          </a:xfrm>
          <a:custGeom>
            <a:avLst/>
            <a:gdLst/>
            <a:ahLst/>
            <a:cxnLst/>
            <a:rect l="l" t="t" r="r" b="b"/>
            <a:pathLst>
              <a:path w="37306" h="2445">
                <a:moveTo>
                  <a:pt x="0" y="1222"/>
                </a:moveTo>
                <a:lnTo>
                  <a:pt x="37306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3221509" y="868915"/>
            <a:ext cx="37306" cy="2445"/>
          </a:xfrm>
          <a:custGeom>
            <a:avLst/>
            <a:gdLst/>
            <a:ahLst/>
            <a:cxnLst/>
            <a:rect l="l" t="t" r="r" b="b"/>
            <a:pathLst>
              <a:path w="37306" h="2445">
                <a:moveTo>
                  <a:pt x="0" y="1222"/>
                </a:moveTo>
                <a:lnTo>
                  <a:pt x="37306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3219678" y="845679"/>
            <a:ext cx="41595" cy="4892"/>
          </a:xfrm>
          <a:custGeom>
            <a:avLst/>
            <a:gdLst/>
            <a:ahLst/>
            <a:cxnLst/>
            <a:rect l="l" t="t" r="r" b="b"/>
            <a:pathLst>
              <a:path w="41595" h="4892">
                <a:moveTo>
                  <a:pt x="0" y="2446"/>
                </a:moveTo>
                <a:lnTo>
                  <a:pt x="41595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219678" y="864636"/>
            <a:ext cx="41595" cy="4278"/>
          </a:xfrm>
          <a:custGeom>
            <a:avLst/>
            <a:gdLst/>
            <a:ahLst/>
            <a:cxnLst/>
            <a:rect l="l" t="t" r="r" b="b"/>
            <a:pathLst>
              <a:path w="41595" h="4278">
                <a:moveTo>
                  <a:pt x="0" y="2139"/>
                </a:moveTo>
                <a:lnTo>
                  <a:pt x="41595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217220" y="850573"/>
            <a:ext cx="45885" cy="14063"/>
          </a:xfrm>
          <a:custGeom>
            <a:avLst/>
            <a:gdLst/>
            <a:ahLst/>
            <a:cxnLst/>
            <a:rect l="l" t="t" r="r" b="b"/>
            <a:pathLst>
              <a:path w="45885" h="14063">
                <a:moveTo>
                  <a:pt x="0" y="7031"/>
                </a:moveTo>
                <a:lnTo>
                  <a:pt x="45885" y="7031"/>
                </a:lnTo>
              </a:path>
            </a:pathLst>
          </a:custGeom>
          <a:ln w="1533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217220" y="854851"/>
            <a:ext cx="45885" cy="4892"/>
          </a:xfrm>
          <a:custGeom>
            <a:avLst/>
            <a:gdLst/>
            <a:ahLst/>
            <a:cxnLst/>
            <a:rect l="l" t="t" r="r" b="b"/>
            <a:pathLst>
              <a:path w="45885" h="4892">
                <a:moveTo>
                  <a:pt x="0" y="2446"/>
                </a:moveTo>
                <a:lnTo>
                  <a:pt x="45885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3219344" y="834911"/>
            <a:ext cx="41314" cy="42969"/>
          </a:xfrm>
          <a:custGeom>
            <a:avLst/>
            <a:gdLst/>
            <a:ahLst/>
            <a:cxnLst/>
            <a:rect l="l" t="t" r="r" b="b"/>
            <a:pathLst>
              <a:path w="41314" h="42969">
                <a:moveTo>
                  <a:pt x="41314" y="21075"/>
                </a:moveTo>
                <a:lnTo>
                  <a:pt x="36930" y="7825"/>
                </a:lnTo>
                <a:lnTo>
                  <a:pt x="25770" y="0"/>
                </a:lnTo>
                <a:lnTo>
                  <a:pt x="9554" y="2541"/>
                </a:lnTo>
                <a:lnTo>
                  <a:pt x="0" y="10762"/>
                </a:lnTo>
                <a:lnTo>
                  <a:pt x="794" y="28223"/>
                </a:lnTo>
                <a:lnTo>
                  <a:pt x="7061" y="38778"/>
                </a:lnTo>
                <a:lnTo>
                  <a:pt x="16970" y="42969"/>
                </a:lnTo>
                <a:lnTo>
                  <a:pt x="31406" y="39112"/>
                </a:lnTo>
                <a:lnTo>
                  <a:pt x="39846" y="28973"/>
                </a:lnTo>
                <a:lnTo>
                  <a:pt x="41314" y="21075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3473530" y="887248"/>
            <a:ext cx="4277" cy="47762"/>
          </a:xfrm>
          <a:custGeom>
            <a:avLst/>
            <a:gdLst/>
            <a:ahLst/>
            <a:cxnLst/>
            <a:rect l="l" t="t" r="r" b="b"/>
            <a:pathLst>
              <a:path w="4277" h="47762">
                <a:moveTo>
                  <a:pt x="0" y="47762"/>
                </a:moveTo>
                <a:lnTo>
                  <a:pt x="4277" y="47762"/>
                </a:lnTo>
                <a:lnTo>
                  <a:pt x="4277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3464349" y="889714"/>
            <a:ext cx="23243" cy="2458"/>
          </a:xfrm>
          <a:custGeom>
            <a:avLst/>
            <a:gdLst/>
            <a:ahLst/>
            <a:cxnLst/>
            <a:rect l="l" t="t" r="r" b="b"/>
            <a:pathLst>
              <a:path w="23243" h="2458">
                <a:moveTo>
                  <a:pt x="0" y="1229"/>
                </a:moveTo>
                <a:lnTo>
                  <a:pt x="23243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3464349" y="928847"/>
            <a:ext cx="23243" cy="3715"/>
          </a:xfrm>
          <a:custGeom>
            <a:avLst/>
            <a:gdLst/>
            <a:ahLst/>
            <a:cxnLst/>
            <a:rect l="l" t="t" r="r" b="b"/>
            <a:pathLst>
              <a:path w="23243" h="3715">
                <a:moveTo>
                  <a:pt x="0" y="3715"/>
                </a:moveTo>
                <a:lnTo>
                  <a:pt x="23243" y="3715"/>
                </a:lnTo>
                <a:lnTo>
                  <a:pt x="23243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461902" y="892173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461902" y="927036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3459445" y="894607"/>
            <a:ext cx="32437" cy="2458"/>
          </a:xfrm>
          <a:custGeom>
            <a:avLst/>
            <a:gdLst/>
            <a:ahLst/>
            <a:cxnLst/>
            <a:rect l="l" t="t" r="r" b="b"/>
            <a:pathLst>
              <a:path w="32437" h="2458">
                <a:moveTo>
                  <a:pt x="0" y="1229"/>
                </a:moveTo>
                <a:lnTo>
                  <a:pt x="32437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459445" y="925206"/>
            <a:ext cx="32437" cy="1843"/>
          </a:xfrm>
          <a:custGeom>
            <a:avLst/>
            <a:gdLst/>
            <a:ahLst/>
            <a:cxnLst/>
            <a:rect l="l" t="t" r="r" b="b"/>
            <a:pathLst>
              <a:path w="32437" h="1843">
                <a:moveTo>
                  <a:pt x="0" y="921"/>
                </a:moveTo>
                <a:lnTo>
                  <a:pt x="32437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457010" y="897068"/>
            <a:ext cx="37329" cy="2445"/>
          </a:xfrm>
          <a:custGeom>
            <a:avLst/>
            <a:gdLst/>
            <a:ahLst/>
            <a:cxnLst/>
            <a:rect l="l" t="t" r="r" b="b"/>
            <a:pathLst>
              <a:path w="37329" h="2445">
                <a:moveTo>
                  <a:pt x="0" y="1222"/>
                </a:moveTo>
                <a:lnTo>
                  <a:pt x="37329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457010" y="922756"/>
            <a:ext cx="37329" cy="2434"/>
          </a:xfrm>
          <a:custGeom>
            <a:avLst/>
            <a:gdLst/>
            <a:ahLst/>
            <a:cxnLst/>
            <a:rect l="l" t="t" r="r" b="b"/>
            <a:pathLst>
              <a:path w="37329" h="2434">
                <a:moveTo>
                  <a:pt x="0" y="1217"/>
                </a:moveTo>
                <a:lnTo>
                  <a:pt x="37329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455178" y="899500"/>
            <a:ext cx="41595" cy="4278"/>
          </a:xfrm>
          <a:custGeom>
            <a:avLst/>
            <a:gdLst/>
            <a:ahLst/>
            <a:cxnLst/>
            <a:rect l="l" t="t" r="r" b="b"/>
            <a:pathLst>
              <a:path w="41595" h="4278">
                <a:moveTo>
                  <a:pt x="0" y="2139"/>
                </a:moveTo>
                <a:lnTo>
                  <a:pt x="41595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455178" y="917865"/>
            <a:ext cx="41595" cy="4892"/>
          </a:xfrm>
          <a:custGeom>
            <a:avLst/>
            <a:gdLst/>
            <a:ahLst/>
            <a:cxnLst/>
            <a:rect l="l" t="t" r="r" b="b"/>
            <a:pathLst>
              <a:path w="41595" h="4892">
                <a:moveTo>
                  <a:pt x="0" y="2446"/>
                </a:moveTo>
                <a:lnTo>
                  <a:pt x="41595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452733" y="903790"/>
            <a:ext cx="45885" cy="14075"/>
          </a:xfrm>
          <a:custGeom>
            <a:avLst/>
            <a:gdLst/>
            <a:ahLst/>
            <a:cxnLst/>
            <a:rect l="l" t="t" r="r" b="b"/>
            <a:pathLst>
              <a:path w="45885" h="14075">
                <a:moveTo>
                  <a:pt x="0" y="7037"/>
                </a:moveTo>
                <a:lnTo>
                  <a:pt x="45885" y="7037"/>
                </a:lnTo>
              </a:path>
            </a:pathLst>
          </a:custGeom>
          <a:ln w="1534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452733" y="908683"/>
            <a:ext cx="45885" cy="4892"/>
          </a:xfrm>
          <a:custGeom>
            <a:avLst/>
            <a:gdLst/>
            <a:ahLst/>
            <a:cxnLst/>
            <a:rect l="l" t="t" r="r" b="b"/>
            <a:pathLst>
              <a:path w="45885" h="4892">
                <a:moveTo>
                  <a:pt x="0" y="2446"/>
                </a:moveTo>
                <a:lnTo>
                  <a:pt x="45885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3454844" y="888128"/>
            <a:ext cx="41314" cy="43529"/>
          </a:xfrm>
          <a:custGeom>
            <a:avLst/>
            <a:gdLst/>
            <a:ahLst/>
            <a:cxnLst/>
            <a:rect l="l" t="t" r="r" b="b"/>
            <a:pathLst>
              <a:path w="41314" h="43529">
                <a:moveTo>
                  <a:pt x="41314" y="21076"/>
                </a:moveTo>
                <a:lnTo>
                  <a:pt x="36930" y="7821"/>
                </a:lnTo>
                <a:lnTo>
                  <a:pt x="25770" y="0"/>
                </a:lnTo>
                <a:lnTo>
                  <a:pt x="9554" y="2539"/>
                </a:lnTo>
                <a:lnTo>
                  <a:pt x="0" y="10758"/>
                </a:lnTo>
                <a:lnTo>
                  <a:pt x="748" y="28200"/>
                </a:lnTo>
                <a:lnTo>
                  <a:pt x="6861" y="39019"/>
                </a:lnTo>
                <a:lnTo>
                  <a:pt x="16572" y="43529"/>
                </a:lnTo>
                <a:lnTo>
                  <a:pt x="31048" y="39684"/>
                </a:lnTo>
                <a:lnTo>
                  <a:pt x="39617" y="29619"/>
                </a:lnTo>
                <a:lnTo>
                  <a:pt x="41314" y="21076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3475550" y="780125"/>
            <a:ext cx="0" cy="263661"/>
          </a:xfrm>
          <a:custGeom>
            <a:avLst/>
            <a:gdLst/>
            <a:ahLst/>
            <a:cxnLst/>
            <a:rect l="l" t="t" r="r" b="b"/>
            <a:pathLst>
              <a:path h="263661">
                <a:moveTo>
                  <a:pt x="0" y="0"/>
                </a:moveTo>
                <a:lnTo>
                  <a:pt x="0" y="263661"/>
                </a:lnTo>
              </a:path>
            </a:pathLst>
          </a:custGeom>
          <a:ln w="1429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3706573" y="861555"/>
            <a:ext cx="4903" cy="47762"/>
          </a:xfrm>
          <a:custGeom>
            <a:avLst/>
            <a:gdLst/>
            <a:ahLst/>
            <a:cxnLst/>
            <a:rect l="l" t="t" r="r" b="b"/>
            <a:pathLst>
              <a:path w="4903" h="47762">
                <a:moveTo>
                  <a:pt x="0" y="47762"/>
                </a:moveTo>
                <a:lnTo>
                  <a:pt x="4903" y="47762"/>
                </a:lnTo>
                <a:lnTo>
                  <a:pt x="4903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3697413" y="864636"/>
            <a:ext cx="23232" cy="1832"/>
          </a:xfrm>
          <a:custGeom>
            <a:avLst/>
            <a:gdLst/>
            <a:ahLst/>
            <a:cxnLst/>
            <a:rect l="l" t="t" r="r" b="b"/>
            <a:pathLst>
              <a:path w="23232" h="1832">
                <a:moveTo>
                  <a:pt x="0" y="916"/>
                </a:moveTo>
                <a:lnTo>
                  <a:pt x="23232" y="916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3697413" y="903155"/>
            <a:ext cx="23232" cy="3728"/>
          </a:xfrm>
          <a:custGeom>
            <a:avLst/>
            <a:gdLst/>
            <a:ahLst/>
            <a:cxnLst/>
            <a:rect l="l" t="t" r="r" b="b"/>
            <a:pathLst>
              <a:path w="23232" h="3728">
                <a:moveTo>
                  <a:pt x="0" y="3728"/>
                </a:moveTo>
                <a:lnTo>
                  <a:pt x="23232" y="3728"/>
                </a:lnTo>
                <a:lnTo>
                  <a:pt x="23232" y="0"/>
                </a:lnTo>
                <a:lnTo>
                  <a:pt x="0" y="0"/>
                </a:lnTo>
                <a:lnTo>
                  <a:pt x="0" y="3728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3694969" y="866470"/>
            <a:ext cx="28136" cy="2445"/>
          </a:xfrm>
          <a:custGeom>
            <a:avLst/>
            <a:gdLst/>
            <a:ahLst/>
            <a:cxnLst/>
            <a:rect l="l" t="t" r="r" b="b"/>
            <a:pathLst>
              <a:path w="28136" h="2445">
                <a:moveTo>
                  <a:pt x="0" y="1222"/>
                </a:moveTo>
                <a:lnTo>
                  <a:pt x="28136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694969" y="901959"/>
            <a:ext cx="28136" cy="1832"/>
          </a:xfrm>
          <a:custGeom>
            <a:avLst/>
            <a:gdLst/>
            <a:ahLst/>
            <a:cxnLst/>
            <a:rect l="l" t="t" r="r" b="b"/>
            <a:pathLst>
              <a:path w="28136" h="1832">
                <a:moveTo>
                  <a:pt x="0" y="916"/>
                </a:moveTo>
                <a:lnTo>
                  <a:pt x="28136" y="916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3693136" y="868915"/>
            <a:ext cx="31787" cy="2445"/>
          </a:xfrm>
          <a:custGeom>
            <a:avLst/>
            <a:gdLst/>
            <a:ahLst/>
            <a:cxnLst/>
            <a:rect l="l" t="t" r="r" b="b"/>
            <a:pathLst>
              <a:path w="31787" h="2445">
                <a:moveTo>
                  <a:pt x="0" y="1222"/>
                </a:moveTo>
                <a:lnTo>
                  <a:pt x="3178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3693136" y="899500"/>
            <a:ext cx="31787" cy="2445"/>
          </a:xfrm>
          <a:custGeom>
            <a:avLst/>
            <a:gdLst/>
            <a:ahLst/>
            <a:cxnLst/>
            <a:rect l="l" t="t" r="r" b="b"/>
            <a:pathLst>
              <a:path w="31787" h="2445">
                <a:moveTo>
                  <a:pt x="0" y="1222"/>
                </a:moveTo>
                <a:lnTo>
                  <a:pt x="3178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3690690" y="871360"/>
            <a:ext cx="36691" cy="2445"/>
          </a:xfrm>
          <a:custGeom>
            <a:avLst/>
            <a:gdLst/>
            <a:ahLst/>
            <a:cxnLst/>
            <a:rect l="l" t="t" r="r" b="b"/>
            <a:pathLst>
              <a:path w="36691" h="2445">
                <a:moveTo>
                  <a:pt x="0" y="1222"/>
                </a:moveTo>
                <a:lnTo>
                  <a:pt x="3669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690690" y="897068"/>
            <a:ext cx="36691" cy="2445"/>
          </a:xfrm>
          <a:custGeom>
            <a:avLst/>
            <a:gdLst/>
            <a:ahLst/>
            <a:cxnLst/>
            <a:rect l="l" t="t" r="r" b="b"/>
            <a:pathLst>
              <a:path w="36691" h="2445">
                <a:moveTo>
                  <a:pt x="0" y="1222"/>
                </a:moveTo>
                <a:lnTo>
                  <a:pt x="3669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688232" y="873807"/>
            <a:ext cx="41595" cy="4290"/>
          </a:xfrm>
          <a:custGeom>
            <a:avLst/>
            <a:gdLst/>
            <a:ahLst/>
            <a:cxnLst/>
            <a:rect l="l" t="t" r="r" b="b"/>
            <a:pathLst>
              <a:path w="41595" h="4289">
                <a:moveTo>
                  <a:pt x="0" y="2144"/>
                </a:moveTo>
                <a:lnTo>
                  <a:pt x="41595" y="2144"/>
                </a:lnTo>
              </a:path>
            </a:pathLst>
          </a:custGeom>
          <a:ln w="55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688232" y="892173"/>
            <a:ext cx="41595" cy="4892"/>
          </a:xfrm>
          <a:custGeom>
            <a:avLst/>
            <a:gdLst/>
            <a:ahLst/>
            <a:cxnLst/>
            <a:rect l="l" t="t" r="r" b="b"/>
            <a:pathLst>
              <a:path w="41595" h="4892">
                <a:moveTo>
                  <a:pt x="0" y="2446"/>
                </a:moveTo>
                <a:lnTo>
                  <a:pt x="41595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685788" y="878097"/>
            <a:ext cx="46487" cy="14063"/>
          </a:xfrm>
          <a:custGeom>
            <a:avLst/>
            <a:gdLst/>
            <a:ahLst/>
            <a:cxnLst/>
            <a:rect l="l" t="t" r="r" b="b"/>
            <a:pathLst>
              <a:path w="46487" h="14063">
                <a:moveTo>
                  <a:pt x="0" y="7031"/>
                </a:moveTo>
                <a:lnTo>
                  <a:pt x="46487" y="7031"/>
                </a:lnTo>
              </a:path>
            </a:pathLst>
          </a:custGeom>
          <a:ln w="1533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685788" y="882988"/>
            <a:ext cx="46487" cy="4892"/>
          </a:xfrm>
          <a:custGeom>
            <a:avLst/>
            <a:gdLst/>
            <a:ahLst/>
            <a:cxnLst/>
            <a:rect l="l" t="t" r="r" b="b"/>
            <a:pathLst>
              <a:path w="46487" h="4892">
                <a:moveTo>
                  <a:pt x="0" y="2446"/>
                </a:moveTo>
                <a:lnTo>
                  <a:pt x="46487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3688447" y="862503"/>
            <a:ext cx="40768" cy="43495"/>
          </a:xfrm>
          <a:custGeom>
            <a:avLst/>
            <a:gdLst/>
            <a:ahLst/>
            <a:cxnLst/>
            <a:rect l="l" t="t" r="r" b="b"/>
            <a:pathLst>
              <a:path w="40768" h="43495">
                <a:moveTo>
                  <a:pt x="40768" y="21621"/>
                </a:moveTo>
                <a:lnTo>
                  <a:pt x="36428" y="8151"/>
                </a:lnTo>
                <a:lnTo>
                  <a:pt x="25561" y="0"/>
                </a:lnTo>
                <a:lnTo>
                  <a:pt x="9485" y="2670"/>
                </a:lnTo>
                <a:lnTo>
                  <a:pt x="0" y="11071"/>
                </a:lnTo>
                <a:lnTo>
                  <a:pt x="829" y="28372"/>
                </a:lnTo>
                <a:lnTo>
                  <a:pt x="7071" y="39098"/>
                </a:lnTo>
                <a:lnTo>
                  <a:pt x="16917" y="43495"/>
                </a:lnTo>
                <a:lnTo>
                  <a:pt x="31097" y="39402"/>
                </a:lnTo>
                <a:lnTo>
                  <a:pt x="39408" y="29006"/>
                </a:lnTo>
                <a:lnTo>
                  <a:pt x="40768" y="21621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3708611" y="745264"/>
            <a:ext cx="0" cy="279567"/>
          </a:xfrm>
          <a:custGeom>
            <a:avLst/>
            <a:gdLst/>
            <a:ahLst/>
            <a:cxnLst/>
            <a:rect l="l" t="t" r="r" b="b"/>
            <a:pathLst>
              <a:path h="279567">
                <a:moveTo>
                  <a:pt x="0" y="0"/>
                </a:moveTo>
                <a:lnTo>
                  <a:pt x="0" y="279568"/>
                </a:lnTo>
              </a:path>
            </a:pathLst>
          </a:custGeom>
          <a:ln w="1431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3939638" y="765509"/>
            <a:ext cx="4892" cy="48377"/>
          </a:xfrm>
          <a:custGeom>
            <a:avLst/>
            <a:gdLst/>
            <a:ahLst/>
            <a:cxnLst/>
            <a:rect l="l" t="t" r="r" b="b"/>
            <a:pathLst>
              <a:path w="4892" h="48377">
                <a:moveTo>
                  <a:pt x="0" y="48377"/>
                </a:moveTo>
                <a:lnTo>
                  <a:pt x="4892" y="48377"/>
                </a:lnTo>
                <a:lnTo>
                  <a:pt x="4892" y="0"/>
                </a:lnTo>
                <a:lnTo>
                  <a:pt x="0" y="0"/>
                </a:lnTo>
                <a:lnTo>
                  <a:pt x="0" y="48377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930469" y="768591"/>
            <a:ext cx="23243" cy="2445"/>
          </a:xfrm>
          <a:custGeom>
            <a:avLst/>
            <a:gdLst/>
            <a:ahLst/>
            <a:cxnLst/>
            <a:rect l="l" t="t" r="r" b="b"/>
            <a:pathLst>
              <a:path w="23243" h="2445">
                <a:moveTo>
                  <a:pt x="0" y="1222"/>
                </a:moveTo>
                <a:lnTo>
                  <a:pt x="2324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3930469" y="807724"/>
            <a:ext cx="23243" cy="3715"/>
          </a:xfrm>
          <a:custGeom>
            <a:avLst/>
            <a:gdLst/>
            <a:ahLst/>
            <a:cxnLst/>
            <a:rect l="l" t="t" r="r" b="b"/>
            <a:pathLst>
              <a:path w="23243" h="3715">
                <a:moveTo>
                  <a:pt x="0" y="3715"/>
                </a:moveTo>
                <a:lnTo>
                  <a:pt x="23243" y="3715"/>
                </a:lnTo>
                <a:lnTo>
                  <a:pt x="23243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3928625" y="771038"/>
            <a:ext cx="27533" cy="2445"/>
          </a:xfrm>
          <a:custGeom>
            <a:avLst/>
            <a:gdLst/>
            <a:ahLst/>
            <a:cxnLst/>
            <a:rect l="l" t="t" r="r" b="b"/>
            <a:pathLst>
              <a:path w="27533" h="2445">
                <a:moveTo>
                  <a:pt x="0" y="1222"/>
                </a:moveTo>
                <a:lnTo>
                  <a:pt x="2753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3928625" y="805913"/>
            <a:ext cx="27533" cy="2445"/>
          </a:xfrm>
          <a:custGeom>
            <a:avLst/>
            <a:gdLst/>
            <a:ahLst/>
            <a:cxnLst/>
            <a:rect l="l" t="t" r="r" b="b"/>
            <a:pathLst>
              <a:path w="27533" h="2445">
                <a:moveTo>
                  <a:pt x="0" y="1222"/>
                </a:moveTo>
                <a:lnTo>
                  <a:pt x="2753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926179" y="773484"/>
            <a:ext cx="32437" cy="2445"/>
          </a:xfrm>
          <a:custGeom>
            <a:avLst/>
            <a:gdLst/>
            <a:ahLst/>
            <a:cxnLst/>
            <a:rect l="l" t="t" r="r" b="b"/>
            <a:pathLst>
              <a:path w="32437" h="2445">
                <a:moveTo>
                  <a:pt x="0" y="1222"/>
                </a:moveTo>
                <a:lnTo>
                  <a:pt x="3243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3926179" y="803467"/>
            <a:ext cx="32437" cy="2445"/>
          </a:xfrm>
          <a:custGeom>
            <a:avLst/>
            <a:gdLst/>
            <a:ahLst/>
            <a:cxnLst/>
            <a:rect l="l" t="t" r="r" b="b"/>
            <a:pathLst>
              <a:path w="32437" h="2445">
                <a:moveTo>
                  <a:pt x="0" y="1222"/>
                </a:moveTo>
                <a:lnTo>
                  <a:pt x="3243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3918841" y="783889"/>
            <a:ext cx="46487" cy="0"/>
          </a:xfrm>
          <a:custGeom>
            <a:avLst/>
            <a:gdLst/>
            <a:ahLst/>
            <a:cxnLst/>
            <a:rect l="l" t="t" r="r" b="b"/>
            <a:pathLst>
              <a:path w="46487">
                <a:moveTo>
                  <a:pt x="0" y="0"/>
                </a:moveTo>
                <a:lnTo>
                  <a:pt x="46487" y="0"/>
                </a:lnTo>
              </a:path>
            </a:pathLst>
          </a:custGeom>
          <a:ln w="1719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3923722" y="801633"/>
            <a:ext cx="36715" cy="1832"/>
          </a:xfrm>
          <a:custGeom>
            <a:avLst/>
            <a:gdLst/>
            <a:ahLst/>
            <a:cxnLst/>
            <a:rect l="l" t="t" r="r" b="b"/>
            <a:pathLst>
              <a:path w="36715" h="1832">
                <a:moveTo>
                  <a:pt x="0" y="916"/>
                </a:moveTo>
                <a:lnTo>
                  <a:pt x="36715" y="916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3921287" y="796730"/>
            <a:ext cx="41606" cy="4904"/>
          </a:xfrm>
          <a:custGeom>
            <a:avLst/>
            <a:gdLst/>
            <a:ahLst/>
            <a:cxnLst/>
            <a:rect l="l" t="t" r="r" b="b"/>
            <a:pathLst>
              <a:path w="41607" h="4904">
                <a:moveTo>
                  <a:pt x="0" y="2452"/>
                </a:moveTo>
                <a:lnTo>
                  <a:pt x="41607" y="2452"/>
                </a:lnTo>
              </a:path>
            </a:pathLst>
          </a:custGeom>
          <a:ln w="617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3918841" y="782666"/>
            <a:ext cx="46487" cy="14063"/>
          </a:xfrm>
          <a:custGeom>
            <a:avLst/>
            <a:gdLst/>
            <a:ahLst/>
            <a:cxnLst/>
            <a:rect l="l" t="t" r="r" b="b"/>
            <a:pathLst>
              <a:path w="46487" h="14063">
                <a:moveTo>
                  <a:pt x="0" y="7031"/>
                </a:moveTo>
                <a:lnTo>
                  <a:pt x="46487" y="7031"/>
                </a:lnTo>
              </a:path>
            </a:pathLst>
          </a:custGeom>
          <a:ln w="1533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3921568" y="767004"/>
            <a:ext cx="41314" cy="42981"/>
          </a:xfrm>
          <a:custGeom>
            <a:avLst/>
            <a:gdLst/>
            <a:ahLst/>
            <a:cxnLst/>
            <a:rect l="l" t="t" r="r" b="b"/>
            <a:pathLst>
              <a:path w="41314" h="42981">
                <a:moveTo>
                  <a:pt x="41314" y="21076"/>
                </a:moveTo>
                <a:lnTo>
                  <a:pt x="36930" y="7821"/>
                </a:lnTo>
                <a:lnTo>
                  <a:pt x="25770" y="0"/>
                </a:lnTo>
                <a:lnTo>
                  <a:pt x="9554" y="2539"/>
                </a:lnTo>
                <a:lnTo>
                  <a:pt x="0" y="10758"/>
                </a:lnTo>
                <a:lnTo>
                  <a:pt x="793" y="28221"/>
                </a:lnTo>
                <a:lnTo>
                  <a:pt x="7055" y="38783"/>
                </a:lnTo>
                <a:lnTo>
                  <a:pt x="16959" y="42981"/>
                </a:lnTo>
                <a:lnTo>
                  <a:pt x="31397" y="39125"/>
                </a:lnTo>
                <a:lnTo>
                  <a:pt x="39841" y="28989"/>
                </a:lnTo>
                <a:lnTo>
                  <a:pt x="41314" y="21076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4175766" y="835862"/>
            <a:ext cx="4277" cy="47762"/>
          </a:xfrm>
          <a:custGeom>
            <a:avLst/>
            <a:gdLst/>
            <a:ahLst/>
            <a:cxnLst/>
            <a:rect l="l" t="t" r="r" b="b"/>
            <a:pathLst>
              <a:path w="4277" h="47762">
                <a:moveTo>
                  <a:pt x="0" y="47762"/>
                </a:moveTo>
                <a:lnTo>
                  <a:pt x="4277" y="47762"/>
                </a:lnTo>
                <a:lnTo>
                  <a:pt x="4277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4165968" y="838944"/>
            <a:ext cx="23232" cy="1843"/>
          </a:xfrm>
          <a:custGeom>
            <a:avLst/>
            <a:gdLst/>
            <a:ahLst/>
            <a:cxnLst/>
            <a:rect l="l" t="t" r="r" b="b"/>
            <a:pathLst>
              <a:path w="23232" h="1843">
                <a:moveTo>
                  <a:pt x="0" y="921"/>
                </a:moveTo>
                <a:lnTo>
                  <a:pt x="23232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4165968" y="877462"/>
            <a:ext cx="23232" cy="3704"/>
          </a:xfrm>
          <a:custGeom>
            <a:avLst/>
            <a:gdLst/>
            <a:ahLst/>
            <a:cxnLst/>
            <a:rect l="l" t="t" r="r" b="b"/>
            <a:pathLst>
              <a:path w="23232" h="3704">
                <a:moveTo>
                  <a:pt x="0" y="3704"/>
                </a:moveTo>
                <a:lnTo>
                  <a:pt x="23232" y="3704"/>
                </a:lnTo>
                <a:lnTo>
                  <a:pt x="23232" y="0"/>
                </a:lnTo>
                <a:lnTo>
                  <a:pt x="0" y="0"/>
                </a:lnTo>
                <a:lnTo>
                  <a:pt x="0" y="370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4164124" y="840790"/>
            <a:ext cx="27533" cy="2445"/>
          </a:xfrm>
          <a:custGeom>
            <a:avLst/>
            <a:gdLst/>
            <a:ahLst/>
            <a:cxnLst/>
            <a:rect l="l" t="t" r="r" b="b"/>
            <a:pathLst>
              <a:path w="27533" h="2445">
                <a:moveTo>
                  <a:pt x="0" y="1222"/>
                </a:moveTo>
                <a:lnTo>
                  <a:pt x="2753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4164124" y="876254"/>
            <a:ext cx="27533" cy="1843"/>
          </a:xfrm>
          <a:custGeom>
            <a:avLst/>
            <a:gdLst/>
            <a:ahLst/>
            <a:cxnLst/>
            <a:rect l="l" t="t" r="r" b="b"/>
            <a:pathLst>
              <a:path w="27533" h="1843">
                <a:moveTo>
                  <a:pt x="0" y="921"/>
                </a:moveTo>
                <a:lnTo>
                  <a:pt x="27533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4161691" y="843222"/>
            <a:ext cx="32413" cy="2445"/>
          </a:xfrm>
          <a:custGeom>
            <a:avLst/>
            <a:gdLst/>
            <a:ahLst/>
            <a:cxnLst/>
            <a:rect l="l" t="t" r="r" b="b"/>
            <a:pathLst>
              <a:path w="32413" h="2445">
                <a:moveTo>
                  <a:pt x="0" y="1222"/>
                </a:moveTo>
                <a:lnTo>
                  <a:pt x="3241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4161691" y="873808"/>
            <a:ext cx="32413" cy="2445"/>
          </a:xfrm>
          <a:custGeom>
            <a:avLst/>
            <a:gdLst/>
            <a:ahLst/>
            <a:cxnLst/>
            <a:rect l="l" t="t" r="r" b="b"/>
            <a:pathLst>
              <a:path w="32413" h="2445">
                <a:moveTo>
                  <a:pt x="0" y="1222"/>
                </a:moveTo>
                <a:lnTo>
                  <a:pt x="3241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4159243" y="845681"/>
            <a:ext cx="37306" cy="2445"/>
          </a:xfrm>
          <a:custGeom>
            <a:avLst/>
            <a:gdLst/>
            <a:ahLst/>
            <a:cxnLst/>
            <a:rect l="l" t="t" r="r" b="b"/>
            <a:pathLst>
              <a:path w="37306" h="2445">
                <a:moveTo>
                  <a:pt x="0" y="1222"/>
                </a:moveTo>
                <a:lnTo>
                  <a:pt x="37306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4159243" y="871360"/>
            <a:ext cx="37306" cy="2445"/>
          </a:xfrm>
          <a:custGeom>
            <a:avLst/>
            <a:gdLst/>
            <a:ahLst/>
            <a:cxnLst/>
            <a:rect l="l" t="t" r="r" b="b"/>
            <a:pathLst>
              <a:path w="37306" h="2445">
                <a:moveTo>
                  <a:pt x="0" y="1222"/>
                </a:moveTo>
                <a:lnTo>
                  <a:pt x="37306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4156787" y="848116"/>
            <a:ext cx="41606" cy="4278"/>
          </a:xfrm>
          <a:custGeom>
            <a:avLst/>
            <a:gdLst/>
            <a:ahLst/>
            <a:cxnLst/>
            <a:rect l="l" t="t" r="r" b="b"/>
            <a:pathLst>
              <a:path w="41607" h="4278">
                <a:moveTo>
                  <a:pt x="0" y="2139"/>
                </a:moveTo>
                <a:lnTo>
                  <a:pt x="41607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4156787" y="866468"/>
            <a:ext cx="41606" cy="4892"/>
          </a:xfrm>
          <a:custGeom>
            <a:avLst/>
            <a:gdLst/>
            <a:ahLst/>
            <a:cxnLst/>
            <a:rect l="l" t="t" r="r" b="b"/>
            <a:pathLst>
              <a:path w="41607" h="4892">
                <a:moveTo>
                  <a:pt x="0" y="2446"/>
                </a:moveTo>
                <a:lnTo>
                  <a:pt x="41607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4154967" y="852393"/>
            <a:ext cx="45873" cy="14075"/>
          </a:xfrm>
          <a:custGeom>
            <a:avLst/>
            <a:gdLst/>
            <a:ahLst/>
            <a:cxnLst/>
            <a:rect l="l" t="t" r="r" b="b"/>
            <a:pathLst>
              <a:path w="45873" h="14075">
                <a:moveTo>
                  <a:pt x="0" y="7037"/>
                </a:moveTo>
                <a:lnTo>
                  <a:pt x="45873" y="7037"/>
                </a:lnTo>
              </a:path>
            </a:pathLst>
          </a:custGeom>
          <a:ln w="1534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4154967" y="857297"/>
            <a:ext cx="45873" cy="4892"/>
          </a:xfrm>
          <a:custGeom>
            <a:avLst/>
            <a:gdLst/>
            <a:ahLst/>
            <a:cxnLst/>
            <a:rect l="l" t="t" r="r" b="b"/>
            <a:pathLst>
              <a:path w="45873" h="4892">
                <a:moveTo>
                  <a:pt x="0" y="2446"/>
                </a:moveTo>
                <a:lnTo>
                  <a:pt x="45873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4157346" y="836935"/>
            <a:ext cx="41048" cy="43344"/>
          </a:xfrm>
          <a:custGeom>
            <a:avLst/>
            <a:gdLst/>
            <a:ahLst/>
            <a:cxnLst/>
            <a:rect l="l" t="t" r="r" b="b"/>
            <a:pathLst>
              <a:path w="41048" h="43344">
                <a:moveTo>
                  <a:pt x="41048" y="21497"/>
                </a:moveTo>
                <a:lnTo>
                  <a:pt x="36776" y="8190"/>
                </a:lnTo>
                <a:lnTo>
                  <a:pt x="25869" y="0"/>
                </a:lnTo>
                <a:lnTo>
                  <a:pt x="9658" y="2456"/>
                </a:lnTo>
                <a:lnTo>
                  <a:pt x="0" y="10613"/>
                </a:lnTo>
                <a:lnTo>
                  <a:pt x="551" y="28252"/>
                </a:lnTo>
                <a:lnTo>
                  <a:pt x="6545" y="38957"/>
                </a:lnTo>
                <a:lnTo>
                  <a:pt x="16181" y="43344"/>
                </a:lnTo>
                <a:lnTo>
                  <a:pt x="30857" y="39629"/>
                </a:lnTo>
                <a:lnTo>
                  <a:pt x="39442" y="29727"/>
                </a:lnTo>
                <a:lnTo>
                  <a:pt x="41048" y="21497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4408806" y="887248"/>
            <a:ext cx="4290" cy="47762"/>
          </a:xfrm>
          <a:custGeom>
            <a:avLst/>
            <a:gdLst/>
            <a:ahLst/>
            <a:cxnLst/>
            <a:rect l="l" t="t" r="r" b="b"/>
            <a:pathLst>
              <a:path w="4289" h="47762">
                <a:moveTo>
                  <a:pt x="0" y="47762"/>
                </a:moveTo>
                <a:lnTo>
                  <a:pt x="4289" y="47762"/>
                </a:lnTo>
                <a:lnTo>
                  <a:pt x="4289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4399636" y="889714"/>
            <a:ext cx="23244" cy="2458"/>
          </a:xfrm>
          <a:custGeom>
            <a:avLst/>
            <a:gdLst/>
            <a:ahLst/>
            <a:cxnLst/>
            <a:rect l="l" t="t" r="r" b="b"/>
            <a:pathLst>
              <a:path w="23244" h="2458">
                <a:moveTo>
                  <a:pt x="0" y="1229"/>
                </a:moveTo>
                <a:lnTo>
                  <a:pt x="23244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4399636" y="928847"/>
            <a:ext cx="23244" cy="3715"/>
          </a:xfrm>
          <a:custGeom>
            <a:avLst/>
            <a:gdLst/>
            <a:ahLst/>
            <a:cxnLst/>
            <a:rect l="l" t="t" r="r" b="b"/>
            <a:pathLst>
              <a:path w="23244" h="3715">
                <a:moveTo>
                  <a:pt x="0" y="3715"/>
                </a:moveTo>
                <a:lnTo>
                  <a:pt x="23244" y="3715"/>
                </a:lnTo>
                <a:lnTo>
                  <a:pt x="23244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4397191" y="892173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4397191" y="927036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4394745" y="894607"/>
            <a:ext cx="32425" cy="2458"/>
          </a:xfrm>
          <a:custGeom>
            <a:avLst/>
            <a:gdLst/>
            <a:ahLst/>
            <a:cxnLst/>
            <a:rect l="l" t="t" r="r" b="b"/>
            <a:pathLst>
              <a:path w="32425" h="2458">
                <a:moveTo>
                  <a:pt x="0" y="1229"/>
                </a:moveTo>
                <a:lnTo>
                  <a:pt x="32425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4394745" y="925206"/>
            <a:ext cx="32425" cy="1843"/>
          </a:xfrm>
          <a:custGeom>
            <a:avLst/>
            <a:gdLst/>
            <a:ahLst/>
            <a:cxnLst/>
            <a:rect l="l" t="t" r="r" b="b"/>
            <a:pathLst>
              <a:path w="32425" h="1843">
                <a:moveTo>
                  <a:pt x="0" y="921"/>
                </a:moveTo>
                <a:lnTo>
                  <a:pt x="32425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4392286" y="897068"/>
            <a:ext cx="37317" cy="2445"/>
          </a:xfrm>
          <a:custGeom>
            <a:avLst/>
            <a:gdLst/>
            <a:ahLst/>
            <a:cxnLst/>
            <a:rect l="l" t="t" r="r" b="b"/>
            <a:pathLst>
              <a:path w="37317" h="2445">
                <a:moveTo>
                  <a:pt x="0" y="1222"/>
                </a:moveTo>
                <a:lnTo>
                  <a:pt x="3731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4392286" y="922756"/>
            <a:ext cx="37317" cy="2434"/>
          </a:xfrm>
          <a:custGeom>
            <a:avLst/>
            <a:gdLst/>
            <a:ahLst/>
            <a:cxnLst/>
            <a:rect l="l" t="t" r="r" b="b"/>
            <a:pathLst>
              <a:path w="37317" h="2434">
                <a:moveTo>
                  <a:pt x="0" y="1217"/>
                </a:moveTo>
                <a:lnTo>
                  <a:pt x="37317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4390455" y="899500"/>
            <a:ext cx="41595" cy="4278"/>
          </a:xfrm>
          <a:custGeom>
            <a:avLst/>
            <a:gdLst/>
            <a:ahLst/>
            <a:cxnLst/>
            <a:rect l="l" t="t" r="r" b="b"/>
            <a:pathLst>
              <a:path w="41595" h="4278">
                <a:moveTo>
                  <a:pt x="0" y="2139"/>
                </a:moveTo>
                <a:lnTo>
                  <a:pt x="41595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4390455" y="917865"/>
            <a:ext cx="41595" cy="4892"/>
          </a:xfrm>
          <a:custGeom>
            <a:avLst/>
            <a:gdLst/>
            <a:ahLst/>
            <a:cxnLst/>
            <a:rect l="l" t="t" r="r" b="b"/>
            <a:pathLst>
              <a:path w="41595" h="4892">
                <a:moveTo>
                  <a:pt x="0" y="2446"/>
                </a:moveTo>
                <a:lnTo>
                  <a:pt x="41595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4387998" y="903790"/>
            <a:ext cx="45885" cy="14075"/>
          </a:xfrm>
          <a:custGeom>
            <a:avLst/>
            <a:gdLst/>
            <a:ahLst/>
            <a:cxnLst/>
            <a:rect l="l" t="t" r="r" b="b"/>
            <a:pathLst>
              <a:path w="45885" h="14075">
                <a:moveTo>
                  <a:pt x="0" y="7037"/>
                </a:moveTo>
                <a:lnTo>
                  <a:pt x="45885" y="7037"/>
                </a:lnTo>
              </a:path>
            </a:pathLst>
          </a:custGeom>
          <a:ln w="1534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4387998" y="908683"/>
            <a:ext cx="45885" cy="4892"/>
          </a:xfrm>
          <a:custGeom>
            <a:avLst/>
            <a:gdLst/>
            <a:ahLst/>
            <a:cxnLst/>
            <a:rect l="l" t="t" r="r" b="b"/>
            <a:pathLst>
              <a:path w="45885" h="4892">
                <a:moveTo>
                  <a:pt x="0" y="2446"/>
                </a:moveTo>
                <a:lnTo>
                  <a:pt x="45885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4390129" y="888127"/>
            <a:ext cx="41305" cy="43530"/>
          </a:xfrm>
          <a:custGeom>
            <a:avLst/>
            <a:gdLst/>
            <a:ahLst/>
            <a:cxnLst/>
            <a:rect l="l" t="t" r="r" b="b"/>
            <a:pathLst>
              <a:path w="41305" h="43530">
                <a:moveTo>
                  <a:pt x="41305" y="21076"/>
                </a:moveTo>
                <a:lnTo>
                  <a:pt x="36922" y="7821"/>
                </a:lnTo>
                <a:lnTo>
                  <a:pt x="25762" y="0"/>
                </a:lnTo>
                <a:lnTo>
                  <a:pt x="9551" y="2541"/>
                </a:lnTo>
                <a:lnTo>
                  <a:pt x="0" y="10763"/>
                </a:lnTo>
                <a:lnTo>
                  <a:pt x="751" y="28206"/>
                </a:lnTo>
                <a:lnTo>
                  <a:pt x="6867" y="39024"/>
                </a:lnTo>
                <a:lnTo>
                  <a:pt x="16577" y="43530"/>
                </a:lnTo>
                <a:lnTo>
                  <a:pt x="31047" y="39682"/>
                </a:lnTo>
                <a:lnTo>
                  <a:pt x="39612" y="29612"/>
                </a:lnTo>
                <a:lnTo>
                  <a:pt x="41305" y="21076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4410839" y="770942"/>
            <a:ext cx="0" cy="282026"/>
          </a:xfrm>
          <a:custGeom>
            <a:avLst/>
            <a:gdLst/>
            <a:ahLst/>
            <a:cxnLst/>
            <a:rect l="l" t="t" r="r" b="b"/>
            <a:pathLst>
              <a:path h="282026">
                <a:moveTo>
                  <a:pt x="0" y="0"/>
                </a:moveTo>
                <a:lnTo>
                  <a:pt x="0" y="282026"/>
                </a:lnTo>
              </a:path>
            </a:pathLst>
          </a:custGeom>
          <a:ln w="1429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2549856" y="1437214"/>
            <a:ext cx="4290" cy="48377"/>
          </a:xfrm>
          <a:custGeom>
            <a:avLst/>
            <a:gdLst/>
            <a:ahLst/>
            <a:cxnLst/>
            <a:rect l="l" t="t" r="r" b="b"/>
            <a:pathLst>
              <a:path w="4289" h="48377">
                <a:moveTo>
                  <a:pt x="0" y="48377"/>
                </a:moveTo>
                <a:lnTo>
                  <a:pt x="4289" y="48377"/>
                </a:lnTo>
                <a:lnTo>
                  <a:pt x="4289" y="0"/>
                </a:lnTo>
                <a:lnTo>
                  <a:pt x="0" y="0"/>
                </a:lnTo>
                <a:lnTo>
                  <a:pt x="0" y="48377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2540687" y="1440294"/>
            <a:ext cx="22640" cy="2458"/>
          </a:xfrm>
          <a:custGeom>
            <a:avLst/>
            <a:gdLst/>
            <a:ahLst/>
            <a:cxnLst/>
            <a:rect l="l" t="t" r="r" b="b"/>
            <a:pathLst>
              <a:path w="22641" h="2458">
                <a:moveTo>
                  <a:pt x="0" y="1229"/>
                </a:moveTo>
                <a:lnTo>
                  <a:pt x="22641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2540687" y="1479428"/>
            <a:ext cx="22640" cy="3715"/>
          </a:xfrm>
          <a:custGeom>
            <a:avLst/>
            <a:gdLst/>
            <a:ahLst/>
            <a:cxnLst/>
            <a:rect l="l" t="t" r="r" b="b"/>
            <a:pathLst>
              <a:path w="22641" h="3715">
                <a:moveTo>
                  <a:pt x="0" y="3715"/>
                </a:moveTo>
                <a:lnTo>
                  <a:pt x="22641" y="3715"/>
                </a:lnTo>
                <a:lnTo>
                  <a:pt x="22641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2538241" y="1442754"/>
            <a:ext cx="27533" cy="2445"/>
          </a:xfrm>
          <a:custGeom>
            <a:avLst/>
            <a:gdLst/>
            <a:ahLst/>
            <a:cxnLst/>
            <a:rect l="l" t="t" r="r" b="b"/>
            <a:pathLst>
              <a:path w="27533" h="2445">
                <a:moveTo>
                  <a:pt x="0" y="1222"/>
                </a:moveTo>
                <a:lnTo>
                  <a:pt x="2753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2538241" y="1477617"/>
            <a:ext cx="27533" cy="2458"/>
          </a:xfrm>
          <a:custGeom>
            <a:avLst/>
            <a:gdLst/>
            <a:ahLst/>
            <a:cxnLst/>
            <a:rect l="l" t="t" r="r" b="b"/>
            <a:pathLst>
              <a:path w="27533" h="2458">
                <a:moveTo>
                  <a:pt x="0" y="1229"/>
                </a:moveTo>
                <a:lnTo>
                  <a:pt x="27533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2535796" y="1445188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2535796" y="1475170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2529072" y="1455591"/>
            <a:ext cx="45873" cy="0"/>
          </a:xfrm>
          <a:custGeom>
            <a:avLst/>
            <a:gdLst/>
            <a:ahLst/>
            <a:cxnLst/>
            <a:rect l="l" t="t" r="r" b="b"/>
            <a:pathLst>
              <a:path w="45873">
                <a:moveTo>
                  <a:pt x="0" y="0"/>
                </a:moveTo>
                <a:lnTo>
                  <a:pt x="45873" y="0"/>
                </a:lnTo>
              </a:path>
            </a:pathLst>
          </a:custGeom>
          <a:ln w="1716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2533350" y="1473324"/>
            <a:ext cx="37317" cy="1832"/>
          </a:xfrm>
          <a:custGeom>
            <a:avLst/>
            <a:gdLst/>
            <a:ahLst/>
            <a:cxnLst/>
            <a:rect l="l" t="t" r="r" b="b"/>
            <a:pathLst>
              <a:path w="37317" h="1832">
                <a:moveTo>
                  <a:pt x="0" y="916"/>
                </a:moveTo>
                <a:lnTo>
                  <a:pt x="37317" y="916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2531518" y="1468433"/>
            <a:ext cx="40981" cy="4892"/>
          </a:xfrm>
          <a:custGeom>
            <a:avLst/>
            <a:gdLst/>
            <a:ahLst/>
            <a:cxnLst/>
            <a:rect l="l" t="t" r="r" b="b"/>
            <a:pathLst>
              <a:path w="40981" h="4892">
                <a:moveTo>
                  <a:pt x="0" y="2446"/>
                </a:moveTo>
                <a:lnTo>
                  <a:pt x="40981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2529072" y="1454360"/>
            <a:ext cx="45873" cy="14075"/>
          </a:xfrm>
          <a:custGeom>
            <a:avLst/>
            <a:gdLst/>
            <a:ahLst/>
            <a:cxnLst/>
            <a:rect l="l" t="t" r="r" b="b"/>
            <a:pathLst>
              <a:path w="45873" h="14075">
                <a:moveTo>
                  <a:pt x="0" y="7037"/>
                </a:moveTo>
                <a:lnTo>
                  <a:pt x="45873" y="7037"/>
                </a:lnTo>
              </a:path>
            </a:pathLst>
          </a:custGeom>
          <a:ln w="1534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2531180" y="1438707"/>
            <a:ext cx="41320" cy="42979"/>
          </a:xfrm>
          <a:custGeom>
            <a:avLst/>
            <a:gdLst/>
            <a:ahLst/>
            <a:cxnLst/>
            <a:rect l="l" t="t" r="r" b="b"/>
            <a:pathLst>
              <a:path w="41320" h="42979">
                <a:moveTo>
                  <a:pt x="41320" y="21075"/>
                </a:moveTo>
                <a:lnTo>
                  <a:pt x="36936" y="7825"/>
                </a:lnTo>
                <a:lnTo>
                  <a:pt x="25776" y="0"/>
                </a:lnTo>
                <a:lnTo>
                  <a:pt x="9560" y="2540"/>
                </a:lnTo>
                <a:lnTo>
                  <a:pt x="0" y="10757"/>
                </a:lnTo>
                <a:lnTo>
                  <a:pt x="790" y="28222"/>
                </a:lnTo>
                <a:lnTo>
                  <a:pt x="7053" y="38781"/>
                </a:lnTo>
                <a:lnTo>
                  <a:pt x="16956" y="42979"/>
                </a:lnTo>
                <a:lnTo>
                  <a:pt x="31399" y="39129"/>
                </a:lnTo>
                <a:lnTo>
                  <a:pt x="39845" y="28999"/>
                </a:lnTo>
                <a:lnTo>
                  <a:pt x="41320" y="21075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2785370" y="1185784"/>
            <a:ext cx="4277" cy="47762"/>
          </a:xfrm>
          <a:custGeom>
            <a:avLst/>
            <a:gdLst/>
            <a:ahLst/>
            <a:cxnLst/>
            <a:rect l="l" t="t" r="r" b="b"/>
            <a:pathLst>
              <a:path w="4277" h="47762">
                <a:moveTo>
                  <a:pt x="0" y="47762"/>
                </a:moveTo>
                <a:lnTo>
                  <a:pt x="4277" y="47762"/>
                </a:lnTo>
                <a:lnTo>
                  <a:pt x="4277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2776189" y="1188866"/>
            <a:ext cx="22640" cy="1832"/>
          </a:xfrm>
          <a:custGeom>
            <a:avLst/>
            <a:gdLst/>
            <a:ahLst/>
            <a:cxnLst/>
            <a:rect l="l" t="t" r="r" b="b"/>
            <a:pathLst>
              <a:path w="22641" h="1832">
                <a:moveTo>
                  <a:pt x="0" y="916"/>
                </a:moveTo>
                <a:lnTo>
                  <a:pt x="22641" y="916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2776189" y="1227384"/>
            <a:ext cx="22640" cy="3715"/>
          </a:xfrm>
          <a:custGeom>
            <a:avLst/>
            <a:gdLst/>
            <a:ahLst/>
            <a:cxnLst/>
            <a:rect l="l" t="t" r="r" b="b"/>
            <a:pathLst>
              <a:path w="22641" h="3715">
                <a:moveTo>
                  <a:pt x="0" y="3715"/>
                </a:moveTo>
                <a:lnTo>
                  <a:pt x="22641" y="3715"/>
                </a:lnTo>
                <a:lnTo>
                  <a:pt x="22641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2773742" y="1190698"/>
            <a:ext cx="27533" cy="2445"/>
          </a:xfrm>
          <a:custGeom>
            <a:avLst/>
            <a:gdLst/>
            <a:ahLst/>
            <a:cxnLst/>
            <a:rect l="l" t="t" r="r" b="b"/>
            <a:pathLst>
              <a:path w="27533" h="2445">
                <a:moveTo>
                  <a:pt x="0" y="1222"/>
                </a:moveTo>
                <a:lnTo>
                  <a:pt x="2753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2773742" y="1226187"/>
            <a:ext cx="27533" cy="1832"/>
          </a:xfrm>
          <a:custGeom>
            <a:avLst/>
            <a:gdLst/>
            <a:ahLst/>
            <a:cxnLst/>
            <a:rect l="l" t="t" r="r" b="b"/>
            <a:pathLst>
              <a:path w="27533" h="1832">
                <a:moveTo>
                  <a:pt x="0" y="916"/>
                </a:moveTo>
                <a:lnTo>
                  <a:pt x="27533" y="916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2771295" y="1193144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2771295" y="1223741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2764571" y="1203856"/>
            <a:ext cx="45873" cy="0"/>
          </a:xfrm>
          <a:custGeom>
            <a:avLst/>
            <a:gdLst/>
            <a:ahLst/>
            <a:cxnLst/>
            <a:rect l="l" t="t" r="r" b="b"/>
            <a:pathLst>
              <a:path w="45873">
                <a:moveTo>
                  <a:pt x="0" y="0"/>
                </a:moveTo>
                <a:lnTo>
                  <a:pt x="45873" y="0"/>
                </a:lnTo>
              </a:path>
            </a:pathLst>
          </a:custGeom>
          <a:ln w="17801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2768850" y="1221295"/>
            <a:ext cx="37318" cy="2445"/>
          </a:xfrm>
          <a:custGeom>
            <a:avLst/>
            <a:gdLst/>
            <a:ahLst/>
            <a:cxnLst/>
            <a:rect l="l" t="t" r="r" b="b"/>
            <a:pathLst>
              <a:path w="37318" h="2445">
                <a:moveTo>
                  <a:pt x="0" y="1222"/>
                </a:moveTo>
                <a:lnTo>
                  <a:pt x="37318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2767018" y="1216390"/>
            <a:ext cx="41595" cy="4904"/>
          </a:xfrm>
          <a:custGeom>
            <a:avLst/>
            <a:gdLst/>
            <a:ahLst/>
            <a:cxnLst/>
            <a:rect l="l" t="t" r="r" b="b"/>
            <a:pathLst>
              <a:path w="41595" h="4904">
                <a:moveTo>
                  <a:pt x="0" y="2452"/>
                </a:moveTo>
                <a:lnTo>
                  <a:pt x="41595" y="2452"/>
                </a:lnTo>
              </a:path>
            </a:pathLst>
          </a:custGeom>
          <a:ln w="617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2764571" y="1202326"/>
            <a:ext cx="45873" cy="14063"/>
          </a:xfrm>
          <a:custGeom>
            <a:avLst/>
            <a:gdLst/>
            <a:ahLst/>
            <a:cxnLst/>
            <a:rect l="l" t="t" r="r" b="b"/>
            <a:pathLst>
              <a:path w="45873" h="14063">
                <a:moveTo>
                  <a:pt x="0" y="7031"/>
                </a:moveTo>
                <a:lnTo>
                  <a:pt x="45873" y="7031"/>
                </a:lnTo>
              </a:path>
            </a:pathLst>
          </a:custGeom>
          <a:ln w="15333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2766686" y="1186663"/>
            <a:ext cx="41313" cy="43528"/>
          </a:xfrm>
          <a:custGeom>
            <a:avLst/>
            <a:gdLst/>
            <a:ahLst/>
            <a:cxnLst/>
            <a:rect l="l" t="t" r="r" b="b"/>
            <a:pathLst>
              <a:path w="41313" h="43528">
                <a:moveTo>
                  <a:pt x="41313" y="21075"/>
                </a:moveTo>
                <a:lnTo>
                  <a:pt x="36930" y="7825"/>
                </a:lnTo>
                <a:lnTo>
                  <a:pt x="25770" y="0"/>
                </a:lnTo>
                <a:lnTo>
                  <a:pt x="9554" y="2541"/>
                </a:lnTo>
                <a:lnTo>
                  <a:pt x="0" y="10762"/>
                </a:lnTo>
                <a:lnTo>
                  <a:pt x="749" y="28202"/>
                </a:lnTo>
                <a:lnTo>
                  <a:pt x="6862" y="39020"/>
                </a:lnTo>
                <a:lnTo>
                  <a:pt x="16575" y="43528"/>
                </a:lnTo>
                <a:lnTo>
                  <a:pt x="31050" y="39683"/>
                </a:lnTo>
                <a:lnTo>
                  <a:pt x="39617" y="29616"/>
                </a:lnTo>
                <a:lnTo>
                  <a:pt x="41313" y="21075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2787395" y="1104355"/>
            <a:ext cx="0" cy="212288"/>
          </a:xfrm>
          <a:custGeom>
            <a:avLst/>
            <a:gdLst/>
            <a:ahLst/>
            <a:cxnLst/>
            <a:rect l="l" t="t" r="r" b="b"/>
            <a:pathLst>
              <a:path h="212288">
                <a:moveTo>
                  <a:pt x="0" y="0"/>
                </a:moveTo>
                <a:lnTo>
                  <a:pt x="0" y="212288"/>
                </a:lnTo>
              </a:path>
            </a:pathLst>
          </a:custGeom>
          <a:ln w="1431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3018423" y="1111153"/>
            <a:ext cx="4892" cy="47762"/>
          </a:xfrm>
          <a:custGeom>
            <a:avLst/>
            <a:gdLst/>
            <a:ahLst/>
            <a:cxnLst/>
            <a:rect l="l" t="t" r="r" b="b"/>
            <a:pathLst>
              <a:path w="4892" h="47762">
                <a:moveTo>
                  <a:pt x="0" y="47762"/>
                </a:moveTo>
                <a:lnTo>
                  <a:pt x="4892" y="47762"/>
                </a:lnTo>
                <a:lnTo>
                  <a:pt x="4892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3009243" y="1114235"/>
            <a:ext cx="23243" cy="1843"/>
          </a:xfrm>
          <a:custGeom>
            <a:avLst/>
            <a:gdLst/>
            <a:ahLst/>
            <a:cxnLst/>
            <a:rect l="l" t="t" r="r" b="b"/>
            <a:pathLst>
              <a:path w="23243" h="1843">
                <a:moveTo>
                  <a:pt x="0" y="921"/>
                </a:moveTo>
                <a:lnTo>
                  <a:pt x="23243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3009243" y="1152752"/>
            <a:ext cx="23243" cy="3715"/>
          </a:xfrm>
          <a:custGeom>
            <a:avLst/>
            <a:gdLst/>
            <a:ahLst/>
            <a:cxnLst/>
            <a:rect l="l" t="t" r="r" b="b"/>
            <a:pathLst>
              <a:path w="23243" h="3715">
                <a:moveTo>
                  <a:pt x="0" y="3715"/>
                </a:moveTo>
                <a:lnTo>
                  <a:pt x="23243" y="3715"/>
                </a:lnTo>
                <a:lnTo>
                  <a:pt x="23243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3006796" y="1116066"/>
            <a:ext cx="28136" cy="2445"/>
          </a:xfrm>
          <a:custGeom>
            <a:avLst/>
            <a:gdLst/>
            <a:ahLst/>
            <a:cxnLst/>
            <a:rect l="l" t="t" r="r" b="b"/>
            <a:pathLst>
              <a:path w="28136" h="2445">
                <a:moveTo>
                  <a:pt x="0" y="1222"/>
                </a:moveTo>
                <a:lnTo>
                  <a:pt x="28136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3006796" y="1151544"/>
            <a:ext cx="28136" cy="1843"/>
          </a:xfrm>
          <a:custGeom>
            <a:avLst/>
            <a:gdLst/>
            <a:ahLst/>
            <a:cxnLst/>
            <a:rect l="l" t="t" r="r" b="b"/>
            <a:pathLst>
              <a:path w="28136" h="1843">
                <a:moveTo>
                  <a:pt x="0" y="921"/>
                </a:moveTo>
                <a:lnTo>
                  <a:pt x="28136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3004351" y="1118513"/>
            <a:ext cx="32425" cy="2458"/>
          </a:xfrm>
          <a:custGeom>
            <a:avLst/>
            <a:gdLst/>
            <a:ahLst/>
            <a:cxnLst/>
            <a:rect l="l" t="t" r="r" b="b"/>
            <a:pathLst>
              <a:path w="32425" h="2458">
                <a:moveTo>
                  <a:pt x="0" y="1229"/>
                </a:moveTo>
                <a:lnTo>
                  <a:pt x="32425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3004351" y="1149098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2997626" y="1129225"/>
            <a:ext cx="46487" cy="0"/>
          </a:xfrm>
          <a:custGeom>
            <a:avLst/>
            <a:gdLst/>
            <a:ahLst/>
            <a:cxnLst/>
            <a:rect l="l" t="t" r="r" b="b"/>
            <a:pathLst>
              <a:path w="46487">
                <a:moveTo>
                  <a:pt x="0" y="0"/>
                </a:moveTo>
                <a:lnTo>
                  <a:pt x="46487" y="0"/>
                </a:lnTo>
              </a:path>
            </a:pathLst>
          </a:custGeom>
          <a:ln w="1777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3002518" y="1146653"/>
            <a:ext cx="36703" cy="2445"/>
          </a:xfrm>
          <a:custGeom>
            <a:avLst/>
            <a:gdLst/>
            <a:ahLst/>
            <a:cxnLst/>
            <a:rect l="l" t="t" r="r" b="b"/>
            <a:pathLst>
              <a:path w="36703" h="2445">
                <a:moveTo>
                  <a:pt x="0" y="1222"/>
                </a:moveTo>
                <a:lnTo>
                  <a:pt x="3670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3000072" y="1141758"/>
            <a:ext cx="41595" cy="4892"/>
          </a:xfrm>
          <a:custGeom>
            <a:avLst/>
            <a:gdLst/>
            <a:ahLst/>
            <a:cxnLst/>
            <a:rect l="l" t="t" r="r" b="b"/>
            <a:pathLst>
              <a:path w="41595" h="4892">
                <a:moveTo>
                  <a:pt x="0" y="2446"/>
                </a:moveTo>
                <a:lnTo>
                  <a:pt x="41595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2997626" y="1127683"/>
            <a:ext cx="46487" cy="14075"/>
          </a:xfrm>
          <a:custGeom>
            <a:avLst/>
            <a:gdLst/>
            <a:ahLst/>
            <a:cxnLst/>
            <a:rect l="l" t="t" r="r" b="b"/>
            <a:pathLst>
              <a:path w="46487" h="14075">
                <a:moveTo>
                  <a:pt x="0" y="7037"/>
                </a:moveTo>
                <a:lnTo>
                  <a:pt x="46487" y="7037"/>
                </a:lnTo>
              </a:path>
            </a:pathLst>
          </a:custGeom>
          <a:ln w="1534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3000140" y="1111931"/>
            <a:ext cx="40913" cy="43670"/>
          </a:xfrm>
          <a:custGeom>
            <a:avLst/>
            <a:gdLst/>
            <a:ahLst/>
            <a:cxnLst/>
            <a:rect l="l" t="t" r="r" b="b"/>
            <a:pathLst>
              <a:path w="40913" h="43670">
                <a:moveTo>
                  <a:pt x="40913" y="21176"/>
                </a:moveTo>
                <a:lnTo>
                  <a:pt x="36455" y="7776"/>
                </a:lnTo>
                <a:lnTo>
                  <a:pt x="25328" y="0"/>
                </a:lnTo>
                <a:lnTo>
                  <a:pt x="9380" y="2715"/>
                </a:lnTo>
                <a:lnTo>
                  <a:pt x="0" y="11203"/>
                </a:lnTo>
                <a:lnTo>
                  <a:pt x="930" y="28555"/>
                </a:lnTo>
                <a:lnTo>
                  <a:pt x="7226" y="39290"/>
                </a:lnTo>
                <a:lnTo>
                  <a:pt x="17107" y="43670"/>
                </a:lnTo>
                <a:lnTo>
                  <a:pt x="31117" y="39632"/>
                </a:lnTo>
                <a:lnTo>
                  <a:pt x="39441" y="29189"/>
                </a:lnTo>
                <a:lnTo>
                  <a:pt x="40913" y="21176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3020450" y="1059706"/>
            <a:ext cx="0" cy="147430"/>
          </a:xfrm>
          <a:custGeom>
            <a:avLst/>
            <a:gdLst/>
            <a:ahLst/>
            <a:cxnLst/>
            <a:rect l="l" t="t" r="r" b="b"/>
            <a:pathLst>
              <a:path h="147430">
                <a:moveTo>
                  <a:pt x="0" y="0"/>
                </a:moveTo>
                <a:lnTo>
                  <a:pt x="0" y="147430"/>
                </a:lnTo>
              </a:path>
            </a:pathLst>
          </a:custGeom>
          <a:ln w="1430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3251490" y="1097089"/>
            <a:ext cx="4892" cy="47762"/>
          </a:xfrm>
          <a:custGeom>
            <a:avLst/>
            <a:gdLst/>
            <a:ahLst/>
            <a:cxnLst/>
            <a:rect l="l" t="t" r="r" b="b"/>
            <a:pathLst>
              <a:path w="4892" h="47762">
                <a:moveTo>
                  <a:pt x="0" y="47762"/>
                </a:moveTo>
                <a:lnTo>
                  <a:pt x="4892" y="47762"/>
                </a:lnTo>
                <a:lnTo>
                  <a:pt x="4892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3242309" y="1100160"/>
            <a:ext cx="23243" cy="1843"/>
          </a:xfrm>
          <a:custGeom>
            <a:avLst/>
            <a:gdLst/>
            <a:ahLst/>
            <a:cxnLst/>
            <a:rect l="l" t="t" r="r" b="b"/>
            <a:pathLst>
              <a:path w="23243" h="1843">
                <a:moveTo>
                  <a:pt x="0" y="921"/>
                </a:moveTo>
                <a:lnTo>
                  <a:pt x="23243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3242309" y="1138676"/>
            <a:ext cx="23243" cy="3715"/>
          </a:xfrm>
          <a:custGeom>
            <a:avLst/>
            <a:gdLst/>
            <a:ahLst/>
            <a:cxnLst/>
            <a:rect l="l" t="t" r="r" b="b"/>
            <a:pathLst>
              <a:path w="23243" h="3715">
                <a:moveTo>
                  <a:pt x="0" y="3715"/>
                </a:moveTo>
                <a:lnTo>
                  <a:pt x="23243" y="3715"/>
                </a:lnTo>
                <a:lnTo>
                  <a:pt x="23243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3240477" y="1102004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3240477" y="1137480"/>
            <a:ext cx="27521" cy="1843"/>
          </a:xfrm>
          <a:custGeom>
            <a:avLst/>
            <a:gdLst/>
            <a:ahLst/>
            <a:cxnLst/>
            <a:rect l="l" t="t" r="r" b="b"/>
            <a:pathLst>
              <a:path w="27521" h="1843">
                <a:moveTo>
                  <a:pt x="0" y="921"/>
                </a:moveTo>
                <a:lnTo>
                  <a:pt x="27521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3238031" y="1104448"/>
            <a:ext cx="32413" cy="2458"/>
          </a:xfrm>
          <a:custGeom>
            <a:avLst/>
            <a:gdLst/>
            <a:ahLst/>
            <a:cxnLst/>
            <a:rect l="l" t="t" r="r" b="b"/>
            <a:pathLst>
              <a:path w="32413" h="2458">
                <a:moveTo>
                  <a:pt x="0" y="1229"/>
                </a:moveTo>
                <a:lnTo>
                  <a:pt x="32413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3238031" y="1135035"/>
            <a:ext cx="32413" cy="2445"/>
          </a:xfrm>
          <a:custGeom>
            <a:avLst/>
            <a:gdLst/>
            <a:ahLst/>
            <a:cxnLst/>
            <a:rect l="l" t="t" r="r" b="b"/>
            <a:pathLst>
              <a:path w="32413" h="2445">
                <a:moveTo>
                  <a:pt x="0" y="1222"/>
                </a:moveTo>
                <a:lnTo>
                  <a:pt x="3241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3235585" y="1106896"/>
            <a:ext cx="36691" cy="2434"/>
          </a:xfrm>
          <a:custGeom>
            <a:avLst/>
            <a:gdLst/>
            <a:ahLst/>
            <a:cxnLst/>
            <a:rect l="l" t="t" r="r" b="b"/>
            <a:pathLst>
              <a:path w="36691" h="2434">
                <a:moveTo>
                  <a:pt x="0" y="1217"/>
                </a:moveTo>
                <a:lnTo>
                  <a:pt x="36691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3235585" y="1132589"/>
            <a:ext cx="36691" cy="2445"/>
          </a:xfrm>
          <a:custGeom>
            <a:avLst/>
            <a:gdLst/>
            <a:ahLst/>
            <a:cxnLst/>
            <a:rect l="l" t="t" r="r" b="b"/>
            <a:pathLst>
              <a:path w="36691" h="2445">
                <a:moveTo>
                  <a:pt x="0" y="1222"/>
                </a:moveTo>
                <a:lnTo>
                  <a:pt x="3669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3233138" y="1109341"/>
            <a:ext cx="41595" cy="4892"/>
          </a:xfrm>
          <a:custGeom>
            <a:avLst/>
            <a:gdLst/>
            <a:ahLst/>
            <a:cxnLst/>
            <a:rect l="l" t="t" r="r" b="b"/>
            <a:pathLst>
              <a:path w="41595" h="4892">
                <a:moveTo>
                  <a:pt x="0" y="2446"/>
                </a:moveTo>
                <a:lnTo>
                  <a:pt x="41595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3233138" y="1127694"/>
            <a:ext cx="41595" cy="4892"/>
          </a:xfrm>
          <a:custGeom>
            <a:avLst/>
            <a:gdLst/>
            <a:ahLst/>
            <a:cxnLst/>
            <a:rect l="l" t="t" r="r" b="b"/>
            <a:pathLst>
              <a:path w="41595" h="4892">
                <a:moveTo>
                  <a:pt x="0" y="2446"/>
                </a:moveTo>
                <a:lnTo>
                  <a:pt x="41595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3230679" y="1114233"/>
            <a:ext cx="46499" cy="13460"/>
          </a:xfrm>
          <a:custGeom>
            <a:avLst/>
            <a:gdLst/>
            <a:ahLst/>
            <a:cxnLst/>
            <a:rect l="l" t="t" r="r" b="b"/>
            <a:pathLst>
              <a:path w="46499" h="13460">
                <a:moveTo>
                  <a:pt x="0" y="6730"/>
                </a:moveTo>
                <a:lnTo>
                  <a:pt x="46499" y="6730"/>
                </a:lnTo>
              </a:path>
            </a:pathLst>
          </a:custGeom>
          <a:ln w="147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3230679" y="1118512"/>
            <a:ext cx="46499" cy="4892"/>
          </a:xfrm>
          <a:custGeom>
            <a:avLst/>
            <a:gdLst/>
            <a:ahLst/>
            <a:cxnLst/>
            <a:rect l="l" t="t" r="r" b="b"/>
            <a:pathLst>
              <a:path w="46499" h="4892">
                <a:moveTo>
                  <a:pt x="0" y="2446"/>
                </a:moveTo>
                <a:lnTo>
                  <a:pt x="46499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3233684" y="1098156"/>
            <a:ext cx="41049" cy="43335"/>
          </a:xfrm>
          <a:custGeom>
            <a:avLst/>
            <a:gdLst/>
            <a:ahLst/>
            <a:cxnLst/>
            <a:rect l="l" t="t" r="r" b="b"/>
            <a:pathLst>
              <a:path w="41049" h="43335">
                <a:moveTo>
                  <a:pt x="41049" y="21501"/>
                </a:moveTo>
                <a:lnTo>
                  <a:pt x="36776" y="8185"/>
                </a:lnTo>
                <a:lnTo>
                  <a:pt x="25869" y="0"/>
                </a:lnTo>
                <a:lnTo>
                  <a:pt x="9658" y="2456"/>
                </a:lnTo>
                <a:lnTo>
                  <a:pt x="0" y="10612"/>
                </a:lnTo>
                <a:lnTo>
                  <a:pt x="552" y="28246"/>
                </a:lnTo>
                <a:lnTo>
                  <a:pt x="6548" y="38948"/>
                </a:lnTo>
                <a:lnTo>
                  <a:pt x="16191" y="43335"/>
                </a:lnTo>
                <a:lnTo>
                  <a:pt x="30865" y="39618"/>
                </a:lnTo>
                <a:lnTo>
                  <a:pt x="39448" y="29713"/>
                </a:lnTo>
                <a:lnTo>
                  <a:pt x="41049" y="21501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3254118" y="1052970"/>
            <a:ext cx="0" cy="137644"/>
          </a:xfrm>
          <a:custGeom>
            <a:avLst/>
            <a:gdLst/>
            <a:ahLst/>
            <a:cxnLst/>
            <a:rect l="l" t="t" r="r" b="b"/>
            <a:pathLst>
              <a:path h="137644">
                <a:moveTo>
                  <a:pt x="0" y="0"/>
                </a:moveTo>
                <a:lnTo>
                  <a:pt x="0" y="137644"/>
                </a:lnTo>
              </a:path>
            </a:pathLst>
          </a:custGeom>
          <a:ln w="1431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3487591" y="1092185"/>
            <a:ext cx="4290" cy="47762"/>
          </a:xfrm>
          <a:custGeom>
            <a:avLst/>
            <a:gdLst/>
            <a:ahLst/>
            <a:cxnLst/>
            <a:rect l="l" t="t" r="r" b="b"/>
            <a:pathLst>
              <a:path w="4289" h="47762">
                <a:moveTo>
                  <a:pt x="0" y="47762"/>
                </a:moveTo>
                <a:lnTo>
                  <a:pt x="4289" y="47762"/>
                </a:lnTo>
                <a:lnTo>
                  <a:pt x="4289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3477808" y="1095267"/>
            <a:ext cx="23243" cy="2458"/>
          </a:xfrm>
          <a:custGeom>
            <a:avLst/>
            <a:gdLst/>
            <a:ahLst/>
            <a:cxnLst/>
            <a:rect l="l" t="t" r="r" b="b"/>
            <a:pathLst>
              <a:path w="23243" h="2458">
                <a:moveTo>
                  <a:pt x="0" y="1229"/>
                </a:moveTo>
                <a:lnTo>
                  <a:pt x="23243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3477808" y="1134400"/>
            <a:ext cx="23243" cy="3715"/>
          </a:xfrm>
          <a:custGeom>
            <a:avLst/>
            <a:gdLst/>
            <a:ahLst/>
            <a:cxnLst/>
            <a:rect l="l" t="t" r="r" b="b"/>
            <a:pathLst>
              <a:path w="23243" h="3715">
                <a:moveTo>
                  <a:pt x="0" y="3715"/>
                </a:moveTo>
                <a:lnTo>
                  <a:pt x="23243" y="3715"/>
                </a:lnTo>
                <a:lnTo>
                  <a:pt x="23243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3475977" y="1097725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3475977" y="1132589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3473530" y="1100160"/>
            <a:ext cx="32425" cy="1843"/>
          </a:xfrm>
          <a:custGeom>
            <a:avLst/>
            <a:gdLst/>
            <a:ahLst/>
            <a:cxnLst/>
            <a:rect l="l" t="t" r="r" b="b"/>
            <a:pathLst>
              <a:path w="32425" h="1843">
                <a:moveTo>
                  <a:pt x="0" y="921"/>
                </a:moveTo>
                <a:lnTo>
                  <a:pt x="32425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3473530" y="1130142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3471084" y="1102004"/>
            <a:ext cx="36691" cy="2445"/>
          </a:xfrm>
          <a:custGeom>
            <a:avLst/>
            <a:gdLst/>
            <a:ahLst/>
            <a:cxnLst/>
            <a:rect l="l" t="t" r="r" b="b"/>
            <a:pathLst>
              <a:path w="36691" h="2445">
                <a:moveTo>
                  <a:pt x="0" y="1222"/>
                </a:moveTo>
                <a:lnTo>
                  <a:pt x="3669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3471084" y="1127696"/>
            <a:ext cx="36691" cy="2445"/>
          </a:xfrm>
          <a:custGeom>
            <a:avLst/>
            <a:gdLst/>
            <a:ahLst/>
            <a:cxnLst/>
            <a:rect l="l" t="t" r="r" b="b"/>
            <a:pathLst>
              <a:path w="36691" h="2445">
                <a:moveTo>
                  <a:pt x="0" y="1222"/>
                </a:moveTo>
                <a:lnTo>
                  <a:pt x="3669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3468638" y="1104448"/>
            <a:ext cx="41583" cy="4892"/>
          </a:xfrm>
          <a:custGeom>
            <a:avLst/>
            <a:gdLst/>
            <a:ahLst/>
            <a:cxnLst/>
            <a:rect l="l" t="t" r="r" b="b"/>
            <a:pathLst>
              <a:path w="41583" h="4892">
                <a:moveTo>
                  <a:pt x="0" y="2446"/>
                </a:moveTo>
                <a:lnTo>
                  <a:pt x="41583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3468638" y="1123405"/>
            <a:ext cx="41583" cy="4278"/>
          </a:xfrm>
          <a:custGeom>
            <a:avLst/>
            <a:gdLst/>
            <a:ahLst/>
            <a:cxnLst/>
            <a:rect l="l" t="t" r="r" b="b"/>
            <a:pathLst>
              <a:path w="41583" h="4278">
                <a:moveTo>
                  <a:pt x="0" y="2139"/>
                </a:moveTo>
                <a:lnTo>
                  <a:pt x="41583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3466794" y="1109342"/>
            <a:ext cx="45885" cy="14063"/>
          </a:xfrm>
          <a:custGeom>
            <a:avLst/>
            <a:gdLst/>
            <a:ahLst/>
            <a:cxnLst/>
            <a:rect l="l" t="t" r="r" b="b"/>
            <a:pathLst>
              <a:path w="45885" h="14063">
                <a:moveTo>
                  <a:pt x="0" y="7031"/>
                </a:moveTo>
                <a:lnTo>
                  <a:pt x="45885" y="7031"/>
                </a:lnTo>
              </a:path>
            </a:pathLst>
          </a:custGeom>
          <a:ln w="15333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3466794" y="1114233"/>
            <a:ext cx="45885" cy="4278"/>
          </a:xfrm>
          <a:custGeom>
            <a:avLst/>
            <a:gdLst/>
            <a:ahLst/>
            <a:cxnLst/>
            <a:rect l="l" t="t" r="r" b="b"/>
            <a:pathLst>
              <a:path w="45885" h="4278">
                <a:moveTo>
                  <a:pt x="0" y="2139"/>
                </a:moveTo>
                <a:lnTo>
                  <a:pt x="45885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3468916" y="1093679"/>
            <a:ext cx="41305" cy="42971"/>
          </a:xfrm>
          <a:custGeom>
            <a:avLst/>
            <a:gdLst/>
            <a:ahLst/>
            <a:cxnLst/>
            <a:rect l="l" t="t" r="r" b="b"/>
            <a:pathLst>
              <a:path w="41305" h="42971">
                <a:moveTo>
                  <a:pt x="41305" y="21075"/>
                </a:moveTo>
                <a:lnTo>
                  <a:pt x="36922" y="7825"/>
                </a:lnTo>
                <a:lnTo>
                  <a:pt x="25761" y="0"/>
                </a:lnTo>
                <a:lnTo>
                  <a:pt x="9551" y="2543"/>
                </a:lnTo>
                <a:lnTo>
                  <a:pt x="0" y="10767"/>
                </a:lnTo>
                <a:lnTo>
                  <a:pt x="797" y="28230"/>
                </a:lnTo>
                <a:lnTo>
                  <a:pt x="7067" y="38784"/>
                </a:lnTo>
                <a:lnTo>
                  <a:pt x="16975" y="42971"/>
                </a:lnTo>
                <a:lnTo>
                  <a:pt x="31404" y="39110"/>
                </a:lnTo>
                <a:lnTo>
                  <a:pt x="39841" y="28966"/>
                </a:lnTo>
                <a:lnTo>
                  <a:pt x="41305" y="21075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3489612" y="1041342"/>
            <a:ext cx="0" cy="149273"/>
          </a:xfrm>
          <a:custGeom>
            <a:avLst/>
            <a:gdLst/>
            <a:ahLst/>
            <a:cxnLst/>
            <a:rect l="l" t="t" r="r" b="b"/>
            <a:pathLst>
              <a:path h="149273">
                <a:moveTo>
                  <a:pt x="0" y="0"/>
                </a:moveTo>
                <a:lnTo>
                  <a:pt x="0" y="149273"/>
                </a:lnTo>
              </a:path>
            </a:pathLst>
          </a:custGeom>
          <a:ln w="1432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3720648" y="1286108"/>
            <a:ext cx="4277" cy="47762"/>
          </a:xfrm>
          <a:custGeom>
            <a:avLst/>
            <a:gdLst/>
            <a:ahLst/>
            <a:cxnLst/>
            <a:rect l="l" t="t" r="r" b="b"/>
            <a:pathLst>
              <a:path w="4277" h="47762">
                <a:moveTo>
                  <a:pt x="0" y="47762"/>
                </a:moveTo>
                <a:lnTo>
                  <a:pt x="4277" y="47762"/>
                </a:lnTo>
                <a:lnTo>
                  <a:pt x="4277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3711477" y="1288587"/>
            <a:ext cx="22640" cy="2458"/>
          </a:xfrm>
          <a:custGeom>
            <a:avLst/>
            <a:gdLst/>
            <a:ahLst/>
            <a:cxnLst/>
            <a:rect l="l" t="t" r="r" b="b"/>
            <a:pathLst>
              <a:path w="22641" h="2458">
                <a:moveTo>
                  <a:pt x="0" y="1229"/>
                </a:moveTo>
                <a:lnTo>
                  <a:pt x="22641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3711477" y="1327707"/>
            <a:ext cx="22640" cy="3715"/>
          </a:xfrm>
          <a:custGeom>
            <a:avLst/>
            <a:gdLst/>
            <a:ahLst/>
            <a:cxnLst/>
            <a:rect l="l" t="t" r="r" b="b"/>
            <a:pathLst>
              <a:path w="22641" h="3715">
                <a:moveTo>
                  <a:pt x="0" y="3715"/>
                </a:moveTo>
                <a:lnTo>
                  <a:pt x="22641" y="3715"/>
                </a:lnTo>
                <a:lnTo>
                  <a:pt x="22641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3709030" y="1291033"/>
            <a:ext cx="27533" cy="2445"/>
          </a:xfrm>
          <a:custGeom>
            <a:avLst/>
            <a:gdLst/>
            <a:ahLst/>
            <a:cxnLst/>
            <a:rect l="l" t="t" r="r" b="b"/>
            <a:pathLst>
              <a:path w="27533" h="2445">
                <a:moveTo>
                  <a:pt x="0" y="1222"/>
                </a:moveTo>
                <a:lnTo>
                  <a:pt x="2753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3709030" y="1325897"/>
            <a:ext cx="27533" cy="2445"/>
          </a:xfrm>
          <a:custGeom>
            <a:avLst/>
            <a:gdLst/>
            <a:ahLst/>
            <a:cxnLst/>
            <a:rect l="l" t="t" r="r" b="b"/>
            <a:pathLst>
              <a:path w="27533" h="2445">
                <a:moveTo>
                  <a:pt x="0" y="1222"/>
                </a:moveTo>
                <a:lnTo>
                  <a:pt x="2753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3706573" y="1293479"/>
            <a:ext cx="32437" cy="2445"/>
          </a:xfrm>
          <a:custGeom>
            <a:avLst/>
            <a:gdLst/>
            <a:ahLst/>
            <a:cxnLst/>
            <a:rect l="l" t="t" r="r" b="b"/>
            <a:pathLst>
              <a:path w="32437" h="2445">
                <a:moveTo>
                  <a:pt x="0" y="1222"/>
                </a:moveTo>
                <a:lnTo>
                  <a:pt x="32437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3706573" y="1324064"/>
            <a:ext cx="32437" cy="1832"/>
          </a:xfrm>
          <a:custGeom>
            <a:avLst/>
            <a:gdLst/>
            <a:ahLst/>
            <a:cxnLst/>
            <a:rect l="l" t="t" r="r" b="b"/>
            <a:pathLst>
              <a:path w="32437" h="1832">
                <a:moveTo>
                  <a:pt x="0" y="916"/>
                </a:moveTo>
                <a:lnTo>
                  <a:pt x="32437" y="916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3704126" y="1295926"/>
            <a:ext cx="37329" cy="2445"/>
          </a:xfrm>
          <a:custGeom>
            <a:avLst/>
            <a:gdLst/>
            <a:ahLst/>
            <a:cxnLst/>
            <a:rect l="l" t="t" r="r" b="b"/>
            <a:pathLst>
              <a:path w="37329" h="2445">
                <a:moveTo>
                  <a:pt x="0" y="1222"/>
                </a:moveTo>
                <a:lnTo>
                  <a:pt x="37329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3704126" y="1321618"/>
            <a:ext cx="37329" cy="2445"/>
          </a:xfrm>
          <a:custGeom>
            <a:avLst/>
            <a:gdLst/>
            <a:ahLst/>
            <a:cxnLst/>
            <a:rect l="l" t="t" r="r" b="b"/>
            <a:pathLst>
              <a:path w="37329" h="2445">
                <a:moveTo>
                  <a:pt x="0" y="1222"/>
                </a:moveTo>
                <a:lnTo>
                  <a:pt x="37329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3702295" y="1298371"/>
            <a:ext cx="41606" cy="4278"/>
          </a:xfrm>
          <a:custGeom>
            <a:avLst/>
            <a:gdLst/>
            <a:ahLst/>
            <a:cxnLst/>
            <a:rect l="l" t="t" r="r" b="b"/>
            <a:pathLst>
              <a:path w="41607" h="4278">
                <a:moveTo>
                  <a:pt x="0" y="2139"/>
                </a:moveTo>
                <a:lnTo>
                  <a:pt x="41607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3702295" y="1316726"/>
            <a:ext cx="41606" cy="4904"/>
          </a:xfrm>
          <a:custGeom>
            <a:avLst/>
            <a:gdLst/>
            <a:ahLst/>
            <a:cxnLst/>
            <a:rect l="l" t="t" r="r" b="b"/>
            <a:pathLst>
              <a:path w="41607" h="4904">
                <a:moveTo>
                  <a:pt x="0" y="2452"/>
                </a:moveTo>
                <a:lnTo>
                  <a:pt x="41607" y="2452"/>
                </a:lnTo>
              </a:path>
            </a:pathLst>
          </a:custGeom>
          <a:ln w="617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3699848" y="1302651"/>
            <a:ext cx="45885" cy="14063"/>
          </a:xfrm>
          <a:custGeom>
            <a:avLst/>
            <a:gdLst/>
            <a:ahLst/>
            <a:cxnLst/>
            <a:rect l="l" t="t" r="r" b="b"/>
            <a:pathLst>
              <a:path w="45885" h="14063">
                <a:moveTo>
                  <a:pt x="0" y="7031"/>
                </a:moveTo>
                <a:lnTo>
                  <a:pt x="45885" y="7031"/>
                </a:lnTo>
              </a:path>
            </a:pathLst>
          </a:custGeom>
          <a:ln w="15333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3699848" y="1307543"/>
            <a:ext cx="45885" cy="4892"/>
          </a:xfrm>
          <a:custGeom>
            <a:avLst/>
            <a:gdLst/>
            <a:ahLst/>
            <a:cxnLst/>
            <a:rect l="l" t="t" r="r" b="b"/>
            <a:pathLst>
              <a:path w="45885" h="4892">
                <a:moveTo>
                  <a:pt x="0" y="2446"/>
                </a:moveTo>
                <a:lnTo>
                  <a:pt x="45885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3701975" y="1286999"/>
            <a:ext cx="41301" cy="43539"/>
          </a:xfrm>
          <a:custGeom>
            <a:avLst/>
            <a:gdLst/>
            <a:ahLst/>
            <a:cxnLst/>
            <a:rect l="l" t="t" r="r" b="b"/>
            <a:pathLst>
              <a:path w="41301" h="43539">
                <a:moveTo>
                  <a:pt x="41301" y="21086"/>
                </a:moveTo>
                <a:lnTo>
                  <a:pt x="36918" y="7827"/>
                </a:lnTo>
                <a:lnTo>
                  <a:pt x="25763" y="0"/>
                </a:lnTo>
                <a:lnTo>
                  <a:pt x="9553" y="2541"/>
                </a:lnTo>
                <a:lnTo>
                  <a:pt x="0" y="10764"/>
                </a:lnTo>
                <a:lnTo>
                  <a:pt x="747" y="28202"/>
                </a:lnTo>
                <a:lnTo>
                  <a:pt x="6858" y="39024"/>
                </a:lnTo>
                <a:lnTo>
                  <a:pt x="16567" y="43539"/>
                </a:lnTo>
                <a:lnTo>
                  <a:pt x="31039" y="39690"/>
                </a:lnTo>
                <a:lnTo>
                  <a:pt x="39606" y="29621"/>
                </a:lnTo>
                <a:lnTo>
                  <a:pt x="41301" y="21086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3953712" y="1003479"/>
            <a:ext cx="4903" cy="48377"/>
          </a:xfrm>
          <a:custGeom>
            <a:avLst/>
            <a:gdLst/>
            <a:ahLst/>
            <a:cxnLst/>
            <a:rect l="l" t="t" r="r" b="b"/>
            <a:pathLst>
              <a:path w="4903" h="48377">
                <a:moveTo>
                  <a:pt x="0" y="48377"/>
                </a:moveTo>
                <a:lnTo>
                  <a:pt x="4903" y="48377"/>
                </a:lnTo>
                <a:lnTo>
                  <a:pt x="4903" y="0"/>
                </a:lnTo>
                <a:lnTo>
                  <a:pt x="0" y="0"/>
                </a:lnTo>
                <a:lnTo>
                  <a:pt x="0" y="48377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3944530" y="1006559"/>
            <a:ext cx="23243" cy="2445"/>
          </a:xfrm>
          <a:custGeom>
            <a:avLst/>
            <a:gdLst/>
            <a:ahLst/>
            <a:cxnLst/>
            <a:rect l="l" t="t" r="r" b="b"/>
            <a:pathLst>
              <a:path w="23243" h="2445">
                <a:moveTo>
                  <a:pt x="0" y="1222"/>
                </a:moveTo>
                <a:lnTo>
                  <a:pt x="2324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3944530" y="1045694"/>
            <a:ext cx="23243" cy="3715"/>
          </a:xfrm>
          <a:custGeom>
            <a:avLst/>
            <a:gdLst/>
            <a:ahLst/>
            <a:cxnLst/>
            <a:rect l="l" t="t" r="r" b="b"/>
            <a:pathLst>
              <a:path w="23243" h="3715">
                <a:moveTo>
                  <a:pt x="0" y="3715"/>
                </a:moveTo>
                <a:lnTo>
                  <a:pt x="23243" y="3715"/>
                </a:lnTo>
                <a:lnTo>
                  <a:pt x="23243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3942083" y="1009007"/>
            <a:ext cx="28136" cy="2445"/>
          </a:xfrm>
          <a:custGeom>
            <a:avLst/>
            <a:gdLst/>
            <a:ahLst/>
            <a:cxnLst/>
            <a:rect l="l" t="t" r="r" b="b"/>
            <a:pathLst>
              <a:path w="28136" h="2445">
                <a:moveTo>
                  <a:pt x="0" y="1222"/>
                </a:moveTo>
                <a:lnTo>
                  <a:pt x="28136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3942083" y="1043881"/>
            <a:ext cx="28136" cy="2445"/>
          </a:xfrm>
          <a:custGeom>
            <a:avLst/>
            <a:gdLst/>
            <a:ahLst/>
            <a:cxnLst/>
            <a:rect l="l" t="t" r="r" b="b"/>
            <a:pathLst>
              <a:path w="28136" h="2445">
                <a:moveTo>
                  <a:pt x="0" y="1222"/>
                </a:moveTo>
                <a:lnTo>
                  <a:pt x="28136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3939638" y="1011453"/>
            <a:ext cx="32413" cy="2445"/>
          </a:xfrm>
          <a:custGeom>
            <a:avLst/>
            <a:gdLst/>
            <a:ahLst/>
            <a:cxnLst/>
            <a:rect l="l" t="t" r="r" b="b"/>
            <a:pathLst>
              <a:path w="32413" h="2445">
                <a:moveTo>
                  <a:pt x="0" y="1222"/>
                </a:moveTo>
                <a:lnTo>
                  <a:pt x="3241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3939638" y="1041435"/>
            <a:ext cx="32413" cy="2458"/>
          </a:xfrm>
          <a:custGeom>
            <a:avLst/>
            <a:gdLst/>
            <a:ahLst/>
            <a:cxnLst/>
            <a:rect l="l" t="t" r="r" b="b"/>
            <a:pathLst>
              <a:path w="32413" h="2458">
                <a:moveTo>
                  <a:pt x="0" y="1229"/>
                </a:moveTo>
                <a:lnTo>
                  <a:pt x="32413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3937807" y="1013899"/>
            <a:ext cx="36691" cy="1843"/>
          </a:xfrm>
          <a:custGeom>
            <a:avLst/>
            <a:gdLst/>
            <a:ahLst/>
            <a:cxnLst/>
            <a:rect l="l" t="t" r="r" b="b"/>
            <a:pathLst>
              <a:path w="36691" h="1843">
                <a:moveTo>
                  <a:pt x="0" y="921"/>
                </a:moveTo>
                <a:lnTo>
                  <a:pt x="36691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3937807" y="1039602"/>
            <a:ext cx="36691" cy="1832"/>
          </a:xfrm>
          <a:custGeom>
            <a:avLst/>
            <a:gdLst/>
            <a:ahLst/>
            <a:cxnLst/>
            <a:rect l="l" t="t" r="r" b="b"/>
            <a:pathLst>
              <a:path w="36691" h="1832">
                <a:moveTo>
                  <a:pt x="0" y="916"/>
                </a:moveTo>
                <a:lnTo>
                  <a:pt x="36691" y="916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3935361" y="1015742"/>
            <a:ext cx="41595" cy="4892"/>
          </a:xfrm>
          <a:custGeom>
            <a:avLst/>
            <a:gdLst/>
            <a:ahLst/>
            <a:cxnLst/>
            <a:rect l="l" t="t" r="r" b="b"/>
            <a:pathLst>
              <a:path w="41595" h="4892">
                <a:moveTo>
                  <a:pt x="0" y="2446"/>
                </a:moveTo>
                <a:lnTo>
                  <a:pt x="41595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3935361" y="1034710"/>
            <a:ext cx="41595" cy="4892"/>
          </a:xfrm>
          <a:custGeom>
            <a:avLst/>
            <a:gdLst/>
            <a:ahLst/>
            <a:cxnLst/>
            <a:rect l="l" t="t" r="r" b="b"/>
            <a:pathLst>
              <a:path w="41595" h="4892">
                <a:moveTo>
                  <a:pt x="0" y="2446"/>
                </a:moveTo>
                <a:lnTo>
                  <a:pt x="41595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3932914" y="1020635"/>
            <a:ext cx="46476" cy="14075"/>
          </a:xfrm>
          <a:custGeom>
            <a:avLst/>
            <a:gdLst/>
            <a:ahLst/>
            <a:cxnLst/>
            <a:rect l="l" t="t" r="r" b="b"/>
            <a:pathLst>
              <a:path w="46476" h="14075">
                <a:moveTo>
                  <a:pt x="0" y="7037"/>
                </a:moveTo>
                <a:lnTo>
                  <a:pt x="46476" y="7037"/>
                </a:lnTo>
              </a:path>
            </a:pathLst>
          </a:custGeom>
          <a:ln w="1534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3932914" y="1025528"/>
            <a:ext cx="46476" cy="4278"/>
          </a:xfrm>
          <a:custGeom>
            <a:avLst/>
            <a:gdLst/>
            <a:ahLst/>
            <a:cxnLst/>
            <a:rect l="l" t="t" r="r" b="b"/>
            <a:pathLst>
              <a:path w="46476" h="4278">
                <a:moveTo>
                  <a:pt x="0" y="2139"/>
                </a:moveTo>
                <a:lnTo>
                  <a:pt x="46476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3935419" y="1004873"/>
            <a:ext cx="40921" cy="43114"/>
          </a:xfrm>
          <a:custGeom>
            <a:avLst/>
            <a:gdLst/>
            <a:ahLst/>
            <a:cxnLst/>
            <a:rect l="l" t="t" r="r" b="b"/>
            <a:pathLst>
              <a:path w="40921" h="43114">
                <a:moveTo>
                  <a:pt x="40921" y="21176"/>
                </a:moveTo>
                <a:lnTo>
                  <a:pt x="36459" y="7776"/>
                </a:lnTo>
                <a:lnTo>
                  <a:pt x="25331" y="0"/>
                </a:lnTo>
                <a:lnTo>
                  <a:pt x="9385" y="2714"/>
                </a:lnTo>
                <a:lnTo>
                  <a:pt x="0" y="11200"/>
                </a:lnTo>
                <a:lnTo>
                  <a:pt x="975" y="28573"/>
                </a:lnTo>
                <a:lnTo>
                  <a:pt x="7426" y="39046"/>
                </a:lnTo>
                <a:lnTo>
                  <a:pt x="17501" y="43114"/>
                </a:lnTo>
                <a:lnTo>
                  <a:pt x="31463" y="39071"/>
                </a:lnTo>
                <a:lnTo>
                  <a:pt x="39662" y="28545"/>
                </a:lnTo>
                <a:lnTo>
                  <a:pt x="40921" y="21176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3955738" y="938572"/>
            <a:ext cx="0" cy="174965"/>
          </a:xfrm>
          <a:custGeom>
            <a:avLst/>
            <a:gdLst/>
            <a:ahLst/>
            <a:cxnLst/>
            <a:rect l="l" t="t" r="r" b="b"/>
            <a:pathLst>
              <a:path h="174965">
                <a:moveTo>
                  <a:pt x="0" y="0"/>
                </a:moveTo>
                <a:lnTo>
                  <a:pt x="0" y="174966"/>
                </a:lnTo>
              </a:path>
            </a:pathLst>
          </a:custGeom>
          <a:ln w="1431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4186766" y="1010816"/>
            <a:ext cx="4892" cy="47762"/>
          </a:xfrm>
          <a:custGeom>
            <a:avLst/>
            <a:gdLst/>
            <a:ahLst/>
            <a:cxnLst/>
            <a:rect l="l" t="t" r="r" b="b"/>
            <a:pathLst>
              <a:path w="4892" h="47762">
                <a:moveTo>
                  <a:pt x="0" y="47762"/>
                </a:moveTo>
                <a:lnTo>
                  <a:pt x="4892" y="47762"/>
                </a:lnTo>
                <a:lnTo>
                  <a:pt x="4892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4177597" y="1013899"/>
            <a:ext cx="23243" cy="1843"/>
          </a:xfrm>
          <a:custGeom>
            <a:avLst/>
            <a:gdLst/>
            <a:ahLst/>
            <a:cxnLst/>
            <a:rect l="l" t="t" r="r" b="b"/>
            <a:pathLst>
              <a:path w="23243" h="1843">
                <a:moveTo>
                  <a:pt x="0" y="921"/>
                </a:moveTo>
                <a:lnTo>
                  <a:pt x="23243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4177597" y="1052417"/>
            <a:ext cx="23243" cy="3715"/>
          </a:xfrm>
          <a:custGeom>
            <a:avLst/>
            <a:gdLst/>
            <a:ahLst/>
            <a:cxnLst/>
            <a:rect l="l" t="t" r="r" b="b"/>
            <a:pathLst>
              <a:path w="23243" h="3715">
                <a:moveTo>
                  <a:pt x="0" y="3715"/>
                </a:moveTo>
                <a:lnTo>
                  <a:pt x="23243" y="3715"/>
                </a:lnTo>
                <a:lnTo>
                  <a:pt x="23243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4175766" y="1015743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4175766" y="1051220"/>
            <a:ext cx="27521" cy="1832"/>
          </a:xfrm>
          <a:custGeom>
            <a:avLst/>
            <a:gdLst/>
            <a:ahLst/>
            <a:cxnLst/>
            <a:rect l="l" t="t" r="r" b="b"/>
            <a:pathLst>
              <a:path w="27521" h="1832">
                <a:moveTo>
                  <a:pt x="0" y="916"/>
                </a:moveTo>
                <a:lnTo>
                  <a:pt x="27521" y="916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4173318" y="1018189"/>
            <a:ext cx="32413" cy="2445"/>
          </a:xfrm>
          <a:custGeom>
            <a:avLst/>
            <a:gdLst/>
            <a:ahLst/>
            <a:cxnLst/>
            <a:rect l="l" t="t" r="r" b="b"/>
            <a:pathLst>
              <a:path w="32413" h="2445">
                <a:moveTo>
                  <a:pt x="0" y="1222"/>
                </a:moveTo>
                <a:lnTo>
                  <a:pt x="3241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4173318" y="1048775"/>
            <a:ext cx="32413" cy="2445"/>
          </a:xfrm>
          <a:custGeom>
            <a:avLst/>
            <a:gdLst/>
            <a:ahLst/>
            <a:cxnLst/>
            <a:rect l="l" t="t" r="r" b="b"/>
            <a:pathLst>
              <a:path w="32413" h="2445">
                <a:moveTo>
                  <a:pt x="0" y="1222"/>
                </a:moveTo>
                <a:lnTo>
                  <a:pt x="3241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4170862" y="1020636"/>
            <a:ext cx="36703" cy="2445"/>
          </a:xfrm>
          <a:custGeom>
            <a:avLst/>
            <a:gdLst/>
            <a:ahLst/>
            <a:cxnLst/>
            <a:rect l="l" t="t" r="r" b="b"/>
            <a:pathLst>
              <a:path w="36703" h="2445">
                <a:moveTo>
                  <a:pt x="0" y="1222"/>
                </a:moveTo>
                <a:lnTo>
                  <a:pt x="3670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4170862" y="1046329"/>
            <a:ext cx="36703" cy="2445"/>
          </a:xfrm>
          <a:custGeom>
            <a:avLst/>
            <a:gdLst/>
            <a:ahLst/>
            <a:cxnLst/>
            <a:rect l="l" t="t" r="r" b="b"/>
            <a:pathLst>
              <a:path w="36703" h="2445">
                <a:moveTo>
                  <a:pt x="0" y="1222"/>
                </a:moveTo>
                <a:lnTo>
                  <a:pt x="3670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4168403" y="1023080"/>
            <a:ext cx="41606" cy="4278"/>
          </a:xfrm>
          <a:custGeom>
            <a:avLst/>
            <a:gdLst/>
            <a:ahLst/>
            <a:cxnLst/>
            <a:rect l="l" t="t" r="r" b="b"/>
            <a:pathLst>
              <a:path w="41607" h="4278">
                <a:moveTo>
                  <a:pt x="0" y="2139"/>
                </a:moveTo>
                <a:lnTo>
                  <a:pt x="41607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4168403" y="1041435"/>
            <a:ext cx="41606" cy="4904"/>
          </a:xfrm>
          <a:custGeom>
            <a:avLst/>
            <a:gdLst/>
            <a:ahLst/>
            <a:cxnLst/>
            <a:rect l="l" t="t" r="r" b="b"/>
            <a:pathLst>
              <a:path w="41607" h="4904">
                <a:moveTo>
                  <a:pt x="0" y="2452"/>
                </a:moveTo>
                <a:lnTo>
                  <a:pt x="41607" y="2452"/>
                </a:lnTo>
              </a:path>
            </a:pathLst>
          </a:custGeom>
          <a:ln w="617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4165970" y="1027361"/>
            <a:ext cx="46487" cy="14063"/>
          </a:xfrm>
          <a:custGeom>
            <a:avLst/>
            <a:gdLst/>
            <a:ahLst/>
            <a:cxnLst/>
            <a:rect l="l" t="t" r="r" b="b"/>
            <a:pathLst>
              <a:path w="46487" h="14063">
                <a:moveTo>
                  <a:pt x="0" y="7031"/>
                </a:moveTo>
                <a:lnTo>
                  <a:pt x="46487" y="7031"/>
                </a:lnTo>
              </a:path>
            </a:pathLst>
          </a:custGeom>
          <a:ln w="15333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4165970" y="1032252"/>
            <a:ext cx="46487" cy="4904"/>
          </a:xfrm>
          <a:custGeom>
            <a:avLst/>
            <a:gdLst/>
            <a:ahLst/>
            <a:cxnLst/>
            <a:rect l="l" t="t" r="r" b="b"/>
            <a:pathLst>
              <a:path w="46487" h="4904">
                <a:moveTo>
                  <a:pt x="0" y="2452"/>
                </a:moveTo>
                <a:lnTo>
                  <a:pt x="46487" y="2452"/>
                </a:lnTo>
              </a:path>
            </a:pathLst>
          </a:custGeom>
          <a:ln w="617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4168831" y="1011883"/>
            <a:ext cx="41178" cy="43347"/>
          </a:xfrm>
          <a:custGeom>
            <a:avLst/>
            <a:gdLst/>
            <a:ahLst/>
            <a:cxnLst/>
            <a:rect l="l" t="t" r="r" b="b"/>
            <a:pathLst>
              <a:path w="41178" h="43347">
                <a:moveTo>
                  <a:pt x="41178" y="21502"/>
                </a:moveTo>
                <a:lnTo>
                  <a:pt x="36906" y="8189"/>
                </a:lnTo>
                <a:lnTo>
                  <a:pt x="26001" y="0"/>
                </a:lnTo>
                <a:lnTo>
                  <a:pt x="9658" y="2494"/>
                </a:lnTo>
                <a:lnTo>
                  <a:pt x="0" y="10634"/>
                </a:lnTo>
                <a:lnTo>
                  <a:pt x="647" y="28017"/>
                </a:lnTo>
                <a:lnTo>
                  <a:pt x="6708" y="38822"/>
                </a:lnTo>
                <a:lnTo>
                  <a:pt x="16392" y="43347"/>
                </a:lnTo>
                <a:lnTo>
                  <a:pt x="31032" y="39454"/>
                </a:lnTo>
                <a:lnTo>
                  <a:pt x="39592" y="29434"/>
                </a:lnTo>
                <a:lnTo>
                  <a:pt x="41178" y="21502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4189396" y="931846"/>
            <a:ext cx="0" cy="202479"/>
          </a:xfrm>
          <a:custGeom>
            <a:avLst/>
            <a:gdLst/>
            <a:ahLst/>
            <a:cxnLst/>
            <a:rect l="l" t="t" r="r" b="b"/>
            <a:pathLst>
              <a:path h="202478">
                <a:moveTo>
                  <a:pt x="0" y="0"/>
                </a:moveTo>
                <a:lnTo>
                  <a:pt x="0" y="202478"/>
                </a:lnTo>
              </a:path>
            </a:pathLst>
          </a:custGeom>
          <a:ln w="1431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4422880" y="959444"/>
            <a:ext cx="4290" cy="47762"/>
          </a:xfrm>
          <a:custGeom>
            <a:avLst/>
            <a:gdLst/>
            <a:ahLst/>
            <a:cxnLst/>
            <a:rect l="l" t="t" r="r" b="b"/>
            <a:pathLst>
              <a:path w="4289" h="47762">
                <a:moveTo>
                  <a:pt x="0" y="47762"/>
                </a:moveTo>
                <a:lnTo>
                  <a:pt x="4289" y="47762"/>
                </a:lnTo>
                <a:lnTo>
                  <a:pt x="4289" y="0"/>
                </a:lnTo>
                <a:lnTo>
                  <a:pt x="0" y="0"/>
                </a:lnTo>
                <a:lnTo>
                  <a:pt x="0" y="47762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4413096" y="962514"/>
            <a:ext cx="23232" cy="1832"/>
          </a:xfrm>
          <a:custGeom>
            <a:avLst/>
            <a:gdLst/>
            <a:ahLst/>
            <a:cxnLst/>
            <a:rect l="l" t="t" r="r" b="b"/>
            <a:pathLst>
              <a:path w="23232" h="1832">
                <a:moveTo>
                  <a:pt x="0" y="916"/>
                </a:moveTo>
                <a:lnTo>
                  <a:pt x="23232" y="916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4413096" y="1001032"/>
            <a:ext cx="23232" cy="3715"/>
          </a:xfrm>
          <a:custGeom>
            <a:avLst/>
            <a:gdLst/>
            <a:ahLst/>
            <a:cxnLst/>
            <a:rect l="l" t="t" r="r" b="b"/>
            <a:pathLst>
              <a:path w="23232" h="3715">
                <a:moveTo>
                  <a:pt x="0" y="3715"/>
                </a:moveTo>
                <a:lnTo>
                  <a:pt x="23232" y="3715"/>
                </a:lnTo>
                <a:lnTo>
                  <a:pt x="23232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4411254" y="964357"/>
            <a:ext cx="27521" cy="2445"/>
          </a:xfrm>
          <a:custGeom>
            <a:avLst/>
            <a:gdLst/>
            <a:ahLst/>
            <a:cxnLst/>
            <a:rect l="l" t="t" r="r" b="b"/>
            <a:pathLst>
              <a:path w="27521" h="2445">
                <a:moveTo>
                  <a:pt x="0" y="1222"/>
                </a:moveTo>
                <a:lnTo>
                  <a:pt x="2752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4411254" y="999837"/>
            <a:ext cx="27521" cy="1843"/>
          </a:xfrm>
          <a:custGeom>
            <a:avLst/>
            <a:gdLst/>
            <a:ahLst/>
            <a:cxnLst/>
            <a:rect l="l" t="t" r="r" b="b"/>
            <a:pathLst>
              <a:path w="27521" h="1843">
                <a:moveTo>
                  <a:pt x="0" y="921"/>
                </a:moveTo>
                <a:lnTo>
                  <a:pt x="27521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4408807" y="966804"/>
            <a:ext cx="32425" cy="2458"/>
          </a:xfrm>
          <a:custGeom>
            <a:avLst/>
            <a:gdLst/>
            <a:ahLst/>
            <a:cxnLst/>
            <a:rect l="l" t="t" r="r" b="b"/>
            <a:pathLst>
              <a:path w="32425" h="2458">
                <a:moveTo>
                  <a:pt x="0" y="1229"/>
                </a:moveTo>
                <a:lnTo>
                  <a:pt x="32425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4408807" y="997389"/>
            <a:ext cx="32425" cy="2445"/>
          </a:xfrm>
          <a:custGeom>
            <a:avLst/>
            <a:gdLst/>
            <a:ahLst/>
            <a:cxnLst/>
            <a:rect l="l" t="t" r="r" b="b"/>
            <a:pathLst>
              <a:path w="32425" h="2445">
                <a:moveTo>
                  <a:pt x="0" y="1222"/>
                </a:moveTo>
                <a:lnTo>
                  <a:pt x="3242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4406361" y="969251"/>
            <a:ext cx="36703" cy="2445"/>
          </a:xfrm>
          <a:custGeom>
            <a:avLst/>
            <a:gdLst/>
            <a:ahLst/>
            <a:cxnLst/>
            <a:rect l="l" t="t" r="r" b="b"/>
            <a:pathLst>
              <a:path w="36703" h="2445">
                <a:moveTo>
                  <a:pt x="0" y="1222"/>
                </a:moveTo>
                <a:lnTo>
                  <a:pt x="3670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4406361" y="994943"/>
            <a:ext cx="36703" cy="2445"/>
          </a:xfrm>
          <a:custGeom>
            <a:avLst/>
            <a:gdLst/>
            <a:ahLst/>
            <a:cxnLst/>
            <a:rect l="l" t="t" r="r" b="b"/>
            <a:pathLst>
              <a:path w="36703" h="2445">
                <a:moveTo>
                  <a:pt x="0" y="1222"/>
                </a:moveTo>
                <a:lnTo>
                  <a:pt x="3670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4403915" y="971696"/>
            <a:ext cx="41606" cy="4892"/>
          </a:xfrm>
          <a:custGeom>
            <a:avLst/>
            <a:gdLst/>
            <a:ahLst/>
            <a:cxnLst/>
            <a:rect l="l" t="t" r="r" b="b"/>
            <a:pathLst>
              <a:path w="41607" h="4892">
                <a:moveTo>
                  <a:pt x="0" y="2446"/>
                </a:moveTo>
                <a:lnTo>
                  <a:pt x="41607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4403915" y="990049"/>
            <a:ext cx="41606" cy="4892"/>
          </a:xfrm>
          <a:custGeom>
            <a:avLst/>
            <a:gdLst/>
            <a:ahLst/>
            <a:cxnLst/>
            <a:rect l="l" t="t" r="r" b="b"/>
            <a:pathLst>
              <a:path w="41607" h="4892">
                <a:moveTo>
                  <a:pt x="0" y="2446"/>
                </a:moveTo>
                <a:lnTo>
                  <a:pt x="41607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4402083" y="976589"/>
            <a:ext cx="45885" cy="13460"/>
          </a:xfrm>
          <a:custGeom>
            <a:avLst/>
            <a:gdLst/>
            <a:ahLst/>
            <a:cxnLst/>
            <a:rect l="l" t="t" r="r" b="b"/>
            <a:pathLst>
              <a:path w="45885" h="13460">
                <a:moveTo>
                  <a:pt x="0" y="6730"/>
                </a:moveTo>
                <a:lnTo>
                  <a:pt x="45885" y="6730"/>
                </a:lnTo>
              </a:path>
            </a:pathLst>
          </a:custGeom>
          <a:ln w="147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4402083" y="980868"/>
            <a:ext cx="45885" cy="4892"/>
          </a:xfrm>
          <a:custGeom>
            <a:avLst/>
            <a:gdLst/>
            <a:ahLst/>
            <a:cxnLst/>
            <a:rect l="l" t="t" r="r" b="b"/>
            <a:pathLst>
              <a:path w="45885" h="4892">
                <a:moveTo>
                  <a:pt x="0" y="2446"/>
                </a:moveTo>
                <a:lnTo>
                  <a:pt x="45885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4404461" y="960513"/>
            <a:ext cx="41048" cy="43335"/>
          </a:xfrm>
          <a:custGeom>
            <a:avLst/>
            <a:gdLst/>
            <a:ahLst/>
            <a:cxnLst/>
            <a:rect l="l" t="t" r="r" b="b"/>
            <a:pathLst>
              <a:path w="41048" h="43335">
                <a:moveTo>
                  <a:pt x="41048" y="21501"/>
                </a:moveTo>
                <a:lnTo>
                  <a:pt x="36778" y="8185"/>
                </a:lnTo>
                <a:lnTo>
                  <a:pt x="25872" y="0"/>
                </a:lnTo>
                <a:lnTo>
                  <a:pt x="9659" y="2455"/>
                </a:lnTo>
                <a:lnTo>
                  <a:pt x="0" y="10610"/>
                </a:lnTo>
                <a:lnTo>
                  <a:pt x="551" y="28245"/>
                </a:lnTo>
                <a:lnTo>
                  <a:pt x="6546" y="38947"/>
                </a:lnTo>
                <a:lnTo>
                  <a:pt x="16188" y="43335"/>
                </a:lnTo>
                <a:lnTo>
                  <a:pt x="30869" y="39618"/>
                </a:lnTo>
                <a:lnTo>
                  <a:pt x="39447" y="29713"/>
                </a:lnTo>
                <a:lnTo>
                  <a:pt x="41048" y="21501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4424901" y="910432"/>
            <a:ext cx="0" cy="144983"/>
          </a:xfrm>
          <a:custGeom>
            <a:avLst/>
            <a:gdLst/>
            <a:ahLst/>
            <a:cxnLst/>
            <a:rect l="l" t="t" r="r" b="b"/>
            <a:pathLst>
              <a:path h="144983">
                <a:moveTo>
                  <a:pt x="0" y="0"/>
                </a:moveTo>
                <a:lnTo>
                  <a:pt x="0" y="144983"/>
                </a:lnTo>
              </a:path>
            </a:pathLst>
          </a:custGeom>
          <a:ln w="1429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2805553" y="1542983"/>
            <a:ext cx="732202" cy="251429"/>
          </a:xfrm>
          <a:custGeom>
            <a:avLst/>
            <a:gdLst/>
            <a:ahLst/>
            <a:cxnLst/>
            <a:rect l="l" t="t" r="r" b="b"/>
            <a:pathLst>
              <a:path w="732202" h="251429">
                <a:moveTo>
                  <a:pt x="0" y="251429"/>
                </a:moveTo>
                <a:lnTo>
                  <a:pt x="732202" y="251429"/>
                </a:lnTo>
                <a:lnTo>
                  <a:pt x="732202" y="0"/>
                </a:lnTo>
                <a:lnTo>
                  <a:pt x="0" y="0"/>
                </a:lnTo>
                <a:lnTo>
                  <a:pt x="0" y="251429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2865499" y="1626796"/>
            <a:ext cx="120497" cy="0"/>
          </a:xfrm>
          <a:custGeom>
            <a:avLst/>
            <a:gdLst/>
            <a:ahLst/>
            <a:cxnLst/>
            <a:rect l="l" t="t" r="r" b="b"/>
            <a:pathLst>
              <a:path w="120497">
                <a:moveTo>
                  <a:pt x="0" y="0"/>
                </a:moveTo>
                <a:lnTo>
                  <a:pt x="120497" y="0"/>
                </a:lnTo>
              </a:path>
            </a:pathLst>
          </a:custGeom>
          <a:ln w="1160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2269700" y="2589144"/>
            <a:ext cx="4892" cy="50823"/>
          </a:xfrm>
          <a:custGeom>
            <a:avLst/>
            <a:gdLst/>
            <a:ahLst/>
            <a:cxnLst/>
            <a:rect l="l" t="t" r="r" b="b"/>
            <a:pathLst>
              <a:path w="4892" h="50823">
                <a:moveTo>
                  <a:pt x="0" y="50823"/>
                </a:moveTo>
                <a:lnTo>
                  <a:pt x="4892" y="50823"/>
                </a:lnTo>
                <a:lnTo>
                  <a:pt x="4892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2259916" y="2592225"/>
            <a:ext cx="25075" cy="2445"/>
          </a:xfrm>
          <a:custGeom>
            <a:avLst/>
            <a:gdLst/>
            <a:ahLst/>
            <a:cxnLst/>
            <a:rect l="l" t="t" r="r" b="b"/>
            <a:pathLst>
              <a:path w="25075" h="2445">
                <a:moveTo>
                  <a:pt x="0" y="1222"/>
                </a:moveTo>
                <a:lnTo>
                  <a:pt x="25075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2259916" y="2633804"/>
            <a:ext cx="25075" cy="3715"/>
          </a:xfrm>
          <a:custGeom>
            <a:avLst/>
            <a:gdLst/>
            <a:ahLst/>
            <a:cxnLst/>
            <a:rect l="l" t="t" r="r" b="b"/>
            <a:pathLst>
              <a:path w="25075" h="3715">
                <a:moveTo>
                  <a:pt x="0" y="3715"/>
                </a:moveTo>
                <a:lnTo>
                  <a:pt x="25075" y="3715"/>
                </a:lnTo>
                <a:lnTo>
                  <a:pt x="25075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2257471" y="2594672"/>
            <a:ext cx="29979" cy="2445"/>
          </a:xfrm>
          <a:custGeom>
            <a:avLst/>
            <a:gdLst/>
            <a:ahLst/>
            <a:cxnLst/>
            <a:rect l="l" t="t" r="r" b="b"/>
            <a:pathLst>
              <a:path w="29979" h="2445">
                <a:moveTo>
                  <a:pt x="0" y="1222"/>
                </a:moveTo>
                <a:lnTo>
                  <a:pt x="29979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2257471" y="2631982"/>
            <a:ext cx="29979" cy="2458"/>
          </a:xfrm>
          <a:custGeom>
            <a:avLst/>
            <a:gdLst/>
            <a:ahLst/>
            <a:cxnLst/>
            <a:rect l="l" t="t" r="r" b="b"/>
            <a:pathLst>
              <a:path w="29979" h="2458">
                <a:moveTo>
                  <a:pt x="0" y="1229"/>
                </a:moveTo>
                <a:lnTo>
                  <a:pt x="29979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2255025" y="2597118"/>
            <a:ext cx="34870" cy="2445"/>
          </a:xfrm>
          <a:custGeom>
            <a:avLst/>
            <a:gdLst/>
            <a:ahLst/>
            <a:cxnLst/>
            <a:rect l="l" t="t" r="r" b="b"/>
            <a:pathLst>
              <a:path w="34871" h="2445">
                <a:moveTo>
                  <a:pt x="0" y="1222"/>
                </a:moveTo>
                <a:lnTo>
                  <a:pt x="3487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2255025" y="2629536"/>
            <a:ext cx="34870" cy="2445"/>
          </a:xfrm>
          <a:custGeom>
            <a:avLst/>
            <a:gdLst/>
            <a:ahLst/>
            <a:cxnLst/>
            <a:rect l="l" t="t" r="r" b="b"/>
            <a:pathLst>
              <a:path w="34871" h="2445">
                <a:moveTo>
                  <a:pt x="0" y="1222"/>
                </a:moveTo>
                <a:lnTo>
                  <a:pt x="3487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2247687" y="2608126"/>
            <a:ext cx="49548" cy="0"/>
          </a:xfrm>
          <a:custGeom>
            <a:avLst/>
            <a:gdLst/>
            <a:ahLst/>
            <a:cxnLst/>
            <a:rect l="l" t="t" r="r" b="b"/>
            <a:pathLst>
              <a:path w="49548">
                <a:moveTo>
                  <a:pt x="0" y="0"/>
                </a:moveTo>
                <a:lnTo>
                  <a:pt x="49548" y="0"/>
                </a:lnTo>
              </a:path>
            </a:pathLst>
          </a:custGeom>
          <a:ln w="1839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2252578" y="2627090"/>
            <a:ext cx="39763" cy="2445"/>
          </a:xfrm>
          <a:custGeom>
            <a:avLst/>
            <a:gdLst/>
            <a:ahLst/>
            <a:cxnLst/>
            <a:rect l="l" t="t" r="r" b="b"/>
            <a:pathLst>
              <a:path w="39764" h="2445">
                <a:moveTo>
                  <a:pt x="0" y="1222"/>
                </a:moveTo>
                <a:lnTo>
                  <a:pt x="39764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2250132" y="2621594"/>
            <a:ext cx="44656" cy="5495"/>
          </a:xfrm>
          <a:custGeom>
            <a:avLst/>
            <a:gdLst/>
            <a:ahLst/>
            <a:cxnLst/>
            <a:rect l="l" t="t" r="r" b="b"/>
            <a:pathLst>
              <a:path w="44656" h="5495">
                <a:moveTo>
                  <a:pt x="0" y="2747"/>
                </a:moveTo>
                <a:lnTo>
                  <a:pt x="44656" y="2747"/>
                </a:lnTo>
              </a:path>
            </a:pathLst>
          </a:custGeom>
          <a:ln w="676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2247687" y="2606905"/>
            <a:ext cx="49548" cy="14689"/>
          </a:xfrm>
          <a:custGeom>
            <a:avLst/>
            <a:gdLst/>
            <a:ahLst/>
            <a:cxnLst/>
            <a:rect l="l" t="t" r="r" b="b"/>
            <a:pathLst>
              <a:path w="49548" h="14689">
                <a:moveTo>
                  <a:pt x="0" y="7344"/>
                </a:moveTo>
                <a:lnTo>
                  <a:pt x="49548" y="7344"/>
                </a:lnTo>
              </a:path>
            </a:pathLst>
          </a:custGeom>
          <a:ln w="159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2247830" y="2590906"/>
            <a:ext cx="46342" cy="43177"/>
          </a:xfrm>
          <a:custGeom>
            <a:avLst/>
            <a:gdLst/>
            <a:ahLst/>
            <a:cxnLst/>
            <a:rect l="l" t="t" r="r" b="b"/>
            <a:pathLst>
              <a:path w="46342" h="43177">
                <a:moveTo>
                  <a:pt x="46342" y="22119"/>
                </a:moveTo>
                <a:lnTo>
                  <a:pt x="42248" y="8734"/>
                </a:lnTo>
                <a:lnTo>
                  <a:pt x="31730" y="0"/>
                </a:lnTo>
                <a:lnTo>
                  <a:pt x="14907" y="1742"/>
                </a:lnTo>
                <a:lnTo>
                  <a:pt x="4369" y="8906"/>
                </a:lnTo>
                <a:lnTo>
                  <a:pt x="0" y="19525"/>
                </a:lnTo>
                <a:lnTo>
                  <a:pt x="3652" y="34137"/>
                </a:lnTo>
                <a:lnTo>
                  <a:pt x="13353" y="43177"/>
                </a:lnTo>
                <a:lnTo>
                  <a:pt x="30666" y="41956"/>
                </a:lnTo>
                <a:lnTo>
                  <a:pt x="41485" y="35438"/>
                </a:lnTo>
                <a:lnTo>
                  <a:pt x="46114" y="25349"/>
                </a:lnTo>
                <a:lnTo>
                  <a:pt x="46342" y="22119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2272425" y="2346906"/>
            <a:ext cx="0" cy="537118"/>
          </a:xfrm>
          <a:custGeom>
            <a:avLst/>
            <a:gdLst/>
            <a:ahLst/>
            <a:cxnLst/>
            <a:rect l="l" t="t" r="r" b="b"/>
            <a:pathLst>
              <a:path h="537118">
                <a:moveTo>
                  <a:pt x="0" y="0"/>
                </a:moveTo>
                <a:lnTo>
                  <a:pt x="0" y="537118"/>
                </a:lnTo>
              </a:path>
            </a:pathLst>
          </a:custGeom>
          <a:ln w="1534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2519275" y="2603822"/>
            <a:ext cx="4903" cy="50823"/>
          </a:xfrm>
          <a:custGeom>
            <a:avLst/>
            <a:gdLst/>
            <a:ahLst/>
            <a:cxnLst/>
            <a:rect l="l" t="t" r="r" b="b"/>
            <a:pathLst>
              <a:path w="4904" h="50823">
                <a:moveTo>
                  <a:pt x="0" y="50823"/>
                </a:moveTo>
                <a:lnTo>
                  <a:pt x="4904" y="50823"/>
                </a:lnTo>
                <a:lnTo>
                  <a:pt x="4904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2509490" y="2606904"/>
            <a:ext cx="24472" cy="2445"/>
          </a:xfrm>
          <a:custGeom>
            <a:avLst/>
            <a:gdLst/>
            <a:ahLst/>
            <a:cxnLst/>
            <a:rect l="l" t="t" r="r" b="b"/>
            <a:pathLst>
              <a:path w="24472" h="2445">
                <a:moveTo>
                  <a:pt x="0" y="1222"/>
                </a:moveTo>
                <a:lnTo>
                  <a:pt x="24472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2509490" y="2648483"/>
            <a:ext cx="24472" cy="3715"/>
          </a:xfrm>
          <a:custGeom>
            <a:avLst/>
            <a:gdLst/>
            <a:ahLst/>
            <a:cxnLst/>
            <a:rect l="l" t="t" r="r" b="b"/>
            <a:pathLst>
              <a:path w="24472" h="3715">
                <a:moveTo>
                  <a:pt x="0" y="3715"/>
                </a:moveTo>
                <a:lnTo>
                  <a:pt x="24472" y="3715"/>
                </a:lnTo>
                <a:lnTo>
                  <a:pt x="24472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2507045" y="2609350"/>
            <a:ext cx="29353" cy="2445"/>
          </a:xfrm>
          <a:custGeom>
            <a:avLst/>
            <a:gdLst/>
            <a:ahLst/>
            <a:cxnLst/>
            <a:rect l="l" t="t" r="r" b="b"/>
            <a:pathLst>
              <a:path w="29353" h="2445">
                <a:moveTo>
                  <a:pt x="0" y="1222"/>
                </a:moveTo>
                <a:lnTo>
                  <a:pt x="2935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2507045" y="2646672"/>
            <a:ext cx="29353" cy="2445"/>
          </a:xfrm>
          <a:custGeom>
            <a:avLst/>
            <a:gdLst/>
            <a:ahLst/>
            <a:cxnLst/>
            <a:rect l="l" t="t" r="r" b="b"/>
            <a:pathLst>
              <a:path w="29353" h="2445">
                <a:moveTo>
                  <a:pt x="0" y="1222"/>
                </a:moveTo>
                <a:lnTo>
                  <a:pt x="2935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2504600" y="2611796"/>
            <a:ext cx="34257" cy="2445"/>
          </a:xfrm>
          <a:custGeom>
            <a:avLst/>
            <a:gdLst/>
            <a:ahLst/>
            <a:cxnLst/>
            <a:rect l="l" t="t" r="r" b="b"/>
            <a:pathLst>
              <a:path w="34257" h="2445">
                <a:moveTo>
                  <a:pt x="0" y="1222"/>
                </a:moveTo>
                <a:lnTo>
                  <a:pt x="3425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2504600" y="2644226"/>
            <a:ext cx="34257" cy="2445"/>
          </a:xfrm>
          <a:custGeom>
            <a:avLst/>
            <a:gdLst/>
            <a:ahLst/>
            <a:cxnLst/>
            <a:rect l="l" t="t" r="r" b="b"/>
            <a:pathLst>
              <a:path w="34257" h="2445">
                <a:moveTo>
                  <a:pt x="0" y="1222"/>
                </a:moveTo>
                <a:lnTo>
                  <a:pt x="3425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2502154" y="2614242"/>
            <a:ext cx="39149" cy="2445"/>
          </a:xfrm>
          <a:custGeom>
            <a:avLst/>
            <a:gdLst/>
            <a:ahLst/>
            <a:cxnLst/>
            <a:rect l="l" t="t" r="r" b="b"/>
            <a:pathLst>
              <a:path w="39149" h="2445">
                <a:moveTo>
                  <a:pt x="0" y="1222"/>
                </a:moveTo>
                <a:lnTo>
                  <a:pt x="39149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2502154" y="2641779"/>
            <a:ext cx="39149" cy="2445"/>
          </a:xfrm>
          <a:custGeom>
            <a:avLst/>
            <a:gdLst/>
            <a:ahLst/>
            <a:cxnLst/>
            <a:rect l="l" t="t" r="r" b="b"/>
            <a:pathLst>
              <a:path w="39149" h="2445">
                <a:moveTo>
                  <a:pt x="0" y="1222"/>
                </a:moveTo>
                <a:lnTo>
                  <a:pt x="39149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2499706" y="2616690"/>
            <a:ext cx="44053" cy="4904"/>
          </a:xfrm>
          <a:custGeom>
            <a:avLst/>
            <a:gdLst/>
            <a:ahLst/>
            <a:cxnLst/>
            <a:rect l="l" t="t" r="r" b="b"/>
            <a:pathLst>
              <a:path w="44053" h="4904">
                <a:moveTo>
                  <a:pt x="0" y="2452"/>
                </a:moveTo>
                <a:lnTo>
                  <a:pt x="44053" y="2452"/>
                </a:lnTo>
              </a:path>
            </a:pathLst>
          </a:custGeom>
          <a:ln w="617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2499706" y="2636885"/>
            <a:ext cx="44053" cy="4892"/>
          </a:xfrm>
          <a:custGeom>
            <a:avLst/>
            <a:gdLst/>
            <a:ahLst/>
            <a:cxnLst/>
            <a:rect l="l" t="t" r="r" b="b"/>
            <a:pathLst>
              <a:path w="44053" h="4892">
                <a:moveTo>
                  <a:pt x="0" y="2446"/>
                </a:moveTo>
                <a:lnTo>
                  <a:pt x="44053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2497260" y="2621593"/>
            <a:ext cx="48934" cy="15292"/>
          </a:xfrm>
          <a:custGeom>
            <a:avLst/>
            <a:gdLst/>
            <a:ahLst/>
            <a:cxnLst/>
            <a:rect l="l" t="t" r="r" b="b"/>
            <a:pathLst>
              <a:path w="48934" h="15292">
                <a:moveTo>
                  <a:pt x="0" y="7646"/>
                </a:moveTo>
                <a:lnTo>
                  <a:pt x="48934" y="7646"/>
                </a:lnTo>
              </a:path>
            </a:pathLst>
          </a:custGeom>
          <a:ln w="165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2497260" y="2627088"/>
            <a:ext cx="48934" cy="4892"/>
          </a:xfrm>
          <a:custGeom>
            <a:avLst/>
            <a:gdLst/>
            <a:ahLst/>
            <a:cxnLst/>
            <a:rect l="l" t="t" r="r" b="b"/>
            <a:pathLst>
              <a:path w="48934" h="4892">
                <a:moveTo>
                  <a:pt x="0" y="2446"/>
                </a:moveTo>
                <a:lnTo>
                  <a:pt x="48934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2496763" y="2605977"/>
            <a:ext cx="46985" cy="43069"/>
          </a:xfrm>
          <a:custGeom>
            <a:avLst/>
            <a:gdLst/>
            <a:ahLst/>
            <a:cxnLst/>
            <a:rect l="l" t="t" r="r" b="b"/>
            <a:pathLst>
              <a:path w="46985" h="43069">
                <a:moveTo>
                  <a:pt x="46985" y="21726"/>
                </a:moveTo>
                <a:lnTo>
                  <a:pt x="42788" y="8392"/>
                </a:lnTo>
                <a:lnTo>
                  <a:pt x="32029" y="0"/>
                </a:lnTo>
                <a:lnTo>
                  <a:pt x="14916" y="1785"/>
                </a:lnTo>
                <a:lnTo>
                  <a:pt x="4298" y="8833"/>
                </a:lnTo>
                <a:lnTo>
                  <a:pt x="0" y="19401"/>
                </a:lnTo>
                <a:lnTo>
                  <a:pt x="3570" y="33773"/>
                </a:lnTo>
                <a:lnTo>
                  <a:pt x="13166" y="43069"/>
                </a:lnTo>
                <a:lnTo>
                  <a:pt x="30614" y="42050"/>
                </a:lnTo>
                <a:lnTo>
                  <a:pt x="41620" y="35735"/>
                </a:lnTo>
                <a:lnTo>
                  <a:pt x="46592" y="25946"/>
                </a:lnTo>
                <a:lnTo>
                  <a:pt x="46985" y="21726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2521733" y="2324891"/>
            <a:ext cx="0" cy="605627"/>
          </a:xfrm>
          <a:custGeom>
            <a:avLst/>
            <a:gdLst/>
            <a:ahLst/>
            <a:cxnLst/>
            <a:rect l="l" t="t" r="r" b="b"/>
            <a:pathLst>
              <a:path h="605627">
                <a:moveTo>
                  <a:pt x="0" y="0"/>
                </a:moveTo>
                <a:lnTo>
                  <a:pt x="0" y="605627"/>
                </a:lnTo>
              </a:path>
            </a:pathLst>
          </a:custGeom>
          <a:ln w="1481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2768850" y="2698036"/>
            <a:ext cx="4892" cy="50811"/>
          </a:xfrm>
          <a:custGeom>
            <a:avLst/>
            <a:gdLst/>
            <a:ahLst/>
            <a:cxnLst/>
            <a:rect l="l" t="t" r="r" b="b"/>
            <a:pathLst>
              <a:path w="4892" h="50811">
                <a:moveTo>
                  <a:pt x="0" y="50811"/>
                </a:moveTo>
                <a:lnTo>
                  <a:pt x="4892" y="50811"/>
                </a:lnTo>
                <a:lnTo>
                  <a:pt x="4892" y="0"/>
                </a:lnTo>
                <a:lnTo>
                  <a:pt x="0" y="0"/>
                </a:lnTo>
                <a:lnTo>
                  <a:pt x="0" y="5081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2758450" y="2701118"/>
            <a:ext cx="25087" cy="2445"/>
          </a:xfrm>
          <a:custGeom>
            <a:avLst/>
            <a:gdLst/>
            <a:ahLst/>
            <a:cxnLst/>
            <a:rect l="l" t="t" r="r" b="b"/>
            <a:pathLst>
              <a:path w="25087" h="2445">
                <a:moveTo>
                  <a:pt x="0" y="1222"/>
                </a:moveTo>
                <a:lnTo>
                  <a:pt x="2508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2758450" y="2742685"/>
            <a:ext cx="25087" cy="3715"/>
          </a:xfrm>
          <a:custGeom>
            <a:avLst/>
            <a:gdLst/>
            <a:ahLst/>
            <a:cxnLst/>
            <a:rect l="l" t="t" r="r" b="b"/>
            <a:pathLst>
              <a:path w="25087" h="3715">
                <a:moveTo>
                  <a:pt x="0" y="3715"/>
                </a:moveTo>
                <a:lnTo>
                  <a:pt x="25087" y="3715"/>
                </a:lnTo>
                <a:lnTo>
                  <a:pt x="25087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2756005" y="2703564"/>
            <a:ext cx="29967" cy="2445"/>
          </a:xfrm>
          <a:custGeom>
            <a:avLst/>
            <a:gdLst/>
            <a:ahLst/>
            <a:cxnLst/>
            <a:rect l="l" t="t" r="r" b="b"/>
            <a:pathLst>
              <a:path w="29967" h="2445">
                <a:moveTo>
                  <a:pt x="0" y="1222"/>
                </a:moveTo>
                <a:lnTo>
                  <a:pt x="2996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2756005" y="2740874"/>
            <a:ext cx="29967" cy="2445"/>
          </a:xfrm>
          <a:custGeom>
            <a:avLst/>
            <a:gdLst/>
            <a:ahLst/>
            <a:cxnLst/>
            <a:rect l="l" t="t" r="r" b="b"/>
            <a:pathLst>
              <a:path w="29967" h="2445">
                <a:moveTo>
                  <a:pt x="0" y="1222"/>
                </a:moveTo>
                <a:lnTo>
                  <a:pt x="2996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2753559" y="2706010"/>
            <a:ext cx="34870" cy="2445"/>
          </a:xfrm>
          <a:custGeom>
            <a:avLst/>
            <a:gdLst/>
            <a:ahLst/>
            <a:cxnLst/>
            <a:rect l="l" t="t" r="r" b="b"/>
            <a:pathLst>
              <a:path w="34871" h="2445">
                <a:moveTo>
                  <a:pt x="0" y="1222"/>
                </a:moveTo>
                <a:lnTo>
                  <a:pt x="3487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2753559" y="2737825"/>
            <a:ext cx="34870" cy="3049"/>
          </a:xfrm>
          <a:custGeom>
            <a:avLst/>
            <a:gdLst/>
            <a:ahLst/>
            <a:cxnLst/>
            <a:rect l="l" t="t" r="r" b="b"/>
            <a:pathLst>
              <a:path w="34871" h="3049">
                <a:moveTo>
                  <a:pt x="0" y="1524"/>
                </a:moveTo>
                <a:lnTo>
                  <a:pt x="34871" y="1524"/>
                </a:lnTo>
              </a:path>
            </a:pathLst>
          </a:custGeom>
          <a:ln w="431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2746220" y="2717018"/>
            <a:ext cx="49548" cy="0"/>
          </a:xfrm>
          <a:custGeom>
            <a:avLst/>
            <a:gdLst/>
            <a:ahLst/>
            <a:cxnLst/>
            <a:rect l="l" t="t" r="r" b="b"/>
            <a:pathLst>
              <a:path w="49548">
                <a:moveTo>
                  <a:pt x="0" y="0"/>
                </a:moveTo>
                <a:lnTo>
                  <a:pt x="49548" y="0"/>
                </a:lnTo>
              </a:path>
            </a:pathLst>
          </a:custGeom>
          <a:ln w="1839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2751112" y="2735378"/>
            <a:ext cx="39763" cy="2445"/>
          </a:xfrm>
          <a:custGeom>
            <a:avLst/>
            <a:gdLst/>
            <a:ahLst/>
            <a:cxnLst/>
            <a:rect l="l" t="t" r="r" b="b"/>
            <a:pathLst>
              <a:path w="39764" h="2445">
                <a:moveTo>
                  <a:pt x="0" y="1222"/>
                </a:moveTo>
                <a:lnTo>
                  <a:pt x="39764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2748666" y="2730472"/>
            <a:ext cx="44656" cy="4904"/>
          </a:xfrm>
          <a:custGeom>
            <a:avLst/>
            <a:gdLst/>
            <a:ahLst/>
            <a:cxnLst/>
            <a:rect l="l" t="t" r="r" b="b"/>
            <a:pathLst>
              <a:path w="44656" h="4904">
                <a:moveTo>
                  <a:pt x="0" y="2452"/>
                </a:moveTo>
                <a:lnTo>
                  <a:pt x="44656" y="2452"/>
                </a:lnTo>
              </a:path>
            </a:pathLst>
          </a:custGeom>
          <a:ln w="617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2746220" y="2715795"/>
            <a:ext cx="49548" cy="14678"/>
          </a:xfrm>
          <a:custGeom>
            <a:avLst/>
            <a:gdLst/>
            <a:ahLst/>
            <a:cxnLst/>
            <a:rect l="l" t="t" r="r" b="b"/>
            <a:pathLst>
              <a:path w="49548" h="14678">
                <a:moveTo>
                  <a:pt x="0" y="7339"/>
                </a:moveTo>
                <a:lnTo>
                  <a:pt x="49548" y="7339"/>
                </a:lnTo>
              </a:path>
            </a:pathLst>
          </a:custGeom>
          <a:ln w="159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2746365" y="2699796"/>
            <a:ext cx="46343" cy="43178"/>
          </a:xfrm>
          <a:custGeom>
            <a:avLst/>
            <a:gdLst/>
            <a:ahLst/>
            <a:cxnLst/>
            <a:rect l="l" t="t" r="r" b="b"/>
            <a:pathLst>
              <a:path w="46343" h="43178">
                <a:moveTo>
                  <a:pt x="46343" y="22121"/>
                </a:moveTo>
                <a:lnTo>
                  <a:pt x="42249" y="8730"/>
                </a:lnTo>
                <a:lnTo>
                  <a:pt x="31730" y="0"/>
                </a:lnTo>
                <a:lnTo>
                  <a:pt x="14902" y="1741"/>
                </a:lnTo>
                <a:lnTo>
                  <a:pt x="4366" y="8902"/>
                </a:lnTo>
                <a:lnTo>
                  <a:pt x="0" y="19525"/>
                </a:lnTo>
                <a:lnTo>
                  <a:pt x="3649" y="34138"/>
                </a:lnTo>
                <a:lnTo>
                  <a:pt x="13347" y="43178"/>
                </a:lnTo>
                <a:lnTo>
                  <a:pt x="30663" y="41958"/>
                </a:lnTo>
                <a:lnTo>
                  <a:pt x="41483" y="35442"/>
                </a:lnTo>
                <a:lnTo>
                  <a:pt x="46114" y="25355"/>
                </a:lnTo>
                <a:lnTo>
                  <a:pt x="46343" y="22121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2770958" y="2421550"/>
            <a:ext cx="0" cy="603181"/>
          </a:xfrm>
          <a:custGeom>
            <a:avLst/>
            <a:gdLst/>
            <a:ahLst/>
            <a:cxnLst/>
            <a:rect l="l" t="t" r="r" b="b"/>
            <a:pathLst>
              <a:path h="603181">
                <a:moveTo>
                  <a:pt x="0" y="0"/>
                </a:moveTo>
                <a:lnTo>
                  <a:pt x="0" y="603181"/>
                </a:lnTo>
              </a:path>
            </a:pathLst>
          </a:custGeom>
          <a:ln w="1537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3017822" y="2517575"/>
            <a:ext cx="4892" cy="50811"/>
          </a:xfrm>
          <a:custGeom>
            <a:avLst/>
            <a:gdLst/>
            <a:ahLst/>
            <a:cxnLst/>
            <a:rect l="l" t="t" r="r" b="b"/>
            <a:pathLst>
              <a:path w="4892" h="50811">
                <a:moveTo>
                  <a:pt x="0" y="50811"/>
                </a:moveTo>
                <a:lnTo>
                  <a:pt x="4892" y="50811"/>
                </a:lnTo>
                <a:lnTo>
                  <a:pt x="4892" y="0"/>
                </a:lnTo>
                <a:lnTo>
                  <a:pt x="0" y="0"/>
                </a:lnTo>
                <a:lnTo>
                  <a:pt x="0" y="5081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3008025" y="2520643"/>
            <a:ext cx="24461" cy="2458"/>
          </a:xfrm>
          <a:custGeom>
            <a:avLst/>
            <a:gdLst/>
            <a:ahLst/>
            <a:cxnLst/>
            <a:rect l="l" t="t" r="r" b="b"/>
            <a:pathLst>
              <a:path w="24461" h="2458">
                <a:moveTo>
                  <a:pt x="0" y="1229"/>
                </a:moveTo>
                <a:lnTo>
                  <a:pt x="24461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3008025" y="2561609"/>
            <a:ext cx="24461" cy="3728"/>
          </a:xfrm>
          <a:custGeom>
            <a:avLst/>
            <a:gdLst/>
            <a:ahLst/>
            <a:cxnLst/>
            <a:rect l="l" t="t" r="r" b="b"/>
            <a:pathLst>
              <a:path w="24461" h="3728">
                <a:moveTo>
                  <a:pt x="0" y="3728"/>
                </a:moveTo>
                <a:lnTo>
                  <a:pt x="24461" y="3728"/>
                </a:lnTo>
                <a:lnTo>
                  <a:pt x="24461" y="0"/>
                </a:lnTo>
                <a:lnTo>
                  <a:pt x="0" y="0"/>
                </a:lnTo>
                <a:lnTo>
                  <a:pt x="0" y="3728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3005579" y="2523101"/>
            <a:ext cx="29365" cy="2434"/>
          </a:xfrm>
          <a:custGeom>
            <a:avLst/>
            <a:gdLst/>
            <a:ahLst/>
            <a:cxnLst/>
            <a:rect l="l" t="t" r="r" b="b"/>
            <a:pathLst>
              <a:path w="29365" h="2434">
                <a:moveTo>
                  <a:pt x="0" y="1217"/>
                </a:moveTo>
                <a:lnTo>
                  <a:pt x="29365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3005579" y="2559808"/>
            <a:ext cx="29365" cy="2434"/>
          </a:xfrm>
          <a:custGeom>
            <a:avLst/>
            <a:gdLst/>
            <a:ahLst/>
            <a:cxnLst/>
            <a:rect l="l" t="t" r="r" b="b"/>
            <a:pathLst>
              <a:path w="29365" h="2434">
                <a:moveTo>
                  <a:pt x="0" y="1217"/>
                </a:moveTo>
                <a:lnTo>
                  <a:pt x="29365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3003134" y="2525537"/>
            <a:ext cx="34870" cy="2458"/>
          </a:xfrm>
          <a:custGeom>
            <a:avLst/>
            <a:gdLst/>
            <a:ahLst/>
            <a:cxnLst/>
            <a:rect l="l" t="t" r="r" b="b"/>
            <a:pathLst>
              <a:path w="34871" h="2458">
                <a:moveTo>
                  <a:pt x="0" y="1229"/>
                </a:moveTo>
                <a:lnTo>
                  <a:pt x="34871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3003134" y="2557349"/>
            <a:ext cx="34870" cy="2458"/>
          </a:xfrm>
          <a:custGeom>
            <a:avLst/>
            <a:gdLst/>
            <a:ahLst/>
            <a:cxnLst/>
            <a:rect l="l" t="t" r="r" b="b"/>
            <a:pathLst>
              <a:path w="34871" h="2458">
                <a:moveTo>
                  <a:pt x="0" y="1229"/>
                </a:moveTo>
                <a:lnTo>
                  <a:pt x="34871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2995795" y="2536556"/>
            <a:ext cx="49548" cy="0"/>
          </a:xfrm>
          <a:custGeom>
            <a:avLst/>
            <a:gdLst/>
            <a:ahLst/>
            <a:cxnLst/>
            <a:rect l="l" t="t" r="r" b="b"/>
            <a:pathLst>
              <a:path w="49548">
                <a:moveTo>
                  <a:pt x="0" y="0"/>
                </a:moveTo>
                <a:lnTo>
                  <a:pt x="49548" y="0"/>
                </a:lnTo>
              </a:path>
            </a:pathLst>
          </a:custGeom>
          <a:ln w="1839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3000687" y="2554904"/>
            <a:ext cx="39763" cy="2445"/>
          </a:xfrm>
          <a:custGeom>
            <a:avLst/>
            <a:gdLst/>
            <a:ahLst/>
            <a:cxnLst/>
            <a:rect l="l" t="t" r="r" b="b"/>
            <a:pathLst>
              <a:path w="39764" h="2445">
                <a:moveTo>
                  <a:pt x="0" y="1222"/>
                </a:moveTo>
                <a:lnTo>
                  <a:pt x="39764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2998241" y="2550010"/>
            <a:ext cx="44656" cy="4892"/>
          </a:xfrm>
          <a:custGeom>
            <a:avLst/>
            <a:gdLst/>
            <a:ahLst/>
            <a:cxnLst/>
            <a:rect l="l" t="t" r="r" b="b"/>
            <a:pathLst>
              <a:path w="44656" h="4892">
                <a:moveTo>
                  <a:pt x="0" y="2446"/>
                </a:moveTo>
                <a:lnTo>
                  <a:pt x="44656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2995795" y="2535322"/>
            <a:ext cx="49548" cy="14689"/>
          </a:xfrm>
          <a:custGeom>
            <a:avLst/>
            <a:gdLst/>
            <a:ahLst/>
            <a:cxnLst/>
            <a:rect l="l" t="t" r="r" b="b"/>
            <a:pathLst>
              <a:path w="49548" h="14689">
                <a:moveTo>
                  <a:pt x="0" y="7344"/>
                </a:moveTo>
                <a:lnTo>
                  <a:pt x="49548" y="7344"/>
                </a:lnTo>
              </a:path>
            </a:pathLst>
          </a:custGeom>
          <a:ln w="159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2995380" y="2519246"/>
            <a:ext cx="46902" cy="42982"/>
          </a:xfrm>
          <a:custGeom>
            <a:avLst/>
            <a:gdLst/>
            <a:ahLst/>
            <a:cxnLst/>
            <a:rect l="l" t="t" r="r" b="b"/>
            <a:pathLst>
              <a:path w="46902" h="42982">
                <a:moveTo>
                  <a:pt x="46902" y="22197"/>
                </a:moveTo>
                <a:lnTo>
                  <a:pt x="42808" y="8548"/>
                </a:lnTo>
                <a:lnTo>
                  <a:pt x="32289" y="0"/>
                </a:lnTo>
                <a:lnTo>
                  <a:pt x="15467" y="1626"/>
                </a:lnTo>
                <a:lnTo>
                  <a:pt x="4671" y="8523"/>
                </a:lnTo>
                <a:lnTo>
                  <a:pt x="0" y="19116"/>
                </a:lnTo>
                <a:lnTo>
                  <a:pt x="3626" y="33809"/>
                </a:lnTo>
                <a:lnTo>
                  <a:pt x="13240" y="42982"/>
                </a:lnTo>
                <a:lnTo>
                  <a:pt x="30758" y="42015"/>
                </a:lnTo>
                <a:lnTo>
                  <a:pt x="41739" y="35790"/>
                </a:lnTo>
                <a:lnTo>
                  <a:pt x="46583" y="25996"/>
                </a:lnTo>
                <a:lnTo>
                  <a:pt x="46902" y="22197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3020255" y="2317550"/>
            <a:ext cx="0" cy="452690"/>
          </a:xfrm>
          <a:custGeom>
            <a:avLst/>
            <a:gdLst/>
            <a:ahLst/>
            <a:cxnLst/>
            <a:rect l="l" t="t" r="r" b="b"/>
            <a:pathLst>
              <a:path h="452690">
                <a:moveTo>
                  <a:pt x="0" y="0"/>
                </a:moveTo>
                <a:lnTo>
                  <a:pt x="0" y="452690"/>
                </a:lnTo>
              </a:path>
            </a:pathLst>
          </a:custGeom>
          <a:ln w="1481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3267384" y="2468020"/>
            <a:ext cx="4892" cy="50823"/>
          </a:xfrm>
          <a:custGeom>
            <a:avLst/>
            <a:gdLst/>
            <a:ahLst/>
            <a:cxnLst/>
            <a:rect l="l" t="t" r="r" b="b"/>
            <a:pathLst>
              <a:path w="4892" h="50823">
                <a:moveTo>
                  <a:pt x="0" y="50823"/>
                </a:moveTo>
                <a:lnTo>
                  <a:pt x="4892" y="50823"/>
                </a:lnTo>
                <a:lnTo>
                  <a:pt x="4892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3257598" y="2471090"/>
            <a:ext cx="24472" cy="2445"/>
          </a:xfrm>
          <a:custGeom>
            <a:avLst/>
            <a:gdLst/>
            <a:ahLst/>
            <a:cxnLst/>
            <a:rect l="l" t="t" r="r" b="b"/>
            <a:pathLst>
              <a:path w="24472" h="2445">
                <a:moveTo>
                  <a:pt x="0" y="1222"/>
                </a:moveTo>
                <a:lnTo>
                  <a:pt x="24472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3257598" y="2512670"/>
            <a:ext cx="24472" cy="3715"/>
          </a:xfrm>
          <a:custGeom>
            <a:avLst/>
            <a:gdLst/>
            <a:ahLst/>
            <a:cxnLst/>
            <a:rect l="l" t="t" r="r" b="b"/>
            <a:pathLst>
              <a:path w="24472" h="3715">
                <a:moveTo>
                  <a:pt x="0" y="3715"/>
                </a:moveTo>
                <a:lnTo>
                  <a:pt x="24472" y="3715"/>
                </a:lnTo>
                <a:lnTo>
                  <a:pt x="24472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3255152" y="2473549"/>
            <a:ext cx="29365" cy="2434"/>
          </a:xfrm>
          <a:custGeom>
            <a:avLst/>
            <a:gdLst/>
            <a:ahLst/>
            <a:cxnLst/>
            <a:rect l="l" t="t" r="r" b="b"/>
            <a:pathLst>
              <a:path w="29365" h="2434">
                <a:moveTo>
                  <a:pt x="0" y="1217"/>
                </a:moveTo>
                <a:lnTo>
                  <a:pt x="29365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3255152" y="2510858"/>
            <a:ext cx="29365" cy="2445"/>
          </a:xfrm>
          <a:custGeom>
            <a:avLst/>
            <a:gdLst/>
            <a:ahLst/>
            <a:cxnLst/>
            <a:rect l="l" t="t" r="r" b="b"/>
            <a:pathLst>
              <a:path w="29365" h="2445">
                <a:moveTo>
                  <a:pt x="0" y="1222"/>
                </a:moveTo>
                <a:lnTo>
                  <a:pt x="29365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3252707" y="2475983"/>
            <a:ext cx="34257" cy="2458"/>
          </a:xfrm>
          <a:custGeom>
            <a:avLst/>
            <a:gdLst/>
            <a:ahLst/>
            <a:cxnLst/>
            <a:rect l="l" t="t" r="r" b="b"/>
            <a:pathLst>
              <a:path w="34257" h="2458">
                <a:moveTo>
                  <a:pt x="0" y="1229"/>
                </a:moveTo>
                <a:lnTo>
                  <a:pt x="34257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3252707" y="2507797"/>
            <a:ext cx="34257" cy="3060"/>
          </a:xfrm>
          <a:custGeom>
            <a:avLst/>
            <a:gdLst/>
            <a:ahLst/>
            <a:cxnLst/>
            <a:rect l="l" t="t" r="r" b="b"/>
            <a:pathLst>
              <a:path w="34257" h="3060">
                <a:moveTo>
                  <a:pt x="0" y="1530"/>
                </a:moveTo>
                <a:lnTo>
                  <a:pt x="34257" y="1530"/>
                </a:lnTo>
              </a:path>
            </a:pathLst>
          </a:custGeom>
          <a:ln w="433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3245367" y="2487003"/>
            <a:ext cx="48934" cy="0"/>
          </a:xfrm>
          <a:custGeom>
            <a:avLst/>
            <a:gdLst/>
            <a:ahLst/>
            <a:cxnLst/>
            <a:rect l="l" t="t" r="r" b="b"/>
            <a:pathLst>
              <a:path w="48934">
                <a:moveTo>
                  <a:pt x="0" y="0"/>
                </a:moveTo>
                <a:lnTo>
                  <a:pt x="48934" y="0"/>
                </a:lnTo>
              </a:path>
            </a:pathLst>
          </a:custGeom>
          <a:ln w="1839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3250261" y="2505351"/>
            <a:ext cx="39149" cy="2445"/>
          </a:xfrm>
          <a:custGeom>
            <a:avLst/>
            <a:gdLst/>
            <a:ahLst/>
            <a:cxnLst/>
            <a:rect l="l" t="t" r="r" b="b"/>
            <a:pathLst>
              <a:path w="39149" h="2445">
                <a:moveTo>
                  <a:pt x="0" y="1222"/>
                </a:moveTo>
                <a:lnTo>
                  <a:pt x="39149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3247814" y="2500457"/>
            <a:ext cx="44041" cy="4892"/>
          </a:xfrm>
          <a:custGeom>
            <a:avLst/>
            <a:gdLst/>
            <a:ahLst/>
            <a:cxnLst/>
            <a:rect l="l" t="t" r="r" b="b"/>
            <a:pathLst>
              <a:path w="44041" h="4892">
                <a:moveTo>
                  <a:pt x="0" y="2446"/>
                </a:moveTo>
                <a:lnTo>
                  <a:pt x="44041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3245367" y="2485768"/>
            <a:ext cx="48934" cy="14689"/>
          </a:xfrm>
          <a:custGeom>
            <a:avLst/>
            <a:gdLst/>
            <a:ahLst/>
            <a:cxnLst/>
            <a:rect l="l" t="t" r="r" b="b"/>
            <a:pathLst>
              <a:path w="48934" h="14689">
                <a:moveTo>
                  <a:pt x="0" y="7344"/>
                </a:moveTo>
                <a:lnTo>
                  <a:pt x="48934" y="7344"/>
                </a:lnTo>
              </a:path>
            </a:pathLst>
          </a:custGeom>
          <a:ln w="159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3244964" y="2469920"/>
            <a:ext cx="46892" cy="42877"/>
          </a:xfrm>
          <a:custGeom>
            <a:avLst/>
            <a:gdLst/>
            <a:ahLst/>
            <a:cxnLst/>
            <a:rect l="l" t="t" r="r" b="b"/>
            <a:pathLst>
              <a:path w="46892" h="42877">
                <a:moveTo>
                  <a:pt x="46892" y="21981"/>
                </a:moveTo>
                <a:lnTo>
                  <a:pt x="42864" y="8738"/>
                </a:lnTo>
                <a:lnTo>
                  <a:pt x="32344" y="0"/>
                </a:lnTo>
                <a:lnTo>
                  <a:pt x="15268" y="1577"/>
                </a:lnTo>
                <a:lnTo>
                  <a:pt x="4564" y="8497"/>
                </a:lnTo>
                <a:lnTo>
                  <a:pt x="0" y="18863"/>
                </a:lnTo>
                <a:lnTo>
                  <a:pt x="3516" y="33711"/>
                </a:lnTo>
                <a:lnTo>
                  <a:pt x="12998" y="42877"/>
                </a:lnTo>
                <a:lnTo>
                  <a:pt x="30638" y="41834"/>
                </a:lnTo>
                <a:lnTo>
                  <a:pt x="41681" y="35608"/>
                </a:lnTo>
                <a:lnTo>
                  <a:pt x="46560" y="25848"/>
                </a:lnTo>
                <a:lnTo>
                  <a:pt x="46892" y="21981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3269497" y="2270442"/>
            <a:ext cx="0" cy="445352"/>
          </a:xfrm>
          <a:custGeom>
            <a:avLst/>
            <a:gdLst/>
            <a:ahLst/>
            <a:cxnLst/>
            <a:rect l="l" t="t" r="r" b="b"/>
            <a:pathLst>
              <a:path h="445352">
                <a:moveTo>
                  <a:pt x="0" y="0"/>
                </a:moveTo>
                <a:lnTo>
                  <a:pt x="0" y="445352"/>
                </a:lnTo>
              </a:path>
            </a:pathLst>
          </a:custGeom>
          <a:ln w="1536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3516343" y="2418455"/>
            <a:ext cx="5506" cy="50834"/>
          </a:xfrm>
          <a:custGeom>
            <a:avLst/>
            <a:gdLst/>
            <a:ahLst/>
            <a:cxnLst/>
            <a:rect l="l" t="t" r="r" b="b"/>
            <a:pathLst>
              <a:path w="5506" h="50834">
                <a:moveTo>
                  <a:pt x="0" y="50834"/>
                </a:moveTo>
                <a:lnTo>
                  <a:pt x="5506" y="50834"/>
                </a:lnTo>
                <a:lnTo>
                  <a:pt x="5506" y="0"/>
                </a:lnTo>
                <a:lnTo>
                  <a:pt x="0" y="0"/>
                </a:lnTo>
                <a:lnTo>
                  <a:pt x="0" y="508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3506558" y="2421548"/>
            <a:ext cx="25075" cy="2434"/>
          </a:xfrm>
          <a:custGeom>
            <a:avLst/>
            <a:gdLst/>
            <a:ahLst/>
            <a:cxnLst/>
            <a:rect l="l" t="t" r="r" b="b"/>
            <a:pathLst>
              <a:path w="25075" h="2434">
                <a:moveTo>
                  <a:pt x="0" y="1217"/>
                </a:moveTo>
                <a:lnTo>
                  <a:pt x="25075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3506558" y="2463116"/>
            <a:ext cx="25075" cy="3715"/>
          </a:xfrm>
          <a:custGeom>
            <a:avLst/>
            <a:gdLst/>
            <a:ahLst/>
            <a:cxnLst/>
            <a:rect l="l" t="t" r="r" b="b"/>
            <a:pathLst>
              <a:path w="25075" h="3715">
                <a:moveTo>
                  <a:pt x="0" y="3715"/>
                </a:moveTo>
                <a:lnTo>
                  <a:pt x="25075" y="3715"/>
                </a:lnTo>
                <a:lnTo>
                  <a:pt x="25075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3504125" y="2423983"/>
            <a:ext cx="29967" cy="2458"/>
          </a:xfrm>
          <a:custGeom>
            <a:avLst/>
            <a:gdLst/>
            <a:ahLst/>
            <a:cxnLst/>
            <a:rect l="l" t="t" r="r" b="b"/>
            <a:pathLst>
              <a:path w="29967" h="2458">
                <a:moveTo>
                  <a:pt x="0" y="1229"/>
                </a:moveTo>
                <a:lnTo>
                  <a:pt x="29967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3504125" y="2461305"/>
            <a:ext cx="29967" cy="2445"/>
          </a:xfrm>
          <a:custGeom>
            <a:avLst/>
            <a:gdLst/>
            <a:ahLst/>
            <a:cxnLst/>
            <a:rect l="l" t="t" r="r" b="b"/>
            <a:pathLst>
              <a:path w="29967" h="2445">
                <a:moveTo>
                  <a:pt x="0" y="1222"/>
                </a:moveTo>
                <a:lnTo>
                  <a:pt x="2996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3501678" y="2426441"/>
            <a:ext cx="34859" cy="2434"/>
          </a:xfrm>
          <a:custGeom>
            <a:avLst/>
            <a:gdLst/>
            <a:ahLst/>
            <a:cxnLst/>
            <a:rect l="l" t="t" r="r" b="b"/>
            <a:pathLst>
              <a:path w="34859" h="2434">
                <a:moveTo>
                  <a:pt x="0" y="1217"/>
                </a:moveTo>
                <a:lnTo>
                  <a:pt x="34859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3501678" y="2458871"/>
            <a:ext cx="34859" cy="2434"/>
          </a:xfrm>
          <a:custGeom>
            <a:avLst/>
            <a:gdLst/>
            <a:ahLst/>
            <a:cxnLst/>
            <a:rect l="l" t="t" r="r" b="b"/>
            <a:pathLst>
              <a:path w="34859" h="2434">
                <a:moveTo>
                  <a:pt x="0" y="1217"/>
                </a:moveTo>
                <a:lnTo>
                  <a:pt x="34859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3494339" y="2437443"/>
            <a:ext cx="49536" cy="0"/>
          </a:xfrm>
          <a:custGeom>
            <a:avLst/>
            <a:gdLst/>
            <a:ahLst/>
            <a:cxnLst/>
            <a:rect l="l" t="t" r="r" b="b"/>
            <a:pathLst>
              <a:path w="49536">
                <a:moveTo>
                  <a:pt x="0" y="0"/>
                </a:moveTo>
                <a:lnTo>
                  <a:pt x="49536" y="0"/>
                </a:lnTo>
              </a:path>
            </a:pathLst>
          </a:custGeom>
          <a:ln w="1840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3499220" y="2456412"/>
            <a:ext cx="39763" cy="2458"/>
          </a:xfrm>
          <a:custGeom>
            <a:avLst/>
            <a:gdLst/>
            <a:ahLst/>
            <a:cxnLst/>
            <a:rect l="l" t="t" r="r" b="b"/>
            <a:pathLst>
              <a:path w="39764" h="2458">
                <a:moveTo>
                  <a:pt x="0" y="1229"/>
                </a:moveTo>
                <a:lnTo>
                  <a:pt x="39764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3496774" y="2451519"/>
            <a:ext cx="44644" cy="4892"/>
          </a:xfrm>
          <a:custGeom>
            <a:avLst/>
            <a:gdLst/>
            <a:ahLst/>
            <a:cxnLst/>
            <a:rect l="l" t="t" r="r" b="b"/>
            <a:pathLst>
              <a:path w="44644" h="4892">
                <a:moveTo>
                  <a:pt x="0" y="2446"/>
                </a:moveTo>
                <a:lnTo>
                  <a:pt x="44644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3494339" y="2436226"/>
            <a:ext cx="49536" cy="15292"/>
          </a:xfrm>
          <a:custGeom>
            <a:avLst/>
            <a:gdLst/>
            <a:ahLst/>
            <a:cxnLst/>
            <a:rect l="l" t="t" r="r" b="b"/>
            <a:pathLst>
              <a:path w="49536" h="15292">
                <a:moveTo>
                  <a:pt x="0" y="7646"/>
                </a:moveTo>
                <a:lnTo>
                  <a:pt x="49536" y="7646"/>
                </a:lnTo>
              </a:path>
            </a:pathLst>
          </a:custGeom>
          <a:ln w="165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3494483" y="2420229"/>
            <a:ext cx="46332" cy="43176"/>
          </a:xfrm>
          <a:custGeom>
            <a:avLst/>
            <a:gdLst/>
            <a:ahLst/>
            <a:cxnLst/>
            <a:rect l="l" t="t" r="r" b="b"/>
            <a:pathLst>
              <a:path w="46332" h="43176">
                <a:moveTo>
                  <a:pt x="46332" y="22118"/>
                </a:moveTo>
                <a:lnTo>
                  <a:pt x="42239" y="8731"/>
                </a:lnTo>
                <a:lnTo>
                  <a:pt x="31720" y="0"/>
                </a:lnTo>
                <a:lnTo>
                  <a:pt x="14887" y="1740"/>
                </a:lnTo>
                <a:lnTo>
                  <a:pt x="4357" y="8903"/>
                </a:lnTo>
                <a:lnTo>
                  <a:pt x="0" y="19528"/>
                </a:lnTo>
                <a:lnTo>
                  <a:pt x="3649" y="34143"/>
                </a:lnTo>
                <a:lnTo>
                  <a:pt x="13349" y="43176"/>
                </a:lnTo>
                <a:lnTo>
                  <a:pt x="30665" y="41947"/>
                </a:lnTo>
                <a:lnTo>
                  <a:pt x="41482" y="35426"/>
                </a:lnTo>
                <a:lnTo>
                  <a:pt x="46106" y="25332"/>
                </a:lnTo>
                <a:lnTo>
                  <a:pt x="46332" y="22118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3519066" y="2245354"/>
            <a:ext cx="0" cy="393363"/>
          </a:xfrm>
          <a:custGeom>
            <a:avLst/>
            <a:gdLst/>
            <a:ahLst/>
            <a:cxnLst/>
            <a:rect l="l" t="t" r="r" b="b"/>
            <a:pathLst>
              <a:path h="393363">
                <a:moveTo>
                  <a:pt x="0" y="0"/>
                </a:moveTo>
                <a:lnTo>
                  <a:pt x="0" y="393363"/>
                </a:lnTo>
              </a:path>
            </a:pathLst>
          </a:custGeom>
          <a:ln w="1537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3765918" y="2633804"/>
            <a:ext cx="4892" cy="50811"/>
          </a:xfrm>
          <a:custGeom>
            <a:avLst/>
            <a:gdLst/>
            <a:ahLst/>
            <a:cxnLst/>
            <a:rect l="l" t="t" r="r" b="b"/>
            <a:pathLst>
              <a:path w="4892" h="50811">
                <a:moveTo>
                  <a:pt x="0" y="50811"/>
                </a:moveTo>
                <a:lnTo>
                  <a:pt x="4892" y="50811"/>
                </a:lnTo>
                <a:lnTo>
                  <a:pt x="4892" y="0"/>
                </a:lnTo>
                <a:lnTo>
                  <a:pt x="0" y="0"/>
                </a:lnTo>
                <a:lnTo>
                  <a:pt x="0" y="5081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3756135" y="2636886"/>
            <a:ext cx="24461" cy="2445"/>
          </a:xfrm>
          <a:custGeom>
            <a:avLst/>
            <a:gdLst/>
            <a:ahLst/>
            <a:cxnLst/>
            <a:rect l="l" t="t" r="r" b="b"/>
            <a:pathLst>
              <a:path w="24461" h="2445">
                <a:moveTo>
                  <a:pt x="0" y="1222"/>
                </a:moveTo>
                <a:lnTo>
                  <a:pt x="2446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3756135" y="2677838"/>
            <a:ext cx="24461" cy="4330"/>
          </a:xfrm>
          <a:custGeom>
            <a:avLst/>
            <a:gdLst/>
            <a:ahLst/>
            <a:cxnLst/>
            <a:rect l="l" t="t" r="r" b="b"/>
            <a:pathLst>
              <a:path w="24461" h="4330">
                <a:moveTo>
                  <a:pt x="0" y="4330"/>
                </a:moveTo>
                <a:lnTo>
                  <a:pt x="24461" y="4330"/>
                </a:lnTo>
                <a:lnTo>
                  <a:pt x="24461" y="0"/>
                </a:lnTo>
                <a:lnTo>
                  <a:pt x="0" y="0"/>
                </a:lnTo>
                <a:lnTo>
                  <a:pt x="0" y="433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3753686" y="2639332"/>
            <a:ext cx="29353" cy="2445"/>
          </a:xfrm>
          <a:custGeom>
            <a:avLst/>
            <a:gdLst/>
            <a:ahLst/>
            <a:cxnLst/>
            <a:rect l="l" t="t" r="r" b="b"/>
            <a:pathLst>
              <a:path w="29353" h="2445">
                <a:moveTo>
                  <a:pt x="0" y="1222"/>
                </a:moveTo>
                <a:lnTo>
                  <a:pt x="2935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3753686" y="2676038"/>
            <a:ext cx="29353" cy="2434"/>
          </a:xfrm>
          <a:custGeom>
            <a:avLst/>
            <a:gdLst/>
            <a:ahLst/>
            <a:cxnLst/>
            <a:rect l="l" t="t" r="r" b="b"/>
            <a:pathLst>
              <a:path w="29353" h="2434">
                <a:moveTo>
                  <a:pt x="0" y="1217"/>
                </a:moveTo>
                <a:lnTo>
                  <a:pt x="29353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3751241" y="2641779"/>
            <a:ext cx="34245" cy="2445"/>
          </a:xfrm>
          <a:custGeom>
            <a:avLst/>
            <a:gdLst/>
            <a:ahLst/>
            <a:cxnLst/>
            <a:rect l="l" t="t" r="r" b="b"/>
            <a:pathLst>
              <a:path w="34245" h="2445">
                <a:moveTo>
                  <a:pt x="0" y="1222"/>
                </a:moveTo>
                <a:lnTo>
                  <a:pt x="34245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3751241" y="2673580"/>
            <a:ext cx="34245" cy="2458"/>
          </a:xfrm>
          <a:custGeom>
            <a:avLst/>
            <a:gdLst/>
            <a:ahLst/>
            <a:cxnLst/>
            <a:rect l="l" t="t" r="r" b="b"/>
            <a:pathLst>
              <a:path w="34245" h="2458">
                <a:moveTo>
                  <a:pt x="0" y="1229"/>
                </a:moveTo>
                <a:lnTo>
                  <a:pt x="34245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3748794" y="2644226"/>
            <a:ext cx="39149" cy="2445"/>
          </a:xfrm>
          <a:custGeom>
            <a:avLst/>
            <a:gdLst/>
            <a:ahLst/>
            <a:cxnLst/>
            <a:rect l="l" t="t" r="r" b="b"/>
            <a:pathLst>
              <a:path w="39149" h="2445">
                <a:moveTo>
                  <a:pt x="0" y="1222"/>
                </a:moveTo>
                <a:lnTo>
                  <a:pt x="39149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3748794" y="2671134"/>
            <a:ext cx="39149" cy="2445"/>
          </a:xfrm>
          <a:custGeom>
            <a:avLst/>
            <a:gdLst/>
            <a:ahLst/>
            <a:cxnLst/>
            <a:rect l="l" t="t" r="r" b="b"/>
            <a:pathLst>
              <a:path w="39149" h="2445">
                <a:moveTo>
                  <a:pt x="0" y="1222"/>
                </a:moveTo>
                <a:lnTo>
                  <a:pt x="39149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3746347" y="2646670"/>
            <a:ext cx="44041" cy="4892"/>
          </a:xfrm>
          <a:custGeom>
            <a:avLst/>
            <a:gdLst/>
            <a:ahLst/>
            <a:cxnLst/>
            <a:rect l="l" t="t" r="r" b="b"/>
            <a:pathLst>
              <a:path w="44041" h="4892">
                <a:moveTo>
                  <a:pt x="0" y="2446"/>
                </a:moveTo>
                <a:lnTo>
                  <a:pt x="44041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3746347" y="2666242"/>
            <a:ext cx="44041" cy="4892"/>
          </a:xfrm>
          <a:custGeom>
            <a:avLst/>
            <a:gdLst/>
            <a:ahLst/>
            <a:cxnLst/>
            <a:rect l="l" t="t" r="r" b="b"/>
            <a:pathLst>
              <a:path w="44041" h="4892">
                <a:moveTo>
                  <a:pt x="0" y="2446"/>
                </a:moveTo>
                <a:lnTo>
                  <a:pt x="44041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3743900" y="2651564"/>
            <a:ext cx="48923" cy="14678"/>
          </a:xfrm>
          <a:custGeom>
            <a:avLst/>
            <a:gdLst/>
            <a:ahLst/>
            <a:cxnLst/>
            <a:rect l="l" t="t" r="r" b="b"/>
            <a:pathLst>
              <a:path w="48922" h="14678">
                <a:moveTo>
                  <a:pt x="0" y="7339"/>
                </a:moveTo>
                <a:lnTo>
                  <a:pt x="48922" y="7339"/>
                </a:lnTo>
              </a:path>
            </a:pathLst>
          </a:custGeom>
          <a:ln w="159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3743900" y="2656457"/>
            <a:ext cx="48923" cy="4892"/>
          </a:xfrm>
          <a:custGeom>
            <a:avLst/>
            <a:gdLst/>
            <a:ahLst/>
            <a:cxnLst/>
            <a:rect l="l" t="t" r="r" b="b"/>
            <a:pathLst>
              <a:path w="48922" h="4892">
                <a:moveTo>
                  <a:pt x="0" y="2446"/>
                </a:moveTo>
                <a:lnTo>
                  <a:pt x="48922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3743475" y="2635487"/>
            <a:ext cx="46913" cy="42983"/>
          </a:xfrm>
          <a:custGeom>
            <a:avLst/>
            <a:gdLst/>
            <a:ahLst/>
            <a:cxnLst/>
            <a:rect l="l" t="t" r="r" b="b"/>
            <a:pathLst>
              <a:path w="46914" h="42983">
                <a:moveTo>
                  <a:pt x="46914" y="22187"/>
                </a:moveTo>
                <a:lnTo>
                  <a:pt x="42816" y="8542"/>
                </a:lnTo>
                <a:lnTo>
                  <a:pt x="32291" y="0"/>
                </a:lnTo>
                <a:lnTo>
                  <a:pt x="15198" y="1626"/>
                </a:lnTo>
                <a:lnTo>
                  <a:pt x="4509" y="8524"/>
                </a:lnTo>
                <a:lnTo>
                  <a:pt x="0" y="19120"/>
                </a:lnTo>
                <a:lnTo>
                  <a:pt x="3489" y="33817"/>
                </a:lnTo>
                <a:lnTo>
                  <a:pt x="12996" y="42983"/>
                </a:lnTo>
                <a:lnTo>
                  <a:pt x="30611" y="42029"/>
                </a:lnTo>
                <a:lnTo>
                  <a:pt x="41658" y="35862"/>
                </a:lnTo>
                <a:lnTo>
                  <a:pt x="46567" y="26142"/>
                </a:lnTo>
                <a:lnTo>
                  <a:pt x="46914" y="22187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3768375" y="2463136"/>
            <a:ext cx="0" cy="393363"/>
          </a:xfrm>
          <a:custGeom>
            <a:avLst/>
            <a:gdLst/>
            <a:ahLst/>
            <a:cxnLst/>
            <a:rect l="l" t="t" r="r" b="b"/>
            <a:pathLst>
              <a:path h="393363">
                <a:moveTo>
                  <a:pt x="0" y="0"/>
                </a:moveTo>
                <a:lnTo>
                  <a:pt x="0" y="393363"/>
                </a:lnTo>
              </a:path>
            </a:pathLst>
          </a:custGeom>
          <a:ln w="1481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4015480" y="2584252"/>
            <a:ext cx="4903" cy="50823"/>
          </a:xfrm>
          <a:custGeom>
            <a:avLst/>
            <a:gdLst/>
            <a:ahLst/>
            <a:cxnLst/>
            <a:rect l="l" t="t" r="r" b="b"/>
            <a:pathLst>
              <a:path w="4903" h="50823">
                <a:moveTo>
                  <a:pt x="0" y="50823"/>
                </a:moveTo>
                <a:lnTo>
                  <a:pt x="4903" y="50823"/>
                </a:lnTo>
                <a:lnTo>
                  <a:pt x="4903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4005694" y="2587332"/>
            <a:ext cx="24472" cy="2445"/>
          </a:xfrm>
          <a:custGeom>
            <a:avLst/>
            <a:gdLst/>
            <a:ahLst/>
            <a:cxnLst/>
            <a:rect l="l" t="t" r="r" b="b"/>
            <a:pathLst>
              <a:path w="24472" h="2445">
                <a:moveTo>
                  <a:pt x="0" y="1222"/>
                </a:moveTo>
                <a:lnTo>
                  <a:pt x="24472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4005694" y="2628901"/>
            <a:ext cx="24472" cy="3715"/>
          </a:xfrm>
          <a:custGeom>
            <a:avLst/>
            <a:gdLst/>
            <a:ahLst/>
            <a:cxnLst/>
            <a:rect l="l" t="t" r="r" b="b"/>
            <a:pathLst>
              <a:path w="24472" h="3715">
                <a:moveTo>
                  <a:pt x="0" y="3715"/>
                </a:moveTo>
                <a:lnTo>
                  <a:pt x="24472" y="3715"/>
                </a:lnTo>
                <a:lnTo>
                  <a:pt x="24472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4002648" y="2589779"/>
            <a:ext cx="29967" cy="2445"/>
          </a:xfrm>
          <a:custGeom>
            <a:avLst/>
            <a:gdLst/>
            <a:ahLst/>
            <a:cxnLst/>
            <a:rect l="l" t="t" r="r" b="b"/>
            <a:pathLst>
              <a:path w="29967" h="2445">
                <a:moveTo>
                  <a:pt x="0" y="1222"/>
                </a:moveTo>
                <a:lnTo>
                  <a:pt x="2996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4002648" y="2627090"/>
            <a:ext cx="29967" cy="2445"/>
          </a:xfrm>
          <a:custGeom>
            <a:avLst/>
            <a:gdLst/>
            <a:ahLst/>
            <a:cxnLst/>
            <a:rect l="l" t="t" r="r" b="b"/>
            <a:pathLst>
              <a:path w="29967" h="2445">
                <a:moveTo>
                  <a:pt x="0" y="1222"/>
                </a:moveTo>
                <a:lnTo>
                  <a:pt x="2996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4000188" y="2592225"/>
            <a:ext cx="34870" cy="2445"/>
          </a:xfrm>
          <a:custGeom>
            <a:avLst/>
            <a:gdLst/>
            <a:ahLst/>
            <a:cxnLst/>
            <a:rect l="l" t="t" r="r" b="b"/>
            <a:pathLst>
              <a:path w="34871" h="2445">
                <a:moveTo>
                  <a:pt x="0" y="1222"/>
                </a:moveTo>
                <a:lnTo>
                  <a:pt x="3487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4000188" y="2624643"/>
            <a:ext cx="34870" cy="2445"/>
          </a:xfrm>
          <a:custGeom>
            <a:avLst/>
            <a:gdLst/>
            <a:ahLst/>
            <a:cxnLst/>
            <a:rect l="l" t="t" r="r" b="b"/>
            <a:pathLst>
              <a:path w="34871" h="2445">
                <a:moveTo>
                  <a:pt x="0" y="1222"/>
                </a:moveTo>
                <a:lnTo>
                  <a:pt x="3487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3997754" y="2594672"/>
            <a:ext cx="39752" cy="2445"/>
          </a:xfrm>
          <a:custGeom>
            <a:avLst/>
            <a:gdLst/>
            <a:ahLst/>
            <a:cxnLst/>
            <a:rect l="l" t="t" r="r" b="b"/>
            <a:pathLst>
              <a:path w="39752" h="2445">
                <a:moveTo>
                  <a:pt x="0" y="1222"/>
                </a:moveTo>
                <a:lnTo>
                  <a:pt x="39752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3997754" y="2621594"/>
            <a:ext cx="39752" cy="3049"/>
          </a:xfrm>
          <a:custGeom>
            <a:avLst/>
            <a:gdLst/>
            <a:ahLst/>
            <a:cxnLst/>
            <a:rect l="l" t="t" r="r" b="b"/>
            <a:pathLst>
              <a:path w="39752" h="3049">
                <a:moveTo>
                  <a:pt x="0" y="1524"/>
                </a:moveTo>
                <a:lnTo>
                  <a:pt x="39752" y="1524"/>
                </a:lnTo>
              </a:path>
            </a:pathLst>
          </a:custGeom>
          <a:ln w="431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3995309" y="2597117"/>
            <a:ext cx="44644" cy="4892"/>
          </a:xfrm>
          <a:custGeom>
            <a:avLst/>
            <a:gdLst/>
            <a:ahLst/>
            <a:cxnLst/>
            <a:rect l="l" t="t" r="r" b="b"/>
            <a:pathLst>
              <a:path w="44644" h="4892">
                <a:moveTo>
                  <a:pt x="0" y="2446"/>
                </a:moveTo>
                <a:lnTo>
                  <a:pt x="44644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3995309" y="2616690"/>
            <a:ext cx="44644" cy="4904"/>
          </a:xfrm>
          <a:custGeom>
            <a:avLst/>
            <a:gdLst/>
            <a:ahLst/>
            <a:cxnLst/>
            <a:rect l="l" t="t" r="r" b="b"/>
            <a:pathLst>
              <a:path w="44644" h="4904">
                <a:moveTo>
                  <a:pt x="0" y="2452"/>
                </a:moveTo>
                <a:lnTo>
                  <a:pt x="44644" y="2452"/>
                </a:lnTo>
              </a:path>
            </a:pathLst>
          </a:custGeom>
          <a:ln w="617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3992850" y="2602010"/>
            <a:ext cx="49548" cy="14678"/>
          </a:xfrm>
          <a:custGeom>
            <a:avLst/>
            <a:gdLst/>
            <a:ahLst/>
            <a:cxnLst/>
            <a:rect l="l" t="t" r="r" b="b"/>
            <a:pathLst>
              <a:path w="49548" h="14678">
                <a:moveTo>
                  <a:pt x="0" y="7339"/>
                </a:moveTo>
                <a:lnTo>
                  <a:pt x="49548" y="7339"/>
                </a:lnTo>
              </a:path>
            </a:pathLst>
          </a:custGeom>
          <a:ln w="159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3992850" y="2606902"/>
            <a:ext cx="49548" cy="4892"/>
          </a:xfrm>
          <a:custGeom>
            <a:avLst/>
            <a:gdLst/>
            <a:ahLst/>
            <a:cxnLst/>
            <a:rect l="l" t="t" r="r" b="b"/>
            <a:pathLst>
              <a:path w="49548" h="4892">
                <a:moveTo>
                  <a:pt x="0" y="2446"/>
                </a:moveTo>
                <a:lnTo>
                  <a:pt x="49548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3993037" y="2586145"/>
            <a:ext cx="46915" cy="42937"/>
          </a:xfrm>
          <a:custGeom>
            <a:avLst/>
            <a:gdLst/>
            <a:ahLst/>
            <a:cxnLst/>
            <a:rect l="l" t="t" r="r" b="b"/>
            <a:pathLst>
              <a:path w="46915" h="42937">
                <a:moveTo>
                  <a:pt x="46915" y="21973"/>
                </a:moveTo>
                <a:lnTo>
                  <a:pt x="42724" y="8739"/>
                </a:lnTo>
                <a:lnTo>
                  <a:pt x="32107" y="0"/>
                </a:lnTo>
                <a:lnTo>
                  <a:pt x="15139" y="1605"/>
                </a:lnTo>
                <a:lnTo>
                  <a:pt x="4498" y="8596"/>
                </a:lnTo>
                <a:lnTo>
                  <a:pt x="0" y="19038"/>
                </a:lnTo>
                <a:lnTo>
                  <a:pt x="3562" y="33808"/>
                </a:lnTo>
                <a:lnTo>
                  <a:pt x="13115" y="42937"/>
                </a:lnTo>
                <a:lnTo>
                  <a:pt x="30457" y="41854"/>
                </a:lnTo>
                <a:lnTo>
                  <a:pt x="41569" y="35583"/>
                </a:lnTo>
                <a:lnTo>
                  <a:pt x="46579" y="25777"/>
                </a:lnTo>
                <a:lnTo>
                  <a:pt x="46915" y="21973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4017594" y="2351800"/>
            <a:ext cx="0" cy="514487"/>
          </a:xfrm>
          <a:custGeom>
            <a:avLst/>
            <a:gdLst/>
            <a:ahLst/>
            <a:cxnLst/>
            <a:rect l="l" t="t" r="r" b="b"/>
            <a:pathLst>
              <a:path h="514487">
                <a:moveTo>
                  <a:pt x="0" y="0"/>
                </a:moveTo>
                <a:lnTo>
                  <a:pt x="0" y="514487"/>
                </a:lnTo>
              </a:path>
            </a:pathLst>
          </a:custGeom>
          <a:ln w="153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4264451" y="2494931"/>
            <a:ext cx="4892" cy="50823"/>
          </a:xfrm>
          <a:custGeom>
            <a:avLst/>
            <a:gdLst/>
            <a:ahLst/>
            <a:cxnLst/>
            <a:rect l="l" t="t" r="r" b="b"/>
            <a:pathLst>
              <a:path w="4892" h="50823">
                <a:moveTo>
                  <a:pt x="0" y="50823"/>
                </a:moveTo>
                <a:lnTo>
                  <a:pt x="4892" y="50823"/>
                </a:lnTo>
                <a:lnTo>
                  <a:pt x="4892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4254653" y="2498012"/>
            <a:ext cx="24483" cy="2445"/>
          </a:xfrm>
          <a:custGeom>
            <a:avLst/>
            <a:gdLst/>
            <a:ahLst/>
            <a:cxnLst/>
            <a:rect l="l" t="t" r="r" b="b"/>
            <a:pathLst>
              <a:path w="24484" h="2445">
                <a:moveTo>
                  <a:pt x="0" y="1222"/>
                </a:moveTo>
                <a:lnTo>
                  <a:pt x="24484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4254653" y="2539578"/>
            <a:ext cx="24483" cy="3728"/>
          </a:xfrm>
          <a:custGeom>
            <a:avLst/>
            <a:gdLst/>
            <a:ahLst/>
            <a:cxnLst/>
            <a:rect l="l" t="t" r="r" b="b"/>
            <a:pathLst>
              <a:path w="24484" h="3728">
                <a:moveTo>
                  <a:pt x="0" y="3728"/>
                </a:moveTo>
                <a:lnTo>
                  <a:pt x="24484" y="3728"/>
                </a:lnTo>
                <a:lnTo>
                  <a:pt x="24484" y="0"/>
                </a:lnTo>
                <a:lnTo>
                  <a:pt x="0" y="0"/>
                </a:lnTo>
                <a:lnTo>
                  <a:pt x="0" y="3728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4252220" y="2500458"/>
            <a:ext cx="29956" cy="2445"/>
          </a:xfrm>
          <a:custGeom>
            <a:avLst/>
            <a:gdLst/>
            <a:ahLst/>
            <a:cxnLst/>
            <a:rect l="l" t="t" r="r" b="b"/>
            <a:pathLst>
              <a:path w="29956" h="2445">
                <a:moveTo>
                  <a:pt x="0" y="1222"/>
                </a:moveTo>
                <a:lnTo>
                  <a:pt x="29956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4252220" y="2537780"/>
            <a:ext cx="29956" cy="2434"/>
          </a:xfrm>
          <a:custGeom>
            <a:avLst/>
            <a:gdLst/>
            <a:ahLst/>
            <a:cxnLst/>
            <a:rect l="l" t="t" r="r" b="b"/>
            <a:pathLst>
              <a:path w="29956" h="2434">
                <a:moveTo>
                  <a:pt x="0" y="1217"/>
                </a:moveTo>
                <a:lnTo>
                  <a:pt x="29956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4249763" y="2502906"/>
            <a:ext cx="34870" cy="2445"/>
          </a:xfrm>
          <a:custGeom>
            <a:avLst/>
            <a:gdLst/>
            <a:ahLst/>
            <a:cxnLst/>
            <a:rect l="l" t="t" r="r" b="b"/>
            <a:pathLst>
              <a:path w="34871" h="2445">
                <a:moveTo>
                  <a:pt x="0" y="1222"/>
                </a:moveTo>
                <a:lnTo>
                  <a:pt x="3487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4249763" y="2535333"/>
            <a:ext cx="34870" cy="2445"/>
          </a:xfrm>
          <a:custGeom>
            <a:avLst/>
            <a:gdLst/>
            <a:ahLst/>
            <a:cxnLst/>
            <a:rect l="l" t="t" r="r" b="b"/>
            <a:pathLst>
              <a:path w="34871" h="2445">
                <a:moveTo>
                  <a:pt x="0" y="1222"/>
                </a:moveTo>
                <a:lnTo>
                  <a:pt x="34871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4247316" y="2505351"/>
            <a:ext cx="39763" cy="2445"/>
          </a:xfrm>
          <a:custGeom>
            <a:avLst/>
            <a:gdLst/>
            <a:ahLst/>
            <a:cxnLst/>
            <a:rect l="l" t="t" r="r" b="b"/>
            <a:pathLst>
              <a:path w="39763" h="2445">
                <a:moveTo>
                  <a:pt x="0" y="1222"/>
                </a:moveTo>
                <a:lnTo>
                  <a:pt x="3976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4247316" y="2532887"/>
            <a:ext cx="39763" cy="2445"/>
          </a:xfrm>
          <a:custGeom>
            <a:avLst/>
            <a:gdLst/>
            <a:ahLst/>
            <a:cxnLst/>
            <a:rect l="l" t="t" r="r" b="b"/>
            <a:pathLst>
              <a:path w="39763" h="2445">
                <a:moveTo>
                  <a:pt x="0" y="1222"/>
                </a:moveTo>
                <a:lnTo>
                  <a:pt x="39763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4244870" y="2507797"/>
            <a:ext cx="44656" cy="5507"/>
          </a:xfrm>
          <a:custGeom>
            <a:avLst/>
            <a:gdLst/>
            <a:ahLst/>
            <a:cxnLst/>
            <a:rect l="l" t="t" r="r" b="b"/>
            <a:pathLst>
              <a:path w="44656" h="5507">
                <a:moveTo>
                  <a:pt x="0" y="2753"/>
                </a:moveTo>
                <a:lnTo>
                  <a:pt x="44656" y="2753"/>
                </a:lnTo>
              </a:path>
            </a:pathLst>
          </a:custGeom>
          <a:ln w="67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4244870" y="2527995"/>
            <a:ext cx="44656" cy="4892"/>
          </a:xfrm>
          <a:custGeom>
            <a:avLst/>
            <a:gdLst/>
            <a:ahLst/>
            <a:cxnLst/>
            <a:rect l="l" t="t" r="r" b="b"/>
            <a:pathLst>
              <a:path w="44656" h="4892">
                <a:moveTo>
                  <a:pt x="0" y="2446"/>
                </a:moveTo>
                <a:lnTo>
                  <a:pt x="44656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4242434" y="2513306"/>
            <a:ext cx="49548" cy="14689"/>
          </a:xfrm>
          <a:custGeom>
            <a:avLst/>
            <a:gdLst/>
            <a:ahLst/>
            <a:cxnLst/>
            <a:rect l="l" t="t" r="r" b="b"/>
            <a:pathLst>
              <a:path w="49548" h="14689">
                <a:moveTo>
                  <a:pt x="0" y="7344"/>
                </a:moveTo>
                <a:lnTo>
                  <a:pt x="49548" y="7344"/>
                </a:lnTo>
              </a:path>
            </a:pathLst>
          </a:custGeom>
          <a:ln w="159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4242434" y="2518208"/>
            <a:ext cx="49548" cy="4892"/>
          </a:xfrm>
          <a:custGeom>
            <a:avLst/>
            <a:gdLst/>
            <a:ahLst/>
            <a:cxnLst/>
            <a:rect l="l" t="t" r="r" b="b"/>
            <a:pathLst>
              <a:path w="49548" h="4892">
                <a:moveTo>
                  <a:pt x="0" y="2446"/>
                </a:moveTo>
                <a:lnTo>
                  <a:pt x="49548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4241934" y="2497088"/>
            <a:ext cx="46989" cy="43061"/>
          </a:xfrm>
          <a:custGeom>
            <a:avLst/>
            <a:gdLst/>
            <a:ahLst/>
            <a:cxnLst/>
            <a:rect l="l" t="t" r="r" b="b"/>
            <a:pathLst>
              <a:path w="46989" h="43062">
                <a:moveTo>
                  <a:pt x="46989" y="21724"/>
                </a:moveTo>
                <a:lnTo>
                  <a:pt x="42793" y="8392"/>
                </a:lnTo>
                <a:lnTo>
                  <a:pt x="32034" y="0"/>
                </a:lnTo>
                <a:lnTo>
                  <a:pt x="15189" y="1782"/>
                </a:lnTo>
                <a:lnTo>
                  <a:pt x="4457" y="8826"/>
                </a:lnTo>
                <a:lnTo>
                  <a:pt x="0" y="19389"/>
                </a:lnTo>
                <a:lnTo>
                  <a:pt x="3713" y="33763"/>
                </a:lnTo>
                <a:lnTo>
                  <a:pt x="13419" y="43062"/>
                </a:lnTo>
                <a:lnTo>
                  <a:pt x="30768" y="42028"/>
                </a:lnTo>
                <a:lnTo>
                  <a:pt x="41712" y="35656"/>
                </a:lnTo>
                <a:lnTo>
                  <a:pt x="46625" y="25795"/>
                </a:lnTo>
                <a:lnTo>
                  <a:pt x="46989" y="21724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4266885" y="2265549"/>
            <a:ext cx="0" cy="507136"/>
          </a:xfrm>
          <a:custGeom>
            <a:avLst/>
            <a:gdLst/>
            <a:ahLst/>
            <a:cxnLst/>
            <a:rect l="l" t="t" r="r" b="b"/>
            <a:pathLst>
              <a:path h="507136">
                <a:moveTo>
                  <a:pt x="0" y="0"/>
                </a:moveTo>
                <a:lnTo>
                  <a:pt x="0" y="507136"/>
                </a:lnTo>
              </a:path>
            </a:pathLst>
          </a:custGeom>
          <a:ln w="1481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4514025" y="2534698"/>
            <a:ext cx="4903" cy="50823"/>
          </a:xfrm>
          <a:custGeom>
            <a:avLst/>
            <a:gdLst/>
            <a:ahLst/>
            <a:cxnLst/>
            <a:rect l="l" t="t" r="r" b="b"/>
            <a:pathLst>
              <a:path w="4904" h="50823">
                <a:moveTo>
                  <a:pt x="0" y="50823"/>
                </a:moveTo>
                <a:lnTo>
                  <a:pt x="4904" y="50823"/>
                </a:lnTo>
                <a:lnTo>
                  <a:pt x="4904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4504229" y="2537780"/>
            <a:ext cx="24483" cy="2434"/>
          </a:xfrm>
          <a:custGeom>
            <a:avLst/>
            <a:gdLst/>
            <a:ahLst/>
            <a:cxnLst/>
            <a:rect l="l" t="t" r="r" b="b"/>
            <a:pathLst>
              <a:path w="24484" h="2434">
                <a:moveTo>
                  <a:pt x="0" y="1217"/>
                </a:moveTo>
                <a:lnTo>
                  <a:pt x="24484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4504229" y="2579358"/>
            <a:ext cx="24483" cy="3715"/>
          </a:xfrm>
          <a:custGeom>
            <a:avLst/>
            <a:gdLst/>
            <a:ahLst/>
            <a:cxnLst/>
            <a:rect l="l" t="t" r="r" b="b"/>
            <a:pathLst>
              <a:path w="24484" h="3715">
                <a:moveTo>
                  <a:pt x="0" y="3715"/>
                </a:moveTo>
                <a:lnTo>
                  <a:pt x="24484" y="3715"/>
                </a:lnTo>
                <a:lnTo>
                  <a:pt x="24484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4501781" y="2540213"/>
            <a:ext cx="29364" cy="2458"/>
          </a:xfrm>
          <a:custGeom>
            <a:avLst/>
            <a:gdLst/>
            <a:ahLst/>
            <a:cxnLst/>
            <a:rect l="l" t="t" r="r" b="b"/>
            <a:pathLst>
              <a:path w="29364" h="2458">
                <a:moveTo>
                  <a:pt x="0" y="1229"/>
                </a:moveTo>
                <a:lnTo>
                  <a:pt x="29364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4501781" y="2577535"/>
            <a:ext cx="29364" cy="2458"/>
          </a:xfrm>
          <a:custGeom>
            <a:avLst/>
            <a:gdLst/>
            <a:ahLst/>
            <a:cxnLst/>
            <a:rect l="l" t="t" r="r" b="b"/>
            <a:pathLst>
              <a:path w="29364" h="2458">
                <a:moveTo>
                  <a:pt x="0" y="1229"/>
                </a:moveTo>
                <a:lnTo>
                  <a:pt x="29364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4499336" y="2542674"/>
            <a:ext cx="34257" cy="2445"/>
          </a:xfrm>
          <a:custGeom>
            <a:avLst/>
            <a:gdLst/>
            <a:ahLst/>
            <a:cxnLst/>
            <a:rect l="l" t="t" r="r" b="b"/>
            <a:pathLst>
              <a:path w="34257" h="2445">
                <a:moveTo>
                  <a:pt x="0" y="1222"/>
                </a:moveTo>
                <a:lnTo>
                  <a:pt x="34257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4499336" y="2575101"/>
            <a:ext cx="34257" cy="2434"/>
          </a:xfrm>
          <a:custGeom>
            <a:avLst/>
            <a:gdLst/>
            <a:ahLst/>
            <a:cxnLst/>
            <a:rect l="l" t="t" r="r" b="b"/>
            <a:pathLst>
              <a:path w="34257" h="2434">
                <a:moveTo>
                  <a:pt x="0" y="1217"/>
                </a:moveTo>
                <a:lnTo>
                  <a:pt x="34257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4496890" y="2545119"/>
            <a:ext cx="39149" cy="2445"/>
          </a:xfrm>
          <a:custGeom>
            <a:avLst/>
            <a:gdLst/>
            <a:ahLst/>
            <a:cxnLst/>
            <a:rect l="l" t="t" r="r" b="b"/>
            <a:pathLst>
              <a:path w="39149" h="2445">
                <a:moveTo>
                  <a:pt x="0" y="1222"/>
                </a:moveTo>
                <a:lnTo>
                  <a:pt x="39149" y="1222"/>
                </a:lnTo>
              </a:path>
            </a:pathLst>
          </a:custGeom>
          <a:ln w="371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4496890" y="2572644"/>
            <a:ext cx="39149" cy="2458"/>
          </a:xfrm>
          <a:custGeom>
            <a:avLst/>
            <a:gdLst/>
            <a:ahLst/>
            <a:cxnLst/>
            <a:rect l="l" t="t" r="r" b="b"/>
            <a:pathLst>
              <a:path w="39149" h="2458">
                <a:moveTo>
                  <a:pt x="0" y="1229"/>
                </a:moveTo>
                <a:lnTo>
                  <a:pt x="39149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4494444" y="2547564"/>
            <a:ext cx="44053" cy="4892"/>
          </a:xfrm>
          <a:custGeom>
            <a:avLst/>
            <a:gdLst/>
            <a:ahLst/>
            <a:cxnLst/>
            <a:rect l="l" t="t" r="r" b="b"/>
            <a:pathLst>
              <a:path w="44053" h="4892">
                <a:moveTo>
                  <a:pt x="0" y="2446"/>
                </a:moveTo>
                <a:lnTo>
                  <a:pt x="44053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4494444" y="2567750"/>
            <a:ext cx="44053" cy="4892"/>
          </a:xfrm>
          <a:custGeom>
            <a:avLst/>
            <a:gdLst/>
            <a:ahLst/>
            <a:cxnLst/>
            <a:rect l="l" t="t" r="r" b="b"/>
            <a:pathLst>
              <a:path w="44053" h="4892">
                <a:moveTo>
                  <a:pt x="0" y="2446"/>
                </a:moveTo>
                <a:lnTo>
                  <a:pt x="44053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4491998" y="2552458"/>
            <a:ext cx="48933" cy="15292"/>
          </a:xfrm>
          <a:custGeom>
            <a:avLst/>
            <a:gdLst/>
            <a:ahLst/>
            <a:cxnLst/>
            <a:rect l="l" t="t" r="r" b="b"/>
            <a:pathLst>
              <a:path w="48933" h="15292">
                <a:moveTo>
                  <a:pt x="0" y="7646"/>
                </a:moveTo>
                <a:lnTo>
                  <a:pt x="48933" y="7646"/>
                </a:lnTo>
              </a:path>
            </a:pathLst>
          </a:custGeom>
          <a:ln w="165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4491998" y="2557350"/>
            <a:ext cx="48933" cy="4892"/>
          </a:xfrm>
          <a:custGeom>
            <a:avLst/>
            <a:gdLst/>
            <a:ahLst/>
            <a:cxnLst/>
            <a:rect l="l" t="t" r="r" b="b"/>
            <a:pathLst>
              <a:path w="48933" h="4892">
                <a:moveTo>
                  <a:pt x="0" y="2446"/>
                </a:moveTo>
                <a:lnTo>
                  <a:pt x="48933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4491527" y="2536982"/>
            <a:ext cx="46971" cy="42691"/>
          </a:xfrm>
          <a:custGeom>
            <a:avLst/>
            <a:gdLst/>
            <a:ahLst/>
            <a:cxnLst/>
            <a:rect l="l" t="t" r="r" b="b"/>
            <a:pathLst>
              <a:path w="46971" h="42691">
                <a:moveTo>
                  <a:pt x="46971" y="21598"/>
                </a:moveTo>
                <a:lnTo>
                  <a:pt x="42843" y="8414"/>
                </a:lnTo>
                <a:lnTo>
                  <a:pt x="32089" y="0"/>
                </a:lnTo>
                <a:lnTo>
                  <a:pt x="14973" y="1675"/>
                </a:lnTo>
                <a:lnTo>
                  <a:pt x="4341" y="8640"/>
                </a:lnTo>
                <a:lnTo>
                  <a:pt x="0" y="19141"/>
                </a:lnTo>
                <a:lnTo>
                  <a:pt x="3683" y="33691"/>
                </a:lnTo>
                <a:lnTo>
                  <a:pt x="13441" y="42691"/>
                </a:lnTo>
                <a:lnTo>
                  <a:pt x="30974" y="41480"/>
                </a:lnTo>
                <a:lnTo>
                  <a:pt x="41932" y="35076"/>
                </a:lnTo>
                <a:lnTo>
                  <a:pt x="46694" y="25145"/>
                </a:lnTo>
                <a:lnTo>
                  <a:pt x="46971" y="21598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4516128" y="2361596"/>
            <a:ext cx="0" cy="393352"/>
          </a:xfrm>
          <a:custGeom>
            <a:avLst/>
            <a:gdLst/>
            <a:ahLst/>
            <a:cxnLst/>
            <a:rect l="l" t="t" r="r" b="b"/>
            <a:pathLst>
              <a:path h="393352">
                <a:moveTo>
                  <a:pt x="0" y="0"/>
                </a:moveTo>
                <a:lnTo>
                  <a:pt x="0" y="393352"/>
                </a:lnTo>
              </a:path>
            </a:pathLst>
          </a:custGeom>
          <a:ln w="1536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2292343" y="3140941"/>
            <a:ext cx="4892" cy="50208"/>
          </a:xfrm>
          <a:custGeom>
            <a:avLst/>
            <a:gdLst/>
            <a:ahLst/>
            <a:cxnLst/>
            <a:rect l="l" t="t" r="r" b="b"/>
            <a:pathLst>
              <a:path w="4892" h="50208">
                <a:moveTo>
                  <a:pt x="0" y="50208"/>
                </a:moveTo>
                <a:lnTo>
                  <a:pt x="4892" y="50208"/>
                </a:lnTo>
                <a:lnTo>
                  <a:pt x="4892" y="0"/>
                </a:lnTo>
                <a:lnTo>
                  <a:pt x="0" y="0"/>
                </a:lnTo>
                <a:lnTo>
                  <a:pt x="0" y="50208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2282559" y="3144023"/>
            <a:ext cx="24461" cy="2446"/>
          </a:xfrm>
          <a:custGeom>
            <a:avLst/>
            <a:gdLst/>
            <a:ahLst/>
            <a:cxnLst/>
            <a:rect l="l" t="t" r="r" b="b"/>
            <a:pathLst>
              <a:path w="24461" h="2446">
                <a:moveTo>
                  <a:pt x="0" y="1223"/>
                </a:moveTo>
                <a:lnTo>
                  <a:pt x="24461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2282559" y="3184986"/>
            <a:ext cx="24461" cy="3717"/>
          </a:xfrm>
          <a:custGeom>
            <a:avLst/>
            <a:gdLst/>
            <a:ahLst/>
            <a:cxnLst/>
            <a:rect l="l" t="t" r="r" b="b"/>
            <a:pathLst>
              <a:path w="24461" h="3716">
                <a:moveTo>
                  <a:pt x="0" y="3716"/>
                </a:moveTo>
                <a:lnTo>
                  <a:pt x="24461" y="3716"/>
                </a:lnTo>
                <a:lnTo>
                  <a:pt x="24461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2280100" y="3146469"/>
            <a:ext cx="29365" cy="2446"/>
          </a:xfrm>
          <a:custGeom>
            <a:avLst/>
            <a:gdLst/>
            <a:ahLst/>
            <a:cxnLst/>
            <a:rect l="l" t="t" r="r" b="b"/>
            <a:pathLst>
              <a:path w="29365" h="2446">
                <a:moveTo>
                  <a:pt x="0" y="1223"/>
                </a:moveTo>
                <a:lnTo>
                  <a:pt x="29365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2280100" y="3183175"/>
            <a:ext cx="29365" cy="2446"/>
          </a:xfrm>
          <a:custGeom>
            <a:avLst/>
            <a:gdLst/>
            <a:ahLst/>
            <a:cxnLst/>
            <a:rect l="l" t="t" r="r" b="b"/>
            <a:pathLst>
              <a:path w="29365" h="2446">
                <a:moveTo>
                  <a:pt x="0" y="1223"/>
                </a:moveTo>
                <a:lnTo>
                  <a:pt x="29365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2277667" y="3148915"/>
            <a:ext cx="34245" cy="2446"/>
          </a:xfrm>
          <a:custGeom>
            <a:avLst/>
            <a:gdLst/>
            <a:ahLst/>
            <a:cxnLst/>
            <a:rect l="l" t="t" r="r" b="b"/>
            <a:pathLst>
              <a:path w="34245" h="2446">
                <a:moveTo>
                  <a:pt x="0" y="1223"/>
                </a:moveTo>
                <a:lnTo>
                  <a:pt x="34245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2277667" y="3180729"/>
            <a:ext cx="34245" cy="2446"/>
          </a:xfrm>
          <a:custGeom>
            <a:avLst/>
            <a:gdLst/>
            <a:ahLst/>
            <a:cxnLst/>
            <a:rect l="l" t="t" r="r" b="b"/>
            <a:pathLst>
              <a:path w="34245" h="2446">
                <a:moveTo>
                  <a:pt x="0" y="1223"/>
                </a:moveTo>
                <a:lnTo>
                  <a:pt x="34245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2269701" y="3159924"/>
            <a:ext cx="49548" cy="0"/>
          </a:xfrm>
          <a:custGeom>
            <a:avLst/>
            <a:gdLst/>
            <a:ahLst/>
            <a:cxnLst/>
            <a:rect l="l" t="t" r="r" b="b"/>
            <a:pathLst>
              <a:path w="49548">
                <a:moveTo>
                  <a:pt x="0" y="0"/>
                </a:moveTo>
                <a:lnTo>
                  <a:pt x="49548" y="0"/>
                </a:lnTo>
              </a:path>
            </a:pathLst>
          </a:custGeom>
          <a:ln w="18393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2274606" y="3178282"/>
            <a:ext cx="39763" cy="2446"/>
          </a:xfrm>
          <a:custGeom>
            <a:avLst/>
            <a:gdLst/>
            <a:ahLst/>
            <a:cxnLst/>
            <a:rect l="l" t="t" r="r" b="b"/>
            <a:pathLst>
              <a:path w="39764" h="2446">
                <a:moveTo>
                  <a:pt x="0" y="1223"/>
                </a:moveTo>
                <a:lnTo>
                  <a:pt x="39764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2272160" y="3173390"/>
            <a:ext cx="44644" cy="4892"/>
          </a:xfrm>
          <a:custGeom>
            <a:avLst/>
            <a:gdLst/>
            <a:ahLst/>
            <a:cxnLst/>
            <a:rect l="l" t="t" r="r" b="b"/>
            <a:pathLst>
              <a:path w="44644" h="4892">
                <a:moveTo>
                  <a:pt x="0" y="2446"/>
                </a:moveTo>
                <a:lnTo>
                  <a:pt x="44644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2269701" y="3158701"/>
            <a:ext cx="49548" cy="14689"/>
          </a:xfrm>
          <a:custGeom>
            <a:avLst/>
            <a:gdLst/>
            <a:ahLst/>
            <a:cxnLst/>
            <a:rect l="l" t="t" r="r" b="b"/>
            <a:pathLst>
              <a:path w="49548" h="14689">
                <a:moveTo>
                  <a:pt x="0" y="7344"/>
                </a:moveTo>
                <a:lnTo>
                  <a:pt x="49548" y="7344"/>
                </a:lnTo>
              </a:path>
            </a:pathLst>
          </a:custGeom>
          <a:ln w="1595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2269812" y="3142614"/>
            <a:ext cx="46991" cy="43195"/>
          </a:xfrm>
          <a:custGeom>
            <a:avLst/>
            <a:gdLst/>
            <a:ahLst/>
            <a:cxnLst/>
            <a:rect l="l" t="t" r="r" b="b"/>
            <a:pathLst>
              <a:path w="46991" h="43195">
                <a:moveTo>
                  <a:pt x="46991" y="21595"/>
                </a:moveTo>
                <a:lnTo>
                  <a:pt x="42699" y="8407"/>
                </a:lnTo>
                <a:lnTo>
                  <a:pt x="31854" y="0"/>
                </a:lnTo>
                <a:lnTo>
                  <a:pt x="14842" y="1704"/>
                </a:lnTo>
                <a:lnTo>
                  <a:pt x="4271" y="8737"/>
                </a:lnTo>
                <a:lnTo>
                  <a:pt x="0" y="19324"/>
                </a:lnTo>
                <a:lnTo>
                  <a:pt x="3634" y="34082"/>
                </a:lnTo>
                <a:lnTo>
                  <a:pt x="13248" y="43195"/>
                </a:lnTo>
                <a:lnTo>
                  <a:pt x="30452" y="42103"/>
                </a:lnTo>
                <a:lnTo>
                  <a:pt x="41534" y="35800"/>
                </a:lnTo>
                <a:lnTo>
                  <a:pt x="46611" y="25805"/>
                </a:lnTo>
                <a:lnTo>
                  <a:pt x="46991" y="21595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2294445" y="2750056"/>
            <a:ext cx="0" cy="828919"/>
          </a:xfrm>
          <a:custGeom>
            <a:avLst/>
            <a:gdLst/>
            <a:ahLst/>
            <a:cxnLst/>
            <a:rect l="l" t="t" r="r" b="b"/>
            <a:pathLst>
              <a:path h="828919">
                <a:moveTo>
                  <a:pt x="0" y="0"/>
                </a:moveTo>
                <a:lnTo>
                  <a:pt x="0" y="828919"/>
                </a:lnTo>
              </a:path>
            </a:pathLst>
          </a:custGeom>
          <a:ln w="153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2541301" y="2905420"/>
            <a:ext cx="4892" cy="50823"/>
          </a:xfrm>
          <a:custGeom>
            <a:avLst/>
            <a:gdLst/>
            <a:ahLst/>
            <a:cxnLst/>
            <a:rect l="l" t="t" r="r" b="b"/>
            <a:pathLst>
              <a:path w="4892" h="50823">
                <a:moveTo>
                  <a:pt x="0" y="50823"/>
                </a:moveTo>
                <a:lnTo>
                  <a:pt x="4892" y="50823"/>
                </a:lnTo>
                <a:lnTo>
                  <a:pt x="4892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2531518" y="2908488"/>
            <a:ext cx="25075" cy="3072"/>
          </a:xfrm>
          <a:custGeom>
            <a:avLst/>
            <a:gdLst/>
            <a:ahLst/>
            <a:cxnLst/>
            <a:rect l="l" t="t" r="r" b="b"/>
            <a:pathLst>
              <a:path w="25075" h="3072">
                <a:moveTo>
                  <a:pt x="0" y="1536"/>
                </a:moveTo>
                <a:lnTo>
                  <a:pt x="25075" y="1536"/>
                </a:lnTo>
              </a:path>
            </a:pathLst>
          </a:custGeom>
          <a:ln w="434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2531518" y="2950079"/>
            <a:ext cx="25075" cy="3704"/>
          </a:xfrm>
          <a:custGeom>
            <a:avLst/>
            <a:gdLst/>
            <a:ahLst/>
            <a:cxnLst/>
            <a:rect l="l" t="t" r="r" b="b"/>
            <a:pathLst>
              <a:path w="25075" h="3704">
                <a:moveTo>
                  <a:pt x="0" y="3704"/>
                </a:moveTo>
                <a:lnTo>
                  <a:pt x="25075" y="3704"/>
                </a:lnTo>
                <a:lnTo>
                  <a:pt x="25075" y="0"/>
                </a:lnTo>
                <a:lnTo>
                  <a:pt x="0" y="0"/>
                </a:lnTo>
                <a:lnTo>
                  <a:pt x="0" y="3704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2529073" y="2911563"/>
            <a:ext cx="29979" cy="2445"/>
          </a:xfrm>
          <a:custGeom>
            <a:avLst/>
            <a:gdLst/>
            <a:ahLst/>
            <a:cxnLst/>
            <a:rect l="l" t="t" r="r" b="b"/>
            <a:pathLst>
              <a:path w="29979" h="2445">
                <a:moveTo>
                  <a:pt x="0" y="1222"/>
                </a:moveTo>
                <a:lnTo>
                  <a:pt x="29979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2529073" y="2948255"/>
            <a:ext cx="29979" cy="2458"/>
          </a:xfrm>
          <a:custGeom>
            <a:avLst/>
            <a:gdLst/>
            <a:ahLst/>
            <a:cxnLst/>
            <a:rect l="l" t="t" r="r" b="b"/>
            <a:pathLst>
              <a:path w="29979" h="2458">
                <a:moveTo>
                  <a:pt x="0" y="1229"/>
                </a:moveTo>
                <a:lnTo>
                  <a:pt x="29979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2526626" y="2914008"/>
            <a:ext cx="34870" cy="2445"/>
          </a:xfrm>
          <a:custGeom>
            <a:avLst/>
            <a:gdLst/>
            <a:ahLst/>
            <a:cxnLst/>
            <a:rect l="l" t="t" r="r" b="b"/>
            <a:pathLst>
              <a:path w="34871" h="2445">
                <a:moveTo>
                  <a:pt x="0" y="1222"/>
                </a:moveTo>
                <a:lnTo>
                  <a:pt x="3487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2526626" y="2945822"/>
            <a:ext cx="34870" cy="2434"/>
          </a:xfrm>
          <a:custGeom>
            <a:avLst/>
            <a:gdLst/>
            <a:ahLst/>
            <a:cxnLst/>
            <a:rect l="l" t="t" r="r" b="b"/>
            <a:pathLst>
              <a:path w="34871" h="2434">
                <a:moveTo>
                  <a:pt x="0" y="1217"/>
                </a:moveTo>
                <a:lnTo>
                  <a:pt x="34871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2519274" y="2925014"/>
            <a:ext cx="49548" cy="0"/>
          </a:xfrm>
          <a:custGeom>
            <a:avLst/>
            <a:gdLst/>
            <a:ahLst/>
            <a:cxnLst/>
            <a:rect l="l" t="t" r="r" b="b"/>
            <a:pathLst>
              <a:path w="49548">
                <a:moveTo>
                  <a:pt x="0" y="0"/>
                </a:moveTo>
                <a:lnTo>
                  <a:pt x="49548" y="0"/>
                </a:lnTo>
              </a:path>
            </a:pathLst>
          </a:custGeom>
          <a:ln w="1839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2524179" y="2943363"/>
            <a:ext cx="39763" cy="2458"/>
          </a:xfrm>
          <a:custGeom>
            <a:avLst/>
            <a:gdLst/>
            <a:ahLst/>
            <a:cxnLst/>
            <a:rect l="l" t="t" r="r" b="b"/>
            <a:pathLst>
              <a:path w="39764" h="2458">
                <a:moveTo>
                  <a:pt x="0" y="1229"/>
                </a:moveTo>
                <a:lnTo>
                  <a:pt x="39764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2521733" y="2938470"/>
            <a:ext cx="44656" cy="4892"/>
          </a:xfrm>
          <a:custGeom>
            <a:avLst/>
            <a:gdLst/>
            <a:ahLst/>
            <a:cxnLst/>
            <a:rect l="l" t="t" r="r" b="b"/>
            <a:pathLst>
              <a:path w="44656" h="4892">
                <a:moveTo>
                  <a:pt x="0" y="2446"/>
                </a:moveTo>
                <a:lnTo>
                  <a:pt x="44656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2519274" y="2923794"/>
            <a:ext cx="49548" cy="14678"/>
          </a:xfrm>
          <a:custGeom>
            <a:avLst/>
            <a:gdLst/>
            <a:ahLst/>
            <a:cxnLst/>
            <a:rect l="l" t="t" r="r" b="b"/>
            <a:pathLst>
              <a:path w="49548" h="14678">
                <a:moveTo>
                  <a:pt x="0" y="7339"/>
                </a:moveTo>
                <a:lnTo>
                  <a:pt x="49548" y="7339"/>
                </a:lnTo>
              </a:path>
            </a:pathLst>
          </a:custGeom>
          <a:ln w="159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2519354" y="2907574"/>
            <a:ext cx="46421" cy="43424"/>
          </a:xfrm>
          <a:custGeom>
            <a:avLst/>
            <a:gdLst/>
            <a:ahLst/>
            <a:cxnLst/>
            <a:rect l="l" t="t" r="r" b="b"/>
            <a:pathLst>
              <a:path w="46421" h="43424">
                <a:moveTo>
                  <a:pt x="46421" y="21724"/>
                </a:moveTo>
                <a:lnTo>
                  <a:pt x="42222" y="8392"/>
                </a:lnTo>
                <a:lnTo>
                  <a:pt x="31462" y="0"/>
                </a:lnTo>
                <a:lnTo>
                  <a:pt x="14598" y="1840"/>
                </a:lnTo>
                <a:lnTo>
                  <a:pt x="4132" y="9048"/>
                </a:lnTo>
                <a:lnTo>
                  <a:pt x="0" y="19819"/>
                </a:lnTo>
                <a:lnTo>
                  <a:pt x="3721" y="34409"/>
                </a:lnTo>
                <a:lnTo>
                  <a:pt x="13489" y="43424"/>
                </a:lnTo>
                <a:lnTo>
                  <a:pt x="30658" y="42192"/>
                </a:lnTo>
                <a:lnTo>
                  <a:pt x="41453" y="35643"/>
                </a:lnTo>
                <a:lnTo>
                  <a:pt x="46156" y="25352"/>
                </a:lnTo>
                <a:lnTo>
                  <a:pt x="46421" y="21724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2543747" y="2728027"/>
            <a:ext cx="0" cy="408042"/>
          </a:xfrm>
          <a:custGeom>
            <a:avLst/>
            <a:gdLst/>
            <a:ahLst/>
            <a:cxnLst/>
            <a:rect l="l" t="t" r="r" b="b"/>
            <a:pathLst>
              <a:path h="408042">
                <a:moveTo>
                  <a:pt x="0" y="0"/>
                </a:moveTo>
                <a:lnTo>
                  <a:pt x="0" y="408042"/>
                </a:lnTo>
              </a:path>
            </a:pathLst>
          </a:custGeom>
          <a:ln w="1481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2790876" y="3027158"/>
            <a:ext cx="4892" cy="50208"/>
          </a:xfrm>
          <a:custGeom>
            <a:avLst/>
            <a:gdLst/>
            <a:ahLst/>
            <a:cxnLst/>
            <a:rect l="l" t="t" r="r" b="b"/>
            <a:pathLst>
              <a:path w="4892" h="50208">
                <a:moveTo>
                  <a:pt x="0" y="50208"/>
                </a:moveTo>
                <a:lnTo>
                  <a:pt x="4892" y="50208"/>
                </a:lnTo>
                <a:lnTo>
                  <a:pt x="4892" y="0"/>
                </a:lnTo>
                <a:lnTo>
                  <a:pt x="0" y="0"/>
                </a:lnTo>
                <a:lnTo>
                  <a:pt x="0" y="50208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2781080" y="3030238"/>
            <a:ext cx="24472" cy="2446"/>
          </a:xfrm>
          <a:custGeom>
            <a:avLst/>
            <a:gdLst/>
            <a:ahLst/>
            <a:cxnLst/>
            <a:rect l="l" t="t" r="r" b="b"/>
            <a:pathLst>
              <a:path w="24472" h="2446">
                <a:moveTo>
                  <a:pt x="0" y="1223"/>
                </a:moveTo>
                <a:lnTo>
                  <a:pt x="24472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2781080" y="3071202"/>
            <a:ext cx="24472" cy="3717"/>
          </a:xfrm>
          <a:custGeom>
            <a:avLst/>
            <a:gdLst/>
            <a:ahLst/>
            <a:cxnLst/>
            <a:rect l="l" t="t" r="r" b="b"/>
            <a:pathLst>
              <a:path w="24472" h="3716">
                <a:moveTo>
                  <a:pt x="0" y="3716"/>
                </a:moveTo>
                <a:lnTo>
                  <a:pt x="24472" y="3716"/>
                </a:lnTo>
                <a:lnTo>
                  <a:pt x="24472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2778646" y="3032684"/>
            <a:ext cx="29353" cy="2446"/>
          </a:xfrm>
          <a:custGeom>
            <a:avLst/>
            <a:gdLst/>
            <a:ahLst/>
            <a:cxnLst/>
            <a:rect l="l" t="t" r="r" b="b"/>
            <a:pathLst>
              <a:path w="29353" h="2446">
                <a:moveTo>
                  <a:pt x="0" y="1223"/>
                </a:moveTo>
                <a:lnTo>
                  <a:pt x="29353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2778646" y="3069391"/>
            <a:ext cx="29353" cy="2446"/>
          </a:xfrm>
          <a:custGeom>
            <a:avLst/>
            <a:gdLst/>
            <a:ahLst/>
            <a:cxnLst/>
            <a:rect l="l" t="t" r="r" b="b"/>
            <a:pathLst>
              <a:path w="29353" h="2446">
                <a:moveTo>
                  <a:pt x="0" y="1223"/>
                </a:moveTo>
                <a:lnTo>
                  <a:pt x="29353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2776189" y="3035130"/>
            <a:ext cx="34257" cy="2446"/>
          </a:xfrm>
          <a:custGeom>
            <a:avLst/>
            <a:gdLst/>
            <a:ahLst/>
            <a:cxnLst/>
            <a:rect l="l" t="t" r="r" b="b"/>
            <a:pathLst>
              <a:path w="34257" h="2446">
                <a:moveTo>
                  <a:pt x="0" y="1223"/>
                </a:moveTo>
                <a:lnTo>
                  <a:pt x="34257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2776189" y="3066945"/>
            <a:ext cx="34257" cy="2446"/>
          </a:xfrm>
          <a:custGeom>
            <a:avLst/>
            <a:gdLst/>
            <a:ahLst/>
            <a:cxnLst/>
            <a:rect l="l" t="t" r="r" b="b"/>
            <a:pathLst>
              <a:path w="34257" h="2446">
                <a:moveTo>
                  <a:pt x="0" y="1223"/>
                </a:moveTo>
                <a:lnTo>
                  <a:pt x="34257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2768849" y="3046145"/>
            <a:ext cx="48934" cy="0"/>
          </a:xfrm>
          <a:custGeom>
            <a:avLst/>
            <a:gdLst/>
            <a:ahLst/>
            <a:cxnLst/>
            <a:rect l="l" t="t" r="r" b="b"/>
            <a:pathLst>
              <a:path w="48934">
                <a:moveTo>
                  <a:pt x="0" y="0"/>
                </a:moveTo>
                <a:lnTo>
                  <a:pt x="48934" y="0"/>
                </a:lnTo>
              </a:path>
            </a:pathLst>
          </a:custGeom>
          <a:ln w="1840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2773743" y="3064499"/>
            <a:ext cx="39149" cy="2446"/>
          </a:xfrm>
          <a:custGeom>
            <a:avLst/>
            <a:gdLst/>
            <a:ahLst/>
            <a:cxnLst/>
            <a:rect l="l" t="t" r="r" b="b"/>
            <a:pathLst>
              <a:path w="39149" h="2446">
                <a:moveTo>
                  <a:pt x="0" y="1223"/>
                </a:moveTo>
                <a:lnTo>
                  <a:pt x="39149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2771295" y="3059605"/>
            <a:ext cx="44041" cy="4892"/>
          </a:xfrm>
          <a:custGeom>
            <a:avLst/>
            <a:gdLst/>
            <a:ahLst/>
            <a:cxnLst/>
            <a:rect l="l" t="t" r="r" b="b"/>
            <a:pathLst>
              <a:path w="44041" h="4892">
                <a:moveTo>
                  <a:pt x="0" y="2446"/>
                </a:moveTo>
                <a:lnTo>
                  <a:pt x="44041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2768849" y="3044917"/>
            <a:ext cx="48934" cy="14689"/>
          </a:xfrm>
          <a:custGeom>
            <a:avLst/>
            <a:gdLst/>
            <a:ahLst/>
            <a:cxnLst/>
            <a:rect l="l" t="t" r="r" b="b"/>
            <a:pathLst>
              <a:path w="48934" h="14689">
                <a:moveTo>
                  <a:pt x="0" y="7344"/>
                </a:moveTo>
                <a:lnTo>
                  <a:pt x="48934" y="7344"/>
                </a:lnTo>
              </a:path>
            </a:pathLst>
          </a:custGeom>
          <a:ln w="1595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2768373" y="3028827"/>
            <a:ext cx="46963" cy="43016"/>
          </a:xfrm>
          <a:custGeom>
            <a:avLst/>
            <a:gdLst/>
            <a:ahLst/>
            <a:cxnLst/>
            <a:rect l="l" t="t" r="r" b="b"/>
            <a:pathLst>
              <a:path w="46962" h="43016">
                <a:moveTo>
                  <a:pt x="46962" y="21595"/>
                </a:moveTo>
                <a:lnTo>
                  <a:pt x="42833" y="8407"/>
                </a:lnTo>
                <a:lnTo>
                  <a:pt x="32075" y="0"/>
                </a:lnTo>
                <a:lnTo>
                  <a:pt x="14966" y="1682"/>
                </a:lnTo>
                <a:lnTo>
                  <a:pt x="4336" y="8653"/>
                </a:lnTo>
                <a:lnTo>
                  <a:pt x="0" y="19161"/>
                </a:lnTo>
                <a:lnTo>
                  <a:pt x="3545" y="33857"/>
                </a:lnTo>
                <a:lnTo>
                  <a:pt x="13096" y="43016"/>
                </a:lnTo>
                <a:lnTo>
                  <a:pt x="30578" y="42059"/>
                </a:lnTo>
                <a:lnTo>
                  <a:pt x="41597" y="35868"/>
                </a:lnTo>
                <a:lnTo>
                  <a:pt x="46571" y="25969"/>
                </a:lnTo>
                <a:lnTo>
                  <a:pt x="46962" y="21595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2792979" y="2737824"/>
            <a:ext cx="0" cy="630718"/>
          </a:xfrm>
          <a:custGeom>
            <a:avLst/>
            <a:gdLst/>
            <a:ahLst/>
            <a:cxnLst/>
            <a:rect l="l" t="t" r="r" b="b"/>
            <a:pathLst>
              <a:path h="630718">
                <a:moveTo>
                  <a:pt x="0" y="0"/>
                </a:moveTo>
                <a:lnTo>
                  <a:pt x="0" y="630718"/>
                </a:lnTo>
              </a:path>
            </a:pathLst>
          </a:custGeom>
          <a:ln w="15361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3040450" y="2915819"/>
            <a:ext cx="4892" cy="50208"/>
          </a:xfrm>
          <a:custGeom>
            <a:avLst/>
            <a:gdLst/>
            <a:ahLst/>
            <a:cxnLst/>
            <a:rect l="l" t="t" r="r" b="b"/>
            <a:pathLst>
              <a:path w="4892" h="50208">
                <a:moveTo>
                  <a:pt x="0" y="50208"/>
                </a:moveTo>
                <a:lnTo>
                  <a:pt x="4892" y="50208"/>
                </a:lnTo>
                <a:lnTo>
                  <a:pt x="4892" y="0"/>
                </a:lnTo>
                <a:lnTo>
                  <a:pt x="0" y="0"/>
                </a:lnTo>
                <a:lnTo>
                  <a:pt x="0" y="50208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3030040" y="2918901"/>
            <a:ext cx="25075" cy="2445"/>
          </a:xfrm>
          <a:custGeom>
            <a:avLst/>
            <a:gdLst/>
            <a:ahLst/>
            <a:cxnLst/>
            <a:rect l="l" t="t" r="r" b="b"/>
            <a:pathLst>
              <a:path w="25075" h="2445">
                <a:moveTo>
                  <a:pt x="0" y="1222"/>
                </a:moveTo>
                <a:lnTo>
                  <a:pt x="2507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3030040" y="2959865"/>
            <a:ext cx="25075" cy="3717"/>
          </a:xfrm>
          <a:custGeom>
            <a:avLst/>
            <a:gdLst/>
            <a:ahLst/>
            <a:cxnLst/>
            <a:rect l="l" t="t" r="r" b="b"/>
            <a:pathLst>
              <a:path w="25075" h="3716">
                <a:moveTo>
                  <a:pt x="0" y="3716"/>
                </a:moveTo>
                <a:lnTo>
                  <a:pt x="25075" y="3716"/>
                </a:lnTo>
                <a:lnTo>
                  <a:pt x="25075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3027606" y="2921346"/>
            <a:ext cx="29967" cy="2445"/>
          </a:xfrm>
          <a:custGeom>
            <a:avLst/>
            <a:gdLst/>
            <a:ahLst/>
            <a:cxnLst/>
            <a:rect l="l" t="t" r="r" b="b"/>
            <a:pathLst>
              <a:path w="29967" h="2445">
                <a:moveTo>
                  <a:pt x="0" y="1222"/>
                </a:moveTo>
                <a:lnTo>
                  <a:pt x="29967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3027606" y="2958052"/>
            <a:ext cx="29967" cy="2446"/>
          </a:xfrm>
          <a:custGeom>
            <a:avLst/>
            <a:gdLst/>
            <a:ahLst/>
            <a:cxnLst/>
            <a:rect l="l" t="t" r="r" b="b"/>
            <a:pathLst>
              <a:path w="29967" h="2446">
                <a:moveTo>
                  <a:pt x="0" y="1223"/>
                </a:moveTo>
                <a:lnTo>
                  <a:pt x="29967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3025148" y="2923793"/>
            <a:ext cx="34870" cy="2445"/>
          </a:xfrm>
          <a:custGeom>
            <a:avLst/>
            <a:gdLst/>
            <a:ahLst/>
            <a:cxnLst/>
            <a:rect l="l" t="t" r="r" b="b"/>
            <a:pathLst>
              <a:path w="34871" h="2445">
                <a:moveTo>
                  <a:pt x="0" y="1222"/>
                </a:moveTo>
                <a:lnTo>
                  <a:pt x="3487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3025148" y="2955607"/>
            <a:ext cx="34870" cy="2446"/>
          </a:xfrm>
          <a:custGeom>
            <a:avLst/>
            <a:gdLst/>
            <a:ahLst/>
            <a:cxnLst/>
            <a:rect l="l" t="t" r="r" b="b"/>
            <a:pathLst>
              <a:path w="34871" h="2446">
                <a:moveTo>
                  <a:pt x="0" y="1223"/>
                </a:moveTo>
                <a:lnTo>
                  <a:pt x="34871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3022712" y="2926239"/>
            <a:ext cx="39763" cy="2445"/>
          </a:xfrm>
          <a:custGeom>
            <a:avLst/>
            <a:gdLst/>
            <a:ahLst/>
            <a:cxnLst/>
            <a:rect l="l" t="t" r="r" b="b"/>
            <a:pathLst>
              <a:path w="39764" h="2445">
                <a:moveTo>
                  <a:pt x="0" y="1222"/>
                </a:moveTo>
                <a:lnTo>
                  <a:pt x="39764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3022712" y="2953150"/>
            <a:ext cx="39763" cy="2458"/>
          </a:xfrm>
          <a:custGeom>
            <a:avLst/>
            <a:gdLst/>
            <a:ahLst/>
            <a:cxnLst/>
            <a:rect l="l" t="t" r="r" b="b"/>
            <a:pathLst>
              <a:path w="39764" h="2458">
                <a:moveTo>
                  <a:pt x="0" y="1229"/>
                </a:moveTo>
                <a:lnTo>
                  <a:pt x="39764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3020255" y="2928685"/>
            <a:ext cx="44656" cy="4892"/>
          </a:xfrm>
          <a:custGeom>
            <a:avLst/>
            <a:gdLst/>
            <a:ahLst/>
            <a:cxnLst/>
            <a:rect l="l" t="t" r="r" b="b"/>
            <a:pathLst>
              <a:path w="44656" h="4892">
                <a:moveTo>
                  <a:pt x="0" y="2446"/>
                </a:moveTo>
                <a:lnTo>
                  <a:pt x="44656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3020255" y="2948267"/>
            <a:ext cx="44656" cy="4880"/>
          </a:xfrm>
          <a:custGeom>
            <a:avLst/>
            <a:gdLst/>
            <a:ahLst/>
            <a:cxnLst/>
            <a:rect l="l" t="t" r="r" b="b"/>
            <a:pathLst>
              <a:path w="44656" h="4880">
                <a:moveTo>
                  <a:pt x="0" y="2440"/>
                </a:moveTo>
                <a:lnTo>
                  <a:pt x="44656" y="2440"/>
                </a:lnTo>
              </a:path>
            </a:pathLst>
          </a:custGeom>
          <a:ln w="615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3017821" y="2933579"/>
            <a:ext cx="49548" cy="14678"/>
          </a:xfrm>
          <a:custGeom>
            <a:avLst/>
            <a:gdLst/>
            <a:ahLst/>
            <a:cxnLst/>
            <a:rect l="l" t="t" r="r" b="b"/>
            <a:pathLst>
              <a:path w="49548" h="14678">
                <a:moveTo>
                  <a:pt x="0" y="7339"/>
                </a:moveTo>
                <a:lnTo>
                  <a:pt x="49548" y="7339"/>
                </a:lnTo>
              </a:path>
            </a:pathLst>
          </a:custGeom>
          <a:ln w="159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3017821" y="2938470"/>
            <a:ext cx="49548" cy="4892"/>
          </a:xfrm>
          <a:custGeom>
            <a:avLst/>
            <a:gdLst/>
            <a:ahLst/>
            <a:cxnLst/>
            <a:rect l="l" t="t" r="r" b="b"/>
            <a:pathLst>
              <a:path w="49548" h="4892">
                <a:moveTo>
                  <a:pt x="0" y="2446"/>
                </a:moveTo>
                <a:lnTo>
                  <a:pt x="49548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3017959" y="2917500"/>
            <a:ext cx="46336" cy="43245"/>
          </a:xfrm>
          <a:custGeom>
            <a:avLst/>
            <a:gdLst/>
            <a:ahLst/>
            <a:cxnLst/>
            <a:rect l="l" t="t" r="r" b="b"/>
            <a:pathLst>
              <a:path w="46336" h="43245">
                <a:moveTo>
                  <a:pt x="46336" y="22199"/>
                </a:moveTo>
                <a:lnTo>
                  <a:pt x="42245" y="8544"/>
                </a:lnTo>
                <a:lnTo>
                  <a:pt x="31728" y="0"/>
                </a:lnTo>
                <a:lnTo>
                  <a:pt x="14882" y="1679"/>
                </a:lnTo>
                <a:lnTo>
                  <a:pt x="4348" y="8736"/>
                </a:lnTo>
                <a:lnTo>
                  <a:pt x="0" y="19544"/>
                </a:lnTo>
                <a:lnTo>
                  <a:pt x="3643" y="34189"/>
                </a:lnTo>
                <a:lnTo>
                  <a:pt x="13321" y="43245"/>
                </a:lnTo>
                <a:lnTo>
                  <a:pt x="30647" y="42034"/>
                </a:lnTo>
                <a:lnTo>
                  <a:pt x="41470" y="35529"/>
                </a:lnTo>
                <a:lnTo>
                  <a:pt x="46105" y="25452"/>
                </a:lnTo>
                <a:lnTo>
                  <a:pt x="46336" y="22199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3042553" y="2666242"/>
            <a:ext cx="0" cy="548748"/>
          </a:xfrm>
          <a:custGeom>
            <a:avLst/>
            <a:gdLst/>
            <a:ahLst/>
            <a:cxnLst/>
            <a:rect l="l" t="t" r="r" b="b"/>
            <a:pathLst>
              <a:path h="548748">
                <a:moveTo>
                  <a:pt x="0" y="0"/>
                </a:moveTo>
                <a:lnTo>
                  <a:pt x="0" y="548748"/>
                </a:lnTo>
              </a:path>
            </a:pathLst>
          </a:custGeom>
          <a:ln w="1536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3289410" y="2672947"/>
            <a:ext cx="4892" cy="50823"/>
          </a:xfrm>
          <a:custGeom>
            <a:avLst/>
            <a:gdLst/>
            <a:ahLst/>
            <a:cxnLst/>
            <a:rect l="l" t="t" r="r" b="b"/>
            <a:pathLst>
              <a:path w="4892" h="50823">
                <a:moveTo>
                  <a:pt x="0" y="50823"/>
                </a:moveTo>
                <a:lnTo>
                  <a:pt x="4892" y="50823"/>
                </a:lnTo>
                <a:lnTo>
                  <a:pt x="4892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3279626" y="2676038"/>
            <a:ext cx="24461" cy="2434"/>
          </a:xfrm>
          <a:custGeom>
            <a:avLst/>
            <a:gdLst/>
            <a:ahLst/>
            <a:cxnLst/>
            <a:rect l="l" t="t" r="r" b="b"/>
            <a:pathLst>
              <a:path w="24461" h="2434">
                <a:moveTo>
                  <a:pt x="0" y="1217"/>
                </a:moveTo>
                <a:lnTo>
                  <a:pt x="24461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3279626" y="2717607"/>
            <a:ext cx="24461" cy="3715"/>
          </a:xfrm>
          <a:custGeom>
            <a:avLst/>
            <a:gdLst/>
            <a:ahLst/>
            <a:cxnLst/>
            <a:rect l="l" t="t" r="r" b="b"/>
            <a:pathLst>
              <a:path w="24461" h="3715">
                <a:moveTo>
                  <a:pt x="0" y="3715"/>
                </a:moveTo>
                <a:lnTo>
                  <a:pt x="24461" y="3715"/>
                </a:lnTo>
                <a:lnTo>
                  <a:pt x="24461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3277180" y="2678473"/>
            <a:ext cx="29353" cy="3060"/>
          </a:xfrm>
          <a:custGeom>
            <a:avLst/>
            <a:gdLst/>
            <a:ahLst/>
            <a:cxnLst/>
            <a:rect l="l" t="t" r="r" b="b"/>
            <a:pathLst>
              <a:path w="29353" h="3060">
                <a:moveTo>
                  <a:pt x="0" y="1530"/>
                </a:moveTo>
                <a:lnTo>
                  <a:pt x="29353" y="1530"/>
                </a:lnTo>
              </a:path>
            </a:pathLst>
          </a:custGeom>
          <a:ln w="43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3277180" y="2715795"/>
            <a:ext cx="29353" cy="2445"/>
          </a:xfrm>
          <a:custGeom>
            <a:avLst/>
            <a:gdLst/>
            <a:ahLst/>
            <a:cxnLst/>
            <a:rect l="l" t="t" r="r" b="b"/>
            <a:pathLst>
              <a:path w="29353" h="2445">
                <a:moveTo>
                  <a:pt x="0" y="1222"/>
                </a:moveTo>
                <a:lnTo>
                  <a:pt x="2935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3274734" y="2681534"/>
            <a:ext cx="34245" cy="2445"/>
          </a:xfrm>
          <a:custGeom>
            <a:avLst/>
            <a:gdLst/>
            <a:ahLst/>
            <a:cxnLst/>
            <a:rect l="l" t="t" r="r" b="b"/>
            <a:pathLst>
              <a:path w="34245" h="2445">
                <a:moveTo>
                  <a:pt x="0" y="1222"/>
                </a:moveTo>
                <a:lnTo>
                  <a:pt x="3424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3274734" y="2713349"/>
            <a:ext cx="34245" cy="2445"/>
          </a:xfrm>
          <a:custGeom>
            <a:avLst/>
            <a:gdLst/>
            <a:ahLst/>
            <a:cxnLst/>
            <a:rect l="l" t="t" r="r" b="b"/>
            <a:pathLst>
              <a:path w="34245" h="2445">
                <a:moveTo>
                  <a:pt x="0" y="1222"/>
                </a:moveTo>
                <a:lnTo>
                  <a:pt x="3424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3272276" y="2683981"/>
            <a:ext cx="39149" cy="2445"/>
          </a:xfrm>
          <a:custGeom>
            <a:avLst/>
            <a:gdLst/>
            <a:ahLst/>
            <a:cxnLst/>
            <a:rect l="l" t="t" r="r" b="b"/>
            <a:pathLst>
              <a:path w="39149" h="2445">
                <a:moveTo>
                  <a:pt x="0" y="1222"/>
                </a:moveTo>
                <a:lnTo>
                  <a:pt x="39149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3272276" y="2710903"/>
            <a:ext cx="39149" cy="2445"/>
          </a:xfrm>
          <a:custGeom>
            <a:avLst/>
            <a:gdLst/>
            <a:ahLst/>
            <a:cxnLst/>
            <a:rect l="l" t="t" r="r" b="b"/>
            <a:pathLst>
              <a:path w="39149" h="2445">
                <a:moveTo>
                  <a:pt x="0" y="1222"/>
                </a:moveTo>
                <a:lnTo>
                  <a:pt x="39149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3269829" y="2686428"/>
            <a:ext cx="44656" cy="4904"/>
          </a:xfrm>
          <a:custGeom>
            <a:avLst/>
            <a:gdLst/>
            <a:ahLst/>
            <a:cxnLst/>
            <a:rect l="l" t="t" r="r" b="b"/>
            <a:pathLst>
              <a:path w="44656" h="4904">
                <a:moveTo>
                  <a:pt x="0" y="2452"/>
                </a:moveTo>
                <a:lnTo>
                  <a:pt x="44656" y="2452"/>
                </a:lnTo>
              </a:path>
            </a:pathLst>
          </a:custGeom>
          <a:ln w="617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3269829" y="2706011"/>
            <a:ext cx="44656" cy="4892"/>
          </a:xfrm>
          <a:custGeom>
            <a:avLst/>
            <a:gdLst/>
            <a:ahLst/>
            <a:cxnLst/>
            <a:rect l="l" t="t" r="r" b="b"/>
            <a:pathLst>
              <a:path w="44656" h="4892">
                <a:moveTo>
                  <a:pt x="0" y="2446"/>
                </a:moveTo>
                <a:lnTo>
                  <a:pt x="44656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3267384" y="2691332"/>
            <a:ext cx="49548" cy="14678"/>
          </a:xfrm>
          <a:custGeom>
            <a:avLst/>
            <a:gdLst/>
            <a:ahLst/>
            <a:cxnLst/>
            <a:rect l="l" t="t" r="r" b="b"/>
            <a:pathLst>
              <a:path w="49548" h="14678">
                <a:moveTo>
                  <a:pt x="0" y="7339"/>
                </a:moveTo>
                <a:lnTo>
                  <a:pt x="49548" y="7339"/>
                </a:lnTo>
              </a:path>
            </a:pathLst>
          </a:custGeom>
          <a:ln w="159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3267384" y="2696224"/>
            <a:ext cx="49548" cy="4892"/>
          </a:xfrm>
          <a:custGeom>
            <a:avLst/>
            <a:gdLst/>
            <a:ahLst/>
            <a:cxnLst/>
            <a:rect l="l" t="t" r="r" b="b"/>
            <a:pathLst>
              <a:path w="49548" h="4892">
                <a:moveTo>
                  <a:pt x="0" y="2446"/>
                </a:moveTo>
                <a:lnTo>
                  <a:pt x="49548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3266897" y="2675102"/>
            <a:ext cx="46985" cy="43175"/>
          </a:xfrm>
          <a:custGeom>
            <a:avLst/>
            <a:gdLst/>
            <a:ahLst/>
            <a:cxnLst/>
            <a:rect l="l" t="t" r="r" b="b"/>
            <a:pathLst>
              <a:path w="46985" h="43175">
                <a:moveTo>
                  <a:pt x="46985" y="21724"/>
                </a:moveTo>
                <a:lnTo>
                  <a:pt x="42789" y="8392"/>
                </a:lnTo>
                <a:lnTo>
                  <a:pt x="32030" y="0"/>
                </a:lnTo>
                <a:lnTo>
                  <a:pt x="14917" y="1783"/>
                </a:lnTo>
                <a:lnTo>
                  <a:pt x="4299" y="8830"/>
                </a:lnTo>
                <a:lnTo>
                  <a:pt x="0" y="19397"/>
                </a:lnTo>
                <a:lnTo>
                  <a:pt x="3570" y="34043"/>
                </a:lnTo>
                <a:lnTo>
                  <a:pt x="13166" y="43175"/>
                </a:lnTo>
                <a:lnTo>
                  <a:pt x="30635" y="42193"/>
                </a:lnTo>
                <a:lnTo>
                  <a:pt x="41644" y="35977"/>
                </a:lnTo>
                <a:lnTo>
                  <a:pt x="46602" y="26053"/>
                </a:lnTo>
                <a:lnTo>
                  <a:pt x="46985" y="21724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3291856" y="2233133"/>
            <a:ext cx="0" cy="929857"/>
          </a:xfrm>
          <a:custGeom>
            <a:avLst/>
            <a:gdLst/>
            <a:ahLst/>
            <a:cxnLst/>
            <a:rect l="l" t="t" r="r" b="b"/>
            <a:pathLst>
              <a:path h="929857">
                <a:moveTo>
                  <a:pt x="0" y="0"/>
                </a:moveTo>
                <a:lnTo>
                  <a:pt x="0" y="929857"/>
                </a:lnTo>
              </a:path>
            </a:pathLst>
          </a:custGeom>
          <a:ln w="1481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3538985" y="2925606"/>
            <a:ext cx="4892" cy="50823"/>
          </a:xfrm>
          <a:custGeom>
            <a:avLst/>
            <a:gdLst/>
            <a:ahLst/>
            <a:cxnLst/>
            <a:rect l="l" t="t" r="r" b="b"/>
            <a:pathLst>
              <a:path w="4892" h="50823">
                <a:moveTo>
                  <a:pt x="0" y="50823"/>
                </a:moveTo>
                <a:lnTo>
                  <a:pt x="4892" y="50823"/>
                </a:lnTo>
                <a:lnTo>
                  <a:pt x="4892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3529200" y="2928685"/>
            <a:ext cx="24461" cy="2445"/>
          </a:xfrm>
          <a:custGeom>
            <a:avLst/>
            <a:gdLst/>
            <a:ahLst/>
            <a:cxnLst/>
            <a:rect l="l" t="t" r="r" b="b"/>
            <a:pathLst>
              <a:path w="24461" h="2445">
                <a:moveTo>
                  <a:pt x="0" y="1222"/>
                </a:moveTo>
                <a:lnTo>
                  <a:pt x="2446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3529200" y="2970265"/>
            <a:ext cx="24461" cy="3717"/>
          </a:xfrm>
          <a:custGeom>
            <a:avLst/>
            <a:gdLst/>
            <a:ahLst/>
            <a:cxnLst/>
            <a:rect l="l" t="t" r="r" b="b"/>
            <a:pathLst>
              <a:path w="24461" h="3716">
                <a:moveTo>
                  <a:pt x="0" y="3716"/>
                </a:moveTo>
                <a:lnTo>
                  <a:pt x="24461" y="3716"/>
                </a:lnTo>
                <a:lnTo>
                  <a:pt x="24461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3526753" y="2931133"/>
            <a:ext cx="29353" cy="2445"/>
          </a:xfrm>
          <a:custGeom>
            <a:avLst/>
            <a:gdLst/>
            <a:ahLst/>
            <a:cxnLst/>
            <a:rect l="l" t="t" r="r" b="b"/>
            <a:pathLst>
              <a:path w="29353" h="2445">
                <a:moveTo>
                  <a:pt x="0" y="1222"/>
                </a:moveTo>
                <a:lnTo>
                  <a:pt x="2935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3526753" y="2967838"/>
            <a:ext cx="29353" cy="3060"/>
          </a:xfrm>
          <a:custGeom>
            <a:avLst/>
            <a:gdLst/>
            <a:ahLst/>
            <a:cxnLst/>
            <a:rect l="l" t="t" r="r" b="b"/>
            <a:pathLst>
              <a:path w="29353" h="3060">
                <a:moveTo>
                  <a:pt x="0" y="1530"/>
                </a:moveTo>
                <a:lnTo>
                  <a:pt x="29353" y="1530"/>
                </a:lnTo>
              </a:path>
            </a:pathLst>
          </a:custGeom>
          <a:ln w="43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3524307" y="2933579"/>
            <a:ext cx="34245" cy="2445"/>
          </a:xfrm>
          <a:custGeom>
            <a:avLst/>
            <a:gdLst/>
            <a:ahLst/>
            <a:cxnLst/>
            <a:rect l="l" t="t" r="r" b="b"/>
            <a:pathLst>
              <a:path w="34245" h="2445">
                <a:moveTo>
                  <a:pt x="0" y="1222"/>
                </a:moveTo>
                <a:lnTo>
                  <a:pt x="34245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3524307" y="2965392"/>
            <a:ext cx="34245" cy="2446"/>
          </a:xfrm>
          <a:custGeom>
            <a:avLst/>
            <a:gdLst/>
            <a:ahLst/>
            <a:cxnLst/>
            <a:rect l="l" t="t" r="r" b="b"/>
            <a:pathLst>
              <a:path w="34245" h="2446">
                <a:moveTo>
                  <a:pt x="0" y="1223"/>
                </a:moveTo>
                <a:lnTo>
                  <a:pt x="34245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3521851" y="2936026"/>
            <a:ext cx="39149" cy="2445"/>
          </a:xfrm>
          <a:custGeom>
            <a:avLst/>
            <a:gdLst/>
            <a:ahLst/>
            <a:cxnLst/>
            <a:rect l="l" t="t" r="r" b="b"/>
            <a:pathLst>
              <a:path w="39149" h="2445">
                <a:moveTo>
                  <a:pt x="0" y="1222"/>
                </a:moveTo>
                <a:lnTo>
                  <a:pt x="39149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3521851" y="2962946"/>
            <a:ext cx="39149" cy="2446"/>
          </a:xfrm>
          <a:custGeom>
            <a:avLst/>
            <a:gdLst/>
            <a:ahLst/>
            <a:cxnLst/>
            <a:rect l="l" t="t" r="r" b="b"/>
            <a:pathLst>
              <a:path w="39149" h="2446">
                <a:moveTo>
                  <a:pt x="0" y="1223"/>
                </a:moveTo>
                <a:lnTo>
                  <a:pt x="39149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3518790" y="2938470"/>
            <a:ext cx="44656" cy="4892"/>
          </a:xfrm>
          <a:custGeom>
            <a:avLst/>
            <a:gdLst/>
            <a:ahLst/>
            <a:cxnLst/>
            <a:rect l="l" t="t" r="r" b="b"/>
            <a:pathLst>
              <a:path w="44656" h="4892">
                <a:moveTo>
                  <a:pt x="0" y="2446"/>
                </a:moveTo>
                <a:lnTo>
                  <a:pt x="44656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3518790" y="2958054"/>
            <a:ext cx="44656" cy="4892"/>
          </a:xfrm>
          <a:custGeom>
            <a:avLst/>
            <a:gdLst/>
            <a:ahLst/>
            <a:cxnLst/>
            <a:rect l="l" t="t" r="r" b="b"/>
            <a:pathLst>
              <a:path w="44656" h="4892">
                <a:moveTo>
                  <a:pt x="0" y="2446"/>
                </a:moveTo>
                <a:lnTo>
                  <a:pt x="44656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3516344" y="2943364"/>
            <a:ext cx="49548" cy="14689"/>
          </a:xfrm>
          <a:custGeom>
            <a:avLst/>
            <a:gdLst/>
            <a:ahLst/>
            <a:cxnLst/>
            <a:rect l="l" t="t" r="r" b="b"/>
            <a:pathLst>
              <a:path w="49548" h="14689">
                <a:moveTo>
                  <a:pt x="0" y="7344"/>
                </a:moveTo>
                <a:lnTo>
                  <a:pt x="49548" y="7344"/>
                </a:lnTo>
              </a:path>
            </a:pathLst>
          </a:custGeom>
          <a:ln w="1595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3516344" y="2948267"/>
            <a:ext cx="49548" cy="4880"/>
          </a:xfrm>
          <a:custGeom>
            <a:avLst/>
            <a:gdLst/>
            <a:ahLst/>
            <a:cxnLst/>
            <a:rect l="l" t="t" r="r" b="b"/>
            <a:pathLst>
              <a:path w="49548" h="4880">
                <a:moveTo>
                  <a:pt x="0" y="2440"/>
                </a:moveTo>
                <a:lnTo>
                  <a:pt x="49548" y="2440"/>
                </a:lnTo>
              </a:path>
            </a:pathLst>
          </a:custGeom>
          <a:ln w="615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3516547" y="2927420"/>
            <a:ext cx="46898" cy="42947"/>
          </a:xfrm>
          <a:custGeom>
            <a:avLst/>
            <a:gdLst/>
            <a:ahLst/>
            <a:cxnLst/>
            <a:rect l="l" t="t" r="r" b="b"/>
            <a:pathLst>
              <a:path w="46898" h="42947">
                <a:moveTo>
                  <a:pt x="46898" y="22067"/>
                </a:moveTo>
                <a:lnTo>
                  <a:pt x="42868" y="8557"/>
                </a:lnTo>
                <a:lnTo>
                  <a:pt x="32349" y="0"/>
                </a:lnTo>
                <a:lnTo>
                  <a:pt x="15261" y="1522"/>
                </a:lnTo>
                <a:lnTo>
                  <a:pt x="4554" y="8338"/>
                </a:lnTo>
                <a:lnTo>
                  <a:pt x="0" y="18870"/>
                </a:lnTo>
                <a:lnTo>
                  <a:pt x="3510" y="33755"/>
                </a:lnTo>
                <a:lnTo>
                  <a:pt x="12965" y="42947"/>
                </a:lnTo>
                <a:lnTo>
                  <a:pt x="30612" y="41925"/>
                </a:lnTo>
                <a:lnTo>
                  <a:pt x="41664" y="35718"/>
                </a:lnTo>
                <a:lnTo>
                  <a:pt x="46558" y="25977"/>
                </a:lnTo>
                <a:lnTo>
                  <a:pt x="46898" y="22067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3541086" y="2646057"/>
            <a:ext cx="0" cy="608689"/>
          </a:xfrm>
          <a:custGeom>
            <a:avLst/>
            <a:gdLst/>
            <a:ahLst/>
            <a:cxnLst/>
            <a:rect l="l" t="t" r="r" b="b"/>
            <a:pathLst>
              <a:path h="608689">
                <a:moveTo>
                  <a:pt x="0" y="0"/>
                </a:moveTo>
                <a:lnTo>
                  <a:pt x="0" y="608689"/>
                </a:lnTo>
              </a:path>
            </a:pathLst>
          </a:custGeom>
          <a:ln w="15361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3787943" y="2878497"/>
            <a:ext cx="4880" cy="50823"/>
          </a:xfrm>
          <a:custGeom>
            <a:avLst/>
            <a:gdLst/>
            <a:ahLst/>
            <a:cxnLst/>
            <a:rect l="l" t="t" r="r" b="b"/>
            <a:pathLst>
              <a:path w="4880" h="50823">
                <a:moveTo>
                  <a:pt x="0" y="50823"/>
                </a:moveTo>
                <a:lnTo>
                  <a:pt x="4880" y="50823"/>
                </a:lnTo>
                <a:lnTo>
                  <a:pt x="4880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3778159" y="2881591"/>
            <a:ext cx="25075" cy="2434"/>
          </a:xfrm>
          <a:custGeom>
            <a:avLst/>
            <a:gdLst/>
            <a:ahLst/>
            <a:cxnLst/>
            <a:rect l="l" t="t" r="r" b="b"/>
            <a:pathLst>
              <a:path w="25075" h="2434">
                <a:moveTo>
                  <a:pt x="0" y="1217"/>
                </a:moveTo>
                <a:lnTo>
                  <a:pt x="25075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3778159" y="2923157"/>
            <a:ext cx="25075" cy="3715"/>
          </a:xfrm>
          <a:custGeom>
            <a:avLst/>
            <a:gdLst/>
            <a:ahLst/>
            <a:cxnLst/>
            <a:rect l="l" t="t" r="r" b="b"/>
            <a:pathLst>
              <a:path w="25075" h="3715">
                <a:moveTo>
                  <a:pt x="0" y="3715"/>
                </a:moveTo>
                <a:lnTo>
                  <a:pt x="25075" y="3715"/>
                </a:lnTo>
                <a:lnTo>
                  <a:pt x="25075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3775702" y="2884025"/>
            <a:ext cx="29979" cy="2458"/>
          </a:xfrm>
          <a:custGeom>
            <a:avLst/>
            <a:gdLst/>
            <a:ahLst/>
            <a:cxnLst/>
            <a:rect l="l" t="t" r="r" b="b"/>
            <a:pathLst>
              <a:path w="29979" h="2458">
                <a:moveTo>
                  <a:pt x="0" y="1229"/>
                </a:moveTo>
                <a:lnTo>
                  <a:pt x="29979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3775702" y="2921346"/>
            <a:ext cx="29979" cy="2445"/>
          </a:xfrm>
          <a:custGeom>
            <a:avLst/>
            <a:gdLst/>
            <a:ahLst/>
            <a:cxnLst/>
            <a:rect l="l" t="t" r="r" b="b"/>
            <a:pathLst>
              <a:path w="29979" h="2445">
                <a:moveTo>
                  <a:pt x="0" y="1222"/>
                </a:moveTo>
                <a:lnTo>
                  <a:pt x="29979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3773255" y="2886482"/>
            <a:ext cx="34859" cy="2434"/>
          </a:xfrm>
          <a:custGeom>
            <a:avLst/>
            <a:gdLst/>
            <a:ahLst/>
            <a:cxnLst/>
            <a:rect l="l" t="t" r="r" b="b"/>
            <a:pathLst>
              <a:path w="34859" h="2434">
                <a:moveTo>
                  <a:pt x="0" y="1217"/>
                </a:moveTo>
                <a:lnTo>
                  <a:pt x="34859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3773255" y="2918901"/>
            <a:ext cx="34859" cy="2445"/>
          </a:xfrm>
          <a:custGeom>
            <a:avLst/>
            <a:gdLst/>
            <a:ahLst/>
            <a:cxnLst/>
            <a:rect l="l" t="t" r="r" b="b"/>
            <a:pathLst>
              <a:path w="34859" h="2445">
                <a:moveTo>
                  <a:pt x="0" y="1222"/>
                </a:moveTo>
                <a:lnTo>
                  <a:pt x="34859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3765917" y="2897486"/>
            <a:ext cx="49548" cy="0"/>
          </a:xfrm>
          <a:custGeom>
            <a:avLst/>
            <a:gdLst/>
            <a:ahLst/>
            <a:cxnLst/>
            <a:rect l="l" t="t" r="r" b="b"/>
            <a:pathLst>
              <a:path w="49548">
                <a:moveTo>
                  <a:pt x="0" y="0"/>
                </a:moveTo>
                <a:lnTo>
                  <a:pt x="49548" y="0"/>
                </a:lnTo>
              </a:path>
            </a:pathLst>
          </a:custGeom>
          <a:ln w="1840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3770808" y="2916454"/>
            <a:ext cx="39763" cy="2445"/>
          </a:xfrm>
          <a:custGeom>
            <a:avLst/>
            <a:gdLst/>
            <a:ahLst/>
            <a:cxnLst/>
            <a:rect l="l" t="t" r="r" b="b"/>
            <a:pathLst>
              <a:path w="39764" h="2445">
                <a:moveTo>
                  <a:pt x="0" y="1222"/>
                </a:moveTo>
                <a:lnTo>
                  <a:pt x="39764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3768375" y="2911560"/>
            <a:ext cx="44644" cy="4892"/>
          </a:xfrm>
          <a:custGeom>
            <a:avLst/>
            <a:gdLst/>
            <a:ahLst/>
            <a:cxnLst/>
            <a:rect l="l" t="t" r="r" b="b"/>
            <a:pathLst>
              <a:path w="44644" h="4892">
                <a:moveTo>
                  <a:pt x="0" y="2446"/>
                </a:moveTo>
                <a:lnTo>
                  <a:pt x="44644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3765917" y="2896268"/>
            <a:ext cx="49548" cy="15292"/>
          </a:xfrm>
          <a:custGeom>
            <a:avLst/>
            <a:gdLst/>
            <a:ahLst/>
            <a:cxnLst/>
            <a:rect l="l" t="t" r="r" b="b"/>
            <a:pathLst>
              <a:path w="49548" h="15292">
                <a:moveTo>
                  <a:pt x="0" y="7646"/>
                </a:moveTo>
                <a:lnTo>
                  <a:pt x="49548" y="7646"/>
                </a:lnTo>
              </a:path>
            </a:pathLst>
          </a:custGeom>
          <a:ln w="165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3766063" y="2880256"/>
            <a:ext cx="46342" cy="43177"/>
          </a:xfrm>
          <a:custGeom>
            <a:avLst/>
            <a:gdLst/>
            <a:ahLst/>
            <a:cxnLst/>
            <a:rect l="l" t="t" r="r" b="b"/>
            <a:pathLst>
              <a:path w="46342" h="43177">
                <a:moveTo>
                  <a:pt x="46342" y="22122"/>
                </a:moveTo>
                <a:lnTo>
                  <a:pt x="42250" y="8734"/>
                </a:lnTo>
                <a:lnTo>
                  <a:pt x="31734" y="0"/>
                </a:lnTo>
                <a:lnTo>
                  <a:pt x="14904" y="1744"/>
                </a:lnTo>
                <a:lnTo>
                  <a:pt x="4367" y="8908"/>
                </a:lnTo>
                <a:lnTo>
                  <a:pt x="0" y="19526"/>
                </a:lnTo>
                <a:lnTo>
                  <a:pt x="3648" y="34136"/>
                </a:lnTo>
                <a:lnTo>
                  <a:pt x="13346" y="43177"/>
                </a:lnTo>
                <a:lnTo>
                  <a:pt x="30667" y="41959"/>
                </a:lnTo>
                <a:lnTo>
                  <a:pt x="41485" y="35444"/>
                </a:lnTo>
                <a:lnTo>
                  <a:pt x="46113" y="25358"/>
                </a:lnTo>
                <a:lnTo>
                  <a:pt x="46342" y="22122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3790655" y="2294918"/>
            <a:ext cx="0" cy="1214317"/>
          </a:xfrm>
          <a:custGeom>
            <a:avLst/>
            <a:gdLst/>
            <a:ahLst/>
            <a:cxnLst/>
            <a:rect l="l" t="t" r="r" b="b"/>
            <a:pathLst>
              <a:path h="1214317">
                <a:moveTo>
                  <a:pt x="0" y="0"/>
                </a:moveTo>
                <a:lnTo>
                  <a:pt x="0" y="1214318"/>
                </a:lnTo>
              </a:path>
            </a:pathLst>
          </a:custGeom>
          <a:ln w="1534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4037505" y="3051633"/>
            <a:ext cx="4892" cy="50811"/>
          </a:xfrm>
          <a:custGeom>
            <a:avLst/>
            <a:gdLst/>
            <a:ahLst/>
            <a:cxnLst/>
            <a:rect l="l" t="t" r="r" b="b"/>
            <a:pathLst>
              <a:path w="4892" h="50811">
                <a:moveTo>
                  <a:pt x="0" y="50811"/>
                </a:moveTo>
                <a:lnTo>
                  <a:pt x="4892" y="50811"/>
                </a:lnTo>
                <a:lnTo>
                  <a:pt x="4892" y="0"/>
                </a:lnTo>
                <a:lnTo>
                  <a:pt x="0" y="0"/>
                </a:lnTo>
                <a:lnTo>
                  <a:pt x="0" y="50811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4027721" y="3054714"/>
            <a:ext cx="24472" cy="2446"/>
          </a:xfrm>
          <a:custGeom>
            <a:avLst/>
            <a:gdLst/>
            <a:ahLst/>
            <a:cxnLst/>
            <a:rect l="l" t="t" r="r" b="b"/>
            <a:pathLst>
              <a:path w="24472" h="2446">
                <a:moveTo>
                  <a:pt x="0" y="1223"/>
                </a:moveTo>
                <a:lnTo>
                  <a:pt x="24472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4027721" y="3096281"/>
            <a:ext cx="24472" cy="3717"/>
          </a:xfrm>
          <a:custGeom>
            <a:avLst/>
            <a:gdLst/>
            <a:ahLst/>
            <a:cxnLst/>
            <a:rect l="l" t="t" r="r" b="b"/>
            <a:pathLst>
              <a:path w="24472" h="3716">
                <a:moveTo>
                  <a:pt x="0" y="3716"/>
                </a:moveTo>
                <a:lnTo>
                  <a:pt x="24472" y="3716"/>
                </a:lnTo>
                <a:lnTo>
                  <a:pt x="24472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4025276" y="3057160"/>
            <a:ext cx="29376" cy="2446"/>
          </a:xfrm>
          <a:custGeom>
            <a:avLst/>
            <a:gdLst/>
            <a:ahLst/>
            <a:cxnLst/>
            <a:rect l="l" t="t" r="r" b="b"/>
            <a:pathLst>
              <a:path w="29377" h="2446">
                <a:moveTo>
                  <a:pt x="0" y="1223"/>
                </a:moveTo>
                <a:lnTo>
                  <a:pt x="29377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4025276" y="3094469"/>
            <a:ext cx="29376" cy="2446"/>
          </a:xfrm>
          <a:custGeom>
            <a:avLst/>
            <a:gdLst/>
            <a:ahLst/>
            <a:cxnLst/>
            <a:rect l="l" t="t" r="r" b="b"/>
            <a:pathLst>
              <a:path w="29377" h="2446">
                <a:moveTo>
                  <a:pt x="0" y="1223"/>
                </a:moveTo>
                <a:lnTo>
                  <a:pt x="29377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4022830" y="3059606"/>
            <a:ext cx="34257" cy="2446"/>
          </a:xfrm>
          <a:custGeom>
            <a:avLst/>
            <a:gdLst/>
            <a:ahLst/>
            <a:cxnLst/>
            <a:rect l="l" t="t" r="r" b="b"/>
            <a:pathLst>
              <a:path w="34257" h="2446">
                <a:moveTo>
                  <a:pt x="0" y="1223"/>
                </a:moveTo>
                <a:lnTo>
                  <a:pt x="34257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4022830" y="3092022"/>
            <a:ext cx="34257" cy="2446"/>
          </a:xfrm>
          <a:custGeom>
            <a:avLst/>
            <a:gdLst/>
            <a:ahLst/>
            <a:cxnLst/>
            <a:rect l="l" t="t" r="r" b="b"/>
            <a:pathLst>
              <a:path w="34257" h="2446">
                <a:moveTo>
                  <a:pt x="0" y="1223"/>
                </a:moveTo>
                <a:lnTo>
                  <a:pt x="34257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4020384" y="3062052"/>
            <a:ext cx="39149" cy="2446"/>
          </a:xfrm>
          <a:custGeom>
            <a:avLst/>
            <a:gdLst/>
            <a:ahLst/>
            <a:cxnLst/>
            <a:rect l="l" t="t" r="r" b="b"/>
            <a:pathLst>
              <a:path w="39149" h="2446">
                <a:moveTo>
                  <a:pt x="0" y="1223"/>
                </a:moveTo>
                <a:lnTo>
                  <a:pt x="39149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4020384" y="3089576"/>
            <a:ext cx="39149" cy="2446"/>
          </a:xfrm>
          <a:custGeom>
            <a:avLst/>
            <a:gdLst/>
            <a:ahLst/>
            <a:cxnLst/>
            <a:rect l="l" t="t" r="r" b="b"/>
            <a:pathLst>
              <a:path w="39149" h="2446">
                <a:moveTo>
                  <a:pt x="0" y="1223"/>
                </a:moveTo>
                <a:lnTo>
                  <a:pt x="39149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4017936" y="3064499"/>
            <a:ext cx="44041" cy="4892"/>
          </a:xfrm>
          <a:custGeom>
            <a:avLst/>
            <a:gdLst/>
            <a:ahLst/>
            <a:cxnLst/>
            <a:rect l="l" t="t" r="r" b="b"/>
            <a:pathLst>
              <a:path w="44041" h="4892">
                <a:moveTo>
                  <a:pt x="0" y="2446"/>
                </a:moveTo>
                <a:lnTo>
                  <a:pt x="44041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4017936" y="3084684"/>
            <a:ext cx="44041" cy="4892"/>
          </a:xfrm>
          <a:custGeom>
            <a:avLst/>
            <a:gdLst/>
            <a:ahLst/>
            <a:cxnLst/>
            <a:rect l="l" t="t" r="r" b="b"/>
            <a:pathLst>
              <a:path w="44041" h="4892">
                <a:moveTo>
                  <a:pt x="0" y="2446"/>
                </a:moveTo>
                <a:lnTo>
                  <a:pt x="44041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4015480" y="3069391"/>
            <a:ext cx="48956" cy="15292"/>
          </a:xfrm>
          <a:custGeom>
            <a:avLst/>
            <a:gdLst/>
            <a:ahLst/>
            <a:cxnLst/>
            <a:rect l="l" t="t" r="r" b="b"/>
            <a:pathLst>
              <a:path w="48957" h="15292">
                <a:moveTo>
                  <a:pt x="0" y="7646"/>
                </a:moveTo>
                <a:lnTo>
                  <a:pt x="48957" y="7646"/>
                </a:lnTo>
              </a:path>
            </a:pathLst>
          </a:custGeom>
          <a:ln w="165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4015480" y="3074284"/>
            <a:ext cx="48956" cy="4892"/>
          </a:xfrm>
          <a:custGeom>
            <a:avLst/>
            <a:gdLst/>
            <a:ahLst/>
            <a:cxnLst/>
            <a:rect l="l" t="t" r="r" b="b"/>
            <a:pathLst>
              <a:path w="48957" h="4892">
                <a:moveTo>
                  <a:pt x="0" y="2446"/>
                </a:moveTo>
                <a:lnTo>
                  <a:pt x="48957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4015086" y="3053529"/>
            <a:ext cx="46894" cy="42750"/>
          </a:xfrm>
          <a:custGeom>
            <a:avLst/>
            <a:gdLst/>
            <a:ahLst/>
            <a:cxnLst/>
            <a:rect l="l" t="t" r="r" b="b"/>
            <a:pathLst>
              <a:path w="46893" h="42750">
                <a:moveTo>
                  <a:pt x="46893" y="21972"/>
                </a:moveTo>
                <a:lnTo>
                  <a:pt x="42863" y="8736"/>
                </a:lnTo>
                <a:lnTo>
                  <a:pt x="32339" y="0"/>
                </a:lnTo>
                <a:lnTo>
                  <a:pt x="15263" y="1580"/>
                </a:lnTo>
                <a:lnTo>
                  <a:pt x="4560" y="8503"/>
                </a:lnTo>
                <a:lnTo>
                  <a:pt x="0" y="18868"/>
                </a:lnTo>
                <a:lnTo>
                  <a:pt x="3465" y="33575"/>
                </a:lnTo>
                <a:lnTo>
                  <a:pt x="12948" y="42750"/>
                </a:lnTo>
                <a:lnTo>
                  <a:pt x="30575" y="41810"/>
                </a:lnTo>
                <a:lnTo>
                  <a:pt x="41627" y="35658"/>
                </a:lnTo>
                <a:lnTo>
                  <a:pt x="46542" y="25952"/>
                </a:lnTo>
                <a:lnTo>
                  <a:pt x="46893" y="21972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4039952" y="2789823"/>
            <a:ext cx="0" cy="576260"/>
          </a:xfrm>
          <a:custGeom>
            <a:avLst/>
            <a:gdLst/>
            <a:ahLst/>
            <a:cxnLst/>
            <a:rect l="l" t="t" r="r" b="b"/>
            <a:pathLst>
              <a:path h="576260">
                <a:moveTo>
                  <a:pt x="0" y="0"/>
                </a:moveTo>
                <a:lnTo>
                  <a:pt x="0" y="576260"/>
                </a:lnTo>
              </a:path>
            </a:pathLst>
          </a:custGeom>
          <a:ln w="1481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4287081" y="2925606"/>
            <a:ext cx="4903" cy="50823"/>
          </a:xfrm>
          <a:custGeom>
            <a:avLst/>
            <a:gdLst/>
            <a:ahLst/>
            <a:cxnLst/>
            <a:rect l="l" t="t" r="r" b="b"/>
            <a:pathLst>
              <a:path w="4904" h="50823">
                <a:moveTo>
                  <a:pt x="0" y="50823"/>
                </a:moveTo>
                <a:lnTo>
                  <a:pt x="4904" y="50823"/>
                </a:lnTo>
                <a:lnTo>
                  <a:pt x="4904" y="0"/>
                </a:lnTo>
                <a:lnTo>
                  <a:pt x="0" y="0"/>
                </a:lnTo>
                <a:lnTo>
                  <a:pt x="0" y="50823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4276682" y="2928685"/>
            <a:ext cx="25087" cy="2445"/>
          </a:xfrm>
          <a:custGeom>
            <a:avLst/>
            <a:gdLst/>
            <a:ahLst/>
            <a:cxnLst/>
            <a:rect l="l" t="t" r="r" b="b"/>
            <a:pathLst>
              <a:path w="25087" h="2445">
                <a:moveTo>
                  <a:pt x="0" y="1222"/>
                </a:moveTo>
                <a:lnTo>
                  <a:pt x="25087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4276682" y="2970265"/>
            <a:ext cx="25087" cy="3717"/>
          </a:xfrm>
          <a:custGeom>
            <a:avLst/>
            <a:gdLst/>
            <a:ahLst/>
            <a:cxnLst/>
            <a:rect l="l" t="t" r="r" b="b"/>
            <a:pathLst>
              <a:path w="25087" h="3716">
                <a:moveTo>
                  <a:pt x="0" y="3716"/>
                </a:moveTo>
                <a:lnTo>
                  <a:pt x="25087" y="3716"/>
                </a:lnTo>
                <a:lnTo>
                  <a:pt x="25087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4274248" y="2931133"/>
            <a:ext cx="29967" cy="2445"/>
          </a:xfrm>
          <a:custGeom>
            <a:avLst/>
            <a:gdLst/>
            <a:ahLst/>
            <a:cxnLst/>
            <a:rect l="l" t="t" r="r" b="b"/>
            <a:pathLst>
              <a:path w="29967" h="2445">
                <a:moveTo>
                  <a:pt x="0" y="1222"/>
                </a:moveTo>
                <a:lnTo>
                  <a:pt x="29967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4274248" y="2967838"/>
            <a:ext cx="29967" cy="3060"/>
          </a:xfrm>
          <a:custGeom>
            <a:avLst/>
            <a:gdLst/>
            <a:ahLst/>
            <a:cxnLst/>
            <a:rect l="l" t="t" r="r" b="b"/>
            <a:pathLst>
              <a:path w="29967" h="3060">
                <a:moveTo>
                  <a:pt x="0" y="1530"/>
                </a:moveTo>
                <a:lnTo>
                  <a:pt x="29967" y="1530"/>
                </a:lnTo>
              </a:path>
            </a:pathLst>
          </a:custGeom>
          <a:ln w="43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4271801" y="2933579"/>
            <a:ext cx="34860" cy="2445"/>
          </a:xfrm>
          <a:custGeom>
            <a:avLst/>
            <a:gdLst/>
            <a:ahLst/>
            <a:cxnLst/>
            <a:rect l="l" t="t" r="r" b="b"/>
            <a:pathLst>
              <a:path w="34860" h="2445">
                <a:moveTo>
                  <a:pt x="0" y="1222"/>
                </a:moveTo>
                <a:lnTo>
                  <a:pt x="34860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4271801" y="2965392"/>
            <a:ext cx="34860" cy="2446"/>
          </a:xfrm>
          <a:custGeom>
            <a:avLst/>
            <a:gdLst/>
            <a:ahLst/>
            <a:cxnLst/>
            <a:rect l="l" t="t" r="r" b="b"/>
            <a:pathLst>
              <a:path w="34860" h="2446">
                <a:moveTo>
                  <a:pt x="0" y="1223"/>
                </a:moveTo>
                <a:lnTo>
                  <a:pt x="34860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4269343" y="2936026"/>
            <a:ext cx="39763" cy="2445"/>
          </a:xfrm>
          <a:custGeom>
            <a:avLst/>
            <a:gdLst/>
            <a:ahLst/>
            <a:cxnLst/>
            <a:rect l="l" t="t" r="r" b="b"/>
            <a:pathLst>
              <a:path w="39763" h="2445">
                <a:moveTo>
                  <a:pt x="0" y="1222"/>
                </a:moveTo>
                <a:lnTo>
                  <a:pt x="3976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4269343" y="2962946"/>
            <a:ext cx="39763" cy="2446"/>
          </a:xfrm>
          <a:custGeom>
            <a:avLst/>
            <a:gdLst/>
            <a:ahLst/>
            <a:cxnLst/>
            <a:rect l="l" t="t" r="r" b="b"/>
            <a:pathLst>
              <a:path w="39763" h="2446">
                <a:moveTo>
                  <a:pt x="0" y="1223"/>
                </a:moveTo>
                <a:lnTo>
                  <a:pt x="39763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4266884" y="2938470"/>
            <a:ext cx="44668" cy="4892"/>
          </a:xfrm>
          <a:custGeom>
            <a:avLst/>
            <a:gdLst/>
            <a:ahLst/>
            <a:cxnLst/>
            <a:rect l="l" t="t" r="r" b="b"/>
            <a:pathLst>
              <a:path w="44668" h="4892">
                <a:moveTo>
                  <a:pt x="0" y="2446"/>
                </a:moveTo>
                <a:lnTo>
                  <a:pt x="44668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4266884" y="2958054"/>
            <a:ext cx="44668" cy="4892"/>
          </a:xfrm>
          <a:custGeom>
            <a:avLst/>
            <a:gdLst/>
            <a:ahLst/>
            <a:cxnLst/>
            <a:rect l="l" t="t" r="r" b="b"/>
            <a:pathLst>
              <a:path w="44668" h="4892">
                <a:moveTo>
                  <a:pt x="0" y="2446"/>
                </a:moveTo>
                <a:lnTo>
                  <a:pt x="44668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4264450" y="2943364"/>
            <a:ext cx="49548" cy="14689"/>
          </a:xfrm>
          <a:custGeom>
            <a:avLst/>
            <a:gdLst/>
            <a:ahLst/>
            <a:cxnLst/>
            <a:rect l="l" t="t" r="r" b="b"/>
            <a:pathLst>
              <a:path w="49548" h="14689">
                <a:moveTo>
                  <a:pt x="0" y="7344"/>
                </a:moveTo>
                <a:lnTo>
                  <a:pt x="49548" y="7344"/>
                </a:lnTo>
              </a:path>
            </a:pathLst>
          </a:custGeom>
          <a:ln w="1595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4264450" y="2948267"/>
            <a:ext cx="49548" cy="4880"/>
          </a:xfrm>
          <a:custGeom>
            <a:avLst/>
            <a:gdLst/>
            <a:ahLst/>
            <a:cxnLst/>
            <a:rect l="l" t="t" r="r" b="b"/>
            <a:pathLst>
              <a:path w="49548" h="4880">
                <a:moveTo>
                  <a:pt x="0" y="2440"/>
                </a:moveTo>
                <a:lnTo>
                  <a:pt x="49548" y="2440"/>
                </a:lnTo>
              </a:path>
            </a:pathLst>
          </a:custGeom>
          <a:ln w="615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4264591" y="2927286"/>
            <a:ext cx="46347" cy="43242"/>
          </a:xfrm>
          <a:custGeom>
            <a:avLst/>
            <a:gdLst/>
            <a:ahLst/>
            <a:cxnLst/>
            <a:rect l="l" t="t" r="r" b="b"/>
            <a:pathLst>
              <a:path w="46348" h="43242">
                <a:moveTo>
                  <a:pt x="46348" y="22199"/>
                </a:moveTo>
                <a:lnTo>
                  <a:pt x="42251" y="8544"/>
                </a:lnTo>
                <a:lnTo>
                  <a:pt x="31730" y="0"/>
                </a:lnTo>
                <a:lnTo>
                  <a:pt x="14888" y="1679"/>
                </a:lnTo>
                <a:lnTo>
                  <a:pt x="4352" y="8735"/>
                </a:lnTo>
                <a:lnTo>
                  <a:pt x="0" y="19542"/>
                </a:lnTo>
                <a:lnTo>
                  <a:pt x="3644" y="34186"/>
                </a:lnTo>
                <a:lnTo>
                  <a:pt x="13324" y="43242"/>
                </a:lnTo>
                <a:lnTo>
                  <a:pt x="30642" y="42034"/>
                </a:lnTo>
                <a:lnTo>
                  <a:pt x="41471" y="35532"/>
                </a:lnTo>
                <a:lnTo>
                  <a:pt x="46115" y="25459"/>
                </a:lnTo>
                <a:lnTo>
                  <a:pt x="46348" y="22199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4289194" y="2488227"/>
            <a:ext cx="0" cy="924964"/>
          </a:xfrm>
          <a:custGeom>
            <a:avLst/>
            <a:gdLst/>
            <a:ahLst/>
            <a:cxnLst/>
            <a:rect l="l" t="t" r="r" b="b"/>
            <a:pathLst>
              <a:path h="924964">
                <a:moveTo>
                  <a:pt x="0" y="0"/>
                </a:moveTo>
                <a:lnTo>
                  <a:pt x="0" y="924964"/>
                </a:lnTo>
              </a:path>
            </a:pathLst>
          </a:custGeom>
          <a:ln w="153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4536039" y="2824052"/>
            <a:ext cx="4892" cy="50822"/>
          </a:xfrm>
          <a:custGeom>
            <a:avLst/>
            <a:gdLst/>
            <a:ahLst/>
            <a:cxnLst/>
            <a:rect l="l" t="t" r="r" b="b"/>
            <a:pathLst>
              <a:path w="4892" h="50822">
                <a:moveTo>
                  <a:pt x="0" y="50822"/>
                </a:moveTo>
                <a:lnTo>
                  <a:pt x="4892" y="50822"/>
                </a:lnTo>
                <a:lnTo>
                  <a:pt x="4892" y="0"/>
                </a:lnTo>
                <a:lnTo>
                  <a:pt x="0" y="0"/>
                </a:lnTo>
                <a:lnTo>
                  <a:pt x="0" y="50822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4526256" y="2827134"/>
            <a:ext cx="24461" cy="2445"/>
          </a:xfrm>
          <a:custGeom>
            <a:avLst/>
            <a:gdLst/>
            <a:ahLst/>
            <a:cxnLst/>
            <a:rect l="l" t="t" r="r" b="b"/>
            <a:pathLst>
              <a:path w="24461" h="2445">
                <a:moveTo>
                  <a:pt x="0" y="1222"/>
                </a:moveTo>
                <a:lnTo>
                  <a:pt x="24461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4526256" y="2868712"/>
            <a:ext cx="24461" cy="3715"/>
          </a:xfrm>
          <a:custGeom>
            <a:avLst/>
            <a:gdLst/>
            <a:ahLst/>
            <a:cxnLst/>
            <a:rect l="l" t="t" r="r" b="b"/>
            <a:pathLst>
              <a:path w="24461" h="3715">
                <a:moveTo>
                  <a:pt x="0" y="3715"/>
                </a:moveTo>
                <a:lnTo>
                  <a:pt x="24461" y="3715"/>
                </a:lnTo>
                <a:lnTo>
                  <a:pt x="24461" y="0"/>
                </a:lnTo>
                <a:lnTo>
                  <a:pt x="0" y="0"/>
                </a:lnTo>
                <a:lnTo>
                  <a:pt x="0" y="37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4523809" y="2829580"/>
            <a:ext cx="29353" cy="2445"/>
          </a:xfrm>
          <a:custGeom>
            <a:avLst/>
            <a:gdLst/>
            <a:ahLst/>
            <a:cxnLst/>
            <a:rect l="l" t="t" r="r" b="b"/>
            <a:pathLst>
              <a:path w="29353" h="2445">
                <a:moveTo>
                  <a:pt x="0" y="1222"/>
                </a:moveTo>
                <a:lnTo>
                  <a:pt x="29353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4523809" y="2866889"/>
            <a:ext cx="29353" cy="2458"/>
          </a:xfrm>
          <a:custGeom>
            <a:avLst/>
            <a:gdLst/>
            <a:ahLst/>
            <a:cxnLst/>
            <a:rect l="l" t="t" r="r" b="b"/>
            <a:pathLst>
              <a:path w="29353" h="2458">
                <a:moveTo>
                  <a:pt x="0" y="1229"/>
                </a:moveTo>
                <a:lnTo>
                  <a:pt x="29353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4521363" y="2832028"/>
            <a:ext cx="34257" cy="2445"/>
          </a:xfrm>
          <a:custGeom>
            <a:avLst/>
            <a:gdLst/>
            <a:ahLst/>
            <a:cxnLst/>
            <a:rect l="l" t="t" r="r" b="b"/>
            <a:pathLst>
              <a:path w="34257" h="2445">
                <a:moveTo>
                  <a:pt x="0" y="1222"/>
                </a:moveTo>
                <a:lnTo>
                  <a:pt x="34257" y="1222"/>
                </a:lnTo>
              </a:path>
            </a:pathLst>
          </a:custGeom>
          <a:ln w="371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4521363" y="2864454"/>
            <a:ext cx="34257" cy="2434"/>
          </a:xfrm>
          <a:custGeom>
            <a:avLst/>
            <a:gdLst/>
            <a:ahLst/>
            <a:cxnLst/>
            <a:rect l="l" t="t" r="r" b="b"/>
            <a:pathLst>
              <a:path w="34257" h="2434">
                <a:moveTo>
                  <a:pt x="0" y="1217"/>
                </a:moveTo>
                <a:lnTo>
                  <a:pt x="34257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4514025" y="2843040"/>
            <a:ext cx="49548" cy="0"/>
          </a:xfrm>
          <a:custGeom>
            <a:avLst/>
            <a:gdLst/>
            <a:ahLst/>
            <a:cxnLst/>
            <a:rect l="l" t="t" r="r" b="b"/>
            <a:pathLst>
              <a:path w="49548">
                <a:moveTo>
                  <a:pt x="0" y="0"/>
                </a:moveTo>
                <a:lnTo>
                  <a:pt x="49548" y="0"/>
                </a:lnTo>
              </a:path>
            </a:pathLst>
          </a:custGeom>
          <a:ln w="1840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4518929" y="2861997"/>
            <a:ext cx="39752" cy="2458"/>
          </a:xfrm>
          <a:custGeom>
            <a:avLst/>
            <a:gdLst/>
            <a:ahLst/>
            <a:cxnLst/>
            <a:rect l="l" t="t" r="r" b="b"/>
            <a:pathLst>
              <a:path w="39752" h="2458">
                <a:moveTo>
                  <a:pt x="0" y="1229"/>
                </a:moveTo>
                <a:lnTo>
                  <a:pt x="39752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4516469" y="2857103"/>
            <a:ext cx="44656" cy="4892"/>
          </a:xfrm>
          <a:custGeom>
            <a:avLst/>
            <a:gdLst/>
            <a:ahLst/>
            <a:cxnLst/>
            <a:rect l="l" t="t" r="r" b="b"/>
            <a:pathLst>
              <a:path w="44656" h="4892">
                <a:moveTo>
                  <a:pt x="0" y="2446"/>
                </a:moveTo>
                <a:lnTo>
                  <a:pt x="44656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4514025" y="2841811"/>
            <a:ext cx="49548" cy="15292"/>
          </a:xfrm>
          <a:custGeom>
            <a:avLst/>
            <a:gdLst/>
            <a:ahLst/>
            <a:cxnLst/>
            <a:rect l="l" t="t" r="r" b="b"/>
            <a:pathLst>
              <a:path w="49548" h="15292">
                <a:moveTo>
                  <a:pt x="0" y="7646"/>
                </a:moveTo>
                <a:lnTo>
                  <a:pt x="49548" y="7646"/>
                </a:lnTo>
              </a:path>
            </a:pathLst>
          </a:custGeom>
          <a:ln w="165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4513544" y="2826204"/>
            <a:ext cx="46957" cy="42732"/>
          </a:xfrm>
          <a:custGeom>
            <a:avLst/>
            <a:gdLst/>
            <a:ahLst/>
            <a:cxnLst/>
            <a:rect l="l" t="t" r="r" b="b"/>
            <a:pathLst>
              <a:path w="46957" h="42732">
                <a:moveTo>
                  <a:pt x="46957" y="21729"/>
                </a:moveTo>
                <a:lnTo>
                  <a:pt x="42761" y="8391"/>
                </a:lnTo>
                <a:lnTo>
                  <a:pt x="32004" y="0"/>
                </a:lnTo>
                <a:lnTo>
                  <a:pt x="15166" y="1789"/>
                </a:lnTo>
                <a:lnTo>
                  <a:pt x="4444" y="8844"/>
                </a:lnTo>
                <a:lnTo>
                  <a:pt x="0" y="19419"/>
                </a:lnTo>
                <a:lnTo>
                  <a:pt x="3810" y="33757"/>
                </a:lnTo>
                <a:lnTo>
                  <a:pt x="13737" y="42732"/>
                </a:lnTo>
                <a:lnTo>
                  <a:pt x="31136" y="41568"/>
                </a:lnTo>
                <a:lnTo>
                  <a:pt x="42010" y="35133"/>
                </a:lnTo>
                <a:lnTo>
                  <a:pt x="46703" y="25133"/>
                </a:lnTo>
                <a:lnTo>
                  <a:pt x="46957" y="21729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4538497" y="2510244"/>
            <a:ext cx="0" cy="677825"/>
          </a:xfrm>
          <a:custGeom>
            <a:avLst/>
            <a:gdLst/>
            <a:ahLst/>
            <a:cxnLst/>
            <a:rect l="l" t="t" r="r" b="b"/>
            <a:pathLst>
              <a:path h="677825">
                <a:moveTo>
                  <a:pt x="0" y="0"/>
                </a:moveTo>
                <a:lnTo>
                  <a:pt x="0" y="677825"/>
                </a:lnTo>
              </a:path>
            </a:pathLst>
          </a:custGeom>
          <a:ln w="1481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2176468" y="2375359"/>
            <a:ext cx="0" cy="1178537"/>
          </a:xfrm>
          <a:custGeom>
            <a:avLst/>
            <a:gdLst/>
            <a:ahLst/>
            <a:cxnLst/>
            <a:rect l="l" t="t" r="r" b="b"/>
            <a:pathLst>
              <a:path h="1178537">
                <a:moveTo>
                  <a:pt x="0" y="0"/>
                </a:moveTo>
                <a:lnTo>
                  <a:pt x="0" y="1178537"/>
                </a:lnTo>
              </a:path>
            </a:pathLst>
          </a:custGeom>
          <a:ln w="31273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2160833" y="3553898"/>
            <a:ext cx="22629" cy="0"/>
          </a:xfrm>
          <a:custGeom>
            <a:avLst/>
            <a:gdLst/>
            <a:ahLst/>
            <a:cxnLst/>
            <a:rect l="l" t="t" r="r" b="b"/>
            <a:pathLst>
              <a:path w="22629">
                <a:moveTo>
                  <a:pt x="22629" y="0"/>
                </a:moveTo>
                <a:lnTo>
                  <a:pt x="0" y="0"/>
                </a:lnTo>
              </a:path>
            </a:pathLst>
          </a:custGeom>
          <a:ln w="1728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2160833" y="3262085"/>
            <a:ext cx="22629" cy="0"/>
          </a:xfrm>
          <a:custGeom>
            <a:avLst/>
            <a:gdLst/>
            <a:ahLst/>
            <a:cxnLst/>
            <a:rect l="l" t="t" r="r" b="b"/>
            <a:pathLst>
              <a:path w="22629">
                <a:moveTo>
                  <a:pt x="22629" y="0"/>
                </a:moveTo>
                <a:lnTo>
                  <a:pt x="0" y="0"/>
                </a:lnTo>
              </a:path>
            </a:pathLst>
          </a:custGeom>
          <a:ln w="1728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2160833" y="2970285"/>
            <a:ext cx="22629" cy="0"/>
          </a:xfrm>
          <a:custGeom>
            <a:avLst/>
            <a:gdLst/>
            <a:ahLst/>
            <a:cxnLst/>
            <a:rect l="l" t="t" r="r" b="b"/>
            <a:pathLst>
              <a:path w="22629">
                <a:moveTo>
                  <a:pt x="22629" y="0"/>
                </a:moveTo>
                <a:lnTo>
                  <a:pt x="0" y="0"/>
                </a:lnTo>
              </a:path>
            </a:pathLst>
          </a:custGeom>
          <a:ln w="1728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2160833" y="2678473"/>
            <a:ext cx="22629" cy="0"/>
          </a:xfrm>
          <a:custGeom>
            <a:avLst/>
            <a:gdLst/>
            <a:ahLst/>
            <a:cxnLst/>
            <a:rect l="l" t="t" r="r" b="b"/>
            <a:pathLst>
              <a:path w="22629">
                <a:moveTo>
                  <a:pt x="22629" y="0"/>
                </a:moveTo>
                <a:lnTo>
                  <a:pt x="0" y="0"/>
                </a:lnTo>
              </a:path>
            </a:pathLst>
          </a:custGeom>
          <a:ln w="1728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2183460" y="2181122"/>
            <a:ext cx="2443723" cy="1575880"/>
          </a:xfrm>
          <a:custGeom>
            <a:avLst/>
            <a:gdLst/>
            <a:ahLst/>
            <a:cxnLst/>
            <a:rect l="l" t="t" r="r" b="b"/>
            <a:pathLst>
              <a:path w="2443722" h="1575880">
                <a:moveTo>
                  <a:pt x="0" y="0"/>
                </a:moveTo>
                <a:lnTo>
                  <a:pt x="0" y="1575880"/>
                </a:lnTo>
                <a:lnTo>
                  <a:pt x="2443722" y="1575880"/>
                </a:lnTo>
              </a:path>
            </a:pathLst>
          </a:custGeom>
          <a:ln w="1728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2288064" y="4757816"/>
            <a:ext cx="4892" cy="44672"/>
          </a:xfrm>
          <a:custGeom>
            <a:avLst/>
            <a:gdLst/>
            <a:ahLst/>
            <a:cxnLst/>
            <a:rect l="l" t="t" r="r" b="b"/>
            <a:pathLst>
              <a:path w="4892" h="44672">
                <a:moveTo>
                  <a:pt x="0" y="22336"/>
                </a:moveTo>
                <a:lnTo>
                  <a:pt x="4892" y="22336"/>
                </a:lnTo>
              </a:path>
            </a:pathLst>
          </a:custGeom>
          <a:ln w="4594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2279497" y="4760273"/>
            <a:ext cx="22026" cy="1831"/>
          </a:xfrm>
          <a:custGeom>
            <a:avLst/>
            <a:gdLst/>
            <a:ahLst/>
            <a:cxnLst/>
            <a:rect l="l" t="t" r="r" b="b"/>
            <a:pathLst>
              <a:path w="22026" h="1831">
                <a:moveTo>
                  <a:pt x="0" y="915"/>
                </a:moveTo>
                <a:lnTo>
                  <a:pt x="22026" y="91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2279497" y="4798198"/>
            <a:ext cx="22026" cy="1843"/>
          </a:xfrm>
          <a:custGeom>
            <a:avLst/>
            <a:gdLst/>
            <a:ahLst/>
            <a:cxnLst/>
            <a:rect l="l" t="t" r="r" b="b"/>
            <a:pathLst>
              <a:path w="22026" h="1843">
                <a:moveTo>
                  <a:pt x="0" y="921"/>
                </a:moveTo>
                <a:lnTo>
                  <a:pt x="22026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2277052" y="4762105"/>
            <a:ext cx="26919" cy="2458"/>
          </a:xfrm>
          <a:custGeom>
            <a:avLst/>
            <a:gdLst/>
            <a:ahLst/>
            <a:cxnLst/>
            <a:rect l="l" t="t" r="r" b="b"/>
            <a:pathLst>
              <a:path w="26919" h="2458">
                <a:moveTo>
                  <a:pt x="0" y="1229"/>
                </a:moveTo>
                <a:lnTo>
                  <a:pt x="26919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2277052" y="4795750"/>
            <a:ext cx="26919" cy="2446"/>
          </a:xfrm>
          <a:custGeom>
            <a:avLst/>
            <a:gdLst/>
            <a:ahLst/>
            <a:cxnLst/>
            <a:rect l="l" t="t" r="r" b="b"/>
            <a:pathLst>
              <a:path w="26919" h="2446">
                <a:moveTo>
                  <a:pt x="0" y="1223"/>
                </a:moveTo>
                <a:lnTo>
                  <a:pt x="26919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2275207" y="4764565"/>
            <a:ext cx="31196" cy="1819"/>
          </a:xfrm>
          <a:custGeom>
            <a:avLst/>
            <a:gdLst/>
            <a:ahLst/>
            <a:cxnLst/>
            <a:rect l="l" t="t" r="r" b="b"/>
            <a:pathLst>
              <a:path w="31196" h="1819">
                <a:moveTo>
                  <a:pt x="0" y="909"/>
                </a:moveTo>
                <a:lnTo>
                  <a:pt x="31196" y="90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2275207" y="4793304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2268484" y="4774342"/>
            <a:ext cx="44656" cy="0"/>
          </a:xfrm>
          <a:custGeom>
            <a:avLst/>
            <a:gdLst/>
            <a:ahLst/>
            <a:cxnLst/>
            <a:rect l="l" t="t" r="r" b="b"/>
            <a:pathLst>
              <a:path w="44656">
                <a:moveTo>
                  <a:pt x="0" y="0"/>
                </a:moveTo>
                <a:lnTo>
                  <a:pt x="44656" y="0"/>
                </a:lnTo>
              </a:path>
            </a:pathLst>
          </a:custGeom>
          <a:ln w="1718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2272774" y="4791473"/>
            <a:ext cx="35474" cy="1831"/>
          </a:xfrm>
          <a:custGeom>
            <a:avLst/>
            <a:gdLst/>
            <a:ahLst/>
            <a:cxnLst/>
            <a:rect l="l" t="t" r="r" b="b"/>
            <a:pathLst>
              <a:path w="35474" h="1831">
                <a:moveTo>
                  <a:pt x="0" y="915"/>
                </a:moveTo>
                <a:lnTo>
                  <a:pt x="35474" y="91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2270315" y="4786579"/>
            <a:ext cx="40366" cy="4892"/>
          </a:xfrm>
          <a:custGeom>
            <a:avLst/>
            <a:gdLst/>
            <a:ahLst/>
            <a:cxnLst/>
            <a:rect l="l" t="t" r="r" b="b"/>
            <a:pathLst>
              <a:path w="40366" h="4892">
                <a:moveTo>
                  <a:pt x="0" y="2446"/>
                </a:moveTo>
                <a:lnTo>
                  <a:pt x="40366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2268484" y="4773119"/>
            <a:ext cx="44656" cy="13460"/>
          </a:xfrm>
          <a:custGeom>
            <a:avLst/>
            <a:gdLst/>
            <a:ahLst/>
            <a:cxnLst/>
            <a:rect l="l" t="t" r="r" b="b"/>
            <a:pathLst>
              <a:path w="44656" h="13460">
                <a:moveTo>
                  <a:pt x="0" y="6730"/>
                </a:moveTo>
                <a:lnTo>
                  <a:pt x="44656" y="6730"/>
                </a:lnTo>
              </a:path>
            </a:pathLst>
          </a:custGeom>
          <a:ln w="1473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2269833" y="4757849"/>
            <a:ext cx="40245" cy="38936"/>
          </a:xfrm>
          <a:custGeom>
            <a:avLst/>
            <a:gdLst/>
            <a:ahLst/>
            <a:cxnLst/>
            <a:rect l="l" t="t" r="r" b="b"/>
            <a:pathLst>
              <a:path w="40245" h="38936">
                <a:moveTo>
                  <a:pt x="40245" y="20778"/>
                </a:moveTo>
                <a:lnTo>
                  <a:pt x="35780" y="7554"/>
                </a:lnTo>
                <a:lnTo>
                  <a:pt x="24455" y="0"/>
                </a:lnTo>
                <a:lnTo>
                  <a:pt x="8984" y="3135"/>
                </a:lnTo>
                <a:lnTo>
                  <a:pt x="0" y="12196"/>
                </a:lnTo>
                <a:lnTo>
                  <a:pt x="1603" y="28985"/>
                </a:lnTo>
                <a:lnTo>
                  <a:pt x="8850" y="38936"/>
                </a:lnTo>
                <a:lnTo>
                  <a:pt x="26220" y="38445"/>
                </a:lnTo>
                <a:lnTo>
                  <a:pt x="36416" y="32200"/>
                </a:lnTo>
                <a:lnTo>
                  <a:pt x="40187" y="22362"/>
                </a:lnTo>
                <a:lnTo>
                  <a:pt x="40245" y="20778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2290504" y="4645885"/>
            <a:ext cx="0" cy="263046"/>
          </a:xfrm>
          <a:custGeom>
            <a:avLst/>
            <a:gdLst/>
            <a:ahLst/>
            <a:cxnLst/>
            <a:rect l="l" t="t" r="r" b="b"/>
            <a:pathLst>
              <a:path h="263046">
                <a:moveTo>
                  <a:pt x="0" y="0"/>
                </a:moveTo>
                <a:lnTo>
                  <a:pt x="0" y="263046"/>
                </a:lnTo>
              </a:path>
            </a:pathLst>
          </a:custGeom>
          <a:ln w="134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2540074" y="5061244"/>
            <a:ext cx="4892" cy="44058"/>
          </a:xfrm>
          <a:custGeom>
            <a:avLst/>
            <a:gdLst/>
            <a:ahLst/>
            <a:cxnLst/>
            <a:rect l="l" t="t" r="r" b="b"/>
            <a:pathLst>
              <a:path w="4892" h="44057">
                <a:moveTo>
                  <a:pt x="0" y="22028"/>
                </a:moveTo>
                <a:lnTo>
                  <a:pt x="4892" y="22028"/>
                </a:lnTo>
              </a:path>
            </a:pathLst>
          </a:custGeom>
          <a:ln w="4532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2531517" y="5063088"/>
            <a:ext cx="22026" cy="2446"/>
          </a:xfrm>
          <a:custGeom>
            <a:avLst/>
            <a:gdLst/>
            <a:ahLst/>
            <a:cxnLst/>
            <a:rect l="l" t="t" r="r" b="b"/>
            <a:pathLst>
              <a:path w="22026" h="2446">
                <a:moveTo>
                  <a:pt x="0" y="1223"/>
                </a:moveTo>
                <a:lnTo>
                  <a:pt x="22026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2531517" y="5101011"/>
            <a:ext cx="22026" cy="2446"/>
          </a:xfrm>
          <a:custGeom>
            <a:avLst/>
            <a:gdLst/>
            <a:ahLst/>
            <a:cxnLst/>
            <a:rect l="l" t="t" r="r" b="b"/>
            <a:pathLst>
              <a:path w="22026" h="2446">
                <a:moveTo>
                  <a:pt x="0" y="1223"/>
                </a:moveTo>
                <a:lnTo>
                  <a:pt x="22026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2529072" y="5065533"/>
            <a:ext cx="26907" cy="2458"/>
          </a:xfrm>
          <a:custGeom>
            <a:avLst/>
            <a:gdLst/>
            <a:ahLst/>
            <a:cxnLst/>
            <a:rect l="l" t="t" r="r" b="b"/>
            <a:pathLst>
              <a:path w="26907" h="2458">
                <a:moveTo>
                  <a:pt x="0" y="1229"/>
                </a:moveTo>
                <a:lnTo>
                  <a:pt x="26907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2529072" y="5099181"/>
            <a:ext cx="26907" cy="1831"/>
          </a:xfrm>
          <a:custGeom>
            <a:avLst/>
            <a:gdLst/>
            <a:ahLst/>
            <a:cxnLst/>
            <a:rect l="l" t="t" r="r" b="b"/>
            <a:pathLst>
              <a:path w="26907" h="1831">
                <a:moveTo>
                  <a:pt x="0" y="915"/>
                </a:moveTo>
                <a:lnTo>
                  <a:pt x="26907" y="91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2520505" y="5079000"/>
            <a:ext cx="44041" cy="0"/>
          </a:xfrm>
          <a:custGeom>
            <a:avLst/>
            <a:gdLst/>
            <a:ahLst/>
            <a:cxnLst/>
            <a:rect l="l" t="t" r="r" b="b"/>
            <a:pathLst>
              <a:path w="44041">
                <a:moveTo>
                  <a:pt x="0" y="0"/>
                </a:moveTo>
                <a:lnTo>
                  <a:pt x="44041" y="0"/>
                </a:lnTo>
              </a:path>
            </a:pathLst>
          </a:custGeom>
          <a:ln w="2328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2526626" y="5096734"/>
            <a:ext cx="31811" cy="2446"/>
          </a:xfrm>
          <a:custGeom>
            <a:avLst/>
            <a:gdLst/>
            <a:ahLst/>
            <a:cxnLst/>
            <a:rect l="l" t="t" r="r" b="b"/>
            <a:pathLst>
              <a:path w="31811" h="2446">
                <a:moveTo>
                  <a:pt x="0" y="1223"/>
                </a:moveTo>
                <a:lnTo>
                  <a:pt x="31811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2524781" y="5094286"/>
            <a:ext cx="35474" cy="2446"/>
          </a:xfrm>
          <a:custGeom>
            <a:avLst/>
            <a:gdLst/>
            <a:ahLst/>
            <a:cxnLst/>
            <a:rect l="l" t="t" r="r" b="b"/>
            <a:pathLst>
              <a:path w="35474" h="2446">
                <a:moveTo>
                  <a:pt x="0" y="1223"/>
                </a:moveTo>
                <a:lnTo>
                  <a:pt x="35474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2522335" y="5090010"/>
            <a:ext cx="40366" cy="4278"/>
          </a:xfrm>
          <a:custGeom>
            <a:avLst/>
            <a:gdLst/>
            <a:ahLst/>
            <a:cxnLst/>
            <a:rect l="l" t="t" r="r" b="b"/>
            <a:pathLst>
              <a:path w="40366" h="4278">
                <a:moveTo>
                  <a:pt x="0" y="2139"/>
                </a:moveTo>
                <a:lnTo>
                  <a:pt x="40366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2520505" y="5080825"/>
            <a:ext cx="44041" cy="4892"/>
          </a:xfrm>
          <a:custGeom>
            <a:avLst/>
            <a:gdLst/>
            <a:ahLst/>
            <a:cxnLst/>
            <a:rect l="l" t="t" r="r" b="b"/>
            <a:pathLst>
              <a:path w="44041" h="4892">
                <a:moveTo>
                  <a:pt x="0" y="2446"/>
                </a:moveTo>
                <a:lnTo>
                  <a:pt x="44041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2521852" y="5061268"/>
            <a:ext cx="40249" cy="38638"/>
          </a:xfrm>
          <a:custGeom>
            <a:avLst/>
            <a:gdLst/>
            <a:ahLst/>
            <a:cxnLst/>
            <a:rect l="l" t="t" r="r" b="b"/>
            <a:pathLst>
              <a:path w="40249" h="38637">
                <a:moveTo>
                  <a:pt x="40249" y="20787"/>
                </a:moveTo>
                <a:lnTo>
                  <a:pt x="35786" y="7562"/>
                </a:lnTo>
                <a:lnTo>
                  <a:pt x="24467" y="0"/>
                </a:lnTo>
                <a:lnTo>
                  <a:pt x="8989" y="3132"/>
                </a:lnTo>
                <a:lnTo>
                  <a:pt x="0" y="12188"/>
                </a:lnTo>
                <a:lnTo>
                  <a:pt x="1656" y="28982"/>
                </a:lnTo>
                <a:lnTo>
                  <a:pt x="9074" y="38637"/>
                </a:lnTo>
                <a:lnTo>
                  <a:pt x="26548" y="38012"/>
                </a:lnTo>
                <a:lnTo>
                  <a:pt x="36683" y="31724"/>
                </a:lnTo>
                <a:lnTo>
                  <a:pt x="40227" y="21751"/>
                </a:lnTo>
                <a:lnTo>
                  <a:pt x="40249" y="20787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2542524" y="4976225"/>
            <a:ext cx="0" cy="209215"/>
          </a:xfrm>
          <a:custGeom>
            <a:avLst/>
            <a:gdLst/>
            <a:ahLst/>
            <a:cxnLst/>
            <a:rect l="l" t="t" r="r" b="b"/>
            <a:pathLst>
              <a:path h="209215">
                <a:moveTo>
                  <a:pt x="0" y="0"/>
                </a:moveTo>
                <a:lnTo>
                  <a:pt x="0" y="209215"/>
                </a:lnTo>
              </a:path>
            </a:pathLst>
          </a:custGeom>
          <a:ln w="134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2794539" y="5145684"/>
            <a:ext cx="4290" cy="44648"/>
          </a:xfrm>
          <a:custGeom>
            <a:avLst/>
            <a:gdLst/>
            <a:ahLst/>
            <a:cxnLst/>
            <a:rect l="l" t="t" r="r" b="b"/>
            <a:pathLst>
              <a:path w="4289" h="44648">
                <a:moveTo>
                  <a:pt x="0" y="22324"/>
                </a:moveTo>
                <a:lnTo>
                  <a:pt x="4289" y="22324"/>
                </a:lnTo>
              </a:path>
            </a:pathLst>
          </a:custGeom>
          <a:ln w="4591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2774355" y="5161277"/>
            <a:ext cx="44656" cy="27255"/>
          </a:xfrm>
          <a:custGeom>
            <a:avLst/>
            <a:gdLst/>
            <a:ahLst/>
            <a:cxnLst/>
            <a:rect l="l" t="t" r="r" b="b"/>
            <a:pathLst>
              <a:path w="44656" h="27255">
                <a:moveTo>
                  <a:pt x="0" y="27255"/>
                </a:moveTo>
                <a:lnTo>
                  <a:pt x="44656" y="27255"/>
                </a:lnTo>
                <a:lnTo>
                  <a:pt x="44656" y="0"/>
                </a:lnTo>
                <a:lnTo>
                  <a:pt x="0" y="0"/>
                </a:lnTo>
                <a:lnTo>
                  <a:pt x="0" y="2725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2774355" y="5165234"/>
            <a:ext cx="44656" cy="5548"/>
          </a:xfrm>
          <a:custGeom>
            <a:avLst/>
            <a:gdLst/>
            <a:ahLst/>
            <a:cxnLst/>
            <a:rect l="l" t="t" r="r" b="b"/>
            <a:pathLst>
              <a:path w="44656" h="5548">
                <a:moveTo>
                  <a:pt x="0" y="5548"/>
                </a:moveTo>
                <a:lnTo>
                  <a:pt x="44656" y="5548"/>
                </a:lnTo>
                <a:lnTo>
                  <a:pt x="44656" y="0"/>
                </a:lnTo>
                <a:lnTo>
                  <a:pt x="0" y="0"/>
                </a:lnTo>
                <a:lnTo>
                  <a:pt x="0" y="5548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2775953" y="5146273"/>
            <a:ext cx="40612" cy="38766"/>
          </a:xfrm>
          <a:custGeom>
            <a:avLst/>
            <a:gdLst/>
            <a:ahLst/>
            <a:cxnLst/>
            <a:rect l="l" t="t" r="r" b="b"/>
            <a:pathLst>
              <a:path w="40612" h="38767">
                <a:moveTo>
                  <a:pt x="40612" y="20200"/>
                </a:moveTo>
                <a:lnTo>
                  <a:pt x="35908" y="7216"/>
                </a:lnTo>
                <a:lnTo>
                  <a:pt x="24245" y="0"/>
                </a:lnTo>
                <a:lnTo>
                  <a:pt x="8627" y="3133"/>
                </a:lnTo>
                <a:lnTo>
                  <a:pt x="0" y="12280"/>
                </a:lnTo>
                <a:lnTo>
                  <a:pt x="1838" y="28992"/>
                </a:lnTo>
                <a:lnTo>
                  <a:pt x="9293" y="38767"/>
                </a:lnTo>
                <a:lnTo>
                  <a:pt x="26441" y="37973"/>
                </a:lnTo>
                <a:lnTo>
                  <a:pt x="36736" y="31518"/>
                </a:lnTo>
                <a:lnTo>
                  <a:pt x="40568" y="21539"/>
                </a:lnTo>
                <a:lnTo>
                  <a:pt x="40612" y="20200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2796400" y="5101012"/>
            <a:ext cx="0" cy="131534"/>
          </a:xfrm>
          <a:custGeom>
            <a:avLst/>
            <a:gdLst/>
            <a:ahLst/>
            <a:cxnLst/>
            <a:rect l="l" t="t" r="r" b="b"/>
            <a:pathLst>
              <a:path h="131534">
                <a:moveTo>
                  <a:pt x="0" y="0"/>
                </a:moveTo>
                <a:lnTo>
                  <a:pt x="0" y="131534"/>
                </a:lnTo>
              </a:path>
            </a:pathLst>
          </a:custGeom>
          <a:ln w="1341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3046560" y="5197057"/>
            <a:ext cx="4277" cy="44660"/>
          </a:xfrm>
          <a:custGeom>
            <a:avLst/>
            <a:gdLst/>
            <a:ahLst/>
            <a:cxnLst/>
            <a:rect l="l" t="t" r="r" b="b"/>
            <a:pathLst>
              <a:path w="4277" h="44660">
                <a:moveTo>
                  <a:pt x="0" y="22330"/>
                </a:moveTo>
                <a:lnTo>
                  <a:pt x="4277" y="22330"/>
                </a:lnTo>
              </a:path>
            </a:pathLst>
          </a:custGeom>
          <a:ln w="4593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3037391" y="5199504"/>
            <a:ext cx="22629" cy="1843"/>
          </a:xfrm>
          <a:custGeom>
            <a:avLst/>
            <a:gdLst/>
            <a:ahLst/>
            <a:cxnLst/>
            <a:rect l="l" t="t" r="r" b="b"/>
            <a:pathLst>
              <a:path w="22629" h="1843">
                <a:moveTo>
                  <a:pt x="0" y="921"/>
                </a:moveTo>
                <a:lnTo>
                  <a:pt x="22629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3035558" y="5237132"/>
            <a:ext cx="26304" cy="0"/>
          </a:xfrm>
          <a:custGeom>
            <a:avLst/>
            <a:gdLst/>
            <a:ahLst/>
            <a:cxnLst/>
            <a:rect l="l" t="t" r="r" b="b"/>
            <a:pathLst>
              <a:path w="26304">
                <a:moveTo>
                  <a:pt x="0" y="0"/>
                </a:moveTo>
                <a:lnTo>
                  <a:pt x="26304" y="0"/>
                </a:lnTo>
              </a:path>
            </a:pathLst>
          </a:custGeom>
          <a:ln w="557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3035558" y="5201346"/>
            <a:ext cx="26304" cy="2446"/>
          </a:xfrm>
          <a:custGeom>
            <a:avLst/>
            <a:gdLst/>
            <a:ahLst/>
            <a:cxnLst/>
            <a:rect l="l" t="t" r="r" b="b"/>
            <a:pathLst>
              <a:path w="26304" h="2446">
                <a:moveTo>
                  <a:pt x="0" y="1223"/>
                </a:moveTo>
                <a:lnTo>
                  <a:pt x="26304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3033100" y="5203794"/>
            <a:ext cx="31196" cy="2458"/>
          </a:xfrm>
          <a:custGeom>
            <a:avLst/>
            <a:gdLst/>
            <a:ahLst/>
            <a:cxnLst/>
            <a:rect l="l" t="t" r="r" b="b"/>
            <a:pathLst>
              <a:path w="31196" h="2458">
                <a:moveTo>
                  <a:pt x="0" y="1229"/>
                </a:moveTo>
                <a:lnTo>
                  <a:pt x="31196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3033100" y="5232546"/>
            <a:ext cx="31196" cy="2434"/>
          </a:xfrm>
          <a:custGeom>
            <a:avLst/>
            <a:gdLst/>
            <a:ahLst/>
            <a:cxnLst/>
            <a:rect l="l" t="t" r="r" b="b"/>
            <a:pathLst>
              <a:path w="31196" h="2434">
                <a:moveTo>
                  <a:pt x="0" y="1217"/>
                </a:moveTo>
                <a:lnTo>
                  <a:pt x="31196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3030654" y="5206252"/>
            <a:ext cx="36088" cy="1819"/>
          </a:xfrm>
          <a:custGeom>
            <a:avLst/>
            <a:gdLst/>
            <a:ahLst/>
            <a:cxnLst/>
            <a:rect l="l" t="t" r="r" b="b"/>
            <a:pathLst>
              <a:path w="36088" h="1819">
                <a:moveTo>
                  <a:pt x="0" y="909"/>
                </a:moveTo>
                <a:lnTo>
                  <a:pt x="36088" y="90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3030654" y="5230704"/>
            <a:ext cx="36088" cy="1843"/>
          </a:xfrm>
          <a:custGeom>
            <a:avLst/>
            <a:gdLst/>
            <a:ahLst/>
            <a:cxnLst/>
            <a:rect l="l" t="t" r="r" b="b"/>
            <a:pathLst>
              <a:path w="36088" h="1843">
                <a:moveTo>
                  <a:pt x="0" y="921"/>
                </a:moveTo>
                <a:lnTo>
                  <a:pt x="36088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3028824" y="5208071"/>
            <a:ext cx="39763" cy="4278"/>
          </a:xfrm>
          <a:custGeom>
            <a:avLst/>
            <a:gdLst/>
            <a:ahLst/>
            <a:cxnLst/>
            <a:rect l="l" t="t" r="r" b="b"/>
            <a:pathLst>
              <a:path w="39764" h="4278">
                <a:moveTo>
                  <a:pt x="0" y="2139"/>
                </a:moveTo>
                <a:lnTo>
                  <a:pt x="39764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3028824" y="5225823"/>
            <a:ext cx="39763" cy="4880"/>
          </a:xfrm>
          <a:custGeom>
            <a:avLst/>
            <a:gdLst/>
            <a:ahLst/>
            <a:cxnLst/>
            <a:rect l="l" t="t" r="r" b="b"/>
            <a:pathLst>
              <a:path w="39764" h="4880">
                <a:moveTo>
                  <a:pt x="0" y="2440"/>
                </a:moveTo>
                <a:lnTo>
                  <a:pt x="39764" y="2440"/>
                </a:lnTo>
              </a:path>
            </a:pathLst>
          </a:custGeom>
          <a:ln w="615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3026375" y="5212351"/>
            <a:ext cx="44644" cy="13472"/>
          </a:xfrm>
          <a:custGeom>
            <a:avLst/>
            <a:gdLst/>
            <a:ahLst/>
            <a:cxnLst/>
            <a:rect l="l" t="t" r="r" b="b"/>
            <a:pathLst>
              <a:path w="44644" h="13472">
                <a:moveTo>
                  <a:pt x="0" y="6736"/>
                </a:moveTo>
                <a:lnTo>
                  <a:pt x="44644" y="6736"/>
                </a:lnTo>
              </a:path>
            </a:pathLst>
          </a:custGeom>
          <a:ln w="1474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3026375" y="5217255"/>
            <a:ext cx="44644" cy="4290"/>
          </a:xfrm>
          <a:custGeom>
            <a:avLst/>
            <a:gdLst/>
            <a:ahLst/>
            <a:cxnLst/>
            <a:rect l="l" t="t" r="r" b="b"/>
            <a:pathLst>
              <a:path w="44644" h="4290">
                <a:moveTo>
                  <a:pt x="0" y="2145"/>
                </a:moveTo>
                <a:lnTo>
                  <a:pt x="44644" y="2145"/>
                </a:lnTo>
              </a:path>
            </a:pathLst>
          </a:custGeom>
          <a:ln w="556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3028215" y="5197183"/>
            <a:ext cx="40370" cy="39003"/>
          </a:xfrm>
          <a:custGeom>
            <a:avLst/>
            <a:gdLst/>
            <a:ahLst/>
            <a:cxnLst/>
            <a:rect l="l" t="t" r="r" b="b"/>
            <a:pathLst>
              <a:path w="40370" h="39003">
                <a:moveTo>
                  <a:pt x="40370" y="20673"/>
                </a:moveTo>
                <a:lnTo>
                  <a:pt x="35791" y="7613"/>
                </a:lnTo>
                <a:lnTo>
                  <a:pt x="24398" y="0"/>
                </a:lnTo>
                <a:lnTo>
                  <a:pt x="8766" y="3072"/>
                </a:lnTo>
                <a:lnTo>
                  <a:pt x="0" y="12140"/>
                </a:lnTo>
                <a:lnTo>
                  <a:pt x="1583" y="29063"/>
                </a:lnTo>
                <a:lnTo>
                  <a:pt x="8738" y="39003"/>
                </a:lnTo>
                <a:lnTo>
                  <a:pt x="25964" y="38410"/>
                </a:lnTo>
                <a:lnTo>
                  <a:pt x="36340" y="32147"/>
                </a:lnTo>
                <a:lnTo>
                  <a:pt x="40302" y="22337"/>
                </a:lnTo>
                <a:lnTo>
                  <a:pt x="40370" y="20673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3048415" y="5140793"/>
            <a:ext cx="0" cy="155986"/>
          </a:xfrm>
          <a:custGeom>
            <a:avLst/>
            <a:gdLst/>
            <a:ahLst/>
            <a:cxnLst/>
            <a:rect l="l" t="t" r="r" b="b"/>
            <a:pathLst>
              <a:path h="155986">
                <a:moveTo>
                  <a:pt x="0" y="0"/>
                </a:moveTo>
                <a:lnTo>
                  <a:pt x="0" y="155986"/>
                </a:lnTo>
              </a:path>
            </a:pathLst>
          </a:custGeom>
          <a:ln w="1342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3298592" y="5149328"/>
            <a:ext cx="4277" cy="45917"/>
          </a:xfrm>
          <a:custGeom>
            <a:avLst/>
            <a:gdLst/>
            <a:ahLst/>
            <a:cxnLst/>
            <a:rect l="l" t="t" r="r" b="b"/>
            <a:pathLst>
              <a:path w="4277" h="45918">
                <a:moveTo>
                  <a:pt x="0" y="45918"/>
                </a:moveTo>
                <a:lnTo>
                  <a:pt x="4277" y="45918"/>
                </a:lnTo>
                <a:lnTo>
                  <a:pt x="4277" y="0"/>
                </a:lnTo>
                <a:lnTo>
                  <a:pt x="0" y="0"/>
                </a:lnTo>
                <a:lnTo>
                  <a:pt x="0" y="45918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3289411" y="5152408"/>
            <a:ext cx="22629" cy="2446"/>
          </a:xfrm>
          <a:custGeom>
            <a:avLst/>
            <a:gdLst/>
            <a:ahLst/>
            <a:cxnLst/>
            <a:rect l="l" t="t" r="r" b="b"/>
            <a:pathLst>
              <a:path w="22629" h="2446">
                <a:moveTo>
                  <a:pt x="0" y="1223"/>
                </a:moveTo>
                <a:lnTo>
                  <a:pt x="22629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3289411" y="5189697"/>
            <a:ext cx="22629" cy="3717"/>
          </a:xfrm>
          <a:custGeom>
            <a:avLst/>
            <a:gdLst/>
            <a:ahLst/>
            <a:cxnLst/>
            <a:rect l="l" t="t" r="r" b="b"/>
            <a:pathLst>
              <a:path w="22629" h="3716">
                <a:moveTo>
                  <a:pt x="0" y="3716"/>
                </a:moveTo>
                <a:lnTo>
                  <a:pt x="22629" y="3716"/>
                </a:lnTo>
                <a:lnTo>
                  <a:pt x="22629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3286964" y="5154854"/>
            <a:ext cx="26919" cy="1831"/>
          </a:xfrm>
          <a:custGeom>
            <a:avLst/>
            <a:gdLst/>
            <a:ahLst/>
            <a:cxnLst/>
            <a:rect l="l" t="t" r="r" b="b"/>
            <a:pathLst>
              <a:path w="26919" h="1831">
                <a:moveTo>
                  <a:pt x="0" y="915"/>
                </a:moveTo>
                <a:lnTo>
                  <a:pt x="26919" y="91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3286964" y="5187898"/>
            <a:ext cx="26919" cy="2434"/>
          </a:xfrm>
          <a:custGeom>
            <a:avLst/>
            <a:gdLst/>
            <a:ahLst/>
            <a:cxnLst/>
            <a:rect l="l" t="t" r="r" b="b"/>
            <a:pathLst>
              <a:path w="26919" h="2434">
                <a:moveTo>
                  <a:pt x="0" y="1217"/>
                </a:moveTo>
                <a:lnTo>
                  <a:pt x="26919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3285120" y="5156685"/>
            <a:ext cx="31208" cy="2446"/>
          </a:xfrm>
          <a:custGeom>
            <a:avLst/>
            <a:gdLst/>
            <a:ahLst/>
            <a:cxnLst/>
            <a:rect l="l" t="t" r="r" b="b"/>
            <a:pathLst>
              <a:path w="31208" h="2446">
                <a:moveTo>
                  <a:pt x="0" y="1223"/>
                </a:moveTo>
                <a:lnTo>
                  <a:pt x="31208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3285120" y="5186055"/>
            <a:ext cx="31208" cy="1843"/>
          </a:xfrm>
          <a:custGeom>
            <a:avLst/>
            <a:gdLst/>
            <a:ahLst/>
            <a:cxnLst/>
            <a:rect l="l" t="t" r="r" b="b"/>
            <a:pathLst>
              <a:path w="31208" h="1843">
                <a:moveTo>
                  <a:pt x="0" y="921"/>
                </a:moveTo>
                <a:lnTo>
                  <a:pt x="31208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3282674" y="5159133"/>
            <a:ext cx="36100" cy="2446"/>
          </a:xfrm>
          <a:custGeom>
            <a:avLst/>
            <a:gdLst/>
            <a:ahLst/>
            <a:cxnLst/>
            <a:rect l="l" t="t" r="r" b="b"/>
            <a:pathLst>
              <a:path w="36100" h="2446">
                <a:moveTo>
                  <a:pt x="0" y="1223"/>
                </a:moveTo>
                <a:lnTo>
                  <a:pt x="36100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3282674" y="5183608"/>
            <a:ext cx="36100" cy="2446"/>
          </a:xfrm>
          <a:custGeom>
            <a:avLst/>
            <a:gdLst/>
            <a:ahLst/>
            <a:cxnLst/>
            <a:rect l="l" t="t" r="r" b="b"/>
            <a:pathLst>
              <a:path w="36100" h="2446">
                <a:moveTo>
                  <a:pt x="0" y="1223"/>
                </a:moveTo>
                <a:lnTo>
                  <a:pt x="36100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3280844" y="5161579"/>
            <a:ext cx="39763" cy="4290"/>
          </a:xfrm>
          <a:custGeom>
            <a:avLst/>
            <a:gdLst/>
            <a:ahLst/>
            <a:cxnLst/>
            <a:rect l="l" t="t" r="r" b="b"/>
            <a:pathLst>
              <a:path w="39764" h="4290">
                <a:moveTo>
                  <a:pt x="0" y="2145"/>
                </a:moveTo>
                <a:lnTo>
                  <a:pt x="39764" y="2145"/>
                </a:lnTo>
              </a:path>
            </a:pathLst>
          </a:custGeom>
          <a:ln w="556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3280844" y="5179318"/>
            <a:ext cx="39763" cy="4290"/>
          </a:xfrm>
          <a:custGeom>
            <a:avLst/>
            <a:gdLst/>
            <a:ahLst/>
            <a:cxnLst/>
            <a:rect l="l" t="t" r="r" b="b"/>
            <a:pathLst>
              <a:path w="39764" h="4290">
                <a:moveTo>
                  <a:pt x="0" y="2145"/>
                </a:moveTo>
                <a:lnTo>
                  <a:pt x="39764" y="2145"/>
                </a:lnTo>
              </a:path>
            </a:pathLst>
          </a:custGeom>
          <a:ln w="556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3278395" y="5165869"/>
            <a:ext cx="44656" cy="13448"/>
          </a:xfrm>
          <a:custGeom>
            <a:avLst/>
            <a:gdLst/>
            <a:ahLst/>
            <a:cxnLst/>
            <a:rect l="l" t="t" r="r" b="b"/>
            <a:pathLst>
              <a:path w="44656" h="13448">
                <a:moveTo>
                  <a:pt x="0" y="6724"/>
                </a:moveTo>
                <a:lnTo>
                  <a:pt x="44656" y="6724"/>
                </a:lnTo>
              </a:path>
            </a:pathLst>
          </a:custGeom>
          <a:ln w="1471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3278395" y="5170148"/>
            <a:ext cx="44656" cy="4278"/>
          </a:xfrm>
          <a:custGeom>
            <a:avLst/>
            <a:gdLst/>
            <a:ahLst/>
            <a:cxnLst/>
            <a:rect l="l" t="t" r="r" b="b"/>
            <a:pathLst>
              <a:path w="44656" h="4278">
                <a:moveTo>
                  <a:pt x="0" y="2139"/>
                </a:moveTo>
                <a:lnTo>
                  <a:pt x="44656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3279870" y="5150651"/>
            <a:ext cx="40736" cy="38398"/>
          </a:xfrm>
          <a:custGeom>
            <a:avLst/>
            <a:gdLst/>
            <a:ahLst/>
            <a:cxnLst/>
            <a:rect l="l" t="t" r="r" b="b"/>
            <a:pathLst>
              <a:path w="40736" h="38398">
                <a:moveTo>
                  <a:pt x="40736" y="20724"/>
                </a:moveTo>
                <a:lnTo>
                  <a:pt x="36159" y="7391"/>
                </a:lnTo>
                <a:lnTo>
                  <a:pt x="24772" y="0"/>
                </a:lnTo>
                <a:lnTo>
                  <a:pt x="9106" y="2857"/>
                </a:lnTo>
                <a:lnTo>
                  <a:pt x="0" y="11618"/>
                </a:lnTo>
                <a:lnTo>
                  <a:pt x="1506" y="28605"/>
                </a:lnTo>
                <a:lnTo>
                  <a:pt x="8714" y="38398"/>
                </a:lnTo>
                <a:lnTo>
                  <a:pt x="26224" y="37967"/>
                </a:lnTo>
                <a:lnTo>
                  <a:pt x="36705" y="31981"/>
                </a:lnTo>
                <a:lnTo>
                  <a:pt x="40671" y="22341"/>
                </a:lnTo>
                <a:lnTo>
                  <a:pt x="40736" y="20724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3300417" y="5074102"/>
            <a:ext cx="0" cy="198212"/>
          </a:xfrm>
          <a:custGeom>
            <a:avLst/>
            <a:gdLst/>
            <a:ahLst/>
            <a:cxnLst/>
            <a:rect l="l" t="t" r="r" b="b"/>
            <a:pathLst>
              <a:path h="198212">
                <a:moveTo>
                  <a:pt x="0" y="0"/>
                </a:moveTo>
                <a:lnTo>
                  <a:pt x="0" y="198212"/>
                </a:lnTo>
              </a:path>
            </a:pathLst>
          </a:custGeom>
          <a:ln w="13459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3552444" y="5214797"/>
            <a:ext cx="4892" cy="44672"/>
          </a:xfrm>
          <a:custGeom>
            <a:avLst/>
            <a:gdLst/>
            <a:ahLst/>
            <a:cxnLst/>
            <a:rect l="l" t="t" r="r" b="b"/>
            <a:pathLst>
              <a:path w="4892" h="44672">
                <a:moveTo>
                  <a:pt x="0" y="22336"/>
                </a:moveTo>
                <a:lnTo>
                  <a:pt x="4892" y="22336"/>
                </a:lnTo>
              </a:path>
            </a:pathLst>
          </a:custGeom>
          <a:ln w="4594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3543877" y="5217253"/>
            <a:ext cx="22015" cy="1831"/>
          </a:xfrm>
          <a:custGeom>
            <a:avLst/>
            <a:gdLst/>
            <a:ahLst/>
            <a:cxnLst/>
            <a:rect l="l" t="t" r="r" b="b"/>
            <a:pathLst>
              <a:path w="22015" h="1831">
                <a:moveTo>
                  <a:pt x="0" y="915"/>
                </a:moveTo>
                <a:lnTo>
                  <a:pt x="22015" y="91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3543877" y="5255180"/>
            <a:ext cx="22015" cy="1843"/>
          </a:xfrm>
          <a:custGeom>
            <a:avLst/>
            <a:gdLst/>
            <a:ahLst/>
            <a:cxnLst/>
            <a:rect l="l" t="t" r="r" b="b"/>
            <a:pathLst>
              <a:path w="22015" h="1843">
                <a:moveTo>
                  <a:pt x="0" y="921"/>
                </a:moveTo>
                <a:lnTo>
                  <a:pt x="22015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3541418" y="5219085"/>
            <a:ext cx="26919" cy="2458"/>
          </a:xfrm>
          <a:custGeom>
            <a:avLst/>
            <a:gdLst/>
            <a:ahLst/>
            <a:cxnLst/>
            <a:rect l="l" t="t" r="r" b="b"/>
            <a:pathLst>
              <a:path w="26919" h="2458">
                <a:moveTo>
                  <a:pt x="0" y="1229"/>
                </a:moveTo>
                <a:lnTo>
                  <a:pt x="26919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3541418" y="5252732"/>
            <a:ext cx="26919" cy="2446"/>
          </a:xfrm>
          <a:custGeom>
            <a:avLst/>
            <a:gdLst/>
            <a:ahLst/>
            <a:cxnLst/>
            <a:rect l="l" t="t" r="r" b="b"/>
            <a:pathLst>
              <a:path w="26919" h="2446">
                <a:moveTo>
                  <a:pt x="0" y="1223"/>
                </a:moveTo>
                <a:lnTo>
                  <a:pt x="26919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3538985" y="5221543"/>
            <a:ext cx="31186" cy="2446"/>
          </a:xfrm>
          <a:custGeom>
            <a:avLst/>
            <a:gdLst/>
            <a:ahLst/>
            <a:cxnLst/>
            <a:rect l="l" t="t" r="r" b="b"/>
            <a:pathLst>
              <a:path w="31185" h="2446">
                <a:moveTo>
                  <a:pt x="0" y="1223"/>
                </a:moveTo>
                <a:lnTo>
                  <a:pt x="31185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3538985" y="5250274"/>
            <a:ext cx="31186" cy="2458"/>
          </a:xfrm>
          <a:custGeom>
            <a:avLst/>
            <a:gdLst/>
            <a:ahLst/>
            <a:cxnLst/>
            <a:rect l="l" t="t" r="r" b="b"/>
            <a:pathLst>
              <a:path w="31185" h="2458">
                <a:moveTo>
                  <a:pt x="0" y="1229"/>
                </a:moveTo>
                <a:lnTo>
                  <a:pt x="31185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3537140" y="5223990"/>
            <a:ext cx="35486" cy="1831"/>
          </a:xfrm>
          <a:custGeom>
            <a:avLst/>
            <a:gdLst/>
            <a:ahLst/>
            <a:cxnLst/>
            <a:rect l="l" t="t" r="r" b="b"/>
            <a:pathLst>
              <a:path w="35486" h="1831">
                <a:moveTo>
                  <a:pt x="0" y="915"/>
                </a:moveTo>
                <a:lnTo>
                  <a:pt x="35486" y="91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3537140" y="5248455"/>
            <a:ext cx="35486" cy="1819"/>
          </a:xfrm>
          <a:custGeom>
            <a:avLst/>
            <a:gdLst/>
            <a:ahLst/>
            <a:cxnLst/>
            <a:rect l="l" t="t" r="r" b="b"/>
            <a:pathLst>
              <a:path w="35486" h="1819">
                <a:moveTo>
                  <a:pt x="0" y="909"/>
                </a:moveTo>
                <a:lnTo>
                  <a:pt x="35486" y="909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3534706" y="5225823"/>
            <a:ext cx="40366" cy="4880"/>
          </a:xfrm>
          <a:custGeom>
            <a:avLst/>
            <a:gdLst/>
            <a:ahLst/>
            <a:cxnLst/>
            <a:rect l="l" t="t" r="r" b="b"/>
            <a:pathLst>
              <a:path w="40366" h="4880">
                <a:moveTo>
                  <a:pt x="0" y="2440"/>
                </a:moveTo>
                <a:lnTo>
                  <a:pt x="40366" y="2440"/>
                </a:lnTo>
              </a:path>
            </a:pathLst>
          </a:custGeom>
          <a:ln w="615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3534706" y="5243561"/>
            <a:ext cx="40366" cy="4892"/>
          </a:xfrm>
          <a:custGeom>
            <a:avLst/>
            <a:gdLst/>
            <a:ahLst/>
            <a:cxnLst/>
            <a:rect l="l" t="t" r="r" b="b"/>
            <a:pathLst>
              <a:path w="40366" h="4892">
                <a:moveTo>
                  <a:pt x="0" y="2446"/>
                </a:moveTo>
                <a:lnTo>
                  <a:pt x="40366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3532248" y="5230703"/>
            <a:ext cx="44656" cy="12858"/>
          </a:xfrm>
          <a:custGeom>
            <a:avLst/>
            <a:gdLst/>
            <a:ahLst/>
            <a:cxnLst/>
            <a:rect l="l" t="t" r="r" b="b"/>
            <a:pathLst>
              <a:path w="44656" h="12858">
                <a:moveTo>
                  <a:pt x="0" y="6429"/>
                </a:moveTo>
                <a:lnTo>
                  <a:pt x="44656" y="6429"/>
                </a:lnTo>
              </a:path>
            </a:pathLst>
          </a:custGeom>
          <a:ln w="141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3532248" y="5234982"/>
            <a:ext cx="44656" cy="4301"/>
          </a:xfrm>
          <a:custGeom>
            <a:avLst/>
            <a:gdLst/>
            <a:ahLst/>
            <a:cxnLst/>
            <a:rect l="l" t="t" r="r" b="b"/>
            <a:pathLst>
              <a:path w="44656" h="4301">
                <a:moveTo>
                  <a:pt x="0" y="2150"/>
                </a:moveTo>
                <a:lnTo>
                  <a:pt x="44656" y="2150"/>
                </a:lnTo>
              </a:path>
            </a:pathLst>
          </a:custGeom>
          <a:ln w="557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3533876" y="5215294"/>
            <a:ext cx="40583" cy="38719"/>
          </a:xfrm>
          <a:custGeom>
            <a:avLst/>
            <a:gdLst/>
            <a:ahLst/>
            <a:cxnLst/>
            <a:rect l="l" t="t" r="r" b="b"/>
            <a:pathLst>
              <a:path w="40583" h="38719">
                <a:moveTo>
                  <a:pt x="40583" y="20313"/>
                </a:moveTo>
                <a:lnTo>
                  <a:pt x="35993" y="7168"/>
                </a:lnTo>
                <a:lnTo>
                  <a:pt x="24395" y="0"/>
                </a:lnTo>
                <a:lnTo>
                  <a:pt x="8671" y="3189"/>
                </a:lnTo>
                <a:lnTo>
                  <a:pt x="0" y="12323"/>
                </a:lnTo>
                <a:lnTo>
                  <a:pt x="1780" y="28925"/>
                </a:lnTo>
                <a:lnTo>
                  <a:pt x="9228" y="38719"/>
                </a:lnTo>
                <a:lnTo>
                  <a:pt x="26628" y="38041"/>
                </a:lnTo>
                <a:lnTo>
                  <a:pt x="36815" y="31669"/>
                </a:lnTo>
                <a:lnTo>
                  <a:pt x="40535" y="21746"/>
                </a:lnTo>
                <a:lnTo>
                  <a:pt x="40583" y="20313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3554600" y="5205625"/>
            <a:ext cx="0" cy="66688"/>
          </a:xfrm>
          <a:custGeom>
            <a:avLst/>
            <a:gdLst/>
            <a:ahLst/>
            <a:cxnLst/>
            <a:rect l="l" t="t" r="r" b="b"/>
            <a:pathLst>
              <a:path h="66689">
                <a:moveTo>
                  <a:pt x="0" y="0"/>
                </a:moveTo>
                <a:lnTo>
                  <a:pt x="0" y="66689"/>
                </a:lnTo>
              </a:path>
            </a:pathLst>
          </a:custGeom>
          <a:ln w="1402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3804464" y="5230704"/>
            <a:ext cx="4277" cy="44058"/>
          </a:xfrm>
          <a:custGeom>
            <a:avLst/>
            <a:gdLst/>
            <a:ahLst/>
            <a:cxnLst/>
            <a:rect l="l" t="t" r="r" b="b"/>
            <a:pathLst>
              <a:path w="4277" h="44057">
                <a:moveTo>
                  <a:pt x="0" y="22028"/>
                </a:moveTo>
                <a:lnTo>
                  <a:pt x="4277" y="22028"/>
                </a:lnTo>
              </a:path>
            </a:pathLst>
          </a:custGeom>
          <a:ln w="4532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3795884" y="5232546"/>
            <a:ext cx="22015" cy="2434"/>
          </a:xfrm>
          <a:custGeom>
            <a:avLst/>
            <a:gdLst/>
            <a:ahLst/>
            <a:cxnLst/>
            <a:rect l="l" t="t" r="r" b="b"/>
            <a:pathLst>
              <a:path w="22015" h="2434">
                <a:moveTo>
                  <a:pt x="0" y="1217"/>
                </a:moveTo>
                <a:lnTo>
                  <a:pt x="22015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3795884" y="5270471"/>
            <a:ext cx="22015" cy="2446"/>
          </a:xfrm>
          <a:custGeom>
            <a:avLst/>
            <a:gdLst/>
            <a:ahLst/>
            <a:cxnLst/>
            <a:rect l="l" t="t" r="r" b="b"/>
            <a:pathLst>
              <a:path w="22015" h="2446">
                <a:moveTo>
                  <a:pt x="0" y="1223"/>
                </a:moveTo>
                <a:lnTo>
                  <a:pt x="22015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3793451" y="5234981"/>
            <a:ext cx="26907" cy="2458"/>
          </a:xfrm>
          <a:custGeom>
            <a:avLst/>
            <a:gdLst/>
            <a:ahLst/>
            <a:cxnLst/>
            <a:rect l="l" t="t" r="r" b="b"/>
            <a:pathLst>
              <a:path w="26907" h="2458">
                <a:moveTo>
                  <a:pt x="0" y="1229"/>
                </a:moveTo>
                <a:lnTo>
                  <a:pt x="26907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3793451" y="5268638"/>
            <a:ext cx="26907" cy="1831"/>
          </a:xfrm>
          <a:custGeom>
            <a:avLst/>
            <a:gdLst/>
            <a:ahLst/>
            <a:cxnLst/>
            <a:rect l="l" t="t" r="r" b="b"/>
            <a:pathLst>
              <a:path w="26907" h="1831">
                <a:moveTo>
                  <a:pt x="0" y="915"/>
                </a:moveTo>
                <a:lnTo>
                  <a:pt x="26907" y="91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3790993" y="5237440"/>
            <a:ext cx="31196" cy="1843"/>
          </a:xfrm>
          <a:custGeom>
            <a:avLst/>
            <a:gdLst/>
            <a:ahLst/>
            <a:cxnLst/>
            <a:rect l="l" t="t" r="r" b="b"/>
            <a:pathLst>
              <a:path w="31196" h="1843">
                <a:moveTo>
                  <a:pt x="0" y="921"/>
                </a:moveTo>
                <a:lnTo>
                  <a:pt x="31196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3790993" y="5266193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3789171" y="5239284"/>
            <a:ext cx="35474" cy="2434"/>
          </a:xfrm>
          <a:custGeom>
            <a:avLst/>
            <a:gdLst/>
            <a:ahLst/>
            <a:cxnLst/>
            <a:rect l="l" t="t" r="r" b="b"/>
            <a:pathLst>
              <a:path w="35474" h="2434">
                <a:moveTo>
                  <a:pt x="0" y="1217"/>
                </a:moveTo>
                <a:lnTo>
                  <a:pt x="35474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3789171" y="5263746"/>
            <a:ext cx="35474" cy="2446"/>
          </a:xfrm>
          <a:custGeom>
            <a:avLst/>
            <a:gdLst/>
            <a:ahLst/>
            <a:cxnLst/>
            <a:rect l="l" t="t" r="r" b="b"/>
            <a:pathLst>
              <a:path w="35474" h="2446">
                <a:moveTo>
                  <a:pt x="0" y="1223"/>
                </a:moveTo>
                <a:lnTo>
                  <a:pt x="35474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3786726" y="5241717"/>
            <a:ext cx="40366" cy="4278"/>
          </a:xfrm>
          <a:custGeom>
            <a:avLst/>
            <a:gdLst/>
            <a:ahLst/>
            <a:cxnLst/>
            <a:rect l="l" t="t" r="r" b="b"/>
            <a:pathLst>
              <a:path w="40366" h="4278">
                <a:moveTo>
                  <a:pt x="0" y="2139"/>
                </a:moveTo>
                <a:lnTo>
                  <a:pt x="40366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3786726" y="5259468"/>
            <a:ext cx="40366" cy="4278"/>
          </a:xfrm>
          <a:custGeom>
            <a:avLst/>
            <a:gdLst/>
            <a:ahLst/>
            <a:cxnLst/>
            <a:rect l="l" t="t" r="r" b="b"/>
            <a:pathLst>
              <a:path w="40366" h="4278">
                <a:moveTo>
                  <a:pt x="0" y="2139"/>
                </a:moveTo>
                <a:lnTo>
                  <a:pt x="40366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3784267" y="5245997"/>
            <a:ext cx="44656" cy="13472"/>
          </a:xfrm>
          <a:custGeom>
            <a:avLst/>
            <a:gdLst/>
            <a:ahLst/>
            <a:cxnLst/>
            <a:rect l="l" t="t" r="r" b="b"/>
            <a:pathLst>
              <a:path w="44656" h="13472">
                <a:moveTo>
                  <a:pt x="0" y="6736"/>
                </a:moveTo>
                <a:lnTo>
                  <a:pt x="44656" y="6736"/>
                </a:lnTo>
              </a:path>
            </a:pathLst>
          </a:custGeom>
          <a:ln w="1474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3784267" y="5250274"/>
            <a:ext cx="44656" cy="4904"/>
          </a:xfrm>
          <a:custGeom>
            <a:avLst/>
            <a:gdLst/>
            <a:ahLst/>
            <a:cxnLst/>
            <a:rect l="l" t="t" r="r" b="b"/>
            <a:pathLst>
              <a:path w="44656" h="4904">
                <a:moveTo>
                  <a:pt x="0" y="2452"/>
                </a:moveTo>
                <a:lnTo>
                  <a:pt x="44656" y="2452"/>
                </a:lnTo>
              </a:path>
            </a:pathLst>
          </a:custGeom>
          <a:ln w="617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3786162" y="5230828"/>
            <a:ext cx="40304" cy="38660"/>
          </a:xfrm>
          <a:custGeom>
            <a:avLst/>
            <a:gdLst/>
            <a:ahLst/>
            <a:cxnLst/>
            <a:rect l="l" t="t" r="r" b="b"/>
            <a:pathLst>
              <a:path w="40304" h="38660">
                <a:moveTo>
                  <a:pt x="40304" y="20686"/>
                </a:moveTo>
                <a:lnTo>
                  <a:pt x="35918" y="7611"/>
                </a:lnTo>
                <a:lnTo>
                  <a:pt x="24552" y="0"/>
                </a:lnTo>
                <a:lnTo>
                  <a:pt x="8824" y="3039"/>
                </a:lnTo>
                <a:lnTo>
                  <a:pt x="0" y="12033"/>
                </a:lnTo>
                <a:lnTo>
                  <a:pt x="1591" y="29000"/>
                </a:lnTo>
                <a:lnTo>
                  <a:pt x="8870" y="38660"/>
                </a:lnTo>
                <a:lnTo>
                  <a:pt x="26482" y="37963"/>
                </a:lnTo>
                <a:lnTo>
                  <a:pt x="36684" y="31685"/>
                </a:lnTo>
                <a:lnTo>
                  <a:pt x="40277" y="21762"/>
                </a:lnTo>
                <a:lnTo>
                  <a:pt x="40304" y="20686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3806619" y="5223975"/>
            <a:ext cx="0" cy="57516"/>
          </a:xfrm>
          <a:custGeom>
            <a:avLst/>
            <a:gdLst/>
            <a:ahLst/>
            <a:cxnLst/>
            <a:rect l="l" t="t" r="r" b="b"/>
            <a:pathLst>
              <a:path h="57516">
                <a:moveTo>
                  <a:pt x="0" y="0"/>
                </a:moveTo>
                <a:lnTo>
                  <a:pt x="0" y="57516"/>
                </a:lnTo>
              </a:path>
            </a:pathLst>
          </a:custGeom>
          <a:ln w="1402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4056473" y="5234981"/>
            <a:ext cx="4277" cy="44685"/>
          </a:xfrm>
          <a:custGeom>
            <a:avLst/>
            <a:gdLst/>
            <a:ahLst/>
            <a:cxnLst/>
            <a:rect l="l" t="t" r="r" b="b"/>
            <a:pathLst>
              <a:path w="4277" h="44684">
                <a:moveTo>
                  <a:pt x="0" y="22342"/>
                </a:moveTo>
                <a:lnTo>
                  <a:pt x="4277" y="22342"/>
                </a:lnTo>
              </a:path>
            </a:pathLst>
          </a:custGeom>
          <a:ln w="4595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4047291" y="5237440"/>
            <a:ext cx="22640" cy="1843"/>
          </a:xfrm>
          <a:custGeom>
            <a:avLst/>
            <a:gdLst/>
            <a:ahLst/>
            <a:cxnLst/>
            <a:rect l="l" t="t" r="r" b="b"/>
            <a:pathLst>
              <a:path w="22641" h="1843">
                <a:moveTo>
                  <a:pt x="0" y="921"/>
                </a:moveTo>
                <a:lnTo>
                  <a:pt x="22641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4047291" y="5274761"/>
            <a:ext cx="22640" cy="2446"/>
          </a:xfrm>
          <a:custGeom>
            <a:avLst/>
            <a:gdLst/>
            <a:ahLst/>
            <a:cxnLst/>
            <a:rect l="l" t="t" r="r" b="b"/>
            <a:pathLst>
              <a:path w="22641" h="2446">
                <a:moveTo>
                  <a:pt x="0" y="1223"/>
                </a:moveTo>
                <a:lnTo>
                  <a:pt x="22641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4045460" y="5239284"/>
            <a:ext cx="26919" cy="2434"/>
          </a:xfrm>
          <a:custGeom>
            <a:avLst/>
            <a:gdLst/>
            <a:ahLst/>
            <a:cxnLst/>
            <a:rect l="l" t="t" r="r" b="b"/>
            <a:pathLst>
              <a:path w="26919" h="2434">
                <a:moveTo>
                  <a:pt x="0" y="1217"/>
                </a:moveTo>
                <a:lnTo>
                  <a:pt x="26919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4045460" y="5272918"/>
            <a:ext cx="26919" cy="1843"/>
          </a:xfrm>
          <a:custGeom>
            <a:avLst/>
            <a:gdLst/>
            <a:ahLst/>
            <a:cxnLst/>
            <a:rect l="l" t="t" r="r" b="b"/>
            <a:pathLst>
              <a:path w="26919" h="1843">
                <a:moveTo>
                  <a:pt x="0" y="921"/>
                </a:moveTo>
                <a:lnTo>
                  <a:pt x="26919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4043011" y="5241718"/>
            <a:ext cx="31208" cy="1843"/>
          </a:xfrm>
          <a:custGeom>
            <a:avLst/>
            <a:gdLst/>
            <a:ahLst/>
            <a:cxnLst/>
            <a:rect l="l" t="t" r="r" b="b"/>
            <a:pathLst>
              <a:path w="31208" h="1843">
                <a:moveTo>
                  <a:pt x="0" y="921"/>
                </a:moveTo>
                <a:lnTo>
                  <a:pt x="31208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4043011" y="5270471"/>
            <a:ext cx="31208" cy="2446"/>
          </a:xfrm>
          <a:custGeom>
            <a:avLst/>
            <a:gdLst/>
            <a:ahLst/>
            <a:cxnLst/>
            <a:rect l="l" t="t" r="r" b="b"/>
            <a:pathLst>
              <a:path w="31208" h="2446">
                <a:moveTo>
                  <a:pt x="0" y="1223"/>
                </a:moveTo>
                <a:lnTo>
                  <a:pt x="31208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4041180" y="5243560"/>
            <a:ext cx="35474" cy="2434"/>
          </a:xfrm>
          <a:custGeom>
            <a:avLst/>
            <a:gdLst/>
            <a:ahLst/>
            <a:cxnLst/>
            <a:rect l="l" t="t" r="r" b="b"/>
            <a:pathLst>
              <a:path w="35474" h="2434">
                <a:moveTo>
                  <a:pt x="0" y="1217"/>
                </a:moveTo>
                <a:lnTo>
                  <a:pt x="35474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4041180" y="5268638"/>
            <a:ext cx="35474" cy="1831"/>
          </a:xfrm>
          <a:custGeom>
            <a:avLst/>
            <a:gdLst/>
            <a:ahLst/>
            <a:cxnLst/>
            <a:rect l="l" t="t" r="r" b="b"/>
            <a:pathLst>
              <a:path w="35474" h="1831">
                <a:moveTo>
                  <a:pt x="0" y="915"/>
                </a:moveTo>
                <a:lnTo>
                  <a:pt x="35474" y="915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4038734" y="5245996"/>
            <a:ext cx="39763" cy="4278"/>
          </a:xfrm>
          <a:custGeom>
            <a:avLst/>
            <a:gdLst/>
            <a:ahLst/>
            <a:cxnLst/>
            <a:rect l="l" t="t" r="r" b="b"/>
            <a:pathLst>
              <a:path w="39764" h="4278">
                <a:moveTo>
                  <a:pt x="0" y="2139"/>
                </a:moveTo>
                <a:lnTo>
                  <a:pt x="39764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4038734" y="5263746"/>
            <a:ext cx="39763" cy="4892"/>
          </a:xfrm>
          <a:custGeom>
            <a:avLst/>
            <a:gdLst/>
            <a:ahLst/>
            <a:cxnLst/>
            <a:rect l="l" t="t" r="r" b="b"/>
            <a:pathLst>
              <a:path w="39764" h="4892">
                <a:moveTo>
                  <a:pt x="0" y="2446"/>
                </a:moveTo>
                <a:lnTo>
                  <a:pt x="39764" y="2446"/>
                </a:lnTo>
              </a:path>
            </a:pathLst>
          </a:custGeom>
          <a:ln w="616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4036287" y="5250273"/>
            <a:ext cx="44656" cy="13472"/>
          </a:xfrm>
          <a:custGeom>
            <a:avLst/>
            <a:gdLst/>
            <a:ahLst/>
            <a:cxnLst/>
            <a:rect l="l" t="t" r="r" b="b"/>
            <a:pathLst>
              <a:path w="44656" h="13472">
                <a:moveTo>
                  <a:pt x="0" y="6736"/>
                </a:moveTo>
                <a:lnTo>
                  <a:pt x="44656" y="6736"/>
                </a:lnTo>
              </a:path>
            </a:pathLst>
          </a:custGeom>
          <a:ln w="1474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4036287" y="5255178"/>
            <a:ext cx="44656" cy="4290"/>
          </a:xfrm>
          <a:custGeom>
            <a:avLst/>
            <a:gdLst/>
            <a:ahLst/>
            <a:cxnLst/>
            <a:rect l="l" t="t" r="r" b="b"/>
            <a:pathLst>
              <a:path w="44656" h="4290">
                <a:moveTo>
                  <a:pt x="0" y="2145"/>
                </a:moveTo>
                <a:lnTo>
                  <a:pt x="44656" y="2145"/>
                </a:lnTo>
              </a:path>
            </a:pathLst>
          </a:custGeom>
          <a:ln w="5560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4038179" y="5235118"/>
            <a:ext cx="40321" cy="38955"/>
          </a:xfrm>
          <a:custGeom>
            <a:avLst/>
            <a:gdLst/>
            <a:ahLst/>
            <a:cxnLst/>
            <a:rect l="l" t="t" r="r" b="b"/>
            <a:pathLst>
              <a:path w="40321" h="38955">
                <a:moveTo>
                  <a:pt x="40321" y="20674"/>
                </a:moveTo>
                <a:lnTo>
                  <a:pt x="35926" y="7608"/>
                </a:lnTo>
                <a:lnTo>
                  <a:pt x="24554" y="0"/>
                </a:lnTo>
                <a:lnTo>
                  <a:pt x="8819" y="3040"/>
                </a:lnTo>
                <a:lnTo>
                  <a:pt x="0" y="12035"/>
                </a:lnTo>
                <a:lnTo>
                  <a:pt x="1532" y="28992"/>
                </a:lnTo>
                <a:lnTo>
                  <a:pt x="8633" y="38955"/>
                </a:lnTo>
                <a:lnTo>
                  <a:pt x="26144" y="38395"/>
                </a:lnTo>
                <a:lnTo>
                  <a:pt x="36421" y="32168"/>
                </a:lnTo>
                <a:lnTo>
                  <a:pt x="40253" y="22386"/>
                </a:lnTo>
                <a:lnTo>
                  <a:pt x="40321" y="20674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4058634" y="5228252"/>
            <a:ext cx="0" cy="58143"/>
          </a:xfrm>
          <a:custGeom>
            <a:avLst/>
            <a:gdLst/>
            <a:ahLst/>
            <a:cxnLst/>
            <a:rect l="l" t="t" r="r" b="b"/>
            <a:pathLst>
              <a:path h="58143">
                <a:moveTo>
                  <a:pt x="0" y="0"/>
                </a:moveTo>
                <a:lnTo>
                  <a:pt x="0" y="58143"/>
                </a:lnTo>
              </a:path>
            </a:pathLst>
          </a:custGeom>
          <a:ln w="1403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4308493" y="5230068"/>
            <a:ext cx="4277" cy="45327"/>
          </a:xfrm>
          <a:custGeom>
            <a:avLst/>
            <a:gdLst/>
            <a:ahLst/>
            <a:cxnLst/>
            <a:rect l="l" t="t" r="r" b="b"/>
            <a:pathLst>
              <a:path w="4277" h="45327">
                <a:moveTo>
                  <a:pt x="0" y="45327"/>
                </a:moveTo>
                <a:lnTo>
                  <a:pt x="4277" y="45327"/>
                </a:lnTo>
                <a:lnTo>
                  <a:pt x="4277" y="0"/>
                </a:lnTo>
                <a:lnTo>
                  <a:pt x="0" y="0"/>
                </a:lnTo>
                <a:lnTo>
                  <a:pt x="0" y="45327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4299322" y="5232546"/>
            <a:ext cx="22629" cy="2434"/>
          </a:xfrm>
          <a:custGeom>
            <a:avLst/>
            <a:gdLst/>
            <a:ahLst/>
            <a:cxnLst/>
            <a:rect l="l" t="t" r="r" b="b"/>
            <a:pathLst>
              <a:path w="22629" h="2434">
                <a:moveTo>
                  <a:pt x="0" y="1217"/>
                </a:moveTo>
                <a:lnTo>
                  <a:pt x="22629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4299322" y="5269836"/>
            <a:ext cx="22629" cy="3717"/>
          </a:xfrm>
          <a:custGeom>
            <a:avLst/>
            <a:gdLst/>
            <a:ahLst/>
            <a:cxnLst/>
            <a:rect l="l" t="t" r="r" b="b"/>
            <a:pathLst>
              <a:path w="22629" h="3716">
                <a:moveTo>
                  <a:pt x="0" y="3716"/>
                </a:moveTo>
                <a:lnTo>
                  <a:pt x="22629" y="3716"/>
                </a:lnTo>
                <a:lnTo>
                  <a:pt x="22629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4297480" y="5234981"/>
            <a:ext cx="26304" cy="2458"/>
          </a:xfrm>
          <a:custGeom>
            <a:avLst/>
            <a:gdLst/>
            <a:ahLst/>
            <a:cxnLst/>
            <a:rect l="l" t="t" r="r" b="b"/>
            <a:pathLst>
              <a:path w="26304" h="2458">
                <a:moveTo>
                  <a:pt x="0" y="1229"/>
                </a:moveTo>
                <a:lnTo>
                  <a:pt x="26304" y="1229"/>
                </a:lnTo>
              </a:path>
            </a:pathLst>
          </a:custGeom>
          <a:ln w="372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4297480" y="5268004"/>
            <a:ext cx="26304" cy="3101"/>
          </a:xfrm>
          <a:custGeom>
            <a:avLst/>
            <a:gdLst/>
            <a:ahLst/>
            <a:cxnLst/>
            <a:rect l="l" t="t" r="r" b="b"/>
            <a:pathLst>
              <a:path w="26304" h="3101">
                <a:moveTo>
                  <a:pt x="0" y="3101"/>
                </a:moveTo>
                <a:lnTo>
                  <a:pt x="26304" y="3101"/>
                </a:lnTo>
                <a:lnTo>
                  <a:pt x="26304" y="0"/>
                </a:lnTo>
                <a:lnTo>
                  <a:pt x="0" y="0"/>
                </a:lnTo>
                <a:lnTo>
                  <a:pt x="0" y="310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4295033" y="5237440"/>
            <a:ext cx="31196" cy="1843"/>
          </a:xfrm>
          <a:custGeom>
            <a:avLst/>
            <a:gdLst/>
            <a:ahLst/>
            <a:cxnLst/>
            <a:rect l="l" t="t" r="r" b="b"/>
            <a:pathLst>
              <a:path w="31196" h="1843">
                <a:moveTo>
                  <a:pt x="0" y="921"/>
                </a:moveTo>
                <a:lnTo>
                  <a:pt x="31196" y="921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4295033" y="5266193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4292588" y="5239284"/>
            <a:ext cx="36088" cy="2434"/>
          </a:xfrm>
          <a:custGeom>
            <a:avLst/>
            <a:gdLst/>
            <a:ahLst/>
            <a:cxnLst/>
            <a:rect l="l" t="t" r="r" b="b"/>
            <a:pathLst>
              <a:path w="36088" h="2434">
                <a:moveTo>
                  <a:pt x="0" y="1217"/>
                </a:moveTo>
                <a:lnTo>
                  <a:pt x="36088" y="1217"/>
                </a:lnTo>
              </a:path>
            </a:pathLst>
          </a:custGeom>
          <a:ln w="370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4292588" y="5263746"/>
            <a:ext cx="36088" cy="2446"/>
          </a:xfrm>
          <a:custGeom>
            <a:avLst/>
            <a:gdLst/>
            <a:ahLst/>
            <a:cxnLst/>
            <a:rect l="l" t="t" r="r" b="b"/>
            <a:pathLst>
              <a:path w="36088" h="2446">
                <a:moveTo>
                  <a:pt x="0" y="1223"/>
                </a:moveTo>
                <a:lnTo>
                  <a:pt x="36088" y="1223"/>
                </a:lnTo>
              </a:path>
            </a:pathLst>
          </a:custGeom>
          <a:ln w="371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4290743" y="5241717"/>
            <a:ext cx="39763" cy="4278"/>
          </a:xfrm>
          <a:custGeom>
            <a:avLst/>
            <a:gdLst/>
            <a:ahLst/>
            <a:cxnLst/>
            <a:rect l="l" t="t" r="r" b="b"/>
            <a:pathLst>
              <a:path w="39763" h="4278">
                <a:moveTo>
                  <a:pt x="0" y="2139"/>
                </a:moveTo>
                <a:lnTo>
                  <a:pt x="39763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4290743" y="5259468"/>
            <a:ext cx="39763" cy="4278"/>
          </a:xfrm>
          <a:custGeom>
            <a:avLst/>
            <a:gdLst/>
            <a:ahLst/>
            <a:cxnLst/>
            <a:rect l="l" t="t" r="r" b="b"/>
            <a:pathLst>
              <a:path w="39763" h="4278">
                <a:moveTo>
                  <a:pt x="0" y="2139"/>
                </a:moveTo>
                <a:lnTo>
                  <a:pt x="39763" y="2139"/>
                </a:lnTo>
              </a:path>
            </a:pathLst>
          </a:custGeom>
          <a:ln w="55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4288309" y="5245997"/>
            <a:ext cx="44644" cy="13472"/>
          </a:xfrm>
          <a:custGeom>
            <a:avLst/>
            <a:gdLst/>
            <a:ahLst/>
            <a:cxnLst/>
            <a:rect l="l" t="t" r="r" b="b"/>
            <a:pathLst>
              <a:path w="44644" h="13472">
                <a:moveTo>
                  <a:pt x="0" y="6736"/>
                </a:moveTo>
                <a:lnTo>
                  <a:pt x="44644" y="6736"/>
                </a:lnTo>
              </a:path>
            </a:pathLst>
          </a:custGeom>
          <a:ln w="14742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4288309" y="5250274"/>
            <a:ext cx="44644" cy="4904"/>
          </a:xfrm>
          <a:custGeom>
            <a:avLst/>
            <a:gdLst/>
            <a:ahLst/>
            <a:cxnLst/>
            <a:rect l="l" t="t" r="r" b="b"/>
            <a:pathLst>
              <a:path w="44644" h="4904">
                <a:moveTo>
                  <a:pt x="0" y="2452"/>
                </a:moveTo>
                <a:lnTo>
                  <a:pt x="44644" y="2452"/>
                </a:lnTo>
              </a:path>
            </a:pathLst>
          </a:custGeom>
          <a:ln w="6174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4290148" y="5230828"/>
            <a:ext cx="40359" cy="38703"/>
          </a:xfrm>
          <a:custGeom>
            <a:avLst/>
            <a:gdLst/>
            <a:ahLst/>
            <a:cxnLst/>
            <a:rect l="l" t="t" r="r" b="b"/>
            <a:pathLst>
              <a:path w="40359" h="38702">
                <a:moveTo>
                  <a:pt x="40359" y="20686"/>
                </a:moveTo>
                <a:lnTo>
                  <a:pt x="35781" y="7611"/>
                </a:lnTo>
                <a:lnTo>
                  <a:pt x="24394" y="0"/>
                </a:lnTo>
                <a:lnTo>
                  <a:pt x="8762" y="3069"/>
                </a:lnTo>
                <a:lnTo>
                  <a:pt x="0" y="12139"/>
                </a:lnTo>
                <a:lnTo>
                  <a:pt x="1643" y="29071"/>
                </a:lnTo>
                <a:lnTo>
                  <a:pt x="8978" y="38702"/>
                </a:lnTo>
                <a:lnTo>
                  <a:pt x="26299" y="37969"/>
                </a:lnTo>
                <a:lnTo>
                  <a:pt x="36613" y="31658"/>
                </a:lnTo>
                <a:lnTo>
                  <a:pt x="40334" y="21705"/>
                </a:lnTo>
                <a:lnTo>
                  <a:pt x="40359" y="20686"/>
                </a:lnTo>
                <a:close/>
              </a:path>
            </a:pathLst>
          </a:custGeom>
          <a:ln w="590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4310649" y="5223979"/>
            <a:ext cx="0" cy="57505"/>
          </a:xfrm>
          <a:custGeom>
            <a:avLst/>
            <a:gdLst/>
            <a:ahLst/>
            <a:cxnLst/>
            <a:rect l="l" t="t" r="r" b="b"/>
            <a:pathLst>
              <a:path h="57504">
                <a:moveTo>
                  <a:pt x="0" y="0"/>
                </a:moveTo>
                <a:lnTo>
                  <a:pt x="0" y="57504"/>
                </a:lnTo>
              </a:path>
            </a:pathLst>
          </a:custGeom>
          <a:ln w="1402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2314973" y="4284938"/>
            <a:ext cx="4903" cy="44660"/>
          </a:xfrm>
          <a:custGeom>
            <a:avLst/>
            <a:gdLst/>
            <a:ahLst/>
            <a:cxnLst/>
            <a:rect l="l" t="t" r="r" b="b"/>
            <a:pathLst>
              <a:path w="4904" h="44660">
                <a:moveTo>
                  <a:pt x="0" y="22330"/>
                </a:moveTo>
                <a:lnTo>
                  <a:pt x="4904" y="22330"/>
                </a:lnTo>
              </a:path>
            </a:pathLst>
          </a:custGeom>
          <a:ln w="459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2306406" y="4287397"/>
            <a:ext cx="22026" cy="1819"/>
          </a:xfrm>
          <a:custGeom>
            <a:avLst/>
            <a:gdLst/>
            <a:ahLst/>
            <a:cxnLst/>
            <a:rect l="l" t="t" r="r" b="b"/>
            <a:pathLst>
              <a:path w="22026" h="1819">
                <a:moveTo>
                  <a:pt x="0" y="909"/>
                </a:moveTo>
                <a:lnTo>
                  <a:pt x="22026" y="909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2306406" y="4325322"/>
            <a:ext cx="22026" cy="1831"/>
          </a:xfrm>
          <a:custGeom>
            <a:avLst/>
            <a:gdLst/>
            <a:ahLst/>
            <a:cxnLst/>
            <a:rect l="l" t="t" r="r" b="b"/>
            <a:pathLst>
              <a:path w="22026" h="1831">
                <a:moveTo>
                  <a:pt x="0" y="915"/>
                </a:moveTo>
                <a:lnTo>
                  <a:pt x="22026" y="915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2303970" y="4289218"/>
            <a:ext cx="26907" cy="2458"/>
          </a:xfrm>
          <a:custGeom>
            <a:avLst/>
            <a:gdLst/>
            <a:ahLst/>
            <a:cxnLst/>
            <a:rect l="l" t="t" r="r" b="b"/>
            <a:pathLst>
              <a:path w="26907" h="2458">
                <a:moveTo>
                  <a:pt x="0" y="1229"/>
                </a:moveTo>
                <a:lnTo>
                  <a:pt x="26907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2303970" y="4322874"/>
            <a:ext cx="26907" cy="2446"/>
          </a:xfrm>
          <a:custGeom>
            <a:avLst/>
            <a:gdLst/>
            <a:ahLst/>
            <a:cxnLst/>
            <a:rect l="l" t="t" r="r" b="b"/>
            <a:pathLst>
              <a:path w="26907" h="2446">
                <a:moveTo>
                  <a:pt x="0" y="1223"/>
                </a:moveTo>
                <a:lnTo>
                  <a:pt x="26907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2301513" y="4291674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2301513" y="4321032"/>
            <a:ext cx="31196" cy="1843"/>
          </a:xfrm>
          <a:custGeom>
            <a:avLst/>
            <a:gdLst/>
            <a:ahLst/>
            <a:cxnLst/>
            <a:rect l="l" t="t" r="r" b="b"/>
            <a:pathLst>
              <a:path w="31196" h="1843">
                <a:moveTo>
                  <a:pt x="0" y="921"/>
                </a:moveTo>
                <a:lnTo>
                  <a:pt x="31196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2294788" y="4301767"/>
            <a:ext cx="44656" cy="0"/>
          </a:xfrm>
          <a:custGeom>
            <a:avLst/>
            <a:gdLst/>
            <a:ahLst/>
            <a:cxnLst/>
            <a:rect l="l" t="t" r="r" b="b"/>
            <a:pathLst>
              <a:path w="44656">
                <a:moveTo>
                  <a:pt x="0" y="0"/>
                </a:moveTo>
                <a:lnTo>
                  <a:pt x="44656" y="0"/>
                </a:lnTo>
              </a:path>
            </a:pathLst>
          </a:custGeom>
          <a:ln w="165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2299680" y="4318585"/>
            <a:ext cx="35486" cy="2446"/>
          </a:xfrm>
          <a:custGeom>
            <a:avLst/>
            <a:gdLst/>
            <a:ahLst/>
            <a:cxnLst/>
            <a:rect l="l" t="t" r="r" b="b"/>
            <a:pathLst>
              <a:path w="35486" h="2446">
                <a:moveTo>
                  <a:pt x="0" y="1223"/>
                </a:moveTo>
                <a:lnTo>
                  <a:pt x="3548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2297233" y="4314307"/>
            <a:ext cx="40379" cy="4278"/>
          </a:xfrm>
          <a:custGeom>
            <a:avLst/>
            <a:gdLst/>
            <a:ahLst/>
            <a:cxnLst/>
            <a:rect l="l" t="t" r="r" b="b"/>
            <a:pathLst>
              <a:path w="40378" h="4278">
                <a:moveTo>
                  <a:pt x="0" y="2139"/>
                </a:moveTo>
                <a:lnTo>
                  <a:pt x="40378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2294788" y="4300846"/>
            <a:ext cx="44656" cy="13460"/>
          </a:xfrm>
          <a:custGeom>
            <a:avLst/>
            <a:gdLst/>
            <a:ahLst/>
            <a:cxnLst/>
            <a:rect l="l" t="t" r="r" b="b"/>
            <a:pathLst>
              <a:path w="44656" h="13460">
                <a:moveTo>
                  <a:pt x="0" y="6730"/>
                </a:moveTo>
                <a:lnTo>
                  <a:pt x="44656" y="6730"/>
                </a:lnTo>
              </a:path>
            </a:pathLst>
          </a:custGeom>
          <a:ln w="147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2296414" y="4285435"/>
            <a:ext cx="40586" cy="38711"/>
          </a:xfrm>
          <a:custGeom>
            <a:avLst/>
            <a:gdLst/>
            <a:ahLst/>
            <a:cxnLst/>
            <a:rect l="l" t="t" r="r" b="b"/>
            <a:pathLst>
              <a:path w="40585" h="38711">
                <a:moveTo>
                  <a:pt x="40585" y="20304"/>
                </a:moveTo>
                <a:lnTo>
                  <a:pt x="35994" y="7161"/>
                </a:lnTo>
                <a:lnTo>
                  <a:pt x="24390" y="0"/>
                </a:lnTo>
                <a:lnTo>
                  <a:pt x="8672" y="3190"/>
                </a:lnTo>
                <a:lnTo>
                  <a:pt x="0" y="12325"/>
                </a:lnTo>
                <a:lnTo>
                  <a:pt x="1786" y="28917"/>
                </a:lnTo>
                <a:lnTo>
                  <a:pt x="9241" y="38711"/>
                </a:lnTo>
                <a:lnTo>
                  <a:pt x="26638" y="38029"/>
                </a:lnTo>
                <a:lnTo>
                  <a:pt x="36822" y="31650"/>
                </a:lnTo>
                <a:lnTo>
                  <a:pt x="40539" y="21728"/>
                </a:lnTo>
                <a:lnTo>
                  <a:pt x="40585" y="20304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2317134" y="4126494"/>
            <a:ext cx="0" cy="356657"/>
          </a:xfrm>
          <a:custGeom>
            <a:avLst/>
            <a:gdLst/>
            <a:ahLst/>
            <a:cxnLst/>
            <a:rect l="l" t="t" r="r" b="b"/>
            <a:pathLst>
              <a:path h="356657">
                <a:moveTo>
                  <a:pt x="0" y="0"/>
                </a:moveTo>
                <a:lnTo>
                  <a:pt x="0" y="356657"/>
                </a:lnTo>
              </a:path>
            </a:pathLst>
          </a:custGeom>
          <a:ln w="14037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2566993" y="4840423"/>
            <a:ext cx="4277" cy="44648"/>
          </a:xfrm>
          <a:custGeom>
            <a:avLst/>
            <a:gdLst/>
            <a:ahLst/>
            <a:cxnLst/>
            <a:rect l="l" t="t" r="r" b="b"/>
            <a:pathLst>
              <a:path w="4277" h="44648">
                <a:moveTo>
                  <a:pt x="0" y="22324"/>
                </a:moveTo>
                <a:lnTo>
                  <a:pt x="4277" y="22324"/>
                </a:lnTo>
              </a:path>
            </a:pathLst>
          </a:custGeom>
          <a:ln w="4591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2558436" y="4842256"/>
            <a:ext cx="22014" cy="2446"/>
          </a:xfrm>
          <a:custGeom>
            <a:avLst/>
            <a:gdLst/>
            <a:ahLst/>
            <a:cxnLst/>
            <a:rect l="l" t="t" r="r" b="b"/>
            <a:pathLst>
              <a:path w="22014" h="2446">
                <a:moveTo>
                  <a:pt x="0" y="1223"/>
                </a:moveTo>
                <a:lnTo>
                  <a:pt x="22014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2558436" y="4880179"/>
            <a:ext cx="22014" cy="2446"/>
          </a:xfrm>
          <a:custGeom>
            <a:avLst/>
            <a:gdLst/>
            <a:ahLst/>
            <a:cxnLst/>
            <a:rect l="l" t="t" r="r" b="b"/>
            <a:pathLst>
              <a:path w="22014" h="2446">
                <a:moveTo>
                  <a:pt x="0" y="1223"/>
                </a:moveTo>
                <a:lnTo>
                  <a:pt x="22014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2555980" y="4844702"/>
            <a:ext cx="26919" cy="2434"/>
          </a:xfrm>
          <a:custGeom>
            <a:avLst/>
            <a:gdLst/>
            <a:ahLst/>
            <a:cxnLst/>
            <a:rect l="l" t="t" r="r" b="b"/>
            <a:pathLst>
              <a:path w="26919" h="2434">
                <a:moveTo>
                  <a:pt x="0" y="1217"/>
                </a:moveTo>
                <a:lnTo>
                  <a:pt x="26919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2555980" y="4878348"/>
            <a:ext cx="26919" cy="1831"/>
          </a:xfrm>
          <a:custGeom>
            <a:avLst/>
            <a:gdLst/>
            <a:ahLst/>
            <a:cxnLst/>
            <a:rect l="l" t="t" r="r" b="b"/>
            <a:pathLst>
              <a:path w="26919" h="1831">
                <a:moveTo>
                  <a:pt x="0" y="915"/>
                </a:moveTo>
                <a:lnTo>
                  <a:pt x="26919" y="915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2553533" y="4847136"/>
            <a:ext cx="31196" cy="1843"/>
          </a:xfrm>
          <a:custGeom>
            <a:avLst/>
            <a:gdLst/>
            <a:ahLst/>
            <a:cxnLst/>
            <a:rect l="l" t="t" r="r" b="b"/>
            <a:pathLst>
              <a:path w="31196" h="1843">
                <a:moveTo>
                  <a:pt x="0" y="921"/>
                </a:moveTo>
                <a:lnTo>
                  <a:pt x="31196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2553533" y="4875901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2546808" y="4856927"/>
            <a:ext cx="44656" cy="0"/>
          </a:xfrm>
          <a:custGeom>
            <a:avLst/>
            <a:gdLst/>
            <a:ahLst/>
            <a:cxnLst/>
            <a:rect l="l" t="t" r="r" b="b"/>
            <a:pathLst>
              <a:path w="44656">
                <a:moveTo>
                  <a:pt x="0" y="0"/>
                </a:moveTo>
                <a:lnTo>
                  <a:pt x="44656" y="0"/>
                </a:lnTo>
              </a:path>
            </a:pathLst>
          </a:custGeom>
          <a:ln w="1716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2551700" y="4873443"/>
            <a:ext cx="35474" cy="2458"/>
          </a:xfrm>
          <a:custGeom>
            <a:avLst/>
            <a:gdLst/>
            <a:ahLst/>
            <a:cxnLst/>
            <a:rect l="l" t="t" r="r" b="b"/>
            <a:pathLst>
              <a:path w="35474" h="2458">
                <a:moveTo>
                  <a:pt x="0" y="1229"/>
                </a:moveTo>
                <a:lnTo>
                  <a:pt x="35474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2549253" y="4869153"/>
            <a:ext cx="40379" cy="4290"/>
          </a:xfrm>
          <a:custGeom>
            <a:avLst/>
            <a:gdLst/>
            <a:ahLst/>
            <a:cxnLst/>
            <a:rect l="l" t="t" r="r" b="b"/>
            <a:pathLst>
              <a:path w="40378" h="4290">
                <a:moveTo>
                  <a:pt x="0" y="2145"/>
                </a:moveTo>
                <a:lnTo>
                  <a:pt x="40378" y="2145"/>
                </a:lnTo>
              </a:path>
            </a:pathLst>
          </a:custGeom>
          <a:ln w="556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2546808" y="4855717"/>
            <a:ext cx="44656" cy="13437"/>
          </a:xfrm>
          <a:custGeom>
            <a:avLst/>
            <a:gdLst/>
            <a:ahLst/>
            <a:cxnLst/>
            <a:rect l="l" t="t" r="r" b="b"/>
            <a:pathLst>
              <a:path w="44656" h="13437">
                <a:moveTo>
                  <a:pt x="0" y="6718"/>
                </a:moveTo>
                <a:lnTo>
                  <a:pt x="44656" y="6718"/>
                </a:lnTo>
              </a:path>
            </a:pathLst>
          </a:custGeom>
          <a:ln w="14707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2548704" y="4840527"/>
            <a:ext cx="40315" cy="38958"/>
          </a:xfrm>
          <a:custGeom>
            <a:avLst/>
            <a:gdLst/>
            <a:ahLst/>
            <a:cxnLst/>
            <a:rect l="l" t="t" r="r" b="b"/>
            <a:pathLst>
              <a:path w="40315" h="38958">
                <a:moveTo>
                  <a:pt x="40315" y="20684"/>
                </a:moveTo>
                <a:lnTo>
                  <a:pt x="35927" y="7612"/>
                </a:lnTo>
                <a:lnTo>
                  <a:pt x="24560" y="0"/>
                </a:lnTo>
                <a:lnTo>
                  <a:pt x="8823" y="3036"/>
                </a:lnTo>
                <a:lnTo>
                  <a:pt x="0" y="12026"/>
                </a:lnTo>
                <a:lnTo>
                  <a:pt x="1526" y="28990"/>
                </a:lnTo>
                <a:lnTo>
                  <a:pt x="8618" y="38958"/>
                </a:lnTo>
                <a:lnTo>
                  <a:pt x="26137" y="38404"/>
                </a:lnTo>
                <a:lnTo>
                  <a:pt x="36414" y="32182"/>
                </a:lnTo>
                <a:lnTo>
                  <a:pt x="40247" y="22405"/>
                </a:lnTo>
                <a:lnTo>
                  <a:pt x="40315" y="20684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2569154" y="4706442"/>
            <a:ext cx="0" cy="316274"/>
          </a:xfrm>
          <a:custGeom>
            <a:avLst/>
            <a:gdLst/>
            <a:ahLst/>
            <a:cxnLst/>
            <a:rect l="l" t="t" r="r" b="b"/>
            <a:pathLst>
              <a:path h="316274">
                <a:moveTo>
                  <a:pt x="0" y="0"/>
                </a:moveTo>
                <a:lnTo>
                  <a:pt x="0" y="316274"/>
                </a:lnTo>
              </a:path>
            </a:pathLst>
          </a:custGeom>
          <a:ln w="1403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1" name="object 781"/>
          <p:cNvSpPr/>
          <p:nvPr/>
        </p:nvSpPr>
        <p:spPr>
          <a:xfrm>
            <a:off x="2819013" y="5026975"/>
            <a:ext cx="4277" cy="45930"/>
          </a:xfrm>
          <a:custGeom>
            <a:avLst/>
            <a:gdLst/>
            <a:ahLst/>
            <a:cxnLst/>
            <a:rect l="l" t="t" r="r" b="b"/>
            <a:pathLst>
              <a:path w="4277" h="45930">
                <a:moveTo>
                  <a:pt x="0" y="45930"/>
                </a:moveTo>
                <a:lnTo>
                  <a:pt x="4277" y="45930"/>
                </a:lnTo>
                <a:lnTo>
                  <a:pt x="4277" y="0"/>
                </a:lnTo>
                <a:lnTo>
                  <a:pt x="0" y="0"/>
                </a:lnTo>
                <a:lnTo>
                  <a:pt x="0" y="45930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2" name="object 782"/>
          <p:cNvSpPr/>
          <p:nvPr/>
        </p:nvSpPr>
        <p:spPr>
          <a:xfrm>
            <a:off x="2809831" y="5030055"/>
            <a:ext cx="22629" cy="1831"/>
          </a:xfrm>
          <a:custGeom>
            <a:avLst/>
            <a:gdLst/>
            <a:ahLst/>
            <a:cxnLst/>
            <a:rect l="l" t="t" r="r" b="b"/>
            <a:pathLst>
              <a:path w="22629" h="1831">
                <a:moveTo>
                  <a:pt x="0" y="915"/>
                </a:moveTo>
                <a:lnTo>
                  <a:pt x="22629" y="915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3" name="object 783"/>
          <p:cNvSpPr/>
          <p:nvPr/>
        </p:nvSpPr>
        <p:spPr>
          <a:xfrm>
            <a:off x="2809831" y="5067357"/>
            <a:ext cx="22629" cy="3101"/>
          </a:xfrm>
          <a:custGeom>
            <a:avLst/>
            <a:gdLst/>
            <a:ahLst/>
            <a:cxnLst/>
            <a:rect l="l" t="t" r="r" b="b"/>
            <a:pathLst>
              <a:path w="22629" h="3101">
                <a:moveTo>
                  <a:pt x="0" y="3101"/>
                </a:moveTo>
                <a:lnTo>
                  <a:pt x="22629" y="3101"/>
                </a:lnTo>
                <a:lnTo>
                  <a:pt x="22629" y="0"/>
                </a:lnTo>
                <a:lnTo>
                  <a:pt x="0" y="0"/>
                </a:lnTo>
                <a:lnTo>
                  <a:pt x="0" y="3101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4" name="object 784"/>
          <p:cNvSpPr/>
          <p:nvPr/>
        </p:nvSpPr>
        <p:spPr>
          <a:xfrm>
            <a:off x="2808000" y="5031888"/>
            <a:ext cx="26907" cy="2446"/>
          </a:xfrm>
          <a:custGeom>
            <a:avLst/>
            <a:gdLst/>
            <a:ahLst/>
            <a:cxnLst/>
            <a:rect l="l" t="t" r="r" b="b"/>
            <a:pathLst>
              <a:path w="26907" h="2446">
                <a:moveTo>
                  <a:pt x="0" y="1223"/>
                </a:moveTo>
                <a:lnTo>
                  <a:pt x="26907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5" name="object 785"/>
          <p:cNvSpPr/>
          <p:nvPr/>
        </p:nvSpPr>
        <p:spPr>
          <a:xfrm>
            <a:off x="2808000" y="5065533"/>
            <a:ext cx="26907" cy="2458"/>
          </a:xfrm>
          <a:custGeom>
            <a:avLst/>
            <a:gdLst/>
            <a:ahLst/>
            <a:cxnLst/>
            <a:rect l="l" t="t" r="r" b="b"/>
            <a:pathLst>
              <a:path w="26907" h="2458">
                <a:moveTo>
                  <a:pt x="0" y="1229"/>
                </a:moveTo>
                <a:lnTo>
                  <a:pt x="26907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6" name="object 786"/>
          <p:cNvSpPr/>
          <p:nvPr/>
        </p:nvSpPr>
        <p:spPr>
          <a:xfrm>
            <a:off x="2805553" y="5034333"/>
            <a:ext cx="31196" cy="2458"/>
          </a:xfrm>
          <a:custGeom>
            <a:avLst/>
            <a:gdLst/>
            <a:ahLst/>
            <a:cxnLst/>
            <a:rect l="l" t="t" r="r" b="b"/>
            <a:pathLst>
              <a:path w="31196" h="2458">
                <a:moveTo>
                  <a:pt x="0" y="1229"/>
                </a:moveTo>
                <a:lnTo>
                  <a:pt x="31196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7" name="object 787"/>
          <p:cNvSpPr/>
          <p:nvPr/>
        </p:nvSpPr>
        <p:spPr>
          <a:xfrm>
            <a:off x="2805553" y="5063088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8" name="object 788"/>
          <p:cNvSpPr/>
          <p:nvPr/>
        </p:nvSpPr>
        <p:spPr>
          <a:xfrm>
            <a:off x="2798828" y="5044438"/>
            <a:ext cx="44656" cy="0"/>
          </a:xfrm>
          <a:custGeom>
            <a:avLst/>
            <a:gdLst/>
            <a:ahLst/>
            <a:cxnLst/>
            <a:rect l="l" t="t" r="r" b="b"/>
            <a:pathLst>
              <a:path w="44656">
                <a:moveTo>
                  <a:pt x="0" y="0"/>
                </a:moveTo>
                <a:lnTo>
                  <a:pt x="44656" y="0"/>
                </a:lnTo>
              </a:path>
            </a:pathLst>
          </a:custGeom>
          <a:ln w="16563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9" name="object 789"/>
          <p:cNvSpPr/>
          <p:nvPr/>
        </p:nvSpPr>
        <p:spPr>
          <a:xfrm>
            <a:off x="2803107" y="5061244"/>
            <a:ext cx="36088" cy="1843"/>
          </a:xfrm>
          <a:custGeom>
            <a:avLst/>
            <a:gdLst/>
            <a:ahLst/>
            <a:cxnLst/>
            <a:rect l="l" t="t" r="r" b="b"/>
            <a:pathLst>
              <a:path w="36088" h="1843">
                <a:moveTo>
                  <a:pt x="0" y="921"/>
                </a:moveTo>
                <a:lnTo>
                  <a:pt x="36088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0" name="object 790"/>
          <p:cNvSpPr/>
          <p:nvPr/>
        </p:nvSpPr>
        <p:spPr>
          <a:xfrm>
            <a:off x="2801274" y="5056363"/>
            <a:ext cx="39752" cy="4880"/>
          </a:xfrm>
          <a:custGeom>
            <a:avLst/>
            <a:gdLst/>
            <a:ahLst/>
            <a:cxnLst/>
            <a:rect l="l" t="t" r="r" b="b"/>
            <a:pathLst>
              <a:path w="39752" h="4880">
                <a:moveTo>
                  <a:pt x="0" y="2440"/>
                </a:moveTo>
                <a:lnTo>
                  <a:pt x="39752" y="2440"/>
                </a:lnTo>
              </a:path>
            </a:pathLst>
          </a:custGeom>
          <a:ln w="615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1" name="object 791"/>
          <p:cNvSpPr/>
          <p:nvPr/>
        </p:nvSpPr>
        <p:spPr>
          <a:xfrm>
            <a:off x="2798828" y="5042889"/>
            <a:ext cx="44656" cy="13472"/>
          </a:xfrm>
          <a:custGeom>
            <a:avLst/>
            <a:gdLst/>
            <a:ahLst/>
            <a:cxnLst/>
            <a:rect l="l" t="t" r="r" b="b"/>
            <a:pathLst>
              <a:path w="44656" h="13472">
                <a:moveTo>
                  <a:pt x="0" y="6736"/>
                </a:moveTo>
                <a:lnTo>
                  <a:pt x="44656" y="6736"/>
                </a:lnTo>
              </a:path>
            </a:pathLst>
          </a:custGeom>
          <a:ln w="1474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2" name="object 792"/>
          <p:cNvSpPr/>
          <p:nvPr/>
        </p:nvSpPr>
        <p:spPr>
          <a:xfrm>
            <a:off x="2800658" y="5027731"/>
            <a:ext cx="40368" cy="39007"/>
          </a:xfrm>
          <a:custGeom>
            <a:avLst/>
            <a:gdLst/>
            <a:ahLst/>
            <a:cxnLst/>
            <a:rect l="l" t="t" r="r" b="b"/>
            <a:pathLst>
              <a:path w="40368" h="39007">
                <a:moveTo>
                  <a:pt x="40368" y="20667"/>
                </a:moveTo>
                <a:lnTo>
                  <a:pt x="35785" y="7604"/>
                </a:lnTo>
                <a:lnTo>
                  <a:pt x="24388" y="0"/>
                </a:lnTo>
                <a:lnTo>
                  <a:pt x="8757" y="3077"/>
                </a:lnTo>
                <a:lnTo>
                  <a:pt x="0" y="12152"/>
                </a:lnTo>
                <a:lnTo>
                  <a:pt x="1590" y="29074"/>
                </a:lnTo>
                <a:lnTo>
                  <a:pt x="8753" y="39007"/>
                </a:lnTo>
                <a:lnTo>
                  <a:pt x="25974" y="38406"/>
                </a:lnTo>
                <a:lnTo>
                  <a:pt x="36346" y="32138"/>
                </a:lnTo>
                <a:lnTo>
                  <a:pt x="40302" y="22316"/>
                </a:lnTo>
                <a:lnTo>
                  <a:pt x="40368" y="20667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3" name="object 793"/>
          <p:cNvSpPr/>
          <p:nvPr/>
        </p:nvSpPr>
        <p:spPr>
          <a:xfrm>
            <a:off x="2821174" y="4949314"/>
            <a:ext cx="0" cy="198200"/>
          </a:xfrm>
          <a:custGeom>
            <a:avLst/>
            <a:gdLst/>
            <a:ahLst/>
            <a:cxnLst/>
            <a:rect l="l" t="t" r="r" b="b"/>
            <a:pathLst>
              <a:path h="198200">
                <a:moveTo>
                  <a:pt x="0" y="0"/>
                </a:moveTo>
                <a:lnTo>
                  <a:pt x="0" y="198200"/>
                </a:lnTo>
              </a:path>
            </a:pathLst>
          </a:custGeom>
          <a:ln w="14037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4" name="object 794"/>
          <p:cNvSpPr/>
          <p:nvPr/>
        </p:nvSpPr>
        <p:spPr>
          <a:xfrm>
            <a:off x="3071022" y="5053897"/>
            <a:ext cx="4277" cy="45917"/>
          </a:xfrm>
          <a:custGeom>
            <a:avLst/>
            <a:gdLst/>
            <a:ahLst/>
            <a:cxnLst/>
            <a:rect l="l" t="t" r="r" b="b"/>
            <a:pathLst>
              <a:path w="4277" h="45918">
                <a:moveTo>
                  <a:pt x="0" y="45918"/>
                </a:moveTo>
                <a:lnTo>
                  <a:pt x="4277" y="45918"/>
                </a:lnTo>
                <a:lnTo>
                  <a:pt x="4277" y="0"/>
                </a:lnTo>
                <a:lnTo>
                  <a:pt x="0" y="0"/>
                </a:lnTo>
                <a:lnTo>
                  <a:pt x="0" y="45918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5" name="object 795"/>
          <p:cNvSpPr/>
          <p:nvPr/>
        </p:nvSpPr>
        <p:spPr>
          <a:xfrm>
            <a:off x="3061851" y="5056363"/>
            <a:ext cx="22640" cy="2446"/>
          </a:xfrm>
          <a:custGeom>
            <a:avLst/>
            <a:gdLst/>
            <a:ahLst/>
            <a:cxnLst/>
            <a:rect l="l" t="t" r="r" b="b"/>
            <a:pathLst>
              <a:path w="22641" h="2446">
                <a:moveTo>
                  <a:pt x="0" y="1223"/>
                </a:moveTo>
                <a:lnTo>
                  <a:pt x="22641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6" name="object 796"/>
          <p:cNvSpPr/>
          <p:nvPr/>
        </p:nvSpPr>
        <p:spPr>
          <a:xfrm>
            <a:off x="3061851" y="5093652"/>
            <a:ext cx="22640" cy="3717"/>
          </a:xfrm>
          <a:custGeom>
            <a:avLst/>
            <a:gdLst/>
            <a:ahLst/>
            <a:cxnLst/>
            <a:rect l="l" t="t" r="r" b="b"/>
            <a:pathLst>
              <a:path w="22641" h="3716">
                <a:moveTo>
                  <a:pt x="0" y="3716"/>
                </a:moveTo>
                <a:lnTo>
                  <a:pt x="22641" y="3716"/>
                </a:lnTo>
                <a:lnTo>
                  <a:pt x="22641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7" name="object 797"/>
          <p:cNvSpPr/>
          <p:nvPr/>
        </p:nvSpPr>
        <p:spPr>
          <a:xfrm>
            <a:off x="3060019" y="5058811"/>
            <a:ext cx="26304" cy="2434"/>
          </a:xfrm>
          <a:custGeom>
            <a:avLst/>
            <a:gdLst/>
            <a:ahLst/>
            <a:cxnLst/>
            <a:rect l="l" t="t" r="r" b="b"/>
            <a:pathLst>
              <a:path w="26304" h="2434">
                <a:moveTo>
                  <a:pt x="0" y="1217"/>
                </a:moveTo>
                <a:lnTo>
                  <a:pt x="26304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8" name="object 798"/>
          <p:cNvSpPr/>
          <p:nvPr/>
        </p:nvSpPr>
        <p:spPr>
          <a:xfrm>
            <a:off x="3060019" y="5091820"/>
            <a:ext cx="26304" cy="3101"/>
          </a:xfrm>
          <a:custGeom>
            <a:avLst/>
            <a:gdLst/>
            <a:ahLst/>
            <a:cxnLst/>
            <a:rect l="l" t="t" r="r" b="b"/>
            <a:pathLst>
              <a:path w="26304" h="3101">
                <a:moveTo>
                  <a:pt x="0" y="3101"/>
                </a:moveTo>
                <a:lnTo>
                  <a:pt x="26304" y="3101"/>
                </a:lnTo>
                <a:lnTo>
                  <a:pt x="26304" y="0"/>
                </a:lnTo>
                <a:lnTo>
                  <a:pt x="0" y="0"/>
                </a:lnTo>
                <a:lnTo>
                  <a:pt x="0" y="3101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9" name="object 799"/>
          <p:cNvSpPr/>
          <p:nvPr/>
        </p:nvSpPr>
        <p:spPr>
          <a:xfrm>
            <a:off x="3057573" y="5061244"/>
            <a:ext cx="31196" cy="1843"/>
          </a:xfrm>
          <a:custGeom>
            <a:avLst/>
            <a:gdLst/>
            <a:ahLst/>
            <a:cxnLst/>
            <a:rect l="l" t="t" r="r" b="b"/>
            <a:pathLst>
              <a:path w="31196" h="1843">
                <a:moveTo>
                  <a:pt x="0" y="921"/>
                </a:moveTo>
                <a:lnTo>
                  <a:pt x="31196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0" name="object 800"/>
          <p:cNvSpPr/>
          <p:nvPr/>
        </p:nvSpPr>
        <p:spPr>
          <a:xfrm>
            <a:off x="3057573" y="5090008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1" name="object 801"/>
          <p:cNvSpPr txBox="1"/>
          <p:nvPr/>
        </p:nvSpPr>
        <p:spPr>
          <a:xfrm>
            <a:off x="1943845" y="5538204"/>
            <a:ext cx="238760" cy="1797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5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100" b="1" spc="-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800" spc="7" baseline="10101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endParaRPr sz="800" baseline="10101">
              <a:latin typeface="Arial"/>
              <a:cs typeface="Arial"/>
            </a:endParaRPr>
          </a:p>
        </p:txBody>
      </p:sp>
      <p:sp>
        <p:nvSpPr>
          <p:cNvPr id="802" name="object 802"/>
          <p:cNvSpPr txBox="1"/>
          <p:nvPr/>
        </p:nvSpPr>
        <p:spPr>
          <a:xfrm>
            <a:off x="1983321" y="790579"/>
            <a:ext cx="102870" cy="820419"/>
          </a:xfrm>
          <a:prstGeom prst="rect">
            <a:avLst/>
          </a:prstGeom>
        </p:spPr>
        <p:txBody>
          <a:bodyPr vert="vert270" wrap="square" lIns="0" tIns="0" rIns="0" bIns="0" rtlCol="0">
            <a:noAutofit/>
          </a:bodyPr>
          <a:lstStyle/>
          <a:p>
            <a:pPr marL="12698"/>
            <a:r>
              <a:rPr sz="600" b="1" spc="1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600" b="1" spc="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600" b="1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600" b="1" spc="1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600" b="1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600" b="1" spc="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600" b="1" spc="1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endParaRPr sz="600">
              <a:latin typeface="Arial"/>
              <a:cs typeface="Arial"/>
            </a:endParaRPr>
          </a:p>
        </p:txBody>
      </p:sp>
      <p:sp>
        <p:nvSpPr>
          <p:cNvPr id="803" name="object 803"/>
          <p:cNvSpPr txBox="1"/>
          <p:nvPr/>
        </p:nvSpPr>
        <p:spPr>
          <a:xfrm>
            <a:off x="3204081" y="1955881"/>
            <a:ext cx="340995" cy="187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tabLst>
                <a:tab pos="245086" algn="l"/>
              </a:tabLst>
            </a:pPr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32	40</a:t>
            </a:r>
            <a:endParaRPr sz="600">
              <a:latin typeface="Arial"/>
              <a:cs typeface="Arial"/>
            </a:endParaRPr>
          </a:p>
          <a:p>
            <a:pPr marL="65399">
              <a:spcBef>
                <a:spcPts val="5"/>
              </a:spcBef>
            </a:pP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Ho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600" b="1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endParaRPr sz="600">
              <a:latin typeface="Arial"/>
              <a:cs typeface="Arial"/>
            </a:endParaRPr>
          </a:p>
        </p:txBody>
      </p:sp>
      <p:sp>
        <p:nvSpPr>
          <p:cNvPr id="804" name="object 804"/>
          <p:cNvSpPr txBox="1"/>
          <p:nvPr/>
        </p:nvSpPr>
        <p:spPr>
          <a:xfrm>
            <a:off x="2287604" y="1955881"/>
            <a:ext cx="6667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endParaRPr sz="600">
              <a:latin typeface="Arial"/>
              <a:cs typeface="Arial"/>
            </a:endParaRPr>
          </a:p>
        </p:txBody>
      </p:sp>
      <p:sp>
        <p:nvSpPr>
          <p:cNvPr id="805" name="object 805"/>
          <p:cNvSpPr txBox="1"/>
          <p:nvPr/>
        </p:nvSpPr>
        <p:spPr>
          <a:xfrm>
            <a:off x="2523041" y="1955881"/>
            <a:ext cx="6667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endParaRPr sz="600">
              <a:latin typeface="Arial"/>
              <a:cs typeface="Arial"/>
            </a:endParaRPr>
          </a:p>
        </p:txBody>
      </p:sp>
      <p:sp>
        <p:nvSpPr>
          <p:cNvPr id="806" name="object 806"/>
          <p:cNvSpPr txBox="1"/>
          <p:nvPr/>
        </p:nvSpPr>
        <p:spPr>
          <a:xfrm>
            <a:off x="2735202" y="1955881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16</a:t>
            </a:r>
            <a:endParaRPr sz="600">
              <a:latin typeface="Arial"/>
              <a:cs typeface="Arial"/>
            </a:endParaRPr>
          </a:p>
        </p:txBody>
      </p:sp>
      <p:sp>
        <p:nvSpPr>
          <p:cNvPr id="807" name="object 807"/>
          <p:cNvSpPr txBox="1"/>
          <p:nvPr/>
        </p:nvSpPr>
        <p:spPr>
          <a:xfrm>
            <a:off x="2968717" y="1955881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24</a:t>
            </a:r>
            <a:endParaRPr sz="600">
              <a:latin typeface="Arial"/>
              <a:cs typeface="Arial"/>
            </a:endParaRPr>
          </a:p>
        </p:txBody>
      </p:sp>
      <p:sp>
        <p:nvSpPr>
          <p:cNvPr id="808" name="object 808"/>
          <p:cNvSpPr txBox="1"/>
          <p:nvPr/>
        </p:nvSpPr>
        <p:spPr>
          <a:xfrm>
            <a:off x="3669928" y="1955881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48</a:t>
            </a:r>
            <a:endParaRPr sz="600">
              <a:latin typeface="Arial"/>
              <a:cs typeface="Arial"/>
            </a:endParaRPr>
          </a:p>
        </p:txBody>
      </p:sp>
      <p:sp>
        <p:nvSpPr>
          <p:cNvPr id="809" name="object 809"/>
          <p:cNvSpPr txBox="1"/>
          <p:nvPr/>
        </p:nvSpPr>
        <p:spPr>
          <a:xfrm>
            <a:off x="3905292" y="1955881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56</a:t>
            </a:r>
            <a:endParaRPr sz="600">
              <a:latin typeface="Arial"/>
              <a:cs typeface="Arial"/>
            </a:endParaRPr>
          </a:p>
        </p:txBody>
      </p:sp>
      <p:sp>
        <p:nvSpPr>
          <p:cNvPr id="810" name="object 810"/>
          <p:cNvSpPr txBox="1"/>
          <p:nvPr/>
        </p:nvSpPr>
        <p:spPr>
          <a:xfrm>
            <a:off x="4138808" y="1955881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64</a:t>
            </a:r>
            <a:endParaRPr sz="600">
              <a:latin typeface="Arial"/>
              <a:cs typeface="Arial"/>
            </a:endParaRPr>
          </a:p>
        </p:txBody>
      </p:sp>
      <p:sp>
        <p:nvSpPr>
          <p:cNvPr id="811" name="object 811"/>
          <p:cNvSpPr txBox="1"/>
          <p:nvPr/>
        </p:nvSpPr>
        <p:spPr>
          <a:xfrm>
            <a:off x="4371732" y="1955881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72</a:t>
            </a:r>
            <a:endParaRPr sz="600">
              <a:latin typeface="Arial"/>
              <a:cs typeface="Arial"/>
            </a:endParaRPr>
          </a:p>
        </p:txBody>
      </p:sp>
      <p:sp>
        <p:nvSpPr>
          <p:cNvPr id="812" name="object 812"/>
          <p:cNvSpPr txBox="1"/>
          <p:nvPr/>
        </p:nvSpPr>
        <p:spPr>
          <a:xfrm>
            <a:off x="2084513" y="1848835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32</a:t>
            </a:r>
            <a:endParaRPr sz="600">
              <a:latin typeface="Arial"/>
              <a:cs typeface="Arial"/>
            </a:endParaRPr>
          </a:p>
        </p:txBody>
      </p:sp>
      <p:sp>
        <p:nvSpPr>
          <p:cNvPr id="813" name="object 813"/>
          <p:cNvSpPr txBox="1"/>
          <p:nvPr/>
        </p:nvSpPr>
        <p:spPr>
          <a:xfrm>
            <a:off x="2084513" y="1620038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33</a:t>
            </a:r>
            <a:endParaRPr sz="600">
              <a:latin typeface="Arial"/>
              <a:cs typeface="Arial"/>
            </a:endParaRPr>
          </a:p>
        </p:txBody>
      </p:sp>
      <p:sp>
        <p:nvSpPr>
          <p:cNvPr id="814" name="object 814"/>
          <p:cNvSpPr txBox="1"/>
          <p:nvPr/>
        </p:nvSpPr>
        <p:spPr>
          <a:xfrm>
            <a:off x="2084513" y="1389406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34</a:t>
            </a:r>
            <a:endParaRPr sz="600">
              <a:latin typeface="Arial"/>
              <a:cs typeface="Arial"/>
            </a:endParaRPr>
          </a:p>
        </p:txBody>
      </p:sp>
      <p:sp>
        <p:nvSpPr>
          <p:cNvPr id="815" name="object 815"/>
          <p:cNvSpPr txBox="1"/>
          <p:nvPr/>
        </p:nvSpPr>
        <p:spPr>
          <a:xfrm>
            <a:off x="2084513" y="1160610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35</a:t>
            </a:r>
            <a:endParaRPr sz="600">
              <a:latin typeface="Arial"/>
              <a:cs typeface="Arial"/>
            </a:endParaRPr>
          </a:p>
        </p:txBody>
      </p:sp>
      <p:sp>
        <p:nvSpPr>
          <p:cNvPr id="816" name="object 816"/>
          <p:cNvSpPr txBox="1"/>
          <p:nvPr/>
        </p:nvSpPr>
        <p:spPr>
          <a:xfrm>
            <a:off x="2084513" y="932427"/>
            <a:ext cx="108585" cy="100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36</a:t>
            </a:r>
            <a:endParaRPr sz="600">
              <a:latin typeface="Arial"/>
              <a:cs typeface="Arial"/>
            </a:endParaRPr>
          </a:p>
        </p:txBody>
      </p:sp>
      <p:sp>
        <p:nvSpPr>
          <p:cNvPr id="817" name="object 817"/>
          <p:cNvSpPr txBox="1"/>
          <p:nvPr/>
        </p:nvSpPr>
        <p:spPr>
          <a:xfrm>
            <a:off x="2256394" y="3889133"/>
            <a:ext cx="97155" cy="2419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500" spc="-10" dirty="0">
                <a:solidFill>
                  <a:srgbClr val="231F20"/>
                </a:solidFill>
                <a:latin typeface="Arial"/>
                <a:cs typeface="Arial"/>
              </a:rPr>
              <a:t>*</a:t>
            </a:r>
            <a:endParaRPr sz="1500">
              <a:latin typeface="Arial"/>
              <a:cs typeface="Arial"/>
            </a:endParaRPr>
          </a:p>
        </p:txBody>
      </p:sp>
      <p:sp>
        <p:nvSpPr>
          <p:cNvPr id="818" name="object 818"/>
          <p:cNvSpPr txBox="1"/>
          <p:nvPr/>
        </p:nvSpPr>
        <p:spPr>
          <a:xfrm>
            <a:off x="1927429" y="2539193"/>
            <a:ext cx="110489" cy="863600"/>
          </a:xfrm>
          <a:prstGeom prst="rect">
            <a:avLst/>
          </a:prstGeom>
        </p:spPr>
        <p:txBody>
          <a:bodyPr vert="vert270" wrap="square" lIns="0" tIns="0" rIns="0" bIns="0" rtlCol="0">
            <a:noAutofit/>
          </a:bodyPr>
          <a:lstStyle/>
          <a:p>
            <a:pPr marL="12698"/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lo</a:t>
            </a:r>
            <a:r>
              <a:rPr sz="600" b="1" spc="1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600" b="1" spc="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600" b="1" spc="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600" b="1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600" b="1" spc="1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600" b="1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600" b="1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600" b="1" spc="-1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600" b="1" spc="1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endParaRPr sz="600">
              <a:latin typeface="Arial"/>
              <a:cs typeface="Arial"/>
            </a:endParaRPr>
          </a:p>
        </p:txBody>
      </p:sp>
      <p:sp>
        <p:nvSpPr>
          <p:cNvPr id="819" name="object 819"/>
          <p:cNvSpPr txBox="1"/>
          <p:nvPr/>
        </p:nvSpPr>
        <p:spPr>
          <a:xfrm>
            <a:off x="3229188" y="3770118"/>
            <a:ext cx="363220" cy="1993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tabLst>
                <a:tab pos="261594" algn="l"/>
              </a:tabLst>
            </a:pPr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2	40</a:t>
            </a:r>
            <a:endParaRPr sz="600">
              <a:latin typeface="Arial"/>
              <a:cs typeface="Arial"/>
            </a:endParaRPr>
          </a:p>
          <a:p>
            <a:pPr marL="74923">
              <a:lnSpc>
                <a:spcPts val="700"/>
              </a:lnSpc>
            </a:pPr>
            <a:r>
              <a:rPr sz="600" b="1" spc="-1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600" b="1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endParaRPr sz="600">
              <a:latin typeface="Arial"/>
              <a:cs typeface="Arial"/>
            </a:endParaRPr>
          </a:p>
        </p:txBody>
      </p:sp>
      <p:sp>
        <p:nvSpPr>
          <p:cNvPr id="820" name="object 820"/>
          <p:cNvSpPr txBox="1"/>
          <p:nvPr/>
        </p:nvSpPr>
        <p:spPr>
          <a:xfrm>
            <a:off x="2255177" y="3770117"/>
            <a:ext cx="69850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endParaRPr sz="600">
              <a:latin typeface="Arial"/>
              <a:cs typeface="Arial"/>
            </a:endParaRPr>
          </a:p>
        </p:txBody>
      </p:sp>
      <p:sp>
        <p:nvSpPr>
          <p:cNvPr id="821" name="object 821"/>
          <p:cNvSpPr txBox="1"/>
          <p:nvPr/>
        </p:nvSpPr>
        <p:spPr>
          <a:xfrm>
            <a:off x="2504092" y="3770117"/>
            <a:ext cx="69850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endParaRPr sz="600">
              <a:latin typeface="Arial"/>
              <a:cs typeface="Arial"/>
            </a:endParaRPr>
          </a:p>
        </p:txBody>
      </p:sp>
      <p:sp>
        <p:nvSpPr>
          <p:cNvPr id="822" name="object 822"/>
          <p:cNvSpPr txBox="1"/>
          <p:nvPr/>
        </p:nvSpPr>
        <p:spPr>
          <a:xfrm>
            <a:off x="2730966" y="3770117"/>
            <a:ext cx="114300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endParaRPr sz="600">
              <a:latin typeface="Arial"/>
              <a:cs typeface="Arial"/>
            </a:endParaRPr>
          </a:p>
        </p:txBody>
      </p:sp>
      <p:sp>
        <p:nvSpPr>
          <p:cNvPr id="823" name="object 823"/>
          <p:cNvSpPr txBox="1"/>
          <p:nvPr/>
        </p:nvSpPr>
        <p:spPr>
          <a:xfrm>
            <a:off x="2980353" y="3770117"/>
            <a:ext cx="113664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24</a:t>
            </a:r>
            <a:endParaRPr sz="600">
              <a:latin typeface="Arial"/>
              <a:cs typeface="Arial"/>
            </a:endParaRPr>
          </a:p>
        </p:txBody>
      </p:sp>
      <p:sp>
        <p:nvSpPr>
          <p:cNvPr id="824" name="object 824"/>
          <p:cNvSpPr txBox="1"/>
          <p:nvPr/>
        </p:nvSpPr>
        <p:spPr>
          <a:xfrm>
            <a:off x="3727411" y="3770117"/>
            <a:ext cx="114300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endParaRPr sz="600">
              <a:latin typeface="Arial"/>
              <a:cs typeface="Arial"/>
            </a:endParaRPr>
          </a:p>
        </p:txBody>
      </p:sp>
      <p:sp>
        <p:nvSpPr>
          <p:cNvPr id="825" name="object 825"/>
          <p:cNvSpPr txBox="1"/>
          <p:nvPr/>
        </p:nvSpPr>
        <p:spPr>
          <a:xfrm>
            <a:off x="3976798" y="3770117"/>
            <a:ext cx="114300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endParaRPr sz="600">
              <a:latin typeface="Arial"/>
              <a:cs typeface="Arial"/>
            </a:endParaRPr>
          </a:p>
        </p:txBody>
      </p:sp>
      <p:sp>
        <p:nvSpPr>
          <p:cNvPr id="826" name="object 826"/>
          <p:cNvSpPr txBox="1"/>
          <p:nvPr/>
        </p:nvSpPr>
        <p:spPr>
          <a:xfrm>
            <a:off x="4226187" y="3770117"/>
            <a:ext cx="113664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64</a:t>
            </a:r>
            <a:endParaRPr sz="600">
              <a:latin typeface="Arial"/>
              <a:cs typeface="Arial"/>
            </a:endParaRPr>
          </a:p>
        </p:txBody>
      </p:sp>
      <p:sp>
        <p:nvSpPr>
          <p:cNvPr id="827" name="object 827"/>
          <p:cNvSpPr txBox="1"/>
          <p:nvPr/>
        </p:nvSpPr>
        <p:spPr>
          <a:xfrm>
            <a:off x="4475021" y="3770117"/>
            <a:ext cx="114300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endParaRPr sz="600">
              <a:latin typeface="Arial"/>
              <a:cs typeface="Arial"/>
            </a:endParaRPr>
          </a:p>
        </p:txBody>
      </p:sp>
      <p:sp>
        <p:nvSpPr>
          <p:cNvPr id="828" name="object 828"/>
          <p:cNvSpPr txBox="1"/>
          <p:nvPr/>
        </p:nvSpPr>
        <p:spPr>
          <a:xfrm>
            <a:off x="2038023" y="3510120"/>
            <a:ext cx="113664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30</a:t>
            </a:r>
            <a:endParaRPr sz="600">
              <a:latin typeface="Arial"/>
              <a:cs typeface="Arial"/>
            </a:endParaRPr>
          </a:p>
        </p:txBody>
      </p:sp>
      <p:sp>
        <p:nvSpPr>
          <p:cNvPr id="829" name="object 829"/>
          <p:cNvSpPr txBox="1"/>
          <p:nvPr/>
        </p:nvSpPr>
        <p:spPr>
          <a:xfrm>
            <a:off x="2038023" y="3218320"/>
            <a:ext cx="113664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40</a:t>
            </a:r>
            <a:endParaRPr sz="600">
              <a:latin typeface="Arial"/>
              <a:cs typeface="Arial"/>
            </a:endParaRPr>
          </a:p>
        </p:txBody>
      </p:sp>
      <p:sp>
        <p:nvSpPr>
          <p:cNvPr id="830" name="object 830"/>
          <p:cNvSpPr txBox="1"/>
          <p:nvPr/>
        </p:nvSpPr>
        <p:spPr>
          <a:xfrm>
            <a:off x="2038023" y="2926509"/>
            <a:ext cx="113664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50</a:t>
            </a:r>
            <a:endParaRPr sz="600">
              <a:latin typeface="Arial"/>
              <a:cs typeface="Arial"/>
            </a:endParaRPr>
          </a:p>
        </p:txBody>
      </p:sp>
      <p:sp>
        <p:nvSpPr>
          <p:cNvPr id="831" name="object 831"/>
          <p:cNvSpPr txBox="1"/>
          <p:nvPr/>
        </p:nvSpPr>
        <p:spPr>
          <a:xfrm>
            <a:off x="2038023" y="2634700"/>
            <a:ext cx="113664" cy="1085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60</a:t>
            </a:r>
            <a:endParaRPr sz="600">
              <a:latin typeface="Arial"/>
              <a:cs typeface="Arial"/>
            </a:endParaRPr>
          </a:p>
        </p:txBody>
      </p:sp>
      <p:sp>
        <p:nvSpPr>
          <p:cNvPr id="832" name="object 832"/>
          <p:cNvSpPr txBox="1"/>
          <p:nvPr/>
        </p:nvSpPr>
        <p:spPr>
          <a:xfrm>
            <a:off x="1977816" y="4309682"/>
            <a:ext cx="102235" cy="794385"/>
          </a:xfrm>
          <a:prstGeom prst="rect">
            <a:avLst/>
          </a:prstGeom>
        </p:spPr>
        <p:txBody>
          <a:bodyPr vert="vert270" wrap="square" lIns="0" tIns="0" rIns="0" bIns="0" rtlCol="0">
            <a:noAutofit/>
          </a:bodyPr>
          <a:lstStyle/>
          <a:p>
            <a:pPr marL="12698"/>
            <a:r>
              <a:rPr sz="600" b="1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600" b="1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m lactate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600" b="1" spc="-10" dirty="0">
                <a:solidFill>
                  <a:srgbClr val="231F20"/>
                </a:solidFill>
                <a:latin typeface="Arial"/>
                <a:cs typeface="Arial"/>
              </a:rPr>
              <a:t>mm</a:t>
            </a:r>
            <a:r>
              <a:rPr sz="600" b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l/l)</a:t>
            </a:r>
            <a:endParaRPr sz="600">
              <a:latin typeface="Arial"/>
              <a:cs typeface="Arial"/>
            </a:endParaRPr>
          </a:p>
        </p:txBody>
      </p:sp>
      <p:sp>
        <p:nvSpPr>
          <p:cNvPr id="833" name="object 833"/>
          <p:cNvSpPr/>
          <p:nvPr/>
        </p:nvSpPr>
        <p:spPr>
          <a:xfrm>
            <a:off x="3055127" y="5063088"/>
            <a:ext cx="36088" cy="2446"/>
          </a:xfrm>
          <a:custGeom>
            <a:avLst/>
            <a:gdLst/>
            <a:ahLst/>
            <a:cxnLst/>
            <a:rect l="l" t="t" r="r" b="b"/>
            <a:pathLst>
              <a:path w="36088" h="2446">
                <a:moveTo>
                  <a:pt x="0" y="1223"/>
                </a:moveTo>
                <a:lnTo>
                  <a:pt x="36088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4" name="object 834"/>
          <p:cNvSpPr/>
          <p:nvPr/>
        </p:nvSpPr>
        <p:spPr>
          <a:xfrm>
            <a:off x="3055127" y="5087562"/>
            <a:ext cx="36088" cy="2446"/>
          </a:xfrm>
          <a:custGeom>
            <a:avLst/>
            <a:gdLst/>
            <a:ahLst/>
            <a:cxnLst/>
            <a:rect l="l" t="t" r="r" b="b"/>
            <a:pathLst>
              <a:path w="36088" h="2446">
                <a:moveTo>
                  <a:pt x="0" y="1223"/>
                </a:moveTo>
                <a:lnTo>
                  <a:pt x="36088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5" name="object 835"/>
          <p:cNvSpPr/>
          <p:nvPr/>
        </p:nvSpPr>
        <p:spPr>
          <a:xfrm>
            <a:off x="3053295" y="5065534"/>
            <a:ext cx="39752" cy="4290"/>
          </a:xfrm>
          <a:custGeom>
            <a:avLst/>
            <a:gdLst/>
            <a:ahLst/>
            <a:cxnLst/>
            <a:rect l="l" t="t" r="r" b="b"/>
            <a:pathLst>
              <a:path w="39752" h="4290">
                <a:moveTo>
                  <a:pt x="0" y="2145"/>
                </a:moveTo>
                <a:lnTo>
                  <a:pt x="39752" y="2145"/>
                </a:lnTo>
              </a:path>
            </a:pathLst>
          </a:custGeom>
          <a:ln w="556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6" name="object 836"/>
          <p:cNvSpPr/>
          <p:nvPr/>
        </p:nvSpPr>
        <p:spPr>
          <a:xfrm>
            <a:off x="3053295" y="5083273"/>
            <a:ext cx="39752" cy="4290"/>
          </a:xfrm>
          <a:custGeom>
            <a:avLst/>
            <a:gdLst/>
            <a:ahLst/>
            <a:cxnLst/>
            <a:rect l="l" t="t" r="r" b="b"/>
            <a:pathLst>
              <a:path w="39752" h="4290">
                <a:moveTo>
                  <a:pt x="0" y="2145"/>
                </a:moveTo>
                <a:lnTo>
                  <a:pt x="39752" y="2145"/>
                </a:lnTo>
              </a:path>
            </a:pathLst>
          </a:custGeom>
          <a:ln w="556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7" name="object 837"/>
          <p:cNvSpPr/>
          <p:nvPr/>
        </p:nvSpPr>
        <p:spPr>
          <a:xfrm>
            <a:off x="3050838" y="5069824"/>
            <a:ext cx="44656" cy="13448"/>
          </a:xfrm>
          <a:custGeom>
            <a:avLst/>
            <a:gdLst/>
            <a:ahLst/>
            <a:cxnLst/>
            <a:rect l="l" t="t" r="r" b="b"/>
            <a:pathLst>
              <a:path w="44656" h="13448">
                <a:moveTo>
                  <a:pt x="0" y="6724"/>
                </a:moveTo>
                <a:lnTo>
                  <a:pt x="44656" y="6724"/>
                </a:lnTo>
              </a:path>
            </a:pathLst>
          </a:custGeom>
          <a:ln w="1471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8" name="object 838"/>
          <p:cNvSpPr/>
          <p:nvPr/>
        </p:nvSpPr>
        <p:spPr>
          <a:xfrm>
            <a:off x="3050838" y="5074102"/>
            <a:ext cx="44656" cy="4892"/>
          </a:xfrm>
          <a:custGeom>
            <a:avLst/>
            <a:gdLst/>
            <a:ahLst/>
            <a:cxnLst/>
            <a:rect l="l" t="t" r="r" b="b"/>
            <a:pathLst>
              <a:path w="44656" h="4892">
                <a:moveTo>
                  <a:pt x="0" y="2446"/>
                </a:moveTo>
                <a:lnTo>
                  <a:pt x="44656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9" name="object 839"/>
          <p:cNvSpPr/>
          <p:nvPr/>
        </p:nvSpPr>
        <p:spPr>
          <a:xfrm>
            <a:off x="3052682" y="5054644"/>
            <a:ext cx="40366" cy="38697"/>
          </a:xfrm>
          <a:custGeom>
            <a:avLst/>
            <a:gdLst/>
            <a:ahLst/>
            <a:cxnLst/>
            <a:rect l="l" t="t" r="r" b="b"/>
            <a:pathLst>
              <a:path w="40366" h="38697">
                <a:moveTo>
                  <a:pt x="40366" y="20686"/>
                </a:moveTo>
                <a:lnTo>
                  <a:pt x="35788" y="7611"/>
                </a:lnTo>
                <a:lnTo>
                  <a:pt x="24401" y="0"/>
                </a:lnTo>
                <a:lnTo>
                  <a:pt x="8769" y="3068"/>
                </a:lnTo>
                <a:lnTo>
                  <a:pt x="0" y="12133"/>
                </a:lnTo>
                <a:lnTo>
                  <a:pt x="1641" y="29064"/>
                </a:lnTo>
                <a:lnTo>
                  <a:pt x="8975" y="38697"/>
                </a:lnTo>
                <a:lnTo>
                  <a:pt x="26299" y="37969"/>
                </a:lnTo>
                <a:lnTo>
                  <a:pt x="36616" y="31663"/>
                </a:lnTo>
                <a:lnTo>
                  <a:pt x="40340" y="21715"/>
                </a:lnTo>
                <a:lnTo>
                  <a:pt x="40366" y="20686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0" name="object 840"/>
          <p:cNvSpPr/>
          <p:nvPr/>
        </p:nvSpPr>
        <p:spPr>
          <a:xfrm>
            <a:off x="3072883" y="4982950"/>
            <a:ext cx="0" cy="182305"/>
          </a:xfrm>
          <a:custGeom>
            <a:avLst/>
            <a:gdLst/>
            <a:ahLst/>
            <a:cxnLst/>
            <a:rect l="l" t="t" r="r" b="b"/>
            <a:pathLst>
              <a:path h="182305">
                <a:moveTo>
                  <a:pt x="0" y="0"/>
                </a:moveTo>
                <a:lnTo>
                  <a:pt x="0" y="182305"/>
                </a:lnTo>
              </a:path>
            </a:pathLst>
          </a:custGeom>
          <a:ln w="13413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1" name="object 841"/>
          <p:cNvSpPr/>
          <p:nvPr/>
        </p:nvSpPr>
        <p:spPr>
          <a:xfrm>
            <a:off x="3324884" y="5098545"/>
            <a:ext cx="4892" cy="45315"/>
          </a:xfrm>
          <a:custGeom>
            <a:avLst/>
            <a:gdLst/>
            <a:ahLst/>
            <a:cxnLst/>
            <a:rect l="l" t="t" r="r" b="b"/>
            <a:pathLst>
              <a:path w="4892" h="45315">
                <a:moveTo>
                  <a:pt x="0" y="45315"/>
                </a:moveTo>
                <a:lnTo>
                  <a:pt x="4892" y="45315"/>
                </a:lnTo>
                <a:lnTo>
                  <a:pt x="4892" y="0"/>
                </a:lnTo>
                <a:lnTo>
                  <a:pt x="0" y="0"/>
                </a:lnTo>
                <a:lnTo>
                  <a:pt x="0" y="45315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2" name="object 842"/>
          <p:cNvSpPr/>
          <p:nvPr/>
        </p:nvSpPr>
        <p:spPr>
          <a:xfrm>
            <a:off x="3316330" y="5101011"/>
            <a:ext cx="22015" cy="2446"/>
          </a:xfrm>
          <a:custGeom>
            <a:avLst/>
            <a:gdLst/>
            <a:ahLst/>
            <a:cxnLst/>
            <a:rect l="l" t="t" r="r" b="b"/>
            <a:pathLst>
              <a:path w="22015" h="2446">
                <a:moveTo>
                  <a:pt x="0" y="1223"/>
                </a:moveTo>
                <a:lnTo>
                  <a:pt x="22015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3" name="object 843"/>
          <p:cNvSpPr/>
          <p:nvPr/>
        </p:nvSpPr>
        <p:spPr>
          <a:xfrm>
            <a:off x="3316330" y="5138301"/>
            <a:ext cx="22015" cy="3728"/>
          </a:xfrm>
          <a:custGeom>
            <a:avLst/>
            <a:gdLst/>
            <a:ahLst/>
            <a:cxnLst/>
            <a:rect l="l" t="t" r="r" b="b"/>
            <a:pathLst>
              <a:path w="22015" h="3728">
                <a:moveTo>
                  <a:pt x="0" y="3728"/>
                </a:moveTo>
                <a:lnTo>
                  <a:pt x="22015" y="3728"/>
                </a:lnTo>
                <a:lnTo>
                  <a:pt x="22015" y="0"/>
                </a:lnTo>
                <a:lnTo>
                  <a:pt x="0" y="0"/>
                </a:lnTo>
                <a:lnTo>
                  <a:pt x="0" y="3728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4" name="object 844"/>
          <p:cNvSpPr/>
          <p:nvPr/>
        </p:nvSpPr>
        <p:spPr>
          <a:xfrm>
            <a:off x="3313883" y="5103459"/>
            <a:ext cx="26907" cy="1843"/>
          </a:xfrm>
          <a:custGeom>
            <a:avLst/>
            <a:gdLst/>
            <a:ahLst/>
            <a:cxnLst/>
            <a:rect l="l" t="t" r="r" b="b"/>
            <a:pathLst>
              <a:path w="26907" h="1843">
                <a:moveTo>
                  <a:pt x="0" y="921"/>
                </a:moveTo>
                <a:lnTo>
                  <a:pt x="26907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5" name="object 845"/>
          <p:cNvSpPr/>
          <p:nvPr/>
        </p:nvSpPr>
        <p:spPr>
          <a:xfrm>
            <a:off x="3313883" y="5136482"/>
            <a:ext cx="26907" cy="3088"/>
          </a:xfrm>
          <a:custGeom>
            <a:avLst/>
            <a:gdLst/>
            <a:ahLst/>
            <a:cxnLst/>
            <a:rect l="l" t="t" r="r" b="b"/>
            <a:pathLst>
              <a:path w="26907" h="3089">
                <a:moveTo>
                  <a:pt x="0" y="3089"/>
                </a:moveTo>
                <a:lnTo>
                  <a:pt x="26907" y="3089"/>
                </a:lnTo>
                <a:lnTo>
                  <a:pt x="26907" y="0"/>
                </a:lnTo>
                <a:lnTo>
                  <a:pt x="0" y="0"/>
                </a:lnTo>
                <a:lnTo>
                  <a:pt x="0" y="3089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6" name="object 846"/>
          <p:cNvSpPr/>
          <p:nvPr/>
        </p:nvSpPr>
        <p:spPr>
          <a:xfrm>
            <a:off x="3312039" y="5105301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7" name="object 847"/>
          <p:cNvSpPr/>
          <p:nvPr/>
        </p:nvSpPr>
        <p:spPr>
          <a:xfrm>
            <a:off x="3312039" y="5134658"/>
            <a:ext cx="31196" cy="2458"/>
          </a:xfrm>
          <a:custGeom>
            <a:avLst/>
            <a:gdLst/>
            <a:ahLst/>
            <a:cxnLst/>
            <a:rect l="l" t="t" r="r" b="b"/>
            <a:pathLst>
              <a:path w="31196" h="2458">
                <a:moveTo>
                  <a:pt x="0" y="1229"/>
                </a:moveTo>
                <a:lnTo>
                  <a:pt x="31196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8" name="object 848"/>
          <p:cNvSpPr/>
          <p:nvPr/>
        </p:nvSpPr>
        <p:spPr>
          <a:xfrm>
            <a:off x="3309593" y="5107747"/>
            <a:ext cx="35474" cy="2458"/>
          </a:xfrm>
          <a:custGeom>
            <a:avLst/>
            <a:gdLst/>
            <a:ahLst/>
            <a:cxnLst/>
            <a:rect l="l" t="t" r="r" b="b"/>
            <a:pathLst>
              <a:path w="35474" h="2458">
                <a:moveTo>
                  <a:pt x="0" y="1229"/>
                </a:moveTo>
                <a:lnTo>
                  <a:pt x="35474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9" name="object 849"/>
          <p:cNvSpPr/>
          <p:nvPr/>
        </p:nvSpPr>
        <p:spPr>
          <a:xfrm>
            <a:off x="3309593" y="5132224"/>
            <a:ext cx="35474" cy="2434"/>
          </a:xfrm>
          <a:custGeom>
            <a:avLst/>
            <a:gdLst/>
            <a:ahLst/>
            <a:cxnLst/>
            <a:rect l="l" t="t" r="r" b="b"/>
            <a:pathLst>
              <a:path w="35474" h="2434">
                <a:moveTo>
                  <a:pt x="0" y="1217"/>
                </a:moveTo>
                <a:lnTo>
                  <a:pt x="35474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0" name="object 850"/>
          <p:cNvSpPr/>
          <p:nvPr/>
        </p:nvSpPr>
        <p:spPr>
          <a:xfrm>
            <a:off x="3307147" y="5110207"/>
            <a:ext cx="40379" cy="4278"/>
          </a:xfrm>
          <a:custGeom>
            <a:avLst/>
            <a:gdLst/>
            <a:ahLst/>
            <a:cxnLst/>
            <a:rect l="l" t="t" r="r" b="b"/>
            <a:pathLst>
              <a:path w="40378" h="4278">
                <a:moveTo>
                  <a:pt x="0" y="2139"/>
                </a:moveTo>
                <a:lnTo>
                  <a:pt x="40378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1" name="object 851"/>
          <p:cNvSpPr/>
          <p:nvPr/>
        </p:nvSpPr>
        <p:spPr>
          <a:xfrm>
            <a:off x="3307147" y="5127934"/>
            <a:ext cx="40379" cy="4290"/>
          </a:xfrm>
          <a:custGeom>
            <a:avLst/>
            <a:gdLst/>
            <a:ahLst/>
            <a:cxnLst/>
            <a:rect l="l" t="t" r="r" b="b"/>
            <a:pathLst>
              <a:path w="40378" h="4290">
                <a:moveTo>
                  <a:pt x="0" y="2145"/>
                </a:moveTo>
                <a:lnTo>
                  <a:pt x="40378" y="2145"/>
                </a:lnTo>
              </a:path>
            </a:pathLst>
          </a:custGeom>
          <a:ln w="556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2" name="object 852"/>
          <p:cNvSpPr/>
          <p:nvPr/>
        </p:nvSpPr>
        <p:spPr>
          <a:xfrm>
            <a:off x="3305303" y="5114485"/>
            <a:ext cx="44656" cy="13448"/>
          </a:xfrm>
          <a:custGeom>
            <a:avLst/>
            <a:gdLst/>
            <a:ahLst/>
            <a:cxnLst/>
            <a:rect l="l" t="t" r="r" b="b"/>
            <a:pathLst>
              <a:path w="44656" h="13448">
                <a:moveTo>
                  <a:pt x="0" y="6724"/>
                </a:moveTo>
                <a:lnTo>
                  <a:pt x="44656" y="6724"/>
                </a:lnTo>
              </a:path>
            </a:pathLst>
          </a:custGeom>
          <a:ln w="1471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3" name="object 853"/>
          <p:cNvSpPr/>
          <p:nvPr/>
        </p:nvSpPr>
        <p:spPr>
          <a:xfrm>
            <a:off x="3305303" y="5118762"/>
            <a:ext cx="44656" cy="4880"/>
          </a:xfrm>
          <a:custGeom>
            <a:avLst/>
            <a:gdLst/>
            <a:ahLst/>
            <a:cxnLst/>
            <a:rect l="l" t="t" r="r" b="b"/>
            <a:pathLst>
              <a:path w="44656" h="4880">
                <a:moveTo>
                  <a:pt x="0" y="2440"/>
                </a:moveTo>
                <a:lnTo>
                  <a:pt x="44656" y="2440"/>
                </a:lnTo>
              </a:path>
            </a:pathLst>
          </a:custGeom>
          <a:ln w="615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4" name="object 854"/>
          <p:cNvSpPr/>
          <p:nvPr/>
        </p:nvSpPr>
        <p:spPr>
          <a:xfrm>
            <a:off x="3306664" y="5099194"/>
            <a:ext cx="40235" cy="38643"/>
          </a:xfrm>
          <a:custGeom>
            <a:avLst/>
            <a:gdLst/>
            <a:ahLst/>
            <a:cxnLst/>
            <a:rect l="l" t="t" r="r" b="b"/>
            <a:pathLst>
              <a:path w="40235" h="38643">
                <a:moveTo>
                  <a:pt x="40235" y="20798"/>
                </a:moveTo>
                <a:lnTo>
                  <a:pt x="35774" y="7564"/>
                </a:lnTo>
                <a:lnTo>
                  <a:pt x="24461" y="0"/>
                </a:lnTo>
                <a:lnTo>
                  <a:pt x="8989" y="3132"/>
                </a:lnTo>
                <a:lnTo>
                  <a:pt x="0" y="12190"/>
                </a:lnTo>
                <a:lnTo>
                  <a:pt x="1654" y="28983"/>
                </a:lnTo>
                <a:lnTo>
                  <a:pt x="9068" y="38643"/>
                </a:lnTo>
                <a:lnTo>
                  <a:pt x="26538" y="38019"/>
                </a:lnTo>
                <a:lnTo>
                  <a:pt x="36671" y="31728"/>
                </a:lnTo>
                <a:lnTo>
                  <a:pt x="40214" y="21759"/>
                </a:lnTo>
                <a:lnTo>
                  <a:pt x="40235" y="20798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5" name="object 855"/>
          <p:cNvSpPr/>
          <p:nvPr/>
        </p:nvSpPr>
        <p:spPr>
          <a:xfrm>
            <a:off x="3327336" y="5053918"/>
            <a:ext cx="0" cy="131523"/>
          </a:xfrm>
          <a:custGeom>
            <a:avLst/>
            <a:gdLst/>
            <a:ahLst/>
            <a:cxnLst/>
            <a:rect l="l" t="t" r="r" b="b"/>
            <a:pathLst>
              <a:path h="131523">
                <a:moveTo>
                  <a:pt x="0" y="0"/>
                </a:moveTo>
                <a:lnTo>
                  <a:pt x="0" y="131523"/>
                </a:lnTo>
              </a:path>
            </a:pathLst>
          </a:custGeom>
          <a:ln w="1345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6" name="object 856"/>
          <p:cNvSpPr/>
          <p:nvPr/>
        </p:nvSpPr>
        <p:spPr>
          <a:xfrm>
            <a:off x="3576904" y="5085719"/>
            <a:ext cx="4892" cy="44660"/>
          </a:xfrm>
          <a:custGeom>
            <a:avLst/>
            <a:gdLst/>
            <a:ahLst/>
            <a:cxnLst/>
            <a:rect l="l" t="t" r="r" b="b"/>
            <a:pathLst>
              <a:path w="4892" h="44660">
                <a:moveTo>
                  <a:pt x="0" y="22330"/>
                </a:moveTo>
                <a:lnTo>
                  <a:pt x="4892" y="22330"/>
                </a:lnTo>
              </a:path>
            </a:pathLst>
          </a:custGeom>
          <a:ln w="459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7" name="object 857"/>
          <p:cNvSpPr/>
          <p:nvPr/>
        </p:nvSpPr>
        <p:spPr>
          <a:xfrm>
            <a:off x="3568338" y="5087562"/>
            <a:ext cx="22026" cy="2446"/>
          </a:xfrm>
          <a:custGeom>
            <a:avLst/>
            <a:gdLst/>
            <a:ahLst/>
            <a:cxnLst/>
            <a:rect l="l" t="t" r="r" b="b"/>
            <a:pathLst>
              <a:path w="22026" h="2446">
                <a:moveTo>
                  <a:pt x="0" y="1223"/>
                </a:moveTo>
                <a:lnTo>
                  <a:pt x="2202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8" name="object 858"/>
          <p:cNvSpPr/>
          <p:nvPr/>
        </p:nvSpPr>
        <p:spPr>
          <a:xfrm>
            <a:off x="3568338" y="5125499"/>
            <a:ext cx="22026" cy="2434"/>
          </a:xfrm>
          <a:custGeom>
            <a:avLst/>
            <a:gdLst/>
            <a:ahLst/>
            <a:cxnLst/>
            <a:rect l="l" t="t" r="r" b="b"/>
            <a:pathLst>
              <a:path w="22026" h="2434">
                <a:moveTo>
                  <a:pt x="0" y="1217"/>
                </a:moveTo>
                <a:lnTo>
                  <a:pt x="22026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9" name="object 859"/>
          <p:cNvSpPr/>
          <p:nvPr/>
        </p:nvSpPr>
        <p:spPr>
          <a:xfrm>
            <a:off x="3565891" y="5090008"/>
            <a:ext cx="26919" cy="2446"/>
          </a:xfrm>
          <a:custGeom>
            <a:avLst/>
            <a:gdLst/>
            <a:ahLst/>
            <a:cxnLst/>
            <a:rect l="l" t="t" r="r" b="b"/>
            <a:pathLst>
              <a:path w="26919" h="2446">
                <a:moveTo>
                  <a:pt x="0" y="1223"/>
                </a:moveTo>
                <a:lnTo>
                  <a:pt x="26919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0" name="object 860"/>
          <p:cNvSpPr/>
          <p:nvPr/>
        </p:nvSpPr>
        <p:spPr>
          <a:xfrm>
            <a:off x="3565891" y="5123654"/>
            <a:ext cx="26919" cy="1856"/>
          </a:xfrm>
          <a:custGeom>
            <a:avLst/>
            <a:gdLst/>
            <a:ahLst/>
            <a:cxnLst/>
            <a:rect l="l" t="t" r="r" b="b"/>
            <a:pathLst>
              <a:path w="26919" h="1855">
                <a:moveTo>
                  <a:pt x="0" y="927"/>
                </a:moveTo>
                <a:lnTo>
                  <a:pt x="26919" y="927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1" name="object 861"/>
          <p:cNvSpPr/>
          <p:nvPr/>
        </p:nvSpPr>
        <p:spPr>
          <a:xfrm>
            <a:off x="3563444" y="5092455"/>
            <a:ext cx="31208" cy="1831"/>
          </a:xfrm>
          <a:custGeom>
            <a:avLst/>
            <a:gdLst/>
            <a:ahLst/>
            <a:cxnLst/>
            <a:rect l="l" t="t" r="r" b="b"/>
            <a:pathLst>
              <a:path w="31208" h="1831">
                <a:moveTo>
                  <a:pt x="0" y="915"/>
                </a:moveTo>
                <a:lnTo>
                  <a:pt x="31208" y="915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2" name="object 862"/>
          <p:cNvSpPr/>
          <p:nvPr/>
        </p:nvSpPr>
        <p:spPr>
          <a:xfrm>
            <a:off x="3563444" y="5121210"/>
            <a:ext cx="31208" cy="2434"/>
          </a:xfrm>
          <a:custGeom>
            <a:avLst/>
            <a:gdLst/>
            <a:ahLst/>
            <a:cxnLst/>
            <a:rect l="l" t="t" r="r" b="b"/>
            <a:pathLst>
              <a:path w="31208" h="2434">
                <a:moveTo>
                  <a:pt x="0" y="1217"/>
                </a:moveTo>
                <a:lnTo>
                  <a:pt x="31208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3" name="object 863"/>
          <p:cNvSpPr/>
          <p:nvPr/>
        </p:nvSpPr>
        <p:spPr>
          <a:xfrm>
            <a:off x="3561613" y="5094286"/>
            <a:ext cx="35474" cy="2446"/>
          </a:xfrm>
          <a:custGeom>
            <a:avLst/>
            <a:gdLst/>
            <a:ahLst/>
            <a:cxnLst/>
            <a:rect l="l" t="t" r="r" b="b"/>
            <a:pathLst>
              <a:path w="35474" h="2446">
                <a:moveTo>
                  <a:pt x="0" y="1223"/>
                </a:moveTo>
                <a:lnTo>
                  <a:pt x="35474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4" name="object 864"/>
          <p:cNvSpPr/>
          <p:nvPr/>
        </p:nvSpPr>
        <p:spPr>
          <a:xfrm>
            <a:off x="3561613" y="5118762"/>
            <a:ext cx="35474" cy="2446"/>
          </a:xfrm>
          <a:custGeom>
            <a:avLst/>
            <a:gdLst/>
            <a:ahLst/>
            <a:cxnLst/>
            <a:rect l="l" t="t" r="r" b="b"/>
            <a:pathLst>
              <a:path w="35474" h="2446">
                <a:moveTo>
                  <a:pt x="0" y="1223"/>
                </a:moveTo>
                <a:lnTo>
                  <a:pt x="35474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5" name="object 865"/>
          <p:cNvSpPr/>
          <p:nvPr/>
        </p:nvSpPr>
        <p:spPr>
          <a:xfrm>
            <a:off x="3559167" y="5096733"/>
            <a:ext cx="40366" cy="4278"/>
          </a:xfrm>
          <a:custGeom>
            <a:avLst/>
            <a:gdLst/>
            <a:ahLst/>
            <a:cxnLst/>
            <a:rect l="l" t="t" r="r" b="b"/>
            <a:pathLst>
              <a:path w="40366" h="4278">
                <a:moveTo>
                  <a:pt x="0" y="2139"/>
                </a:moveTo>
                <a:lnTo>
                  <a:pt x="40366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6" name="object 866"/>
          <p:cNvSpPr/>
          <p:nvPr/>
        </p:nvSpPr>
        <p:spPr>
          <a:xfrm>
            <a:off x="3559167" y="5114484"/>
            <a:ext cx="40366" cy="4278"/>
          </a:xfrm>
          <a:custGeom>
            <a:avLst/>
            <a:gdLst/>
            <a:ahLst/>
            <a:cxnLst/>
            <a:rect l="l" t="t" r="r" b="b"/>
            <a:pathLst>
              <a:path w="40366" h="4278">
                <a:moveTo>
                  <a:pt x="0" y="2139"/>
                </a:moveTo>
                <a:lnTo>
                  <a:pt x="40366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7" name="object 867"/>
          <p:cNvSpPr/>
          <p:nvPr/>
        </p:nvSpPr>
        <p:spPr>
          <a:xfrm>
            <a:off x="3557336" y="5101012"/>
            <a:ext cx="44041" cy="13472"/>
          </a:xfrm>
          <a:custGeom>
            <a:avLst/>
            <a:gdLst/>
            <a:ahLst/>
            <a:cxnLst/>
            <a:rect l="l" t="t" r="r" b="b"/>
            <a:pathLst>
              <a:path w="44041" h="13472">
                <a:moveTo>
                  <a:pt x="0" y="6736"/>
                </a:moveTo>
                <a:lnTo>
                  <a:pt x="44041" y="6736"/>
                </a:lnTo>
              </a:path>
            </a:pathLst>
          </a:custGeom>
          <a:ln w="1474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8" name="object 868"/>
          <p:cNvSpPr/>
          <p:nvPr/>
        </p:nvSpPr>
        <p:spPr>
          <a:xfrm>
            <a:off x="3557336" y="5105301"/>
            <a:ext cx="44041" cy="4904"/>
          </a:xfrm>
          <a:custGeom>
            <a:avLst/>
            <a:gdLst/>
            <a:ahLst/>
            <a:cxnLst/>
            <a:rect l="l" t="t" r="r" b="b"/>
            <a:pathLst>
              <a:path w="44041" h="4904">
                <a:moveTo>
                  <a:pt x="0" y="2452"/>
                </a:moveTo>
                <a:lnTo>
                  <a:pt x="44041" y="2452"/>
                </a:lnTo>
              </a:path>
            </a:pathLst>
          </a:custGeom>
          <a:ln w="617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9" name="object 869"/>
          <p:cNvSpPr/>
          <p:nvPr/>
        </p:nvSpPr>
        <p:spPr>
          <a:xfrm>
            <a:off x="3558678" y="5085742"/>
            <a:ext cx="40253" cy="38636"/>
          </a:xfrm>
          <a:custGeom>
            <a:avLst/>
            <a:gdLst/>
            <a:ahLst/>
            <a:cxnLst/>
            <a:rect l="l" t="t" r="r" b="b"/>
            <a:pathLst>
              <a:path w="40254" h="38636">
                <a:moveTo>
                  <a:pt x="40254" y="20776"/>
                </a:moveTo>
                <a:lnTo>
                  <a:pt x="35787" y="7556"/>
                </a:lnTo>
                <a:lnTo>
                  <a:pt x="24461" y="0"/>
                </a:lnTo>
                <a:lnTo>
                  <a:pt x="8986" y="3132"/>
                </a:lnTo>
                <a:lnTo>
                  <a:pt x="0" y="12189"/>
                </a:lnTo>
                <a:lnTo>
                  <a:pt x="1662" y="28988"/>
                </a:lnTo>
                <a:lnTo>
                  <a:pt x="9086" y="38636"/>
                </a:lnTo>
                <a:lnTo>
                  <a:pt x="26554" y="38006"/>
                </a:lnTo>
                <a:lnTo>
                  <a:pt x="36689" y="31713"/>
                </a:lnTo>
                <a:lnTo>
                  <a:pt x="40233" y="21731"/>
                </a:lnTo>
                <a:lnTo>
                  <a:pt x="40254" y="20776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0" name="object 870"/>
          <p:cNvSpPr/>
          <p:nvPr/>
        </p:nvSpPr>
        <p:spPr>
          <a:xfrm>
            <a:off x="3579356" y="5015981"/>
            <a:ext cx="0" cy="182920"/>
          </a:xfrm>
          <a:custGeom>
            <a:avLst/>
            <a:gdLst/>
            <a:ahLst/>
            <a:cxnLst/>
            <a:rect l="l" t="t" r="r" b="b"/>
            <a:pathLst>
              <a:path h="182919">
                <a:moveTo>
                  <a:pt x="0" y="0"/>
                </a:moveTo>
                <a:lnTo>
                  <a:pt x="0" y="182919"/>
                </a:lnTo>
              </a:path>
            </a:pathLst>
          </a:custGeom>
          <a:ln w="13459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1" name="object 871"/>
          <p:cNvSpPr/>
          <p:nvPr/>
        </p:nvSpPr>
        <p:spPr>
          <a:xfrm>
            <a:off x="3828924" y="5055729"/>
            <a:ext cx="4892" cy="45917"/>
          </a:xfrm>
          <a:custGeom>
            <a:avLst/>
            <a:gdLst/>
            <a:ahLst/>
            <a:cxnLst/>
            <a:rect l="l" t="t" r="r" b="b"/>
            <a:pathLst>
              <a:path w="4892" h="45918">
                <a:moveTo>
                  <a:pt x="0" y="45918"/>
                </a:moveTo>
                <a:lnTo>
                  <a:pt x="4892" y="45918"/>
                </a:lnTo>
                <a:lnTo>
                  <a:pt x="4892" y="0"/>
                </a:lnTo>
                <a:lnTo>
                  <a:pt x="0" y="0"/>
                </a:lnTo>
                <a:lnTo>
                  <a:pt x="0" y="45918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2" name="object 872"/>
          <p:cNvSpPr/>
          <p:nvPr/>
        </p:nvSpPr>
        <p:spPr>
          <a:xfrm>
            <a:off x="3820358" y="5058811"/>
            <a:ext cx="22026" cy="2434"/>
          </a:xfrm>
          <a:custGeom>
            <a:avLst/>
            <a:gdLst/>
            <a:ahLst/>
            <a:cxnLst/>
            <a:rect l="l" t="t" r="r" b="b"/>
            <a:pathLst>
              <a:path w="22026" h="2434">
                <a:moveTo>
                  <a:pt x="0" y="1217"/>
                </a:moveTo>
                <a:lnTo>
                  <a:pt x="22026" y="1217"/>
                </a:lnTo>
              </a:path>
            </a:pathLst>
          </a:custGeom>
          <a:ln w="3704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3" name="object 873"/>
          <p:cNvSpPr/>
          <p:nvPr/>
        </p:nvSpPr>
        <p:spPr>
          <a:xfrm>
            <a:off x="3820358" y="5096099"/>
            <a:ext cx="22026" cy="3717"/>
          </a:xfrm>
          <a:custGeom>
            <a:avLst/>
            <a:gdLst/>
            <a:ahLst/>
            <a:cxnLst/>
            <a:rect l="l" t="t" r="r" b="b"/>
            <a:pathLst>
              <a:path w="22026" h="3716">
                <a:moveTo>
                  <a:pt x="0" y="3716"/>
                </a:moveTo>
                <a:lnTo>
                  <a:pt x="22026" y="3716"/>
                </a:lnTo>
                <a:lnTo>
                  <a:pt x="22026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4" name="object 874"/>
          <p:cNvSpPr/>
          <p:nvPr/>
        </p:nvSpPr>
        <p:spPr>
          <a:xfrm>
            <a:off x="3817899" y="5061244"/>
            <a:ext cx="26930" cy="1843"/>
          </a:xfrm>
          <a:custGeom>
            <a:avLst/>
            <a:gdLst/>
            <a:ahLst/>
            <a:cxnLst/>
            <a:rect l="l" t="t" r="r" b="b"/>
            <a:pathLst>
              <a:path w="26930" h="1843">
                <a:moveTo>
                  <a:pt x="0" y="921"/>
                </a:moveTo>
                <a:lnTo>
                  <a:pt x="26930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5" name="object 875"/>
          <p:cNvSpPr/>
          <p:nvPr/>
        </p:nvSpPr>
        <p:spPr>
          <a:xfrm>
            <a:off x="3817899" y="5093652"/>
            <a:ext cx="26930" cy="3717"/>
          </a:xfrm>
          <a:custGeom>
            <a:avLst/>
            <a:gdLst/>
            <a:ahLst/>
            <a:cxnLst/>
            <a:rect l="l" t="t" r="r" b="b"/>
            <a:pathLst>
              <a:path w="26930" h="3716">
                <a:moveTo>
                  <a:pt x="0" y="3716"/>
                </a:moveTo>
                <a:lnTo>
                  <a:pt x="26930" y="3716"/>
                </a:lnTo>
                <a:lnTo>
                  <a:pt x="26930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6" name="object 876"/>
          <p:cNvSpPr/>
          <p:nvPr/>
        </p:nvSpPr>
        <p:spPr>
          <a:xfrm>
            <a:off x="3815465" y="5063088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7" name="object 877"/>
          <p:cNvSpPr/>
          <p:nvPr/>
        </p:nvSpPr>
        <p:spPr>
          <a:xfrm>
            <a:off x="3815465" y="5092455"/>
            <a:ext cx="31196" cy="1831"/>
          </a:xfrm>
          <a:custGeom>
            <a:avLst/>
            <a:gdLst/>
            <a:ahLst/>
            <a:cxnLst/>
            <a:rect l="l" t="t" r="r" b="b"/>
            <a:pathLst>
              <a:path w="31196" h="1831">
                <a:moveTo>
                  <a:pt x="0" y="915"/>
                </a:moveTo>
                <a:lnTo>
                  <a:pt x="31196" y="915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8" name="object 878"/>
          <p:cNvSpPr/>
          <p:nvPr/>
        </p:nvSpPr>
        <p:spPr>
          <a:xfrm>
            <a:off x="3813633" y="5065533"/>
            <a:ext cx="35474" cy="2458"/>
          </a:xfrm>
          <a:custGeom>
            <a:avLst/>
            <a:gdLst/>
            <a:ahLst/>
            <a:cxnLst/>
            <a:rect l="l" t="t" r="r" b="b"/>
            <a:pathLst>
              <a:path w="35474" h="2458">
                <a:moveTo>
                  <a:pt x="0" y="1229"/>
                </a:moveTo>
                <a:lnTo>
                  <a:pt x="35474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9" name="object 879"/>
          <p:cNvSpPr/>
          <p:nvPr/>
        </p:nvSpPr>
        <p:spPr>
          <a:xfrm>
            <a:off x="3813633" y="5090008"/>
            <a:ext cx="35474" cy="2446"/>
          </a:xfrm>
          <a:custGeom>
            <a:avLst/>
            <a:gdLst/>
            <a:ahLst/>
            <a:cxnLst/>
            <a:rect l="l" t="t" r="r" b="b"/>
            <a:pathLst>
              <a:path w="35474" h="2446">
                <a:moveTo>
                  <a:pt x="0" y="1223"/>
                </a:moveTo>
                <a:lnTo>
                  <a:pt x="35474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0" name="object 880"/>
          <p:cNvSpPr/>
          <p:nvPr/>
        </p:nvSpPr>
        <p:spPr>
          <a:xfrm>
            <a:off x="3811175" y="5067993"/>
            <a:ext cx="40390" cy="4278"/>
          </a:xfrm>
          <a:custGeom>
            <a:avLst/>
            <a:gdLst/>
            <a:ahLst/>
            <a:cxnLst/>
            <a:rect l="l" t="t" r="r" b="b"/>
            <a:pathLst>
              <a:path w="40390" h="4278">
                <a:moveTo>
                  <a:pt x="0" y="2139"/>
                </a:moveTo>
                <a:lnTo>
                  <a:pt x="40390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1" name="object 881"/>
          <p:cNvSpPr/>
          <p:nvPr/>
        </p:nvSpPr>
        <p:spPr>
          <a:xfrm>
            <a:off x="3811175" y="5085719"/>
            <a:ext cx="40390" cy="4290"/>
          </a:xfrm>
          <a:custGeom>
            <a:avLst/>
            <a:gdLst/>
            <a:ahLst/>
            <a:cxnLst/>
            <a:rect l="l" t="t" r="r" b="b"/>
            <a:pathLst>
              <a:path w="40390" h="4290">
                <a:moveTo>
                  <a:pt x="0" y="2145"/>
                </a:moveTo>
                <a:lnTo>
                  <a:pt x="40390" y="2145"/>
                </a:lnTo>
              </a:path>
            </a:pathLst>
          </a:custGeom>
          <a:ln w="556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2" name="object 882"/>
          <p:cNvSpPr/>
          <p:nvPr/>
        </p:nvSpPr>
        <p:spPr>
          <a:xfrm>
            <a:off x="3808742" y="5072270"/>
            <a:ext cx="44644" cy="13448"/>
          </a:xfrm>
          <a:custGeom>
            <a:avLst/>
            <a:gdLst/>
            <a:ahLst/>
            <a:cxnLst/>
            <a:rect l="l" t="t" r="r" b="b"/>
            <a:pathLst>
              <a:path w="44644" h="13448">
                <a:moveTo>
                  <a:pt x="0" y="6724"/>
                </a:moveTo>
                <a:lnTo>
                  <a:pt x="44644" y="6724"/>
                </a:lnTo>
              </a:path>
            </a:pathLst>
          </a:custGeom>
          <a:ln w="1471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3" name="object 883"/>
          <p:cNvSpPr/>
          <p:nvPr/>
        </p:nvSpPr>
        <p:spPr>
          <a:xfrm>
            <a:off x="3808742" y="5076549"/>
            <a:ext cx="44644" cy="4278"/>
          </a:xfrm>
          <a:custGeom>
            <a:avLst/>
            <a:gdLst/>
            <a:ahLst/>
            <a:cxnLst/>
            <a:rect l="l" t="t" r="r" b="b"/>
            <a:pathLst>
              <a:path w="44644" h="4278">
                <a:moveTo>
                  <a:pt x="0" y="2139"/>
                </a:moveTo>
                <a:lnTo>
                  <a:pt x="44644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4" name="object 884"/>
          <p:cNvSpPr/>
          <p:nvPr/>
        </p:nvSpPr>
        <p:spPr>
          <a:xfrm>
            <a:off x="3810361" y="5056859"/>
            <a:ext cx="40579" cy="38837"/>
          </a:xfrm>
          <a:custGeom>
            <a:avLst/>
            <a:gdLst/>
            <a:ahLst/>
            <a:cxnLst/>
            <a:rect l="l" t="t" r="r" b="b"/>
            <a:pathLst>
              <a:path w="40579" h="38837">
                <a:moveTo>
                  <a:pt x="40579" y="20304"/>
                </a:moveTo>
                <a:lnTo>
                  <a:pt x="35991" y="7156"/>
                </a:lnTo>
                <a:lnTo>
                  <a:pt x="24387" y="0"/>
                </a:lnTo>
                <a:lnTo>
                  <a:pt x="8662" y="3189"/>
                </a:lnTo>
                <a:lnTo>
                  <a:pt x="0" y="12325"/>
                </a:lnTo>
                <a:lnTo>
                  <a:pt x="1787" y="29195"/>
                </a:lnTo>
                <a:lnTo>
                  <a:pt x="9243" y="38837"/>
                </a:lnTo>
                <a:lnTo>
                  <a:pt x="26673" y="38183"/>
                </a:lnTo>
                <a:lnTo>
                  <a:pt x="36852" y="31884"/>
                </a:lnTo>
                <a:lnTo>
                  <a:pt x="40537" y="21713"/>
                </a:lnTo>
                <a:lnTo>
                  <a:pt x="40579" y="20304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5" name="object 885"/>
          <p:cNvSpPr/>
          <p:nvPr/>
        </p:nvSpPr>
        <p:spPr>
          <a:xfrm>
            <a:off x="3831081" y="4942567"/>
            <a:ext cx="0" cy="276519"/>
          </a:xfrm>
          <a:custGeom>
            <a:avLst/>
            <a:gdLst/>
            <a:ahLst/>
            <a:cxnLst/>
            <a:rect l="l" t="t" r="r" b="b"/>
            <a:pathLst>
              <a:path h="276519">
                <a:moveTo>
                  <a:pt x="0" y="0"/>
                </a:moveTo>
                <a:lnTo>
                  <a:pt x="0" y="276519"/>
                </a:lnTo>
              </a:path>
            </a:pathLst>
          </a:custGeom>
          <a:ln w="1402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6" name="object 886"/>
          <p:cNvSpPr/>
          <p:nvPr/>
        </p:nvSpPr>
        <p:spPr>
          <a:xfrm>
            <a:off x="4083380" y="5140759"/>
            <a:ext cx="4277" cy="45930"/>
          </a:xfrm>
          <a:custGeom>
            <a:avLst/>
            <a:gdLst/>
            <a:ahLst/>
            <a:cxnLst/>
            <a:rect l="l" t="t" r="r" b="b"/>
            <a:pathLst>
              <a:path w="4277" h="45930">
                <a:moveTo>
                  <a:pt x="0" y="45930"/>
                </a:moveTo>
                <a:lnTo>
                  <a:pt x="4277" y="45930"/>
                </a:lnTo>
                <a:lnTo>
                  <a:pt x="4277" y="0"/>
                </a:lnTo>
                <a:lnTo>
                  <a:pt x="0" y="0"/>
                </a:lnTo>
                <a:lnTo>
                  <a:pt x="0" y="45930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7" name="object 887"/>
          <p:cNvSpPr/>
          <p:nvPr/>
        </p:nvSpPr>
        <p:spPr>
          <a:xfrm>
            <a:off x="4074222" y="5143226"/>
            <a:ext cx="22629" cy="2458"/>
          </a:xfrm>
          <a:custGeom>
            <a:avLst/>
            <a:gdLst/>
            <a:ahLst/>
            <a:cxnLst/>
            <a:rect l="l" t="t" r="r" b="b"/>
            <a:pathLst>
              <a:path w="22629" h="2458">
                <a:moveTo>
                  <a:pt x="0" y="1229"/>
                </a:moveTo>
                <a:lnTo>
                  <a:pt x="22629" y="1229"/>
                </a:lnTo>
              </a:path>
            </a:pathLst>
          </a:custGeom>
          <a:ln w="372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8" name="object 888"/>
          <p:cNvSpPr/>
          <p:nvPr/>
        </p:nvSpPr>
        <p:spPr>
          <a:xfrm>
            <a:off x="4074222" y="5180526"/>
            <a:ext cx="22629" cy="3717"/>
          </a:xfrm>
          <a:custGeom>
            <a:avLst/>
            <a:gdLst/>
            <a:ahLst/>
            <a:cxnLst/>
            <a:rect l="l" t="t" r="r" b="b"/>
            <a:pathLst>
              <a:path w="22629" h="3716">
                <a:moveTo>
                  <a:pt x="0" y="3716"/>
                </a:moveTo>
                <a:lnTo>
                  <a:pt x="22629" y="3716"/>
                </a:lnTo>
                <a:lnTo>
                  <a:pt x="22629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9" name="object 889"/>
          <p:cNvSpPr/>
          <p:nvPr/>
        </p:nvSpPr>
        <p:spPr>
          <a:xfrm>
            <a:off x="4072379" y="5145683"/>
            <a:ext cx="26291" cy="2446"/>
          </a:xfrm>
          <a:custGeom>
            <a:avLst/>
            <a:gdLst/>
            <a:ahLst/>
            <a:cxnLst/>
            <a:rect l="l" t="t" r="r" b="b"/>
            <a:pathLst>
              <a:path w="26292" h="2446">
                <a:moveTo>
                  <a:pt x="0" y="1223"/>
                </a:moveTo>
                <a:lnTo>
                  <a:pt x="26292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0" name="object 890"/>
          <p:cNvSpPr/>
          <p:nvPr/>
        </p:nvSpPr>
        <p:spPr>
          <a:xfrm>
            <a:off x="4072379" y="5178684"/>
            <a:ext cx="26291" cy="3113"/>
          </a:xfrm>
          <a:custGeom>
            <a:avLst/>
            <a:gdLst/>
            <a:ahLst/>
            <a:cxnLst/>
            <a:rect l="l" t="t" r="r" b="b"/>
            <a:pathLst>
              <a:path w="26292" h="3113">
                <a:moveTo>
                  <a:pt x="0" y="3113"/>
                </a:moveTo>
                <a:lnTo>
                  <a:pt x="26292" y="3113"/>
                </a:lnTo>
                <a:lnTo>
                  <a:pt x="26292" y="0"/>
                </a:lnTo>
                <a:lnTo>
                  <a:pt x="0" y="0"/>
                </a:lnTo>
                <a:lnTo>
                  <a:pt x="0" y="3113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1" name="object 891"/>
          <p:cNvSpPr/>
          <p:nvPr/>
        </p:nvSpPr>
        <p:spPr>
          <a:xfrm>
            <a:off x="4069931" y="5148130"/>
            <a:ext cx="31196" cy="1831"/>
          </a:xfrm>
          <a:custGeom>
            <a:avLst/>
            <a:gdLst/>
            <a:ahLst/>
            <a:cxnLst/>
            <a:rect l="l" t="t" r="r" b="b"/>
            <a:pathLst>
              <a:path w="31196" h="1831">
                <a:moveTo>
                  <a:pt x="0" y="915"/>
                </a:moveTo>
                <a:lnTo>
                  <a:pt x="31196" y="915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2" name="object 892"/>
          <p:cNvSpPr/>
          <p:nvPr/>
        </p:nvSpPr>
        <p:spPr>
          <a:xfrm>
            <a:off x="4069931" y="5176871"/>
            <a:ext cx="31196" cy="2446"/>
          </a:xfrm>
          <a:custGeom>
            <a:avLst/>
            <a:gdLst/>
            <a:ahLst/>
            <a:cxnLst/>
            <a:rect l="l" t="t" r="r" b="b"/>
            <a:pathLst>
              <a:path w="31196" h="2446">
                <a:moveTo>
                  <a:pt x="0" y="1223"/>
                </a:moveTo>
                <a:lnTo>
                  <a:pt x="3119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3" name="object 893"/>
          <p:cNvSpPr/>
          <p:nvPr/>
        </p:nvSpPr>
        <p:spPr>
          <a:xfrm>
            <a:off x="4067485" y="5149961"/>
            <a:ext cx="36088" cy="2446"/>
          </a:xfrm>
          <a:custGeom>
            <a:avLst/>
            <a:gdLst/>
            <a:ahLst/>
            <a:cxnLst/>
            <a:rect l="l" t="t" r="r" b="b"/>
            <a:pathLst>
              <a:path w="36088" h="2446">
                <a:moveTo>
                  <a:pt x="0" y="1223"/>
                </a:moveTo>
                <a:lnTo>
                  <a:pt x="36088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4" name="object 894"/>
          <p:cNvSpPr/>
          <p:nvPr/>
        </p:nvSpPr>
        <p:spPr>
          <a:xfrm>
            <a:off x="4067485" y="5174425"/>
            <a:ext cx="36088" cy="2446"/>
          </a:xfrm>
          <a:custGeom>
            <a:avLst/>
            <a:gdLst/>
            <a:ahLst/>
            <a:cxnLst/>
            <a:rect l="l" t="t" r="r" b="b"/>
            <a:pathLst>
              <a:path w="36088" h="2446">
                <a:moveTo>
                  <a:pt x="0" y="1223"/>
                </a:moveTo>
                <a:lnTo>
                  <a:pt x="36088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5" name="object 895"/>
          <p:cNvSpPr/>
          <p:nvPr/>
        </p:nvSpPr>
        <p:spPr>
          <a:xfrm>
            <a:off x="4065653" y="5152409"/>
            <a:ext cx="39752" cy="4278"/>
          </a:xfrm>
          <a:custGeom>
            <a:avLst/>
            <a:gdLst/>
            <a:ahLst/>
            <a:cxnLst/>
            <a:rect l="l" t="t" r="r" b="b"/>
            <a:pathLst>
              <a:path w="39752" h="4278">
                <a:moveTo>
                  <a:pt x="0" y="2139"/>
                </a:moveTo>
                <a:lnTo>
                  <a:pt x="39752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6" name="object 896"/>
          <p:cNvSpPr/>
          <p:nvPr/>
        </p:nvSpPr>
        <p:spPr>
          <a:xfrm>
            <a:off x="4065653" y="5170148"/>
            <a:ext cx="39752" cy="4278"/>
          </a:xfrm>
          <a:custGeom>
            <a:avLst/>
            <a:gdLst/>
            <a:ahLst/>
            <a:cxnLst/>
            <a:rect l="l" t="t" r="r" b="b"/>
            <a:pathLst>
              <a:path w="39752" h="4278">
                <a:moveTo>
                  <a:pt x="0" y="2139"/>
                </a:moveTo>
                <a:lnTo>
                  <a:pt x="39752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7" name="object 897"/>
          <p:cNvSpPr/>
          <p:nvPr/>
        </p:nvSpPr>
        <p:spPr>
          <a:xfrm>
            <a:off x="4063207" y="5156686"/>
            <a:ext cx="44644" cy="13460"/>
          </a:xfrm>
          <a:custGeom>
            <a:avLst/>
            <a:gdLst/>
            <a:ahLst/>
            <a:cxnLst/>
            <a:rect l="l" t="t" r="r" b="b"/>
            <a:pathLst>
              <a:path w="44644" h="13460">
                <a:moveTo>
                  <a:pt x="0" y="6730"/>
                </a:moveTo>
                <a:lnTo>
                  <a:pt x="44644" y="6730"/>
                </a:lnTo>
              </a:path>
            </a:pathLst>
          </a:custGeom>
          <a:ln w="147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8" name="object 898"/>
          <p:cNvSpPr/>
          <p:nvPr/>
        </p:nvSpPr>
        <p:spPr>
          <a:xfrm>
            <a:off x="4063207" y="5161579"/>
            <a:ext cx="44644" cy="4290"/>
          </a:xfrm>
          <a:custGeom>
            <a:avLst/>
            <a:gdLst/>
            <a:ahLst/>
            <a:cxnLst/>
            <a:rect l="l" t="t" r="r" b="b"/>
            <a:pathLst>
              <a:path w="44644" h="4290">
                <a:moveTo>
                  <a:pt x="0" y="2145"/>
                </a:moveTo>
                <a:lnTo>
                  <a:pt x="44644" y="2145"/>
                </a:lnTo>
              </a:path>
            </a:pathLst>
          </a:custGeom>
          <a:ln w="556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9" name="object 899"/>
          <p:cNvSpPr/>
          <p:nvPr/>
        </p:nvSpPr>
        <p:spPr>
          <a:xfrm>
            <a:off x="4064674" y="5141518"/>
            <a:ext cx="40731" cy="42090"/>
          </a:xfrm>
          <a:custGeom>
            <a:avLst/>
            <a:gdLst/>
            <a:ahLst/>
            <a:cxnLst/>
            <a:rect l="l" t="t" r="r" b="b"/>
            <a:pathLst>
              <a:path w="40731" h="42090">
                <a:moveTo>
                  <a:pt x="40731" y="20676"/>
                </a:moveTo>
                <a:lnTo>
                  <a:pt x="36151" y="7607"/>
                </a:lnTo>
                <a:lnTo>
                  <a:pt x="24759" y="0"/>
                </a:lnTo>
                <a:lnTo>
                  <a:pt x="9108" y="2984"/>
                </a:lnTo>
                <a:lnTo>
                  <a:pt x="0" y="11837"/>
                </a:lnTo>
                <a:lnTo>
                  <a:pt x="1471" y="28701"/>
                </a:lnTo>
                <a:lnTo>
                  <a:pt x="8580" y="38720"/>
                </a:lnTo>
                <a:lnTo>
                  <a:pt x="19132" y="42090"/>
                </a:lnTo>
                <a:lnTo>
                  <a:pt x="32305" y="37551"/>
                </a:lnTo>
                <a:lnTo>
                  <a:pt x="39968" y="26244"/>
                </a:lnTo>
                <a:lnTo>
                  <a:pt x="40731" y="20676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0" name="object 900"/>
          <p:cNvSpPr/>
          <p:nvPr/>
        </p:nvSpPr>
        <p:spPr>
          <a:xfrm>
            <a:off x="4085223" y="5107748"/>
            <a:ext cx="0" cy="118074"/>
          </a:xfrm>
          <a:custGeom>
            <a:avLst/>
            <a:gdLst/>
            <a:ahLst/>
            <a:cxnLst/>
            <a:rect l="l" t="t" r="r" b="b"/>
            <a:pathLst>
              <a:path h="118074">
                <a:moveTo>
                  <a:pt x="0" y="0"/>
                </a:moveTo>
                <a:lnTo>
                  <a:pt x="0" y="118074"/>
                </a:lnTo>
              </a:path>
            </a:pathLst>
          </a:custGeom>
          <a:ln w="13447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1" name="object 901"/>
          <p:cNvSpPr/>
          <p:nvPr/>
        </p:nvSpPr>
        <p:spPr>
          <a:xfrm>
            <a:off x="4335411" y="5142591"/>
            <a:ext cx="4290" cy="45942"/>
          </a:xfrm>
          <a:custGeom>
            <a:avLst/>
            <a:gdLst/>
            <a:ahLst/>
            <a:cxnLst/>
            <a:rect l="l" t="t" r="r" b="b"/>
            <a:pathLst>
              <a:path w="4289" h="45942">
                <a:moveTo>
                  <a:pt x="0" y="45942"/>
                </a:moveTo>
                <a:lnTo>
                  <a:pt x="4289" y="45942"/>
                </a:lnTo>
                <a:lnTo>
                  <a:pt x="4289" y="0"/>
                </a:lnTo>
                <a:lnTo>
                  <a:pt x="0" y="0"/>
                </a:lnTo>
                <a:lnTo>
                  <a:pt x="0" y="45942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2" name="object 902"/>
          <p:cNvSpPr/>
          <p:nvPr/>
        </p:nvSpPr>
        <p:spPr>
          <a:xfrm>
            <a:off x="4326230" y="5145683"/>
            <a:ext cx="22629" cy="2446"/>
          </a:xfrm>
          <a:custGeom>
            <a:avLst/>
            <a:gdLst/>
            <a:ahLst/>
            <a:cxnLst/>
            <a:rect l="l" t="t" r="r" b="b"/>
            <a:pathLst>
              <a:path w="22629" h="2446">
                <a:moveTo>
                  <a:pt x="0" y="1223"/>
                </a:moveTo>
                <a:lnTo>
                  <a:pt x="22629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3" name="object 903"/>
          <p:cNvSpPr/>
          <p:nvPr/>
        </p:nvSpPr>
        <p:spPr>
          <a:xfrm>
            <a:off x="4326230" y="5182973"/>
            <a:ext cx="22629" cy="3717"/>
          </a:xfrm>
          <a:custGeom>
            <a:avLst/>
            <a:gdLst/>
            <a:ahLst/>
            <a:cxnLst/>
            <a:rect l="l" t="t" r="r" b="b"/>
            <a:pathLst>
              <a:path w="22629" h="3716">
                <a:moveTo>
                  <a:pt x="0" y="3716"/>
                </a:moveTo>
                <a:lnTo>
                  <a:pt x="22629" y="3716"/>
                </a:lnTo>
                <a:lnTo>
                  <a:pt x="22629" y="0"/>
                </a:lnTo>
                <a:lnTo>
                  <a:pt x="0" y="0"/>
                </a:lnTo>
                <a:lnTo>
                  <a:pt x="0" y="3716"/>
                </a:lnTo>
                <a:close/>
              </a:path>
            </a:pathLst>
          </a:custGeom>
          <a:solidFill>
            <a:srgbClr val="C6C7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4" name="object 904"/>
          <p:cNvSpPr/>
          <p:nvPr/>
        </p:nvSpPr>
        <p:spPr>
          <a:xfrm>
            <a:off x="4323784" y="5148130"/>
            <a:ext cx="26919" cy="1831"/>
          </a:xfrm>
          <a:custGeom>
            <a:avLst/>
            <a:gdLst/>
            <a:ahLst/>
            <a:cxnLst/>
            <a:rect l="l" t="t" r="r" b="b"/>
            <a:pathLst>
              <a:path w="26919" h="1831">
                <a:moveTo>
                  <a:pt x="0" y="915"/>
                </a:moveTo>
                <a:lnTo>
                  <a:pt x="26919" y="915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5" name="object 905"/>
          <p:cNvSpPr/>
          <p:nvPr/>
        </p:nvSpPr>
        <p:spPr>
          <a:xfrm>
            <a:off x="4323784" y="5181161"/>
            <a:ext cx="26919" cy="2446"/>
          </a:xfrm>
          <a:custGeom>
            <a:avLst/>
            <a:gdLst/>
            <a:ahLst/>
            <a:cxnLst/>
            <a:rect l="l" t="t" r="r" b="b"/>
            <a:pathLst>
              <a:path w="26919" h="2446">
                <a:moveTo>
                  <a:pt x="0" y="1223"/>
                </a:moveTo>
                <a:lnTo>
                  <a:pt x="26919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6" name="object 906"/>
          <p:cNvSpPr/>
          <p:nvPr/>
        </p:nvSpPr>
        <p:spPr>
          <a:xfrm>
            <a:off x="4321952" y="5149961"/>
            <a:ext cx="31186" cy="2446"/>
          </a:xfrm>
          <a:custGeom>
            <a:avLst/>
            <a:gdLst/>
            <a:ahLst/>
            <a:cxnLst/>
            <a:rect l="l" t="t" r="r" b="b"/>
            <a:pathLst>
              <a:path w="31185" h="2446">
                <a:moveTo>
                  <a:pt x="0" y="1223"/>
                </a:moveTo>
                <a:lnTo>
                  <a:pt x="31185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7" name="object 907"/>
          <p:cNvSpPr/>
          <p:nvPr/>
        </p:nvSpPr>
        <p:spPr>
          <a:xfrm>
            <a:off x="4321952" y="5179318"/>
            <a:ext cx="31186" cy="1843"/>
          </a:xfrm>
          <a:custGeom>
            <a:avLst/>
            <a:gdLst/>
            <a:ahLst/>
            <a:cxnLst/>
            <a:rect l="l" t="t" r="r" b="b"/>
            <a:pathLst>
              <a:path w="31185" h="1843">
                <a:moveTo>
                  <a:pt x="0" y="921"/>
                </a:moveTo>
                <a:lnTo>
                  <a:pt x="31185" y="921"/>
                </a:lnTo>
              </a:path>
            </a:pathLst>
          </a:custGeom>
          <a:ln w="3175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8" name="object 908"/>
          <p:cNvSpPr/>
          <p:nvPr/>
        </p:nvSpPr>
        <p:spPr>
          <a:xfrm>
            <a:off x="4319505" y="5152408"/>
            <a:ext cx="35486" cy="2446"/>
          </a:xfrm>
          <a:custGeom>
            <a:avLst/>
            <a:gdLst/>
            <a:ahLst/>
            <a:cxnLst/>
            <a:rect l="l" t="t" r="r" b="b"/>
            <a:pathLst>
              <a:path w="35486" h="2446">
                <a:moveTo>
                  <a:pt x="0" y="1223"/>
                </a:moveTo>
                <a:lnTo>
                  <a:pt x="3548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9" name="object 909"/>
          <p:cNvSpPr/>
          <p:nvPr/>
        </p:nvSpPr>
        <p:spPr>
          <a:xfrm>
            <a:off x="4319505" y="5176871"/>
            <a:ext cx="35486" cy="2446"/>
          </a:xfrm>
          <a:custGeom>
            <a:avLst/>
            <a:gdLst/>
            <a:ahLst/>
            <a:cxnLst/>
            <a:rect l="l" t="t" r="r" b="b"/>
            <a:pathLst>
              <a:path w="35486" h="2446">
                <a:moveTo>
                  <a:pt x="0" y="1223"/>
                </a:moveTo>
                <a:lnTo>
                  <a:pt x="35486" y="1223"/>
                </a:lnTo>
              </a:path>
            </a:pathLst>
          </a:custGeom>
          <a:ln w="3716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0" name="object 910"/>
          <p:cNvSpPr/>
          <p:nvPr/>
        </p:nvSpPr>
        <p:spPr>
          <a:xfrm>
            <a:off x="4317663" y="5154855"/>
            <a:ext cx="39763" cy="4278"/>
          </a:xfrm>
          <a:custGeom>
            <a:avLst/>
            <a:gdLst/>
            <a:ahLst/>
            <a:cxnLst/>
            <a:rect l="l" t="t" r="r" b="b"/>
            <a:pathLst>
              <a:path w="39763" h="4278">
                <a:moveTo>
                  <a:pt x="0" y="2139"/>
                </a:moveTo>
                <a:lnTo>
                  <a:pt x="39763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1" name="object 911"/>
          <p:cNvSpPr/>
          <p:nvPr/>
        </p:nvSpPr>
        <p:spPr>
          <a:xfrm>
            <a:off x="4317663" y="5172594"/>
            <a:ext cx="39763" cy="4278"/>
          </a:xfrm>
          <a:custGeom>
            <a:avLst/>
            <a:gdLst/>
            <a:ahLst/>
            <a:cxnLst/>
            <a:rect l="l" t="t" r="r" b="b"/>
            <a:pathLst>
              <a:path w="39763" h="4278">
                <a:moveTo>
                  <a:pt x="0" y="2139"/>
                </a:moveTo>
                <a:lnTo>
                  <a:pt x="39763" y="2139"/>
                </a:lnTo>
              </a:path>
            </a:pathLst>
          </a:custGeom>
          <a:ln w="554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2" name="object 912"/>
          <p:cNvSpPr/>
          <p:nvPr/>
        </p:nvSpPr>
        <p:spPr>
          <a:xfrm>
            <a:off x="4315216" y="5159132"/>
            <a:ext cx="44656" cy="13460"/>
          </a:xfrm>
          <a:custGeom>
            <a:avLst/>
            <a:gdLst/>
            <a:ahLst/>
            <a:cxnLst/>
            <a:rect l="l" t="t" r="r" b="b"/>
            <a:pathLst>
              <a:path w="44656" h="13460">
                <a:moveTo>
                  <a:pt x="0" y="6730"/>
                </a:moveTo>
                <a:lnTo>
                  <a:pt x="44656" y="6730"/>
                </a:lnTo>
              </a:path>
            </a:pathLst>
          </a:custGeom>
          <a:ln w="14730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3" name="object 913"/>
          <p:cNvSpPr/>
          <p:nvPr/>
        </p:nvSpPr>
        <p:spPr>
          <a:xfrm>
            <a:off x="4315216" y="5163423"/>
            <a:ext cx="44656" cy="4892"/>
          </a:xfrm>
          <a:custGeom>
            <a:avLst/>
            <a:gdLst/>
            <a:ahLst/>
            <a:cxnLst/>
            <a:rect l="l" t="t" r="r" b="b"/>
            <a:pathLst>
              <a:path w="44656" h="4892">
                <a:moveTo>
                  <a:pt x="0" y="2446"/>
                </a:moveTo>
                <a:lnTo>
                  <a:pt x="44656" y="2446"/>
                </a:lnTo>
              </a:path>
            </a:pathLst>
          </a:custGeom>
          <a:ln w="6162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4" name="object 914"/>
          <p:cNvSpPr/>
          <p:nvPr/>
        </p:nvSpPr>
        <p:spPr>
          <a:xfrm>
            <a:off x="4316705" y="5143955"/>
            <a:ext cx="40720" cy="38438"/>
          </a:xfrm>
          <a:custGeom>
            <a:avLst/>
            <a:gdLst/>
            <a:ahLst/>
            <a:cxnLst/>
            <a:rect l="l" t="t" r="r" b="b"/>
            <a:pathLst>
              <a:path w="40720" h="38438">
                <a:moveTo>
                  <a:pt x="40720" y="20684"/>
                </a:moveTo>
                <a:lnTo>
                  <a:pt x="36140" y="7612"/>
                </a:lnTo>
                <a:lnTo>
                  <a:pt x="24752" y="0"/>
                </a:lnTo>
                <a:lnTo>
                  <a:pt x="9103" y="2980"/>
                </a:lnTo>
                <a:lnTo>
                  <a:pt x="0" y="11835"/>
                </a:lnTo>
                <a:lnTo>
                  <a:pt x="1528" y="28718"/>
                </a:lnTo>
                <a:lnTo>
                  <a:pt x="8809" y="38438"/>
                </a:lnTo>
                <a:lnTo>
                  <a:pt x="26285" y="37942"/>
                </a:lnTo>
                <a:lnTo>
                  <a:pt x="36741" y="31894"/>
                </a:lnTo>
                <a:lnTo>
                  <a:pt x="40664" y="22190"/>
                </a:lnTo>
                <a:lnTo>
                  <a:pt x="40720" y="20684"/>
                </a:lnTo>
                <a:close/>
              </a:path>
            </a:pathLst>
          </a:custGeom>
          <a:ln w="5908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5" name="object 915"/>
          <p:cNvSpPr/>
          <p:nvPr/>
        </p:nvSpPr>
        <p:spPr>
          <a:xfrm>
            <a:off x="4337243" y="5087563"/>
            <a:ext cx="0" cy="158433"/>
          </a:xfrm>
          <a:custGeom>
            <a:avLst/>
            <a:gdLst/>
            <a:ahLst/>
            <a:cxnLst/>
            <a:rect l="l" t="t" r="r" b="b"/>
            <a:pathLst>
              <a:path h="158433">
                <a:moveTo>
                  <a:pt x="0" y="0"/>
                </a:moveTo>
                <a:lnTo>
                  <a:pt x="0" y="158433"/>
                </a:lnTo>
              </a:path>
            </a:pathLst>
          </a:custGeom>
          <a:ln w="13471">
            <a:solidFill>
              <a:srgbClr val="C6C7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6" name="object 916"/>
          <p:cNvSpPr txBox="1"/>
          <p:nvPr/>
        </p:nvSpPr>
        <p:spPr>
          <a:xfrm>
            <a:off x="3210036" y="5425750"/>
            <a:ext cx="187960" cy="1828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4446" algn="ctr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endParaRPr sz="600">
              <a:latin typeface="Arial"/>
              <a:cs typeface="Arial"/>
            </a:endParaRPr>
          </a:p>
          <a:p>
            <a:pPr algn="ctr">
              <a:lnSpc>
                <a:spcPts val="635"/>
              </a:lnSpc>
            </a:pPr>
            <a:r>
              <a:rPr sz="600" b="1" spc="-1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600" b="1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600" b="1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endParaRPr sz="600">
              <a:latin typeface="Arial"/>
              <a:cs typeface="Arial"/>
            </a:endParaRPr>
          </a:p>
        </p:txBody>
      </p:sp>
      <p:sp>
        <p:nvSpPr>
          <p:cNvPr id="917" name="object 917"/>
          <p:cNvSpPr txBox="1"/>
          <p:nvPr/>
        </p:nvSpPr>
        <p:spPr>
          <a:xfrm>
            <a:off x="2284541" y="5425750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endParaRPr sz="600">
              <a:latin typeface="Arial"/>
              <a:cs typeface="Arial"/>
            </a:endParaRPr>
          </a:p>
        </p:txBody>
      </p:sp>
      <p:sp>
        <p:nvSpPr>
          <p:cNvPr id="918" name="object 918"/>
          <p:cNvSpPr txBox="1"/>
          <p:nvPr/>
        </p:nvSpPr>
        <p:spPr>
          <a:xfrm>
            <a:off x="2536473" y="5425750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endParaRPr sz="600">
              <a:latin typeface="Arial"/>
              <a:cs typeface="Arial"/>
            </a:endParaRPr>
          </a:p>
        </p:txBody>
      </p:sp>
      <p:sp>
        <p:nvSpPr>
          <p:cNvPr id="919" name="object 919"/>
          <p:cNvSpPr txBox="1"/>
          <p:nvPr/>
        </p:nvSpPr>
        <p:spPr>
          <a:xfrm>
            <a:off x="2768212" y="5425750"/>
            <a:ext cx="10477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16</a:t>
            </a:r>
            <a:endParaRPr sz="600">
              <a:latin typeface="Arial"/>
              <a:cs typeface="Arial"/>
            </a:endParaRPr>
          </a:p>
        </p:txBody>
      </p:sp>
      <p:sp>
        <p:nvSpPr>
          <p:cNvPr id="920" name="object 920"/>
          <p:cNvSpPr txBox="1"/>
          <p:nvPr/>
        </p:nvSpPr>
        <p:spPr>
          <a:xfrm>
            <a:off x="3020073" y="5425750"/>
            <a:ext cx="10477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24</a:t>
            </a:r>
            <a:endParaRPr sz="600">
              <a:latin typeface="Arial"/>
              <a:cs typeface="Arial"/>
            </a:endParaRPr>
          </a:p>
        </p:txBody>
      </p:sp>
      <p:sp>
        <p:nvSpPr>
          <p:cNvPr id="921" name="object 921"/>
          <p:cNvSpPr txBox="1"/>
          <p:nvPr/>
        </p:nvSpPr>
        <p:spPr>
          <a:xfrm>
            <a:off x="3525719" y="5425750"/>
            <a:ext cx="105410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endParaRPr sz="600">
              <a:latin typeface="Arial"/>
              <a:cs typeface="Arial"/>
            </a:endParaRPr>
          </a:p>
        </p:txBody>
      </p:sp>
      <p:sp>
        <p:nvSpPr>
          <p:cNvPr id="922" name="object 922"/>
          <p:cNvSpPr txBox="1"/>
          <p:nvPr/>
        </p:nvSpPr>
        <p:spPr>
          <a:xfrm>
            <a:off x="3777650" y="5425750"/>
            <a:ext cx="105410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endParaRPr sz="600">
              <a:latin typeface="Arial"/>
              <a:cs typeface="Arial"/>
            </a:endParaRPr>
          </a:p>
        </p:txBody>
      </p:sp>
      <p:sp>
        <p:nvSpPr>
          <p:cNvPr id="923" name="object 923"/>
          <p:cNvSpPr txBox="1"/>
          <p:nvPr/>
        </p:nvSpPr>
        <p:spPr>
          <a:xfrm>
            <a:off x="4031365" y="5425750"/>
            <a:ext cx="105410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endParaRPr sz="600">
              <a:latin typeface="Arial"/>
              <a:cs typeface="Arial"/>
            </a:endParaRPr>
          </a:p>
        </p:txBody>
      </p:sp>
      <p:sp>
        <p:nvSpPr>
          <p:cNvPr id="924" name="object 924"/>
          <p:cNvSpPr txBox="1"/>
          <p:nvPr/>
        </p:nvSpPr>
        <p:spPr>
          <a:xfrm>
            <a:off x="4283297" y="5425750"/>
            <a:ext cx="105410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endParaRPr sz="600">
              <a:latin typeface="Arial"/>
              <a:cs typeface="Arial"/>
            </a:endParaRPr>
          </a:p>
        </p:txBody>
      </p:sp>
      <p:sp>
        <p:nvSpPr>
          <p:cNvPr id="925" name="object 925"/>
          <p:cNvSpPr/>
          <p:nvPr/>
        </p:nvSpPr>
        <p:spPr>
          <a:xfrm>
            <a:off x="2203877" y="4038397"/>
            <a:ext cx="0" cy="1325672"/>
          </a:xfrm>
          <a:custGeom>
            <a:avLst/>
            <a:gdLst/>
            <a:ahLst/>
            <a:cxnLst/>
            <a:rect l="l" t="t" r="r" b="b"/>
            <a:pathLst>
              <a:path h="1325672">
                <a:moveTo>
                  <a:pt x="0" y="0"/>
                </a:moveTo>
                <a:lnTo>
                  <a:pt x="0" y="1325672"/>
                </a:lnTo>
              </a:path>
            </a:pathLst>
          </a:custGeom>
          <a:ln w="2738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6" name="object 926"/>
          <p:cNvSpPr/>
          <p:nvPr/>
        </p:nvSpPr>
        <p:spPr>
          <a:xfrm>
            <a:off x="2190185" y="5364069"/>
            <a:ext cx="19580" cy="0"/>
          </a:xfrm>
          <a:custGeom>
            <a:avLst/>
            <a:gdLst/>
            <a:ahLst/>
            <a:cxnLst/>
            <a:rect l="l" t="t" r="r" b="b"/>
            <a:pathLst>
              <a:path w="19580">
                <a:moveTo>
                  <a:pt x="19580" y="0"/>
                </a:moveTo>
                <a:lnTo>
                  <a:pt x="0" y="0"/>
                </a:lnTo>
              </a:path>
            </a:pathLst>
          </a:custGeom>
          <a:ln w="1561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7" name="object 927"/>
          <p:cNvSpPr/>
          <p:nvPr/>
        </p:nvSpPr>
        <p:spPr>
          <a:xfrm>
            <a:off x="2190185" y="5033731"/>
            <a:ext cx="19580" cy="0"/>
          </a:xfrm>
          <a:custGeom>
            <a:avLst/>
            <a:gdLst/>
            <a:ahLst/>
            <a:cxnLst/>
            <a:rect l="l" t="t" r="r" b="b"/>
            <a:pathLst>
              <a:path w="19580">
                <a:moveTo>
                  <a:pt x="19580" y="0"/>
                </a:moveTo>
                <a:lnTo>
                  <a:pt x="0" y="0"/>
                </a:lnTo>
              </a:path>
            </a:pathLst>
          </a:custGeom>
          <a:ln w="1561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8" name="object 928"/>
          <p:cNvSpPr/>
          <p:nvPr/>
        </p:nvSpPr>
        <p:spPr>
          <a:xfrm>
            <a:off x="2190185" y="4706441"/>
            <a:ext cx="19580" cy="0"/>
          </a:xfrm>
          <a:custGeom>
            <a:avLst/>
            <a:gdLst/>
            <a:ahLst/>
            <a:cxnLst/>
            <a:rect l="l" t="t" r="r" b="b"/>
            <a:pathLst>
              <a:path w="19580">
                <a:moveTo>
                  <a:pt x="19580" y="0"/>
                </a:moveTo>
                <a:lnTo>
                  <a:pt x="0" y="0"/>
                </a:lnTo>
              </a:path>
            </a:pathLst>
          </a:custGeom>
          <a:ln w="1561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9" name="object 929"/>
          <p:cNvSpPr/>
          <p:nvPr/>
        </p:nvSpPr>
        <p:spPr>
          <a:xfrm>
            <a:off x="2190185" y="4378537"/>
            <a:ext cx="19580" cy="0"/>
          </a:xfrm>
          <a:custGeom>
            <a:avLst/>
            <a:gdLst/>
            <a:ahLst/>
            <a:cxnLst/>
            <a:rect l="l" t="t" r="r" b="b"/>
            <a:pathLst>
              <a:path w="19580">
                <a:moveTo>
                  <a:pt x="19580" y="0"/>
                </a:moveTo>
                <a:lnTo>
                  <a:pt x="0" y="0"/>
                </a:lnTo>
              </a:path>
            </a:pathLst>
          </a:custGeom>
          <a:ln w="1561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0" name="object 930"/>
          <p:cNvSpPr txBox="1"/>
          <p:nvPr/>
        </p:nvSpPr>
        <p:spPr>
          <a:xfrm>
            <a:off x="2116934" y="5323593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endParaRPr sz="600">
              <a:latin typeface="Arial"/>
              <a:cs typeface="Arial"/>
            </a:endParaRPr>
          </a:p>
        </p:txBody>
      </p:sp>
      <p:sp>
        <p:nvSpPr>
          <p:cNvPr id="931" name="object 931"/>
          <p:cNvSpPr txBox="1"/>
          <p:nvPr/>
        </p:nvSpPr>
        <p:spPr>
          <a:xfrm>
            <a:off x="2116934" y="4993249"/>
            <a:ext cx="6540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endParaRPr sz="600">
              <a:latin typeface="Arial"/>
              <a:cs typeface="Arial"/>
            </a:endParaRPr>
          </a:p>
        </p:txBody>
      </p:sp>
      <p:sp>
        <p:nvSpPr>
          <p:cNvPr id="932" name="object 932"/>
          <p:cNvSpPr txBox="1"/>
          <p:nvPr/>
        </p:nvSpPr>
        <p:spPr>
          <a:xfrm>
            <a:off x="2077172" y="4665357"/>
            <a:ext cx="10604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10</a:t>
            </a:r>
            <a:endParaRPr sz="600">
              <a:latin typeface="Arial"/>
              <a:cs typeface="Arial"/>
            </a:endParaRPr>
          </a:p>
        </p:txBody>
      </p:sp>
      <p:sp>
        <p:nvSpPr>
          <p:cNvPr id="933" name="object 933"/>
          <p:cNvSpPr txBox="1"/>
          <p:nvPr/>
        </p:nvSpPr>
        <p:spPr>
          <a:xfrm>
            <a:off x="2077172" y="4338066"/>
            <a:ext cx="106045" cy="1003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15</a:t>
            </a:r>
            <a:endParaRPr sz="600">
              <a:latin typeface="Arial"/>
              <a:cs typeface="Arial"/>
            </a:endParaRPr>
          </a:p>
        </p:txBody>
      </p:sp>
      <p:sp>
        <p:nvSpPr>
          <p:cNvPr id="934" name="object 934"/>
          <p:cNvSpPr/>
          <p:nvPr/>
        </p:nvSpPr>
        <p:spPr>
          <a:xfrm>
            <a:off x="2209766" y="3994983"/>
            <a:ext cx="2207619" cy="1420472"/>
          </a:xfrm>
          <a:custGeom>
            <a:avLst/>
            <a:gdLst/>
            <a:ahLst/>
            <a:cxnLst/>
            <a:rect l="l" t="t" r="r" b="b"/>
            <a:pathLst>
              <a:path w="2207619" h="1420472">
                <a:moveTo>
                  <a:pt x="0" y="0"/>
                </a:moveTo>
                <a:lnTo>
                  <a:pt x="0" y="1420472"/>
                </a:lnTo>
                <a:lnTo>
                  <a:pt x="2207619" y="1420472"/>
                </a:lnTo>
              </a:path>
            </a:pathLst>
          </a:custGeom>
          <a:ln w="15611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7" name="object 937"/>
          <p:cNvSpPr txBox="1"/>
          <p:nvPr/>
        </p:nvSpPr>
        <p:spPr>
          <a:xfrm>
            <a:off x="1940470" y="402535"/>
            <a:ext cx="252729" cy="3994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7" baseline="252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600" b="1" spc="30" baseline="25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38</a:t>
            </a:r>
            <a:endParaRPr sz="600">
              <a:latin typeface="Arial"/>
              <a:cs typeface="Arial"/>
            </a:endParaRPr>
          </a:p>
          <a:p>
            <a:pPr>
              <a:lnSpc>
                <a:spcPts val="1000"/>
              </a:lnSpc>
              <a:spcBef>
                <a:spcPts val="31"/>
              </a:spcBef>
            </a:pPr>
            <a:endParaRPr sz="1000"/>
          </a:p>
          <a:p>
            <a:pPr marL="156195"/>
            <a:r>
              <a:rPr sz="600" spc="15" dirty="0">
                <a:solidFill>
                  <a:srgbClr val="231F20"/>
                </a:solidFill>
                <a:latin typeface="Arial"/>
                <a:cs typeface="Arial"/>
              </a:rPr>
              <a:t>37</a:t>
            </a:r>
            <a:endParaRPr sz="600">
              <a:latin typeface="Arial"/>
              <a:cs typeface="Arial"/>
            </a:endParaRPr>
          </a:p>
        </p:txBody>
      </p:sp>
      <p:sp>
        <p:nvSpPr>
          <p:cNvPr id="938" name="object 938"/>
          <p:cNvSpPr txBox="1"/>
          <p:nvPr/>
        </p:nvSpPr>
        <p:spPr>
          <a:xfrm>
            <a:off x="1940469" y="2160186"/>
            <a:ext cx="211454" cy="2914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100" b="1" spc="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endParaRPr sz="1100">
              <a:latin typeface="Arial"/>
              <a:cs typeface="Arial"/>
            </a:endParaRPr>
          </a:p>
          <a:p>
            <a:pPr marL="109844">
              <a:spcBef>
                <a:spcPts val="114"/>
              </a:spcBef>
            </a:pPr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70</a:t>
            </a:r>
            <a:endParaRPr sz="600">
              <a:latin typeface="Arial"/>
              <a:cs typeface="Arial"/>
            </a:endParaRPr>
          </a:p>
        </p:txBody>
      </p:sp>
      <p:sp>
        <p:nvSpPr>
          <p:cNvPr id="939" name="object 939"/>
          <p:cNvSpPr txBox="1"/>
          <p:nvPr/>
        </p:nvSpPr>
        <p:spPr>
          <a:xfrm>
            <a:off x="1952283" y="3937871"/>
            <a:ext cx="231140" cy="2216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7" baseline="-17676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600" b="1" spc="-195" baseline="-1767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600" spc="10" dirty="0">
                <a:solidFill>
                  <a:srgbClr val="231F20"/>
                </a:solidFill>
                <a:latin typeface="Arial"/>
                <a:cs typeface="Arial"/>
              </a:rPr>
              <a:t>20</a:t>
            </a:r>
            <a:endParaRPr sz="600">
              <a:latin typeface="Arial"/>
              <a:cs typeface="Arial"/>
            </a:endParaRPr>
          </a:p>
        </p:txBody>
      </p:sp>
      <p:sp>
        <p:nvSpPr>
          <p:cNvPr id="940" name="object 940"/>
          <p:cNvSpPr/>
          <p:nvPr/>
        </p:nvSpPr>
        <p:spPr>
          <a:xfrm>
            <a:off x="7539739" y="413728"/>
            <a:ext cx="1662577" cy="4151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41" name="object 941"/>
          <p:cNvSpPr txBox="1"/>
          <p:nvPr/>
        </p:nvSpPr>
        <p:spPr>
          <a:xfrm>
            <a:off x="5051916" y="6854393"/>
            <a:ext cx="464883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oher</a:t>
            </a:r>
            <a:r>
              <a:rPr sz="1600" spc="-21" dirty="0">
                <a:latin typeface="Tahoma"/>
                <a:cs typeface="Tahoma"/>
              </a:rPr>
              <a:t>t</a:t>
            </a:r>
            <a:r>
              <a:rPr sz="1600" dirty="0">
                <a:latin typeface="Tahoma"/>
                <a:cs typeface="Tahoma"/>
              </a:rPr>
              <a:t>y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R,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Cir</a:t>
            </a:r>
            <a:r>
              <a:rPr sz="1600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ulation.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2009;119:1492-1500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942" name="object 942"/>
          <p:cNvSpPr txBox="1"/>
          <p:nvPr/>
        </p:nvSpPr>
        <p:spPr>
          <a:xfrm>
            <a:off x="916479" y="6951230"/>
            <a:ext cx="61341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943" name="object 943"/>
          <p:cNvSpPr txBox="1"/>
          <p:nvPr/>
        </p:nvSpPr>
        <p:spPr>
          <a:xfrm>
            <a:off x="916479" y="491694"/>
            <a:ext cx="974090" cy="314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</a:t>
            </a:r>
            <a:endParaRPr sz="1000">
              <a:latin typeface="Tahoma"/>
              <a:cs typeface="Tahoma"/>
            </a:endParaRPr>
          </a:p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5325185" y="2302682"/>
          <a:ext cx="4277643" cy="6716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15105"/>
                <a:gridCol w="1113112"/>
                <a:gridCol w="848040"/>
                <a:gridCol w="501386"/>
              </a:tblGrid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Subsequent</a:t>
                      </a:r>
                      <a:r>
                        <a:rPr sz="1100" spc="7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cardiac</a:t>
                      </a:r>
                      <a:r>
                        <a:rPr sz="1100" spc="7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arrest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814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13</a:t>
                      </a:r>
                      <a:r>
                        <a:rPr sz="1100" spc="-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(26.0)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733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100" spc="-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(6.9)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319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0.042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Pulmonary</a:t>
                      </a:r>
                      <a:r>
                        <a:rPr sz="1100" spc="7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edema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814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17</a:t>
                      </a:r>
                      <a:r>
                        <a:rPr sz="1100" spc="-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(34.0)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733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9</a:t>
                      </a:r>
                      <a:r>
                        <a:rPr sz="1100" spc="-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(31.0)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1.000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5325185" y="4146439"/>
          <a:ext cx="4277485" cy="10075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03013"/>
                <a:gridCol w="1090371"/>
                <a:gridCol w="882858"/>
                <a:gridCol w="501243"/>
              </a:tblGrid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Renal</a:t>
                      </a:r>
                      <a:r>
                        <a:rPr sz="1100" spc="7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replacement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020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16</a:t>
                      </a:r>
                      <a:r>
                        <a:rPr sz="1100" spc="-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(32.0)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241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14</a:t>
                      </a:r>
                      <a:r>
                        <a:rPr sz="1100" spc="-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(48.3)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0.141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Hepatic</a:t>
                      </a:r>
                      <a:r>
                        <a:rPr sz="1100" spc="7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dysfunction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942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8</a:t>
                      </a:r>
                      <a:r>
                        <a:rPr sz="1100" spc="-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(16.0)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226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100" spc="-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(6.9)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0.316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Venous</a:t>
                      </a:r>
                      <a:r>
                        <a:rPr sz="1100" spc="7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thromboembolism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942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100" spc="-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226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100" spc="-3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1.000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935" name="object 935"/>
          <p:cNvGraphicFramePr>
            <a:graphicFrameLocks noGrp="1"/>
          </p:cNvGraphicFramePr>
          <p:nvPr/>
        </p:nvGraphicFramePr>
        <p:xfrm>
          <a:off x="2190186" y="5585528"/>
          <a:ext cx="2213506" cy="16791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262"/>
                <a:gridCol w="157213"/>
                <a:gridCol w="1947031"/>
              </a:tblGrid>
              <a:tr h="352367">
                <a:tc gridSpan="3"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7385">
                      <a:solidFill>
                        <a:srgbClr val="231F20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42195">
                <a:tc gridSpan="2">
                  <a:txBody>
                    <a:bodyPr/>
                    <a:lstStyle/>
                    <a:p>
                      <a:pPr marL="51435">
                        <a:lnSpc>
                          <a:spcPts val="12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*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7385">
                      <a:solidFill>
                        <a:srgbClr val="231F20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5020">
                        <a:lnSpc>
                          <a:spcPct val="100000"/>
                        </a:lnSpc>
                        <a:tabLst>
                          <a:tab pos="1828800" algn="l"/>
                        </a:tabLst>
                      </a:pPr>
                      <a:r>
                        <a:rPr sz="2200" baseline="-22988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*	</a:t>
                      </a: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*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96095"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7385">
                      <a:solidFill>
                        <a:srgbClr val="231F20"/>
                      </a:solidFill>
                      <a:prstDash val="solid"/>
                    </a:lnL>
                  </a:tcPr>
                </a:tc>
                <a:tc rowSpan="2"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5611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588497"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7385">
                      <a:solidFill>
                        <a:srgbClr val="231F20"/>
                      </a:solidFill>
                      <a:prstDash val="solid"/>
                    </a:lnL>
                    <a:lnB w="15611">
                      <a:solidFill>
                        <a:srgbClr val="231F2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15611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936" name="object 936"/>
          <p:cNvGraphicFramePr>
            <a:graphicFrameLocks noGrp="1"/>
          </p:cNvGraphicFramePr>
          <p:nvPr/>
        </p:nvGraphicFramePr>
        <p:xfrm>
          <a:off x="2200585" y="455898"/>
          <a:ext cx="2292854" cy="16288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713"/>
                <a:gridCol w="2203141"/>
              </a:tblGrid>
              <a:tr h="293644">
                <a:tc gridSpan="2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927">
                      <a:solidFill>
                        <a:srgbClr val="231F20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57018"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927">
                      <a:solidFill>
                        <a:srgbClr val="231F20"/>
                      </a:solidFill>
                      <a:prstDash val="solid"/>
                    </a:lnL>
                    <a:lnR w="14298">
                      <a:solidFill>
                        <a:srgbClr val="231F20"/>
                      </a:solidFill>
                      <a:prstDash val="solid"/>
                    </a:lnR>
                  </a:tcPr>
                </a:tc>
                <a:tc rowSpan="3"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4298">
                      <a:solidFill>
                        <a:srgbClr val="231F20"/>
                      </a:solidFill>
                      <a:prstDash val="solid"/>
                    </a:lnL>
                  </a:tcPr>
                </a:tc>
              </a:tr>
              <a:tr h="269480"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927">
                      <a:solidFill>
                        <a:srgbClr val="231F20"/>
                      </a:solidFill>
                      <a:prstDash val="solid"/>
                    </a:lnL>
                    <a:lnR w="14298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4298">
                      <a:solidFill>
                        <a:srgbClr val="231F20"/>
                      </a:solidFill>
                      <a:prstDash val="solid"/>
                    </a:lnL>
                  </a:tcPr>
                </a:tc>
              </a:tr>
              <a:tr h="220980"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927">
                      <a:solidFill>
                        <a:srgbClr val="231F20"/>
                      </a:solidFill>
                      <a:prstDash val="solid"/>
                    </a:lnL>
                    <a:lnR w="14287">
                      <a:solidFill>
                        <a:srgbClr val="C6C7C9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4298">
                      <a:solidFill>
                        <a:srgbClr val="231F20"/>
                      </a:solidFill>
                      <a:prstDash val="solid"/>
                    </a:lnL>
                  </a:tcPr>
                </a:tc>
              </a:tr>
              <a:tr h="587728">
                <a:tc gridSpan="2">
                  <a:txBody>
                    <a:bodyPr/>
                    <a:lstStyle/>
                    <a:p>
                      <a:pPr marL="815975" marR="998855" indent="-180975">
                        <a:lnSpc>
                          <a:spcPct val="100000"/>
                        </a:lnSpc>
                        <a:buChar char="□"/>
                        <a:tabLst>
                          <a:tab pos="815975" algn="l"/>
                        </a:tabLst>
                      </a:pPr>
                      <a:r>
                        <a:rPr sz="6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600" spc="-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600" spc="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rm</a:t>
                      </a:r>
                      <a:r>
                        <a:rPr sz="600" spc="-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6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th</a:t>
                      </a:r>
                      <a:r>
                        <a:rPr sz="600" spc="-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600" spc="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rm</a:t>
                      </a:r>
                      <a:r>
                        <a:rPr sz="6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ic </a:t>
                      </a:r>
                      <a:r>
                        <a:rPr sz="6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</a:t>
                      </a:r>
                      <a:r>
                        <a:rPr sz="600" spc="-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ypo</a:t>
                      </a:r>
                      <a:r>
                        <a:rPr sz="6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th</a:t>
                      </a:r>
                      <a:r>
                        <a:rPr sz="600" spc="-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600" spc="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rm</a:t>
                      </a:r>
                      <a:r>
                        <a:rPr sz="6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6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927">
                      <a:solidFill>
                        <a:srgbClr val="231F20"/>
                      </a:solidFill>
                      <a:prstDash val="solid"/>
                    </a:lnL>
                    <a:lnB w="16237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2375" y="1240390"/>
            <a:ext cx="685800" cy="255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-145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600" b="1" spc="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90" dirty="0">
                <a:solidFill>
                  <a:srgbClr val="231F20"/>
                </a:solidFill>
                <a:latin typeface="Arial"/>
                <a:cs typeface="Arial"/>
              </a:rPr>
              <a:t>2.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10725" y="1227891"/>
            <a:ext cx="2837815" cy="255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-105" dirty="0">
                <a:solidFill>
                  <a:srgbClr val="231F20"/>
                </a:solidFill>
                <a:latin typeface="Arial"/>
                <a:cs typeface="Arial"/>
              </a:rPr>
              <a:t>Mortality</a:t>
            </a:r>
            <a:r>
              <a:rPr sz="1600" b="1" spc="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55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600" b="1" spc="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40" dirty="0">
                <a:solidFill>
                  <a:srgbClr val="231F20"/>
                </a:solidFill>
                <a:latin typeface="Arial"/>
                <a:cs typeface="Arial"/>
              </a:rPr>
              <a:t>Functional</a:t>
            </a:r>
            <a:r>
              <a:rPr sz="1600" b="1" spc="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90" dirty="0">
                <a:solidFill>
                  <a:srgbClr val="231F20"/>
                </a:solidFill>
                <a:latin typeface="Arial"/>
                <a:cs typeface="Arial"/>
              </a:rPr>
              <a:t>Outcome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93498" y="620280"/>
            <a:ext cx="2434804" cy="6076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23850" y="6000635"/>
            <a:ext cx="2644773" cy="338137"/>
          </a:xfrm>
          <a:custGeom>
            <a:avLst/>
            <a:gdLst/>
            <a:ahLst/>
            <a:cxnLst/>
            <a:rect l="l" t="t" r="r" b="b"/>
            <a:pathLst>
              <a:path w="2644773" h="338137">
                <a:moveTo>
                  <a:pt x="0" y="0"/>
                </a:moveTo>
                <a:lnTo>
                  <a:pt x="2644773" y="0"/>
                </a:lnTo>
                <a:lnTo>
                  <a:pt x="2644773" y="338137"/>
                </a:lnTo>
                <a:lnTo>
                  <a:pt x="0" y="338137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52248" y="5478107"/>
            <a:ext cx="6623050" cy="14224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spc="-90" dirty="0">
                <a:solidFill>
                  <a:srgbClr val="231F20"/>
                </a:solidFill>
                <a:latin typeface="Arial"/>
                <a:cs typeface="Arial"/>
              </a:rPr>
              <a:t>All</a:t>
            </a:r>
            <a:r>
              <a:rPr sz="1400" spc="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109" dirty="0">
                <a:solidFill>
                  <a:srgbClr val="231F20"/>
                </a:solidFill>
                <a:latin typeface="Arial"/>
                <a:cs typeface="Arial"/>
              </a:rPr>
              <a:t>data</a:t>
            </a:r>
            <a:r>
              <a:rPr sz="1400" spc="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109" dirty="0">
                <a:solidFill>
                  <a:srgbClr val="231F20"/>
                </a:solidFill>
                <a:latin typeface="Arial"/>
                <a:cs typeface="Arial"/>
              </a:rPr>
              <a:t>are</a:t>
            </a:r>
            <a:r>
              <a:rPr sz="1400" spc="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125" dirty="0">
                <a:solidFill>
                  <a:srgbClr val="231F20"/>
                </a:solidFill>
                <a:latin typeface="Arial"/>
                <a:cs typeface="Arial"/>
              </a:rPr>
              <a:t>expressed</a:t>
            </a:r>
            <a:r>
              <a:rPr sz="1400" spc="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135" dirty="0">
                <a:solidFill>
                  <a:srgbClr val="231F20"/>
                </a:solidFill>
                <a:latin typeface="Arial"/>
                <a:cs typeface="Arial"/>
              </a:rPr>
              <a:t>as</a:t>
            </a:r>
            <a:r>
              <a:rPr sz="1400" spc="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1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400" spc="86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spc="-120" dirty="0">
                <a:solidFill>
                  <a:srgbClr val="231F20"/>
                </a:solidFill>
                <a:latin typeface="Arial"/>
                <a:cs typeface="Arial"/>
              </a:rPr>
              <a:t>(%).</a:t>
            </a:r>
            <a:endParaRPr sz="1400">
              <a:latin typeface="Arial"/>
              <a:cs typeface="Arial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400"/>
              </a:lnSpc>
              <a:spcBef>
                <a:spcPts val="94"/>
              </a:spcBef>
            </a:pPr>
            <a:endParaRPr sz="1400"/>
          </a:p>
          <a:p>
            <a:pPr marL="1977832" algn="ctr"/>
            <a:r>
              <a:rPr sz="1600" b="1" spc="-35" dirty="0">
                <a:latin typeface="Tahoma"/>
                <a:cs typeface="Tahoma"/>
              </a:rPr>
              <a:t>TH</a:t>
            </a:r>
            <a:r>
              <a:rPr sz="1600" b="1" spc="-50" dirty="0">
                <a:latin typeface="Tahoma"/>
                <a:cs typeface="Tahoma"/>
              </a:rPr>
              <a:t>A</a:t>
            </a:r>
            <a:r>
              <a:rPr sz="1600" b="1" spc="-35" dirty="0">
                <a:latin typeface="Tahoma"/>
                <a:cs typeface="Tahoma"/>
              </a:rPr>
              <a:t>PC</a:t>
            </a:r>
            <a:r>
              <a:rPr sz="1600" b="1" spc="-50" dirty="0">
                <a:latin typeface="Tahoma"/>
                <a:cs typeface="Tahoma"/>
              </a:rPr>
              <a:t>A</a:t>
            </a:r>
            <a:r>
              <a:rPr sz="1600" b="1" spc="-15" dirty="0">
                <a:latin typeface="Tahoma"/>
                <a:cs typeface="Tahoma"/>
              </a:rPr>
              <a:t> </a:t>
            </a:r>
            <a:r>
              <a:rPr sz="1600" b="1" spc="-35" dirty="0">
                <a:latin typeface="Tahoma"/>
                <a:cs typeface="Tahoma"/>
              </a:rPr>
              <a:t>stud</a:t>
            </a:r>
            <a:r>
              <a:rPr sz="1600" b="1" spc="-40" dirty="0">
                <a:latin typeface="Tahoma"/>
                <a:cs typeface="Tahoma"/>
              </a:rPr>
              <a:t>y</a:t>
            </a:r>
            <a:r>
              <a:rPr sz="1600" b="1" spc="-15" dirty="0">
                <a:latin typeface="Tahoma"/>
                <a:cs typeface="Tahoma"/>
              </a:rPr>
              <a:t> </a:t>
            </a:r>
            <a:r>
              <a:rPr sz="1600" b="1" spc="-40" dirty="0">
                <a:latin typeface="Tahoma"/>
                <a:cs typeface="Tahoma"/>
              </a:rPr>
              <a:t>e</a:t>
            </a:r>
            <a:r>
              <a:rPr sz="1600" b="1" spc="-35" dirty="0">
                <a:latin typeface="Tahoma"/>
                <a:cs typeface="Tahoma"/>
              </a:rPr>
              <a:t>n</a:t>
            </a:r>
            <a:r>
              <a:rPr sz="1600" b="1" spc="-15" dirty="0">
                <a:latin typeface="Tahoma"/>
                <a:cs typeface="Tahoma"/>
              </a:rPr>
              <a:t> </a:t>
            </a:r>
            <a:r>
              <a:rPr sz="1600" b="1" spc="-30" dirty="0">
                <a:latin typeface="Tahoma"/>
                <a:cs typeface="Tahoma"/>
              </a:rPr>
              <a:t>cou</a:t>
            </a:r>
            <a:r>
              <a:rPr sz="1600" b="1" spc="-35" dirty="0">
                <a:latin typeface="Tahoma"/>
                <a:cs typeface="Tahoma"/>
              </a:rPr>
              <a:t>rs</a:t>
            </a:r>
            <a:endParaRPr sz="1600">
              <a:latin typeface="Tahoma"/>
              <a:cs typeface="Tahoma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  <a:spcBef>
                <a:spcPts val="70"/>
              </a:spcBef>
            </a:pPr>
            <a:endParaRPr sz="1000"/>
          </a:p>
          <a:p>
            <a:pPr marL="1974022" algn="ctr"/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oher</a:t>
            </a:r>
            <a:r>
              <a:rPr sz="1600" spc="-21" dirty="0">
                <a:latin typeface="Tahoma"/>
                <a:cs typeface="Tahoma"/>
              </a:rPr>
              <a:t>t</a:t>
            </a:r>
            <a:r>
              <a:rPr sz="1600" dirty="0">
                <a:latin typeface="Tahoma"/>
                <a:cs typeface="Tahoma"/>
              </a:rPr>
              <a:t>y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R,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Cir</a:t>
            </a:r>
            <a:r>
              <a:rPr sz="1600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ulation.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2009;119:1492-1500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418256"/>
              </p:ext>
            </p:extLst>
          </p:nvPr>
        </p:nvGraphicFramePr>
        <p:xfrm>
          <a:off x="827470" y="1495660"/>
          <a:ext cx="9065896" cy="38073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9278"/>
                <a:gridCol w="1232351"/>
                <a:gridCol w="1729924"/>
                <a:gridCol w="1425009"/>
                <a:gridCol w="666233"/>
                <a:gridCol w="1490757"/>
                <a:gridCol w="952344"/>
              </a:tblGrid>
              <a:tr h="719880">
                <a:tc>
                  <a:txBody>
                    <a:bodyPr/>
                    <a:lstStyle/>
                    <a:p>
                      <a:endParaRPr sz="1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935" marR="130175" indent="-233045">
                        <a:lnSpc>
                          <a:spcPct val="1069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Normothermia (n=50)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9600" marR="140970" indent="-479425">
                        <a:lnSpc>
                          <a:spcPct val="1069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Hypothermia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Therapy (n=29)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5290" marR="207645" indent="-208279">
                        <a:lnSpc>
                          <a:spcPct val="1069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Unadjusted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OR (95%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CI)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7675" marR="325120" indent="-123825">
                        <a:lnSpc>
                          <a:spcPct val="1069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Adjusted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OR (95%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CI)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017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Adjusted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P*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36598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30-d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Mortality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1242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18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(36.0)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52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17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(58.6)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4160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2.52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(0.99–6.45)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4160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0.054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3081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2.50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(0.55–11.49)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3147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0.238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01">
                      <a:solidFill>
                        <a:srgbClr val="231F20"/>
                      </a:solidFill>
                      <a:prstDash val="solid"/>
                    </a:lnT>
                  </a:tcPr>
                </a:tc>
              </a:tr>
              <a:tr h="436598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6-mo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Mortality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242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19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(38.0)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2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(69.0)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160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3.62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(1.37–9.62)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160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0.009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081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1.99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(0.45–8.85)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147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0.502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524453">
                <a:tc>
                  <a:txBody>
                    <a:bodyPr/>
                    <a:lstStyle/>
                    <a:p>
                      <a:pPr marL="25400" marR="135890">
                        <a:lnSpc>
                          <a:spcPct val="1069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PCPC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before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cardiac arrest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96430"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1–3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242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45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(90.0)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2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21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(72.4)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96430"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4–6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941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(10.0)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008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8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(27.6)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486601">
                <a:tc>
                  <a:txBody>
                    <a:bodyPr/>
                    <a:lstStyle/>
                    <a:p>
                      <a:pPr marL="25400" marR="254000">
                        <a:lnSpc>
                          <a:spcPct val="1069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PCPC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after</a:t>
                      </a:r>
                      <a:r>
                        <a:rPr sz="1400" spc="8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cardiac arrest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2.92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(1.10–7.69)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0.031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017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2.00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(0.45–9.01)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147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0.364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96430"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1–3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242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29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(58.0)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008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9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(32.1)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13914"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4–6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242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21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(42.0)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24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19</a:t>
                      </a:r>
                      <a:r>
                        <a:rPr sz="14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(67.9)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01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48229" y="748550"/>
            <a:ext cx="8846185" cy="57778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222312" marR="678749" indent="-2590547">
              <a:lnSpc>
                <a:spcPts val="4299"/>
              </a:lnSpc>
            </a:pPr>
            <a:r>
              <a:rPr lang="en-US" sz="4000" spc="-400" smtClean="0">
                <a:latin typeface="Arial" panose="020B0604020202020204" pitchFamily="34" charset="0"/>
                <a:cs typeface="Arial" panose="020B0604020202020204" pitchFamily="34" charset="0"/>
              </a:rPr>
              <a:t>Điều  </a:t>
            </a:r>
            <a:r>
              <a:rPr lang="en-US" sz="4000" spc="-400" err="1" smtClean="0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sz="4000" spc="-400" smtClean="0">
                <a:latin typeface="Arial" panose="020B0604020202020204" pitchFamily="34" charset="0"/>
                <a:cs typeface="Arial" panose="020B0604020202020204" pitchFamily="34" charset="0"/>
              </a:rPr>
              <a:t>  sau  </a:t>
            </a:r>
            <a:r>
              <a:rPr lang="en-US" sz="4000" spc="-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hồi</a:t>
            </a:r>
            <a:r>
              <a:rPr lang="en-US" sz="4000" spc="-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spc="-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sz="4000" spc="-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spc="-2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sz="4000" spc="-2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spc="-2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tóm</a:t>
            </a:r>
            <a:r>
              <a:rPr lang="en-US" sz="4000" spc="-2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spc="-2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tắt</a:t>
            </a:r>
            <a:endParaRPr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99"/>
              </a:lnSpc>
              <a:spcBef>
                <a:spcPts val="13"/>
              </a:spcBef>
            </a:pPr>
            <a:endParaRPr sz="11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sz="2400" b="1" dirty="0" err="1">
                <a:latin typeface="Tahoma"/>
                <a:cs typeface="Tahoma"/>
              </a:rPr>
              <a:t>Ep</a:t>
            </a:r>
            <a:r>
              <a:rPr sz="2400" b="1" spc="-10" dirty="0" err="1">
                <a:latin typeface="Tahoma"/>
                <a:cs typeface="Tahoma"/>
              </a:rPr>
              <a:t>in</a:t>
            </a:r>
            <a:r>
              <a:rPr sz="2400" b="1" spc="-21" dirty="0" err="1">
                <a:latin typeface="Tahoma"/>
                <a:cs typeface="Tahoma"/>
              </a:rPr>
              <a:t>é</a:t>
            </a:r>
            <a:r>
              <a:rPr sz="2400" b="1" dirty="0" err="1">
                <a:latin typeface="Tahoma"/>
                <a:cs typeface="Tahoma"/>
              </a:rPr>
              <a:t>ph</a:t>
            </a:r>
            <a:r>
              <a:rPr sz="2400" b="1" spc="-10" dirty="0" err="1">
                <a:latin typeface="Tahoma"/>
                <a:cs typeface="Tahoma"/>
              </a:rPr>
              <a:t>rin</a:t>
            </a:r>
            <a:r>
              <a:rPr sz="2400" b="1" spc="-15" dirty="0" err="1">
                <a:latin typeface="Tahoma"/>
                <a:cs typeface="Tahoma"/>
              </a:rPr>
              <a:t>e</a:t>
            </a:r>
            <a:r>
              <a:rPr sz="2400" b="1" spc="-5" dirty="0">
                <a:latin typeface="Tahoma"/>
                <a:cs typeface="Tahoma"/>
              </a:rPr>
              <a:t> </a:t>
            </a:r>
            <a:r>
              <a:rPr lang="en-US" sz="2400" b="1" dirty="0" smtClean="0">
                <a:latin typeface="Tahoma"/>
                <a:cs typeface="Tahoma"/>
              </a:rPr>
              <a:t>TM </a:t>
            </a:r>
            <a:r>
              <a:rPr sz="2400" b="1" spc="-5" dirty="0" smtClean="0">
                <a:latin typeface="Tahoma"/>
                <a:cs typeface="Tahoma"/>
              </a:rPr>
              <a:t>/</a:t>
            </a:r>
            <a:r>
              <a:rPr lang="en-US" sz="2400" b="1" spc="-5" dirty="0" err="1" smtClean="0">
                <a:latin typeface="Tahoma"/>
                <a:cs typeface="Tahoma"/>
              </a:rPr>
              <a:t>trong</a:t>
            </a:r>
            <a:r>
              <a:rPr lang="en-US" sz="2400" b="1" spc="-5" dirty="0" smtClean="0">
                <a:latin typeface="Tahoma"/>
                <a:cs typeface="Tahoma"/>
              </a:rPr>
              <a:t> </a:t>
            </a:r>
            <a:r>
              <a:rPr lang="en-US" sz="2400" b="1" spc="-5" dirty="0" err="1" smtClean="0">
                <a:latin typeface="Tahoma"/>
                <a:cs typeface="Tahoma"/>
              </a:rPr>
              <a:t>xương</a:t>
            </a:r>
            <a:r>
              <a:rPr sz="2400" spc="-10" dirty="0" smtClean="0">
                <a:latin typeface="Tahoma"/>
                <a:cs typeface="Tahoma"/>
              </a:rPr>
              <a:t>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10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smtClean="0">
                <a:latin typeface="Tahoma"/>
                <a:cs typeface="Tahoma"/>
              </a:rPr>
              <a:t>ga</a:t>
            </a:r>
            <a:r>
              <a:rPr sz="2400" spc="-25" smtClean="0">
                <a:latin typeface="Tahoma"/>
                <a:cs typeface="Tahoma"/>
              </a:rPr>
              <a:t>mm</a:t>
            </a:r>
            <a:r>
              <a:rPr sz="2400" spc="-15" smtClean="0">
                <a:latin typeface="Tahoma"/>
                <a:cs typeface="Tahoma"/>
              </a:rPr>
              <a:t>a/k</a:t>
            </a:r>
            <a:r>
              <a:rPr sz="2400" spc="-21" smtClean="0">
                <a:latin typeface="Tahoma"/>
                <a:cs typeface="Tahoma"/>
              </a:rPr>
              <a:t>g</a:t>
            </a:r>
            <a:r>
              <a:rPr sz="2400" smtClean="0">
                <a:latin typeface="Tahoma"/>
                <a:cs typeface="Tahoma"/>
              </a:rPr>
              <a:t>/</a:t>
            </a:r>
            <a:r>
              <a:rPr lang="en-US" sz="2400" spc="-15" smtClean="0">
                <a:latin typeface="Tahoma"/>
                <a:cs typeface="Tahoma"/>
              </a:rPr>
              <a:t>liều, </a:t>
            </a:r>
            <a:r>
              <a:rPr sz="2400" spc="-5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sau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đó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truyền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liên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tục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spcBef>
                <a:spcPts val="94"/>
              </a:spcBef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sz="2400" b="1" spc="-25" dirty="0" err="1">
                <a:latin typeface="Tahoma"/>
                <a:cs typeface="Tahoma"/>
              </a:rPr>
              <a:t>Ami</a:t>
            </a:r>
            <a:r>
              <a:rPr sz="2400" b="1" spc="-15" dirty="0" err="1">
                <a:latin typeface="Tahoma"/>
                <a:cs typeface="Tahoma"/>
              </a:rPr>
              <a:t>od</a:t>
            </a:r>
            <a:r>
              <a:rPr sz="2400" b="1" spc="-21" dirty="0" err="1">
                <a:latin typeface="Tahoma"/>
                <a:cs typeface="Tahoma"/>
              </a:rPr>
              <a:t>ar</a:t>
            </a:r>
            <a:r>
              <a:rPr sz="2400" b="1" spc="-15" dirty="0" err="1">
                <a:latin typeface="Tahoma"/>
                <a:cs typeface="Tahoma"/>
              </a:rPr>
              <a:t>one</a:t>
            </a:r>
            <a:r>
              <a:rPr sz="2400" b="1" spc="-5" dirty="0">
                <a:latin typeface="Tahoma"/>
                <a:cs typeface="Tahoma"/>
              </a:rPr>
              <a:t> 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khi</a:t>
            </a:r>
            <a:r>
              <a:rPr lang="en-US" sz="2400" b="1" spc="-5" dirty="0" smtClean="0">
                <a:latin typeface="Tahoma"/>
                <a:cs typeface="Tahoma"/>
              </a:rPr>
              <a:t> </a:t>
            </a:r>
            <a:r>
              <a:rPr lang="en-US" sz="2400" spc="-10" dirty="0" smtClean="0">
                <a:latin typeface="Tahoma"/>
                <a:cs typeface="Tahoma"/>
              </a:rPr>
              <a:t>RLN </a:t>
            </a:r>
            <a:r>
              <a:rPr lang="en-US" sz="2400" spc="-10" dirty="0" err="1" smtClean="0">
                <a:latin typeface="Tahoma"/>
                <a:cs typeface="Tahoma"/>
              </a:rPr>
              <a:t>kháng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trị</a:t>
            </a:r>
            <a:r>
              <a:rPr sz="2400" spc="-10" dirty="0" smtClean="0">
                <a:latin typeface="Tahoma"/>
                <a:cs typeface="Tahoma"/>
              </a:rPr>
              <a:t>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5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25" dirty="0">
                <a:latin typeface="Tahoma"/>
                <a:cs typeface="Tahoma"/>
              </a:rPr>
              <a:t>m</a:t>
            </a:r>
            <a:r>
              <a:rPr sz="2400" spc="-15" dirty="0">
                <a:latin typeface="Tahoma"/>
                <a:cs typeface="Tahoma"/>
              </a:rPr>
              <a:t>g/kg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X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2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spcBef>
                <a:spcPts val="94"/>
              </a:spcBef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Nếu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vẫn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tiếp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tục</a:t>
            </a:r>
            <a:r>
              <a:rPr sz="2400" spc="-10" dirty="0" smtClean="0">
                <a:latin typeface="Tahoma"/>
                <a:cs typeface="Tahoma"/>
              </a:rPr>
              <a:t>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10" dirty="0">
                <a:latin typeface="Tahoma"/>
                <a:cs typeface="Tahoma"/>
              </a:rPr>
              <a:t>B</a:t>
            </a:r>
            <a:r>
              <a:rPr sz="2400" spc="-10" dirty="0">
                <a:latin typeface="Tahoma"/>
                <a:cs typeface="Tahoma"/>
              </a:rPr>
              <a:t>ic</a:t>
            </a:r>
            <a:r>
              <a:rPr sz="2400" spc="-15" dirty="0">
                <a:latin typeface="Tahoma"/>
                <a:cs typeface="Tahoma"/>
              </a:rPr>
              <a:t>arbonates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?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Calcium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nếu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có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nghi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ngờ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spcBef>
                <a:spcPts val="95"/>
              </a:spcBef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30" dirty="0" err="1" smtClean="0">
                <a:latin typeface="Tahoma"/>
                <a:cs typeface="Tahoma"/>
              </a:rPr>
              <a:t>Thông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khí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tối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thiểu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để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có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b="1" dirty="0" smtClean="0">
                <a:latin typeface="Tahoma"/>
                <a:cs typeface="Tahoma"/>
              </a:rPr>
              <a:t>Sp</a:t>
            </a:r>
            <a:r>
              <a:rPr sz="2400" b="1" spc="-5" dirty="0" smtClean="0">
                <a:latin typeface="Tahoma"/>
                <a:cs typeface="Tahoma"/>
              </a:rPr>
              <a:t>O</a:t>
            </a:r>
            <a:r>
              <a:rPr sz="2400" b="1" spc="-22" baseline="-20833" dirty="0" smtClean="0">
                <a:latin typeface="Tahoma"/>
                <a:cs typeface="Tahoma"/>
              </a:rPr>
              <a:t>2</a:t>
            </a:r>
            <a:r>
              <a:rPr lang="en-US" sz="2400" b="1" spc="-22" baseline="-20833" dirty="0" smtClean="0">
                <a:latin typeface="Tahoma"/>
                <a:cs typeface="Tahoma"/>
              </a:rPr>
              <a:t> </a:t>
            </a:r>
            <a:r>
              <a:rPr lang="en-US" sz="2400" b="1" spc="-15" dirty="0" smtClean="0">
                <a:latin typeface="Tahoma"/>
                <a:cs typeface="Tahoma"/>
              </a:rPr>
              <a:t>qua da</a:t>
            </a:r>
            <a:r>
              <a:rPr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trong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lang="en-US" sz="2400" b="1" spc="-15" dirty="0" err="1" smtClean="0">
                <a:latin typeface="Tahoma"/>
                <a:cs typeface="Tahoma"/>
              </a:rPr>
              <a:t>khoảng</a:t>
            </a:r>
            <a:r>
              <a:rPr lang="en-US" sz="2400" b="1" spc="-15" dirty="0" smtClean="0">
                <a:latin typeface="Tahoma"/>
                <a:cs typeface="Tahoma"/>
              </a:rPr>
              <a:t> </a:t>
            </a:r>
            <a:r>
              <a:rPr sz="2400" b="1" spc="-21" dirty="0" smtClean="0">
                <a:latin typeface="Tahoma"/>
                <a:cs typeface="Tahoma"/>
              </a:rPr>
              <a:t>94-98</a:t>
            </a:r>
            <a:r>
              <a:rPr sz="2400" b="1" spc="-21" dirty="0">
                <a:latin typeface="Tahoma"/>
                <a:cs typeface="Tahoma"/>
              </a:rPr>
              <a:t>%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spcBef>
                <a:spcPts val="94"/>
              </a:spcBef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30" dirty="0" err="1" smtClean="0">
                <a:latin typeface="Tahoma"/>
                <a:cs typeface="Tahoma"/>
              </a:rPr>
              <a:t>Thông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khí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tối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thiểu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để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có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thán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khí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bình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lang="en-US" sz="2400" spc="-130" dirty="0" err="1" smtClean="0">
                <a:latin typeface="Tahoma"/>
                <a:cs typeface="Tahoma"/>
              </a:rPr>
              <a:t>thường</a:t>
            </a:r>
            <a:r>
              <a:rPr lang="en-US" sz="2400" spc="-130" dirty="0" smtClean="0">
                <a:latin typeface="Tahoma"/>
                <a:cs typeface="Tahoma"/>
              </a:rPr>
              <a:t> 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smtClean="0">
                <a:latin typeface="Tahoma"/>
                <a:cs typeface="Tahoma"/>
              </a:rPr>
              <a:t>(</a:t>
            </a:r>
            <a:r>
              <a:rPr sz="2400" b="1" dirty="0" err="1" smtClean="0">
                <a:latin typeface="Tahoma"/>
                <a:cs typeface="Tahoma"/>
              </a:rPr>
              <a:t>no</a:t>
            </a:r>
            <a:r>
              <a:rPr sz="2400" b="1" spc="-21" dirty="0" err="1" smtClean="0">
                <a:latin typeface="Tahoma"/>
                <a:cs typeface="Tahoma"/>
              </a:rPr>
              <a:t>rmo</a:t>
            </a:r>
            <a:r>
              <a:rPr sz="2400" b="1" spc="-5" dirty="0" err="1" smtClean="0">
                <a:latin typeface="Tahoma"/>
                <a:cs typeface="Tahoma"/>
              </a:rPr>
              <a:t>c</a:t>
            </a:r>
            <a:r>
              <a:rPr sz="2400" b="1" spc="-15" dirty="0" err="1" smtClean="0">
                <a:latin typeface="Tahoma"/>
                <a:cs typeface="Tahoma"/>
              </a:rPr>
              <a:t>apnie</a:t>
            </a:r>
            <a:r>
              <a:rPr lang="en-US" sz="2400" b="1" spc="-15" dirty="0" smtClean="0">
                <a:latin typeface="Tahoma"/>
                <a:cs typeface="Tahoma"/>
              </a:rPr>
              <a:t>)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spcBef>
                <a:spcPts val="94"/>
              </a:spcBef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b="1" dirty="0" err="1" smtClean="0">
                <a:latin typeface="Tahoma"/>
                <a:cs typeface="Tahoma"/>
              </a:rPr>
              <a:t>Liệu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pháp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hạ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thân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nhiệt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trong</a:t>
            </a:r>
            <a:r>
              <a:rPr lang="en-US" sz="2400" dirty="0" smtClean="0">
                <a:latin typeface="Tahoma"/>
                <a:cs typeface="Tahoma"/>
              </a:rPr>
              <a:t> NTNT </a:t>
            </a:r>
            <a:r>
              <a:rPr lang="en-US" sz="2400" dirty="0" err="1" smtClean="0">
                <a:latin typeface="Tahoma"/>
                <a:cs typeface="Tahoma"/>
              </a:rPr>
              <a:t>sau</a:t>
            </a:r>
            <a:r>
              <a:rPr lang="en-US" sz="2400" dirty="0" smtClean="0">
                <a:latin typeface="Tahoma"/>
                <a:cs typeface="Tahoma"/>
              </a:rPr>
              <a:t> RLN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?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850"/>
              </a:lnSpc>
              <a:spcBef>
                <a:spcPts val="35"/>
              </a:spcBef>
            </a:pPr>
            <a:endParaRPr sz="8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622240"/>
            <a:r>
              <a:rPr lang="en-US" sz="2100" dirty="0" err="1" smtClean="0">
                <a:latin typeface="Tahoma"/>
                <a:cs typeface="Tahoma"/>
              </a:rPr>
              <a:t>Nếu</a:t>
            </a:r>
            <a:r>
              <a:rPr lang="en-US" sz="2100" dirty="0" smtClean="0">
                <a:latin typeface="Tahoma"/>
                <a:cs typeface="Tahoma"/>
              </a:rPr>
              <a:t> </a:t>
            </a:r>
            <a:r>
              <a:rPr lang="en-US" sz="2100" dirty="0" err="1" smtClean="0">
                <a:latin typeface="Tahoma"/>
                <a:cs typeface="Tahoma"/>
              </a:rPr>
              <a:t>tình</a:t>
            </a:r>
            <a:r>
              <a:rPr lang="en-US" sz="2100" dirty="0" smtClean="0">
                <a:latin typeface="Tahoma"/>
                <a:cs typeface="Tahoma"/>
              </a:rPr>
              <a:t> </a:t>
            </a:r>
            <a:r>
              <a:rPr lang="en-US" sz="2100" dirty="0" err="1" smtClean="0">
                <a:latin typeface="Tahoma"/>
                <a:cs typeface="Tahoma"/>
              </a:rPr>
              <a:t>huống</a:t>
            </a:r>
            <a:r>
              <a:rPr lang="en-US" sz="2100" dirty="0" smtClean="0">
                <a:latin typeface="Tahoma"/>
                <a:cs typeface="Tahoma"/>
              </a:rPr>
              <a:t> </a:t>
            </a:r>
            <a:r>
              <a:rPr lang="en-US" sz="2100" dirty="0" err="1" smtClean="0">
                <a:latin typeface="Tahoma"/>
                <a:cs typeface="Tahoma"/>
              </a:rPr>
              <a:t>khác</a:t>
            </a:r>
            <a:r>
              <a:rPr lang="en-US" sz="2100" dirty="0" smtClean="0">
                <a:latin typeface="Tahoma"/>
                <a:cs typeface="Tahoma"/>
              </a:rPr>
              <a:t>:</a:t>
            </a:r>
            <a:r>
              <a:rPr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thảo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luận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b="1" spc="-5" dirty="0" err="1" smtClean="0">
                <a:latin typeface="Tahoma"/>
                <a:cs typeface="Tahoma"/>
              </a:rPr>
              <a:t>từng</a:t>
            </a:r>
            <a:r>
              <a:rPr lang="en-US" sz="2100" b="1" spc="-5" dirty="0" smtClean="0">
                <a:latin typeface="Tahoma"/>
                <a:cs typeface="Tahoma"/>
              </a:rPr>
              <a:t> </a:t>
            </a:r>
            <a:r>
              <a:rPr lang="en-US" sz="2100" b="1" spc="-5" dirty="0" err="1" smtClean="0">
                <a:latin typeface="Tahoma"/>
                <a:cs typeface="Tahoma"/>
              </a:rPr>
              <a:t>trường</a:t>
            </a:r>
            <a:r>
              <a:rPr lang="en-US" sz="2100" b="1" spc="-5" dirty="0" smtClean="0">
                <a:latin typeface="Tahoma"/>
                <a:cs typeface="Tahoma"/>
              </a:rPr>
              <a:t> </a:t>
            </a:r>
            <a:r>
              <a:rPr lang="en-US" sz="2100" b="1" spc="-5" dirty="0" err="1" smtClean="0">
                <a:latin typeface="Tahoma"/>
                <a:cs typeface="Tahoma"/>
              </a:rPr>
              <a:t>hợp</a:t>
            </a:r>
            <a:r>
              <a:rPr lang="en-US" sz="2100" b="1" spc="-5" dirty="0" smtClean="0">
                <a:latin typeface="Tahoma"/>
                <a:cs typeface="Tahoma"/>
              </a:rPr>
              <a:t>, </a:t>
            </a:r>
            <a:r>
              <a:rPr lang="en-US" sz="2100" b="1" spc="-5" dirty="0" err="1" smtClean="0">
                <a:latin typeface="Tahoma"/>
                <a:cs typeface="Tahoma"/>
              </a:rPr>
              <a:t>theo</a:t>
            </a:r>
            <a:r>
              <a:rPr lang="en-US" sz="2100" b="1" spc="-5" dirty="0" smtClean="0">
                <a:latin typeface="Tahoma"/>
                <a:cs typeface="Tahoma"/>
              </a:rPr>
              <a:t> </a:t>
            </a:r>
            <a:r>
              <a:rPr lang="en-US" sz="2100" b="1" spc="-5" dirty="0" err="1" smtClean="0">
                <a:latin typeface="Tahoma"/>
                <a:cs typeface="Tahoma"/>
              </a:rPr>
              <a:t>từng</a:t>
            </a:r>
            <a:r>
              <a:rPr lang="en-US" sz="2100" b="1" spc="-5" dirty="0" smtClean="0">
                <a:latin typeface="Tahoma"/>
                <a:cs typeface="Tahoma"/>
              </a:rPr>
              <a:t> </a:t>
            </a:r>
            <a:r>
              <a:rPr lang="en-US" sz="2100" b="1" spc="-5" dirty="0" err="1" smtClean="0">
                <a:latin typeface="Tahoma"/>
                <a:cs typeface="Tahoma"/>
              </a:rPr>
              <a:t>khoa</a:t>
            </a:r>
            <a:r>
              <a:rPr lang="en-US" sz="2100" b="1" spc="-5" dirty="0" smtClean="0">
                <a:latin typeface="Tahoma"/>
                <a:cs typeface="Tahoma"/>
              </a:rPr>
              <a:t>, </a:t>
            </a:r>
            <a:r>
              <a:rPr lang="en-US" sz="2100" b="1" spc="-5" dirty="0" err="1" smtClean="0">
                <a:latin typeface="Tahoma"/>
                <a:cs typeface="Tahoma"/>
              </a:rPr>
              <a:t>từng</a:t>
            </a:r>
            <a:r>
              <a:rPr lang="en-US" sz="2100" b="1" spc="-5" dirty="0" smtClean="0">
                <a:latin typeface="Tahoma"/>
                <a:cs typeface="Tahoma"/>
              </a:rPr>
              <a:t> </a:t>
            </a:r>
            <a:r>
              <a:rPr lang="en-US" sz="2100" b="1" spc="-5" dirty="0" err="1" smtClean="0">
                <a:latin typeface="Tahoma"/>
                <a:cs typeface="Tahoma"/>
              </a:rPr>
              <a:t>phác</a:t>
            </a:r>
            <a:r>
              <a:rPr lang="en-US" sz="2100" b="1" spc="-5" dirty="0" smtClean="0">
                <a:latin typeface="Tahoma"/>
                <a:cs typeface="Tahoma"/>
              </a:rPr>
              <a:t> </a:t>
            </a:r>
            <a:r>
              <a:rPr lang="en-US" sz="2100" b="1" spc="-5" dirty="0" err="1" smtClean="0">
                <a:latin typeface="Tahoma"/>
                <a:cs typeface="Tahoma"/>
              </a:rPr>
              <a:t>đồ</a:t>
            </a:r>
            <a:r>
              <a:rPr lang="en-US" sz="2100" b="1" spc="-5" dirty="0" smtClean="0">
                <a:latin typeface="Tahoma"/>
                <a:cs typeface="Tahoma"/>
              </a:rPr>
              <a:t> , </a:t>
            </a:r>
            <a:r>
              <a:rPr lang="en-US" sz="2100" spc="-5" dirty="0" err="1" smtClean="0">
                <a:latin typeface="Tahoma"/>
                <a:cs typeface="Tahoma"/>
              </a:rPr>
              <a:t>với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theo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dõi</a:t>
            </a:r>
            <a:r>
              <a:rPr lang="en-US" sz="2100" spc="-5" dirty="0" smtClean="0">
                <a:latin typeface="Tahoma"/>
                <a:cs typeface="Tahoma"/>
              </a:rPr>
              <a:t> </a:t>
            </a:r>
            <a:r>
              <a:rPr lang="en-US" sz="2100" spc="-5" dirty="0" err="1" smtClean="0">
                <a:latin typeface="Tahoma"/>
                <a:cs typeface="Tahoma"/>
              </a:rPr>
              <a:t>các</a:t>
            </a:r>
            <a:r>
              <a:rPr lang="en-US" sz="2100" b="1" spc="-5" dirty="0" smtClean="0">
                <a:latin typeface="Tahoma"/>
                <a:cs typeface="Tahoma"/>
              </a:rPr>
              <a:t> </a:t>
            </a:r>
            <a:r>
              <a:rPr lang="en-US" sz="2100" b="1" spc="-5" dirty="0" err="1" smtClean="0">
                <a:latin typeface="Tahoma"/>
                <a:cs typeface="Tahoma"/>
              </a:rPr>
              <a:t>biến</a:t>
            </a:r>
            <a:r>
              <a:rPr lang="en-US" sz="2100" b="1" spc="-5" dirty="0" smtClean="0">
                <a:latin typeface="Tahoma"/>
                <a:cs typeface="Tahoma"/>
              </a:rPr>
              <a:t> </a:t>
            </a:r>
            <a:r>
              <a:rPr lang="en-US" sz="2100" b="1" spc="-5" dirty="0" err="1" smtClean="0">
                <a:latin typeface="Tahoma"/>
                <a:cs typeface="Tahoma"/>
              </a:rPr>
              <a:t>chứng</a:t>
            </a:r>
            <a:r>
              <a:rPr lang="en-US" sz="2100" b="1" spc="-5" dirty="0" smtClean="0">
                <a:latin typeface="Tahoma"/>
                <a:cs typeface="Tahoma"/>
              </a:rPr>
              <a:t> </a:t>
            </a:r>
            <a:endParaRPr sz="2100" dirty="0">
              <a:latin typeface="Tahoma"/>
              <a:cs typeface="Tahoma"/>
            </a:endParaRPr>
          </a:p>
          <a:p>
            <a:pPr marL="622240">
              <a:spcBef>
                <a:spcPts val="300"/>
              </a:spcBef>
            </a:pPr>
            <a:endParaRPr sz="21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330816" y="3165995"/>
            <a:ext cx="8027034" cy="727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5719"/>
              </a:lnSpc>
            </a:pPr>
            <a:r>
              <a:rPr lang="en-US" sz="4800" spc="-30" dirty="0" err="1" smtClean="0">
                <a:latin typeface="Tahoma"/>
                <a:cs typeface="Tahoma"/>
              </a:rPr>
              <a:t>Điều</a:t>
            </a:r>
            <a:r>
              <a:rPr lang="en-US" sz="4800" spc="-30" dirty="0" smtClean="0">
                <a:latin typeface="Tahoma"/>
                <a:cs typeface="Tahoma"/>
              </a:rPr>
              <a:t> </a:t>
            </a:r>
            <a:r>
              <a:rPr lang="en-US" sz="4800" spc="-30" dirty="0" err="1" smtClean="0">
                <a:latin typeface="Tahoma"/>
                <a:cs typeface="Tahoma"/>
              </a:rPr>
              <a:t>trị</a:t>
            </a:r>
            <a:r>
              <a:rPr lang="en-US" sz="4800" spc="-30" dirty="0" smtClean="0">
                <a:latin typeface="Tahoma"/>
                <a:cs typeface="Tahoma"/>
              </a:rPr>
              <a:t> “</a:t>
            </a:r>
            <a:r>
              <a:rPr lang="en-US" sz="4800" spc="-30" dirty="0" err="1" smtClean="0">
                <a:latin typeface="Tahoma"/>
                <a:cs typeface="Tahoma"/>
              </a:rPr>
              <a:t>bổ</a:t>
            </a:r>
            <a:r>
              <a:rPr lang="en-US" sz="4800" spc="-30" dirty="0" smtClean="0">
                <a:latin typeface="Tahoma"/>
                <a:cs typeface="Tahoma"/>
              </a:rPr>
              <a:t> </a:t>
            </a:r>
            <a:r>
              <a:rPr lang="en-US" sz="4800" spc="-30" dirty="0" err="1" smtClean="0">
                <a:latin typeface="Tahoma"/>
                <a:cs typeface="Tahoma"/>
              </a:rPr>
              <a:t>trợ</a:t>
            </a:r>
            <a:r>
              <a:rPr lang="en-US" sz="4800" spc="-30" dirty="0" smtClean="0">
                <a:latin typeface="Tahoma"/>
                <a:cs typeface="Tahoma"/>
              </a:rPr>
              <a:t>”</a:t>
            </a:r>
            <a:endParaRPr sz="48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003916" y="1317193"/>
            <a:ext cx="6693534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5" dirty="0" err="1" smtClean="0">
                <a:latin typeface="Tahoma"/>
                <a:cs typeface="Tahoma"/>
              </a:rPr>
              <a:t>Điều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trị</a:t>
            </a:r>
            <a:r>
              <a:rPr lang="en-US" sz="4000" spc="-25" dirty="0" smtClean="0">
                <a:latin typeface="Tahoma"/>
                <a:cs typeface="Tahoma"/>
              </a:rPr>
              <a:t> “</a:t>
            </a:r>
            <a:r>
              <a:rPr lang="en-US" sz="4000" spc="-25" dirty="0" err="1" smtClean="0">
                <a:latin typeface="Tahoma"/>
                <a:cs typeface="Tahoma"/>
              </a:rPr>
              <a:t>bổ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trợ</a:t>
            </a:r>
            <a:r>
              <a:rPr lang="en-US" sz="4000" spc="-25" dirty="0" smtClean="0">
                <a:latin typeface="Tahoma"/>
                <a:cs typeface="Tahoma"/>
              </a:rPr>
              <a:t>”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79700" y="3055188"/>
            <a:ext cx="7543800" cy="22059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sz="2400" spc="-21" dirty="0" smtClean="0">
                <a:latin typeface="Tahoma"/>
                <a:cs typeface="Tahoma"/>
              </a:rPr>
              <a:t>ECMO</a:t>
            </a:r>
            <a:r>
              <a:rPr lang="en-US" sz="2400" spc="-21" dirty="0" smtClean="0">
                <a:latin typeface="Tahoma"/>
                <a:cs typeface="Tahoma"/>
              </a:rPr>
              <a:t> (</a:t>
            </a:r>
            <a:r>
              <a:rPr lang="en-US" sz="2400" spc="-21" dirty="0" err="1" smtClean="0">
                <a:latin typeface="Tahoma"/>
                <a:cs typeface="Tahoma"/>
              </a:rPr>
              <a:t>trao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đổi</a:t>
            </a:r>
            <a:r>
              <a:rPr lang="en-US" sz="2400" spc="-21" dirty="0" smtClean="0">
                <a:latin typeface="Tahoma"/>
                <a:cs typeface="Tahoma"/>
              </a:rPr>
              <a:t> oxy qua </a:t>
            </a:r>
            <a:r>
              <a:rPr lang="en-US" sz="2400" spc="-21" dirty="0" err="1" smtClean="0">
                <a:latin typeface="Tahoma"/>
                <a:cs typeface="Tahoma"/>
              </a:rPr>
              <a:t>màng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ngoài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cơ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thể</a:t>
            </a:r>
            <a:r>
              <a:rPr lang="en-US" sz="2400" spc="-21" dirty="0" smtClean="0">
                <a:latin typeface="Tahoma"/>
                <a:cs typeface="Tahoma"/>
              </a:rPr>
              <a:t>)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300"/>
              </a:lnSpc>
              <a:spcBef>
                <a:spcPts val="32"/>
              </a:spcBef>
              <a:buFont typeface="Arial"/>
              <a:buChar char="•"/>
            </a:pPr>
            <a:endParaRPr sz="13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spc="-21" dirty="0" smtClean="0">
                <a:latin typeface="Tahoma"/>
                <a:cs typeface="Tahoma"/>
              </a:rPr>
              <a:t>Cha </a:t>
            </a:r>
            <a:r>
              <a:rPr lang="en-US" sz="2400" spc="-21" dirty="0" err="1" smtClean="0">
                <a:latin typeface="Tahoma"/>
                <a:cs typeface="Tahoma"/>
              </a:rPr>
              <a:t>mẹ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300"/>
              </a:lnSpc>
              <a:spcBef>
                <a:spcPts val="19"/>
              </a:spcBef>
              <a:buFont typeface="Arial"/>
              <a:buChar char="•"/>
            </a:pPr>
            <a:endParaRPr sz="13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Chăm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sóc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điều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dưỡng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chung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32361" y="1351282"/>
            <a:ext cx="7585329" cy="0"/>
          </a:xfrm>
          <a:custGeom>
            <a:avLst/>
            <a:gdLst/>
            <a:ahLst/>
            <a:cxnLst/>
            <a:rect l="l" t="t" r="r" b="b"/>
            <a:pathLst>
              <a:path w="7585329">
                <a:moveTo>
                  <a:pt x="0" y="0"/>
                </a:moveTo>
                <a:lnTo>
                  <a:pt x="7585330" y="0"/>
                </a:lnTo>
              </a:path>
            </a:pathLst>
          </a:custGeom>
          <a:ln w="17361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19658" y="422475"/>
            <a:ext cx="3510345" cy="6032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spc="5" dirty="0">
                <a:latin typeface="Times New Roman"/>
                <a:cs typeface="Times New Roman"/>
              </a:rPr>
              <a:t>Summary of previous studies on ECPR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ts val="799"/>
              </a:lnSpc>
              <a:spcBef>
                <a:spcPts val="27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 marL="436837">
              <a:tabLst>
                <a:tab pos="1480041" algn="l"/>
              </a:tabLst>
            </a:pPr>
            <a:r>
              <a:rPr sz="1000" b="1" spc="5" dirty="0">
                <a:latin typeface="Times New Roman"/>
                <a:cs typeface="Times New Roman"/>
              </a:rPr>
              <a:t>Author, year	Patient population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45474" y="876504"/>
            <a:ext cx="684530" cy="4267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algn="ctr">
              <a:lnSpc>
                <a:spcPts val="1090"/>
              </a:lnSpc>
            </a:pPr>
            <a:r>
              <a:rPr sz="1000" b="1" spc="5" dirty="0">
                <a:latin typeface="Times New Roman"/>
                <a:cs typeface="Times New Roman"/>
              </a:rPr>
              <a:t>Successful cannulation (n)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077619" y="876504"/>
            <a:ext cx="636905" cy="4267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algn="ctr">
              <a:lnSpc>
                <a:spcPts val="1090"/>
              </a:lnSpc>
            </a:pPr>
            <a:r>
              <a:rPr sz="1000" b="1" spc="5" dirty="0">
                <a:latin typeface="Times New Roman"/>
                <a:cs typeface="Times New Roman"/>
              </a:rPr>
              <a:t>Survival to discharge; n </a:t>
            </a:r>
            <a:r>
              <a:rPr sz="1000" b="1" spc="10" dirty="0">
                <a:latin typeface="Times New Roman"/>
                <a:cs typeface="Times New Roman"/>
              </a:rPr>
              <a:t>(%)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62590" y="876504"/>
            <a:ext cx="1588135" cy="4267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1090"/>
              </a:lnSpc>
            </a:pPr>
            <a:r>
              <a:rPr sz="1000" b="1" spc="5" dirty="0">
                <a:latin typeface="Times New Roman"/>
                <a:cs typeface="Times New Roman"/>
              </a:rPr>
              <a:t>Duration of </a:t>
            </a:r>
            <a:r>
              <a:rPr sz="1000" b="1" spc="10" dirty="0">
                <a:latin typeface="Times New Roman"/>
                <a:cs typeface="Times New Roman"/>
              </a:rPr>
              <a:t>CPR</a:t>
            </a:r>
            <a:r>
              <a:rPr sz="1000" b="1" spc="5" dirty="0">
                <a:latin typeface="Times New Roman"/>
                <a:cs typeface="Times New Roman"/>
              </a:rPr>
              <a:t> in minutes median (range)</a:t>
            </a:r>
            <a:endParaRPr sz="1000">
              <a:latin typeface="Times New Roman"/>
              <a:cs typeface="Times New Roman"/>
            </a:endParaRPr>
          </a:p>
          <a:p>
            <a:pPr marL="12698">
              <a:lnSpc>
                <a:spcPts val="1075"/>
              </a:lnSpc>
            </a:pPr>
            <a:r>
              <a:rPr sz="1000" b="1" spc="5" dirty="0">
                <a:latin typeface="Times New Roman"/>
                <a:cs typeface="Times New Roman"/>
              </a:rPr>
              <a:t>or </a:t>
            </a:r>
            <a:r>
              <a:rPr sz="1000" b="1" spc="10" dirty="0">
                <a:latin typeface="Times New Roman"/>
                <a:cs typeface="Times New Roman"/>
              </a:rPr>
              <a:t>mean</a:t>
            </a:r>
            <a:r>
              <a:rPr sz="1000" b="1" spc="5" dirty="0">
                <a:latin typeface="Times New Roman"/>
                <a:cs typeface="Times New Roman"/>
              </a:rPr>
              <a:t> +/</a:t>
            </a:r>
            <a:r>
              <a:rPr sz="1000" b="1" spc="245" dirty="0">
                <a:latin typeface="Arial"/>
                <a:cs typeface="Arial"/>
              </a:rPr>
              <a:t>!</a:t>
            </a:r>
            <a:r>
              <a:rPr sz="1000" b="1" spc="-25" dirty="0">
                <a:latin typeface="Arial"/>
                <a:cs typeface="Arial"/>
              </a:rPr>
              <a:t> </a:t>
            </a:r>
            <a:r>
              <a:rPr sz="1000" b="1" spc="10" dirty="0">
                <a:latin typeface="Times New Roman"/>
                <a:cs typeface="Times New Roman"/>
              </a:rPr>
              <a:t>SD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06471" y="1436385"/>
            <a:ext cx="1079500" cy="54648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74294" algn="ctr"/>
            <a:r>
              <a:rPr sz="1000" spc="10" dirty="0">
                <a:latin typeface="Times New Roman"/>
                <a:cs typeface="Times New Roman"/>
              </a:rPr>
              <a:t>Huang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2008</a:t>
            </a:r>
            <a:r>
              <a:rPr sz="1600" spc="-15" baseline="17676" dirty="0">
                <a:latin typeface="Times New Roman"/>
                <a:cs typeface="Times New Roman"/>
              </a:rPr>
              <a:t>29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346676" algn="ctr"/>
            <a:r>
              <a:rPr sz="1000" spc="10" dirty="0">
                <a:latin typeface="Times New Roman"/>
                <a:cs typeface="Times New Roman"/>
              </a:rPr>
              <a:t>Chan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200</a:t>
            </a:r>
            <a:r>
              <a:rPr sz="1000" spc="5" dirty="0">
                <a:latin typeface="Times New Roman"/>
                <a:cs typeface="Times New Roman"/>
              </a:rPr>
              <a:t>8</a:t>
            </a:r>
            <a:r>
              <a:rPr sz="1600" spc="-15" baseline="17676" dirty="0">
                <a:latin typeface="Times New Roman"/>
                <a:cs typeface="Times New Roman"/>
              </a:rPr>
              <a:t>31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algn="ctr"/>
            <a:r>
              <a:rPr sz="1000" spc="5" dirty="0">
                <a:latin typeface="Times New Roman"/>
                <a:cs typeface="Times New Roman"/>
              </a:rPr>
              <a:t>Thiagarajan </a:t>
            </a:r>
            <a:r>
              <a:rPr sz="1000" spc="10" dirty="0">
                <a:latin typeface="Times New Roman"/>
                <a:cs typeface="Times New Roman"/>
              </a:rPr>
              <a:t>200</a:t>
            </a:r>
            <a:r>
              <a:rPr sz="1000" spc="5" dirty="0">
                <a:latin typeface="Times New Roman"/>
                <a:cs typeface="Times New Roman"/>
              </a:rPr>
              <a:t>7</a:t>
            </a:r>
            <a:r>
              <a:rPr sz="1600" spc="-15" baseline="17676" dirty="0">
                <a:latin typeface="Times New Roman"/>
                <a:cs typeface="Times New Roman"/>
              </a:rPr>
              <a:t>12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346676" algn="ctr"/>
            <a:r>
              <a:rPr sz="1000" spc="10" dirty="0">
                <a:latin typeface="Times New Roman"/>
                <a:cs typeface="Times New Roman"/>
              </a:rPr>
              <a:t>Ghez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200</a:t>
            </a:r>
            <a:r>
              <a:rPr sz="1000" spc="5" dirty="0">
                <a:latin typeface="Times New Roman"/>
                <a:cs typeface="Times New Roman"/>
              </a:rPr>
              <a:t>7</a:t>
            </a:r>
            <a:r>
              <a:rPr sz="1600" spc="-15" baseline="17676" dirty="0">
                <a:latin typeface="Times New Roman"/>
                <a:cs typeface="Times New Roman"/>
              </a:rPr>
              <a:t>30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230482" algn="ctr"/>
            <a:r>
              <a:rPr sz="1000" spc="5" dirty="0">
                <a:latin typeface="Times New Roman"/>
                <a:cs typeface="Times New Roman"/>
              </a:rPr>
              <a:t>Alsoufi </a:t>
            </a:r>
            <a:r>
              <a:rPr sz="1000" spc="10" dirty="0">
                <a:latin typeface="Times New Roman"/>
                <a:cs typeface="Times New Roman"/>
              </a:rPr>
              <a:t>2007</a:t>
            </a:r>
            <a:r>
              <a:rPr sz="1600" spc="-15" baseline="17676" dirty="0">
                <a:latin typeface="Times New Roman"/>
                <a:cs typeface="Times New Roman"/>
              </a:rPr>
              <a:t>13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86351" algn="ctr"/>
            <a:r>
              <a:rPr sz="1000" spc="10" dirty="0">
                <a:latin typeface="Times New Roman"/>
                <a:cs typeface="Times New Roman"/>
              </a:rPr>
              <a:t>MacLaren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200</a:t>
            </a:r>
            <a:r>
              <a:rPr sz="1000" spc="5" dirty="0">
                <a:latin typeface="Times New Roman"/>
                <a:cs typeface="Times New Roman"/>
              </a:rPr>
              <a:t>7</a:t>
            </a:r>
            <a:r>
              <a:rPr sz="1600" spc="-15" baseline="17676" dirty="0">
                <a:latin typeface="Times New Roman"/>
                <a:cs typeface="Times New Roman"/>
              </a:rPr>
              <a:t>25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144131" algn="ctr"/>
            <a:r>
              <a:rPr sz="1000" spc="5" dirty="0">
                <a:latin typeface="Times New Roman"/>
                <a:cs typeface="Times New Roman"/>
              </a:rPr>
              <a:t>Thourani </a:t>
            </a:r>
            <a:r>
              <a:rPr sz="1000" spc="10" dirty="0">
                <a:latin typeface="Times New Roman"/>
                <a:cs typeface="Times New Roman"/>
              </a:rPr>
              <a:t>200</a:t>
            </a:r>
            <a:r>
              <a:rPr sz="1000" spc="5" dirty="0">
                <a:latin typeface="Times New Roman"/>
                <a:cs typeface="Times New Roman"/>
              </a:rPr>
              <a:t>6</a:t>
            </a:r>
            <a:r>
              <a:rPr sz="1600" spc="-15" baseline="17676" dirty="0">
                <a:latin typeface="Times New Roman"/>
                <a:cs typeface="Times New Roman"/>
              </a:rPr>
              <a:t>28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332073" algn="ctr"/>
            <a:r>
              <a:rPr sz="1000" spc="5" dirty="0">
                <a:latin typeface="Times New Roman"/>
                <a:cs typeface="Times New Roman"/>
              </a:rPr>
              <a:t>Allan </a:t>
            </a:r>
            <a:r>
              <a:rPr sz="1000" spc="10" dirty="0">
                <a:latin typeface="Times New Roman"/>
                <a:cs typeface="Times New Roman"/>
              </a:rPr>
              <a:t>200</a:t>
            </a:r>
            <a:r>
              <a:rPr sz="1000" spc="5" dirty="0">
                <a:latin typeface="Times New Roman"/>
                <a:cs typeface="Times New Roman"/>
              </a:rPr>
              <a:t>6</a:t>
            </a:r>
            <a:r>
              <a:rPr sz="1600" spc="-15" baseline="17676" dirty="0">
                <a:latin typeface="Times New Roman"/>
                <a:cs typeface="Times New Roman"/>
              </a:rPr>
              <a:t>32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205720" algn="ctr"/>
            <a:r>
              <a:rPr sz="1000" spc="10" dirty="0">
                <a:latin typeface="Times New Roman"/>
                <a:cs typeface="Times New Roman"/>
              </a:rPr>
              <a:t>De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Mos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2006</a:t>
            </a:r>
            <a:r>
              <a:rPr sz="1600" spc="-15" baseline="17676" dirty="0">
                <a:latin typeface="Times New Roman"/>
                <a:cs typeface="Times New Roman"/>
              </a:rPr>
              <a:t>22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252705" algn="ctr"/>
            <a:r>
              <a:rPr sz="1000" spc="5" dirty="0">
                <a:latin typeface="Times New Roman"/>
                <a:cs typeface="Times New Roman"/>
              </a:rPr>
              <a:t>Cengiz </a:t>
            </a:r>
            <a:r>
              <a:rPr sz="1000" spc="10" dirty="0">
                <a:latin typeface="Times New Roman"/>
                <a:cs typeface="Times New Roman"/>
              </a:rPr>
              <a:t>200</a:t>
            </a:r>
            <a:r>
              <a:rPr sz="1000" spc="5" dirty="0">
                <a:latin typeface="Times New Roman"/>
                <a:cs typeface="Times New Roman"/>
              </a:rPr>
              <a:t>5</a:t>
            </a:r>
            <a:r>
              <a:rPr sz="1600" spc="-15" baseline="17676" dirty="0">
                <a:latin typeface="Times New Roman"/>
                <a:cs typeface="Times New Roman"/>
              </a:rPr>
              <a:t>20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361280" algn="ctr"/>
            <a:r>
              <a:rPr sz="1000" spc="10" dirty="0">
                <a:latin typeface="Times New Roman"/>
                <a:cs typeface="Times New Roman"/>
              </a:rPr>
              <a:t>Shah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2005</a:t>
            </a:r>
            <a:r>
              <a:rPr sz="1600" spc="-15" baseline="17676" dirty="0">
                <a:latin typeface="Times New Roman"/>
                <a:cs typeface="Times New Roman"/>
              </a:rPr>
              <a:t>27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266675" algn="ctr"/>
            <a:r>
              <a:rPr sz="1000" spc="5" dirty="0">
                <a:latin typeface="Times New Roman"/>
                <a:cs typeface="Times New Roman"/>
              </a:rPr>
              <a:t>Morris </a:t>
            </a:r>
            <a:r>
              <a:rPr sz="1000" spc="10" dirty="0">
                <a:latin typeface="Times New Roman"/>
                <a:cs typeface="Times New Roman"/>
              </a:rPr>
              <a:t>2004</a:t>
            </a:r>
            <a:r>
              <a:rPr sz="1600" spc="-15" baseline="17676" dirty="0">
                <a:latin typeface="Times New Roman"/>
                <a:cs typeface="Times New Roman"/>
              </a:rPr>
              <a:t>26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165718" algn="ctr"/>
            <a:r>
              <a:rPr sz="1000" spc="10" dirty="0">
                <a:latin typeface="Times New Roman"/>
                <a:cs typeface="Times New Roman"/>
              </a:rPr>
              <a:t>Hamrick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200</a:t>
            </a:r>
            <a:r>
              <a:rPr sz="1000" spc="5" dirty="0">
                <a:latin typeface="Times New Roman"/>
                <a:cs typeface="Times New Roman"/>
              </a:rPr>
              <a:t>3</a:t>
            </a:r>
            <a:r>
              <a:rPr sz="1600" spc="-15" baseline="17676" dirty="0">
                <a:latin typeface="Times New Roman"/>
                <a:cs typeface="Times New Roman"/>
              </a:rPr>
              <a:t>23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231118" algn="ctr"/>
            <a:r>
              <a:rPr sz="1000" spc="10" dirty="0">
                <a:latin typeface="Times New Roman"/>
                <a:cs typeface="Times New Roman"/>
              </a:rPr>
              <a:t>Aharon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2001</a:t>
            </a:r>
            <a:r>
              <a:rPr sz="1600" spc="-15" baseline="17676" dirty="0">
                <a:latin typeface="Times New Roman"/>
                <a:cs typeface="Times New Roman"/>
              </a:rPr>
              <a:t>18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415884" algn="ctr"/>
            <a:r>
              <a:rPr sz="1000" spc="5" dirty="0">
                <a:latin typeface="Times New Roman"/>
                <a:cs typeface="Times New Roman"/>
              </a:rPr>
              <a:t>Parra </a:t>
            </a:r>
            <a:r>
              <a:rPr sz="1000" spc="10" dirty="0">
                <a:latin typeface="Times New Roman"/>
                <a:cs typeface="Times New Roman"/>
              </a:rPr>
              <a:t>200</a:t>
            </a:r>
            <a:r>
              <a:rPr sz="1000" spc="5" dirty="0">
                <a:latin typeface="Times New Roman"/>
                <a:cs typeface="Times New Roman"/>
              </a:rPr>
              <a:t>0</a:t>
            </a:r>
            <a:r>
              <a:rPr sz="1600" spc="-15" baseline="17676" dirty="0">
                <a:latin typeface="Times New Roman"/>
                <a:cs typeface="Times New Roman"/>
              </a:rPr>
              <a:t>5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266675" algn="ctr"/>
            <a:r>
              <a:rPr sz="1000" spc="5" dirty="0">
                <a:latin typeface="Times New Roman"/>
                <a:cs typeface="Times New Roman"/>
              </a:rPr>
              <a:t>Posner </a:t>
            </a:r>
            <a:r>
              <a:rPr sz="1000" spc="10" dirty="0">
                <a:latin typeface="Times New Roman"/>
                <a:cs typeface="Times New Roman"/>
              </a:rPr>
              <a:t>2000</a:t>
            </a:r>
            <a:r>
              <a:rPr sz="1600" spc="-15" baseline="17676" dirty="0">
                <a:latin typeface="Times New Roman"/>
                <a:cs typeface="Times New Roman"/>
              </a:rPr>
              <a:t>24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216514" algn="ctr"/>
            <a:r>
              <a:rPr sz="1000" spc="10" dirty="0">
                <a:latin typeface="Times New Roman"/>
                <a:cs typeface="Times New Roman"/>
              </a:rPr>
              <a:t>Duncan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199</a:t>
            </a:r>
            <a:r>
              <a:rPr sz="1000" spc="5" dirty="0">
                <a:latin typeface="Times New Roman"/>
                <a:cs typeface="Times New Roman"/>
              </a:rPr>
              <a:t>8</a:t>
            </a:r>
            <a:r>
              <a:rPr sz="1600" spc="-15" baseline="17676" dirty="0">
                <a:latin typeface="Times New Roman"/>
                <a:cs typeface="Times New Roman"/>
              </a:rPr>
              <a:t>14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169528" algn="ctr"/>
            <a:r>
              <a:rPr sz="1000" spc="5" dirty="0">
                <a:latin typeface="Times New Roman"/>
                <a:cs typeface="Times New Roman"/>
              </a:rPr>
              <a:t>del </a:t>
            </a:r>
            <a:r>
              <a:rPr sz="1000" spc="10" dirty="0">
                <a:latin typeface="Times New Roman"/>
                <a:cs typeface="Times New Roman"/>
              </a:rPr>
              <a:t>Nido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199</a:t>
            </a:r>
            <a:r>
              <a:rPr sz="1000" spc="5" dirty="0">
                <a:latin typeface="Times New Roman"/>
                <a:cs typeface="Times New Roman"/>
              </a:rPr>
              <a:t>6</a:t>
            </a:r>
            <a:r>
              <a:rPr sz="1600" spc="-15" baseline="17676" dirty="0">
                <a:latin typeface="Times New Roman"/>
                <a:cs typeface="Times New Roman"/>
              </a:rPr>
              <a:t>21</a:t>
            </a:r>
            <a:endParaRPr sz="1600" baseline="17676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2"/>
              </a:spcBef>
            </a:pPr>
            <a:endParaRPr sz="900"/>
          </a:p>
          <a:p>
            <a:pPr marL="267309" algn="ctr"/>
            <a:r>
              <a:rPr sz="1000" spc="5" dirty="0">
                <a:latin typeface="Times New Roman"/>
                <a:cs typeface="Times New Roman"/>
              </a:rPr>
              <a:t>Dalton </a:t>
            </a:r>
            <a:r>
              <a:rPr sz="1000" spc="10" dirty="0">
                <a:latin typeface="Times New Roman"/>
                <a:cs typeface="Times New Roman"/>
              </a:rPr>
              <a:t>199</a:t>
            </a:r>
            <a:r>
              <a:rPr sz="1000" spc="5" dirty="0">
                <a:latin typeface="Times New Roman"/>
                <a:cs typeface="Times New Roman"/>
              </a:rPr>
              <a:t>3</a:t>
            </a:r>
            <a:r>
              <a:rPr sz="1600" spc="-15" baseline="17676" dirty="0">
                <a:latin typeface="Times New Roman"/>
                <a:cs typeface="Times New Roman"/>
              </a:rPr>
              <a:t>19</a:t>
            </a:r>
            <a:endParaRPr sz="1600" baseline="17676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33756" y="1300540"/>
            <a:ext cx="1363980" cy="1144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464775">
              <a:lnSpc>
                <a:spcPct val="192700"/>
              </a:lnSpc>
            </a:pPr>
            <a:r>
              <a:rPr sz="1000" spc="10" dirty="0">
                <a:latin typeface="Times New Roman"/>
                <a:cs typeface="Times New Roman"/>
              </a:rPr>
              <a:t>Mixed</a:t>
            </a:r>
            <a:r>
              <a:rPr sz="1500" i="1" spc="15" baseline="19444" dirty="0">
                <a:latin typeface="Times New Roman"/>
                <a:cs typeface="Times New Roman"/>
              </a:rPr>
              <a:t>¶</a:t>
            </a:r>
            <a:r>
              <a:rPr sz="1500" i="1" spc="7" baseline="19444" dirty="0">
                <a:latin typeface="Times New Roman"/>
                <a:cs typeface="Times New Roman"/>
              </a:rPr>
              <a:t> </a:t>
            </a:r>
            <a:r>
              <a:rPr sz="1000" spc="5" dirty="0">
                <a:latin typeface="Times New Roman"/>
                <a:cs typeface="Times New Roman"/>
              </a:rPr>
              <a:t>Cardiac: </a:t>
            </a:r>
            <a:r>
              <a:rPr sz="1000" spc="10" dirty="0">
                <a:latin typeface="Times New Roman"/>
                <a:cs typeface="Times New Roman"/>
              </a:rPr>
              <a:t>ELSO</a:t>
            </a:r>
            <a:r>
              <a:rPr sz="1000" spc="5" dirty="0">
                <a:latin typeface="Times New Roman"/>
                <a:cs typeface="Times New Roman"/>
              </a:rPr>
              <a:t> Registry</a:t>
            </a:r>
            <a:r>
              <a:rPr sz="1500" i="1" spc="15" baseline="19444" dirty="0">
                <a:latin typeface="Times New Roman"/>
                <a:cs typeface="Times New Roman"/>
              </a:rPr>
              <a:t>*</a:t>
            </a:r>
            <a:endParaRPr sz="1500" baseline="19444">
              <a:latin typeface="Times New Roman"/>
              <a:cs typeface="Times New Roman"/>
            </a:endParaRPr>
          </a:p>
          <a:p>
            <a:pPr marL="478743" marR="248896" indent="-229848">
              <a:lnSpc>
                <a:spcPct val="164200"/>
              </a:lnSpc>
              <a:spcBef>
                <a:spcPts val="340"/>
              </a:spcBef>
            </a:pPr>
            <a:r>
              <a:rPr sz="1000" spc="10" dirty="0">
                <a:latin typeface="Times New Roman"/>
                <a:cs typeface="Times New Roman"/>
              </a:rPr>
              <a:t>ELSO</a:t>
            </a:r>
            <a:r>
              <a:rPr sz="1000" spc="5" dirty="0">
                <a:latin typeface="Times New Roman"/>
                <a:cs typeface="Times New Roman"/>
              </a:rPr>
              <a:t> Registry</a:t>
            </a:r>
            <a:r>
              <a:rPr sz="1500" i="1" spc="15" baseline="19444" dirty="0">
                <a:latin typeface="Times New Roman"/>
                <a:cs typeface="Times New Roman"/>
              </a:rPr>
              <a:t>*</a:t>
            </a:r>
            <a:r>
              <a:rPr sz="1500" i="1" spc="7" baseline="19444" dirty="0">
                <a:latin typeface="Times New Roman"/>
                <a:cs typeface="Times New Roman"/>
              </a:rPr>
              <a:t> </a:t>
            </a:r>
            <a:r>
              <a:rPr sz="1000" spc="5" dirty="0">
                <a:latin typeface="Times New Roman"/>
                <a:cs typeface="Times New Roman"/>
              </a:rPr>
              <a:t>Cardiac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09627" y="2279555"/>
            <a:ext cx="15621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14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225989" y="2279555"/>
            <a:ext cx="34036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8</a:t>
            </a:r>
            <a:r>
              <a:rPr sz="1000" spc="5" dirty="0">
                <a:latin typeface="Times New Roman"/>
                <a:cs typeface="Times New Roman"/>
              </a:rPr>
              <a:t> (57)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862589" y="2279555"/>
            <a:ext cx="1901825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5" dirty="0">
                <a:latin typeface="Times New Roman"/>
                <a:cs typeface="Times New Roman"/>
              </a:rPr>
              <a:t>44+/</a:t>
            </a:r>
            <a:r>
              <a:rPr sz="1000" spc="300" dirty="0">
                <a:latin typeface="Arial"/>
                <a:cs typeface="Arial"/>
              </a:rPr>
              <a:t>!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27</a:t>
            </a:r>
            <a:r>
              <a:rPr sz="1000" spc="5" dirty="0">
                <a:latin typeface="Times New Roman"/>
                <a:cs typeface="Times New Roman"/>
              </a:rPr>
              <a:t> minutes (10–110 minutes)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98766" y="2616670"/>
            <a:ext cx="433705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Mixed</a:t>
            </a:r>
            <a:r>
              <a:rPr sz="1500" i="1" spc="15" baseline="19444" dirty="0">
                <a:latin typeface="Times New Roman"/>
                <a:cs typeface="Times New Roman"/>
              </a:rPr>
              <a:t>¶</a:t>
            </a:r>
            <a:endParaRPr sz="1500" baseline="19444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509627" y="2573268"/>
            <a:ext cx="15621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80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193436" y="2573268"/>
            <a:ext cx="405129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27</a:t>
            </a:r>
            <a:r>
              <a:rPr sz="1000" spc="5" dirty="0">
                <a:latin typeface="Times New Roman"/>
                <a:cs typeface="Times New Roman"/>
              </a:rPr>
              <a:t> (34)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862590" y="2573268"/>
            <a:ext cx="3081655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5" dirty="0">
                <a:latin typeface="Times New Roman"/>
                <a:cs typeface="Times New Roman"/>
              </a:rPr>
              <a:t>Outcome: Favorable-46 (14–95);Unfavorable-41 (19–110)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70569" y="4085233"/>
            <a:ext cx="10541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E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00356" y="4335546"/>
            <a:ext cx="43053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5" dirty="0">
                <a:latin typeface="Times New Roman"/>
                <a:cs typeface="Times New Roman"/>
              </a:rPr>
              <a:t>Cardiac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09627" y="4335546"/>
            <a:ext cx="15621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27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225989" y="4335546"/>
            <a:ext cx="34036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9</a:t>
            </a:r>
            <a:r>
              <a:rPr sz="1000" spc="5" dirty="0">
                <a:latin typeface="Times New Roman"/>
                <a:cs typeface="Times New Roman"/>
              </a:rPr>
              <a:t> (33)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862590" y="4335546"/>
            <a:ext cx="687705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Not</a:t>
            </a:r>
            <a:r>
              <a:rPr sz="1000" spc="5" dirty="0">
                <a:latin typeface="Times New Roman"/>
                <a:cs typeface="Times New Roman"/>
              </a:rPr>
              <a:t> reported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167801" y="4531386"/>
            <a:ext cx="495934" cy="1144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30477" algn="just">
              <a:lnSpc>
                <a:spcPct val="192700"/>
              </a:lnSpc>
            </a:pPr>
            <a:r>
              <a:rPr sz="1000" spc="10" dirty="0">
                <a:latin typeface="Times New Roman"/>
                <a:cs typeface="Times New Roman"/>
              </a:rPr>
              <a:t>Mixed</a:t>
            </a:r>
            <a:r>
              <a:rPr sz="1500" i="1" spc="15" baseline="19444" dirty="0">
                <a:latin typeface="Times New Roman"/>
                <a:cs typeface="Times New Roman"/>
              </a:rPr>
              <a:t>¶</a:t>
            </a:r>
            <a:r>
              <a:rPr sz="1500" i="1" spc="7" baseline="19444" dirty="0">
                <a:latin typeface="Times New Roman"/>
                <a:cs typeface="Times New Roman"/>
              </a:rPr>
              <a:t> </a:t>
            </a:r>
            <a:r>
              <a:rPr sz="1000" spc="5" dirty="0">
                <a:latin typeface="Times New Roman"/>
                <a:cs typeface="Times New Roman"/>
              </a:rPr>
              <a:t>Cardiac</a:t>
            </a:r>
            <a:r>
              <a:rPr sz="1500" i="1" spc="15" baseline="19444" dirty="0">
                <a:latin typeface="Times New Roman"/>
                <a:cs typeface="Times New Roman"/>
              </a:rPr>
              <a:t>#</a:t>
            </a:r>
            <a:r>
              <a:rPr sz="1500" i="1" spc="7" baseline="19444" dirty="0">
                <a:latin typeface="Times New Roman"/>
                <a:cs typeface="Times New Roman"/>
              </a:rPr>
              <a:t> </a:t>
            </a:r>
            <a:r>
              <a:rPr sz="1000" spc="5" dirty="0">
                <a:latin typeface="Times New Roman"/>
                <a:cs typeface="Times New Roman"/>
              </a:rPr>
              <a:t>Cardiac</a:t>
            </a:r>
            <a:r>
              <a:rPr sz="1500" i="1" spc="15" baseline="19444" dirty="0">
                <a:latin typeface="Times New Roman"/>
                <a:cs typeface="Times New Roman"/>
              </a:rPr>
              <a:t>#</a:t>
            </a:r>
            <a:endParaRPr sz="1500" baseline="19444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21"/>
              </a:spcBef>
            </a:pPr>
            <a:endParaRPr sz="800"/>
          </a:p>
          <a:p>
            <a:pPr marL="45081" marR="45081" algn="just"/>
            <a:r>
              <a:rPr sz="1000" spc="5" dirty="0">
                <a:latin typeface="Times New Roman"/>
                <a:cs typeface="Times New Roman"/>
              </a:rPr>
              <a:t>Cardiac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42183" y="5510398"/>
            <a:ext cx="90805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193436" y="5510398"/>
            <a:ext cx="405129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4</a:t>
            </a:r>
            <a:r>
              <a:rPr sz="1000" spc="5" dirty="0">
                <a:latin typeface="Times New Roman"/>
                <a:cs typeface="Times New Roman"/>
              </a:rPr>
              <a:t> (100)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862589" y="5510398"/>
            <a:ext cx="60071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16</a:t>
            </a:r>
            <a:r>
              <a:rPr sz="1000" spc="5" dirty="0">
                <a:latin typeface="Times New Roman"/>
                <a:cs typeface="Times New Roman"/>
              </a:rPr>
              <a:t> (12–20)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319606" y="5804111"/>
            <a:ext cx="192405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ER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542183" y="5804111"/>
            <a:ext cx="90805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25989" y="5804111"/>
            <a:ext cx="34036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1</a:t>
            </a:r>
            <a:r>
              <a:rPr sz="1000" spc="5" dirty="0">
                <a:latin typeface="Times New Roman"/>
                <a:cs typeface="Times New Roman"/>
              </a:rPr>
              <a:t> (50)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862590" y="5804111"/>
            <a:ext cx="351155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5" dirty="0">
                <a:latin typeface="Times New Roman"/>
                <a:cs typeface="Times New Roman"/>
              </a:rPr>
              <a:t>50, </a:t>
            </a:r>
            <a:r>
              <a:rPr sz="1000" spc="10" dirty="0">
                <a:latin typeface="Times New Roman"/>
                <a:cs typeface="Times New Roman"/>
              </a:rPr>
              <a:t>90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200356" y="6097824"/>
            <a:ext cx="43053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5" dirty="0">
                <a:latin typeface="Times New Roman"/>
                <a:cs typeface="Times New Roman"/>
              </a:rPr>
              <a:t>Cardiac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509627" y="6097824"/>
            <a:ext cx="15621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11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225989" y="6097824"/>
            <a:ext cx="34036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7</a:t>
            </a:r>
            <a:r>
              <a:rPr sz="1000" spc="5" dirty="0">
                <a:latin typeface="Times New Roman"/>
                <a:cs typeface="Times New Roman"/>
              </a:rPr>
              <a:t> (64)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862589" y="6097824"/>
            <a:ext cx="666116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55</a:t>
            </a:r>
            <a:r>
              <a:rPr sz="1000" spc="5" dirty="0">
                <a:latin typeface="Times New Roman"/>
                <a:cs typeface="Times New Roman"/>
              </a:rPr>
              <a:t> (20–103)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167801" y="6337097"/>
            <a:ext cx="495934" cy="5137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5081" marR="12698" indent="-33017">
              <a:lnSpc>
                <a:spcPct val="164200"/>
              </a:lnSpc>
            </a:pPr>
            <a:r>
              <a:rPr sz="1000" spc="5" dirty="0">
                <a:latin typeface="Times New Roman"/>
                <a:cs typeface="Times New Roman"/>
              </a:rPr>
              <a:t>Cardiac</a:t>
            </a:r>
            <a:r>
              <a:rPr sz="1500" i="1" spc="15" baseline="19444" dirty="0">
                <a:latin typeface="Times New Roman"/>
                <a:cs typeface="Times New Roman"/>
              </a:rPr>
              <a:t>#</a:t>
            </a:r>
            <a:r>
              <a:rPr sz="1500" i="1" spc="7" baseline="19444" dirty="0">
                <a:latin typeface="Times New Roman"/>
                <a:cs typeface="Times New Roman"/>
              </a:rPr>
              <a:t> </a:t>
            </a:r>
            <a:r>
              <a:rPr sz="1000" spc="5" dirty="0">
                <a:latin typeface="Times New Roman"/>
                <a:cs typeface="Times New Roman"/>
              </a:rPr>
              <a:t>Cardiac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509627" y="6391537"/>
            <a:ext cx="15621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11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225989" y="6391537"/>
            <a:ext cx="34036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6</a:t>
            </a:r>
            <a:r>
              <a:rPr sz="1000" spc="5" dirty="0">
                <a:latin typeface="Times New Roman"/>
                <a:cs typeface="Times New Roman"/>
              </a:rPr>
              <a:t> (55)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862590" y="6391537"/>
            <a:ext cx="469265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65</a:t>
            </a:r>
            <a:r>
              <a:rPr sz="1000" spc="5" dirty="0">
                <a:latin typeface="Times New Roman"/>
                <a:cs typeface="Times New Roman"/>
              </a:rPr>
              <a:t> +/</a:t>
            </a:r>
            <a:r>
              <a:rPr sz="1000" spc="300" dirty="0">
                <a:latin typeface="Arial"/>
                <a:cs typeface="Arial"/>
              </a:rPr>
              <a:t>!</a:t>
            </a:r>
            <a:r>
              <a:rPr sz="1000" spc="-25" dirty="0">
                <a:latin typeface="Arial"/>
                <a:cs typeface="Arial"/>
              </a:rPr>
              <a:t> </a:t>
            </a:r>
            <a:r>
              <a:rPr sz="1000" spc="10" dirty="0">
                <a:latin typeface="Times New Roman"/>
                <a:cs typeface="Times New Roman"/>
              </a:rPr>
              <a:t>9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509627" y="6685251"/>
            <a:ext cx="15621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11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225989" y="6685251"/>
            <a:ext cx="340360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6</a:t>
            </a:r>
            <a:r>
              <a:rPr sz="1000" spc="5" dirty="0">
                <a:latin typeface="Times New Roman"/>
                <a:cs typeface="Times New Roman"/>
              </a:rPr>
              <a:t> (55)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862589" y="6685251"/>
            <a:ext cx="666116" cy="165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10" dirty="0">
                <a:latin typeface="Times New Roman"/>
                <a:cs typeface="Times New Roman"/>
              </a:rPr>
              <a:t>42</a:t>
            </a:r>
            <a:r>
              <a:rPr sz="1000" spc="5" dirty="0">
                <a:latin typeface="Times New Roman"/>
                <a:cs typeface="Times New Roman"/>
              </a:rPr>
              <a:t> (42–110)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432361" y="813115"/>
            <a:ext cx="7585329" cy="0"/>
          </a:xfrm>
          <a:custGeom>
            <a:avLst/>
            <a:gdLst/>
            <a:ahLst/>
            <a:cxnLst/>
            <a:rect l="l" t="t" r="r" b="b"/>
            <a:pathLst>
              <a:path w="7585329">
                <a:moveTo>
                  <a:pt x="0" y="0"/>
                </a:moveTo>
                <a:lnTo>
                  <a:pt x="7585329" y="0"/>
                </a:lnTo>
              </a:path>
            </a:pathLst>
          </a:custGeom>
          <a:ln w="1736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432361" y="6949192"/>
            <a:ext cx="7585329" cy="0"/>
          </a:xfrm>
          <a:custGeom>
            <a:avLst/>
            <a:gdLst/>
            <a:ahLst/>
            <a:cxnLst/>
            <a:rect l="l" t="t" r="r" b="b"/>
            <a:pathLst>
              <a:path w="7585329">
                <a:moveTo>
                  <a:pt x="7585329" y="0"/>
                </a:moveTo>
                <a:lnTo>
                  <a:pt x="0" y="0"/>
                </a:lnTo>
              </a:path>
            </a:pathLst>
          </a:custGeom>
          <a:ln w="1736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6737840" y="5756476"/>
            <a:ext cx="2987674" cy="4819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647637">
              <a:lnSpc>
                <a:spcPts val="1900"/>
              </a:lnSpc>
            </a:pPr>
            <a:r>
              <a:rPr sz="1600" dirty="0">
                <a:latin typeface="Tahoma"/>
                <a:cs typeface="Tahoma"/>
              </a:rPr>
              <a:t>P</a:t>
            </a:r>
            <a:r>
              <a:rPr sz="1600" spc="-10" dirty="0">
                <a:latin typeface="Tahoma"/>
                <a:cs typeface="Tahoma"/>
              </a:rPr>
              <a:t>rodhan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</a:t>
            </a:r>
            <a:r>
              <a:rPr sz="1600" spc="-40" dirty="0">
                <a:latin typeface="Tahoma"/>
                <a:cs typeface="Tahoma"/>
              </a:rPr>
              <a:t>D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usc</a:t>
            </a:r>
            <a:r>
              <a:rPr sz="1600" spc="-5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2009;80:1124-129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41878" y="6948055"/>
            <a:ext cx="43180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Da</a:t>
            </a:r>
            <a:r>
              <a:rPr sz="1000" spc="-15" dirty="0">
                <a:latin typeface="Tahoma"/>
                <a:cs typeface="Tahoma"/>
              </a:rPr>
              <a:t>ug</a:t>
            </a:r>
            <a:r>
              <a:rPr sz="1000" dirty="0">
                <a:latin typeface="Tahoma"/>
                <a:cs typeface="Tahoma"/>
              </a:rPr>
              <a:t>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142902" y="6948055"/>
            <a:ext cx="60134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Août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361274" y="1359965"/>
          <a:ext cx="4385501" cy="8418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8066"/>
                <a:gridCol w="817506"/>
                <a:gridCol w="2999929"/>
              </a:tblGrid>
              <a:tr h="272638">
                <a:tc>
                  <a:txBody>
                    <a:bodyPr/>
                    <a:lstStyle/>
                    <a:p>
                      <a:pPr marL="160655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27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736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76225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11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(41)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736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2827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Survivors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45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(25–50);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Non-survivors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60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(37–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81)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7361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293713">
                <a:tc>
                  <a:txBody>
                    <a:bodyPr/>
                    <a:lstStyle/>
                    <a:p>
                      <a:pPr marL="12827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492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208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(42)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827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reported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75457">
                <a:tc>
                  <a:txBody>
                    <a:bodyPr/>
                    <a:lstStyle/>
                    <a:p>
                      <a:pPr marL="12827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695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261(38)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827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reported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3059188" y="2825711"/>
          <a:ext cx="5121794" cy="14773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5216"/>
                <a:gridCol w="792233"/>
                <a:gridCol w="822911"/>
                <a:gridCol w="2431434"/>
              </a:tblGrid>
              <a:tr h="275457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Septic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shock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3664" algn="ctr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18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940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(55)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reported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712"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Cardiac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3664" algn="ctr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15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130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11(73%)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54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(4–127)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11957"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Cardiac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3664" algn="ctr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19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940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15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(79)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29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(20–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57)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52400">
                <a:tc gridSpan="4"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68378">
                <a:tc gridSpan="2"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tabLst>
                          <a:tab pos="1560195" algn="r"/>
                        </a:tabLst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Mixed</a:t>
                      </a:r>
                      <a:r>
                        <a:rPr sz="1500" i="1" baseline="19444" dirty="0" smtClean="0">
                          <a:latin typeface="Times New Roman"/>
                          <a:cs typeface="Times New Roman"/>
                        </a:rPr>
                        <a:t>¶</a:t>
                      </a:r>
                      <a:r>
                        <a:rPr sz="1500" baseline="19444" dirty="0" smtClean="0">
                          <a:latin typeface="Times New Roman"/>
                          <a:cs typeface="Times New Roman"/>
                        </a:rPr>
                        <a:t> 	5</a:t>
                      </a:r>
                      <a:endParaRPr sz="1500" baseline="19444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1785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(40)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All: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31–77;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Survivors: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35–48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75457">
                <a:tc gridSpan="4"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  <a:tabLst>
                          <a:tab pos="1430020" algn="l"/>
                          <a:tab pos="2146300" algn="l"/>
                          <a:tab pos="2815590" algn="l"/>
                        </a:tabLst>
                      </a:pPr>
                      <a:r>
                        <a:rPr sz="1500" baseline="-19444" dirty="0" smtClean="0">
                          <a:latin typeface="Times New Roman"/>
                          <a:cs typeface="Times New Roman"/>
                        </a:rPr>
                        <a:t>LSO</a:t>
                      </a:r>
                      <a:r>
                        <a:rPr sz="1500" spc="7" baseline="-19444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00" spc="0" baseline="-19444" dirty="0" smtClean="0">
                          <a:latin typeface="Times New Roman"/>
                          <a:cs typeface="Times New Roman"/>
                        </a:rPr>
                        <a:t>Registry</a:t>
                      </a:r>
                      <a:r>
                        <a:rPr sz="1000" i="1" spc="0" dirty="0" smtClean="0">
                          <a:latin typeface="Times New Roman"/>
                          <a:cs typeface="Times New Roman"/>
                        </a:rPr>
                        <a:t>*	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161	64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(40)	Not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reported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24" name="object 24"/>
          <p:cNvGraphicFramePr>
            <a:graphicFrameLocks noGrp="1"/>
          </p:cNvGraphicFramePr>
          <p:nvPr/>
        </p:nvGraphicFramePr>
        <p:xfrm>
          <a:off x="4377552" y="4587989"/>
          <a:ext cx="4345851" cy="8446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1789"/>
                <a:gridCol w="801228"/>
                <a:gridCol w="2992834"/>
              </a:tblGrid>
              <a:tr h="275457">
                <a:tc>
                  <a:txBody>
                    <a:bodyPr/>
                    <a:lstStyle/>
                    <a:p>
                      <a:pPr marL="14478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64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6225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21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(33)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4145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Survivors: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50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(5–105);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Non-survivors: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46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(15–90)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712">
                <a:tc>
                  <a:txBody>
                    <a:bodyPr/>
                    <a:lstStyle/>
                    <a:p>
                      <a:pPr marL="14478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12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163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(8)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4145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reported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75457">
                <a:tc>
                  <a:txBody>
                    <a:bodyPr/>
                    <a:lstStyle/>
                    <a:p>
                      <a:pPr marL="144780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10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9245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(80)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4145">
                        <a:lnSpc>
                          <a:spcPct val="100000"/>
                        </a:lnSpc>
                      </a:pPr>
                      <a:r>
                        <a:rPr sz="1000" dirty="0" smtClean="0">
                          <a:latin typeface="Times New Roman"/>
                          <a:cs typeface="Times New Roman"/>
                        </a:rPr>
                        <a:t>42</a:t>
                      </a:r>
                      <a:r>
                        <a:rPr sz="10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0" dirty="0" smtClean="0">
                          <a:latin typeface="Times New Roman"/>
                          <a:cs typeface="Times New Roman"/>
                        </a:rPr>
                        <a:t>(5–110)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4042266" y="910793"/>
            <a:ext cx="2607310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5" dirty="0" smtClean="0">
                <a:latin typeface="Tahoma"/>
                <a:cs typeface="Tahoma"/>
              </a:rPr>
              <a:t>Cha  </a:t>
            </a:r>
            <a:r>
              <a:rPr lang="en-US" sz="4000" spc="-25" dirty="0" err="1" smtClean="0">
                <a:latin typeface="Tahoma"/>
                <a:cs typeface="Tahoma"/>
              </a:rPr>
              <a:t>mẹ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3448" y="1857219"/>
            <a:ext cx="8793851" cy="44710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0642" marR="12698" indent="-228577">
              <a:lnSpc>
                <a:spcPct val="138900"/>
              </a:lnSpc>
            </a:pPr>
            <a:r>
              <a:rPr lang="en-US" sz="2400" b="1" dirty="0" err="1" smtClean="0">
                <a:latin typeface="Tahoma"/>
                <a:cs typeface="Tahoma"/>
              </a:rPr>
              <a:t>Khuyến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cáo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mạnh</a:t>
            </a:r>
            <a:r>
              <a:rPr lang="en-US" sz="2400" b="1" dirty="0" smtClean="0">
                <a:latin typeface="Tahoma"/>
                <a:cs typeface="Tahoma"/>
              </a:rPr>
              <a:t>, </a:t>
            </a:r>
            <a:r>
              <a:rPr lang="en-US" sz="2400" b="1" dirty="0" err="1" smtClean="0">
                <a:latin typeface="Tahoma"/>
                <a:cs typeface="Tahoma"/>
              </a:rPr>
              <a:t>ít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ra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là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trong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bv</a:t>
            </a:r>
            <a:r>
              <a:rPr lang="en-US" sz="2400" b="1" smtClean="0">
                <a:latin typeface="Tahoma"/>
                <a:cs typeface="Tahoma"/>
              </a:rPr>
              <a:t>, về </a:t>
            </a:r>
            <a:r>
              <a:rPr lang="en-US" sz="2400" b="1" dirty="0" err="1" smtClean="0">
                <a:latin typeface="Tahoma"/>
                <a:cs typeface="Tahoma"/>
              </a:rPr>
              <a:t>sự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hiện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diện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của</a:t>
            </a:r>
            <a:r>
              <a:rPr lang="en-US" sz="2400" b="1" dirty="0" smtClean="0">
                <a:latin typeface="Tahoma"/>
                <a:cs typeface="Tahoma"/>
              </a:rPr>
              <a:t> cha </a:t>
            </a:r>
            <a:r>
              <a:rPr lang="en-US" sz="2400" b="1" dirty="0" err="1" smtClean="0">
                <a:latin typeface="Tahoma"/>
                <a:cs typeface="Tahoma"/>
              </a:rPr>
              <a:t>mẹ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trong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lúc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hồi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sức</a:t>
            </a: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 marL="799387" indent="-202545">
              <a:buFont typeface="Arial"/>
              <a:buChar char="•"/>
              <a:tabLst>
                <a:tab pos="799387" algn="l"/>
              </a:tabLst>
            </a:pPr>
            <a:r>
              <a:rPr lang="en-US" sz="2400" spc="-195" dirty="0" err="1" smtClean="0">
                <a:latin typeface="Tahoma"/>
                <a:cs typeface="Tahoma"/>
              </a:rPr>
              <a:t>Tình</a:t>
            </a:r>
            <a:r>
              <a:rPr lang="en-US" sz="2400" spc="-195" dirty="0" smtClean="0">
                <a:latin typeface="Tahoma"/>
                <a:cs typeface="Tahoma"/>
              </a:rPr>
              <a:t> </a:t>
            </a:r>
            <a:r>
              <a:rPr lang="en-US" sz="2400" spc="-195" dirty="0" err="1" smtClean="0">
                <a:latin typeface="Tahoma"/>
                <a:cs typeface="Tahoma"/>
              </a:rPr>
              <a:t>trạng</a:t>
            </a:r>
            <a:r>
              <a:rPr lang="en-US" sz="2400" spc="-195" dirty="0" smtClean="0">
                <a:latin typeface="Tahoma"/>
                <a:cs typeface="Tahoma"/>
              </a:rPr>
              <a:t> </a:t>
            </a:r>
            <a:r>
              <a:rPr lang="en-US" sz="2400" spc="-195" dirty="0" err="1" smtClean="0">
                <a:latin typeface="Tahoma"/>
                <a:cs typeface="Tahoma"/>
              </a:rPr>
              <a:t>của</a:t>
            </a:r>
            <a:r>
              <a:rPr lang="en-US" sz="2400" spc="-195" dirty="0" smtClean="0">
                <a:latin typeface="Tahoma"/>
                <a:cs typeface="Tahoma"/>
              </a:rPr>
              <a:t> </a:t>
            </a:r>
            <a:r>
              <a:rPr lang="en-US" sz="2400" spc="-195" err="1" smtClean="0">
                <a:latin typeface="Tahoma"/>
                <a:cs typeface="Tahoma"/>
              </a:rPr>
              <a:t>bn</a:t>
            </a:r>
            <a:r>
              <a:rPr lang="en-US" sz="2400" spc="-195" smtClean="0">
                <a:latin typeface="Tahoma"/>
                <a:cs typeface="Tahoma"/>
              </a:rPr>
              <a:t> đã tự mình </a:t>
            </a:r>
            <a:r>
              <a:rPr lang="en-US" sz="2400" spc="-195" smtClean="0">
                <a:latin typeface="Tahoma"/>
                <a:cs typeface="Tahoma"/>
              </a:rPr>
              <a:t>nói  lên </a:t>
            </a:r>
            <a:r>
              <a:rPr lang="en-US" sz="2400" spc="-195" smtClean="0">
                <a:latin typeface="Tahoma"/>
                <a:cs typeface="Tahoma"/>
              </a:rPr>
              <a:t>tất cả </a:t>
            </a:r>
            <a:r>
              <a:rPr sz="2400" smtClean="0">
                <a:latin typeface="Tahoma"/>
                <a:cs typeface="Tahoma"/>
              </a:rPr>
              <a:t>!</a:t>
            </a:r>
            <a:endParaRPr sz="1000" dirty="0"/>
          </a:p>
          <a:p>
            <a:pPr>
              <a:lnSpc>
                <a:spcPts val="1099"/>
              </a:lnSpc>
              <a:spcBef>
                <a:spcPts val="82"/>
              </a:spcBef>
              <a:buFont typeface="Arial"/>
              <a:buChar char="•"/>
            </a:pPr>
            <a:endParaRPr sz="1100" dirty="0"/>
          </a:p>
          <a:p>
            <a:pPr marL="799387" indent="-202545">
              <a:buFont typeface="Arial"/>
              <a:buChar char="•"/>
              <a:tabLst>
                <a:tab pos="799387" algn="l"/>
              </a:tabLst>
            </a:pPr>
            <a:r>
              <a:rPr lang="en-US" sz="2400" smtClean="0">
                <a:latin typeface="Tahoma"/>
                <a:cs typeface="Tahoma"/>
              </a:rPr>
              <a:t>Được chứng minh trong các sự việc, sự </a:t>
            </a:r>
            <a:r>
              <a:rPr lang="en-US" sz="2400" dirty="0" err="1" smtClean="0">
                <a:latin typeface="Tahoma"/>
                <a:cs typeface="Tahoma"/>
              </a:rPr>
              <a:t>đầu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tư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err="1" smtClean="0">
                <a:latin typeface="Tahoma"/>
                <a:cs typeface="Tahoma"/>
              </a:rPr>
              <a:t>của</a:t>
            </a:r>
            <a:r>
              <a:rPr lang="en-US" sz="2400" smtClean="0">
                <a:latin typeface="Tahoma"/>
                <a:cs typeface="Tahoma"/>
              </a:rPr>
              <a:t> êkip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99"/>
              </a:lnSpc>
              <a:spcBef>
                <a:spcPts val="94"/>
              </a:spcBef>
              <a:buFont typeface="Arial"/>
              <a:buChar char="•"/>
            </a:pPr>
            <a:endParaRPr sz="1100" dirty="0"/>
          </a:p>
          <a:p>
            <a:pPr marL="799387" indent="-202545">
              <a:buFont typeface="Arial"/>
              <a:buChar char="•"/>
              <a:tabLst>
                <a:tab pos="799387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Nhưng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dễ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đưa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đến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nguy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cơ</a:t>
            </a:r>
            <a:r>
              <a:rPr lang="en-US" sz="2400" spc="-15" dirty="0" smtClean="0">
                <a:latin typeface="Tahoma"/>
                <a:cs typeface="Tahoma"/>
              </a:rPr>
              <a:t> “</a:t>
            </a:r>
            <a:r>
              <a:rPr lang="en-US" sz="2400" spc="-15" dirty="0" err="1" smtClean="0">
                <a:latin typeface="Tahoma"/>
                <a:cs typeface="Tahoma"/>
              </a:rPr>
              <a:t>những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sai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lầm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trực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tiếp</a:t>
            </a:r>
            <a:r>
              <a:rPr lang="en-US" sz="2400" spc="-15" dirty="0" smtClean="0">
                <a:latin typeface="Tahoma"/>
                <a:cs typeface="Tahoma"/>
              </a:rPr>
              <a:t>”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99"/>
              </a:lnSpc>
              <a:spcBef>
                <a:spcPts val="94"/>
              </a:spcBef>
              <a:buFont typeface="Arial"/>
              <a:buChar char="•"/>
            </a:pPr>
            <a:endParaRPr sz="1100" dirty="0"/>
          </a:p>
          <a:p>
            <a:pPr marL="799387" indent="-202545">
              <a:buFont typeface="Arial"/>
              <a:buChar char="•"/>
              <a:tabLst>
                <a:tab pos="799387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Bác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sĩ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và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nhân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viên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cận</a:t>
            </a:r>
            <a:r>
              <a:rPr lang="en-US" sz="2400" dirty="0" smtClean="0">
                <a:latin typeface="Tahoma"/>
                <a:cs typeface="Tahoma"/>
              </a:rPr>
              <a:t> y </a:t>
            </a:r>
            <a:r>
              <a:rPr lang="en-US" sz="2400" dirty="0" err="1" smtClean="0">
                <a:latin typeface="Tahoma"/>
                <a:cs typeface="Tahoma"/>
              </a:rPr>
              <a:t>khoa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phải</a:t>
            </a:r>
            <a:r>
              <a:rPr lang="en-US" sz="2400" dirty="0" smtClean="0">
                <a:latin typeface="Tahoma"/>
                <a:cs typeface="Tahoma"/>
              </a:rPr>
              <a:t>  </a:t>
            </a:r>
            <a:r>
              <a:rPr lang="en-US" sz="2400" dirty="0" err="1" smtClean="0">
                <a:latin typeface="Tahoma"/>
                <a:cs typeface="Tahoma"/>
              </a:rPr>
              <a:t>được</a:t>
            </a:r>
            <a:r>
              <a:rPr lang="en-US" sz="2400" dirty="0" smtClean="0">
                <a:latin typeface="Tahoma"/>
                <a:cs typeface="Tahoma"/>
              </a:rPr>
              <a:t> “</a:t>
            </a:r>
            <a:r>
              <a:rPr lang="en-US" sz="2400" dirty="0" err="1" smtClean="0">
                <a:latin typeface="Tahoma"/>
                <a:cs typeface="Tahoma"/>
              </a:rPr>
              <a:t>thoải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mái</a:t>
            </a:r>
            <a:r>
              <a:rPr lang="en-US" sz="2400" dirty="0" smtClean="0">
                <a:latin typeface="Tahoma"/>
                <a:cs typeface="Tahoma"/>
              </a:rPr>
              <a:t>”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99"/>
              </a:lnSpc>
              <a:spcBef>
                <a:spcPts val="82"/>
              </a:spcBef>
              <a:buFont typeface="Arial"/>
              <a:buChar char="•"/>
            </a:pPr>
            <a:endParaRPr sz="1100" dirty="0"/>
          </a:p>
          <a:p>
            <a:pPr marL="799387" indent="-202545">
              <a:buFont typeface="Arial"/>
              <a:buChar char="•"/>
              <a:tabLst>
                <a:tab pos="799387" algn="l"/>
              </a:tabLst>
            </a:pPr>
            <a:r>
              <a:rPr lang="en-US" sz="2400" spc="10" dirty="0" err="1" smtClean="0">
                <a:latin typeface="Tahoma"/>
                <a:cs typeface="Tahoma"/>
              </a:rPr>
              <a:t>Có</a:t>
            </a:r>
            <a:r>
              <a:rPr lang="en-US" sz="2400" spc="10" dirty="0" smtClean="0">
                <a:latin typeface="Tahoma"/>
                <a:cs typeface="Tahoma"/>
              </a:rPr>
              <a:t> </a:t>
            </a:r>
            <a:r>
              <a:rPr lang="en-US" sz="2400" spc="10" dirty="0" err="1" smtClean="0">
                <a:latin typeface="Tahoma"/>
                <a:cs typeface="Tahoma"/>
              </a:rPr>
              <a:t>lẽ</a:t>
            </a:r>
            <a:r>
              <a:rPr lang="en-US" sz="2400" spc="10" dirty="0" smtClean="0">
                <a:latin typeface="Tahoma"/>
                <a:cs typeface="Tahoma"/>
              </a:rPr>
              <a:t> </a:t>
            </a:r>
            <a:r>
              <a:rPr lang="en-US" sz="2400" spc="10" dirty="0" err="1" smtClean="0">
                <a:latin typeface="Tahoma"/>
                <a:cs typeface="Tahoma"/>
              </a:rPr>
              <a:t>rất</a:t>
            </a:r>
            <a:r>
              <a:rPr lang="en-US" sz="2400" spc="10" dirty="0" smtClean="0">
                <a:latin typeface="Tahoma"/>
                <a:cs typeface="Tahoma"/>
              </a:rPr>
              <a:t> </a:t>
            </a:r>
            <a:r>
              <a:rPr lang="en-US" sz="2400" spc="10" dirty="0" err="1" smtClean="0">
                <a:latin typeface="Tahoma"/>
                <a:cs typeface="Tahoma"/>
              </a:rPr>
              <a:t>khác</a:t>
            </a:r>
            <a:r>
              <a:rPr lang="en-US" sz="2400" spc="10" dirty="0" smtClean="0">
                <a:latin typeface="Tahoma"/>
                <a:cs typeface="Tahoma"/>
              </a:rPr>
              <a:t> </a:t>
            </a:r>
            <a:r>
              <a:rPr lang="en-US" sz="2400" spc="10" dirty="0" err="1" smtClean="0">
                <a:latin typeface="Tahoma"/>
                <a:cs typeface="Tahoma"/>
              </a:rPr>
              <a:t>biệt</a:t>
            </a:r>
            <a:r>
              <a:rPr lang="en-US" sz="2400" spc="10" dirty="0" smtClean="0">
                <a:latin typeface="Tahoma"/>
                <a:cs typeface="Tahoma"/>
              </a:rPr>
              <a:t> </a:t>
            </a:r>
            <a:r>
              <a:rPr lang="en-US" sz="2400" spc="10" dirty="0" err="1" smtClean="0">
                <a:latin typeface="Tahoma"/>
                <a:cs typeface="Tahoma"/>
              </a:rPr>
              <a:t>với</a:t>
            </a:r>
            <a:r>
              <a:rPr lang="en-US" sz="2400" spc="10" dirty="0" smtClean="0">
                <a:latin typeface="Tahoma"/>
                <a:cs typeface="Tahoma"/>
              </a:rPr>
              <a:t> </a:t>
            </a:r>
            <a:r>
              <a:rPr lang="en-US" sz="2400" spc="10" dirty="0" err="1" smtClean="0">
                <a:latin typeface="Tahoma"/>
                <a:cs typeface="Tahoma"/>
              </a:rPr>
              <a:t>bên</a:t>
            </a:r>
            <a:r>
              <a:rPr lang="en-US" sz="2400" spc="10" dirty="0" smtClean="0">
                <a:latin typeface="Tahoma"/>
                <a:cs typeface="Tahoma"/>
              </a:rPr>
              <a:t> </a:t>
            </a:r>
            <a:r>
              <a:rPr lang="en-US" sz="2400" spc="10" dirty="0" err="1" smtClean="0">
                <a:latin typeface="Tahoma"/>
                <a:cs typeface="Tahoma"/>
              </a:rPr>
              <a:t>ngoài</a:t>
            </a:r>
            <a:r>
              <a:rPr lang="en-US" sz="2400" spc="10" dirty="0" smtClean="0">
                <a:latin typeface="Tahoma"/>
                <a:cs typeface="Tahoma"/>
              </a:rPr>
              <a:t> BV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4166089" y="910793"/>
            <a:ext cx="3466611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2800" spc="-25" dirty="0" err="1" smtClean="0">
                <a:latin typeface="Tahoma"/>
                <a:cs typeface="Tahoma"/>
              </a:rPr>
              <a:t>Chăm</a:t>
            </a:r>
            <a:r>
              <a:rPr lang="en-US" sz="2800" spc="-25" dirty="0" smtClean="0">
                <a:latin typeface="Tahoma"/>
                <a:cs typeface="Tahoma"/>
              </a:rPr>
              <a:t> </a:t>
            </a:r>
            <a:r>
              <a:rPr lang="en-US" sz="2800" spc="-25" dirty="0" err="1" smtClean="0">
                <a:latin typeface="Tahoma"/>
                <a:cs typeface="Tahoma"/>
              </a:rPr>
              <a:t>sóc</a:t>
            </a:r>
            <a:r>
              <a:rPr lang="en-US" sz="2800" spc="-25" dirty="0" smtClean="0">
                <a:latin typeface="Tahoma"/>
                <a:cs typeface="Tahoma"/>
              </a:rPr>
              <a:t> </a:t>
            </a:r>
            <a:r>
              <a:rPr lang="en-US" sz="2800" spc="-25" dirty="0" err="1" smtClean="0">
                <a:latin typeface="Tahoma"/>
                <a:cs typeface="Tahoma"/>
              </a:rPr>
              <a:t>điều</a:t>
            </a:r>
            <a:r>
              <a:rPr lang="en-US" sz="2800" spc="-25" dirty="0" smtClean="0">
                <a:latin typeface="Tahoma"/>
                <a:cs typeface="Tahoma"/>
              </a:rPr>
              <a:t> </a:t>
            </a:r>
            <a:r>
              <a:rPr lang="en-US" sz="2800" spc="-25" dirty="0" err="1" smtClean="0">
                <a:latin typeface="Tahoma"/>
                <a:cs typeface="Tahoma"/>
              </a:rPr>
              <a:t>dưỡng</a:t>
            </a:r>
            <a:r>
              <a:rPr lang="en-US" sz="2800" spc="-25" dirty="0" smtClean="0">
                <a:latin typeface="Tahoma"/>
                <a:cs typeface="Tahoma"/>
              </a:rPr>
              <a:t> </a:t>
            </a:r>
            <a:endParaRPr sz="28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03952" y="2126499"/>
            <a:ext cx="7010400" cy="38874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Phòng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ngừa</a:t>
            </a:r>
            <a:r>
              <a:rPr lang="en-US" sz="2400" dirty="0" smtClean="0">
                <a:latin typeface="Tahoma"/>
                <a:cs typeface="Tahoma"/>
              </a:rPr>
              <a:t>  </a:t>
            </a:r>
            <a:r>
              <a:rPr lang="en-US" sz="2400" dirty="0" err="1" smtClean="0">
                <a:latin typeface="Tahoma"/>
                <a:cs typeface="Tahoma"/>
              </a:rPr>
              <a:t>viêm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phổi</a:t>
            </a:r>
            <a:r>
              <a:rPr lang="en-US" sz="2400" dirty="0" smtClean="0">
                <a:latin typeface="Tahoma"/>
                <a:cs typeface="Tahoma"/>
              </a:rPr>
              <a:t> do </a:t>
            </a:r>
            <a:r>
              <a:rPr lang="en-US" sz="2400" dirty="0" err="1" smtClean="0">
                <a:latin typeface="Tahoma"/>
                <a:cs typeface="Tahoma"/>
              </a:rPr>
              <a:t>thở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máy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650"/>
              </a:lnSpc>
              <a:spcBef>
                <a:spcPts val="7"/>
              </a:spcBef>
              <a:buFont typeface="Arial"/>
              <a:buChar char="•"/>
            </a:pPr>
            <a:endParaRPr sz="7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25" dirty="0" err="1" smtClean="0">
                <a:latin typeface="Tahoma"/>
                <a:cs typeface="Tahoma"/>
              </a:rPr>
              <a:t>Nệm</a:t>
            </a:r>
            <a:r>
              <a:rPr lang="en-US" sz="2400" spc="-25" dirty="0" smtClean="0">
                <a:latin typeface="Tahoma"/>
                <a:cs typeface="Tahoma"/>
              </a:rPr>
              <a:t> </a:t>
            </a:r>
            <a:r>
              <a:rPr lang="en-US" sz="2400" spc="-25" dirty="0" err="1" smtClean="0">
                <a:latin typeface="Tahoma"/>
                <a:cs typeface="Tahoma"/>
              </a:rPr>
              <a:t>chống</a:t>
            </a:r>
            <a:r>
              <a:rPr lang="en-US" sz="2400" spc="-25" dirty="0" smtClean="0">
                <a:latin typeface="Tahoma"/>
                <a:cs typeface="Tahoma"/>
              </a:rPr>
              <a:t> </a:t>
            </a:r>
            <a:r>
              <a:rPr lang="en-US" sz="2400" spc="-25" dirty="0" err="1" smtClean="0">
                <a:latin typeface="Tahoma"/>
                <a:cs typeface="Tahoma"/>
              </a:rPr>
              <a:t>loét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600"/>
              </a:lnSpc>
              <a:spcBef>
                <a:spcPts val="44"/>
              </a:spcBef>
              <a:buFont typeface="Arial"/>
              <a:buChar char="•"/>
            </a:pPr>
            <a:endParaRPr sz="6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5" dirty="0" err="1" smtClean="0">
                <a:latin typeface="Tahoma"/>
                <a:cs typeface="Tahoma"/>
              </a:rPr>
              <a:t>Cân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bằng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về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đường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lang="en-US" sz="2400" spc="-15" dirty="0" err="1" smtClean="0">
                <a:latin typeface="Tahoma"/>
                <a:cs typeface="Tahoma"/>
              </a:rPr>
              <a:t>huyết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600"/>
              </a:lnSpc>
              <a:spcBef>
                <a:spcPts val="44"/>
              </a:spcBef>
              <a:buFont typeface="Arial"/>
              <a:buChar char="•"/>
            </a:pPr>
            <a:endParaRPr sz="6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0" dirty="0" err="1" smtClean="0">
                <a:latin typeface="Tahoma"/>
                <a:cs typeface="Tahoma"/>
              </a:rPr>
              <a:t>Nuôi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ăn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đường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ruột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ngay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khi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có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thể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650"/>
              </a:lnSpc>
              <a:spcBef>
                <a:spcPts val="7"/>
              </a:spcBef>
              <a:buFont typeface="Arial"/>
              <a:buChar char="•"/>
            </a:pPr>
            <a:endParaRPr sz="7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60" dirty="0" err="1" smtClean="0">
                <a:latin typeface="Tahoma"/>
                <a:cs typeface="Tahoma"/>
              </a:rPr>
              <a:t>Đặt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tư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thế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đúng</a:t>
            </a:r>
            <a:r>
              <a:rPr sz="2400" spc="-10" dirty="0" smtClean="0">
                <a:latin typeface="Tahoma"/>
                <a:cs typeface="Tahoma"/>
              </a:rPr>
              <a:t>: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phòng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ngừa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sự</a:t>
            </a:r>
            <a:r>
              <a:rPr lang="en-US" sz="2400" spc="-5" dirty="0" smtClean="0">
                <a:latin typeface="Tahoma"/>
                <a:cs typeface="Tahoma"/>
              </a:rPr>
              <a:t> co </a:t>
            </a:r>
            <a:r>
              <a:rPr lang="en-US" sz="2400" spc="-5" dirty="0" err="1" smtClean="0">
                <a:latin typeface="Tahoma"/>
                <a:cs typeface="Tahoma"/>
              </a:rPr>
              <a:t>rút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cơ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600"/>
              </a:lnSpc>
              <a:spcBef>
                <a:spcPts val="44"/>
              </a:spcBef>
              <a:buFont typeface="Arial"/>
              <a:buChar char="•"/>
            </a:pPr>
            <a:endParaRPr sz="6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Và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có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thể</a:t>
            </a:r>
            <a:r>
              <a:rPr lang="en-US" sz="2400" dirty="0" smtClean="0">
                <a:latin typeface="Tahoma"/>
                <a:cs typeface="Tahoma"/>
              </a:rPr>
              <a:t>  </a:t>
            </a:r>
            <a:r>
              <a:rPr lang="en-US" sz="2400" dirty="0" err="1" smtClean="0">
                <a:latin typeface="Tahoma"/>
                <a:cs typeface="Tahoma"/>
              </a:rPr>
              <a:t>hiến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tạng</a:t>
            </a:r>
            <a:r>
              <a:rPr lang="en-US" sz="2400" dirty="0" smtClean="0">
                <a:latin typeface="Tahoma"/>
                <a:cs typeface="Tahoma"/>
              </a:rPr>
              <a:t> hay </a:t>
            </a:r>
            <a:r>
              <a:rPr lang="en-US" sz="2400" dirty="0" err="1" smtClean="0">
                <a:latin typeface="Tahoma"/>
                <a:cs typeface="Tahoma"/>
              </a:rPr>
              <a:t>không</a:t>
            </a:r>
            <a:r>
              <a:rPr lang="en-US" sz="2400" dirty="0" smtClean="0">
                <a:latin typeface="Tahoma"/>
                <a:cs typeface="Tahoma"/>
              </a:rPr>
              <a:t>? 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105392" y="1266393"/>
            <a:ext cx="8493125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spc="-25" dirty="0" err="1" smtClean="0">
                <a:latin typeface="Tahoma"/>
                <a:cs typeface="Tahoma"/>
              </a:rPr>
              <a:t>Điều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trị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bổ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trợ</a:t>
            </a:r>
            <a:r>
              <a:rPr sz="4000" spc="-15" dirty="0" smtClean="0">
                <a:latin typeface="Tahoma"/>
                <a:cs typeface="Tahoma"/>
              </a:rPr>
              <a:t>:</a:t>
            </a:r>
            <a:r>
              <a:rPr sz="4000" spc="-5" dirty="0" smtClean="0">
                <a:latin typeface="Tahoma"/>
                <a:cs typeface="Tahoma"/>
              </a:rPr>
              <a:t> </a:t>
            </a:r>
            <a:r>
              <a:rPr lang="en-US" sz="4000" spc="-5" dirty="0" err="1" smtClean="0">
                <a:latin typeface="Tahoma"/>
                <a:cs typeface="Tahoma"/>
              </a:rPr>
              <a:t>tóm</a:t>
            </a:r>
            <a:r>
              <a:rPr lang="en-US" sz="4000" spc="-5" dirty="0" smtClean="0">
                <a:latin typeface="Tahoma"/>
                <a:cs typeface="Tahoma"/>
              </a:rPr>
              <a:t> </a:t>
            </a:r>
            <a:r>
              <a:rPr lang="en-US" sz="4000" spc="-5" smtClean="0">
                <a:latin typeface="Tahoma"/>
                <a:cs typeface="Tahoma"/>
              </a:rPr>
              <a:t>tắt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8500" y="2563062"/>
            <a:ext cx="9448800" cy="34696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1116" indent="-179053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Biết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dự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kiến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khả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năng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cần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đến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sz="2400" b="1" spc="-10" dirty="0" smtClean="0">
                <a:latin typeface="Tahoma"/>
                <a:cs typeface="Tahoma"/>
              </a:rPr>
              <a:t>ECMO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499"/>
              </a:lnSpc>
              <a:spcBef>
                <a:spcPts val="7"/>
              </a:spcBef>
              <a:buFont typeface="Arial"/>
              <a:buChar char="•"/>
            </a:pPr>
            <a:endParaRPr sz="5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114" dirty="0" err="1" smtClean="0">
                <a:latin typeface="Tahoma"/>
                <a:cs typeface="Tahoma"/>
              </a:rPr>
              <a:t>Tạo</a:t>
            </a:r>
            <a:r>
              <a:rPr lang="en-US" sz="2400" spc="-114" dirty="0" smtClean="0">
                <a:latin typeface="Tahoma"/>
                <a:cs typeface="Tahoma"/>
              </a:rPr>
              <a:t> </a:t>
            </a:r>
            <a:r>
              <a:rPr lang="en-US" sz="2400" spc="-114" dirty="0" err="1" smtClean="0">
                <a:latin typeface="Tahoma"/>
                <a:cs typeface="Tahoma"/>
              </a:rPr>
              <a:t>thuận</a:t>
            </a:r>
            <a:r>
              <a:rPr lang="en-US" sz="2400" spc="-114" dirty="0" smtClean="0">
                <a:latin typeface="Tahoma"/>
                <a:cs typeface="Tahoma"/>
              </a:rPr>
              <a:t> </a:t>
            </a:r>
            <a:r>
              <a:rPr lang="en-US" sz="2400" spc="-114" dirty="0" err="1" smtClean="0">
                <a:latin typeface="Tahoma"/>
                <a:cs typeface="Tahoma"/>
              </a:rPr>
              <a:t>lợi</a:t>
            </a:r>
            <a:r>
              <a:rPr lang="en-US" sz="2400" spc="-114" dirty="0" smtClean="0">
                <a:latin typeface="Tahoma"/>
                <a:cs typeface="Tahoma"/>
              </a:rPr>
              <a:t> </a:t>
            </a:r>
            <a:r>
              <a:rPr lang="en-US" sz="2400" spc="-114" dirty="0" err="1" smtClean="0">
                <a:latin typeface="Tahoma"/>
                <a:cs typeface="Tahoma"/>
              </a:rPr>
              <a:t>tối</a:t>
            </a:r>
            <a:r>
              <a:rPr lang="en-US" sz="2400" spc="-114" dirty="0" smtClean="0">
                <a:latin typeface="Tahoma"/>
                <a:cs typeface="Tahoma"/>
              </a:rPr>
              <a:t> </a:t>
            </a:r>
            <a:r>
              <a:rPr lang="en-US" sz="2400" spc="-114" dirty="0" err="1" smtClean="0">
                <a:latin typeface="Tahoma"/>
                <a:cs typeface="Tahoma"/>
              </a:rPr>
              <a:t>đa</a:t>
            </a:r>
            <a:r>
              <a:rPr lang="en-US" sz="2400" spc="-114" dirty="0" smtClean="0">
                <a:latin typeface="Tahoma"/>
                <a:cs typeface="Tahoma"/>
              </a:rPr>
              <a:t> </a:t>
            </a:r>
            <a:r>
              <a:rPr lang="en-US" sz="2400" spc="-114" dirty="0" err="1" smtClean="0">
                <a:latin typeface="Tahoma"/>
                <a:cs typeface="Tahoma"/>
              </a:rPr>
              <a:t>cho</a:t>
            </a:r>
            <a:r>
              <a:rPr lang="en-US" sz="2400" spc="-114" dirty="0" smtClean="0">
                <a:latin typeface="Tahoma"/>
                <a:cs typeface="Tahoma"/>
              </a:rPr>
              <a:t> </a:t>
            </a:r>
            <a:r>
              <a:rPr lang="en-US" sz="2400" b="1" spc="-114" dirty="0" err="1" smtClean="0">
                <a:latin typeface="Tahoma"/>
                <a:cs typeface="Tahoma"/>
              </a:rPr>
              <a:t>sự</a:t>
            </a:r>
            <a:r>
              <a:rPr lang="en-US" sz="2400" b="1" spc="-114" dirty="0" smtClean="0">
                <a:latin typeface="Tahoma"/>
                <a:cs typeface="Tahoma"/>
              </a:rPr>
              <a:t> </a:t>
            </a:r>
            <a:r>
              <a:rPr lang="en-US" sz="2400" b="1" spc="-114" dirty="0" err="1" smtClean="0">
                <a:latin typeface="Tahoma"/>
                <a:cs typeface="Tahoma"/>
              </a:rPr>
              <a:t>hiện</a:t>
            </a:r>
            <a:r>
              <a:rPr lang="en-US" sz="2400" b="1" spc="-114" dirty="0" smtClean="0">
                <a:latin typeface="Tahoma"/>
                <a:cs typeface="Tahoma"/>
              </a:rPr>
              <a:t> </a:t>
            </a:r>
            <a:r>
              <a:rPr lang="en-US" sz="2400" b="1" spc="-114" dirty="0" err="1" smtClean="0">
                <a:latin typeface="Tahoma"/>
                <a:cs typeface="Tahoma"/>
              </a:rPr>
              <a:t>diện</a:t>
            </a:r>
            <a:r>
              <a:rPr lang="en-US" sz="2400" b="1" spc="-114" dirty="0" smtClean="0">
                <a:latin typeface="Tahoma"/>
                <a:cs typeface="Tahoma"/>
              </a:rPr>
              <a:t> </a:t>
            </a:r>
            <a:r>
              <a:rPr lang="en-US" sz="2400" b="1" spc="-114" dirty="0" err="1" smtClean="0">
                <a:latin typeface="Tahoma"/>
                <a:cs typeface="Tahoma"/>
              </a:rPr>
              <a:t>của</a:t>
            </a:r>
            <a:r>
              <a:rPr lang="en-US" sz="2400" b="1" spc="-114" dirty="0" smtClean="0">
                <a:latin typeface="Tahoma"/>
                <a:cs typeface="Tahoma"/>
              </a:rPr>
              <a:t> cha </a:t>
            </a:r>
            <a:r>
              <a:rPr lang="en-US" sz="2400" b="1" spc="-114" dirty="0" err="1" smtClean="0">
                <a:latin typeface="Tahoma"/>
                <a:cs typeface="Tahoma"/>
              </a:rPr>
              <a:t>mẹ</a:t>
            </a:r>
            <a:endParaRPr sz="2400" b="1" dirty="0">
              <a:latin typeface="Tahoma"/>
              <a:cs typeface="Tahoma"/>
            </a:endParaRPr>
          </a:p>
          <a:p>
            <a:pPr>
              <a:lnSpc>
                <a:spcPts val="650"/>
              </a:lnSpc>
              <a:spcBef>
                <a:spcPts val="5"/>
              </a:spcBef>
              <a:buFont typeface="Arial"/>
              <a:buChar char="•"/>
            </a:pPr>
            <a:endParaRPr sz="7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191116" marR="1075585" indent="-179053">
              <a:lnSpc>
                <a:spcPts val="2800"/>
              </a:lnSpc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Ngay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từ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khi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nhập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viện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chú</a:t>
            </a:r>
            <a:r>
              <a:rPr lang="en-US" sz="2400" dirty="0" smtClean="0">
                <a:latin typeface="Tahoma"/>
                <a:cs typeface="Tahoma"/>
              </a:rPr>
              <a:t> ý </a:t>
            </a:r>
            <a:r>
              <a:rPr lang="en-US" sz="2400" dirty="0" err="1" smtClean="0">
                <a:latin typeface="Tahoma"/>
                <a:cs typeface="Tahoma"/>
              </a:rPr>
              <a:t>đến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việc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phòng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ngừa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các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biến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chứng</a:t>
            </a:r>
            <a:endParaRPr sz="2400" b="1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78"/>
              </a:spcBef>
              <a:buFont typeface="Arial"/>
              <a:buChar char="•"/>
            </a:pPr>
            <a:endParaRPr sz="14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Chủ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động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thông</a:t>
            </a:r>
            <a:r>
              <a:rPr lang="en-US" sz="2400" b="1" dirty="0" smtClean="0">
                <a:latin typeface="Tahoma"/>
                <a:cs typeface="Tahoma"/>
              </a:rPr>
              <a:t> tin </a:t>
            </a:r>
            <a:r>
              <a:rPr lang="en-US" sz="2400" b="1" dirty="0" err="1" smtClean="0">
                <a:latin typeface="Tahoma"/>
                <a:cs typeface="Tahoma"/>
              </a:rPr>
              <a:t>cho</a:t>
            </a:r>
            <a:r>
              <a:rPr lang="en-US" sz="2400" b="1" dirty="0" smtClean="0">
                <a:latin typeface="Tahoma"/>
                <a:cs typeface="Tahoma"/>
              </a:rPr>
              <a:t> cha </a:t>
            </a:r>
            <a:r>
              <a:rPr lang="en-US" sz="2400" b="1" dirty="0" err="1" smtClean="0">
                <a:latin typeface="Tahoma"/>
                <a:cs typeface="Tahoma"/>
              </a:rPr>
              <a:t>mẹ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sz="2400" spc="-10" dirty="0" smtClean="0">
                <a:latin typeface="Tahoma"/>
                <a:cs typeface="Tahoma"/>
              </a:rPr>
              <a:t>(</a:t>
            </a:r>
            <a:r>
              <a:rPr lang="en-US" sz="2400" spc="-10" dirty="0" err="1" smtClean="0">
                <a:latin typeface="Tahoma"/>
                <a:cs typeface="Tahoma"/>
              </a:rPr>
              <a:t>hạ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thân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lang="en-US" sz="2400" spc="-10" dirty="0" err="1" smtClean="0">
                <a:latin typeface="Tahoma"/>
                <a:cs typeface="Tahoma"/>
              </a:rPr>
              <a:t>nhiệt</a:t>
            </a:r>
            <a:r>
              <a:rPr lang="en-US" sz="2400" spc="-10" dirty="0" smtClean="0">
                <a:latin typeface="Tahoma"/>
                <a:cs typeface="Tahoma"/>
              </a:rPr>
              <a:t> </a:t>
            </a:r>
            <a:r>
              <a:rPr sz="2400" spc="-10" dirty="0" smtClean="0">
                <a:latin typeface="Tahoma"/>
                <a:cs typeface="Tahoma"/>
              </a:rPr>
              <a:t>!)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82"/>
              </a:spcBef>
              <a:buFont typeface="Arial"/>
              <a:buChar char="•"/>
            </a:pPr>
            <a:endParaRPr sz="14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Biết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tiên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liệu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khả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năng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hiến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tạng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4107354" y="3165995"/>
            <a:ext cx="3296746" cy="727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5719"/>
              </a:lnSpc>
            </a:pPr>
            <a:r>
              <a:rPr lang="en-US" sz="4800" dirty="0" err="1" smtClean="0">
                <a:latin typeface="Tahoma"/>
                <a:cs typeface="Tahoma"/>
              </a:rPr>
              <a:t>Tiên</a:t>
            </a:r>
            <a:r>
              <a:rPr lang="en-US" sz="4800" dirty="0" smtClean="0">
                <a:latin typeface="Tahoma"/>
                <a:cs typeface="Tahoma"/>
              </a:rPr>
              <a:t> </a:t>
            </a:r>
            <a:r>
              <a:rPr lang="en-US" sz="4800" dirty="0" err="1" smtClean="0">
                <a:latin typeface="Tahoma"/>
                <a:cs typeface="Tahoma"/>
              </a:rPr>
              <a:t>lượng</a:t>
            </a:r>
            <a:r>
              <a:rPr lang="en-US" sz="4800" dirty="0" smtClean="0">
                <a:latin typeface="Tahoma"/>
                <a:cs typeface="Tahoma"/>
              </a:rPr>
              <a:t> </a:t>
            </a:r>
            <a:endParaRPr sz="48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68473" y="7150561"/>
            <a:ext cx="4486239" cy="0"/>
          </a:xfrm>
          <a:custGeom>
            <a:avLst/>
            <a:gdLst/>
            <a:ahLst/>
            <a:cxnLst/>
            <a:rect l="l" t="t" r="r" b="b"/>
            <a:pathLst>
              <a:path w="4486239">
                <a:moveTo>
                  <a:pt x="0" y="0"/>
                </a:moveTo>
                <a:lnTo>
                  <a:pt x="4486239" y="0"/>
                </a:lnTo>
              </a:path>
            </a:pathLst>
          </a:custGeom>
          <a:ln w="1653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68473" y="995470"/>
            <a:ext cx="4486239" cy="0"/>
          </a:xfrm>
          <a:custGeom>
            <a:avLst/>
            <a:gdLst/>
            <a:ahLst/>
            <a:cxnLst/>
            <a:rect l="l" t="t" r="r" b="b"/>
            <a:pathLst>
              <a:path w="4486239">
                <a:moveTo>
                  <a:pt x="0" y="0"/>
                </a:moveTo>
                <a:lnTo>
                  <a:pt x="4486239" y="0"/>
                </a:lnTo>
              </a:path>
            </a:pathLst>
          </a:custGeom>
          <a:ln w="1653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155775" y="787703"/>
            <a:ext cx="811530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Cha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9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7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eristic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836759" y="743763"/>
            <a:ext cx="1728155" cy="0"/>
          </a:xfrm>
          <a:custGeom>
            <a:avLst/>
            <a:gdLst/>
            <a:ahLst/>
            <a:cxnLst/>
            <a:rect l="l" t="t" r="r" b="b"/>
            <a:pathLst>
              <a:path w="1728155">
                <a:moveTo>
                  <a:pt x="0" y="0"/>
                </a:moveTo>
                <a:lnTo>
                  <a:pt x="1728155" y="0"/>
                </a:lnTo>
              </a:path>
            </a:pathLst>
          </a:custGeom>
          <a:ln w="1653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412909" y="420156"/>
            <a:ext cx="621030" cy="3079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66034">
              <a:lnSpc>
                <a:spcPts val="1170"/>
              </a:lnSpc>
            </a:pPr>
            <a:r>
              <a:rPr sz="1000" b="1" spc="-14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tie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ts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5" dirty="0">
                <a:solidFill>
                  <a:srgbClr val="231F20"/>
                </a:solidFill>
                <a:latin typeface="Arial"/>
                <a:cs typeface="Arial"/>
              </a:rPr>
              <a:t>=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28,289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43951" y="787636"/>
            <a:ext cx="217171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90218" y="787636"/>
            <a:ext cx="216536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(%)</a:t>
            </a:r>
            <a:endParaRPr sz="1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55911" y="1018376"/>
            <a:ext cx="960755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114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ge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roup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75" dirty="0">
                <a:solidFill>
                  <a:srgbClr val="231F20"/>
                </a:solidFill>
                <a:latin typeface="Arial"/>
                <a:cs typeface="Arial"/>
              </a:rPr>
              <a:t>(yrs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1300" b="1" baseline="20833" dirty="0">
                <a:solidFill>
                  <a:srgbClr val="231F20"/>
                </a:solidFill>
                <a:latin typeface="Arial"/>
                <a:cs typeface="Arial"/>
              </a:rPr>
              <a:t>§</a:t>
            </a:r>
            <a:endParaRPr sz="1300" baseline="20833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155627" y="1800419"/>
            <a:ext cx="475615" cy="6597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5082"/>
            <a:r>
              <a:rPr sz="1000" spc="-55" dirty="0">
                <a:solidFill>
                  <a:srgbClr val="231F20"/>
                </a:solidFill>
                <a:latin typeface="Arial"/>
                <a:cs typeface="Arial"/>
              </a:rPr>
              <a:t>65–79</a:t>
            </a:r>
            <a:endParaRPr sz="1000">
              <a:latin typeface="Arial"/>
              <a:cs typeface="Arial"/>
            </a:endParaRPr>
          </a:p>
          <a:p>
            <a:pPr marL="234927" algn="ctr">
              <a:lnSpc>
                <a:spcPts val="1229"/>
              </a:lnSpc>
            </a:pPr>
            <a:r>
              <a:rPr sz="1000" spc="40" dirty="0">
                <a:solidFill>
                  <a:srgbClr val="231F20"/>
                </a:solidFill>
                <a:latin typeface="Arial"/>
                <a:cs typeface="Arial"/>
              </a:rPr>
              <a:t>≥</a:t>
            </a:r>
            <a:r>
              <a:rPr sz="1000" spc="-55" dirty="0">
                <a:solidFill>
                  <a:srgbClr val="231F20"/>
                </a:solidFill>
                <a:latin typeface="Arial"/>
                <a:cs typeface="Arial"/>
              </a:rPr>
              <a:t>80</a:t>
            </a:r>
            <a:endParaRPr sz="1000">
              <a:latin typeface="Arial"/>
              <a:cs typeface="Arial"/>
            </a:endParaRPr>
          </a:p>
          <a:p>
            <a:pPr marL="83177">
              <a:lnSpc>
                <a:spcPts val="1229"/>
              </a:lnSpc>
            </a:pPr>
            <a:r>
              <a:rPr sz="1000" b="1" spc="-18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otal</a:t>
            </a:r>
            <a:endParaRPr sz="1000">
              <a:latin typeface="Arial"/>
              <a:cs typeface="Arial"/>
            </a:endParaRPr>
          </a:p>
          <a:p>
            <a:pPr marR="131432" algn="ctr">
              <a:spcBef>
                <a:spcPts val="105"/>
              </a:spcBef>
            </a:pPr>
            <a:r>
              <a:rPr sz="1000" b="1" spc="-16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dirty="0">
                <a:solidFill>
                  <a:srgbClr val="231F20"/>
                </a:solidFill>
                <a:latin typeface="Arial"/>
                <a:cs typeface="Arial"/>
              </a:rPr>
              <a:t>x**</a:t>
            </a:r>
            <a:endParaRPr sz="10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032649" y="1800420"/>
            <a:ext cx="466725" cy="4864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7302" algn="ctr"/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8,082</a:t>
            </a:r>
            <a:endParaRPr sz="1000">
              <a:latin typeface="Arial"/>
              <a:cs typeface="Arial"/>
            </a:endParaRPr>
          </a:p>
          <a:p>
            <a:pPr marL="27302" algn="ctr">
              <a:lnSpc>
                <a:spcPts val="1229"/>
              </a:lnSpc>
            </a:pPr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6,288</a:t>
            </a:r>
            <a:endParaRPr sz="1000">
              <a:latin typeface="Arial"/>
              <a:cs typeface="Arial"/>
            </a:endParaRPr>
          </a:p>
          <a:p>
            <a:pPr algn="ctr">
              <a:lnSpc>
                <a:spcPts val="1229"/>
              </a:lnSpc>
            </a:pP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28,22</a:t>
            </a:r>
            <a:r>
              <a:rPr sz="1000" b="1" spc="-3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1300" spc="-7" baseline="20833" dirty="0">
                <a:solidFill>
                  <a:srgbClr val="231F20"/>
                </a:solidFill>
                <a:latin typeface="Arial"/>
                <a:cs typeface="Arial"/>
              </a:rPr>
              <a:t>¶</a:t>
            </a:r>
            <a:endParaRPr sz="1300" baseline="20833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889751" y="1800420"/>
            <a:ext cx="420370" cy="4864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6986" algn="ctr"/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(28.6)</a:t>
            </a:r>
            <a:endParaRPr sz="1000">
              <a:latin typeface="Arial"/>
              <a:cs typeface="Arial"/>
            </a:endParaRPr>
          </a:p>
          <a:p>
            <a:pPr marL="86986" algn="ctr">
              <a:lnSpc>
                <a:spcPts val="1229"/>
              </a:lnSpc>
            </a:pPr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(22.3)</a:t>
            </a:r>
            <a:endParaRPr sz="1000">
              <a:latin typeface="Arial"/>
              <a:cs typeface="Arial"/>
            </a:endParaRPr>
          </a:p>
          <a:p>
            <a:pPr algn="ctr">
              <a:lnSpc>
                <a:spcPts val="1229"/>
              </a:lnSpc>
            </a:pP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(100.0)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226941" y="2599530"/>
            <a:ext cx="294005" cy="1739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4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ale</a:t>
            </a:r>
            <a:endParaRPr sz="10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155610" y="3867927"/>
            <a:ext cx="1263015" cy="3467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3177"/>
            <a:r>
              <a:rPr sz="1000" b="1" spc="-18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otal</a:t>
            </a:r>
            <a:endParaRPr sz="1000">
              <a:latin typeface="Arial"/>
              <a:cs typeface="Arial"/>
            </a:endParaRPr>
          </a:p>
          <a:p>
            <a:pPr marL="12698">
              <a:spcBef>
                <a:spcPts val="105"/>
              </a:spcBef>
            </a:pPr>
            <a:r>
              <a:rPr sz="1000" b="1" spc="-10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witness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tu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300" b="1" baseline="20833" dirty="0">
                <a:solidFill>
                  <a:srgbClr val="231F20"/>
                </a:solidFill>
                <a:latin typeface="Arial"/>
                <a:cs typeface="Arial"/>
              </a:rPr>
              <a:t>§</a:t>
            </a:r>
            <a:endParaRPr sz="1300" baseline="20833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019908" y="3867927"/>
            <a:ext cx="527050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28,21</a:t>
            </a:r>
            <a:r>
              <a:rPr sz="1000" b="1" spc="-30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r>
              <a:rPr sz="1300" b="1" baseline="20833" dirty="0">
                <a:solidFill>
                  <a:srgbClr val="231F20"/>
                </a:solidFill>
                <a:latin typeface="Arial"/>
                <a:cs typeface="Arial"/>
              </a:rPr>
              <a:t>§§</a:t>
            </a:r>
            <a:endParaRPr sz="1300" baseline="20833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965381" y="3867927"/>
            <a:ext cx="461009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(99.9)</a:t>
            </a:r>
            <a:r>
              <a:rPr sz="1300" b="1" spc="-7" baseline="20833" dirty="0">
                <a:solidFill>
                  <a:srgbClr val="231F20"/>
                </a:solidFill>
                <a:latin typeface="Arial"/>
                <a:cs typeface="Arial"/>
              </a:rPr>
              <a:t>¶¶</a:t>
            </a:r>
            <a:endParaRPr sz="1300" baseline="20833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155351" y="4684306"/>
            <a:ext cx="1080135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14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oc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30" dirty="0">
                <a:solidFill>
                  <a:srgbClr val="231F20"/>
                </a:solidFill>
                <a:latin typeface="Arial"/>
                <a:cs typeface="Arial"/>
              </a:rPr>
              <a:t>tion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es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300" b="1" baseline="20833" dirty="0">
                <a:solidFill>
                  <a:srgbClr val="231F20"/>
                </a:solidFill>
                <a:latin typeface="Arial"/>
                <a:cs typeface="Arial"/>
              </a:rPr>
              <a:t>§</a:t>
            </a:r>
            <a:endParaRPr sz="1300" baseline="20833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155308" y="5335484"/>
            <a:ext cx="2018030" cy="6350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3811" marR="12698" indent="-71748">
              <a:lnSpc>
                <a:spcPts val="1229"/>
              </a:lnSpc>
            </a:pPr>
            <a:r>
              <a:rPr sz="1000" b="1" spc="-13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ese</a:t>
            </a:r>
            <a:r>
              <a:rPr sz="1000" b="1" spc="-9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b="1" spc="-30" dirty="0">
                <a:solidFill>
                  <a:srgbClr val="231F20"/>
                </a:solidFill>
                <a:latin typeface="Arial"/>
                <a:cs typeface="Arial"/>
              </a:rPr>
              <a:t>ting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est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yth</a:t>
            </a:r>
            <a:r>
              <a:rPr sz="1000" b="1" spc="-7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300" b="1" baseline="20833" dirty="0">
                <a:solidFill>
                  <a:srgbClr val="231F20"/>
                </a:solidFill>
                <a:latin typeface="Arial"/>
                <a:cs typeface="Arial"/>
              </a:rPr>
              <a:t>§ </a:t>
            </a:r>
            <a:r>
              <a:rPr sz="1000" spc="-80" dirty="0">
                <a:solidFill>
                  <a:srgbClr val="231F20"/>
                </a:solidFill>
                <a:latin typeface="Arial"/>
                <a:cs typeface="Arial"/>
              </a:rPr>
              <a:t>VF/</a:t>
            </a:r>
            <a:r>
              <a:rPr sz="1000" spc="-7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-30" dirty="0">
                <a:solidFill>
                  <a:srgbClr val="231F20"/>
                </a:solidFill>
                <a:latin typeface="Arial"/>
                <a:cs typeface="Arial"/>
              </a:rPr>
              <a:t>T/un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kn</a:t>
            </a:r>
            <a:r>
              <a:rPr sz="1000" spc="-2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wn</a:t>
            </a:r>
            <a:r>
              <a:rPr sz="10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shoc</a:t>
            </a:r>
            <a:r>
              <a:rPr sz="1000" spc="-35" dirty="0">
                <a:solidFill>
                  <a:srgbClr val="231F20"/>
                </a:solidFill>
                <a:latin typeface="Arial"/>
                <a:cs typeface="Arial"/>
              </a:rPr>
              <a:t>kable</a:t>
            </a:r>
            <a:r>
              <a:rPr sz="10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ythm 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Un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2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wn</a:t>
            </a:r>
            <a:r>
              <a:rPr sz="10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40" dirty="0">
                <a:solidFill>
                  <a:srgbClr val="231F20"/>
                </a:solidFill>
                <a:latin typeface="Arial"/>
                <a:cs typeface="Arial"/>
              </a:rPr>
              <a:t>unshoc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1000" spc="-35" dirty="0">
                <a:solidFill>
                  <a:srgbClr val="231F20"/>
                </a:solidFill>
                <a:latin typeface="Arial"/>
                <a:cs typeface="Arial"/>
              </a:rPr>
              <a:t>able</a:t>
            </a:r>
            <a:r>
              <a:rPr sz="1000" spc="-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ythm </a:t>
            </a:r>
            <a:r>
              <a:rPr sz="1000" spc="-7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7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-8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000" spc="-44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-3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25" dirty="0">
                <a:solidFill>
                  <a:srgbClr val="231F20"/>
                </a:solidFill>
                <a:latin typeface="Arial"/>
                <a:cs typeface="Arial"/>
              </a:rPr>
              <a:t>ole</a:t>
            </a:r>
            <a:endParaRPr sz="10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050008" y="5483552"/>
            <a:ext cx="392430" cy="4864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7938" algn="ctr"/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6,620</a:t>
            </a:r>
            <a:endParaRPr sz="1000">
              <a:latin typeface="Arial"/>
              <a:cs typeface="Arial"/>
            </a:endParaRPr>
          </a:p>
          <a:p>
            <a:pPr marL="67303" algn="ctr">
              <a:lnSpc>
                <a:spcPts val="1229"/>
              </a:lnSpc>
            </a:pPr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3,533</a:t>
            </a:r>
            <a:endParaRPr sz="1000">
              <a:latin typeface="Arial"/>
              <a:cs typeface="Arial"/>
            </a:endParaRPr>
          </a:p>
          <a:p>
            <a:pPr algn="ctr">
              <a:lnSpc>
                <a:spcPts val="1229"/>
              </a:lnSpc>
            </a:pPr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13,448</a:t>
            </a:r>
            <a:endParaRPr sz="10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977885" y="5483552"/>
            <a:ext cx="332105" cy="4864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(23.4)</a:t>
            </a:r>
            <a:endParaRPr sz="1000">
              <a:latin typeface="Arial"/>
              <a:cs typeface="Arial"/>
            </a:endParaRPr>
          </a:p>
          <a:p>
            <a:pPr marL="12698">
              <a:lnSpc>
                <a:spcPts val="1229"/>
              </a:lnSpc>
            </a:pPr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(12.5)</a:t>
            </a:r>
            <a:endParaRPr sz="1000">
              <a:latin typeface="Arial"/>
              <a:cs typeface="Arial"/>
            </a:endParaRPr>
          </a:p>
          <a:p>
            <a:pPr marL="12698">
              <a:lnSpc>
                <a:spcPts val="1229"/>
              </a:lnSpc>
            </a:pPr>
            <a:r>
              <a:rPr sz="1000" spc="-60" dirty="0">
                <a:solidFill>
                  <a:srgbClr val="231F20"/>
                </a:solidFill>
                <a:latin typeface="Arial"/>
                <a:cs typeface="Arial"/>
              </a:rPr>
              <a:t>(47.6)</a:t>
            </a:r>
            <a:endParaRPr sz="10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155610" y="6282665"/>
            <a:ext cx="1840230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95" dirty="0">
                <a:solidFill>
                  <a:srgbClr val="231F20"/>
                </a:solidFill>
                <a:latin typeface="Arial"/>
                <a:cs typeface="Arial"/>
              </a:rPr>
              <a:t>W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ho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first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applied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AED/moni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300" b="1" baseline="20833" dirty="0">
                <a:solidFill>
                  <a:srgbClr val="231F20"/>
                </a:solidFill>
                <a:latin typeface="Arial"/>
                <a:cs typeface="Arial"/>
              </a:rPr>
              <a:t>§</a:t>
            </a:r>
            <a:endParaRPr sz="1300" baseline="20833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184767" y="6249556"/>
            <a:ext cx="349948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McN</a:t>
            </a:r>
            <a:r>
              <a:rPr sz="1600" spc="-10" dirty="0">
                <a:latin typeface="Tahoma"/>
                <a:cs typeface="Tahoma"/>
              </a:rPr>
              <a:t>ally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B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MMWR.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2011;6:01-20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221266" y="1165497"/>
            <a:ext cx="3259935" cy="21170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3798657" y="1608227"/>
            <a:ext cx="917575" cy="2089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830"/>
              </a:lnSpc>
            </a:pPr>
            <a:r>
              <a:rPr sz="700" spc="-30" dirty="0">
                <a:solidFill>
                  <a:srgbClr val="231F20"/>
                </a:solidFill>
                <a:latin typeface="Arial"/>
                <a:cs typeface="Arial"/>
              </a:rPr>
              <a:t>Spr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ing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fi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eld </a:t>
            </a:r>
            <a:r>
              <a:rPr sz="700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43" baseline="15873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aseline="15873" dirty="0">
                <a:solidFill>
                  <a:srgbClr val="231F20"/>
                </a:solidFill>
                <a:latin typeface="Arial"/>
                <a:cs typeface="Arial"/>
              </a:rPr>
              <a:t>ambr</a:t>
            </a:r>
            <a:r>
              <a:rPr sz="1000" spc="7" baseline="15873" dirty="0">
                <a:solidFill>
                  <a:srgbClr val="231F20"/>
                </a:solidFill>
                <a:latin typeface="Arial"/>
                <a:cs typeface="Arial"/>
              </a:rPr>
              <a:t>idge</a:t>
            </a:r>
            <a:endParaRPr sz="1000" baseline="15873">
              <a:latin typeface="Arial"/>
              <a:cs typeface="Arial"/>
            </a:endParaRPr>
          </a:p>
          <a:p>
            <a:pPr marL="532079">
              <a:lnSpc>
                <a:spcPts val="705"/>
              </a:lnSpc>
            </a:pPr>
            <a:r>
              <a:rPr sz="700" spc="-7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os</a:t>
            </a:r>
            <a:r>
              <a:rPr sz="700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endParaRPr sz="7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113596" y="1798739"/>
            <a:ext cx="594360" cy="2686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92066">
              <a:lnSpc>
                <a:spcPct val="119100"/>
              </a:lnSpc>
            </a:pPr>
            <a:r>
              <a:rPr sz="700" spc="-21" dirty="0">
                <a:solidFill>
                  <a:srgbClr val="231F20"/>
                </a:solidFill>
                <a:latin typeface="Arial"/>
                <a:cs typeface="Arial"/>
              </a:rPr>
              <a:t>Stamf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"/>
                <a:cs typeface="Arial"/>
              </a:rPr>
              <a:t>New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9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astle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0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7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778430" y="1804670"/>
            <a:ext cx="340360" cy="121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-21" dirty="0">
                <a:solidFill>
                  <a:srgbClr val="231F20"/>
                </a:solidFill>
                <a:latin typeface="Arial"/>
                <a:cs typeface="Arial"/>
              </a:rPr>
              <a:t>Hershey</a:t>
            </a:r>
            <a:endParaRPr sz="7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029805" y="2147396"/>
            <a:ext cx="430530" cy="2146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8254">
              <a:lnSpc>
                <a:spcPts val="799"/>
              </a:lnSpc>
            </a:pPr>
            <a:r>
              <a:rPr sz="700" spc="-114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ichmond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14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aleigh</a:t>
            </a:r>
            <a:endParaRPr sz="7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532835" y="2206000"/>
            <a:ext cx="394335" cy="2978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51430">
              <a:lnSpc>
                <a:spcPct val="132700"/>
              </a:lnSpc>
            </a:pPr>
            <a:r>
              <a:rPr sz="700" spc="-3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urham </a:t>
            </a:r>
            <a:r>
              <a:rPr sz="700" spc="-30" dirty="0">
                <a:solidFill>
                  <a:srgbClr val="231F20"/>
                </a:solidFill>
                <a:latin typeface="Arial"/>
                <a:cs typeface="Arial"/>
              </a:rPr>
              <a:t>Char</a:t>
            </a:r>
            <a:r>
              <a:rPr sz="700" spc="25" dirty="0">
                <a:solidFill>
                  <a:srgbClr val="231F20"/>
                </a:solidFill>
                <a:latin typeface="Arial"/>
                <a:cs typeface="Arial"/>
              </a:rPr>
              <a:t>lot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00" spc="-3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endParaRPr sz="7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822050" y="2168664"/>
            <a:ext cx="640080" cy="2711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-114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edgwick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0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700">
              <a:latin typeface="Arial"/>
              <a:cs typeface="Arial"/>
            </a:endParaRPr>
          </a:p>
          <a:p>
            <a:pPr marL="278103">
              <a:spcBef>
                <a:spcPts val="340"/>
              </a:spcBef>
            </a:pPr>
            <a:r>
              <a:rPr sz="700" spc="-30" dirty="0">
                <a:solidFill>
                  <a:srgbClr val="231F20"/>
                </a:solidFill>
                <a:latin typeface="Arial"/>
                <a:cs typeface="Arial"/>
              </a:rPr>
              <a:t>Nas</a:t>
            </a:r>
            <a:r>
              <a:rPr sz="700" spc="-4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ville</a:t>
            </a:r>
            <a:endParaRPr sz="7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151439" y="1920036"/>
            <a:ext cx="491489" cy="2457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71748">
              <a:lnSpc>
                <a:spcPct val="108300"/>
              </a:lnSpc>
            </a:pPr>
            <a:r>
              <a:rPr sz="700" spc="-10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olumbus </a:t>
            </a:r>
            <a:r>
              <a:rPr sz="700" spc="-10" dirty="0">
                <a:solidFill>
                  <a:srgbClr val="231F20"/>
                </a:solidFill>
                <a:latin typeface="Arial"/>
                <a:cs typeface="Arial"/>
              </a:rPr>
              <a:t>Cincinn</a:t>
            </a:r>
            <a:r>
              <a:rPr sz="700" spc="-2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00" spc="25" dirty="0">
                <a:solidFill>
                  <a:srgbClr val="231F20"/>
                </a:solidFill>
                <a:latin typeface="Arial"/>
                <a:cs typeface="Arial"/>
              </a:rPr>
              <a:t>ti</a:t>
            </a:r>
            <a:endParaRPr sz="7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293016" y="1668894"/>
            <a:ext cx="488951" cy="121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-35" dirty="0">
                <a:solidFill>
                  <a:srgbClr val="231F20"/>
                </a:solidFill>
                <a:latin typeface="Arial"/>
                <a:cs typeface="Arial"/>
              </a:rPr>
              <a:t>Oa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land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0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7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125479" y="1772892"/>
            <a:ext cx="344170" cy="121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-30" dirty="0">
                <a:solidFill>
                  <a:srgbClr val="231F20"/>
                </a:solidFill>
                <a:latin typeface="Arial"/>
                <a:cs typeface="Arial"/>
              </a:rPr>
              <a:t>Ke</a:t>
            </a:r>
            <a:r>
              <a:rPr sz="700" spc="-3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00" spc="4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0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7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749817" y="1614006"/>
            <a:ext cx="499745" cy="121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inneapolis</a:t>
            </a:r>
            <a:endParaRPr sz="7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362687" y="1718003"/>
            <a:ext cx="422909" cy="121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-21" dirty="0">
                <a:solidFill>
                  <a:srgbClr val="231F20"/>
                </a:solidFill>
                <a:latin typeface="Arial"/>
                <a:cs typeface="Arial"/>
              </a:rPr>
              <a:t>Sioux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14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700" spc="-21" dirty="0">
                <a:solidFill>
                  <a:srgbClr val="231F20"/>
                </a:solidFill>
                <a:latin typeface="Arial"/>
                <a:cs typeface="Arial"/>
              </a:rPr>
              <a:t>alls</a:t>
            </a:r>
            <a:endParaRPr sz="7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66985" y="1813453"/>
            <a:ext cx="1342390" cy="314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-114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00" spc="-21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0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00" spc="-21" dirty="0">
                <a:solidFill>
                  <a:srgbClr val="231F20"/>
                </a:solidFill>
                <a:latin typeface="Arial"/>
                <a:cs typeface="Arial"/>
              </a:rPr>
              <a:t>ancis</a:t>
            </a:r>
            <a:r>
              <a:rPr sz="700" spc="-3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endParaRPr sz="70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33"/>
              </a:spcBef>
            </a:pPr>
            <a:endParaRPr sz="700"/>
          </a:p>
          <a:p>
            <a:pPr marL="38731">
              <a:tabLst>
                <a:tab pos="1049553" algn="l"/>
              </a:tabLst>
            </a:pPr>
            <a:r>
              <a:rPr sz="700" spc="-10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00" spc="21" dirty="0">
                <a:solidFill>
                  <a:srgbClr val="231F20"/>
                </a:solidFill>
                <a:latin typeface="Arial"/>
                <a:cs typeface="Arial"/>
              </a:rPr>
              <a:t>tr</a:t>
            </a:r>
            <a:r>
              <a:rPr sz="700" spc="-4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0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osta	</a:t>
            </a:r>
            <a:r>
              <a:rPr sz="700" spc="-3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00" spc="-21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er</a:t>
            </a:r>
            <a:endParaRPr sz="7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98791" y="2099378"/>
            <a:ext cx="1655445" cy="6210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79687" algn="ctr">
              <a:lnSpc>
                <a:spcPts val="710"/>
              </a:lnSpc>
            </a:pPr>
            <a:r>
              <a:rPr sz="700" spc="-50" dirty="0">
                <a:solidFill>
                  <a:srgbClr val="231F20"/>
                </a:solidFill>
                <a:latin typeface="Arial"/>
                <a:cs typeface="Arial"/>
              </a:rPr>
              <a:t>Las</a:t>
            </a:r>
            <a:r>
              <a:rPr sz="7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9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700" spc="-35" dirty="0">
                <a:solidFill>
                  <a:srgbClr val="231F20"/>
                </a:solidFill>
                <a:latin typeface="Arial"/>
                <a:cs typeface="Arial"/>
              </a:rPr>
              <a:t>egas</a:t>
            </a:r>
            <a:endParaRPr sz="700">
              <a:latin typeface="Arial"/>
              <a:cs typeface="Arial"/>
            </a:endParaRPr>
          </a:p>
          <a:p>
            <a:pPr marR="283817" algn="ctr">
              <a:lnSpc>
                <a:spcPts val="630"/>
              </a:lnSpc>
              <a:tabLst>
                <a:tab pos="938439" algn="l"/>
              </a:tabLst>
            </a:pPr>
            <a:r>
              <a:rPr sz="700" spc="-114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00" spc="-2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00" spc="-2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00" dirty="0">
                <a:solidFill>
                  <a:srgbClr val="231F20"/>
                </a:solidFill>
                <a:latin typeface="Arial"/>
                <a:cs typeface="Arial"/>
              </a:rPr>
              <a:t>ta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40" dirty="0">
                <a:solidFill>
                  <a:srgbClr val="231F20"/>
                </a:solidFill>
                <a:latin typeface="Arial"/>
                <a:cs typeface="Arial"/>
              </a:rPr>
              <a:t>Bar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ba</a:t>
            </a:r>
            <a:r>
              <a:rPr sz="700" spc="-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00" spc="-40" dirty="0">
                <a:solidFill>
                  <a:srgbClr val="231F20"/>
                </a:solidFill>
                <a:latin typeface="Arial"/>
                <a:cs typeface="Arial"/>
              </a:rPr>
              <a:t>a	</a:t>
            </a:r>
            <a:r>
              <a:rPr sz="1000" spc="-75" baseline="3968" dirty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sz="1000" spc="-67" baseline="3968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57" baseline="3968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-44" baseline="3968" dirty="0">
                <a:solidFill>
                  <a:srgbClr val="231F20"/>
                </a:solidFill>
                <a:latin typeface="Arial"/>
                <a:cs typeface="Arial"/>
              </a:rPr>
              <a:t>aso</a:t>
            </a:r>
            <a:r>
              <a:rPr sz="1000" spc="-67" baseline="3968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151" baseline="3968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22" baseline="3968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67" baseline="3968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 baseline="3968">
              <a:latin typeface="Arial"/>
              <a:cs typeface="Arial"/>
            </a:endParaRPr>
          </a:p>
          <a:p>
            <a:pPr marR="302231" algn="ctr">
              <a:spcBef>
                <a:spcPts val="70"/>
              </a:spcBef>
            </a:pPr>
            <a:r>
              <a:rPr sz="700" spc="-9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7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00" spc="21" dirty="0">
                <a:solidFill>
                  <a:srgbClr val="231F20"/>
                </a:solidFill>
                <a:latin typeface="Arial"/>
                <a:cs typeface="Arial"/>
              </a:rPr>
              <a:t>tu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00" spc="-4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0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700">
              <a:latin typeface="Arial"/>
              <a:cs typeface="Arial"/>
            </a:endParaRPr>
          </a:p>
          <a:p>
            <a:pPr marL="90161">
              <a:spcBef>
                <a:spcPts val="320"/>
              </a:spcBef>
            </a:pPr>
            <a:r>
              <a:rPr sz="700" spc="-114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00" spc="-21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Diego</a:t>
            </a:r>
            <a:endParaRPr sz="700">
              <a:latin typeface="Arial"/>
              <a:cs typeface="Arial"/>
            </a:endParaRPr>
          </a:p>
          <a:p>
            <a:pPr>
              <a:lnSpc>
                <a:spcPts val="499"/>
              </a:lnSpc>
              <a:spcBef>
                <a:spcPts val="24"/>
              </a:spcBef>
            </a:pPr>
            <a:endParaRPr sz="500"/>
          </a:p>
          <a:p>
            <a:pPr marR="12698" algn="r"/>
            <a:r>
              <a:rPr sz="700" spc="-10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00" spc="4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75" dirty="0">
                <a:solidFill>
                  <a:srgbClr val="231F20"/>
                </a:solidFill>
                <a:latin typeface="Arial"/>
                <a:cs typeface="Arial"/>
              </a:rPr>
              <a:t>W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00" spc="25" dirty="0">
                <a:solidFill>
                  <a:srgbClr val="231F20"/>
                </a:solidFill>
                <a:latin typeface="Arial"/>
                <a:cs typeface="Arial"/>
              </a:rPr>
              <a:t>th</a:t>
            </a:r>
            <a:endParaRPr sz="7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692028" y="1983778"/>
            <a:ext cx="461009" cy="121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-65" dirty="0">
                <a:solidFill>
                  <a:srgbClr val="231F20"/>
                </a:solidFill>
                <a:latin typeface="Arial"/>
                <a:cs typeface="Arial"/>
              </a:rPr>
              <a:t>K</a:t>
            </a:r>
            <a:r>
              <a:rPr sz="700" spc="-40" dirty="0">
                <a:solidFill>
                  <a:srgbClr val="231F20"/>
                </a:solidFill>
                <a:latin typeface="Arial"/>
                <a:cs typeface="Arial"/>
              </a:rPr>
              <a:t>ansas</a:t>
            </a:r>
            <a:r>
              <a:rPr sz="700" spc="-4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"/>
                <a:cs typeface="Arial"/>
              </a:rPr>
              <a:t>Ci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endParaRPr sz="7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518876" y="1876962"/>
            <a:ext cx="224154" cy="121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700" spc="-120" dirty="0">
                <a:solidFill>
                  <a:srgbClr val="231F20"/>
                </a:solidFill>
                <a:latin typeface="Arial"/>
                <a:cs typeface="Arial"/>
              </a:rPr>
              <a:t>Reno</a:t>
            </a:r>
            <a:endParaRPr sz="7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922518" y="1085189"/>
            <a:ext cx="3869440" cy="2359288"/>
          </a:xfrm>
          <a:custGeom>
            <a:avLst/>
            <a:gdLst/>
            <a:ahLst/>
            <a:cxnLst/>
            <a:rect l="l" t="t" r="r" b="b"/>
            <a:pathLst>
              <a:path w="3869440" h="2359289">
                <a:moveTo>
                  <a:pt x="0" y="2359289"/>
                </a:moveTo>
                <a:lnTo>
                  <a:pt x="3869440" y="2359289"/>
                </a:lnTo>
                <a:lnTo>
                  <a:pt x="3869440" y="0"/>
                </a:lnTo>
                <a:lnTo>
                  <a:pt x="0" y="0"/>
                </a:lnTo>
                <a:lnTo>
                  <a:pt x="0" y="2359289"/>
                </a:lnTo>
                <a:close/>
              </a:path>
            </a:pathLst>
          </a:custGeom>
          <a:ln w="11555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892668" y="4369954"/>
            <a:ext cx="4147184" cy="370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2400" spc="-15" dirty="0" err="1" smtClean="0">
                <a:latin typeface="Tahoma"/>
                <a:cs typeface="Tahoma"/>
              </a:rPr>
              <a:t>Từ</a:t>
            </a:r>
            <a:r>
              <a:rPr lang="en-US" sz="2400" spc="-15" dirty="0" smtClean="0">
                <a:latin typeface="Tahoma"/>
                <a:cs typeface="Tahoma"/>
              </a:rPr>
              <a:t> </a:t>
            </a:r>
            <a:r>
              <a:rPr sz="2400" spc="-15" dirty="0" smtClean="0">
                <a:latin typeface="Tahoma"/>
                <a:cs typeface="Tahoma"/>
              </a:rPr>
              <a:t>01/10/2005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đến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15" dirty="0">
                <a:latin typeface="Tahoma"/>
                <a:cs typeface="Tahoma"/>
              </a:rPr>
              <a:t>31/12/2010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87904" y="5043055"/>
            <a:ext cx="4146549" cy="370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400" spc="-15" dirty="0">
                <a:latin typeface="Tahoma"/>
                <a:cs typeface="Tahoma"/>
              </a:rPr>
              <a:t>46</a:t>
            </a:r>
            <a:r>
              <a:rPr sz="2400" spc="-5" dirty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khoa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cấp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r>
              <a:rPr lang="en-US" sz="2400" spc="-5" dirty="0" err="1" smtClean="0">
                <a:latin typeface="Tahoma"/>
                <a:cs typeface="Tahoma"/>
              </a:rPr>
              <a:t>cứu</a:t>
            </a:r>
            <a:r>
              <a:rPr lang="en-US" sz="2400" spc="-5" dirty="0" smtClean="0">
                <a:latin typeface="Tahoma"/>
                <a:cs typeface="Tahoma"/>
              </a:rPr>
              <a:t> ở </a:t>
            </a:r>
            <a:r>
              <a:rPr lang="en-US" sz="2400" spc="-5" dirty="0" err="1" smtClean="0">
                <a:latin typeface="Tahoma"/>
                <a:cs typeface="Tahoma"/>
              </a:rPr>
              <a:t>Mỹ</a:t>
            </a:r>
            <a:r>
              <a:rPr lang="en-US" sz="2400" spc="-5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9462186" y="1263767"/>
            <a:ext cx="333814" cy="1357"/>
          </a:xfrm>
          <a:custGeom>
            <a:avLst/>
            <a:gdLst/>
            <a:ahLst/>
            <a:cxnLst/>
            <a:rect l="l" t="t" r="r" b="b"/>
            <a:pathLst>
              <a:path w="333814" h="1357">
                <a:moveTo>
                  <a:pt x="333814" y="1357"/>
                </a:moveTo>
                <a:lnTo>
                  <a:pt x="0" y="0"/>
                </a:lnTo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405476" y="1135994"/>
            <a:ext cx="257022" cy="256531"/>
          </a:xfrm>
          <a:custGeom>
            <a:avLst/>
            <a:gdLst/>
            <a:ahLst/>
            <a:cxnLst/>
            <a:rect l="l" t="t" r="r" b="b"/>
            <a:pathLst>
              <a:path w="257022" h="256531">
                <a:moveTo>
                  <a:pt x="225906" y="0"/>
                </a:moveTo>
                <a:lnTo>
                  <a:pt x="214268" y="3717"/>
                </a:lnTo>
                <a:lnTo>
                  <a:pt x="0" y="127542"/>
                </a:lnTo>
                <a:lnTo>
                  <a:pt x="221347" y="256337"/>
                </a:lnTo>
                <a:lnTo>
                  <a:pt x="233206" y="256531"/>
                </a:lnTo>
                <a:lnTo>
                  <a:pt x="244077" y="251942"/>
                </a:lnTo>
                <a:lnTo>
                  <a:pt x="252375" y="242980"/>
                </a:lnTo>
                <a:lnTo>
                  <a:pt x="255608" y="234884"/>
                </a:lnTo>
                <a:lnTo>
                  <a:pt x="255801" y="223026"/>
                </a:lnTo>
                <a:lnTo>
                  <a:pt x="251212" y="212155"/>
                </a:lnTo>
                <a:lnTo>
                  <a:pt x="242249" y="203857"/>
                </a:lnTo>
                <a:lnTo>
                  <a:pt x="113419" y="128003"/>
                </a:lnTo>
                <a:lnTo>
                  <a:pt x="249652" y="47753"/>
                </a:lnTo>
                <a:lnTo>
                  <a:pt x="255663" y="37524"/>
                </a:lnTo>
                <a:lnTo>
                  <a:pt x="257022" y="25799"/>
                </a:lnTo>
                <a:lnTo>
                  <a:pt x="253305" y="14160"/>
                </a:lnTo>
                <a:lnTo>
                  <a:pt x="247860" y="7371"/>
                </a:lnTo>
                <a:lnTo>
                  <a:pt x="237631" y="1359"/>
                </a:lnTo>
                <a:lnTo>
                  <a:pt x="225906" y="0"/>
                </a:lnTo>
                <a:close/>
              </a:path>
            </a:pathLst>
          </a:custGeom>
          <a:solidFill>
            <a:srgbClr val="FF2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155627" y="6942727"/>
            <a:ext cx="1167765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spc="-7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all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9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rvi</a:t>
            </a:r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al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endParaRPr sz="10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8101858" y="6942727"/>
            <a:ext cx="340360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2,415</a:t>
            </a:r>
            <a:endParaRPr sz="10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031322" y="6942727"/>
            <a:ext cx="278130" cy="173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(8.5)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255507" y="1178792"/>
          <a:ext cx="4066874" cy="13433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9181"/>
                <a:gridCol w="1835375"/>
                <a:gridCol w="612318"/>
              </a:tblGrid>
              <a:tr h="335844"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0–17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80035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574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861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18–34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80035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1,059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798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(3.8)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35–49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80035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3,726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003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(13.2)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50–64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80670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8,495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003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(30.1)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41" name="object 41"/>
          <p:cNvGraphicFramePr>
            <a:graphicFrameLocks noGrp="1"/>
          </p:cNvGraphicFramePr>
          <p:nvPr/>
        </p:nvGraphicFramePr>
        <p:xfrm>
          <a:off x="1694055" y="2471713"/>
          <a:ext cx="7628340" cy="28612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7903"/>
                <a:gridCol w="2488045"/>
                <a:gridCol w="1432198"/>
                <a:gridCol w="610194"/>
              </a:tblGrid>
              <a:tr h="335844">
                <a:tc rowSpan="3" gridSpan="2">
                  <a:txBody>
                    <a:bodyPr/>
                    <a:lstStyle/>
                    <a:p>
                      <a:pPr marL="3545204">
                        <a:lnSpc>
                          <a:spcPts val="1080"/>
                        </a:lnSpc>
                      </a:pPr>
                      <a:r>
                        <a:rPr sz="1100" spc="-3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F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emale</a:t>
                      </a:r>
                      <a:endParaRPr sz="1100" dirty="0">
                        <a:latin typeface="Arial"/>
                        <a:cs typeface="Arial"/>
                      </a:endParaRPr>
                    </a:p>
                    <a:p>
                      <a:pPr marL="1088390">
                        <a:lnSpc>
                          <a:spcPts val="650"/>
                        </a:lnSpc>
                        <a:tabLst>
                          <a:tab pos="1822450" algn="l"/>
                        </a:tabLst>
                      </a:pPr>
                      <a:r>
                        <a:rPr sz="7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lano	</a:t>
                      </a:r>
                      <a:r>
                        <a:rPr sz="1100" spc="-7" baseline="7936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100" spc="0" baseline="7936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tla</a:t>
                      </a:r>
                      <a:r>
                        <a:rPr sz="1100" spc="-7" baseline="7936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0" baseline="7936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ta    </a:t>
                      </a:r>
                      <a:r>
                        <a:rPr sz="1100" spc="15" baseline="7936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</a:t>
                      </a:r>
                      <a:r>
                        <a:rPr sz="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il</a:t>
                      </a:r>
                      <a:r>
                        <a:rPr sz="7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on</a:t>
                      </a:r>
                      <a:r>
                        <a:rPr sz="7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Head</a:t>
                      </a:r>
                      <a:r>
                        <a:rPr sz="700" spc="-4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Island</a:t>
                      </a:r>
                      <a:endParaRPr sz="700" dirty="0">
                        <a:latin typeface="Arial"/>
                        <a:cs typeface="Arial"/>
                      </a:endParaRPr>
                    </a:p>
                    <a:p>
                      <a:pPr marL="1241425">
                        <a:lnSpc>
                          <a:spcPts val="1130"/>
                        </a:lnSpc>
                        <a:spcBef>
                          <a:spcPts val="400"/>
                        </a:spcBef>
                        <a:tabLst>
                          <a:tab pos="3545204" algn="l"/>
                        </a:tabLst>
                      </a:pPr>
                      <a:r>
                        <a:rPr sz="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sz="7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sz="7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wn	</a:t>
                      </a:r>
                      <a:r>
                        <a:rPr sz="1500" b="1" spc="-120" baseline="-18518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500" b="1" spc="0" baseline="-18518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otal</a:t>
                      </a:r>
                      <a:endParaRPr sz="1500" baseline="-18518" dirty="0">
                        <a:latin typeface="Arial"/>
                        <a:cs typeface="Arial"/>
                      </a:endParaRPr>
                    </a:p>
                    <a:p>
                      <a:pPr marL="741680">
                        <a:lnSpc>
                          <a:spcPts val="560"/>
                        </a:lnSpc>
                      </a:pPr>
                      <a:r>
                        <a:rPr sz="700" spc="-1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ustin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8232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10,928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813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(38.6)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8232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17,351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813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(61.4)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676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28,279</a:t>
                      </a:r>
                      <a:r>
                        <a:rPr sz="1200" b="1" baseline="20833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††</a:t>
                      </a:r>
                      <a:endParaRPr sz="1200" baseline="20833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9865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(100.0)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174529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  <a:tabLst>
                          <a:tab pos="1183640" algn="l"/>
                        </a:tabLst>
                      </a:pPr>
                      <a:r>
                        <a:rPr sz="7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Ancho</a:t>
                      </a:r>
                      <a:r>
                        <a:rPr sz="7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7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age	</a:t>
                      </a:r>
                      <a:r>
                        <a:rPr sz="1100" spc="0" baseline="23809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Hous</a:t>
                      </a:r>
                      <a:r>
                        <a:rPr sz="1100" spc="-7" baseline="23809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100" spc="0" baseline="23809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on</a:t>
                      </a:r>
                      <a:endParaRPr sz="1100" baseline="23809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1555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70205">
                        <a:lnSpc>
                          <a:spcPct val="100000"/>
                        </a:lnSpc>
                      </a:pPr>
                      <a:r>
                        <a:rPr sz="1100" b="1" spc="1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100" b="1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100" b="1" spc="-1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1100" b="1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e/</a:t>
                      </a:r>
                      <a:r>
                        <a:rPr sz="1100" b="1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100" b="1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thnici</a:t>
                      </a:r>
                      <a:r>
                        <a:rPr sz="1100" b="1" spc="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100" b="1" spc="-1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sz="1200" b="1" spc="0" baseline="20833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§</a:t>
                      </a:r>
                      <a:endParaRPr sz="1200" baseline="20833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1555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1200" baseline="20833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200" baseline="20833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endParaRPr sz="1200" baseline="20833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1555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41959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Black/</a:t>
                      </a:r>
                      <a:r>
                        <a:rPr sz="11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frican</a:t>
                      </a:r>
                      <a:r>
                        <a:rPr sz="11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American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1555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85026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7,588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813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(26.9)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1555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41959">
                        <a:lnSpc>
                          <a:spcPct val="100000"/>
                        </a:lnSpc>
                      </a:pPr>
                      <a:r>
                        <a:rPr sz="1100" spc="1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ispanic/L</a:t>
                      </a:r>
                      <a:r>
                        <a:rPr sz="11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tino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1555">
                      <a:solidFill>
                        <a:srgbClr val="231F2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85026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1,494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607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(5.3)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7040">
                        <a:lnSpc>
                          <a:spcPct val="100000"/>
                        </a:lnSpc>
                      </a:pPr>
                      <a:r>
                        <a:rPr sz="11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hi</a:t>
                      </a:r>
                      <a:r>
                        <a:rPr sz="11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8232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10,989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813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(38.9)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7040">
                        <a:lnSpc>
                          <a:spcPct val="100000"/>
                        </a:lnSpc>
                      </a:pPr>
                      <a:r>
                        <a:rPr sz="1100" spc="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ther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4551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714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544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(2.5)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704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Un</a:t>
                      </a:r>
                      <a:r>
                        <a:rPr sz="1100" spc="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k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4963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7,432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749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(26.3)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42" name="object 42"/>
          <p:cNvGraphicFramePr>
            <a:graphicFrameLocks noGrp="1"/>
          </p:cNvGraphicFramePr>
          <p:nvPr/>
        </p:nvGraphicFramePr>
        <p:xfrm>
          <a:off x="5214229" y="4201926"/>
          <a:ext cx="4108178" cy="10075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7498"/>
                <a:gridCol w="1451866"/>
                <a:gridCol w="568814"/>
              </a:tblGrid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spc="-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itnessed</a:t>
                      </a:r>
                      <a:r>
                        <a:rPr sz="11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sz="11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by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stander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073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11,617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6854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(41.1)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U</a:t>
                      </a:r>
                      <a:r>
                        <a:rPr sz="1100" spc="-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witnessed</a:t>
                      </a:r>
                      <a:r>
                        <a:rPr sz="11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ar</a:t>
                      </a:r>
                      <a:r>
                        <a:rPr sz="1100" spc="-1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est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073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16,666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6854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(58.9)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b="1" spc="-8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100" b="1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otal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3585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28,283***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859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(100.0)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43" name="object 43"/>
          <p:cNvGraphicFramePr>
            <a:graphicFrameLocks noGrp="1"/>
          </p:cNvGraphicFramePr>
          <p:nvPr/>
        </p:nvGraphicFramePr>
        <p:xfrm>
          <a:off x="5214318" y="4844723"/>
          <a:ext cx="4108153" cy="10075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7593"/>
                <a:gridCol w="1834051"/>
                <a:gridCol w="656509"/>
              </a:tblGrid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spc="-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ri</a:t>
                      </a:r>
                      <a:r>
                        <a:rPr sz="11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vat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35585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22,592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448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(79.9)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spc="-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ublic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36220" algn="r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5,697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448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(20.1)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b="1" spc="-8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100" b="1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otal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1158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28,289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(100.0)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44" name="object 44"/>
          <p:cNvGraphicFramePr>
            <a:graphicFrameLocks noGrp="1"/>
          </p:cNvGraphicFramePr>
          <p:nvPr/>
        </p:nvGraphicFramePr>
        <p:xfrm>
          <a:off x="5213992" y="5957184"/>
          <a:ext cx="4225093" cy="4589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3043"/>
                <a:gridCol w="1424094"/>
                <a:gridCol w="647956"/>
              </a:tblGrid>
              <a:tr h="167922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spc="-1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ulseless</a:t>
                      </a:r>
                      <a:r>
                        <a:rPr sz="11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ele</a:t>
                      </a:r>
                      <a:r>
                        <a:rPr sz="1100" spc="1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trical</a:t>
                      </a:r>
                      <a:r>
                        <a:rPr sz="11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100" spc="1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tivi</a:t>
                      </a:r>
                      <a:r>
                        <a:rPr sz="1100" spc="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y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327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4,644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875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(16.4)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91065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b="1" spc="-8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100" b="1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otal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818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28,245***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6055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(99.9)</a:t>
                      </a:r>
                      <a:r>
                        <a:rPr sz="1200" b="1" baseline="20833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¶¶</a:t>
                      </a:r>
                      <a:endParaRPr sz="1200" baseline="20833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45" name="object 45"/>
          <p:cNvGraphicFramePr>
            <a:graphicFrameLocks noGrp="1"/>
          </p:cNvGraphicFramePr>
          <p:nvPr/>
        </p:nvGraphicFramePr>
        <p:xfrm>
          <a:off x="5214255" y="6467677"/>
          <a:ext cx="4108153" cy="10075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31270"/>
                <a:gridCol w="1711328"/>
                <a:gridCol w="565555"/>
              </a:tblGrid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sz="11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stander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8521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1,149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(4.1)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911</a:t>
                      </a:r>
                      <a:r>
                        <a:rPr sz="1100" spc="-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1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esponder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17269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27,040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3679">
                        <a:lnSpc>
                          <a:spcPct val="100000"/>
                        </a:lnSpc>
                      </a:pPr>
                      <a:r>
                        <a:rPr sz="11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(95.9)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35844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100" b="1" spc="-8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100" b="1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otal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0711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28,189</a:t>
                      </a:r>
                      <a:r>
                        <a:rPr sz="1200" b="1" baseline="20833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§§§</a:t>
                      </a:r>
                      <a:endParaRPr sz="1200" baseline="20833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5415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(100.0)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8077" y="2482734"/>
            <a:ext cx="8701085" cy="32543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37428" y="6574993"/>
            <a:ext cx="3789044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dirty="0">
                <a:latin typeface="Tahoma"/>
                <a:cs typeface="Tahoma"/>
              </a:rPr>
              <a:t>N</a:t>
            </a:r>
            <a:r>
              <a:rPr sz="1600" spc="-10" dirty="0">
                <a:latin typeface="Tahoma"/>
                <a:cs typeface="Tahoma"/>
              </a:rPr>
              <a:t>adkarni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VM,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J</a:t>
            </a:r>
            <a:r>
              <a:rPr sz="1600" spc="-15" dirty="0">
                <a:latin typeface="Tahoma"/>
                <a:cs typeface="Tahoma"/>
              </a:rPr>
              <a:t>AMA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2006;295:50-57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79227" y="638060"/>
            <a:ext cx="3762373" cy="1570038"/>
          </a:xfrm>
          <a:custGeom>
            <a:avLst/>
            <a:gdLst/>
            <a:ahLst/>
            <a:cxnLst/>
            <a:rect l="l" t="t" r="r" b="b"/>
            <a:pathLst>
              <a:path w="3762373" h="1570037">
                <a:moveTo>
                  <a:pt x="0" y="0"/>
                </a:moveTo>
                <a:lnTo>
                  <a:pt x="3762373" y="0"/>
                </a:lnTo>
                <a:lnTo>
                  <a:pt x="3762373" y="1570037"/>
                </a:lnTo>
                <a:lnTo>
                  <a:pt x="0" y="1570037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657968" y="683779"/>
            <a:ext cx="4974732" cy="147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sz="1600" spc="-15" dirty="0">
                <a:latin typeface="Tahoma"/>
                <a:cs typeface="Tahoma"/>
              </a:rPr>
              <a:t>25</a:t>
            </a:r>
            <a:r>
              <a:rPr sz="1600" spc="-10" dirty="0">
                <a:latin typeface="Tahoma"/>
                <a:cs typeface="Tahoma"/>
              </a:rPr>
              <a:t>3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trung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tâm</a:t>
            </a:r>
            <a:r>
              <a:rPr lang="en-US" sz="1600" spc="-5" dirty="0" smtClean="0">
                <a:latin typeface="Tahoma"/>
                <a:cs typeface="Tahoma"/>
              </a:rPr>
              <a:t>, </a:t>
            </a:r>
            <a:r>
              <a:rPr lang="en-US" sz="1600" spc="-5" dirty="0" err="1" smtClean="0">
                <a:latin typeface="Tahoma"/>
                <a:cs typeface="Tahoma"/>
              </a:rPr>
              <a:t>Mỹ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và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sz="1600" spc="-15" dirty="0" smtClean="0">
                <a:latin typeface="Tahoma"/>
                <a:cs typeface="Tahoma"/>
              </a:rPr>
              <a:t>Canada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-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9</a:t>
            </a:r>
            <a:r>
              <a:rPr sz="1600" spc="-10" dirty="0">
                <a:latin typeface="Tahoma"/>
                <a:cs typeface="Tahoma"/>
              </a:rPr>
              <a:t>9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tuổi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40" dirty="0" err="1" smtClean="0">
                <a:latin typeface="Tahoma"/>
                <a:cs typeface="Tahoma"/>
              </a:rPr>
              <a:t>Hồ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sơ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tiến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cứu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Trong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bệnh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viện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  <a:p>
            <a:pPr marL="12698">
              <a:lnSpc>
                <a:spcPts val="1900"/>
              </a:lnSpc>
            </a:pPr>
            <a:r>
              <a:rPr sz="1600" dirty="0">
                <a:latin typeface="Arial"/>
                <a:cs typeface="Arial"/>
              </a:rPr>
              <a:t>•</a:t>
            </a:r>
            <a:r>
              <a:rPr sz="1600" spc="55" dirty="0">
                <a:latin typeface="Arial"/>
                <a:cs typeface="Arial"/>
              </a:rPr>
              <a:t> </a:t>
            </a:r>
            <a:r>
              <a:rPr sz="1600" spc="-10" dirty="0" smtClean="0">
                <a:latin typeface="Tahoma"/>
                <a:cs typeface="Tahoma"/>
              </a:rPr>
              <a:t>01</a:t>
            </a:r>
            <a:r>
              <a:rPr lang="en-US" sz="1600" spc="-5" dirty="0" smtClean="0">
                <a:latin typeface="Tahoma"/>
                <a:cs typeface="Tahoma"/>
              </a:rPr>
              <a:t>/1/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dirty="0" smtClean="0">
                <a:latin typeface="Tahoma"/>
                <a:cs typeface="Tahoma"/>
              </a:rPr>
              <a:t>–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0" dirty="0" smtClean="0">
                <a:latin typeface="Tahoma"/>
                <a:cs typeface="Tahoma"/>
              </a:rPr>
              <a:t>30</a:t>
            </a:r>
            <a:r>
              <a:rPr lang="en-US" sz="1600" spc="-5" dirty="0" smtClean="0">
                <a:latin typeface="Tahoma"/>
                <a:cs typeface="Tahoma"/>
              </a:rPr>
              <a:t>/3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2004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spcBef>
                <a:spcPts val="80"/>
              </a:spcBef>
              <a:buFont typeface="Arial"/>
              <a:buChar char="•"/>
              <a:tabLst>
                <a:tab pos="147305" algn="l"/>
              </a:tabLst>
            </a:pPr>
            <a:r>
              <a:rPr sz="1600" spc="-15" dirty="0">
                <a:latin typeface="Tahoma"/>
                <a:cs typeface="Tahoma"/>
              </a:rPr>
              <a:t>3690</a:t>
            </a:r>
            <a:r>
              <a:rPr sz="1600" spc="-10" dirty="0">
                <a:latin typeface="Tahoma"/>
                <a:cs typeface="Tahoma"/>
              </a:rPr>
              <a:t>2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smtClean="0">
                <a:latin typeface="Tahoma"/>
                <a:cs typeface="Tahoma"/>
              </a:rPr>
              <a:t>NTNT </a:t>
            </a:r>
            <a:r>
              <a:rPr lang="en-US" sz="1600" spc="-5" dirty="0" err="1" smtClean="0">
                <a:latin typeface="Tahoma"/>
                <a:cs typeface="Tahoma"/>
              </a:rPr>
              <a:t>người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lớn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sz="1600" dirty="0" smtClean="0">
                <a:latin typeface="Tahoma"/>
                <a:cs typeface="Tahoma"/>
              </a:rPr>
              <a:t>-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88</a:t>
            </a:r>
            <a:r>
              <a:rPr sz="1600" spc="-10" dirty="0">
                <a:latin typeface="Tahoma"/>
                <a:cs typeface="Tahoma"/>
              </a:rPr>
              <a:t>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smtClean="0">
                <a:latin typeface="Tahoma"/>
                <a:cs typeface="Tahoma"/>
              </a:rPr>
              <a:t>NTNT </a:t>
            </a:r>
            <a:r>
              <a:rPr lang="en-US" sz="1600" spc="-5" dirty="0" err="1" smtClean="0">
                <a:latin typeface="Tahoma"/>
                <a:cs typeface="Tahoma"/>
              </a:rPr>
              <a:t>trẻ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em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85381" y="630123"/>
            <a:ext cx="8448693" cy="59658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26266" y="6792480"/>
            <a:ext cx="460248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0" dirty="0">
                <a:latin typeface="Tahoma"/>
                <a:cs typeface="Tahoma"/>
              </a:rPr>
              <a:t>Moler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F</a:t>
            </a:r>
            <a:r>
              <a:rPr sz="1600" spc="-235" dirty="0">
                <a:latin typeface="Tahoma"/>
                <a:cs typeface="Tahoma"/>
              </a:rPr>
              <a:t>W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Cr</a:t>
            </a:r>
            <a:r>
              <a:rPr sz="1600" spc="-5" dirty="0">
                <a:latin typeface="Tahoma"/>
                <a:cs typeface="Tahoma"/>
              </a:rPr>
              <a:t>it </a:t>
            </a:r>
            <a:r>
              <a:rPr sz="1600" spc="-10" dirty="0">
                <a:latin typeface="Tahoma"/>
                <a:cs typeface="Tahoma"/>
              </a:rPr>
              <a:t>Car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2009;37:2259-2267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08816" y="534555"/>
            <a:ext cx="5898196" cy="5035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3200" spc="-35" dirty="0" err="1" smtClean="0">
                <a:latin typeface="Tahoma"/>
                <a:cs typeface="Tahoma"/>
              </a:rPr>
              <a:t>Trong</a:t>
            </a:r>
            <a:r>
              <a:rPr lang="en-US" sz="3200" spc="-35" dirty="0" smtClean="0">
                <a:latin typeface="Tahoma"/>
                <a:cs typeface="Tahoma"/>
              </a:rPr>
              <a:t> BV so </a:t>
            </a:r>
            <a:r>
              <a:rPr lang="en-US" sz="3200" spc="-35" dirty="0" err="1" smtClean="0">
                <a:latin typeface="Tahoma"/>
                <a:cs typeface="Tahoma"/>
              </a:rPr>
              <a:t>với</a:t>
            </a:r>
            <a:r>
              <a:rPr lang="en-US" sz="3200" spc="-35" dirty="0" smtClean="0">
                <a:latin typeface="Tahoma"/>
                <a:cs typeface="Tahoma"/>
              </a:rPr>
              <a:t> </a:t>
            </a:r>
            <a:r>
              <a:rPr lang="en-US" sz="3200" spc="-35" dirty="0" err="1" smtClean="0">
                <a:latin typeface="Tahoma"/>
                <a:cs typeface="Tahoma"/>
              </a:rPr>
              <a:t>ngoài</a:t>
            </a:r>
            <a:r>
              <a:rPr lang="en-US" sz="3200" spc="-35" dirty="0" smtClean="0">
                <a:latin typeface="Tahoma"/>
                <a:cs typeface="Tahoma"/>
              </a:rPr>
              <a:t> </a:t>
            </a:r>
            <a:r>
              <a:rPr lang="en-US" sz="3200" spc="-35" dirty="0" err="1" smtClean="0">
                <a:latin typeface="Tahoma"/>
                <a:cs typeface="Tahoma"/>
              </a:rPr>
              <a:t>bệnh</a:t>
            </a:r>
            <a:r>
              <a:rPr lang="en-US" sz="3200" spc="-35" dirty="0" smtClean="0">
                <a:latin typeface="Tahoma"/>
                <a:cs typeface="Tahoma"/>
              </a:rPr>
              <a:t> </a:t>
            </a:r>
            <a:r>
              <a:rPr lang="en-US" sz="3200" spc="-35" dirty="0" err="1" smtClean="0">
                <a:latin typeface="Tahoma"/>
                <a:cs typeface="Tahoma"/>
              </a:rPr>
              <a:t>viện</a:t>
            </a:r>
            <a:r>
              <a:rPr lang="en-US" sz="3200" spc="-35" dirty="0" smtClean="0">
                <a:latin typeface="Tahoma"/>
                <a:cs typeface="Tahoma"/>
              </a:rPr>
              <a:t> </a:t>
            </a:r>
            <a:endParaRPr sz="3200" dirty="0">
              <a:latin typeface="Tahoma"/>
              <a:cs typeface="Tahom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30801" y="2625609"/>
            <a:ext cx="822324" cy="460374"/>
          </a:xfrm>
          <a:custGeom>
            <a:avLst/>
            <a:gdLst/>
            <a:ahLst/>
            <a:cxnLst/>
            <a:rect l="l" t="t" r="r" b="b"/>
            <a:pathLst>
              <a:path w="822324" h="460374">
                <a:moveTo>
                  <a:pt x="0" y="0"/>
                </a:moveTo>
                <a:lnTo>
                  <a:pt x="822324" y="0"/>
                </a:lnTo>
                <a:lnTo>
                  <a:pt x="822324" y="460374"/>
                </a:lnTo>
                <a:lnTo>
                  <a:pt x="0" y="460374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909539" y="2671329"/>
            <a:ext cx="655955" cy="370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400" spc="-25" dirty="0">
                <a:latin typeface="Tahoma"/>
                <a:cs typeface="Tahoma"/>
              </a:rPr>
              <a:t>55%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860963" y="4311534"/>
            <a:ext cx="822324" cy="461962"/>
          </a:xfrm>
          <a:custGeom>
            <a:avLst/>
            <a:gdLst/>
            <a:ahLst/>
            <a:cxnLst/>
            <a:rect l="l" t="t" r="r" b="b"/>
            <a:pathLst>
              <a:path w="822324" h="461962">
                <a:moveTo>
                  <a:pt x="0" y="0"/>
                </a:moveTo>
                <a:lnTo>
                  <a:pt x="822324" y="0"/>
                </a:lnTo>
                <a:lnTo>
                  <a:pt x="822324" y="461962"/>
                </a:lnTo>
                <a:lnTo>
                  <a:pt x="0" y="461962"/>
                </a:lnTo>
                <a:lnTo>
                  <a:pt x="0" y="0"/>
                </a:lnTo>
                <a:close/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939702" y="4357254"/>
            <a:ext cx="655955" cy="370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400" spc="-25" dirty="0">
                <a:latin typeface="Tahoma"/>
                <a:cs typeface="Tahoma"/>
              </a:rPr>
              <a:t>40%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59717" y="2855799"/>
            <a:ext cx="271082" cy="230009"/>
          </a:xfrm>
          <a:custGeom>
            <a:avLst/>
            <a:gdLst/>
            <a:ahLst/>
            <a:cxnLst/>
            <a:rect l="l" t="t" r="r" b="b"/>
            <a:pathLst>
              <a:path w="271082" h="230009">
                <a:moveTo>
                  <a:pt x="271082" y="0"/>
                </a:moveTo>
                <a:lnTo>
                  <a:pt x="0" y="230009"/>
                </a:lnTo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516476" y="2870188"/>
            <a:ext cx="267241" cy="252309"/>
          </a:xfrm>
          <a:custGeom>
            <a:avLst/>
            <a:gdLst/>
            <a:ahLst/>
            <a:cxnLst/>
            <a:rect l="l" t="t" r="r" b="b"/>
            <a:pathLst>
              <a:path w="267242" h="252309">
                <a:moveTo>
                  <a:pt x="106362" y="0"/>
                </a:moveTo>
                <a:lnTo>
                  <a:pt x="94878" y="3745"/>
                </a:lnTo>
                <a:lnTo>
                  <a:pt x="85908" y="11963"/>
                </a:lnTo>
                <a:lnTo>
                  <a:pt x="0" y="252309"/>
                </a:lnTo>
                <a:lnTo>
                  <a:pt x="243669" y="209089"/>
                </a:lnTo>
                <a:lnTo>
                  <a:pt x="255687" y="203924"/>
                </a:lnTo>
                <a:lnTo>
                  <a:pt x="263932" y="194330"/>
                </a:lnTo>
                <a:lnTo>
                  <a:pt x="267242" y="181970"/>
                </a:lnTo>
                <a:lnTo>
                  <a:pt x="267026" y="178927"/>
                </a:lnTo>
                <a:lnTo>
                  <a:pt x="86484" y="178927"/>
                </a:lnTo>
                <a:lnTo>
                  <a:pt x="136216" y="37938"/>
                </a:lnTo>
                <a:lnTo>
                  <a:pt x="137701" y="25526"/>
                </a:lnTo>
                <a:lnTo>
                  <a:pt x="133955" y="14043"/>
                </a:lnTo>
                <a:lnTo>
                  <a:pt x="125738" y="5073"/>
                </a:lnTo>
                <a:lnTo>
                  <a:pt x="118774" y="1485"/>
                </a:lnTo>
                <a:lnTo>
                  <a:pt x="106362" y="0"/>
                </a:lnTo>
                <a:close/>
              </a:path>
              <a:path w="267242" h="252309">
                <a:moveTo>
                  <a:pt x="239696" y="152391"/>
                </a:moveTo>
                <a:lnTo>
                  <a:pt x="86484" y="178927"/>
                </a:lnTo>
                <a:lnTo>
                  <a:pt x="267026" y="178927"/>
                </a:lnTo>
                <a:lnTo>
                  <a:pt x="266815" y="175964"/>
                </a:lnTo>
                <a:lnTo>
                  <a:pt x="261650" y="163946"/>
                </a:lnTo>
                <a:lnTo>
                  <a:pt x="252056" y="155702"/>
                </a:lnTo>
                <a:lnTo>
                  <a:pt x="239696" y="15239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043702" y="4034103"/>
            <a:ext cx="230009" cy="271082"/>
          </a:xfrm>
          <a:custGeom>
            <a:avLst/>
            <a:gdLst/>
            <a:ahLst/>
            <a:cxnLst/>
            <a:rect l="l" t="t" r="r" b="b"/>
            <a:pathLst>
              <a:path w="230009" h="271082">
                <a:moveTo>
                  <a:pt x="0" y="0"/>
                </a:moveTo>
                <a:lnTo>
                  <a:pt x="230009" y="271082"/>
                </a:lnTo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007012" y="3990860"/>
            <a:ext cx="252309" cy="267243"/>
          </a:xfrm>
          <a:custGeom>
            <a:avLst/>
            <a:gdLst/>
            <a:ahLst/>
            <a:cxnLst/>
            <a:rect l="l" t="t" r="r" b="b"/>
            <a:pathLst>
              <a:path w="252309" h="267243">
                <a:moveTo>
                  <a:pt x="0" y="0"/>
                </a:moveTo>
                <a:lnTo>
                  <a:pt x="43219" y="243671"/>
                </a:lnTo>
                <a:lnTo>
                  <a:pt x="48384" y="255688"/>
                </a:lnTo>
                <a:lnTo>
                  <a:pt x="57978" y="263932"/>
                </a:lnTo>
                <a:lnTo>
                  <a:pt x="70337" y="267243"/>
                </a:lnTo>
                <a:lnTo>
                  <a:pt x="76344" y="266816"/>
                </a:lnTo>
                <a:lnTo>
                  <a:pt x="88362" y="261650"/>
                </a:lnTo>
                <a:lnTo>
                  <a:pt x="96606" y="252056"/>
                </a:lnTo>
                <a:lnTo>
                  <a:pt x="99917" y="239697"/>
                </a:lnTo>
                <a:lnTo>
                  <a:pt x="73381" y="86484"/>
                </a:lnTo>
                <a:lnTo>
                  <a:pt x="240873" y="86484"/>
                </a:lnTo>
                <a:lnTo>
                  <a:pt x="240345" y="85908"/>
                </a:lnTo>
                <a:lnTo>
                  <a:pt x="0" y="0"/>
                </a:lnTo>
                <a:close/>
              </a:path>
              <a:path w="252309" h="267243">
                <a:moveTo>
                  <a:pt x="240873" y="86484"/>
                </a:moveTo>
                <a:lnTo>
                  <a:pt x="73381" y="86484"/>
                </a:lnTo>
                <a:lnTo>
                  <a:pt x="214369" y="136216"/>
                </a:lnTo>
                <a:lnTo>
                  <a:pt x="226780" y="137702"/>
                </a:lnTo>
                <a:lnTo>
                  <a:pt x="238264" y="133957"/>
                </a:lnTo>
                <a:lnTo>
                  <a:pt x="247234" y="125740"/>
                </a:lnTo>
                <a:lnTo>
                  <a:pt x="250823" y="118774"/>
                </a:lnTo>
                <a:lnTo>
                  <a:pt x="252309" y="106362"/>
                </a:lnTo>
                <a:lnTo>
                  <a:pt x="248563" y="94878"/>
                </a:lnTo>
                <a:lnTo>
                  <a:pt x="240873" y="864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46576" y="5356829"/>
            <a:ext cx="7240362" cy="0"/>
          </a:xfrm>
          <a:custGeom>
            <a:avLst/>
            <a:gdLst/>
            <a:ahLst/>
            <a:cxnLst/>
            <a:rect l="l" t="t" r="r" b="b"/>
            <a:pathLst>
              <a:path w="7240361">
                <a:moveTo>
                  <a:pt x="0" y="0"/>
                </a:moveTo>
                <a:lnTo>
                  <a:pt x="7240361" y="0"/>
                </a:lnTo>
              </a:path>
            </a:pathLst>
          </a:custGeom>
          <a:ln w="14747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6478" y="1935444"/>
            <a:ext cx="8545022" cy="563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2150"/>
              </a:lnSpc>
              <a:tabLst>
                <a:tab pos="1017170" algn="l"/>
              </a:tabLst>
            </a:pPr>
            <a:r>
              <a:rPr lang="en-US" sz="2100" spc="65" dirty="0" err="1" smtClean="0">
                <a:latin typeface="Times New Roman"/>
                <a:cs typeface="Times New Roman"/>
              </a:rPr>
              <a:t>Bảng</a:t>
            </a:r>
            <a:r>
              <a:rPr lang="en-US" sz="2100" spc="65" dirty="0" smtClean="0">
                <a:latin typeface="Times New Roman"/>
                <a:cs typeface="Times New Roman"/>
              </a:rPr>
              <a:t> </a:t>
            </a:r>
            <a:r>
              <a:rPr sz="2100" spc="-15" dirty="0" smtClean="0">
                <a:latin typeface="Times New Roman"/>
                <a:cs typeface="Times New Roman"/>
              </a:rPr>
              <a:t>4</a:t>
            </a:r>
            <a:r>
              <a:rPr sz="2100" spc="-15" dirty="0">
                <a:latin typeface="Times New Roman"/>
                <a:cs typeface="Times New Roman"/>
              </a:rPr>
              <a:t>	</a:t>
            </a:r>
            <a:r>
              <a:rPr lang="en-US" sz="2100" spc="-15" dirty="0" err="1" smtClean="0">
                <a:latin typeface="Times New Roman"/>
                <a:cs typeface="Times New Roman"/>
              </a:rPr>
              <a:t>Phân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tích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hồi</a:t>
            </a:r>
            <a:r>
              <a:rPr lang="en-US" sz="2100" spc="-15" dirty="0" smtClean="0">
                <a:latin typeface="Times New Roman"/>
                <a:cs typeface="Times New Roman"/>
              </a:rPr>
              <a:t> qui </a:t>
            </a:r>
            <a:r>
              <a:rPr lang="en-US" sz="2100" spc="-15" dirty="0" err="1" smtClean="0">
                <a:latin typeface="Times New Roman"/>
                <a:cs typeface="Times New Roman"/>
              </a:rPr>
              <a:t>đa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biến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đối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với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tử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vong</a:t>
            </a:r>
            <a:r>
              <a:rPr lang="en-US" sz="2100" spc="-15" dirty="0" smtClean="0">
                <a:latin typeface="Times New Roman"/>
                <a:cs typeface="Times New Roman"/>
              </a:rPr>
              <a:t>  </a:t>
            </a:r>
            <a:r>
              <a:rPr lang="en-US" sz="2100" spc="-15" dirty="0" err="1" smtClean="0">
                <a:latin typeface="Times New Roman"/>
                <a:cs typeface="Times New Roman"/>
              </a:rPr>
              <a:t>với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ngưng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tim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và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các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đặc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điểm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về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hồi</a:t>
            </a:r>
            <a:r>
              <a:rPr lang="en-US" sz="2100" spc="-15" dirty="0" smtClean="0">
                <a:latin typeface="Times New Roman"/>
                <a:cs typeface="Times New Roman"/>
              </a:rPr>
              <a:t> </a:t>
            </a:r>
            <a:r>
              <a:rPr lang="en-US" sz="2100" spc="-15" dirty="0" err="1" smtClean="0">
                <a:latin typeface="Times New Roman"/>
                <a:cs typeface="Times New Roman"/>
              </a:rPr>
              <a:t>sức</a:t>
            </a:r>
            <a:endParaRPr sz="21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72784" y="4793901"/>
            <a:ext cx="7265669" cy="1125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63500"/>
            <a:r>
              <a:rPr sz="2100" dirty="0">
                <a:latin typeface="Times New Roman"/>
                <a:cs typeface="Times New Roman"/>
              </a:rPr>
              <a:t>than</a:t>
            </a:r>
            <a:r>
              <a:rPr sz="2100" spc="185" dirty="0">
                <a:latin typeface="Times New Roman"/>
                <a:cs typeface="Times New Roman"/>
              </a:rPr>
              <a:t> </a:t>
            </a:r>
            <a:r>
              <a:rPr sz="2100" spc="-15" dirty="0">
                <a:latin typeface="Times New Roman"/>
                <a:cs typeface="Times New Roman"/>
              </a:rPr>
              <a:t>10</a:t>
            </a:r>
            <a:r>
              <a:rPr sz="2100" spc="16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min</a:t>
            </a:r>
            <a:endParaRPr sz="210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34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 marL="12698" marR="12698">
              <a:lnSpc>
                <a:spcPts val="2160"/>
              </a:lnSpc>
            </a:pPr>
            <a:r>
              <a:rPr sz="2100" dirty="0">
                <a:latin typeface="Times New Roman"/>
                <a:cs typeface="Times New Roman"/>
              </a:rPr>
              <a:t>CPR</a:t>
            </a:r>
            <a:r>
              <a:rPr sz="2100" spc="17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cardiopulmonary</a:t>
            </a:r>
            <a:r>
              <a:rPr sz="2100" spc="15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resuscitation,</a:t>
            </a:r>
            <a:r>
              <a:rPr sz="2100" spc="174" dirty="0">
                <a:latin typeface="Times New Roman"/>
                <a:cs typeface="Times New Roman"/>
              </a:rPr>
              <a:t> </a:t>
            </a:r>
            <a:r>
              <a:rPr sz="2100" spc="21" dirty="0">
                <a:latin typeface="Times New Roman"/>
                <a:cs typeface="Times New Roman"/>
              </a:rPr>
              <a:t>PICU</a:t>
            </a:r>
            <a:r>
              <a:rPr sz="2100" spc="15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pediatric</a:t>
            </a:r>
            <a:r>
              <a:rPr sz="2100" spc="174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intensive</a:t>
            </a:r>
            <a:r>
              <a:rPr sz="2100" spc="16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care unit,</a:t>
            </a:r>
            <a:r>
              <a:rPr sz="2100" spc="170" dirty="0">
                <a:latin typeface="Times New Roman"/>
                <a:cs typeface="Times New Roman"/>
              </a:rPr>
              <a:t> </a:t>
            </a:r>
            <a:r>
              <a:rPr sz="2100" spc="-70" dirty="0">
                <a:latin typeface="Times New Roman"/>
                <a:cs typeface="Times New Roman"/>
              </a:rPr>
              <a:t>VF</a:t>
            </a:r>
            <a:r>
              <a:rPr sz="2100" spc="174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ventricular</a:t>
            </a:r>
            <a:r>
              <a:rPr sz="2100" spc="190" dirty="0">
                <a:latin typeface="Times New Roman"/>
                <a:cs typeface="Times New Roman"/>
              </a:rPr>
              <a:t> </a:t>
            </a:r>
            <a:r>
              <a:rPr sz="2100" spc="-15" dirty="0">
                <a:latin typeface="Times New Roman"/>
                <a:cs typeface="Times New Roman"/>
              </a:rPr>
              <a:t>fibrillation,</a:t>
            </a:r>
            <a:r>
              <a:rPr sz="2100" spc="165" dirty="0">
                <a:latin typeface="Times New Roman"/>
                <a:cs typeface="Times New Roman"/>
              </a:rPr>
              <a:t> </a:t>
            </a:r>
            <a:r>
              <a:rPr sz="2100" spc="-185" dirty="0">
                <a:latin typeface="Times New Roman"/>
                <a:cs typeface="Times New Roman"/>
              </a:rPr>
              <a:t>VT</a:t>
            </a:r>
            <a:r>
              <a:rPr sz="2100" spc="17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ventricular</a:t>
            </a:r>
            <a:r>
              <a:rPr sz="2100" spc="19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tachycardia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57076" y="474549"/>
            <a:ext cx="3929061" cy="1322386"/>
          </a:xfrm>
          <a:custGeom>
            <a:avLst/>
            <a:gdLst/>
            <a:ahLst/>
            <a:cxnLst/>
            <a:rect l="l" t="t" r="r" b="b"/>
            <a:pathLst>
              <a:path w="3929061" h="1322386">
                <a:moveTo>
                  <a:pt x="0" y="0"/>
                </a:moveTo>
                <a:lnTo>
                  <a:pt x="3929061" y="0"/>
                </a:lnTo>
                <a:lnTo>
                  <a:pt x="3929061" y="1322386"/>
                </a:lnTo>
                <a:lnTo>
                  <a:pt x="0" y="1322386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35815" y="520270"/>
            <a:ext cx="3755390" cy="1219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Quan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sát</a:t>
            </a:r>
            <a:r>
              <a:rPr lang="en-US" sz="1600" spc="-10" dirty="0" smtClean="0">
                <a:latin typeface="Tahoma"/>
                <a:cs typeface="Tahoma"/>
              </a:rPr>
              <a:t>, </a:t>
            </a:r>
            <a:r>
              <a:rPr lang="en-US" sz="1600" spc="-10" dirty="0" err="1" smtClean="0">
                <a:latin typeface="Tahoma"/>
                <a:cs typeface="Tahoma"/>
              </a:rPr>
              <a:t>tiến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cứu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smtClean="0">
                <a:latin typeface="Tahoma"/>
                <a:cs typeface="Tahoma"/>
              </a:rPr>
              <a:t>Đa </a:t>
            </a:r>
            <a:r>
              <a:rPr lang="en-US" sz="1600" spc="-10" dirty="0" err="1" smtClean="0">
                <a:latin typeface="Tahoma"/>
                <a:cs typeface="Tahoma"/>
              </a:rPr>
              <a:t>trung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tâm</a:t>
            </a:r>
            <a:r>
              <a:rPr sz="1600" spc="-10" dirty="0" smtClean="0">
                <a:latin typeface="Tahoma"/>
                <a:cs typeface="Tahoma"/>
              </a:rPr>
              <a:t>: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It</a:t>
            </a:r>
            <a:r>
              <a:rPr sz="1600" spc="-10" dirty="0">
                <a:latin typeface="Tahoma"/>
                <a:cs typeface="Tahoma"/>
              </a:rPr>
              <a:t>alie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Es</a:t>
            </a:r>
            <a:r>
              <a:rPr sz="1600" spc="-10" dirty="0">
                <a:latin typeface="Tahoma"/>
                <a:cs typeface="Tahoma"/>
              </a:rPr>
              <a:t>pagne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dirty="0">
                <a:latin typeface="Tahoma"/>
                <a:cs typeface="Tahoma"/>
              </a:rPr>
              <a:t>ort</a:t>
            </a:r>
            <a:r>
              <a:rPr sz="1600" spc="-10" dirty="0">
                <a:latin typeface="Tahoma"/>
                <a:cs typeface="Tahoma"/>
              </a:rPr>
              <a:t>ugal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smtClean="0">
                <a:latin typeface="Tahoma"/>
                <a:cs typeface="Tahoma"/>
              </a:rPr>
              <a:t>Ở </a:t>
            </a:r>
            <a:r>
              <a:rPr lang="en-US" sz="1600" spc="-10" dirty="0" err="1" smtClean="0">
                <a:latin typeface="Tahoma"/>
                <a:cs typeface="Tahoma"/>
              </a:rPr>
              <a:t>trong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bệnh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viện</a:t>
            </a:r>
            <a:r>
              <a:rPr lang="en-US" sz="1600" spc="-10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1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tháng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sz="1600" dirty="0" smtClean="0">
                <a:latin typeface="Tahoma"/>
                <a:cs typeface="Tahoma"/>
              </a:rPr>
              <a:t>-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18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tuổi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dirty="0" err="1" smtClean="0">
                <a:latin typeface="Tahoma"/>
                <a:cs typeface="Tahoma"/>
              </a:rPr>
              <a:t>Tháng</a:t>
            </a:r>
            <a:r>
              <a:rPr lang="en-US" sz="1600" dirty="0" smtClean="0">
                <a:latin typeface="Tahoma"/>
                <a:cs typeface="Tahoma"/>
              </a:rPr>
              <a:t> 12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200</a:t>
            </a:r>
            <a:r>
              <a:rPr sz="1600" spc="-10" dirty="0">
                <a:latin typeface="Tahoma"/>
                <a:cs typeface="Tahoma"/>
              </a:rPr>
              <a:t>7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dirty="0" smtClean="0">
                <a:latin typeface="Tahoma"/>
                <a:cs typeface="Tahoma"/>
              </a:rPr>
              <a:t>–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smtClean="0">
                <a:latin typeface="Tahoma"/>
                <a:cs typeface="Tahoma"/>
              </a:rPr>
              <a:t>12/</a:t>
            </a:r>
            <a:r>
              <a:rPr sz="1600" spc="-15" dirty="0" smtClean="0">
                <a:latin typeface="Tahoma"/>
                <a:cs typeface="Tahoma"/>
              </a:rPr>
              <a:t>2009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23067" y="6552769"/>
            <a:ext cx="4932680" cy="2584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0" dirty="0">
                <a:latin typeface="Tahoma"/>
                <a:cs typeface="Tahoma"/>
              </a:rPr>
              <a:t>Lope</a:t>
            </a:r>
            <a:r>
              <a:rPr sz="1600" spc="-15" dirty="0">
                <a:latin typeface="Tahoma"/>
                <a:cs typeface="Tahoma"/>
              </a:rPr>
              <a:t>z</a:t>
            </a:r>
            <a:r>
              <a:rPr sz="1600" dirty="0">
                <a:latin typeface="Tahoma"/>
                <a:cs typeface="Tahoma"/>
              </a:rPr>
              <a:t>-He</a:t>
            </a:r>
            <a:r>
              <a:rPr sz="1600" spc="-1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ce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5" dirty="0">
                <a:latin typeface="Tahoma"/>
                <a:cs typeface="Tahoma"/>
              </a:rPr>
              <a:t>J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Intens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–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35" dirty="0">
                <a:latin typeface="Tahoma"/>
                <a:cs typeface="Tahoma"/>
              </a:rPr>
              <a:t>I</a:t>
            </a:r>
            <a:r>
              <a:rPr sz="1600" spc="-40" dirty="0">
                <a:latin typeface="Tahoma"/>
                <a:cs typeface="Tahoma"/>
              </a:rPr>
              <a:t>n</a:t>
            </a:r>
            <a:r>
              <a:rPr sz="1600" spc="-21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30" dirty="0">
                <a:latin typeface="Tahoma"/>
                <a:cs typeface="Tahoma"/>
              </a:rPr>
              <a:t>r</a:t>
            </a:r>
            <a:r>
              <a:rPr sz="1600" spc="-35" dirty="0">
                <a:latin typeface="Tahoma"/>
                <a:cs typeface="Tahoma"/>
              </a:rPr>
              <a:t>e</a:t>
            </a:r>
            <a:r>
              <a:rPr sz="1600" spc="-30" dirty="0">
                <a:latin typeface="Tahoma"/>
                <a:cs typeface="Tahoma"/>
              </a:rPr>
              <a:t>s</a:t>
            </a:r>
            <a:r>
              <a:rPr sz="1600" spc="-25" dirty="0">
                <a:latin typeface="Tahoma"/>
                <a:cs typeface="Tahoma"/>
              </a:rPr>
              <a:t>s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494477"/>
              </p:ext>
            </p:extLst>
          </p:nvPr>
        </p:nvGraphicFramePr>
        <p:xfrm>
          <a:off x="1708525" y="2488623"/>
          <a:ext cx="7291036" cy="23169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8088"/>
                <a:gridCol w="1578115"/>
                <a:gridCol w="1902287"/>
                <a:gridCol w="1062546"/>
              </a:tblGrid>
              <a:tr h="638104">
                <a:tc>
                  <a:txBody>
                    <a:bodyPr/>
                    <a:lstStyle/>
                    <a:p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13062">
                      <a:solidFill>
                        <a:srgbClr val="000000"/>
                      </a:solidFill>
                      <a:prstDash val="solid"/>
                    </a:lnT>
                    <a:lnB w="299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Odds</a:t>
                      </a:r>
                      <a:r>
                        <a:rPr sz="2100" spc="18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ratio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3062">
                      <a:solidFill>
                        <a:srgbClr val="000000"/>
                      </a:solidFill>
                      <a:prstDash val="solid"/>
                    </a:lnT>
                    <a:lnB w="299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95</a:t>
                      </a:r>
                      <a:r>
                        <a:rPr sz="2100" spc="17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%</a:t>
                      </a:r>
                      <a:r>
                        <a:rPr sz="2100" spc="16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CI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3062">
                      <a:solidFill>
                        <a:srgbClr val="000000"/>
                      </a:solidFill>
                      <a:prstDash val="solid"/>
                    </a:lnT>
                    <a:lnB w="299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100" spc="17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5" dirty="0" smtClean="0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alue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3062">
                      <a:solidFill>
                        <a:srgbClr val="000000"/>
                      </a:solidFill>
                      <a:prstDash val="solid"/>
                    </a:lnT>
                    <a:lnB w="2990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8687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Neurological</a:t>
                      </a:r>
                      <a:r>
                        <a:rPr sz="2100" spc="17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etiology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29909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5.194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29909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1.499–18.731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29909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0.010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29909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320039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Cardiac</a:t>
                      </a:r>
                      <a:r>
                        <a:rPr sz="2100" spc="18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arrest</a:t>
                      </a:r>
                      <a:r>
                        <a:rPr sz="2100" spc="17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sz="2100" spc="17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PICU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0.381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0.167–0.867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0.022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320039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Initial</a:t>
                      </a:r>
                      <a:r>
                        <a:rPr sz="2100" spc="17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cardiac</a:t>
                      </a:r>
                      <a:r>
                        <a:rPr sz="2100" spc="17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rhythm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0.266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0.096–0.738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0.011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320039">
                <a:tc>
                  <a:txBody>
                    <a:bodyPr/>
                    <a:lstStyle/>
                    <a:p>
                      <a:pPr marL="276225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VF/pulseless</a:t>
                      </a:r>
                      <a:r>
                        <a:rPr sz="2100" spc="18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VT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320039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Duration</a:t>
                      </a:r>
                      <a:r>
                        <a:rPr sz="2100" spc="17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100" spc="18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CPR</a:t>
                      </a:r>
                      <a:r>
                        <a:rPr sz="2100" spc="1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100" spc="0" dirty="0" smtClean="0">
                          <a:latin typeface="Times New Roman"/>
                          <a:cs typeface="Times New Roman"/>
                        </a:rPr>
                        <a:t>more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4.009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1.499–18.731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</a:pPr>
                      <a:r>
                        <a:rPr sz="2100" dirty="0" smtClean="0">
                          <a:latin typeface="Times New Roman"/>
                          <a:cs typeface="Times New Roman"/>
                        </a:rPr>
                        <a:t>0.010</a:t>
                      </a: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2912" y="1509735"/>
            <a:ext cx="5034914" cy="2070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spc="30" dirty="0">
                <a:latin typeface="Times New Roman"/>
                <a:cs typeface="Times New Roman"/>
              </a:rPr>
              <a:t>Table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5  Comparison</a:t>
            </a:r>
            <a:r>
              <a:rPr sz="1300" spc="100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between</a:t>
            </a:r>
            <a:r>
              <a:rPr sz="1300" spc="10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studies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of</a:t>
            </a:r>
            <a:r>
              <a:rPr sz="1300" spc="10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in-hospital</a:t>
            </a:r>
            <a:r>
              <a:rPr sz="1300" spc="100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cardiac</a:t>
            </a:r>
            <a:r>
              <a:rPr sz="1300" spc="100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arrest</a:t>
            </a:r>
            <a:r>
              <a:rPr sz="1300" spc="109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in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children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2895" y="5419693"/>
            <a:ext cx="4309110" cy="6756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1270"/>
              </a:lnSpc>
            </a:pPr>
            <a:r>
              <a:rPr sz="1300" spc="-80" dirty="0">
                <a:latin typeface="Times New Roman"/>
                <a:cs typeface="Times New Roman"/>
              </a:rPr>
              <a:t>CA</a:t>
            </a:r>
            <a:r>
              <a:rPr sz="1300" spc="90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cardiac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arrest,</a:t>
            </a:r>
            <a:r>
              <a:rPr sz="1300" spc="90" dirty="0">
                <a:latin typeface="Times New Roman"/>
                <a:cs typeface="Times New Roman"/>
              </a:rPr>
              <a:t> </a:t>
            </a:r>
            <a:r>
              <a:rPr sz="1300" spc="-120" dirty="0">
                <a:latin typeface="Times New Roman"/>
                <a:cs typeface="Times New Roman"/>
              </a:rPr>
              <a:t>NA</a:t>
            </a:r>
            <a:r>
              <a:rPr sz="1300" spc="90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not</a:t>
            </a:r>
            <a:r>
              <a:rPr sz="1300" spc="90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available,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5" dirty="0">
                <a:latin typeface="Times New Roman"/>
                <a:cs typeface="Times New Roman"/>
              </a:rPr>
              <a:t>PICU</a:t>
            </a:r>
            <a:r>
              <a:rPr sz="1300" spc="90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pediatric</a:t>
            </a:r>
            <a:r>
              <a:rPr sz="1300" spc="90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intensive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care</a:t>
            </a:r>
            <a:r>
              <a:rPr sz="1300" spc="-5" dirty="0">
                <a:latin typeface="Times New Roman"/>
                <a:cs typeface="Times New Roman"/>
              </a:rPr>
              <a:t> unit,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50" dirty="0">
                <a:latin typeface="Times New Roman"/>
                <a:cs typeface="Times New Roman"/>
              </a:rPr>
              <a:t>ROSC</a:t>
            </a:r>
            <a:r>
              <a:rPr sz="1300" spc="100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return</a:t>
            </a:r>
            <a:r>
              <a:rPr sz="1300" spc="10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of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spontaneous</a:t>
            </a:r>
            <a:r>
              <a:rPr sz="1300" spc="109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circulation</a:t>
            </a:r>
            <a:endParaRPr sz="1300">
              <a:latin typeface="Times New Roman"/>
              <a:cs typeface="Times New Roman"/>
            </a:endParaRPr>
          </a:p>
          <a:p>
            <a:pPr marL="12698" marR="12698">
              <a:lnSpc>
                <a:spcPts val="1280"/>
              </a:lnSpc>
              <a:spcBef>
                <a:spcPts val="95"/>
              </a:spcBef>
            </a:pPr>
            <a:r>
              <a:rPr sz="1300" spc="89" baseline="38194" dirty="0">
                <a:latin typeface="Times New Roman"/>
                <a:cs typeface="Times New Roman"/>
              </a:rPr>
              <a:t>a  </a:t>
            </a:r>
            <a:r>
              <a:rPr sz="1300" spc="22" baseline="38194" dirty="0">
                <a:latin typeface="Times New Roman"/>
                <a:cs typeface="Times New Roman"/>
              </a:rPr>
              <a:t> </a:t>
            </a:r>
            <a:r>
              <a:rPr sz="1300" spc="-15" dirty="0">
                <a:latin typeface="Times New Roman"/>
                <a:cs typeface="Times New Roman"/>
              </a:rPr>
              <a:t>Also </a:t>
            </a:r>
            <a:r>
              <a:rPr sz="1300" spc="-140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includes </a:t>
            </a:r>
            <a:r>
              <a:rPr sz="1300" spc="-14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patients </a:t>
            </a:r>
            <a:r>
              <a:rPr sz="1300" spc="-14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with </a:t>
            </a:r>
            <a:r>
              <a:rPr sz="1300" spc="-14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respiratory </a:t>
            </a:r>
            <a:r>
              <a:rPr sz="1300" spc="-14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compromise, </a:t>
            </a:r>
            <a:r>
              <a:rPr sz="1300" spc="-140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respiratory arrest.</a:t>
            </a:r>
            <a:r>
              <a:rPr sz="1300" spc="10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Only</a:t>
            </a:r>
            <a:r>
              <a:rPr sz="1300" spc="100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55</a:t>
            </a:r>
            <a:r>
              <a:rPr sz="1300" spc="100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with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21" dirty="0">
                <a:latin typeface="Times New Roman"/>
                <a:cs typeface="Times New Roman"/>
              </a:rPr>
              <a:t>CA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06006" y="5460536"/>
            <a:ext cx="4309110" cy="51498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1280"/>
              </a:lnSpc>
              <a:buSzPct val="64000"/>
              <a:buFont typeface="Times New Roman"/>
              <a:buAutoNum type="alphaLcPeriod" startAt="2"/>
              <a:tabLst>
                <a:tab pos="149845" algn="l"/>
              </a:tabLst>
            </a:pPr>
            <a:r>
              <a:rPr sz="1300" spc="-10" dirty="0">
                <a:latin typeface="Times New Roman"/>
                <a:cs typeface="Times New Roman"/>
              </a:rPr>
              <a:t>Not</a:t>
            </a:r>
            <a:r>
              <a:rPr sz="1300" spc="140" dirty="0">
                <a:latin typeface="Times New Roman"/>
                <a:cs typeface="Times New Roman"/>
              </a:rPr>
              <a:t> </a:t>
            </a:r>
            <a:r>
              <a:rPr sz="1300" dirty="0">
                <a:latin typeface="Times New Roman"/>
                <a:cs typeface="Times New Roman"/>
              </a:rPr>
              <a:t>all</a:t>
            </a:r>
            <a:r>
              <a:rPr sz="1300" spc="14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patients</a:t>
            </a:r>
            <a:r>
              <a:rPr sz="1300" spc="13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with</a:t>
            </a:r>
            <a:r>
              <a:rPr sz="1300" spc="135" dirty="0">
                <a:latin typeface="Times New Roman"/>
                <a:cs typeface="Times New Roman"/>
              </a:rPr>
              <a:t> </a:t>
            </a:r>
            <a:r>
              <a:rPr sz="1300" spc="-21" dirty="0">
                <a:latin typeface="Times New Roman"/>
                <a:cs typeface="Times New Roman"/>
              </a:rPr>
              <a:t>CA</a:t>
            </a:r>
            <a:r>
              <a:rPr sz="1300" spc="140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were</a:t>
            </a:r>
            <a:r>
              <a:rPr sz="1300" spc="14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included.</a:t>
            </a:r>
            <a:r>
              <a:rPr sz="1300" spc="140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Only</a:t>
            </a:r>
            <a:r>
              <a:rPr sz="1300" spc="130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included</a:t>
            </a:r>
            <a:r>
              <a:rPr sz="1300" spc="14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patients with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sustained</a:t>
            </a:r>
            <a:r>
              <a:rPr sz="1300" spc="105" dirty="0">
                <a:latin typeface="Times New Roman"/>
                <a:cs typeface="Times New Roman"/>
              </a:rPr>
              <a:t> </a:t>
            </a:r>
            <a:r>
              <a:rPr sz="1300" spc="-21" dirty="0">
                <a:latin typeface="Times New Roman"/>
                <a:cs typeface="Times New Roman"/>
              </a:rPr>
              <a:t>ROSC</a:t>
            </a:r>
            <a:endParaRPr sz="1300">
              <a:latin typeface="Times New Roman"/>
              <a:cs typeface="Times New Roman"/>
            </a:endParaRPr>
          </a:p>
          <a:p>
            <a:pPr marL="144131" indent="-132067">
              <a:lnSpc>
                <a:spcPts val="1370"/>
              </a:lnSpc>
              <a:buSzPct val="64000"/>
              <a:buFont typeface="Times New Roman"/>
              <a:buAutoNum type="alphaLcPeriod" startAt="2"/>
              <a:tabLst>
                <a:tab pos="144131" algn="l"/>
              </a:tabLst>
            </a:pPr>
            <a:r>
              <a:rPr sz="1300" spc="-10" dirty="0">
                <a:latin typeface="Times New Roman"/>
                <a:cs typeface="Times New Roman"/>
              </a:rPr>
              <a:t>Includes</a:t>
            </a:r>
            <a:r>
              <a:rPr sz="1300" spc="10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neonates</a:t>
            </a:r>
            <a:r>
              <a:rPr sz="1300" spc="10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and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children</a:t>
            </a:r>
            <a:r>
              <a:rPr sz="1300" spc="10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with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5" dirty="0">
                <a:latin typeface="Times New Roman"/>
                <a:cs typeface="Times New Roman"/>
              </a:rPr>
              <a:t>respiratory</a:t>
            </a:r>
            <a:r>
              <a:rPr sz="1300" spc="105" dirty="0">
                <a:latin typeface="Times New Roman"/>
                <a:cs typeface="Times New Roman"/>
              </a:rPr>
              <a:t> </a:t>
            </a:r>
            <a:r>
              <a:rPr sz="1300" spc="-10" dirty="0">
                <a:latin typeface="Times New Roman"/>
                <a:cs typeface="Times New Roman"/>
              </a:rPr>
              <a:t>and</a:t>
            </a:r>
            <a:r>
              <a:rPr sz="1300" spc="95" dirty="0">
                <a:latin typeface="Times New Roman"/>
                <a:cs typeface="Times New Roman"/>
              </a:rPr>
              <a:t> </a:t>
            </a:r>
            <a:r>
              <a:rPr sz="1300" spc="-21" dirty="0">
                <a:latin typeface="Times New Roman"/>
                <a:cs typeface="Times New Roman"/>
              </a:rPr>
              <a:t>CA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85614" y="1232794"/>
            <a:ext cx="8716773" cy="0"/>
          </a:xfrm>
          <a:custGeom>
            <a:avLst/>
            <a:gdLst/>
            <a:ahLst/>
            <a:cxnLst/>
            <a:rect l="l" t="t" r="r" b="b"/>
            <a:pathLst>
              <a:path w="8716774">
                <a:moveTo>
                  <a:pt x="0" y="0"/>
                </a:moveTo>
                <a:lnTo>
                  <a:pt x="8716774" y="0"/>
                </a:lnTo>
              </a:path>
            </a:pathLst>
          </a:custGeom>
          <a:ln w="1123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823067" y="6552769"/>
            <a:ext cx="4932680" cy="2584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0" dirty="0">
                <a:latin typeface="Tahoma"/>
                <a:cs typeface="Tahoma"/>
              </a:rPr>
              <a:t>Lope</a:t>
            </a:r>
            <a:r>
              <a:rPr sz="1600" spc="-15" dirty="0">
                <a:latin typeface="Tahoma"/>
                <a:cs typeface="Tahoma"/>
              </a:rPr>
              <a:t>z</a:t>
            </a:r>
            <a:r>
              <a:rPr sz="1600" dirty="0">
                <a:latin typeface="Tahoma"/>
                <a:cs typeface="Tahoma"/>
              </a:rPr>
              <a:t>-He</a:t>
            </a:r>
            <a:r>
              <a:rPr sz="1600" spc="-10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ce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5" dirty="0">
                <a:latin typeface="Tahoma"/>
                <a:cs typeface="Tahoma"/>
              </a:rPr>
              <a:t>J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Intens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2012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–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35" dirty="0">
                <a:latin typeface="Tahoma"/>
                <a:cs typeface="Tahoma"/>
              </a:rPr>
              <a:t>I</a:t>
            </a:r>
            <a:r>
              <a:rPr sz="1600" spc="-40" dirty="0">
                <a:latin typeface="Tahoma"/>
                <a:cs typeface="Tahoma"/>
              </a:rPr>
              <a:t>n</a:t>
            </a:r>
            <a:r>
              <a:rPr sz="1600" spc="-21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30" dirty="0">
                <a:latin typeface="Tahoma"/>
                <a:cs typeface="Tahoma"/>
              </a:rPr>
              <a:t>r</a:t>
            </a:r>
            <a:r>
              <a:rPr sz="1600" spc="-35" dirty="0">
                <a:latin typeface="Tahoma"/>
                <a:cs typeface="Tahoma"/>
              </a:rPr>
              <a:t>e</a:t>
            </a:r>
            <a:r>
              <a:rPr sz="1600" spc="-30" dirty="0">
                <a:latin typeface="Tahoma"/>
                <a:cs typeface="Tahoma"/>
              </a:rPr>
              <a:t>s</a:t>
            </a:r>
            <a:r>
              <a:rPr sz="1600" spc="-25" dirty="0">
                <a:latin typeface="Tahoma"/>
                <a:cs typeface="Tahoma"/>
              </a:rPr>
              <a:t>s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980991" y="1739785"/>
          <a:ext cx="8716769" cy="61615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10759"/>
                <a:gridCol w="1062157"/>
                <a:gridCol w="568466"/>
                <a:gridCol w="1070333"/>
                <a:gridCol w="901774"/>
                <a:gridCol w="884513"/>
                <a:gridCol w="797755"/>
                <a:gridCol w="1998661"/>
                <a:gridCol w="622351"/>
              </a:tblGrid>
              <a:tr h="190500">
                <a:tc gridSpan="7"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7149">
                      <a:solidFill>
                        <a:srgbClr val="FF2600"/>
                      </a:solidFill>
                      <a:prstDash val="solid"/>
                    </a:lnR>
                    <a:lnB w="9244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  <a:lnR w="57149">
                      <a:solidFill>
                        <a:srgbClr val="FF2600"/>
                      </a:solidFill>
                      <a:prstDash val="solid"/>
                    </a:lnR>
                    <a:lnT w="57149">
                      <a:solidFill>
                        <a:srgbClr val="FF2600"/>
                      </a:solidFill>
                      <a:prstDash val="solid"/>
                    </a:lnT>
                    <a:lnB w="92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  <a:lnB w="92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850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Author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244">
                      <a:solidFill>
                        <a:srgbClr val="000000"/>
                      </a:solidFill>
                      <a:prstDash val="solid"/>
                    </a:lnT>
                    <a:lnB w="1921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Country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244">
                      <a:solidFill>
                        <a:srgbClr val="000000"/>
                      </a:solidFill>
                      <a:prstDash val="solid"/>
                    </a:lnT>
                    <a:lnB w="1921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Years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244">
                      <a:solidFill>
                        <a:srgbClr val="000000"/>
                      </a:solidFill>
                      <a:prstDash val="solid"/>
                    </a:lnT>
                    <a:lnB w="1921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461009" indent="-635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Type</a:t>
                      </a:r>
                      <a:r>
                        <a:rPr sz="1200" spc="9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of study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244">
                      <a:solidFill>
                        <a:srgbClr val="000000"/>
                      </a:solidFill>
                      <a:prstDash val="solid"/>
                    </a:lnT>
                    <a:lnB w="1921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99695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Number</a:t>
                      </a:r>
                      <a:r>
                        <a:rPr sz="1200" spc="10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of patients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244">
                      <a:solidFill>
                        <a:srgbClr val="000000"/>
                      </a:solidFill>
                      <a:prstDash val="solid"/>
                    </a:lnT>
                    <a:lnB w="1921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Setting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244">
                      <a:solidFill>
                        <a:srgbClr val="000000"/>
                      </a:solidFill>
                      <a:prstDash val="solid"/>
                    </a:lnT>
                    <a:lnB w="1921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ROSC</a:t>
                      </a:r>
                      <a:r>
                        <a:rPr sz="1200" spc="10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(%)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7149">
                      <a:solidFill>
                        <a:srgbClr val="FF2600"/>
                      </a:solidFill>
                      <a:prstDash val="solid"/>
                    </a:lnR>
                    <a:lnT w="9244">
                      <a:solidFill>
                        <a:srgbClr val="000000"/>
                      </a:solidFill>
                      <a:prstDash val="solid"/>
                    </a:lnT>
                    <a:lnB w="1921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4625" marR="57785" indent="0">
                        <a:lnSpc>
                          <a:spcPct val="8500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Survival</a:t>
                      </a:r>
                      <a:r>
                        <a:rPr sz="1200" spc="9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to	Good discharge	neurological (%)	survival</a:t>
                      </a:r>
                      <a:r>
                        <a:rPr sz="1200" spc="10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(%)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  <a:lnR w="57149">
                      <a:solidFill>
                        <a:srgbClr val="FF2600"/>
                      </a:solidFill>
                      <a:prstDash val="solid"/>
                    </a:lnR>
                    <a:lnT w="9244">
                      <a:solidFill>
                        <a:srgbClr val="000000"/>
                      </a:solidFill>
                      <a:prstDash val="solid"/>
                    </a:lnT>
                    <a:lnB w="1921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marR="0">
                        <a:lnSpc>
                          <a:spcPct val="85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200" spc="10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year survival (%)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  <a:lnT w="9244">
                      <a:solidFill>
                        <a:srgbClr val="000000"/>
                      </a:solidFill>
                      <a:prstDash val="solid"/>
                    </a:lnT>
                    <a:lnB w="1921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85998">
                <a:tc>
                  <a:txBody>
                    <a:bodyPr/>
                    <a:lstStyle/>
                    <a:p>
                      <a:pPr marR="170815">
                        <a:lnSpc>
                          <a:spcPct val="85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Slonim Suominen Reis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R="100330" indent="0">
                        <a:lnSpc>
                          <a:spcPts val="1270"/>
                        </a:lnSpc>
                        <a:spcBef>
                          <a:spcPts val="10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Guay Rodriguez-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R="223520" indent="147955" algn="just">
                        <a:lnSpc>
                          <a:spcPct val="85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1200" spc="-515" dirty="0" smtClean="0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900" spc="150" baseline="2222" dirty="0" smtClean="0">
                          <a:latin typeface="Times New Roman"/>
                          <a:cs typeface="Times New Roman"/>
                        </a:rPr>
                        <a:t>´</a:t>
                      </a:r>
                      <a:r>
                        <a:rPr sz="1200" spc="-520" dirty="0" smtClean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1200" spc="100" dirty="0" smtClean="0">
                          <a:latin typeface="Times New Roman"/>
                          <a:cs typeface="Times New Roman"/>
                        </a:rPr>
                        <a:t>˜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ez Tibballs Nadkarni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76"/>
                        </a:spcBef>
                      </a:pPr>
                      <a:endParaRPr sz="1200"/>
                    </a:p>
                    <a:p>
                      <a:pPr marR="295275" indent="0">
                        <a:lnSpc>
                          <a:spcPct val="85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De</a:t>
                      </a:r>
                      <a:r>
                        <a:rPr sz="1200" spc="10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Mos Meaney Wu Meert Olotu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85"/>
                        </a:spcBef>
                      </a:pPr>
                      <a:endParaRPr sz="1200"/>
                    </a:p>
                    <a:p>
                      <a:pPr marR="20701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Berens RIBEPCI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9214">
                      <a:solidFill>
                        <a:srgbClr val="000000"/>
                      </a:solidFill>
                      <a:prstDash val="solid"/>
                    </a:lnT>
                    <a:lnB w="924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USA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 marR="478790" indent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Finland Brazil Canada Spain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76"/>
                        </a:spcBef>
                      </a:pPr>
                      <a:endParaRPr sz="1200"/>
                    </a:p>
                    <a:p>
                      <a:pPr marL="100330" marR="339090" indent="0" algn="r">
                        <a:lnSpc>
                          <a:spcPct val="85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Australia USA</a:t>
                      </a:r>
                      <a:r>
                        <a:rPr sz="1200" spc="9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and Canada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 marR="487045" indent="0">
                        <a:lnSpc>
                          <a:spcPts val="1270"/>
                        </a:lnSpc>
                        <a:spcBef>
                          <a:spcPts val="10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Canada USA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 marR="487045" indent="0">
                        <a:lnSpc>
                          <a:spcPts val="1270"/>
                        </a:lnSpc>
                        <a:spcBef>
                          <a:spcPts val="10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Taiwan USA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75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Kenya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USA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Multinational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9214">
                      <a:solidFill>
                        <a:srgbClr val="000000"/>
                      </a:solidFill>
                      <a:prstDash val="solid"/>
                    </a:lnT>
                    <a:lnB w="924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1997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2009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2011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2012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9214">
                      <a:solidFill>
                        <a:srgbClr val="000000"/>
                      </a:solidFill>
                      <a:prstDash val="solid"/>
                    </a:lnT>
                    <a:lnB w="924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100330" indent="0">
                        <a:lnSpc>
                          <a:spcPct val="85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Prospective Retrospective Prospective Retrospective Prospective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77"/>
                        </a:spcBef>
                      </a:pPr>
                      <a:endParaRPr sz="1200"/>
                    </a:p>
                    <a:p>
                      <a:pPr marL="100330" marR="233045" indent="0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Prospective Prospective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70"/>
                        </a:spcBef>
                      </a:pPr>
                      <a:endParaRPr sz="1200"/>
                    </a:p>
                    <a:p>
                      <a:pPr marL="100330" marR="100330" indent="0">
                        <a:lnSpc>
                          <a:spcPct val="85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Retrospective Prospective Retrospective Retrospective Prospective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85"/>
                        </a:spcBef>
                      </a:pPr>
                      <a:endParaRPr sz="1200"/>
                    </a:p>
                    <a:p>
                      <a:pPr marL="100330" marR="100330" indent="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Retrospective Prospective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9214">
                      <a:solidFill>
                        <a:srgbClr val="000000"/>
                      </a:solidFill>
                      <a:prstDash val="solid"/>
                    </a:lnT>
                    <a:lnB w="924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671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R="346710" algn="ctr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118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R="346710" algn="ctr">
                        <a:lnSpc>
                          <a:spcPts val="119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129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ts val="136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</a:t>
                      </a:r>
                      <a:r>
                        <a:rPr sz="1200" spc="-5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200" spc="0" baseline="38194" dirty="0" smtClean="0">
                          <a:latin typeface="Times New Roman"/>
                          <a:cs typeface="Times New Roman"/>
                        </a:rPr>
                        <a:t>a</a:t>
                      </a:r>
                      <a:endParaRPr sz="1200" baseline="38194">
                        <a:latin typeface="Times New Roman"/>
                        <a:cs typeface="Times New Roman"/>
                      </a:endParaRPr>
                    </a:p>
                    <a:p>
                      <a:pPr marR="346710" algn="ctr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116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R="34671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111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R="346710" algn="ctr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880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R="2660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91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R="346710" algn="ctr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411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R="346710" algn="ctr">
                        <a:lnSpc>
                          <a:spcPts val="1195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316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75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35</a:t>
                      </a:r>
                      <a:r>
                        <a:rPr sz="1200" spc="-5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200" spc="0" baseline="38194" dirty="0" smtClean="0">
                          <a:latin typeface="Times New Roman"/>
                          <a:cs typeface="Times New Roman"/>
                        </a:rPr>
                        <a:t>b</a:t>
                      </a:r>
                      <a:endParaRPr sz="1200" baseline="38194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ts val="136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11</a:t>
                      </a:r>
                      <a:r>
                        <a:rPr sz="1200" spc="-5" dirty="0" smtClean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200" spc="0" baseline="38194" dirty="0" smtClean="0">
                          <a:latin typeface="Times New Roman"/>
                          <a:cs typeface="Times New Roman"/>
                        </a:rPr>
                        <a:t>c</a:t>
                      </a:r>
                      <a:endParaRPr sz="1200" baseline="38194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R="34671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257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R="346710" algn="ctr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502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9214">
                      <a:solidFill>
                        <a:srgbClr val="000000"/>
                      </a:solidFill>
                      <a:prstDash val="solid"/>
                    </a:lnT>
                    <a:lnB w="924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9695" marR="426720" algn="just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PICU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9695" marR="99695" indent="0" algn="just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In-hospital In-hospital In-hospital PICU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77"/>
                        </a:spcBef>
                      </a:pPr>
                      <a:endParaRPr sz="1200"/>
                    </a:p>
                    <a:p>
                      <a:pPr marL="99695" marR="99695" indent="0" algn="just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In-hospital In-hospital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79"/>
                        </a:spcBef>
                      </a:pPr>
                      <a:endParaRPr sz="1200"/>
                    </a:p>
                    <a:p>
                      <a:pPr marL="99695" marR="426720" indent="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PICU PICU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9695" marR="99695" indent="-635" algn="just">
                        <a:lnSpc>
                          <a:spcPct val="85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In-hospital In-hospital In-hospital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85"/>
                        </a:spcBef>
                      </a:pPr>
                      <a:endParaRPr sz="1200"/>
                    </a:p>
                    <a:p>
                      <a:pPr marL="99695" marR="99695" indent="0" algn="just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In-hospital In-hospital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9214">
                      <a:solidFill>
                        <a:srgbClr val="000000"/>
                      </a:solidFill>
                      <a:prstDash val="solid"/>
                    </a:lnT>
                    <a:lnB w="924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392430" indent="0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NA 62.7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9695">
                        <a:lnSpc>
                          <a:spcPts val="1265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64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59.5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76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52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82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48.9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72.2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00330" marR="392430" indent="0">
                        <a:lnSpc>
                          <a:spcPct val="1701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NA 56.8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9695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69.5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7149">
                      <a:solidFill>
                        <a:srgbClr val="FF2600"/>
                      </a:solidFill>
                      <a:prstDash val="solid"/>
                    </a:lnR>
                    <a:lnT w="19214">
                      <a:solidFill>
                        <a:srgbClr val="000000"/>
                      </a:solidFill>
                      <a:prstDash val="solid"/>
                    </a:lnT>
                    <a:lnB w="924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4625">
                        <a:lnSpc>
                          <a:spcPct val="10000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13.7	NA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74625">
                        <a:lnSpc>
                          <a:spcPts val="128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19.5	12.7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73990">
                        <a:lnSpc>
                          <a:spcPts val="127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16.2	15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74625">
                        <a:lnSpc>
                          <a:spcPts val="128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40.8	23.4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73990">
                        <a:lnSpc>
                          <a:spcPts val="127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35.3	31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174625">
                        <a:lnSpc>
                          <a:spcPct val="10000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36	NA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74625">
                        <a:lnSpc>
                          <a:spcPts val="128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27	18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174625">
                        <a:lnSpc>
                          <a:spcPct val="10000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25	18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74625">
                        <a:lnSpc>
                          <a:spcPts val="127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21.4	14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74625">
                        <a:lnSpc>
                          <a:spcPts val="128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20.9	15.5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174625">
                        <a:lnSpc>
                          <a:spcPct val="10000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15.7,</a:t>
                      </a:r>
                      <a:r>
                        <a:rPr sz="1200" spc="9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sz="1200" spc="10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%	NA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22580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sz="1200" spc="9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0" dirty="0" smtClean="0">
                          <a:latin typeface="Times New Roman"/>
                          <a:cs typeface="Times New Roman"/>
                        </a:rPr>
                        <a:t>CA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74625">
                        <a:lnSpc>
                          <a:spcPts val="128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31.1	19.8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73990">
                        <a:lnSpc>
                          <a:spcPts val="1270"/>
                        </a:lnSpc>
                        <a:tabLst>
                          <a:tab pos="1084580" algn="l"/>
                        </a:tabLst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39.2	34.8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  <a:lnR w="57149">
                      <a:solidFill>
                        <a:srgbClr val="FF2600"/>
                      </a:solidFill>
                      <a:prstDash val="solid"/>
                    </a:lnR>
                    <a:lnT w="19214">
                      <a:solidFill>
                        <a:srgbClr val="000000"/>
                      </a:solidFill>
                      <a:prstDash val="solid"/>
                    </a:lnT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marR="233045" indent="0" algn="just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NA 17.8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4455" marR="233045" algn="just">
                        <a:lnSpc>
                          <a:spcPts val="1265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14.7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4455" marR="351155" algn="just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26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4455" marR="233045" algn="just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34.5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51"/>
                        </a:spcBef>
                      </a:pPr>
                      <a:endParaRPr sz="1000"/>
                    </a:p>
                    <a:p>
                      <a:pPr marL="84455" marR="351155" algn="just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34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84455" marR="282575" algn="just">
                        <a:lnSpc>
                          <a:spcPts val="128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NA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76"/>
                        </a:spcBef>
                      </a:pPr>
                      <a:endParaRPr sz="1200"/>
                    </a:p>
                    <a:p>
                      <a:pPr marL="84455" marR="282575" indent="0" algn="just">
                        <a:lnSpc>
                          <a:spcPct val="85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NA NA NA NA NA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85"/>
                        </a:spcBef>
                      </a:pPr>
                      <a:endParaRPr sz="1200"/>
                    </a:p>
                    <a:p>
                      <a:pPr marL="84455" marR="282575" indent="0" algn="just">
                        <a:lnSpc>
                          <a:spcPts val="127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NA NA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  <a:lnT w="19214">
                      <a:solidFill>
                        <a:srgbClr val="000000"/>
                      </a:solidFill>
                      <a:prstDash val="solid"/>
                    </a:lnT>
                    <a:lnB w="924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92296" y="2432769"/>
            <a:ext cx="4902200" cy="2863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dirty="0" err="1" smtClean="0">
                <a:latin typeface="Times New Roman"/>
                <a:cs typeface="Times New Roman"/>
              </a:rPr>
              <a:t>Mô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hình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hồi</a:t>
            </a:r>
            <a:r>
              <a:rPr lang="en-US" dirty="0" smtClean="0">
                <a:latin typeface="Times New Roman"/>
                <a:cs typeface="Times New Roman"/>
              </a:rPr>
              <a:t> qui </a:t>
            </a:r>
            <a:r>
              <a:rPr dirty="0" smtClean="0">
                <a:latin typeface="Times New Roman"/>
                <a:cs typeface="Times New Roman"/>
              </a:rPr>
              <a:t>Logistic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đối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với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tử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vong</a:t>
            </a:r>
            <a:r>
              <a:rPr lang="en-US" dirty="0" smtClean="0">
                <a:latin typeface="Times New Roman"/>
                <a:cs typeface="Times New Roman"/>
              </a:rPr>
              <a:t> BV</a:t>
            </a:r>
            <a:r>
              <a:rPr dirty="0" smtClean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Hospital Mortalit</a:t>
            </a:r>
            <a:r>
              <a:rPr spc="-5" dirty="0">
                <a:latin typeface="Times New Roman"/>
                <a:cs typeface="Times New Roman"/>
              </a:rPr>
              <a:t>y</a:t>
            </a:r>
            <a:r>
              <a:rPr sz="2100" i="1" baseline="24691" dirty="0">
                <a:latin typeface="Times New Roman"/>
                <a:cs typeface="Times New Roman"/>
              </a:rPr>
              <a:t>a</a:t>
            </a:r>
            <a:r>
              <a:rPr sz="2700" baseline="18518" dirty="0">
                <a:latin typeface="Times New Roman"/>
                <a:cs typeface="Times New Roman"/>
              </a:rPr>
              <a:t>,</a:t>
            </a:r>
            <a:r>
              <a:rPr sz="2100" i="1" baseline="24691" dirty="0">
                <a:latin typeface="Times New Roman"/>
                <a:cs typeface="Times New Roman"/>
              </a:rPr>
              <a:t>b</a:t>
            </a:r>
            <a:endParaRPr sz="2100" baseline="24691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35802" y="6630555"/>
            <a:ext cx="438086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0" dirty="0">
                <a:latin typeface="Tahoma"/>
                <a:cs typeface="Tahoma"/>
              </a:rPr>
              <a:t>Moler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F</a:t>
            </a:r>
            <a:r>
              <a:rPr sz="1600" spc="-235" dirty="0">
                <a:latin typeface="Tahoma"/>
                <a:cs typeface="Tahoma"/>
              </a:rPr>
              <a:t>W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Cr</a:t>
            </a:r>
            <a:r>
              <a:rPr sz="1600" spc="-5" dirty="0">
                <a:latin typeface="Tahoma"/>
                <a:cs typeface="Tahoma"/>
              </a:rPr>
              <a:t>it </a:t>
            </a:r>
            <a:r>
              <a:rPr sz="1600" spc="-10" dirty="0">
                <a:latin typeface="Tahoma"/>
                <a:cs typeface="Tahoma"/>
              </a:rPr>
              <a:t>Car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2011;39:141-149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579226" y="536459"/>
            <a:ext cx="3544885" cy="1570038"/>
          </a:xfrm>
          <a:custGeom>
            <a:avLst/>
            <a:gdLst/>
            <a:ahLst/>
            <a:cxnLst/>
            <a:rect l="l" t="t" r="r" b="b"/>
            <a:pathLst>
              <a:path w="3544886" h="1570037">
                <a:moveTo>
                  <a:pt x="0" y="0"/>
                </a:moveTo>
                <a:lnTo>
                  <a:pt x="3544886" y="0"/>
                </a:lnTo>
                <a:lnTo>
                  <a:pt x="3544886" y="1570037"/>
                </a:lnTo>
                <a:lnTo>
                  <a:pt x="0" y="1570037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657968" y="582180"/>
            <a:ext cx="3359785" cy="147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sz="1600" spc="-15" dirty="0">
                <a:latin typeface="Tahoma"/>
                <a:cs typeface="Tahoma"/>
              </a:rPr>
              <a:t>1</a:t>
            </a:r>
            <a:r>
              <a:rPr sz="1600" spc="-10" dirty="0">
                <a:latin typeface="Tahoma"/>
                <a:cs typeface="Tahoma"/>
              </a:rPr>
              <a:t>5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trung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tâm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nhi</a:t>
            </a:r>
            <a:r>
              <a:rPr lang="en-US" sz="1600" spc="-5" dirty="0" smtClean="0">
                <a:latin typeface="Tahoma"/>
                <a:cs typeface="Tahoma"/>
              </a:rPr>
              <a:t>, </a:t>
            </a:r>
            <a:r>
              <a:rPr lang="en-US" sz="1600" spc="-5" dirty="0" err="1" smtClean="0">
                <a:latin typeface="Tahoma"/>
                <a:cs typeface="Tahoma"/>
              </a:rPr>
              <a:t>Mỹ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dirty="0" smtClean="0">
                <a:latin typeface="Tahoma"/>
                <a:cs typeface="Tahoma"/>
              </a:rPr>
              <a:t>–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smtClean="0">
                <a:latin typeface="Tahoma"/>
                <a:cs typeface="Tahoma"/>
              </a:rPr>
              <a:t>18 </a:t>
            </a:r>
            <a:r>
              <a:rPr lang="en-US" sz="1600" spc="-15" dirty="0" err="1" smtClean="0">
                <a:latin typeface="Tahoma"/>
                <a:cs typeface="Tahoma"/>
              </a:rPr>
              <a:t>tuổi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40" dirty="0" err="1" smtClean="0">
                <a:latin typeface="Tahoma"/>
                <a:cs typeface="Tahoma"/>
              </a:rPr>
              <a:t>Hồ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sơ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hồi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cứu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sz="1600" dirty="0" smtClean="0">
                <a:latin typeface="Tahoma"/>
                <a:cs typeface="Tahoma"/>
              </a:rPr>
              <a:t>/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18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10" dirty="0" err="1" smtClean="0">
                <a:latin typeface="Tahoma"/>
                <a:cs typeface="Tahoma"/>
              </a:rPr>
              <a:t>tháng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dirty="0" err="1" smtClean="0">
                <a:latin typeface="Tahoma"/>
                <a:cs typeface="Tahoma"/>
              </a:rPr>
              <a:t>Ngoài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r>
              <a:rPr lang="en-US" sz="1600" dirty="0" err="1" smtClean="0">
                <a:latin typeface="Tahoma"/>
                <a:cs typeface="Tahoma"/>
              </a:rPr>
              <a:t>bv</a:t>
            </a:r>
            <a:r>
              <a:rPr lang="en-US" sz="1600" dirty="0" smtClean="0">
                <a:latin typeface="Tahoma"/>
                <a:cs typeface="Tahoma"/>
              </a:rPr>
              <a:t> 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5" dirty="0" smtClean="0">
                <a:latin typeface="Tahoma"/>
                <a:cs typeface="Tahoma"/>
              </a:rPr>
              <a:t>0</a:t>
            </a:r>
            <a:r>
              <a:rPr sz="1600" spc="-10" dirty="0" smtClean="0">
                <a:latin typeface="Tahoma"/>
                <a:cs typeface="Tahoma"/>
              </a:rPr>
              <a:t>1</a:t>
            </a:r>
            <a:r>
              <a:rPr lang="en-US" sz="1600" spc="-10" dirty="0" smtClean="0">
                <a:latin typeface="Tahoma"/>
                <a:cs typeface="Tahoma"/>
              </a:rPr>
              <a:t>/7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200</a:t>
            </a:r>
            <a:r>
              <a:rPr sz="1600" spc="-10" dirty="0">
                <a:latin typeface="Tahoma"/>
                <a:cs typeface="Tahoma"/>
              </a:rPr>
              <a:t>3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dirty="0" smtClean="0">
                <a:latin typeface="Tahoma"/>
                <a:cs typeface="Tahoma"/>
              </a:rPr>
              <a:t>–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5" dirty="0" smtClean="0">
                <a:latin typeface="Tahoma"/>
                <a:cs typeface="Tahoma"/>
              </a:rPr>
              <a:t>3</a:t>
            </a:r>
            <a:r>
              <a:rPr sz="1600" spc="-10" dirty="0" smtClean="0">
                <a:latin typeface="Tahoma"/>
                <a:cs typeface="Tahoma"/>
              </a:rPr>
              <a:t>1</a:t>
            </a:r>
            <a:r>
              <a:rPr lang="en-US" sz="1600" spc="-10" dirty="0" smtClean="0">
                <a:latin typeface="Tahoma"/>
                <a:cs typeface="Tahoma"/>
              </a:rPr>
              <a:t>/12/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2004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spcBef>
                <a:spcPts val="80"/>
              </a:spcBef>
              <a:buFont typeface="Arial"/>
              <a:buChar char="•"/>
              <a:tabLst>
                <a:tab pos="147305" algn="l"/>
              </a:tabLst>
            </a:pPr>
            <a:r>
              <a:rPr sz="1600" spc="-15" dirty="0">
                <a:latin typeface="Tahoma"/>
                <a:cs typeface="Tahoma"/>
              </a:rPr>
              <a:t>13</a:t>
            </a:r>
            <a:r>
              <a:rPr sz="1600" spc="-10" dirty="0">
                <a:latin typeface="Tahoma"/>
                <a:cs typeface="Tahoma"/>
              </a:rPr>
              <a:t>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bn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794500" y="1117657"/>
            <a:ext cx="2286000" cy="338137"/>
          </a:xfrm>
          <a:custGeom>
            <a:avLst/>
            <a:gdLst/>
            <a:ahLst/>
            <a:cxnLst/>
            <a:rect l="l" t="t" r="r" b="b"/>
            <a:pathLst>
              <a:path w="1633537" h="338137">
                <a:moveTo>
                  <a:pt x="0" y="0"/>
                </a:moveTo>
                <a:lnTo>
                  <a:pt x="1633537" y="0"/>
                </a:lnTo>
                <a:lnTo>
                  <a:pt x="1633537" y="338137"/>
                </a:lnTo>
                <a:lnTo>
                  <a:pt x="0" y="338137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955328" y="1203872"/>
            <a:ext cx="1893887" cy="2519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600" b="1" dirty="0" err="1" smtClean="0">
                <a:latin typeface="Tahoma"/>
                <a:cs typeface="Tahoma"/>
              </a:rPr>
              <a:t>Sống</a:t>
            </a:r>
            <a:r>
              <a:rPr lang="en-US" sz="1600" b="1" dirty="0" smtClean="0">
                <a:latin typeface="Tahoma"/>
                <a:cs typeface="Tahoma"/>
              </a:rPr>
              <a:t> </a:t>
            </a:r>
            <a:r>
              <a:rPr lang="en-US" sz="1600" b="1" dirty="0" err="1" smtClean="0">
                <a:latin typeface="Tahoma"/>
                <a:cs typeface="Tahoma"/>
              </a:rPr>
              <a:t>còn</a:t>
            </a:r>
            <a:r>
              <a:rPr sz="1600" b="1" spc="-10" dirty="0" smtClean="0">
                <a:latin typeface="Tahoma"/>
                <a:cs typeface="Tahoma"/>
              </a:rPr>
              <a:t>= </a:t>
            </a:r>
            <a:r>
              <a:rPr sz="1600" b="1" spc="-15" dirty="0">
                <a:latin typeface="Tahoma"/>
                <a:cs typeface="Tahoma"/>
              </a:rPr>
              <a:t>38%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104751"/>
              </p:ext>
            </p:extLst>
          </p:nvPr>
        </p:nvGraphicFramePr>
        <p:xfrm>
          <a:off x="1594097" y="3168650"/>
          <a:ext cx="7464273" cy="30906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4402"/>
                <a:gridCol w="3083998"/>
                <a:gridCol w="1086581"/>
                <a:gridCol w="1024380"/>
                <a:gridCol w="804912"/>
              </a:tblGrid>
              <a:tr h="343411"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b="1" dirty="0" smtClean="0">
                          <a:latin typeface="Times New Roman"/>
                          <a:cs typeface="Times New Roman"/>
                        </a:rPr>
                        <a:t>Model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b="1" dirty="0" smtClean="0">
                          <a:latin typeface="Times New Roman"/>
                          <a:cs typeface="Times New Roman"/>
                        </a:rPr>
                        <a:t>Variable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b="1" dirty="0" smtClean="0">
                          <a:latin typeface="Times New Roman"/>
                          <a:cs typeface="Times New Roman"/>
                        </a:rPr>
                        <a:t>Odds Ratio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2090">
                        <a:lnSpc>
                          <a:spcPct val="100000"/>
                        </a:lnSpc>
                      </a:pPr>
                      <a:r>
                        <a:rPr sz="1300" b="1" dirty="0" smtClean="0">
                          <a:latin typeface="Times New Roman"/>
                          <a:cs typeface="Times New Roman"/>
                        </a:rPr>
                        <a:t>95% CI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b="1" dirty="0" smtClean="0">
                          <a:latin typeface="Times New Roman"/>
                          <a:cs typeface="Times New Roman"/>
                        </a:rPr>
                        <a:t>P-value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3410"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Model 1 (N=121)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3410">
                <a:tc rowSpan="2"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Epinephrine Doses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1.44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1.12 – 1.86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9875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341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Atropine administered during arrest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3.47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1.25 – 9.66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703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0.02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3410"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Model 2 (N=115)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3412">
                <a:tc rowSpan="4">
                  <a:txBody>
                    <a:bodyPr/>
                    <a:lstStyle/>
                    <a:p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Preexisting lung or airway disease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0.26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0.07 – 0.90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703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0.03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341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Etiology of arrest of drowning / asphyxia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0.25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0.08 – 0.80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703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0.02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341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pH (0.10 point change)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0.73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0.58 – 0.92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703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341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Both pupils reactive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0.18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0.06 – 0.59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9875">
                        <a:lnSpc>
                          <a:spcPct val="100000"/>
                        </a:lnSpc>
                      </a:pPr>
                      <a:r>
                        <a:rPr sz="13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2891">
                      <a:solidFill>
                        <a:srgbClr val="000000"/>
                      </a:solidFill>
                      <a:prstDash val="solid"/>
                    </a:lnL>
                    <a:lnR w="22891">
                      <a:solidFill>
                        <a:srgbClr val="000000"/>
                      </a:solidFill>
                      <a:prstDash val="solid"/>
                    </a:lnR>
                    <a:lnT w="22894">
                      <a:solidFill>
                        <a:srgbClr val="000000"/>
                      </a:solidFill>
                      <a:prstDash val="solid"/>
                    </a:lnT>
                    <a:lnB w="2289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85676" y="420127"/>
            <a:ext cx="4155440" cy="2489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600" spc="5" dirty="0" err="1" smtClean="0">
                <a:latin typeface="Times New Roman"/>
                <a:cs typeface="Times New Roman"/>
              </a:rPr>
              <a:t>Mô</a:t>
            </a:r>
            <a:r>
              <a:rPr lang="en-US" sz="1600" spc="5" dirty="0" smtClean="0">
                <a:latin typeface="Times New Roman"/>
                <a:cs typeface="Times New Roman"/>
              </a:rPr>
              <a:t> </a:t>
            </a:r>
            <a:r>
              <a:rPr lang="en-US" sz="1600" spc="5" dirty="0" err="1" smtClean="0">
                <a:latin typeface="Times New Roman"/>
                <a:cs typeface="Times New Roman"/>
              </a:rPr>
              <a:t>hình</a:t>
            </a:r>
            <a:r>
              <a:rPr lang="en-US" sz="1600" spc="5" dirty="0" smtClean="0">
                <a:latin typeface="Times New Roman"/>
                <a:cs typeface="Times New Roman"/>
              </a:rPr>
              <a:t> </a:t>
            </a:r>
            <a:r>
              <a:rPr lang="en-US" sz="1600" spc="5" dirty="0" err="1" smtClean="0">
                <a:latin typeface="Times New Roman"/>
                <a:cs typeface="Times New Roman"/>
              </a:rPr>
              <a:t>hồi</a:t>
            </a:r>
            <a:r>
              <a:rPr lang="en-US" sz="1600" spc="5" dirty="0" smtClean="0">
                <a:latin typeface="Times New Roman"/>
                <a:cs typeface="Times New Roman"/>
              </a:rPr>
              <a:t> qui </a:t>
            </a:r>
            <a:r>
              <a:rPr sz="1600" spc="5" dirty="0" smtClean="0">
                <a:latin typeface="Times New Roman"/>
                <a:cs typeface="Times New Roman"/>
              </a:rPr>
              <a:t>Logistic </a:t>
            </a:r>
            <a:r>
              <a:rPr lang="en-US" sz="1600" spc="5" dirty="0" err="1" smtClean="0">
                <a:latin typeface="Times New Roman"/>
                <a:cs typeface="Times New Roman"/>
              </a:rPr>
              <a:t>đối</a:t>
            </a:r>
            <a:r>
              <a:rPr lang="en-US" sz="1600" spc="5" dirty="0" smtClean="0">
                <a:latin typeface="Times New Roman"/>
                <a:cs typeface="Times New Roman"/>
              </a:rPr>
              <a:t> </a:t>
            </a:r>
            <a:r>
              <a:rPr lang="en-US" sz="1600" spc="5" dirty="0" err="1" smtClean="0">
                <a:latin typeface="Times New Roman"/>
                <a:cs typeface="Times New Roman"/>
              </a:rPr>
              <a:t>với</a:t>
            </a:r>
            <a:r>
              <a:rPr lang="en-US" sz="1600" spc="5" dirty="0" smtClean="0">
                <a:latin typeface="Times New Roman"/>
                <a:cs typeface="Times New Roman"/>
              </a:rPr>
              <a:t> </a:t>
            </a:r>
            <a:r>
              <a:rPr lang="en-US" sz="1600" spc="5" dirty="0" err="1" smtClean="0">
                <a:latin typeface="Times New Roman"/>
                <a:cs typeface="Times New Roman"/>
              </a:rPr>
              <a:t>tử</a:t>
            </a:r>
            <a:r>
              <a:rPr lang="en-US" sz="1600" spc="5" dirty="0" smtClean="0">
                <a:latin typeface="Times New Roman"/>
                <a:cs typeface="Times New Roman"/>
              </a:rPr>
              <a:t> </a:t>
            </a:r>
            <a:r>
              <a:rPr lang="en-US" sz="1600" spc="5" dirty="0" err="1" smtClean="0">
                <a:latin typeface="Times New Roman"/>
                <a:cs typeface="Times New Roman"/>
              </a:rPr>
              <a:t>vong</a:t>
            </a:r>
            <a:r>
              <a:rPr lang="en-US" sz="1600" spc="5" dirty="0" smtClean="0">
                <a:latin typeface="Times New Roman"/>
                <a:cs typeface="Times New Roman"/>
              </a:rPr>
              <a:t> </a:t>
            </a:r>
            <a:r>
              <a:rPr lang="en-US" sz="1600" spc="5" dirty="0" err="1" smtClean="0">
                <a:latin typeface="Times New Roman"/>
                <a:cs typeface="Times New Roman"/>
              </a:rPr>
              <a:t>bv</a:t>
            </a:r>
            <a:r>
              <a:rPr sz="1700" i="1" spc="15" baseline="24154" dirty="0" err="1" smtClean="0">
                <a:latin typeface="Times New Roman"/>
                <a:cs typeface="Times New Roman"/>
              </a:rPr>
              <a:t>a</a:t>
            </a:r>
            <a:endParaRPr sz="1700" baseline="24154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81603" y="3429204"/>
            <a:ext cx="1991995" cy="7232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-8889" algn="ctr">
              <a:lnSpc>
                <a:spcPts val="1900"/>
              </a:lnSpc>
            </a:pPr>
            <a:r>
              <a:rPr sz="1600" spc="-21" dirty="0">
                <a:latin typeface="Tahoma"/>
                <a:cs typeface="Tahoma"/>
              </a:rPr>
              <a:t>M</a:t>
            </a:r>
            <a:r>
              <a:rPr sz="1600" spc="-10" dirty="0">
                <a:latin typeface="Tahoma"/>
                <a:cs typeface="Tahoma"/>
              </a:rPr>
              <a:t>eert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KL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al.</a:t>
            </a:r>
            <a:r>
              <a:rPr sz="1600" spc="-10" dirty="0">
                <a:latin typeface="Tahoma"/>
                <a:cs typeface="Tahoma"/>
              </a:rPr>
              <a:t> </a:t>
            </a:r>
            <a:r>
              <a:rPr sz="1600" spc="-40" dirty="0">
                <a:latin typeface="Tahoma"/>
                <a:cs typeface="Tahoma"/>
              </a:rPr>
              <a:t>P</a:t>
            </a:r>
            <a:r>
              <a:rPr sz="1600" spc="-5" dirty="0">
                <a:latin typeface="Tahoma"/>
                <a:cs typeface="Tahoma"/>
              </a:rPr>
              <a:t>e</a:t>
            </a:r>
            <a:r>
              <a:rPr sz="1600" spc="-15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ia</a:t>
            </a:r>
            <a:r>
              <a:rPr sz="1600" spc="-5" dirty="0">
                <a:latin typeface="Tahoma"/>
                <a:cs typeface="Tahoma"/>
              </a:rPr>
              <a:t>t</a:t>
            </a:r>
            <a:r>
              <a:rPr sz="1600" dirty="0">
                <a:latin typeface="Tahoma"/>
                <a:cs typeface="Tahoma"/>
              </a:rPr>
              <a:t>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C</a:t>
            </a:r>
            <a:r>
              <a:rPr sz="1600" dirty="0">
                <a:latin typeface="Tahoma"/>
                <a:cs typeface="Tahoma"/>
              </a:rPr>
              <a:t>r</a:t>
            </a:r>
            <a:r>
              <a:rPr sz="1600" spc="-5" dirty="0">
                <a:latin typeface="Tahoma"/>
                <a:cs typeface="Tahoma"/>
              </a:rPr>
              <a:t>it </a:t>
            </a:r>
            <a:r>
              <a:rPr sz="1600" spc="-15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M</a:t>
            </a:r>
            <a:r>
              <a:rPr sz="1600" spc="-5" dirty="0">
                <a:latin typeface="Tahoma"/>
                <a:cs typeface="Tahoma"/>
              </a:rPr>
              <a:t>e</a:t>
            </a:r>
            <a:r>
              <a:rPr sz="1600" spc="-15" dirty="0">
                <a:latin typeface="Tahoma"/>
                <a:cs typeface="Tahoma"/>
              </a:rPr>
              <a:t>d</a:t>
            </a:r>
            <a:r>
              <a:rPr sz="1600" spc="-5" dirty="0">
                <a:latin typeface="Tahoma"/>
                <a:cs typeface="Tahoma"/>
              </a:rPr>
              <a:t>. </a:t>
            </a:r>
            <a:r>
              <a:rPr sz="1600" spc="-15" dirty="0">
                <a:latin typeface="Tahoma"/>
                <a:cs typeface="Tahoma"/>
              </a:rPr>
              <a:t>2009;10:544-553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61551" y="1207973"/>
            <a:ext cx="3044824" cy="1570036"/>
          </a:xfrm>
          <a:custGeom>
            <a:avLst/>
            <a:gdLst/>
            <a:ahLst/>
            <a:cxnLst/>
            <a:rect l="l" t="t" r="r" b="b"/>
            <a:pathLst>
              <a:path w="3044824" h="1570036">
                <a:moveTo>
                  <a:pt x="0" y="0"/>
                </a:moveTo>
                <a:lnTo>
                  <a:pt x="3044824" y="0"/>
                </a:lnTo>
                <a:lnTo>
                  <a:pt x="3044824" y="1570036"/>
                </a:lnTo>
                <a:lnTo>
                  <a:pt x="0" y="15700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61551" y="1207973"/>
            <a:ext cx="3044824" cy="1570036"/>
          </a:xfrm>
          <a:custGeom>
            <a:avLst/>
            <a:gdLst/>
            <a:ahLst/>
            <a:cxnLst/>
            <a:rect l="l" t="t" r="r" b="b"/>
            <a:pathLst>
              <a:path w="3044824" h="1570036">
                <a:moveTo>
                  <a:pt x="0" y="0"/>
                </a:moveTo>
                <a:lnTo>
                  <a:pt x="3044824" y="0"/>
                </a:lnTo>
                <a:lnTo>
                  <a:pt x="3044824" y="1570036"/>
                </a:lnTo>
                <a:lnTo>
                  <a:pt x="0" y="1570036"/>
                </a:lnTo>
                <a:lnTo>
                  <a:pt x="0" y="0"/>
                </a:lnTo>
                <a:close/>
              </a:path>
            </a:pathLst>
          </a:custGeom>
          <a:ln w="2857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0293" y="1253694"/>
            <a:ext cx="2870835" cy="147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7305" indent="-135242">
              <a:buFont typeface="Arial"/>
              <a:buChar char="•"/>
              <a:tabLst>
                <a:tab pos="147305" algn="l"/>
              </a:tabLst>
            </a:pPr>
            <a:r>
              <a:rPr sz="1600" spc="-15" dirty="0">
                <a:latin typeface="Tahoma"/>
                <a:cs typeface="Tahoma"/>
              </a:rPr>
              <a:t>1</a:t>
            </a:r>
            <a:r>
              <a:rPr sz="1600" spc="-10" dirty="0">
                <a:latin typeface="Tahoma"/>
                <a:cs typeface="Tahoma"/>
              </a:rPr>
              <a:t>5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trung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tâm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nhi</a:t>
            </a:r>
            <a:r>
              <a:rPr lang="en-US" sz="1600" spc="-5" dirty="0" smtClean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khoa</a:t>
            </a:r>
            <a:r>
              <a:rPr lang="en-US" sz="1600" spc="-5" dirty="0" smtClean="0">
                <a:latin typeface="Tahoma"/>
                <a:cs typeface="Tahoma"/>
              </a:rPr>
              <a:t>, </a:t>
            </a:r>
            <a:r>
              <a:rPr lang="en-US" sz="1600" spc="-5" dirty="0" err="1" smtClean="0">
                <a:latin typeface="Tahoma"/>
                <a:cs typeface="Tahoma"/>
              </a:rPr>
              <a:t>Mỹ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sz="1600" spc="-10" dirty="0">
                <a:latin typeface="Tahoma"/>
                <a:cs typeface="Tahoma"/>
              </a:rPr>
              <a:t>0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-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1</a:t>
            </a:r>
            <a:r>
              <a:rPr sz="1600" spc="-10" dirty="0">
                <a:latin typeface="Tahoma"/>
                <a:cs typeface="Tahoma"/>
              </a:rPr>
              <a:t>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15" dirty="0" err="1" smtClean="0">
                <a:latin typeface="Tahoma"/>
                <a:cs typeface="Tahoma"/>
              </a:rPr>
              <a:t>tuổi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40" dirty="0" err="1" smtClean="0">
                <a:latin typeface="Tahoma"/>
                <a:cs typeface="Tahoma"/>
              </a:rPr>
              <a:t>Hồ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sơ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hồi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lang="en-US" sz="1600" spc="-40" dirty="0" err="1" smtClean="0">
                <a:latin typeface="Tahoma"/>
                <a:cs typeface="Tahoma"/>
              </a:rPr>
              <a:t>cứu</a:t>
            </a:r>
            <a:r>
              <a:rPr lang="en-US" sz="1600" spc="-40" dirty="0" smtClean="0">
                <a:latin typeface="Tahoma"/>
                <a:cs typeface="Tahoma"/>
              </a:rPr>
              <a:t> </a:t>
            </a:r>
            <a:r>
              <a:rPr sz="1600" spc="-5" dirty="0" smtClean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/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18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tháng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0" dirty="0" err="1" smtClean="0">
                <a:latin typeface="Tahoma"/>
                <a:cs typeface="Tahoma"/>
              </a:rPr>
              <a:t>Trong</a:t>
            </a:r>
            <a:r>
              <a:rPr lang="en-US" sz="1600" spc="-10" dirty="0" smtClean="0">
                <a:latin typeface="Tahoma"/>
                <a:cs typeface="Tahoma"/>
              </a:rPr>
              <a:t> BV 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lnSpc>
                <a:spcPts val="1900"/>
              </a:lnSpc>
              <a:buFont typeface="Arial"/>
              <a:buChar char="•"/>
              <a:tabLst>
                <a:tab pos="147305" algn="l"/>
              </a:tabLst>
            </a:pPr>
            <a:r>
              <a:rPr lang="en-US" sz="1600" spc="-15" dirty="0" smtClean="0">
                <a:latin typeface="Tahoma"/>
                <a:cs typeface="Tahoma"/>
              </a:rPr>
              <a:t>7/</a:t>
            </a:r>
            <a:r>
              <a:rPr sz="1600" spc="-15" dirty="0" smtClean="0">
                <a:latin typeface="Tahoma"/>
                <a:cs typeface="Tahoma"/>
              </a:rPr>
              <a:t>2003</a:t>
            </a:r>
            <a:r>
              <a:rPr sz="1600" spc="-10" dirty="0" smtClean="0">
                <a:latin typeface="Tahoma"/>
                <a:cs typeface="Tahoma"/>
              </a:rPr>
              <a:t>-</a:t>
            </a:r>
            <a:r>
              <a:rPr lang="en-US" sz="1600" spc="-5" dirty="0" smtClean="0">
                <a:latin typeface="Tahoma"/>
                <a:cs typeface="Tahoma"/>
              </a:rPr>
              <a:t>12/</a:t>
            </a:r>
            <a:r>
              <a:rPr sz="1600" spc="-15" dirty="0" smtClean="0">
                <a:latin typeface="Tahoma"/>
                <a:cs typeface="Tahoma"/>
              </a:rPr>
              <a:t>2004</a:t>
            </a:r>
            <a:endParaRPr sz="1600" dirty="0">
              <a:latin typeface="Tahoma"/>
              <a:cs typeface="Tahoma"/>
            </a:endParaRPr>
          </a:p>
          <a:p>
            <a:pPr marL="147305" indent="-135242">
              <a:spcBef>
                <a:spcPts val="80"/>
              </a:spcBef>
              <a:buFont typeface="Arial"/>
              <a:buChar char="•"/>
              <a:tabLst>
                <a:tab pos="147305" algn="l"/>
              </a:tabLst>
            </a:pPr>
            <a:r>
              <a:rPr sz="1600" spc="-15" dirty="0">
                <a:latin typeface="Tahoma"/>
                <a:cs typeface="Tahoma"/>
              </a:rPr>
              <a:t>35</a:t>
            </a:r>
            <a:r>
              <a:rPr sz="1600" spc="-10" dirty="0">
                <a:latin typeface="Tahoma"/>
                <a:cs typeface="Tahoma"/>
              </a:rPr>
              <a:t>3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lang="en-US" sz="1600" spc="-5" dirty="0" err="1" smtClean="0">
                <a:latin typeface="Tahoma"/>
                <a:cs typeface="Tahoma"/>
              </a:rPr>
              <a:t>bn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85902" y="5271973"/>
            <a:ext cx="1996122" cy="338137"/>
          </a:xfrm>
          <a:custGeom>
            <a:avLst/>
            <a:gdLst/>
            <a:ahLst/>
            <a:cxnLst/>
            <a:rect l="l" t="t" r="r" b="b"/>
            <a:pathLst>
              <a:path w="1633538" h="338137">
                <a:moveTo>
                  <a:pt x="0" y="0"/>
                </a:moveTo>
                <a:lnTo>
                  <a:pt x="1633538" y="0"/>
                </a:lnTo>
                <a:lnTo>
                  <a:pt x="1633538" y="338137"/>
                </a:lnTo>
                <a:lnTo>
                  <a:pt x="0" y="3381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44188" y="5271972"/>
            <a:ext cx="2262187" cy="338136"/>
          </a:xfrm>
          <a:custGeom>
            <a:avLst/>
            <a:gdLst/>
            <a:ahLst/>
            <a:cxnLst/>
            <a:rect l="l" t="t" r="r" b="b"/>
            <a:pathLst>
              <a:path w="1633537" h="338136">
                <a:moveTo>
                  <a:pt x="0" y="0"/>
                </a:moveTo>
                <a:lnTo>
                  <a:pt x="1633537" y="0"/>
                </a:lnTo>
                <a:lnTo>
                  <a:pt x="1633537" y="338136"/>
                </a:lnTo>
                <a:lnTo>
                  <a:pt x="0" y="338136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703565" y="5315629"/>
            <a:ext cx="208820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dirty="0" err="1" smtClean="0">
                <a:latin typeface="Tahoma"/>
                <a:cs typeface="Tahoma"/>
              </a:rPr>
              <a:t>S</a:t>
            </a:r>
            <a:r>
              <a:rPr lang="en-US" sz="1600" b="1" dirty="0" err="1" smtClean="0">
                <a:latin typeface="Tahoma"/>
                <a:cs typeface="Tahoma"/>
              </a:rPr>
              <a:t>ống</a:t>
            </a:r>
            <a:r>
              <a:rPr lang="en-US" sz="1600" b="1" dirty="0" smtClean="0">
                <a:latin typeface="Tahoma"/>
                <a:cs typeface="Tahoma"/>
              </a:rPr>
              <a:t> </a:t>
            </a:r>
            <a:r>
              <a:rPr lang="en-US" sz="1600" b="1" dirty="0" err="1" smtClean="0">
                <a:latin typeface="Tahoma"/>
                <a:cs typeface="Tahoma"/>
              </a:rPr>
              <a:t>còn</a:t>
            </a:r>
            <a:r>
              <a:rPr sz="1600" b="1" spc="-10" dirty="0" smtClean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= </a:t>
            </a:r>
            <a:r>
              <a:rPr sz="1600" b="1" spc="-15" dirty="0">
                <a:latin typeface="Tahoma"/>
                <a:cs typeface="Tahoma"/>
              </a:rPr>
              <a:t>48%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048721" y="859168"/>
          <a:ext cx="5508498" cy="634188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8132"/>
                <a:gridCol w="2902273"/>
                <a:gridCol w="489275"/>
                <a:gridCol w="776427"/>
                <a:gridCol w="622391"/>
              </a:tblGrid>
              <a:tr h="459381"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latin typeface="Times New Roman"/>
                          <a:cs typeface="Times New Roman"/>
                        </a:rPr>
                        <a:t>Model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latin typeface="Times New Roman"/>
                          <a:cs typeface="Times New Roman"/>
                        </a:rPr>
                        <a:t>Variable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 marR="59690">
                        <a:lnSpc>
                          <a:spcPts val="1260"/>
                        </a:lnSpc>
                      </a:pPr>
                      <a:r>
                        <a:rPr sz="1100" b="1" dirty="0" smtClean="0">
                          <a:latin typeface="Times New Roman"/>
                          <a:cs typeface="Times New Roman"/>
                        </a:rPr>
                        <a:t>Odds Ratio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latin typeface="Times New Roman"/>
                          <a:cs typeface="Times New Roman"/>
                        </a:rPr>
                        <a:t>95%</a:t>
                      </a:r>
                      <a:r>
                        <a:rPr sz="1100" b="1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b="1" spc="0" dirty="0" smtClean="0">
                          <a:latin typeface="Times New Roman"/>
                          <a:cs typeface="Times New Roman"/>
                        </a:rPr>
                        <a:t>CI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b="1" dirty="0" smtClean="0">
                          <a:latin typeface="Times New Roman"/>
                          <a:cs typeface="Times New Roman"/>
                        </a:rPr>
                        <a:t>P-value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5747">
                <a:tc>
                  <a:txBody>
                    <a:bodyPr/>
                    <a:lstStyle/>
                    <a:p>
                      <a:pPr marL="59690" marR="59690">
                        <a:lnSpc>
                          <a:spcPts val="126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Model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800" i="1" spc="0" baseline="24154" dirty="0" smtClean="0">
                          <a:latin typeface="Times New Roman"/>
                          <a:cs typeface="Times New Roman"/>
                        </a:rPr>
                        <a:t>b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(N=323)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Pre-existing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condition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Hematologic,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oncologic,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immunologic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2.61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1.27–5.35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01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Genetic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metabolic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1.85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0.91–3.79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0.09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5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Presence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ET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tube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prior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arrest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1.97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1.17–3.31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7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CPR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during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post-operative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period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0.44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0.25–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0.76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Sodium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bicarbonate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administered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during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CPR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2.72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1.66–4.48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5259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5747">
                <a:tc>
                  <a:txBody>
                    <a:bodyPr/>
                    <a:lstStyle/>
                    <a:p>
                      <a:pPr marL="59690" marR="67945">
                        <a:lnSpc>
                          <a:spcPts val="126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Model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 smtClean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800" i="1" spc="0" baseline="24154" dirty="0" smtClean="0">
                          <a:latin typeface="Times New Roman"/>
                          <a:cs typeface="Times New Roman"/>
                        </a:rPr>
                        <a:t>c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(N=277)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Calcium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administered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during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CPR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2.26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1.29–3.96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pH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(0.10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unit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increase)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0.77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0.67–0.89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Two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responsive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pupils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0.23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0.11–0.46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&lt;0.01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5259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5747">
                <a:tc>
                  <a:txBody>
                    <a:bodyPr/>
                    <a:lstStyle/>
                    <a:p>
                      <a:pPr marL="59690" marR="59690">
                        <a:lnSpc>
                          <a:spcPts val="126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Model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800" i="1" spc="0" baseline="24154" dirty="0" smtClean="0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(N=224)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Pre-existing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conditions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7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01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Genetic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metabolic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2.28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1.02–5.13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7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Etiology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arrest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015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Electrolyte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imbalance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3.35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1.18–9.47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0.02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5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Duration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CPR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(mins)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1.02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1.00–1.03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pH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(0.10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unit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change)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0.80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0.68–0.95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9596">
                <a:tc>
                  <a:txBody>
                    <a:bodyPr/>
                    <a:lstStyle/>
                    <a:p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Two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responsive</a:t>
                      </a:r>
                      <a:r>
                        <a:rPr sz="1100" spc="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0" dirty="0" smtClean="0">
                          <a:latin typeface="Times New Roman"/>
                          <a:cs typeface="Times New Roman"/>
                        </a:rPr>
                        <a:t>pupils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0.21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0.09–0.48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100" dirty="0" smtClean="0">
                          <a:latin typeface="Arial"/>
                          <a:cs typeface="Arial"/>
                        </a:rPr>
                        <a:t>!</a:t>
                      </a:r>
                      <a:r>
                        <a:rPr sz="110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972">
                      <a:solidFill>
                        <a:srgbClr val="000000"/>
                      </a:solidFill>
                      <a:prstDash val="solid"/>
                    </a:lnL>
                    <a:lnR w="19972">
                      <a:solidFill>
                        <a:srgbClr val="000000"/>
                      </a:solidFill>
                      <a:prstDash val="solid"/>
                    </a:lnR>
                    <a:lnT w="19973">
                      <a:solidFill>
                        <a:srgbClr val="000000"/>
                      </a:solidFill>
                      <a:prstDash val="solid"/>
                    </a:lnT>
                    <a:lnB w="19973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7487" y="2503373"/>
            <a:ext cx="0" cy="377935"/>
          </a:xfrm>
          <a:custGeom>
            <a:avLst/>
            <a:gdLst/>
            <a:ahLst/>
            <a:cxnLst/>
            <a:rect l="l" t="t" r="r" b="b"/>
            <a:pathLst>
              <a:path h="377935">
                <a:moveTo>
                  <a:pt x="0" y="377935"/>
                </a:moveTo>
                <a:lnTo>
                  <a:pt x="0" y="0"/>
                </a:lnTo>
              </a:path>
            </a:pathLst>
          </a:custGeom>
          <a:ln w="2627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07487" y="2881309"/>
            <a:ext cx="0" cy="394007"/>
          </a:xfrm>
          <a:custGeom>
            <a:avLst/>
            <a:gdLst/>
            <a:ahLst/>
            <a:cxnLst/>
            <a:rect l="l" t="t" r="r" b="b"/>
            <a:pathLst>
              <a:path h="394007">
                <a:moveTo>
                  <a:pt x="0" y="394007"/>
                </a:moveTo>
                <a:lnTo>
                  <a:pt x="0" y="0"/>
                </a:lnTo>
              </a:path>
            </a:pathLst>
          </a:custGeom>
          <a:ln w="2627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07487" y="3275316"/>
            <a:ext cx="0" cy="394005"/>
          </a:xfrm>
          <a:custGeom>
            <a:avLst/>
            <a:gdLst/>
            <a:ahLst/>
            <a:cxnLst/>
            <a:rect l="l" t="t" r="r" b="b"/>
            <a:pathLst>
              <a:path h="394005">
                <a:moveTo>
                  <a:pt x="0" y="394005"/>
                </a:moveTo>
                <a:lnTo>
                  <a:pt x="0" y="0"/>
                </a:lnTo>
              </a:path>
            </a:pathLst>
          </a:custGeom>
          <a:ln w="2627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07487" y="3669323"/>
            <a:ext cx="0" cy="394005"/>
          </a:xfrm>
          <a:custGeom>
            <a:avLst/>
            <a:gdLst/>
            <a:ahLst/>
            <a:cxnLst/>
            <a:rect l="l" t="t" r="r" b="b"/>
            <a:pathLst>
              <a:path h="394005">
                <a:moveTo>
                  <a:pt x="0" y="394006"/>
                </a:moveTo>
                <a:lnTo>
                  <a:pt x="0" y="0"/>
                </a:lnTo>
              </a:path>
            </a:pathLst>
          </a:custGeom>
          <a:ln w="2627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07487" y="4063328"/>
            <a:ext cx="0" cy="394006"/>
          </a:xfrm>
          <a:custGeom>
            <a:avLst/>
            <a:gdLst/>
            <a:ahLst/>
            <a:cxnLst/>
            <a:rect l="l" t="t" r="r" b="b"/>
            <a:pathLst>
              <a:path h="394006">
                <a:moveTo>
                  <a:pt x="0" y="394006"/>
                </a:moveTo>
                <a:lnTo>
                  <a:pt x="0" y="0"/>
                </a:lnTo>
              </a:path>
            </a:pathLst>
          </a:custGeom>
          <a:ln w="2627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07487" y="4457336"/>
            <a:ext cx="0" cy="394007"/>
          </a:xfrm>
          <a:custGeom>
            <a:avLst/>
            <a:gdLst/>
            <a:ahLst/>
            <a:cxnLst/>
            <a:rect l="l" t="t" r="r" b="b"/>
            <a:pathLst>
              <a:path h="394007">
                <a:moveTo>
                  <a:pt x="0" y="394007"/>
                </a:moveTo>
                <a:lnTo>
                  <a:pt x="0" y="0"/>
                </a:lnTo>
              </a:path>
            </a:pathLst>
          </a:custGeom>
          <a:ln w="2627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07487" y="4851343"/>
            <a:ext cx="0" cy="394005"/>
          </a:xfrm>
          <a:custGeom>
            <a:avLst/>
            <a:gdLst/>
            <a:ahLst/>
            <a:cxnLst/>
            <a:rect l="l" t="t" r="r" b="b"/>
            <a:pathLst>
              <a:path h="394005">
                <a:moveTo>
                  <a:pt x="0" y="394006"/>
                </a:moveTo>
                <a:lnTo>
                  <a:pt x="0" y="0"/>
                </a:lnTo>
              </a:path>
            </a:pathLst>
          </a:custGeom>
          <a:ln w="2627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929602" y="5250722"/>
            <a:ext cx="18513" cy="0"/>
          </a:xfrm>
          <a:custGeom>
            <a:avLst/>
            <a:gdLst/>
            <a:ahLst/>
            <a:cxnLst/>
            <a:rect l="l" t="t" r="r" b="b"/>
            <a:pathLst>
              <a:path w="18513">
                <a:moveTo>
                  <a:pt x="7760" y="0"/>
                </a:moveTo>
                <a:lnTo>
                  <a:pt x="26274" y="0"/>
                </a:lnTo>
              </a:path>
            </a:pathLst>
          </a:custGeom>
          <a:ln w="107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94350" y="5250722"/>
            <a:ext cx="18512" cy="0"/>
          </a:xfrm>
          <a:custGeom>
            <a:avLst/>
            <a:gdLst/>
            <a:ahLst/>
            <a:cxnLst/>
            <a:rect l="l" t="t" r="r" b="b"/>
            <a:pathLst>
              <a:path w="18512">
                <a:moveTo>
                  <a:pt x="0" y="0"/>
                </a:moveTo>
                <a:lnTo>
                  <a:pt x="18512" y="0"/>
                </a:lnTo>
              </a:path>
            </a:pathLst>
          </a:custGeom>
          <a:ln w="10747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56709" y="5250723"/>
            <a:ext cx="18512" cy="0"/>
          </a:xfrm>
          <a:custGeom>
            <a:avLst/>
            <a:gdLst/>
            <a:ahLst/>
            <a:cxnLst/>
            <a:rect l="l" t="t" r="r" b="b"/>
            <a:pathLst>
              <a:path w="18512">
                <a:moveTo>
                  <a:pt x="7761" y="0"/>
                </a:moveTo>
                <a:lnTo>
                  <a:pt x="26274" y="0"/>
                </a:lnTo>
              </a:path>
            </a:pathLst>
          </a:custGeom>
          <a:ln w="10747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860408" y="5250722"/>
            <a:ext cx="18513" cy="0"/>
          </a:xfrm>
          <a:custGeom>
            <a:avLst/>
            <a:gdLst/>
            <a:ahLst/>
            <a:cxnLst/>
            <a:rect l="l" t="t" r="r" b="b"/>
            <a:pathLst>
              <a:path w="18513">
                <a:moveTo>
                  <a:pt x="7760" y="0"/>
                </a:moveTo>
                <a:lnTo>
                  <a:pt x="26274" y="0"/>
                </a:lnTo>
              </a:path>
            </a:pathLst>
          </a:custGeom>
          <a:ln w="107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761345" y="5250723"/>
            <a:ext cx="18512" cy="0"/>
          </a:xfrm>
          <a:custGeom>
            <a:avLst/>
            <a:gdLst/>
            <a:ahLst/>
            <a:cxnLst/>
            <a:rect l="l" t="t" r="r" b="b"/>
            <a:pathLst>
              <a:path w="18512">
                <a:moveTo>
                  <a:pt x="7761" y="0"/>
                </a:moveTo>
                <a:lnTo>
                  <a:pt x="26274" y="0"/>
                </a:lnTo>
              </a:path>
            </a:pathLst>
          </a:custGeom>
          <a:ln w="10747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09325" y="5624485"/>
            <a:ext cx="8309609" cy="12477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10176" algn="ctr"/>
            <a:r>
              <a:rPr sz="1500" b="1" dirty="0">
                <a:latin typeface="Arial"/>
                <a:cs typeface="Arial"/>
              </a:rPr>
              <a:t>Table 6</a:t>
            </a:r>
            <a:endParaRPr sz="1500">
              <a:latin typeface="Arial"/>
              <a:cs typeface="Arial"/>
            </a:endParaRPr>
          </a:p>
          <a:p>
            <a:pPr marL="12698">
              <a:spcBef>
                <a:spcPts val="95"/>
              </a:spcBef>
            </a:pPr>
            <a:r>
              <a:rPr sz="1600" spc="5" dirty="0">
                <a:latin typeface="Times New Roman"/>
                <a:cs typeface="Times New Roman"/>
              </a:rPr>
              <a:t>Pre-arrest </a:t>
            </a:r>
            <a:r>
              <a:rPr sz="1600" spc="10" dirty="0">
                <a:latin typeface="Times New Roman"/>
                <a:cs typeface="Times New Roman"/>
              </a:rPr>
              <a:t>PCPC </a:t>
            </a:r>
            <a:r>
              <a:rPr sz="1600" spc="5" dirty="0">
                <a:latin typeface="Times New Roman"/>
                <a:cs typeface="Times New Roman"/>
              </a:rPr>
              <a:t>and hospital outcomes for children with in-hospital versus out-of-hospital arres</a:t>
            </a:r>
            <a:r>
              <a:rPr sz="1600" spc="-5" dirty="0">
                <a:latin typeface="Times New Roman"/>
                <a:cs typeface="Times New Roman"/>
              </a:rPr>
              <a:t>t</a:t>
            </a:r>
            <a:r>
              <a:rPr i="1" baseline="24444" dirty="0">
                <a:latin typeface="Times New Roman"/>
                <a:cs typeface="Times New Roman"/>
              </a:rPr>
              <a:t>a</a:t>
            </a:r>
            <a:endParaRPr baseline="24444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22"/>
              </a:spcBef>
            </a:pPr>
            <a:endParaRPr sz="9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2029263"/>
            <a:r>
              <a:rPr sz="1600" spc="-10" dirty="0">
                <a:latin typeface="Tahoma"/>
                <a:cs typeface="Tahoma"/>
              </a:rPr>
              <a:t>Moler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F</a:t>
            </a:r>
            <a:r>
              <a:rPr sz="1600" spc="-235" dirty="0">
                <a:latin typeface="Tahoma"/>
                <a:cs typeface="Tahoma"/>
              </a:rPr>
              <a:t>W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Cr</a:t>
            </a:r>
            <a:r>
              <a:rPr sz="1600" spc="-5" dirty="0">
                <a:latin typeface="Tahoma"/>
                <a:cs typeface="Tahoma"/>
              </a:rPr>
              <a:t>it </a:t>
            </a:r>
            <a:r>
              <a:rPr sz="1600" spc="-10" dirty="0">
                <a:latin typeface="Tahoma"/>
                <a:cs typeface="Tahoma"/>
              </a:rPr>
              <a:t>Car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Me</a:t>
            </a:r>
            <a:r>
              <a:rPr sz="1600" spc="-10" dirty="0">
                <a:latin typeface="Tahoma"/>
                <a:cs typeface="Tahoma"/>
              </a:rPr>
              <a:t>d.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2009;37:2259-2267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015319" y="1905032"/>
            <a:ext cx="0" cy="426435"/>
          </a:xfrm>
          <a:custGeom>
            <a:avLst/>
            <a:gdLst/>
            <a:ahLst/>
            <a:cxnLst/>
            <a:rect l="l" t="t" r="r" b="b"/>
            <a:pathLst>
              <a:path h="426435">
                <a:moveTo>
                  <a:pt x="0" y="426436"/>
                </a:moveTo>
                <a:lnTo>
                  <a:pt x="0" y="0"/>
                </a:lnTo>
              </a:path>
            </a:pathLst>
          </a:custGeom>
          <a:ln w="262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15319" y="2331468"/>
            <a:ext cx="0" cy="144916"/>
          </a:xfrm>
          <a:custGeom>
            <a:avLst/>
            <a:gdLst/>
            <a:ahLst/>
            <a:cxnLst/>
            <a:rect l="l" t="t" r="r" b="b"/>
            <a:pathLst>
              <a:path h="144916">
                <a:moveTo>
                  <a:pt x="0" y="144916"/>
                </a:moveTo>
                <a:lnTo>
                  <a:pt x="0" y="0"/>
                </a:lnTo>
              </a:path>
            </a:pathLst>
          </a:custGeom>
          <a:ln w="262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17" name="object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092256"/>
              </p:ext>
            </p:extLst>
          </p:nvPr>
        </p:nvGraphicFramePr>
        <p:xfrm>
          <a:off x="994351" y="1891901"/>
          <a:ext cx="8759242" cy="32957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29651"/>
                <a:gridCol w="1926249"/>
                <a:gridCol w="2002807"/>
                <a:gridCol w="900535"/>
              </a:tblGrid>
              <a:tr h="470182">
                <a:tc>
                  <a:txBody>
                    <a:bodyPr/>
                    <a:lstStyle/>
                    <a:p>
                      <a:endParaRPr sz="17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0645">
                        <a:lnSpc>
                          <a:spcPct val="100000"/>
                        </a:lnSpc>
                      </a:pPr>
                      <a:r>
                        <a:rPr sz="1500" b="1" dirty="0" smtClean="0">
                          <a:latin typeface="Times New Roman"/>
                          <a:cs typeface="Times New Roman"/>
                        </a:rPr>
                        <a:t>IH Overall (N</a:t>
                      </a:r>
                      <a:r>
                        <a:rPr sz="1500" b="1" spc="-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00" b="1" spc="0" dirty="0" smtClean="0">
                          <a:latin typeface="Times New Roman"/>
                          <a:cs typeface="Times New Roman"/>
                        </a:rPr>
                        <a:t>= 353)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0010">
                        <a:lnSpc>
                          <a:spcPct val="100000"/>
                        </a:lnSpc>
                      </a:pPr>
                      <a:r>
                        <a:rPr sz="1500" b="1" dirty="0" smtClean="0">
                          <a:latin typeface="Times New Roman"/>
                          <a:cs typeface="Times New Roman"/>
                        </a:rPr>
                        <a:t>OH Overall (N</a:t>
                      </a:r>
                      <a:r>
                        <a:rPr sz="1500" b="1" spc="-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00" b="1" spc="0" dirty="0" smtClean="0">
                          <a:latin typeface="Times New Roman"/>
                          <a:cs typeface="Times New Roman"/>
                        </a:rPr>
                        <a:t>= 138)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</a:pPr>
                      <a:r>
                        <a:rPr sz="1500" b="1" dirty="0" smtClean="0">
                          <a:latin typeface="Times New Roman"/>
                          <a:cs typeface="Times New Roman"/>
                        </a:rPr>
                        <a:t>P valu</a:t>
                      </a:r>
                      <a:r>
                        <a:rPr sz="1500" b="1" spc="-5" dirty="0" smtClean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300" b="1" i="1" spc="0" baseline="25089" dirty="0" smtClean="0">
                          <a:latin typeface="Times New Roman"/>
                          <a:cs typeface="Times New Roman"/>
                        </a:rPr>
                        <a:t>b</a:t>
                      </a:r>
                      <a:endParaRPr sz="2300" baseline="25089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84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Hospital d/c PCPC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749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0.01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6">
                <a:tc>
                  <a:txBody>
                    <a:bodyPr/>
                    <a:lstStyle/>
                    <a:p>
                      <a:pPr marL="28892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Normal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89 (27)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23 (17)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7">
                <a:tc>
                  <a:txBody>
                    <a:bodyPr/>
                    <a:lstStyle/>
                    <a:p>
                      <a:pPr marL="28892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Mild disability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27 (8)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6 (4)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13">
                <a:tc>
                  <a:txBody>
                    <a:bodyPr/>
                    <a:lstStyle/>
                    <a:p>
                      <a:pPr marL="28892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Moderate disability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19 (6)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5 (4)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6">
                <a:tc>
                  <a:txBody>
                    <a:bodyPr/>
                    <a:lstStyle/>
                    <a:p>
                      <a:pPr marL="28892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Severe disability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11 (3)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12 (9)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7">
                <a:tc>
                  <a:txBody>
                    <a:bodyPr/>
                    <a:lstStyle/>
                    <a:p>
                      <a:pPr marL="28892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Vegetative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0 (0)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6 (4)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813">
                <a:tc>
                  <a:txBody>
                    <a:bodyPr/>
                    <a:lstStyle/>
                    <a:p>
                      <a:pPr marL="28892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Dead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1505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181 (55)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500" dirty="0" smtClean="0">
                          <a:latin typeface="Times New Roman"/>
                          <a:cs typeface="Times New Roman"/>
                        </a:rPr>
                        <a:t>85 (62)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89991" y="5678463"/>
            <a:ext cx="5377180" cy="4102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b="1" spc="-86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b="1" spc="-30" dirty="0">
                <a:solidFill>
                  <a:srgbClr val="231F20"/>
                </a:solidFill>
                <a:latin typeface="Arial"/>
                <a:cs typeface="Arial"/>
              </a:rPr>
              <a:t>bbr</a:t>
            </a:r>
            <a:r>
              <a:rPr sz="900" b="1" spc="-35" dirty="0">
                <a:solidFill>
                  <a:srgbClr val="231F20"/>
                </a:solidFill>
                <a:latin typeface="Arial"/>
                <a:cs typeface="Arial"/>
              </a:rPr>
              <a:t>evi</a:t>
            </a:r>
            <a:r>
              <a:rPr sz="900" b="1" spc="-44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b="1" spc="-35" dirty="0">
                <a:solidFill>
                  <a:srgbClr val="231F20"/>
                </a:solidFill>
                <a:latin typeface="Arial"/>
                <a:cs typeface="Arial"/>
              </a:rPr>
              <a:t>tion:</a:t>
            </a:r>
            <a:r>
              <a:rPr sz="900" b="1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130" dirty="0">
                <a:solidFill>
                  <a:srgbClr val="231F20"/>
                </a:solidFill>
                <a:latin typeface="Arial"/>
                <a:cs typeface="Arial"/>
              </a:rPr>
              <a:t>CPC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231F20"/>
                </a:solidFill>
                <a:latin typeface="Arial"/>
                <a:cs typeface="Arial"/>
              </a:rPr>
              <a:t>=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er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ebr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al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pe</a:t>
            </a:r>
            <a:r>
              <a:rPr sz="9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900" spc="-5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manc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spc="4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ego</a:t>
            </a:r>
            <a:r>
              <a:rPr sz="900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y.</a:t>
            </a:r>
            <a:endParaRPr sz="900">
              <a:latin typeface="Arial"/>
              <a:cs typeface="Arial"/>
            </a:endParaRPr>
          </a:p>
          <a:p>
            <a:pPr marL="12698">
              <a:lnSpc>
                <a:spcPts val="1015"/>
              </a:lnSpc>
            </a:pPr>
            <a:r>
              <a:rPr sz="900" spc="21" dirty="0">
                <a:solidFill>
                  <a:srgbClr val="231F20"/>
                </a:solidFill>
                <a:latin typeface="Arial"/>
                <a:cs typeface="Arial"/>
              </a:rPr>
              <a:t>*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Neu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900" spc="-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ic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tus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31F20"/>
                </a:solidFill>
                <a:latin typeface="Arial"/>
                <a:cs typeface="Arial"/>
              </a:rPr>
              <a:t>missing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900" spc="-5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353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tien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12698">
              <a:lnSpc>
                <a:spcPts val="1018"/>
              </a:lnSpc>
            </a:pPr>
            <a:r>
              <a:rPr sz="1000" spc="-44" baseline="19841" dirty="0">
                <a:solidFill>
                  <a:srgbClr val="231F20"/>
                </a:solidFill>
                <a:latin typeface="Arial"/>
                <a:cs typeface="Arial"/>
              </a:rPr>
              <a:t>†</a:t>
            </a:r>
            <a:r>
              <a:rPr sz="1000" spc="15" baseline="19841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N </a:t>
            </a:r>
            <a:r>
              <a:rPr sz="900" spc="10" dirty="0">
                <a:solidFill>
                  <a:srgbClr val="231F20"/>
                </a:solidFill>
                <a:latin typeface="Arial"/>
                <a:cs typeface="Arial"/>
              </a:rPr>
              <a:t>=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0–17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ears: 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33;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18–34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ears: 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109;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35–49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ears: 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455;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50–64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ears: 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1,059;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65–79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ears: 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751;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900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40" dirty="0">
                <a:solidFill>
                  <a:srgbClr val="231F20"/>
                </a:solidFill>
                <a:latin typeface="Arial"/>
                <a:cs typeface="Arial"/>
              </a:rPr>
              <a:t>≥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80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ears: 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282.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13505" y="2046360"/>
            <a:ext cx="7210130" cy="3044735"/>
          </a:xfrm>
          <a:custGeom>
            <a:avLst/>
            <a:gdLst/>
            <a:ahLst/>
            <a:cxnLst/>
            <a:rect l="l" t="t" r="r" b="b"/>
            <a:pathLst>
              <a:path w="7210130" h="3044735">
                <a:moveTo>
                  <a:pt x="0" y="3044735"/>
                </a:moveTo>
                <a:lnTo>
                  <a:pt x="7210130" y="3044735"/>
                </a:lnTo>
                <a:lnTo>
                  <a:pt x="7210130" y="0"/>
                </a:lnTo>
                <a:lnTo>
                  <a:pt x="0" y="0"/>
                </a:lnTo>
                <a:lnTo>
                  <a:pt x="0" y="3044735"/>
                </a:lnTo>
                <a:close/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52084" y="5091079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2084" y="4787913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52084" y="4484744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52084" y="4181593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52084" y="3872706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852084" y="3569532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852084" y="3266383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52084" y="2957496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52084" y="2656115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852084" y="2347227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52084" y="2046114"/>
            <a:ext cx="56487" cy="0"/>
          </a:xfrm>
          <a:custGeom>
            <a:avLst/>
            <a:gdLst/>
            <a:ahLst/>
            <a:cxnLst/>
            <a:rect l="l" t="t" r="r" b="b"/>
            <a:pathLst>
              <a:path w="56487">
                <a:moveTo>
                  <a:pt x="0" y="0"/>
                </a:moveTo>
                <a:lnTo>
                  <a:pt x="56487" y="0"/>
                </a:lnTo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96407" y="5096206"/>
            <a:ext cx="0" cy="72283"/>
          </a:xfrm>
          <a:custGeom>
            <a:avLst/>
            <a:gdLst/>
            <a:ahLst/>
            <a:cxnLst/>
            <a:rect l="l" t="t" r="r" b="b"/>
            <a:pathLst>
              <a:path h="72283">
                <a:moveTo>
                  <a:pt x="0" y="0"/>
                </a:moveTo>
                <a:lnTo>
                  <a:pt x="0" y="72283"/>
                </a:lnTo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666853" y="5096206"/>
            <a:ext cx="0" cy="72283"/>
          </a:xfrm>
          <a:custGeom>
            <a:avLst/>
            <a:gdLst/>
            <a:ahLst/>
            <a:cxnLst/>
            <a:rect l="l" t="t" r="r" b="b"/>
            <a:pathLst>
              <a:path h="72283">
                <a:moveTo>
                  <a:pt x="0" y="0"/>
                </a:moveTo>
                <a:lnTo>
                  <a:pt x="0" y="72283"/>
                </a:lnTo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845069" y="5096206"/>
            <a:ext cx="0" cy="72283"/>
          </a:xfrm>
          <a:custGeom>
            <a:avLst/>
            <a:gdLst/>
            <a:ahLst/>
            <a:cxnLst/>
            <a:rect l="l" t="t" r="r" b="b"/>
            <a:pathLst>
              <a:path h="72283">
                <a:moveTo>
                  <a:pt x="0" y="0"/>
                </a:moveTo>
                <a:lnTo>
                  <a:pt x="0" y="72283"/>
                </a:lnTo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013610" y="5095139"/>
            <a:ext cx="0" cy="72283"/>
          </a:xfrm>
          <a:custGeom>
            <a:avLst/>
            <a:gdLst/>
            <a:ahLst/>
            <a:cxnLst/>
            <a:rect l="l" t="t" r="r" b="b"/>
            <a:pathLst>
              <a:path h="72283">
                <a:moveTo>
                  <a:pt x="0" y="0"/>
                </a:moveTo>
                <a:lnTo>
                  <a:pt x="0" y="72283"/>
                </a:lnTo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190065" y="5095139"/>
            <a:ext cx="0" cy="72283"/>
          </a:xfrm>
          <a:custGeom>
            <a:avLst/>
            <a:gdLst/>
            <a:ahLst/>
            <a:cxnLst/>
            <a:rect l="l" t="t" r="r" b="b"/>
            <a:pathLst>
              <a:path h="72283">
                <a:moveTo>
                  <a:pt x="0" y="0"/>
                </a:moveTo>
                <a:lnTo>
                  <a:pt x="0" y="72283"/>
                </a:lnTo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358430" y="5095139"/>
            <a:ext cx="0" cy="72283"/>
          </a:xfrm>
          <a:custGeom>
            <a:avLst/>
            <a:gdLst/>
            <a:ahLst/>
            <a:cxnLst/>
            <a:rect l="l" t="t" r="r" b="b"/>
            <a:pathLst>
              <a:path h="72283">
                <a:moveTo>
                  <a:pt x="0" y="0"/>
                </a:moveTo>
                <a:lnTo>
                  <a:pt x="0" y="72283"/>
                </a:lnTo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368938" y="5197459"/>
            <a:ext cx="252095" cy="1511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1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900" spc="-9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900" spc="-10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499427" y="5197459"/>
            <a:ext cx="319405" cy="1511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670287" y="5197459"/>
            <a:ext cx="324485" cy="1511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081003" y="5197459"/>
            <a:ext cx="1092835" cy="3835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2698" algn="r"/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900" spc="-5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900" spc="-1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>
              <a:lnSpc>
                <a:spcPts val="600"/>
              </a:lnSpc>
              <a:spcBef>
                <a:spcPts val="24"/>
              </a:spcBef>
            </a:pPr>
            <a:endParaRPr sz="600"/>
          </a:p>
          <a:p>
            <a:pPr marL="12698"/>
            <a:r>
              <a:rPr sz="1000" spc="-5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gr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21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-44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13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-50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endParaRPr sz="10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026497" y="5197459"/>
            <a:ext cx="316229" cy="1511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900" spc="-86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241063" y="5197459"/>
            <a:ext cx="214629" cy="1511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30" dirty="0">
                <a:solidFill>
                  <a:srgbClr val="231F20"/>
                </a:solidFill>
                <a:latin typeface="Arial"/>
                <a:cs typeface="Arial"/>
              </a:rPr>
              <a:t>≥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80</a:t>
            </a:r>
            <a:endParaRPr sz="9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421743" y="3193097"/>
            <a:ext cx="167005" cy="736600"/>
          </a:xfrm>
          <a:prstGeom prst="rect">
            <a:avLst/>
          </a:prstGeom>
        </p:spPr>
        <p:txBody>
          <a:bodyPr vert="vert270" wrap="square" lIns="0" tIns="0" rIns="0" bIns="0" rtlCol="0">
            <a:noAutofit/>
          </a:bodyPr>
          <a:lstStyle/>
          <a:p>
            <a:pPr marL="12698"/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%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endParaRPr sz="10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237841" y="2554700"/>
            <a:ext cx="98136" cy="98150"/>
          </a:xfrm>
          <a:custGeom>
            <a:avLst/>
            <a:gdLst/>
            <a:ahLst/>
            <a:cxnLst/>
            <a:rect l="l" t="t" r="r" b="b"/>
            <a:pathLst>
              <a:path w="98136" h="98150">
                <a:moveTo>
                  <a:pt x="0" y="98150"/>
                </a:moveTo>
                <a:lnTo>
                  <a:pt x="98136" y="98150"/>
                </a:lnTo>
                <a:lnTo>
                  <a:pt x="98136" y="0"/>
                </a:lnTo>
                <a:lnTo>
                  <a:pt x="0" y="0"/>
                </a:lnTo>
                <a:lnTo>
                  <a:pt x="0" y="98150"/>
                </a:lnTo>
                <a:close/>
              </a:path>
            </a:pathLst>
          </a:custGeom>
          <a:solidFill>
            <a:srgbClr val="7F561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37841" y="2554697"/>
            <a:ext cx="98136" cy="98150"/>
          </a:xfrm>
          <a:custGeom>
            <a:avLst/>
            <a:gdLst/>
            <a:ahLst/>
            <a:cxnLst/>
            <a:rect l="l" t="t" r="r" b="b"/>
            <a:pathLst>
              <a:path w="98136" h="98150">
                <a:moveTo>
                  <a:pt x="0" y="98150"/>
                </a:moveTo>
                <a:lnTo>
                  <a:pt x="98136" y="98150"/>
                </a:lnTo>
                <a:lnTo>
                  <a:pt x="98136" y="0"/>
                </a:lnTo>
                <a:lnTo>
                  <a:pt x="0" y="0"/>
                </a:lnTo>
                <a:lnTo>
                  <a:pt x="0" y="98150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237841" y="2237416"/>
            <a:ext cx="98136" cy="98150"/>
          </a:xfrm>
          <a:custGeom>
            <a:avLst/>
            <a:gdLst/>
            <a:ahLst/>
            <a:cxnLst/>
            <a:rect l="l" t="t" r="r" b="b"/>
            <a:pathLst>
              <a:path w="98136" h="98150">
                <a:moveTo>
                  <a:pt x="0" y="98150"/>
                </a:moveTo>
                <a:lnTo>
                  <a:pt x="98136" y="98150"/>
                </a:lnTo>
                <a:lnTo>
                  <a:pt x="98136" y="0"/>
                </a:lnTo>
                <a:lnTo>
                  <a:pt x="0" y="0"/>
                </a:lnTo>
                <a:lnTo>
                  <a:pt x="0" y="98150"/>
                </a:lnTo>
                <a:close/>
              </a:path>
            </a:pathLst>
          </a:custGeom>
          <a:solidFill>
            <a:srgbClr val="9A754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237841" y="2237412"/>
            <a:ext cx="98136" cy="98150"/>
          </a:xfrm>
          <a:custGeom>
            <a:avLst/>
            <a:gdLst/>
            <a:ahLst/>
            <a:cxnLst/>
            <a:rect l="l" t="t" r="r" b="b"/>
            <a:pathLst>
              <a:path w="98136" h="98150">
                <a:moveTo>
                  <a:pt x="0" y="98150"/>
                </a:moveTo>
                <a:lnTo>
                  <a:pt x="98136" y="98150"/>
                </a:lnTo>
                <a:lnTo>
                  <a:pt x="98136" y="0"/>
                </a:lnTo>
                <a:lnTo>
                  <a:pt x="0" y="0"/>
                </a:lnTo>
                <a:lnTo>
                  <a:pt x="0" y="98150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593763" y="2550559"/>
            <a:ext cx="98136" cy="98150"/>
          </a:xfrm>
          <a:custGeom>
            <a:avLst/>
            <a:gdLst/>
            <a:ahLst/>
            <a:cxnLst/>
            <a:rect l="l" t="t" r="r" b="b"/>
            <a:pathLst>
              <a:path w="98136" h="98150">
                <a:moveTo>
                  <a:pt x="0" y="98150"/>
                </a:moveTo>
                <a:lnTo>
                  <a:pt x="98136" y="98150"/>
                </a:lnTo>
                <a:lnTo>
                  <a:pt x="98136" y="0"/>
                </a:lnTo>
                <a:lnTo>
                  <a:pt x="0" y="0"/>
                </a:lnTo>
                <a:lnTo>
                  <a:pt x="0" y="98150"/>
                </a:lnTo>
                <a:close/>
              </a:path>
            </a:pathLst>
          </a:custGeom>
          <a:solidFill>
            <a:srgbClr val="B69A7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593763" y="2550556"/>
            <a:ext cx="98136" cy="98150"/>
          </a:xfrm>
          <a:custGeom>
            <a:avLst/>
            <a:gdLst/>
            <a:ahLst/>
            <a:cxnLst/>
            <a:rect l="l" t="t" r="r" b="b"/>
            <a:pathLst>
              <a:path w="98136" h="98150">
                <a:moveTo>
                  <a:pt x="0" y="98150"/>
                </a:moveTo>
                <a:lnTo>
                  <a:pt x="98136" y="98150"/>
                </a:lnTo>
                <a:lnTo>
                  <a:pt x="98136" y="0"/>
                </a:lnTo>
                <a:lnTo>
                  <a:pt x="0" y="0"/>
                </a:lnTo>
                <a:lnTo>
                  <a:pt x="0" y="98150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593763" y="2233276"/>
            <a:ext cx="98136" cy="98150"/>
          </a:xfrm>
          <a:custGeom>
            <a:avLst/>
            <a:gdLst/>
            <a:ahLst/>
            <a:cxnLst/>
            <a:rect l="l" t="t" r="r" b="b"/>
            <a:pathLst>
              <a:path w="98136" h="98150">
                <a:moveTo>
                  <a:pt x="0" y="98150"/>
                </a:moveTo>
                <a:lnTo>
                  <a:pt x="98136" y="98150"/>
                </a:lnTo>
                <a:lnTo>
                  <a:pt x="98136" y="0"/>
                </a:lnTo>
                <a:lnTo>
                  <a:pt x="0" y="0"/>
                </a:lnTo>
                <a:lnTo>
                  <a:pt x="0" y="98150"/>
                </a:lnTo>
                <a:close/>
              </a:path>
            </a:pathLst>
          </a:custGeom>
          <a:solidFill>
            <a:srgbClr val="D5C4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593763" y="2233270"/>
            <a:ext cx="98136" cy="98150"/>
          </a:xfrm>
          <a:custGeom>
            <a:avLst/>
            <a:gdLst/>
            <a:ahLst/>
            <a:cxnLst/>
            <a:rect l="l" t="t" r="r" b="b"/>
            <a:pathLst>
              <a:path w="98136" h="98150">
                <a:moveTo>
                  <a:pt x="0" y="98150"/>
                </a:moveTo>
                <a:lnTo>
                  <a:pt x="98136" y="98150"/>
                </a:lnTo>
                <a:lnTo>
                  <a:pt x="98136" y="0"/>
                </a:lnTo>
                <a:lnTo>
                  <a:pt x="0" y="0"/>
                </a:lnTo>
                <a:lnTo>
                  <a:pt x="0" y="98150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070401" y="3610166"/>
            <a:ext cx="208566" cy="1480165"/>
          </a:xfrm>
          <a:custGeom>
            <a:avLst/>
            <a:gdLst/>
            <a:ahLst/>
            <a:cxnLst/>
            <a:rect l="l" t="t" r="r" b="b"/>
            <a:pathLst>
              <a:path w="208566" h="1480165">
                <a:moveTo>
                  <a:pt x="0" y="1480165"/>
                </a:moveTo>
                <a:lnTo>
                  <a:pt x="208566" y="1480165"/>
                </a:lnTo>
                <a:lnTo>
                  <a:pt x="208566" y="0"/>
                </a:lnTo>
                <a:lnTo>
                  <a:pt x="0" y="0"/>
                </a:lnTo>
                <a:lnTo>
                  <a:pt x="0" y="1480165"/>
                </a:lnTo>
                <a:close/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070400" y="3610171"/>
            <a:ext cx="208566" cy="1480164"/>
          </a:xfrm>
          <a:custGeom>
            <a:avLst/>
            <a:gdLst/>
            <a:ahLst/>
            <a:cxnLst/>
            <a:rect l="l" t="t" r="r" b="b"/>
            <a:pathLst>
              <a:path w="208566" h="1480164">
                <a:moveTo>
                  <a:pt x="0" y="1480164"/>
                </a:moveTo>
                <a:lnTo>
                  <a:pt x="208566" y="1480164"/>
                </a:lnTo>
                <a:lnTo>
                  <a:pt x="208566" y="0"/>
                </a:lnTo>
                <a:lnTo>
                  <a:pt x="0" y="0"/>
                </a:lnTo>
                <a:lnTo>
                  <a:pt x="0" y="1480164"/>
                </a:lnTo>
                <a:close/>
              </a:path>
            </a:pathLst>
          </a:custGeom>
          <a:solidFill>
            <a:srgbClr val="D5C4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070401" y="3610166"/>
            <a:ext cx="208566" cy="1480165"/>
          </a:xfrm>
          <a:custGeom>
            <a:avLst/>
            <a:gdLst/>
            <a:ahLst/>
            <a:cxnLst/>
            <a:rect l="l" t="t" r="r" b="b"/>
            <a:pathLst>
              <a:path w="208566" h="1480165">
                <a:moveTo>
                  <a:pt x="0" y="1480165"/>
                </a:moveTo>
                <a:lnTo>
                  <a:pt x="208566" y="1480165"/>
                </a:lnTo>
                <a:lnTo>
                  <a:pt x="208566" y="0"/>
                </a:lnTo>
                <a:lnTo>
                  <a:pt x="0" y="0"/>
                </a:lnTo>
                <a:lnTo>
                  <a:pt x="0" y="1480165"/>
                </a:lnTo>
                <a:close/>
              </a:path>
            </a:pathLst>
          </a:custGeom>
          <a:ln w="1414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238414" y="2684270"/>
            <a:ext cx="0" cy="2406065"/>
          </a:xfrm>
          <a:custGeom>
            <a:avLst/>
            <a:gdLst/>
            <a:ahLst/>
            <a:cxnLst/>
            <a:rect l="l" t="t" r="r" b="b"/>
            <a:pathLst>
              <a:path h="2406065">
                <a:moveTo>
                  <a:pt x="0" y="2406065"/>
                </a:moveTo>
                <a:lnTo>
                  <a:pt x="0" y="0"/>
                </a:lnTo>
                <a:lnTo>
                  <a:pt x="0" y="2406065"/>
                </a:lnTo>
                <a:close/>
              </a:path>
            </a:pathLst>
          </a:custGeom>
          <a:solidFill>
            <a:srgbClr val="D5C4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238416" y="2684265"/>
            <a:ext cx="218989" cy="2406067"/>
          </a:xfrm>
          <a:custGeom>
            <a:avLst/>
            <a:gdLst/>
            <a:ahLst/>
            <a:cxnLst/>
            <a:rect l="l" t="t" r="r" b="b"/>
            <a:pathLst>
              <a:path w="218989" h="2406066">
                <a:moveTo>
                  <a:pt x="0" y="2406066"/>
                </a:moveTo>
                <a:lnTo>
                  <a:pt x="218989" y="2406066"/>
                </a:lnTo>
                <a:lnTo>
                  <a:pt x="218989" y="0"/>
                </a:lnTo>
                <a:lnTo>
                  <a:pt x="0" y="0"/>
                </a:lnTo>
                <a:lnTo>
                  <a:pt x="0" y="2406066"/>
                </a:lnTo>
                <a:close/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238416" y="2684270"/>
            <a:ext cx="218989" cy="2406065"/>
          </a:xfrm>
          <a:custGeom>
            <a:avLst/>
            <a:gdLst/>
            <a:ahLst/>
            <a:cxnLst/>
            <a:rect l="l" t="t" r="r" b="b"/>
            <a:pathLst>
              <a:path w="218989" h="2406065">
                <a:moveTo>
                  <a:pt x="0" y="2406065"/>
                </a:moveTo>
                <a:lnTo>
                  <a:pt x="218989" y="2406065"/>
                </a:lnTo>
                <a:lnTo>
                  <a:pt x="218989" y="0"/>
                </a:lnTo>
                <a:lnTo>
                  <a:pt x="0" y="0"/>
                </a:lnTo>
                <a:lnTo>
                  <a:pt x="0" y="2406065"/>
                </a:lnTo>
                <a:close/>
              </a:path>
            </a:pathLst>
          </a:custGeom>
          <a:solidFill>
            <a:srgbClr val="D5C4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238416" y="2684265"/>
            <a:ext cx="218989" cy="2406067"/>
          </a:xfrm>
          <a:custGeom>
            <a:avLst/>
            <a:gdLst/>
            <a:ahLst/>
            <a:cxnLst/>
            <a:rect l="l" t="t" r="r" b="b"/>
            <a:pathLst>
              <a:path w="218989" h="2406066">
                <a:moveTo>
                  <a:pt x="0" y="2406066"/>
                </a:moveTo>
                <a:lnTo>
                  <a:pt x="218989" y="2406066"/>
                </a:lnTo>
                <a:lnTo>
                  <a:pt x="218989" y="0"/>
                </a:lnTo>
                <a:lnTo>
                  <a:pt x="0" y="0"/>
                </a:lnTo>
                <a:lnTo>
                  <a:pt x="0" y="2406066"/>
                </a:lnTo>
                <a:close/>
              </a:path>
            </a:pathLst>
          </a:custGeom>
          <a:ln w="1414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416821" y="3018101"/>
            <a:ext cx="208566" cy="2072245"/>
          </a:xfrm>
          <a:custGeom>
            <a:avLst/>
            <a:gdLst/>
            <a:ahLst/>
            <a:cxnLst/>
            <a:rect l="l" t="t" r="r" b="b"/>
            <a:pathLst>
              <a:path w="208566" h="2072245">
                <a:moveTo>
                  <a:pt x="0" y="2072245"/>
                </a:moveTo>
                <a:lnTo>
                  <a:pt x="208566" y="2072245"/>
                </a:lnTo>
                <a:lnTo>
                  <a:pt x="208566" y="0"/>
                </a:lnTo>
                <a:lnTo>
                  <a:pt x="0" y="0"/>
                </a:lnTo>
                <a:lnTo>
                  <a:pt x="0" y="2072245"/>
                </a:lnTo>
                <a:close/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416821" y="3018106"/>
            <a:ext cx="208566" cy="2072245"/>
          </a:xfrm>
          <a:custGeom>
            <a:avLst/>
            <a:gdLst/>
            <a:ahLst/>
            <a:cxnLst/>
            <a:rect l="l" t="t" r="r" b="b"/>
            <a:pathLst>
              <a:path w="208566" h="2072245">
                <a:moveTo>
                  <a:pt x="0" y="2072245"/>
                </a:moveTo>
                <a:lnTo>
                  <a:pt x="208566" y="2072245"/>
                </a:lnTo>
                <a:lnTo>
                  <a:pt x="208566" y="0"/>
                </a:lnTo>
                <a:lnTo>
                  <a:pt x="0" y="0"/>
                </a:lnTo>
                <a:lnTo>
                  <a:pt x="0" y="2072245"/>
                </a:lnTo>
                <a:close/>
              </a:path>
            </a:pathLst>
          </a:custGeom>
          <a:solidFill>
            <a:srgbClr val="D5C4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416821" y="3018101"/>
            <a:ext cx="208566" cy="2072245"/>
          </a:xfrm>
          <a:custGeom>
            <a:avLst/>
            <a:gdLst/>
            <a:ahLst/>
            <a:cxnLst/>
            <a:rect l="l" t="t" r="r" b="b"/>
            <a:pathLst>
              <a:path w="208566" h="2072245">
                <a:moveTo>
                  <a:pt x="0" y="2072245"/>
                </a:moveTo>
                <a:lnTo>
                  <a:pt x="208566" y="2072245"/>
                </a:lnTo>
                <a:lnTo>
                  <a:pt x="208566" y="0"/>
                </a:lnTo>
                <a:lnTo>
                  <a:pt x="0" y="0"/>
                </a:lnTo>
                <a:lnTo>
                  <a:pt x="0" y="2072245"/>
                </a:lnTo>
                <a:close/>
              </a:path>
            </a:pathLst>
          </a:custGeom>
          <a:ln w="1414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584836" y="3112570"/>
            <a:ext cx="218989" cy="1977762"/>
          </a:xfrm>
          <a:custGeom>
            <a:avLst/>
            <a:gdLst/>
            <a:ahLst/>
            <a:cxnLst/>
            <a:rect l="l" t="t" r="r" b="b"/>
            <a:pathLst>
              <a:path w="218989" h="1977762">
                <a:moveTo>
                  <a:pt x="0" y="1977762"/>
                </a:moveTo>
                <a:lnTo>
                  <a:pt x="218989" y="1977762"/>
                </a:lnTo>
                <a:lnTo>
                  <a:pt x="218989" y="0"/>
                </a:lnTo>
                <a:lnTo>
                  <a:pt x="0" y="0"/>
                </a:lnTo>
                <a:lnTo>
                  <a:pt x="0" y="1977762"/>
                </a:lnTo>
                <a:close/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584836" y="3112574"/>
            <a:ext cx="218989" cy="1977762"/>
          </a:xfrm>
          <a:custGeom>
            <a:avLst/>
            <a:gdLst/>
            <a:ahLst/>
            <a:cxnLst/>
            <a:rect l="l" t="t" r="r" b="b"/>
            <a:pathLst>
              <a:path w="218989" h="1977762">
                <a:moveTo>
                  <a:pt x="0" y="1977762"/>
                </a:moveTo>
                <a:lnTo>
                  <a:pt x="218989" y="1977762"/>
                </a:lnTo>
                <a:lnTo>
                  <a:pt x="218989" y="0"/>
                </a:lnTo>
                <a:lnTo>
                  <a:pt x="0" y="0"/>
                </a:lnTo>
                <a:lnTo>
                  <a:pt x="0" y="1977762"/>
                </a:lnTo>
                <a:close/>
              </a:path>
            </a:pathLst>
          </a:custGeom>
          <a:solidFill>
            <a:srgbClr val="D5C4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584836" y="3112570"/>
            <a:ext cx="218989" cy="1977762"/>
          </a:xfrm>
          <a:custGeom>
            <a:avLst/>
            <a:gdLst/>
            <a:ahLst/>
            <a:cxnLst/>
            <a:rect l="l" t="t" r="r" b="b"/>
            <a:pathLst>
              <a:path w="218989" h="1977762">
                <a:moveTo>
                  <a:pt x="0" y="1977762"/>
                </a:moveTo>
                <a:lnTo>
                  <a:pt x="218989" y="1977762"/>
                </a:lnTo>
                <a:lnTo>
                  <a:pt x="218989" y="0"/>
                </a:lnTo>
                <a:lnTo>
                  <a:pt x="0" y="0"/>
                </a:lnTo>
                <a:lnTo>
                  <a:pt x="0" y="1977762"/>
                </a:lnTo>
                <a:close/>
              </a:path>
            </a:pathLst>
          </a:custGeom>
          <a:ln w="1414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763242" y="3427515"/>
            <a:ext cx="0" cy="1662835"/>
          </a:xfrm>
          <a:custGeom>
            <a:avLst/>
            <a:gdLst/>
            <a:ahLst/>
            <a:cxnLst/>
            <a:rect l="l" t="t" r="r" b="b"/>
            <a:pathLst>
              <a:path h="1662835">
                <a:moveTo>
                  <a:pt x="0" y="1662835"/>
                </a:moveTo>
                <a:lnTo>
                  <a:pt x="0" y="0"/>
                </a:lnTo>
                <a:lnTo>
                  <a:pt x="0" y="1662835"/>
                </a:lnTo>
                <a:close/>
              </a:path>
            </a:pathLst>
          </a:custGeom>
          <a:solidFill>
            <a:srgbClr val="D5C4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763242" y="3427511"/>
            <a:ext cx="208580" cy="1662835"/>
          </a:xfrm>
          <a:custGeom>
            <a:avLst/>
            <a:gdLst/>
            <a:ahLst/>
            <a:cxnLst/>
            <a:rect l="l" t="t" r="r" b="b"/>
            <a:pathLst>
              <a:path w="208580" h="1662835">
                <a:moveTo>
                  <a:pt x="0" y="1662835"/>
                </a:moveTo>
                <a:lnTo>
                  <a:pt x="208580" y="1662835"/>
                </a:lnTo>
                <a:lnTo>
                  <a:pt x="208580" y="0"/>
                </a:lnTo>
                <a:lnTo>
                  <a:pt x="0" y="0"/>
                </a:lnTo>
                <a:lnTo>
                  <a:pt x="0" y="1662835"/>
                </a:lnTo>
                <a:close/>
              </a:path>
            </a:pathLst>
          </a:custGeom>
          <a:ln w="1437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763242" y="3427515"/>
            <a:ext cx="208580" cy="1662835"/>
          </a:xfrm>
          <a:custGeom>
            <a:avLst/>
            <a:gdLst/>
            <a:ahLst/>
            <a:cxnLst/>
            <a:rect l="l" t="t" r="r" b="b"/>
            <a:pathLst>
              <a:path w="208580" h="1662835">
                <a:moveTo>
                  <a:pt x="0" y="1662835"/>
                </a:moveTo>
                <a:lnTo>
                  <a:pt x="208580" y="1662835"/>
                </a:lnTo>
                <a:lnTo>
                  <a:pt x="208580" y="0"/>
                </a:lnTo>
                <a:lnTo>
                  <a:pt x="0" y="0"/>
                </a:lnTo>
                <a:lnTo>
                  <a:pt x="0" y="1662835"/>
                </a:lnTo>
                <a:close/>
              </a:path>
            </a:pathLst>
          </a:custGeom>
          <a:solidFill>
            <a:srgbClr val="D5C4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763242" y="3427511"/>
            <a:ext cx="208580" cy="1662835"/>
          </a:xfrm>
          <a:custGeom>
            <a:avLst/>
            <a:gdLst/>
            <a:ahLst/>
            <a:cxnLst/>
            <a:rect l="l" t="t" r="r" b="b"/>
            <a:pathLst>
              <a:path w="208580" h="1662835">
                <a:moveTo>
                  <a:pt x="0" y="1662835"/>
                </a:moveTo>
                <a:lnTo>
                  <a:pt x="208580" y="1662835"/>
                </a:lnTo>
                <a:lnTo>
                  <a:pt x="208580" y="0"/>
                </a:lnTo>
                <a:lnTo>
                  <a:pt x="0" y="0"/>
                </a:lnTo>
                <a:lnTo>
                  <a:pt x="0" y="1662835"/>
                </a:lnTo>
                <a:close/>
              </a:path>
            </a:pathLst>
          </a:custGeom>
          <a:ln w="1414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931257" y="3685740"/>
            <a:ext cx="219004" cy="1404590"/>
          </a:xfrm>
          <a:custGeom>
            <a:avLst/>
            <a:gdLst/>
            <a:ahLst/>
            <a:cxnLst/>
            <a:rect l="l" t="t" r="r" b="b"/>
            <a:pathLst>
              <a:path w="219004" h="1404590">
                <a:moveTo>
                  <a:pt x="0" y="1404590"/>
                </a:moveTo>
                <a:lnTo>
                  <a:pt x="219004" y="1404590"/>
                </a:lnTo>
                <a:lnTo>
                  <a:pt x="219004" y="0"/>
                </a:lnTo>
                <a:lnTo>
                  <a:pt x="0" y="0"/>
                </a:lnTo>
                <a:lnTo>
                  <a:pt x="0" y="1404590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931257" y="3685748"/>
            <a:ext cx="219004" cy="1404589"/>
          </a:xfrm>
          <a:custGeom>
            <a:avLst/>
            <a:gdLst/>
            <a:ahLst/>
            <a:cxnLst/>
            <a:rect l="l" t="t" r="r" b="b"/>
            <a:pathLst>
              <a:path w="219004" h="1404589">
                <a:moveTo>
                  <a:pt x="0" y="1404589"/>
                </a:moveTo>
                <a:lnTo>
                  <a:pt x="219004" y="1404589"/>
                </a:lnTo>
                <a:lnTo>
                  <a:pt x="219004" y="0"/>
                </a:lnTo>
                <a:lnTo>
                  <a:pt x="0" y="0"/>
                </a:lnTo>
                <a:lnTo>
                  <a:pt x="0" y="1404589"/>
                </a:lnTo>
                <a:close/>
              </a:path>
            </a:pathLst>
          </a:custGeom>
          <a:solidFill>
            <a:srgbClr val="D5C4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931257" y="3685740"/>
            <a:ext cx="219004" cy="1404590"/>
          </a:xfrm>
          <a:custGeom>
            <a:avLst/>
            <a:gdLst/>
            <a:ahLst/>
            <a:cxnLst/>
            <a:rect l="l" t="t" r="r" b="b"/>
            <a:pathLst>
              <a:path w="219004" h="1404590">
                <a:moveTo>
                  <a:pt x="0" y="1404590"/>
                </a:moveTo>
                <a:lnTo>
                  <a:pt x="219004" y="1404590"/>
                </a:lnTo>
                <a:lnTo>
                  <a:pt x="219004" y="0"/>
                </a:lnTo>
                <a:lnTo>
                  <a:pt x="0" y="0"/>
                </a:lnTo>
                <a:lnTo>
                  <a:pt x="0" y="1404590"/>
                </a:lnTo>
                <a:close/>
              </a:path>
            </a:pathLst>
          </a:custGeom>
          <a:ln w="14146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278982" y="4258928"/>
            <a:ext cx="219004" cy="831417"/>
          </a:xfrm>
          <a:custGeom>
            <a:avLst/>
            <a:gdLst/>
            <a:ahLst/>
            <a:cxnLst/>
            <a:rect l="l" t="t" r="r" b="b"/>
            <a:pathLst>
              <a:path w="219004" h="831417">
                <a:moveTo>
                  <a:pt x="0" y="831417"/>
                </a:moveTo>
                <a:lnTo>
                  <a:pt x="219004" y="831417"/>
                </a:lnTo>
                <a:lnTo>
                  <a:pt x="219004" y="0"/>
                </a:lnTo>
                <a:lnTo>
                  <a:pt x="0" y="0"/>
                </a:lnTo>
                <a:lnTo>
                  <a:pt x="0" y="831417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278982" y="4258934"/>
            <a:ext cx="219004" cy="831417"/>
          </a:xfrm>
          <a:custGeom>
            <a:avLst/>
            <a:gdLst/>
            <a:ahLst/>
            <a:cxnLst/>
            <a:rect l="l" t="t" r="r" b="b"/>
            <a:pathLst>
              <a:path w="219004" h="831417">
                <a:moveTo>
                  <a:pt x="0" y="831417"/>
                </a:moveTo>
                <a:lnTo>
                  <a:pt x="219004" y="831417"/>
                </a:lnTo>
                <a:lnTo>
                  <a:pt x="219004" y="0"/>
                </a:lnTo>
                <a:lnTo>
                  <a:pt x="0" y="0"/>
                </a:lnTo>
                <a:lnTo>
                  <a:pt x="0" y="831417"/>
                </a:lnTo>
                <a:close/>
              </a:path>
            </a:pathLst>
          </a:custGeom>
          <a:solidFill>
            <a:srgbClr val="B69A7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278982" y="4258928"/>
            <a:ext cx="219004" cy="831417"/>
          </a:xfrm>
          <a:custGeom>
            <a:avLst/>
            <a:gdLst/>
            <a:ahLst/>
            <a:cxnLst/>
            <a:rect l="l" t="t" r="r" b="b"/>
            <a:pathLst>
              <a:path w="219004" h="831417">
                <a:moveTo>
                  <a:pt x="0" y="831417"/>
                </a:moveTo>
                <a:lnTo>
                  <a:pt x="219004" y="831417"/>
                </a:lnTo>
                <a:lnTo>
                  <a:pt x="219004" y="0"/>
                </a:lnTo>
                <a:lnTo>
                  <a:pt x="0" y="0"/>
                </a:lnTo>
                <a:lnTo>
                  <a:pt x="0" y="831417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457403" y="4781701"/>
            <a:ext cx="208566" cy="308628"/>
          </a:xfrm>
          <a:custGeom>
            <a:avLst/>
            <a:gdLst/>
            <a:ahLst/>
            <a:cxnLst/>
            <a:rect l="l" t="t" r="r" b="b"/>
            <a:pathLst>
              <a:path w="208566" h="308628">
                <a:moveTo>
                  <a:pt x="0" y="308628"/>
                </a:moveTo>
                <a:lnTo>
                  <a:pt x="208566" y="308628"/>
                </a:lnTo>
                <a:lnTo>
                  <a:pt x="208566" y="0"/>
                </a:lnTo>
                <a:lnTo>
                  <a:pt x="0" y="0"/>
                </a:lnTo>
                <a:lnTo>
                  <a:pt x="0" y="308628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457403" y="4781708"/>
            <a:ext cx="208566" cy="308628"/>
          </a:xfrm>
          <a:custGeom>
            <a:avLst/>
            <a:gdLst/>
            <a:ahLst/>
            <a:cxnLst/>
            <a:rect l="l" t="t" r="r" b="b"/>
            <a:pathLst>
              <a:path w="208566" h="308628">
                <a:moveTo>
                  <a:pt x="0" y="308628"/>
                </a:moveTo>
                <a:lnTo>
                  <a:pt x="208566" y="308628"/>
                </a:lnTo>
                <a:lnTo>
                  <a:pt x="208566" y="0"/>
                </a:lnTo>
                <a:lnTo>
                  <a:pt x="0" y="0"/>
                </a:lnTo>
                <a:lnTo>
                  <a:pt x="0" y="308628"/>
                </a:lnTo>
                <a:close/>
              </a:path>
            </a:pathLst>
          </a:custGeom>
          <a:solidFill>
            <a:srgbClr val="B69A7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457403" y="4781701"/>
            <a:ext cx="208566" cy="308628"/>
          </a:xfrm>
          <a:custGeom>
            <a:avLst/>
            <a:gdLst/>
            <a:ahLst/>
            <a:cxnLst/>
            <a:rect l="l" t="t" r="r" b="b"/>
            <a:pathLst>
              <a:path w="208566" h="308628">
                <a:moveTo>
                  <a:pt x="0" y="308628"/>
                </a:moveTo>
                <a:lnTo>
                  <a:pt x="208566" y="308628"/>
                </a:lnTo>
                <a:lnTo>
                  <a:pt x="208566" y="0"/>
                </a:lnTo>
                <a:lnTo>
                  <a:pt x="0" y="0"/>
                </a:lnTo>
                <a:lnTo>
                  <a:pt x="0" y="308628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625403" y="4586455"/>
            <a:ext cx="0" cy="503880"/>
          </a:xfrm>
          <a:custGeom>
            <a:avLst/>
            <a:gdLst/>
            <a:ahLst/>
            <a:cxnLst/>
            <a:rect l="l" t="t" r="r" b="b"/>
            <a:pathLst>
              <a:path h="503880">
                <a:moveTo>
                  <a:pt x="0" y="503880"/>
                </a:moveTo>
                <a:lnTo>
                  <a:pt x="0" y="0"/>
                </a:lnTo>
                <a:lnTo>
                  <a:pt x="0" y="503880"/>
                </a:lnTo>
                <a:close/>
              </a:path>
            </a:pathLst>
          </a:custGeom>
          <a:solidFill>
            <a:srgbClr val="B69A7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625403" y="4586450"/>
            <a:ext cx="219004" cy="503880"/>
          </a:xfrm>
          <a:custGeom>
            <a:avLst/>
            <a:gdLst/>
            <a:ahLst/>
            <a:cxnLst/>
            <a:rect l="l" t="t" r="r" b="b"/>
            <a:pathLst>
              <a:path w="219004" h="503880">
                <a:moveTo>
                  <a:pt x="0" y="503880"/>
                </a:moveTo>
                <a:lnTo>
                  <a:pt x="219004" y="503880"/>
                </a:lnTo>
                <a:lnTo>
                  <a:pt x="219004" y="0"/>
                </a:lnTo>
                <a:lnTo>
                  <a:pt x="0" y="0"/>
                </a:lnTo>
                <a:lnTo>
                  <a:pt x="0" y="503880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625403" y="4586455"/>
            <a:ext cx="219004" cy="503880"/>
          </a:xfrm>
          <a:custGeom>
            <a:avLst/>
            <a:gdLst/>
            <a:ahLst/>
            <a:cxnLst/>
            <a:rect l="l" t="t" r="r" b="b"/>
            <a:pathLst>
              <a:path w="219004" h="503880">
                <a:moveTo>
                  <a:pt x="0" y="503880"/>
                </a:moveTo>
                <a:lnTo>
                  <a:pt x="219004" y="503880"/>
                </a:lnTo>
                <a:lnTo>
                  <a:pt x="219004" y="0"/>
                </a:lnTo>
                <a:lnTo>
                  <a:pt x="0" y="0"/>
                </a:lnTo>
                <a:lnTo>
                  <a:pt x="0" y="503880"/>
                </a:lnTo>
                <a:close/>
              </a:path>
            </a:pathLst>
          </a:custGeom>
          <a:solidFill>
            <a:srgbClr val="B69A7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625403" y="4586450"/>
            <a:ext cx="219004" cy="503880"/>
          </a:xfrm>
          <a:custGeom>
            <a:avLst/>
            <a:gdLst/>
            <a:ahLst/>
            <a:cxnLst/>
            <a:rect l="l" t="t" r="r" b="b"/>
            <a:pathLst>
              <a:path w="219004" h="503880">
                <a:moveTo>
                  <a:pt x="0" y="503880"/>
                </a:moveTo>
                <a:lnTo>
                  <a:pt x="219004" y="503880"/>
                </a:lnTo>
                <a:lnTo>
                  <a:pt x="219004" y="0"/>
                </a:lnTo>
                <a:lnTo>
                  <a:pt x="0" y="0"/>
                </a:lnTo>
                <a:lnTo>
                  <a:pt x="0" y="503880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803825" y="4479370"/>
            <a:ext cx="208580" cy="610974"/>
          </a:xfrm>
          <a:custGeom>
            <a:avLst/>
            <a:gdLst/>
            <a:ahLst/>
            <a:cxnLst/>
            <a:rect l="l" t="t" r="r" b="b"/>
            <a:pathLst>
              <a:path w="208580" h="610974">
                <a:moveTo>
                  <a:pt x="0" y="610974"/>
                </a:moveTo>
                <a:lnTo>
                  <a:pt x="208580" y="610974"/>
                </a:lnTo>
                <a:lnTo>
                  <a:pt x="208580" y="0"/>
                </a:lnTo>
                <a:lnTo>
                  <a:pt x="0" y="0"/>
                </a:lnTo>
                <a:lnTo>
                  <a:pt x="0" y="610974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803825" y="4479376"/>
            <a:ext cx="208580" cy="610974"/>
          </a:xfrm>
          <a:custGeom>
            <a:avLst/>
            <a:gdLst/>
            <a:ahLst/>
            <a:cxnLst/>
            <a:rect l="l" t="t" r="r" b="b"/>
            <a:pathLst>
              <a:path w="208580" h="610974">
                <a:moveTo>
                  <a:pt x="0" y="610974"/>
                </a:moveTo>
                <a:lnTo>
                  <a:pt x="208580" y="610974"/>
                </a:lnTo>
                <a:lnTo>
                  <a:pt x="208580" y="0"/>
                </a:lnTo>
                <a:lnTo>
                  <a:pt x="0" y="0"/>
                </a:lnTo>
                <a:lnTo>
                  <a:pt x="0" y="610974"/>
                </a:lnTo>
                <a:close/>
              </a:path>
            </a:pathLst>
          </a:custGeom>
          <a:solidFill>
            <a:srgbClr val="B69A7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803825" y="4479370"/>
            <a:ext cx="208580" cy="610974"/>
          </a:xfrm>
          <a:custGeom>
            <a:avLst/>
            <a:gdLst/>
            <a:ahLst/>
            <a:cxnLst/>
            <a:rect l="l" t="t" r="r" b="b"/>
            <a:pathLst>
              <a:path w="208580" h="610974">
                <a:moveTo>
                  <a:pt x="0" y="610974"/>
                </a:moveTo>
                <a:lnTo>
                  <a:pt x="208580" y="610974"/>
                </a:lnTo>
                <a:lnTo>
                  <a:pt x="208580" y="0"/>
                </a:lnTo>
                <a:lnTo>
                  <a:pt x="0" y="0"/>
                </a:lnTo>
                <a:lnTo>
                  <a:pt x="0" y="610974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971825" y="4334503"/>
            <a:ext cx="218989" cy="755827"/>
          </a:xfrm>
          <a:custGeom>
            <a:avLst/>
            <a:gdLst/>
            <a:ahLst/>
            <a:cxnLst/>
            <a:rect l="l" t="t" r="r" b="b"/>
            <a:pathLst>
              <a:path w="218989" h="755827">
                <a:moveTo>
                  <a:pt x="0" y="755827"/>
                </a:moveTo>
                <a:lnTo>
                  <a:pt x="218989" y="755827"/>
                </a:lnTo>
                <a:lnTo>
                  <a:pt x="218989" y="0"/>
                </a:lnTo>
                <a:lnTo>
                  <a:pt x="0" y="0"/>
                </a:lnTo>
                <a:lnTo>
                  <a:pt x="0" y="755827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971825" y="4334509"/>
            <a:ext cx="218989" cy="755827"/>
          </a:xfrm>
          <a:custGeom>
            <a:avLst/>
            <a:gdLst/>
            <a:ahLst/>
            <a:cxnLst/>
            <a:rect l="l" t="t" r="r" b="b"/>
            <a:pathLst>
              <a:path w="218989" h="755827">
                <a:moveTo>
                  <a:pt x="0" y="755827"/>
                </a:moveTo>
                <a:lnTo>
                  <a:pt x="218989" y="755827"/>
                </a:lnTo>
                <a:lnTo>
                  <a:pt x="218989" y="0"/>
                </a:lnTo>
                <a:lnTo>
                  <a:pt x="0" y="0"/>
                </a:lnTo>
                <a:lnTo>
                  <a:pt x="0" y="755827"/>
                </a:lnTo>
                <a:close/>
              </a:path>
            </a:pathLst>
          </a:custGeom>
          <a:solidFill>
            <a:srgbClr val="B69A7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6971825" y="4334503"/>
            <a:ext cx="218989" cy="755827"/>
          </a:xfrm>
          <a:custGeom>
            <a:avLst/>
            <a:gdLst/>
            <a:ahLst/>
            <a:cxnLst/>
            <a:rect l="l" t="t" r="r" b="b"/>
            <a:pathLst>
              <a:path w="218989" h="755827">
                <a:moveTo>
                  <a:pt x="0" y="755827"/>
                </a:moveTo>
                <a:lnTo>
                  <a:pt x="218989" y="755827"/>
                </a:lnTo>
                <a:lnTo>
                  <a:pt x="218989" y="0"/>
                </a:lnTo>
                <a:lnTo>
                  <a:pt x="0" y="0"/>
                </a:lnTo>
                <a:lnTo>
                  <a:pt x="0" y="755827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8150260" y="4384888"/>
            <a:ext cx="208566" cy="705443"/>
          </a:xfrm>
          <a:custGeom>
            <a:avLst/>
            <a:gdLst/>
            <a:ahLst/>
            <a:cxnLst/>
            <a:rect l="l" t="t" r="r" b="b"/>
            <a:pathLst>
              <a:path w="208566" h="705443">
                <a:moveTo>
                  <a:pt x="0" y="705443"/>
                </a:moveTo>
                <a:lnTo>
                  <a:pt x="208566" y="705443"/>
                </a:lnTo>
                <a:lnTo>
                  <a:pt x="208566" y="0"/>
                </a:lnTo>
                <a:lnTo>
                  <a:pt x="0" y="0"/>
                </a:lnTo>
                <a:lnTo>
                  <a:pt x="0" y="705443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150260" y="4384892"/>
            <a:ext cx="208566" cy="705443"/>
          </a:xfrm>
          <a:custGeom>
            <a:avLst/>
            <a:gdLst/>
            <a:ahLst/>
            <a:cxnLst/>
            <a:rect l="l" t="t" r="r" b="b"/>
            <a:pathLst>
              <a:path w="208566" h="705443">
                <a:moveTo>
                  <a:pt x="0" y="705443"/>
                </a:moveTo>
                <a:lnTo>
                  <a:pt x="208566" y="705443"/>
                </a:lnTo>
                <a:lnTo>
                  <a:pt x="208566" y="0"/>
                </a:lnTo>
                <a:lnTo>
                  <a:pt x="0" y="0"/>
                </a:lnTo>
                <a:lnTo>
                  <a:pt x="0" y="705443"/>
                </a:lnTo>
                <a:close/>
              </a:path>
            </a:pathLst>
          </a:custGeom>
          <a:solidFill>
            <a:srgbClr val="B69A7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150260" y="4384888"/>
            <a:ext cx="208566" cy="705443"/>
          </a:xfrm>
          <a:custGeom>
            <a:avLst/>
            <a:gdLst/>
            <a:ahLst/>
            <a:cxnLst/>
            <a:rect l="l" t="t" r="r" b="b"/>
            <a:pathLst>
              <a:path w="208566" h="705443">
                <a:moveTo>
                  <a:pt x="0" y="705443"/>
                </a:moveTo>
                <a:lnTo>
                  <a:pt x="208566" y="705443"/>
                </a:lnTo>
                <a:lnTo>
                  <a:pt x="208566" y="0"/>
                </a:lnTo>
                <a:lnTo>
                  <a:pt x="0" y="0"/>
                </a:lnTo>
                <a:lnTo>
                  <a:pt x="0" y="705443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2497985" y="4536066"/>
            <a:ext cx="208566" cy="554278"/>
          </a:xfrm>
          <a:custGeom>
            <a:avLst/>
            <a:gdLst/>
            <a:ahLst/>
            <a:cxnLst/>
            <a:rect l="l" t="t" r="r" b="b"/>
            <a:pathLst>
              <a:path w="208566" h="554278">
                <a:moveTo>
                  <a:pt x="0" y="554278"/>
                </a:moveTo>
                <a:lnTo>
                  <a:pt x="208566" y="554278"/>
                </a:lnTo>
                <a:lnTo>
                  <a:pt x="208566" y="0"/>
                </a:lnTo>
                <a:lnTo>
                  <a:pt x="0" y="0"/>
                </a:lnTo>
                <a:lnTo>
                  <a:pt x="0" y="554278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497985" y="4536072"/>
            <a:ext cx="208566" cy="554278"/>
          </a:xfrm>
          <a:custGeom>
            <a:avLst/>
            <a:gdLst/>
            <a:ahLst/>
            <a:cxnLst/>
            <a:rect l="l" t="t" r="r" b="b"/>
            <a:pathLst>
              <a:path w="208566" h="554278">
                <a:moveTo>
                  <a:pt x="0" y="554278"/>
                </a:moveTo>
                <a:lnTo>
                  <a:pt x="208566" y="554278"/>
                </a:lnTo>
                <a:lnTo>
                  <a:pt x="208566" y="0"/>
                </a:lnTo>
                <a:lnTo>
                  <a:pt x="0" y="0"/>
                </a:lnTo>
                <a:lnTo>
                  <a:pt x="0" y="554278"/>
                </a:lnTo>
                <a:close/>
              </a:path>
            </a:pathLst>
          </a:custGeom>
          <a:solidFill>
            <a:srgbClr val="9A754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497985" y="4536066"/>
            <a:ext cx="208566" cy="554278"/>
          </a:xfrm>
          <a:custGeom>
            <a:avLst/>
            <a:gdLst/>
            <a:ahLst/>
            <a:cxnLst/>
            <a:rect l="l" t="t" r="r" b="b"/>
            <a:pathLst>
              <a:path w="208566" h="554278">
                <a:moveTo>
                  <a:pt x="0" y="554278"/>
                </a:moveTo>
                <a:lnTo>
                  <a:pt x="208566" y="554278"/>
                </a:lnTo>
                <a:lnTo>
                  <a:pt x="208566" y="0"/>
                </a:lnTo>
                <a:lnTo>
                  <a:pt x="0" y="0"/>
                </a:lnTo>
                <a:lnTo>
                  <a:pt x="0" y="554278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665972" y="4895080"/>
            <a:ext cx="218989" cy="195265"/>
          </a:xfrm>
          <a:custGeom>
            <a:avLst/>
            <a:gdLst/>
            <a:ahLst/>
            <a:cxnLst/>
            <a:rect l="l" t="t" r="r" b="b"/>
            <a:pathLst>
              <a:path w="218989" h="195265">
                <a:moveTo>
                  <a:pt x="0" y="195265"/>
                </a:moveTo>
                <a:lnTo>
                  <a:pt x="218989" y="195265"/>
                </a:lnTo>
                <a:lnTo>
                  <a:pt x="218989" y="0"/>
                </a:lnTo>
                <a:lnTo>
                  <a:pt x="0" y="0"/>
                </a:lnTo>
                <a:lnTo>
                  <a:pt x="0" y="195265"/>
                </a:lnTo>
                <a:close/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665972" y="4895085"/>
            <a:ext cx="218989" cy="195265"/>
          </a:xfrm>
          <a:custGeom>
            <a:avLst/>
            <a:gdLst/>
            <a:ahLst/>
            <a:cxnLst/>
            <a:rect l="l" t="t" r="r" b="b"/>
            <a:pathLst>
              <a:path w="218989" h="195265">
                <a:moveTo>
                  <a:pt x="0" y="195265"/>
                </a:moveTo>
                <a:lnTo>
                  <a:pt x="218989" y="195265"/>
                </a:lnTo>
                <a:lnTo>
                  <a:pt x="218989" y="0"/>
                </a:lnTo>
                <a:lnTo>
                  <a:pt x="0" y="0"/>
                </a:lnTo>
                <a:lnTo>
                  <a:pt x="0" y="195265"/>
                </a:lnTo>
                <a:close/>
              </a:path>
            </a:pathLst>
          </a:custGeom>
          <a:solidFill>
            <a:srgbClr val="9A754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665972" y="4895080"/>
            <a:ext cx="218989" cy="195265"/>
          </a:xfrm>
          <a:custGeom>
            <a:avLst/>
            <a:gdLst/>
            <a:ahLst/>
            <a:cxnLst/>
            <a:rect l="l" t="t" r="r" b="b"/>
            <a:pathLst>
              <a:path w="218989" h="195265">
                <a:moveTo>
                  <a:pt x="0" y="195265"/>
                </a:moveTo>
                <a:lnTo>
                  <a:pt x="218989" y="195265"/>
                </a:lnTo>
                <a:lnTo>
                  <a:pt x="218989" y="0"/>
                </a:lnTo>
                <a:lnTo>
                  <a:pt x="0" y="0"/>
                </a:lnTo>
                <a:lnTo>
                  <a:pt x="0" y="195265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844407" y="4832084"/>
            <a:ext cx="208566" cy="258245"/>
          </a:xfrm>
          <a:custGeom>
            <a:avLst/>
            <a:gdLst/>
            <a:ahLst/>
            <a:cxnLst/>
            <a:rect l="l" t="t" r="r" b="b"/>
            <a:pathLst>
              <a:path w="208566" h="258245">
                <a:moveTo>
                  <a:pt x="0" y="258245"/>
                </a:moveTo>
                <a:lnTo>
                  <a:pt x="208566" y="258245"/>
                </a:lnTo>
                <a:lnTo>
                  <a:pt x="208566" y="0"/>
                </a:lnTo>
                <a:lnTo>
                  <a:pt x="0" y="0"/>
                </a:lnTo>
                <a:lnTo>
                  <a:pt x="0" y="258245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844407" y="4832091"/>
            <a:ext cx="208566" cy="258245"/>
          </a:xfrm>
          <a:custGeom>
            <a:avLst/>
            <a:gdLst/>
            <a:ahLst/>
            <a:cxnLst/>
            <a:rect l="l" t="t" r="r" b="b"/>
            <a:pathLst>
              <a:path w="208566" h="258245">
                <a:moveTo>
                  <a:pt x="0" y="258245"/>
                </a:moveTo>
                <a:lnTo>
                  <a:pt x="208566" y="258245"/>
                </a:lnTo>
                <a:lnTo>
                  <a:pt x="208566" y="0"/>
                </a:lnTo>
                <a:lnTo>
                  <a:pt x="0" y="0"/>
                </a:lnTo>
                <a:lnTo>
                  <a:pt x="0" y="258245"/>
                </a:lnTo>
                <a:close/>
              </a:path>
            </a:pathLst>
          </a:custGeom>
          <a:solidFill>
            <a:srgbClr val="9A754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844407" y="4832084"/>
            <a:ext cx="208566" cy="258245"/>
          </a:xfrm>
          <a:custGeom>
            <a:avLst/>
            <a:gdLst/>
            <a:ahLst/>
            <a:cxnLst/>
            <a:rect l="l" t="t" r="r" b="b"/>
            <a:pathLst>
              <a:path w="208566" h="258245">
                <a:moveTo>
                  <a:pt x="0" y="258245"/>
                </a:moveTo>
                <a:lnTo>
                  <a:pt x="208566" y="258245"/>
                </a:lnTo>
                <a:lnTo>
                  <a:pt x="208566" y="0"/>
                </a:lnTo>
                <a:lnTo>
                  <a:pt x="0" y="0"/>
                </a:lnTo>
                <a:lnTo>
                  <a:pt x="0" y="258245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6012407" y="4825800"/>
            <a:ext cx="218989" cy="264528"/>
          </a:xfrm>
          <a:custGeom>
            <a:avLst/>
            <a:gdLst/>
            <a:ahLst/>
            <a:cxnLst/>
            <a:rect l="l" t="t" r="r" b="b"/>
            <a:pathLst>
              <a:path w="218989" h="264528">
                <a:moveTo>
                  <a:pt x="0" y="264528"/>
                </a:moveTo>
                <a:lnTo>
                  <a:pt x="218989" y="264528"/>
                </a:lnTo>
                <a:lnTo>
                  <a:pt x="218989" y="0"/>
                </a:lnTo>
                <a:lnTo>
                  <a:pt x="0" y="0"/>
                </a:lnTo>
                <a:lnTo>
                  <a:pt x="0" y="264528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6012406" y="4825807"/>
            <a:ext cx="218989" cy="264528"/>
          </a:xfrm>
          <a:custGeom>
            <a:avLst/>
            <a:gdLst/>
            <a:ahLst/>
            <a:cxnLst/>
            <a:rect l="l" t="t" r="r" b="b"/>
            <a:pathLst>
              <a:path w="218989" h="264528">
                <a:moveTo>
                  <a:pt x="0" y="264528"/>
                </a:moveTo>
                <a:lnTo>
                  <a:pt x="218989" y="264528"/>
                </a:lnTo>
                <a:lnTo>
                  <a:pt x="218989" y="0"/>
                </a:lnTo>
                <a:lnTo>
                  <a:pt x="0" y="0"/>
                </a:lnTo>
                <a:lnTo>
                  <a:pt x="0" y="264528"/>
                </a:lnTo>
                <a:close/>
              </a:path>
            </a:pathLst>
          </a:custGeom>
          <a:solidFill>
            <a:srgbClr val="9A754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6012407" y="4825800"/>
            <a:ext cx="218989" cy="264528"/>
          </a:xfrm>
          <a:custGeom>
            <a:avLst/>
            <a:gdLst/>
            <a:ahLst/>
            <a:cxnLst/>
            <a:rect l="l" t="t" r="r" b="b"/>
            <a:pathLst>
              <a:path w="218989" h="264528">
                <a:moveTo>
                  <a:pt x="0" y="264528"/>
                </a:moveTo>
                <a:lnTo>
                  <a:pt x="218989" y="264528"/>
                </a:lnTo>
                <a:lnTo>
                  <a:pt x="218989" y="0"/>
                </a:lnTo>
                <a:lnTo>
                  <a:pt x="0" y="0"/>
                </a:lnTo>
                <a:lnTo>
                  <a:pt x="0" y="264528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7190827" y="4674637"/>
            <a:ext cx="208580" cy="415708"/>
          </a:xfrm>
          <a:custGeom>
            <a:avLst/>
            <a:gdLst/>
            <a:ahLst/>
            <a:cxnLst/>
            <a:rect l="l" t="t" r="r" b="b"/>
            <a:pathLst>
              <a:path w="208580" h="415708">
                <a:moveTo>
                  <a:pt x="0" y="415708"/>
                </a:moveTo>
                <a:lnTo>
                  <a:pt x="208580" y="415708"/>
                </a:lnTo>
                <a:lnTo>
                  <a:pt x="208580" y="0"/>
                </a:lnTo>
                <a:lnTo>
                  <a:pt x="0" y="0"/>
                </a:lnTo>
                <a:lnTo>
                  <a:pt x="0" y="415708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190827" y="4674641"/>
            <a:ext cx="208580" cy="415708"/>
          </a:xfrm>
          <a:custGeom>
            <a:avLst/>
            <a:gdLst/>
            <a:ahLst/>
            <a:cxnLst/>
            <a:rect l="l" t="t" r="r" b="b"/>
            <a:pathLst>
              <a:path w="208580" h="415708">
                <a:moveTo>
                  <a:pt x="0" y="415708"/>
                </a:moveTo>
                <a:lnTo>
                  <a:pt x="208580" y="415708"/>
                </a:lnTo>
                <a:lnTo>
                  <a:pt x="208580" y="0"/>
                </a:lnTo>
                <a:lnTo>
                  <a:pt x="0" y="0"/>
                </a:lnTo>
                <a:lnTo>
                  <a:pt x="0" y="415708"/>
                </a:lnTo>
                <a:close/>
              </a:path>
            </a:pathLst>
          </a:custGeom>
          <a:solidFill>
            <a:srgbClr val="9A754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7190827" y="4674637"/>
            <a:ext cx="208580" cy="415708"/>
          </a:xfrm>
          <a:custGeom>
            <a:avLst/>
            <a:gdLst/>
            <a:ahLst/>
            <a:cxnLst/>
            <a:rect l="l" t="t" r="r" b="b"/>
            <a:pathLst>
              <a:path w="208580" h="415708">
                <a:moveTo>
                  <a:pt x="0" y="415708"/>
                </a:moveTo>
                <a:lnTo>
                  <a:pt x="208580" y="415708"/>
                </a:lnTo>
                <a:lnTo>
                  <a:pt x="208580" y="0"/>
                </a:lnTo>
                <a:lnTo>
                  <a:pt x="0" y="0"/>
                </a:lnTo>
                <a:lnTo>
                  <a:pt x="0" y="415708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358828" y="4580152"/>
            <a:ext cx="218989" cy="510178"/>
          </a:xfrm>
          <a:custGeom>
            <a:avLst/>
            <a:gdLst/>
            <a:ahLst/>
            <a:cxnLst/>
            <a:rect l="l" t="t" r="r" b="b"/>
            <a:pathLst>
              <a:path w="218989" h="510178">
                <a:moveTo>
                  <a:pt x="0" y="510178"/>
                </a:moveTo>
                <a:lnTo>
                  <a:pt x="218989" y="510178"/>
                </a:lnTo>
                <a:lnTo>
                  <a:pt x="218989" y="0"/>
                </a:lnTo>
                <a:lnTo>
                  <a:pt x="0" y="0"/>
                </a:lnTo>
                <a:lnTo>
                  <a:pt x="0" y="510178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8358828" y="4580158"/>
            <a:ext cx="218989" cy="510178"/>
          </a:xfrm>
          <a:custGeom>
            <a:avLst/>
            <a:gdLst/>
            <a:ahLst/>
            <a:cxnLst/>
            <a:rect l="l" t="t" r="r" b="b"/>
            <a:pathLst>
              <a:path w="218989" h="510178">
                <a:moveTo>
                  <a:pt x="0" y="510178"/>
                </a:moveTo>
                <a:lnTo>
                  <a:pt x="218989" y="510178"/>
                </a:lnTo>
                <a:lnTo>
                  <a:pt x="218989" y="0"/>
                </a:lnTo>
                <a:lnTo>
                  <a:pt x="0" y="0"/>
                </a:lnTo>
                <a:lnTo>
                  <a:pt x="0" y="510178"/>
                </a:lnTo>
                <a:close/>
              </a:path>
            </a:pathLst>
          </a:custGeom>
          <a:solidFill>
            <a:srgbClr val="9A754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8358828" y="4580152"/>
            <a:ext cx="218989" cy="510178"/>
          </a:xfrm>
          <a:custGeom>
            <a:avLst/>
            <a:gdLst/>
            <a:ahLst/>
            <a:cxnLst/>
            <a:rect l="l" t="t" r="r" b="b"/>
            <a:pathLst>
              <a:path w="218989" h="510178">
                <a:moveTo>
                  <a:pt x="0" y="510178"/>
                </a:moveTo>
                <a:lnTo>
                  <a:pt x="218989" y="510178"/>
                </a:lnTo>
                <a:lnTo>
                  <a:pt x="218989" y="0"/>
                </a:lnTo>
                <a:lnTo>
                  <a:pt x="0" y="0"/>
                </a:lnTo>
                <a:lnTo>
                  <a:pt x="0" y="510178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706555" y="4901378"/>
            <a:ext cx="218989" cy="188966"/>
          </a:xfrm>
          <a:custGeom>
            <a:avLst/>
            <a:gdLst/>
            <a:ahLst/>
            <a:cxnLst/>
            <a:rect l="l" t="t" r="r" b="b"/>
            <a:pathLst>
              <a:path w="218989" h="188967">
                <a:moveTo>
                  <a:pt x="0" y="188967"/>
                </a:moveTo>
                <a:lnTo>
                  <a:pt x="218989" y="188967"/>
                </a:lnTo>
                <a:lnTo>
                  <a:pt x="218989" y="0"/>
                </a:lnTo>
                <a:lnTo>
                  <a:pt x="0" y="0"/>
                </a:lnTo>
                <a:lnTo>
                  <a:pt x="0" y="188967"/>
                </a:lnTo>
                <a:close/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706553" y="4901384"/>
            <a:ext cx="218989" cy="188966"/>
          </a:xfrm>
          <a:custGeom>
            <a:avLst/>
            <a:gdLst/>
            <a:ahLst/>
            <a:cxnLst/>
            <a:rect l="l" t="t" r="r" b="b"/>
            <a:pathLst>
              <a:path w="218989" h="188967">
                <a:moveTo>
                  <a:pt x="0" y="188967"/>
                </a:moveTo>
                <a:lnTo>
                  <a:pt x="218989" y="188967"/>
                </a:lnTo>
                <a:lnTo>
                  <a:pt x="218989" y="0"/>
                </a:lnTo>
                <a:lnTo>
                  <a:pt x="0" y="0"/>
                </a:lnTo>
                <a:lnTo>
                  <a:pt x="0" y="188967"/>
                </a:lnTo>
                <a:close/>
              </a:path>
            </a:pathLst>
          </a:custGeom>
          <a:solidFill>
            <a:srgbClr val="7F561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706555" y="4901378"/>
            <a:ext cx="218989" cy="188966"/>
          </a:xfrm>
          <a:custGeom>
            <a:avLst/>
            <a:gdLst/>
            <a:ahLst/>
            <a:cxnLst/>
            <a:rect l="l" t="t" r="r" b="b"/>
            <a:pathLst>
              <a:path w="218989" h="188967">
                <a:moveTo>
                  <a:pt x="0" y="188967"/>
                </a:moveTo>
                <a:lnTo>
                  <a:pt x="218989" y="188967"/>
                </a:lnTo>
                <a:lnTo>
                  <a:pt x="218989" y="0"/>
                </a:lnTo>
                <a:lnTo>
                  <a:pt x="0" y="0"/>
                </a:lnTo>
                <a:lnTo>
                  <a:pt x="0" y="188967"/>
                </a:lnTo>
                <a:close/>
              </a:path>
            </a:pathLst>
          </a:custGeom>
          <a:ln w="141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3884974" y="4945463"/>
            <a:ext cx="208566" cy="144867"/>
          </a:xfrm>
          <a:custGeom>
            <a:avLst/>
            <a:gdLst/>
            <a:ahLst/>
            <a:cxnLst/>
            <a:rect l="l" t="t" r="r" b="b"/>
            <a:pathLst>
              <a:path w="208566" h="144867">
                <a:moveTo>
                  <a:pt x="0" y="144867"/>
                </a:moveTo>
                <a:lnTo>
                  <a:pt x="208566" y="144867"/>
                </a:lnTo>
                <a:lnTo>
                  <a:pt x="208566" y="0"/>
                </a:lnTo>
                <a:lnTo>
                  <a:pt x="0" y="0"/>
                </a:lnTo>
                <a:lnTo>
                  <a:pt x="0" y="144867"/>
                </a:lnTo>
                <a:close/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3884974" y="4945469"/>
            <a:ext cx="208566" cy="144867"/>
          </a:xfrm>
          <a:custGeom>
            <a:avLst/>
            <a:gdLst/>
            <a:ahLst/>
            <a:cxnLst/>
            <a:rect l="l" t="t" r="r" b="b"/>
            <a:pathLst>
              <a:path w="208566" h="144867">
                <a:moveTo>
                  <a:pt x="0" y="144867"/>
                </a:moveTo>
                <a:lnTo>
                  <a:pt x="208566" y="144867"/>
                </a:lnTo>
                <a:lnTo>
                  <a:pt x="208566" y="0"/>
                </a:lnTo>
                <a:lnTo>
                  <a:pt x="0" y="0"/>
                </a:lnTo>
                <a:lnTo>
                  <a:pt x="0" y="144867"/>
                </a:lnTo>
                <a:close/>
              </a:path>
            </a:pathLst>
          </a:custGeom>
          <a:solidFill>
            <a:srgbClr val="7F561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3884974" y="4945463"/>
            <a:ext cx="208566" cy="144867"/>
          </a:xfrm>
          <a:custGeom>
            <a:avLst/>
            <a:gdLst/>
            <a:ahLst/>
            <a:cxnLst/>
            <a:rect l="l" t="t" r="r" b="b"/>
            <a:pathLst>
              <a:path w="208566" h="144867">
                <a:moveTo>
                  <a:pt x="0" y="144867"/>
                </a:moveTo>
                <a:lnTo>
                  <a:pt x="208566" y="144867"/>
                </a:lnTo>
                <a:lnTo>
                  <a:pt x="208566" y="0"/>
                </a:lnTo>
                <a:lnTo>
                  <a:pt x="0" y="0"/>
                </a:lnTo>
                <a:lnTo>
                  <a:pt x="0" y="144867"/>
                </a:lnTo>
                <a:close/>
              </a:path>
            </a:pathLst>
          </a:custGeom>
          <a:ln w="1414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5052973" y="4869887"/>
            <a:ext cx="219004" cy="220442"/>
          </a:xfrm>
          <a:custGeom>
            <a:avLst/>
            <a:gdLst/>
            <a:ahLst/>
            <a:cxnLst/>
            <a:rect l="l" t="t" r="r" b="b"/>
            <a:pathLst>
              <a:path w="219004" h="220442">
                <a:moveTo>
                  <a:pt x="0" y="220442"/>
                </a:moveTo>
                <a:lnTo>
                  <a:pt x="219004" y="220442"/>
                </a:lnTo>
                <a:lnTo>
                  <a:pt x="219004" y="0"/>
                </a:lnTo>
                <a:lnTo>
                  <a:pt x="0" y="0"/>
                </a:lnTo>
                <a:lnTo>
                  <a:pt x="0" y="220442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052972" y="4869894"/>
            <a:ext cx="219004" cy="220442"/>
          </a:xfrm>
          <a:custGeom>
            <a:avLst/>
            <a:gdLst/>
            <a:ahLst/>
            <a:cxnLst/>
            <a:rect l="l" t="t" r="r" b="b"/>
            <a:pathLst>
              <a:path w="219004" h="220442">
                <a:moveTo>
                  <a:pt x="0" y="220442"/>
                </a:moveTo>
                <a:lnTo>
                  <a:pt x="219004" y="220442"/>
                </a:lnTo>
                <a:lnTo>
                  <a:pt x="219004" y="0"/>
                </a:lnTo>
                <a:lnTo>
                  <a:pt x="0" y="0"/>
                </a:lnTo>
                <a:lnTo>
                  <a:pt x="0" y="220442"/>
                </a:lnTo>
                <a:close/>
              </a:path>
            </a:pathLst>
          </a:custGeom>
          <a:solidFill>
            <a:srgbClr val="7F561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052973" y="4869887"/>
            <a:ext cx="219004" cy="220442"/>
          </a:xfrm>
          <a:custGeom>
            <a:avLst/>
            <a:gdLst/>
            <a:ahLst/>
            <a:cxnLst/>
            <a:rect l="l" t="t" r="r" b="b"/>
            <a:pathLst>
              <a:path w="219004" h="220442">
                <a:moveTo>
                  <a:pt x="0" y="220442"/>
                </a:moveTo>
                <a:lnTo>
                  <a:pt x="219004" y="220442"/>
                </a:lnTo>
                <a:lnTo>
                  <a:pt x="219004" y="0"/>
                </a:lnTo>
                <a:lnTo>
                  <a:pt x="0" y="0"/>
                </a:lnTo>
                <a:lnTo>
                  <a:pt x="0" y="220442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6231395" y="4895080"/>
            <a:ext cx="208566" cy="195265"/>
          </a:xfrm>
          <a:custGeom>
            <a:avLst/>
            <a:gdLst/>
            <a:ahLst/>
            <a:cxnLst/>
            <a:rect l="l" t="t" r="r" b="b"/>
            <a:pathLst>
              <a:path w="208566" h="195265">
                <a:moveTo>
                  <a:pt x="0" y="195265"/>
                </a:moveTo>
                <a:lnTo>
                  <a:pt x="208566" y="195265"/>
                </a:lnTo>
                <a:lnTo>
                  <a:pt x="208566" y="0"/>
                </a:lnTo>
                <a:lnTo>
                  <a:pt x="0" y="0"/>
                </a:lnTo>
                <a:lnTo>
                  <a:pt x="0" y="195265"/>
                </a:lnTo>
                <a:close/>
              </a:path>
            </a:pathLst>
          </a:custGeom>
          <a:ln w="14378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6231395" y="4895085"/>
            <a:ext cx="208566" cy="195265"/>
          </a:xfrm>
          <a:custGeom>
            <a:avLst/>
            <a:gdLst/>
            <a:ahLst/>
            <a:cxnLst/>
            <a:rect l="l" t="t" r="r" b="b"/>
            <a:pathLst>
              <a:path w="208566" h="195265">
                <a:moveTo>
                  <a:pt x="0" y="195265"/>
                </a:moveTo>
                <a:lnTo>
                  <a:pt x="208566" y="195265"/>
                </a:lnTo>
                <a:lnTo>
                  <a:pt x="208566" y="0"/>
                </a:lnTo>
                <a:lnTo>
                  <a:pt x="0" y="0"/>
                </a:lnTo>
                <a:lnTo>
                  <a:pt x="0" y="195265"/>
                </a:lnTo>
                <a:close/>
              </a:path>
            </a:pathLst>
          </a:custGeom>
          <a:solidFill>
            <a:srgbClr val="7F561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6231395" y="4895080"/>
            <a:ext cx="208566" cy="195265"/>
          </a:xfrm>
          <a:custGeom>
            <a:avLst/>
            <a:gdLst/>
            <a:ahLst/>
            <a:cxnLst/>
            <a:rect l="l" t="t" r="r" b="b"/>
            <a:pathLst>
              <a:path w="208566" h="195265">
                <a:moveTo>
                  <a:pt x="0" y="195265"/>
                </a:moveTo>
                <a:lnTo>
                  <a:pt x="208566" y="195265"/>
                </a:lnTo>
                <a:lnTo>
                  <a:pt x="208566" y="0"/>
                </a:lnTo>
                <a:lnTo>
                  <a:pt x="0" y="0"/>
                </a:lnTo>
                <a:lnTo>
                  <a:pt x="0" y="195265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7399395" y="4869887"/>
            <a:ext cx="218989" cy="220442"/>
          </a:xfrm>
          <a:custGeom>
            <a:avLst/>
            <a:gdLst/>
            <a:ahLst/>
            <a:cxnLst/>
            <a:rect l="l" t="t" r="r" b="b"/>
            <a:pathLst>
              <a:path w="218989" h="220442">
                <a:moveTo>
                  <a:pt x="0" y="220442"/>
                </a:moveTo>
                <a:lnTo>
                  <a:pt x="218989" y="220442"/>
                </a:lnTo>
                <a:lnTo>
                  <a:pt x="218989" y="0"/>
                </a:lnTo>
                <a:lnTo>
                  <a:pt x="0" y="0"/>
                </a:lnTo>
                <a:lnTo>
                  <a:pt x="0" y="220442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7399395" y="4869894"/>
            <a:ext cx="218989" cy="220442"/>
          </a:xfrm>
          <a:custGeom>
            <a:avLst/>
            <a:gdLst/>
            <a:ahLst/>
            <a:cxnLst/>
            <a:rect l="l" t="t" r="r" b="b"/>
            <a:pathLst>
              <a:path w="218989" h="220442">
                <a:moveTo>
                  <a:pt x="0" y="220442"/>
                </a:moveTo>
                <a:lnTo>
                  <a:pt x="218989" y="220442"/>
                </a:lnTo>
                <a:lnTo>
                  <a:pt x="218989" y="0"/>
                </a:lnTo>
                <a:lnTo>
                  <a:pt x="0" y="0"/>
                </a:lnTo>
                <a:lnTo>
                  <a:pt x="0" y="220442"/>
                </a:lnTo>
                <a:close/>
              </a:path>
            </a:pathLst>
          </a:custGeom>
          <a:solidFill>
            <a:srgbClr val="7F561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7399395" y="4869887"/>
            <a:ext cx="218989" cy="220442"/>
          </a:xfrm>
          <a:custGeom>
            <a:avLst/>
            <a:gdLst/>
            <a:ahLst/>
            <a:cxnLst/>
            <a:rect l="l" t="t" r="r" b="b"/>
            <a:pathLst>
              <a:path w="218989" h="220442">
                <a:moveTo>
                  <a:pt x="0" y="220442"/>
                </a:moveTo>
                <a:lnTo>
                  <a:pt x="218989" y="220442"/>
                </a:lnTo>
                <a:lnTo>
                  <a:pt x="218989" y="0"/>
                </a:lnTo>
                <a:lnTo>
                  <a:pt x="0" y="0"/>
                </a:lnTo>
                <a:lnTo>
                  <a:pt x="0" y="220442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8577815" y="4655727"/>
            <a:ext cx="208580" cy="434617"/>
          </a:xfrm>
          <a:custGeom>
            <a:avLst/>
            <a:gdLst/>
            <a:ahLst/>
            <a:cxnLst/>
            <a:rect l="l" t="t" r="r" b="b"/>
            <a:pathLst>
              <a:path w="208580" h="434617">
                <a:moveTo>
                  <a:pt x="0" y="434617"/>
                </a:moveTo>
                <a:lnTo>
                  <a:pt x="208580" y="434617"/>
                </a:lnTo>
                <a:lnTo>
                  <a:pt x="208580" y="0"/>
                </a:lnTo>
                <a:lnTo>
                  <a:pt x="0" y="0"/>
                </a:lnTo>
                <a:lnTo>
                  <a:pt x="0" y="434617"/>
                </a:lnTo>
                <a:close/>
              </a:path>
            </a:pathLst>
          </a:custGeom>
          <a:ln w="1437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8577815" y="4655734"/>
            <a:ext cx="208580" cy="434617"/>
          </a:xfrm>
          <a:custGeom>
            <a:avLst/>
            <a:gdLst/>
            <a:ahLst/>
            <a:cxnLst/>
            <a:rect l="l" t="t" r="r" b="b"/>
            <a:pathLst>
              <a:path w="208580" h="434617">
                <a:moveTo>
                  <a:pt x="0" y="434617"/>
                </a:moveTo>
                <a:lnTo>
                  <a:pt x="208580" y="434617"/>
                </a:lnTo>
                <a:lnTo>
                  <a:pt x="208580" y="0"/>
                </a:lnTo>
                <a:lnTo>
                  <a:pt x="0" y="0"/>
                </a:lnTo>
                <a:lnTo>
                  <a:pt x="0" y="434617"/>
                </a:lnTo>
                <a:close/>
              </a:path>
            </a:pathLst>
          </a:custGeom>
          <a:solidFill>
            <a:srgbClr val="7F561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8577815" y="4655727"/>
            <a:ext cx="208580" cy="434617"/>
          </a:xfrm>
          <a:custGeom>
            <a:avLst/>
            <a:gdLst/>
            <a:ahLst/>
            <a:cxnLst/>
            <a:rect l="l" t="t" r="r" b="b"/>
            <a:pathLst>
              <a:path w="208580" h="434617">
                <a:moveTo>
                  <a:pt x="0" y="434617"/>
                </a:moveTo>
                <a:lnTo>
                  <a:pt x="208580" y="434617"/>
                </a:lnTo>
                <a:lnTo>
                  <a:pt x="208580" y="0"/>
                </a:lnTo>
                <a:lnTo>
                  <a:pt x="0" y="0"/>
                </a:lnTo>
                <a:lnTo>
                  <a:pt x="0" y="434617"/>
                </a:lnTo>
                <a:close/>
              </a:path>
            </a:pathLst>
          </a:custGeom>
          <a:ln w="14147">
            <a:solidFill>
              <a:srgbClr val="231F2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1389991" y="1606689"/>
            <a:ext cx="7804785" cy="509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ts val="1130"/>
              </a:lnSpc>
            </a:pPr>
            <a:r>
              <a:rPr sz="1000" b="1" spc="-100" dirty="0">
                <a:solidFill>
                  <a:srgbClr val="231F20"/>
                </a:solidFill>
                <a:latin typeface="Arial"/>
                <a:cs typeface="Arial"/>
              </a:rPr>
              <a:t>FIGURE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r>
              <a:rPr sz="1000" b="1" spc="-21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Neu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b="1" spc="-8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b="1" spc="-7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30" dirty="0">
                <a:solidFill>
                  <a:srgbClr val="231F20"/>
                </a:solidFill>
                <a:latin typeface="Arial"/>
                <a:cs typeface="Arial"/>
              </a:rPr>
              <a:t>tus</a:t>
            </a:r>
            <a:r>
              <a:rPr sz="1000" b="1" spc="-21" dirty="0">
                <a:solidFill>
                  <a:srgbClr val="231F20"/>
                </a:solidFill>
                <a:latin typeface="Arial"/>
                <a:cs typeface="Arial"/>
              </a:rPr>
              <a:t>*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amon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vi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sz="1000" b="1" spc="-7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spc="-21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out</a:t>
            </a:r>
            <a:r>
              <a:rPr sz="1000" b="1" spc="-5" dirty="0">
                <a:solidFill>
                  <a:srgbClr val="231F20"/>
                </a:solidFill>
                <a:latin typeface="Arial"/>
                <a:cs typeface="Arial"/>
              </a:rPr>
              <a:t>-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of-hospita</a:t>
            </a:r>
            <a:r>
              <a:rPr sz="1000" b="1" spc="-21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ca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diac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65" dirty="0">
                <a:solidFill>
                  <a:srgbClr val="231F20"/>
                </a:solidFill>
                <a:latin typeface="Arial"/>
                <a:cs typeface="Arial"/>
              </a:rPr>
              <a:t>es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ag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grou</a:t>
            </a:r>
            <a:r>
              <a:rPr sz="1000" b="1" spc="-28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300" b="1" spc="-44" baseline="20833" dirty="0">
                <a:solidFill>
                  <a:srgbClr val="231F20"/>
                </a:solidFill>
                <a:latin typeface="Arial"/>
                <a:cs typeface="Arial"/>
              </a:rPr>
              <a:t>†</a:t>
            </a:r>
            <a:r>
              <a:rPr sz="1300" b="1" spc="-104" baseline="20833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1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14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1000" b="1" spc="-3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10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9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-14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b="1" spc="21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10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b="1" spc="-14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b="1" spc="1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15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nh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b="1" spc="-114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14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b="1" spc="-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b="1" spc="-5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-3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Uni</a:t>
            </a:r>
            <a:r>
              <a:rPr sz="1000" b="1" spc="-21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30" dirty="0">
                <a:solidFill>
                  <a:srgbClr val="231F20"/>
                </a:solidFill>
                <a:latin typeface="Arial"/>
                <a:cs typeface="Arial"/>
              </a:rPr>
              <a:t>ed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14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b="1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2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spc="1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86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b="1" spc="-9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9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spc="-5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spc="1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b="1" spc="-30" dirty="0">
                <a:solidFill>
                  <a:srgbClr val="231F20"/>
                </a:solidFill>
                <a:latin typeface="Arial"/>
                <a:cs typeface="Arial"/>
              </a:rPr>
              <a:t>ober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1,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25" dirty="0">
                <a:solidFill>
                  <a:srgbClr val="231F20"/>
                </a:solidFill>
                <a:latin typeface="Arial"/>
                <a:cs typeface="Arial"/>
              </a:rPr>
              <a:t>2005</a:t>
            </a:r>
            <a:r>
              <a:rPr sz="1000" b="1" spc="-44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000" b="1" spc="-60" dirty="0">
                <a:solidFill>
                  <a:srgbClr val="231F20"/>
                </a:solidFill>
                <a:latin typeface="Arial"/>
                <a:cs typeface="Arial"/>
              </a:rPr>
              <a:t>Dec</a:t>
            </a:r>
            <a:r>
              <a:rPr sz="1000" b="1" spc="-30" dirty="0">
                <a:solidFill>
                  <a:srgbClr val="231F20"/>
                </a:solidFill>
                <a:latin typeface="Arial"/>
                <a:cs typeface="Arial"/>
              </a:rPr>
              <a:t>ember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15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r>
              <a:rPr sz="1000" b="1" spc="-21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1000" b="1" spc="-4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1000" b="1" spc="-7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00" b="1" spc="-15" dirty="0">
                <a:solidFill>
                  <a:srgbClr val="231F20"/>
                </a:solidFill>
                <a:latin typeface="Arial"/>
                <a:cs typeface="Arial"/>
              </a:rPr>
              <a:t>2010</a:t>
            </a:r>
            <a:endParaRPr sz="1000">
              <a:latin typeface="Arial"/>
              <a:cs typeface="Arial"/>
            </a:endParaRPr>
          </a:p>
          <a:p>
            <a:pPr>
              <a:lnSpc>
                <a:spcPts val="550"/>
              </a:lnSpc>
              <a:spcBef>
                <a:spcPts val="8"/>
              </a:spcBef>
            </a:pPr>
            <a:endParaRPr sz="600"/>
          </a:p>
          <a:p>
            <a:pPr marL="200006"/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5746546" y="2214907"/>
            <a:ext cx="1386839" cy="4667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24127">
              <a:lnSpc>
                <a:spcPct val="100600"/>
              </a:lnSpc>
            </a:pPr>
            <a:r>
              <a:rPr sz="900" spc="-10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oo</a:t>
            </a:r>
            <a:r>
              <a:rPr sz="900" spc="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sz="900" spc="-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spc="2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spc="1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spc="21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spc="1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sz="9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spc="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sz="900" spc="-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900" spc="-13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spc="-114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900" spc="-13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9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 marL="12698">
              <a:spcBef>
                <a:spcPts val="310"/>
              </a:spcBef>
            </a:pP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900" spc="1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ate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sz="900" spc="-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spc="2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spc="1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1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spc="2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900" spc="10" dirty="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sz="900" spc="1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900" spc="7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endParaRPr sz="900">
              <a:latin typeface="Arial"/>
              <a:cs typeface="Arial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5746546" y="2668723"/>
            <a:ext cx="367030" cy="1511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900" spc="-13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spc="-114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900" spc="-13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7390580" y="2214448"/>
            <a:ext cx="1238250" cy="4667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100600"/>
              </a:lnSpc>
            </a:pPr>
            <a:r>
              <a:rPr sz="900" spc="-151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spc="-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ce</a:t>
            </a:r>
            <a:r>
              <a:rPr sz="900" spc="-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spc="2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spc="1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1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spc="2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900" spc="10" dirty="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sz="900" spc="1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900" spc="7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900" spc="-13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spc="-114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900" spc="-13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3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 marL="12698">
              <a:spcBef>
                <a:spcPts val="310"/>
              </a:spcBef>
            </a:pPr>
            <a:r>
              <a:rPr sz="900" spc="-13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9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900" spc="-2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spc="1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900" spc="5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spc="44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900" spc="1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ve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86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900" spc="5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ate</a:t>
            </a:r>
            <a:endParaRPr sz="900">
              <a:latin typeface="Arial"/>
              <a:cs typeface="Arial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7390581" y="2668263"/>
            <a:ext cx="367665" cy="1511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900" spc="-13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spc="-114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900" spc="-13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900" spc="-44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1632895" y="2881761"/>
            <a:ext cx="148590" cy="2286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6508"/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70</a:t>
            </a:r>
            <a:endParaRPr sz="90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21"/>
              </a:spcBef>
            </a:pPr>
            <a:endParaRPr sz="1300"/>
          </a:p>
          <a:p>
            <a:pPr marL="13334"/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60</a:t>
            </a:r>
            <a:endParaRPr sz="90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21"/>
              </a:spcBef>
            </a:pPr>
            <a:endParaRPr sz="1300"/>
          </a:p>
          <a:p>
            <a:pPr marL="15238"/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50</a:t>
            </a:r>
            <a:endParaRPr sz="90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21"/>
              </a:spcBef>
            </a:pPr>
            <a:endParaRPr sz="1300"/>
          </a:p>
          <a:p>
            <a:pPr marL="12698"/>
            <a:r>
              <a:rPr sz="900" spc="-25" dirty="0">
                <a:solidFill>
                  <a:srgbClr val="231F20"/>
                </a:solidFill>
                <a:latin typeface="Arial"/>
                <a:cs typeface="Arial"/>
              </a:rPr>
              <a:t>40</a:t>
            </a:r>
            <a:endParaRPr sz="90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21"/>
              </a:spcBef>
            </a:pPr>
            <a:endParaRPr sz="1300"/>
          </a:p>
          <a:p>
            <a:pPr marL="14603"/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30</a:t>
            </a:r>
            <a:endParaRPr sz="90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21"/>
              </a:spcBef>
            </a:pPr>
            <a:endParaRPr sz="1300"/>
          </a:p>
          <a:p>
            <a:pPr marL="15238"/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20</a:t>
            </a:r>
            <a:endParaRPr sz="90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21"/>
              </a:spcBef>
            </a:pPr>
            <a:endParaRPr sz="1300"/>
          </a:p>
          <a:p>
            <a:pPr marL="19048"/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10</a:t>
            </a:r>
            <a:endParaRPr sz="90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21"/>
              </a:spcBef>
            </a:pPr>
            <a:endParaRPr sz="1300"/>
          </a:p>
          <a:p>
            <a:pPr marL="73653"/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1633585" y="2576812"/>
            <a:ext cx="147320" cy="1511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80</a:t>
            </a:r>
            <a:endParaRPr sz="900">
              <a:latin typeface="Arial"/>
              <a:cs typeface="Arial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1633241" y="2270943"/>
            <a:ext cx="147955" cy="1511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25" dirty="0">
                <a:solidFill>
                  <a:srgbClr val="231F20"/>
                </a:solidFill>
                <a:latin typeface="Arial"/>
                <a:cs typeface="Arial"/>
              </a:rPr>
              <a:t>90</a:t>
            </a:r>
            <a:endParaRPr sz="900">
              <a:latin typeface="Arial"/>
              <a:cs typeface="Arial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3580302" y="6727394"/>
            <a:ext cx="3499485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15" dirty="0">
                <a:latin typeface="Tahoma"/>
                <a:cs typeface="Tahoma"/>
              </a:rPr>
              <a:t>McN</a:t>
            </a:r>
            <a:r>
              <a:rPr sz="1600" spc="-10" dirty="0">
                <a:latin typeface="Tahoma"/>
                <a:cs typeface="Tahoma"/>
              </a:rPr>
              <a:t>ally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B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MMWR.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2011;6:01-20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1363201" y="2676410"/>
            <a:ext cx="1706561" cy="2762249"/>
          </a:xfrm>
          <a:custGeom>
            <a:avLst/>
            <a:gdLst/>
            <a:ahLst/>
            <a:cxnLst/>
            <a:rect l="l" t="t" r="r" b="b"/>
            <a:pathLst>
              <a:path w="1706561" h="2762249">
                <a:moveTo>
                  <a:pt x="0" y="0"/>
                </a:moveTo>
                <a:lnTo>
                  <a:pt x="1706561" y="0"/>
                </a:lnTo>
                <a:lnTo>
                  <a:pt x="1706561" y="2762249"/>
                </a:lnTo>
                <a:lnTo>
                  <a:pt x="0" y="2762249"/>
                </a:lnTo>
                <a:lnTo>
                  <a:pt x="0" y="0"/>
                </a:lnTo>
                <a:close/>
              </a:path>
            </a:pathLst>
          </a:custGeom>
          <a:ln w="5714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1" name="object 121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4" name="object 124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3" name="object 12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964353" y="1185429"/>
            <a:ext cx="4768214" cy="607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>
              <a:lnSpc>
                <a:spcPts val="4784"/>
              </a:lnSpc>
            </a:pPr>
            <a:r>
              <a:rPr lang="en-US" sz="4000" dirty="0" err="1" smtClean="0">
                <a:latin typeface="Tahoma"/>
                <a:cs typeface="Tahoma"/>
              </a:rPr>
              <a:t>Tiên</a:t>
            </a:r>
            <a:r>
              <a:rPr lang="en-US" sz="4000" dirty="0" smtClean="0">
                <a:latin typeface="Tahoma"/>
                <a:cs typeface="Tahoma"/>
              </a:rPr>
              <a:t> </a:t>
            </a:r>
            <a:r>
              <a:rPr lang="en-US" sz="4000" dirty="0" err="1" smtClean="0">
                <a:latin typeface="Tahoma"/>
                <a:cs typeface="Tahoma"/>
              </a:rPr>
              <a:t>lượng</a:t>
            </a:r>
            <a:r>
              <a:rPr lang="en-US" sz="4000" dirty="0" smtClean="0">
                <a:latin typeface="Tahoma"/>
                <a:cs typeface="Tahoma"/>
              </a:rPr>
              <a:t>:</a:t>
            </a:r>
            <a:r>
              <a:rPr sz="4000" spc="-5" dirty="0" smtClean="0">
                <a:latin typeface="Tahoma"/>
                <a:cs typeface="Tahoma"/>
              </a:rPr>
              <a:t> </a:t>
            </a:r>
            <a:r>
              <a:rPr lang="en-US" sz="4000" spc="-5" dirty="0" err="1" smtClean="0">
                <a:latin typeface="Tahoma"/>
                <a:cs typeface="Tahoma"/>
              </a:rPr>
              <a:t>tóm</a:t>
            </a:r>
            <a:r>
              <a:rPr lang="en-US" sz="4000" spc="-5" dirty="0" smtClean="0">
                <a:latin typeface="Tahoma"/>
                <a:cs typeface="Tahoma"/>
              </a:rPr>
              <a:t> </a:t>
            </a:r>
            <a:r>
              <a:rPr lang="en-US" sz="4000" spc="-5" dirty="0" err="1" smtClean="0">
                <a:latin typeface="Tahoma"/>
                <a:cs typeface="Tahoma"/>
              </a:rPr>
              <a:t>tắt</a:t>
            </a:r>
            <a:endParaRPr sz="40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35653" y="2867863"/>
            <a:ext cx="6965315" cy="27743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spc="-21" dirty="0" err="1" smtClean="0">
                <a:latin typeface="Tahoma"/>
                <a:cs typeface="Tahoma"/>
              </a:rPr>
              <a:t>Tử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vong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ngay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tức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thì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sz="2400" b="1" spc="-21" dirty="0" smtClean="0">
                <a:latin typeface="Tahoma"/>
                <a:cs typeface="Tahoma"/>
              </a:rPr>
              <a:t>30 </a:t>
            </a:r>
            <a:r>
              <a:rPr lang="en-US" sz="2400" b="1" spc="-21" dirty="0" smtClean="0">
                <a:latin typeface="Tahoma"/>
                <a:cs typeface="Tahoma"/>
              </a:rPr>
              <a:t>-</a:t>
            </a:r>
            <a:r>
              <a:rPr sz="2400" b="1" spc="-15" dirty="0" smtClean="0">
                <a:latin typeface="Tahoma"/>
                <a:cs typeface="Tahoma"/>
              </a:rPr>
              <a:t> </a:t>
            </a:r>
            <a:r>
              <a:rPr sz="2400" b="1" spc="-21" dirty="0">
                <a:latin typeface="Tahoma"/>
                <a:cs typeface="Tahoma"/>
              </a:rPr>
              <a:t>50%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19"/>
              </a:spcBef>
              <a:buFont typeface="Arial"/>
              <a:buChar char="•"/>
            </a:pPr>
            <a:endParaRPr sz="1400" dirty="0"/>
          </a:p>
          <a:p>
            <a:pPr marL="240005" indent="-202545">
              <a:buFont typeface="Arial"/>
              <a:buChar char="•"/>
              <a:tabLst>
                <a:tab pos="240005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Ngoài</a:t>
            </a:r>
            <a:r>
              <a:rPr lang="en-US" sz="2400" dirty="0" smtClean="0">
                <a:latin typeface="Tahoma"/>
                <a:cs typeface="Tahoma"/>
              </a:rPr>
              <a:t> BV </a:t>
            </a:r>
            <a:r>
              <a:rPr lang="en-US" sz="2400" dirty="0" err="1" smtClean="0">
                <a:latin typeface="Tahoma"/>
                <a:cs typeface="Tahoma"/>
              </a:rPr>
              <a:t>nặng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hơn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trong</a:t>
            </a:r>
            <a:r>
              <a:rPr lang="en-US" sz="2400" b="1" dirty="0" smtClean="0">
                <a:latin typeface="Tahoma"/>
                <a:cs typeface="Tahoma"/>
              </a:rPr>
              <a:t> BV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21"/>
              </a:spcBef>
              <a:buFont typeface="Arial"/>
              <a:buChar char="•"/>
            </a:pPr>
            <a:endParaRPr sz="14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b="1" dirty="0" err="1" smtClean="0">
                <a:latin typeface="Tahoma"/>
                <a:cs typeface="Tahoma"/>
              </a:rPr>
              <a:t>Sống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còn</a:t>
            </a:r>
            <a:r>
              <a:rPr lang="en-US" sz="2400" b="1" dirty="0" smtClean="0">
                <a:latin typeface="Tahoma"/>
                <a:cs typeface="Tahoma"/>
              </a:rPr>
              <a:t>  </a:t>
            </a:r>
            <a:r>
              <a:rPr lang="en-US" sz="2400" b="1" dirty="0" err="1" smtClean="0">
                <a:latin typeface="Tahoma"/>
                <a:cs typeface="Tahoma"/>
              </a:rPr>
              <a:t>sau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sz="2400" b="1" spc="-21" dirty="0" smtClean="0">
                <a:latin typeface="Tahoma"/>
                <a:cs typeface="Tahoma"/>
              </a:rPr>
              <a:t>2 </a:t>
            </a:r>
            <a:r>
              <a:rPr lang="en-US" sz="2400" b="1" spc="-21" dirty="0" err="1" smtClean="0">
                <a:latin typeface="Tahoma"/>
                <a:cs typeface="Tahoma"/>
              </a:rPr>
              <a:t>tháng</a:t>
            </a:r>
            <a:r>
              <a:rPr lang="en-US" sz="2400" b="1" spc="-21" dirty="0" smtClean="0">
                <a:latin typeface="Tahoma"/>
                <a:cs typeface="Tahoma"/>
              </a:rPr>
              <a:t> </a:t>
            </a:r>
            <a:r>
              <a:rPr sz="2400" b="1" spc="-5" dirty="0" smtClean="0">
                <a:latin typeface="Tahoma"/>
                <a:cs typeface="Tahoma"/>
              </a:rPr>
              <a:t> </a:t>
            </a:r>
            <a:r>
              <a:rPr sz="2400" b="1" dirty="0">
                <a:latin typeface="Tahoma"/>
                <a:cs typeface="Tahoma"/>
              </a:rPr>
              <a:t>&lt; </a:t>
            </a:r>
            <a:r>
              <a:rPr sz="2400" b="1" spc="-21" dirty="0">
                <a:latin typeface="Tahoma"/>
                <a:cs typeface="Tahoma"/>
              </a:rPr>
              <a:t>20%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400"/>
              </a:lnSpc>
              <a:spcBef>
                <a:spcPts val="7"/>
              </a:spcBef>
              <a:buFont typeface="Arial"/>
              <a:buChar char="•"/>
            </a:pPr>
            <a:endParaRPr sz="1400" dirty="0"/>
          </a:p>
          <a:p>
            <a:pPr marL="227307" indent="-202545">
              <a:buFont typeface="Arial"/>
              <a:buChar char="•"/>
              <a:tabLst>
                <a:tab pos="227307" algn="l"/>
              </a:tabLst>
            </a:pPr>
            <a:r>
              <a:rPr lang="en-US" sz="2400" dirty="0" smtClean="0">
                <a:latin typeface="Tahoma"/>
                <a:cs typeface="Tahoma"/>
              </a:rPr>
              <a:t>Di </a:t>
            </a:r>
            <a:r>
              <a:rPr lang="en-US" sz="2400" dirty="0" err="1" smtClean="0">
                <a:latin typeface="Tahoma"/>
                <a:cs typeface="Tahoma"/>
              </a:rPr>
              <a:t>chứng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thần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kinh</a:t>
            </a:r>
            <a:r>
              <a:rPr lang="en-US" sz="2400" dirty="0" smtClean="0">
                <a:latin typeface="Tahoma"/>
                <a:cs typeface="Tahoma"/>
              </a:rPr>
              <a:t>  </a:t>
            </a:r>
            <a:r>
              <a:rPr lang="en-US" sz="2400" b="1" dirty="0" err="1" smtClean="0">
                <a:latin typeface="Tahoma"/>
                <a:cs typeface="Tahoma"/>
              </a:rPr>
              <a:t>nặng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nề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479094" y="1990164"/>
            <a:ext cx="1589197" cy="19314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46798" y="4371516"/>
            <a:ext cx="78237" cy="4156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14503" y="1677216"/>
            <a:ext cx="493873" cy="18581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439692" y="747829"/>
            <a:ext cx="1696666" cy="0"/>
          </a:xfrm>
          <a:custGeom>
            <a:avLst/>
            <a:gdLst/>
            <a:ahLst/>
            <a:cxnLst/>
            <a:rect l="l" t="t" r="r" b="b"/>
            <a:pathLst>
              <a:path w="1696666">
                <a:moveTo>
                  <a:pt x="0" y="0"/>
                </a:moveTo>
                <a:lnTo>
                  <a:pt x="1696666" y="0"/>
                </a:lnTo>
              </a:path>
            </a:pathLst>
          </a:custGeom>
          <a:ln w="9779">
            <a:solidFill>
              <a:srgbClr val="8C909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88353" y="762493"/>
            <a:ext cx="0" cy="488777"/>
          </a:xfrm>
          <a:custGeom>
            <a:avLst/>
            <a:gdLst/>
            <a:ahLst/>
            <a:cxnLst/>
            <a:rect l="l" t="t" r="r" b="b"/>
            <a:pathLst>
              <a:path h="488777">
                <a:moveTo>
                  <a:pt x="0" y="488777"/>
                </a:moveTo>
                <a:lnTo>
                  <a:pt x="0" y="0"/>
                </a:lnTo>
              </a:path>
            </a:pathLst>
          </a:custGeom>
          <a:ln w="4889">
            <a:solidFill>
              <a:srgbClr val="575B6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434803" y="1265933"/>
            <a:ext cx="1701556" cy="0"/>
          </a:xfrm>
          <a:custGeom>
            <a:avLst/>
            <a:gdLst/>
            <a:ahLst/>
            <a:cxnLst/>
            <a:rect l="l" t="t" r="r" b="b"/>
            <a:pathLst>
              <a:path w="1701556">
                <a:moveTo>
                  <a:pt x="0" y="0"/>
                </a:moveTo>
                <a:lnTo>
                  <a:pt x="1701556" y="0"/>
                </a:lnTo>
              </a:path>
            </a:pathLst>
          </a:custGeom>
          <a:ln w="9779">
            <a:solidFill>
              <a:srgbClr val="8083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53746" y="2649174"/>
            <a:ext cx="699201" cy="0"/>
          </a:xfrm>
          <a:custGeom>
            <a:avLst/>
            <a:gdLst/>
            <a:ahLst/>
            <a:cxnLst/>
            <a:rect l="l" t="t" r="r" b="b"/>
            <a:pathLst>
              <a:path w="699202">
                <a:moveTo>
                  <a:pt x="0" y="0"/>
                </a:moveTo>
                <a:lnTo>
                  <a:pt x="699202" y="0"/>
                </a:lnTo>
              </a:path>
            </a:pathLst>
          </a:custGeom>
          <a:ln w="63563">
            <a:solidFill>
              <a:srgbClr val="93A0B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99635" y="2639397"/>
            <a:ext cx="484063" cy="0"/>
          </a:xfrm>
          <a:custGeom>
            <a:avLst/>
            <a:gdLst/>
            <a:ahLst/>
            <a:cxnLst/>
            <a:rect l="l" t="t" r="r" b="b"/>
            <a:pathLst>
              <a:path w="484063">
                <a:moveTo>
                  <a:pt x="0" y="0"/>
                </a:moveTo>
                <a:lnTo>
                  <a:pt x="484063" y="0"/>
                </a:lnTo>
              </a:path>
            </a:pathLst>
          </a:custGeom>
          <a:ln w="29337">
            <a:solidFill>
              <a:srgbClr val="93A0B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6597" y="1520098"/>
            <a:ext cx="1427742" cy="0"/>
          </a:xfrm>
          <a:custGeom>
            <a:avLst/>
            <a:gdLst/>
            <a:ahLst/>
            <a:cxnLst/>
            <a:rect l="l" t="t" r="r" b="b"/>
            <a:pathLst>
              <a:path w="1427742">
                <a:moveTo>
                  <a:pt x="0" y="0"/>
                </a:moveTo>
                <a:lnTo>
                  <a:pt x="1427742" y="0"/>
                </a:lnTo>
              </a:path>
            </a:pathLst>
          </a:custGeom>
          <a:ln w="9779">
            <a:solidFill>
              <a:srgbClr val="908C8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22814" y="1549425"/>
            <a:ext cx="0" cy="459451"/>
          </a:xfrm>
          <a:custGeom>
            <a:avLst/>
            <a:gdLst/>
            <a:ahLst/>
            <a:cxnLst/>
            <a:rect l="l" t="t" r="r" b="b"/>
            <a:pathLst>
              <a:path h="459451">
                <a:moveTo>
                  <a:pt x="0" y="459451"/>
                </a:moveTo>
                <a:lnTo>
                  <a:pt x="0" y="0"/>
                </a:lnTo>
              </a:path>
            </a:pathLst>
          </a:custGeom>
          <a:ln w="9779">
            <a:solidFill>
              <a:srgbClr val="90878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25259" y="3949322"/>
            <a:ext cx="0" cy="415461"/>
          </a:xfrm>
          <a:custGeom>
            <a:avLst/>
            <a:gdLst/>
            <a:ahLst/>
            <a:cxnLst/>
            <a:rect l="l" t="t" r="r" b="b"/>
            <a:pathLst>
              <a:path h="415461">
                <a:moveTo>
                  <a:pt x="0" y="415461"/>
                </a:moveTo>
                <a:lnTo>
                  <a:pt x="0" y="0"/>
                </a:lnTo>
              </a:path>
            </a:pathLst>
          </a:custGeom>
          <a:ln w="4889">
            <a:solidFill>
              <a:srgbClr val="7467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725729" y="3934659"/>
            <a:ext cx="0" cy="435011"/>
          </a:xfrm>
          <a:custGeom>
            <a:avLst/>
            <a:gdLst/>
            <a:ahLst/>
            <a:cxnLst/>
            <a:rect l="l" t="t" r="r" b="b"/>
            <a:pathLst>
              <a:path h="435011">
                <a:moveTo>
                  <a:pt x="0" y="435011"/>
                </a:moveTo>
                <a:lnTo>
                  <a:pt x="0" y="0"/>
                </a:lnTo>
              </a:path>
            </a:pathLst>
          </a:custGeom>
          <a:ln w="4889">
            <a:solidFill>
              <a:srgbClr val="5457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772181" y="4413660"/>
            <a:ext cx="1021911" cy="0"/>
          </a:xfrm>
          <a:custGeom>
            <a:avLst/>
            <a:gdLst/>
            <a:ahLst/>
            <a:cxnLst/>
            <a:rect l="l" t="t" r="r" b="b"/>
            <a:pathLst>
              <a:path w="1021911">
                <a:moveTo>
                  <a:pt x="0" y="0"/>
                </a:moveTo>
                <a:lnTo>
                  <a:pt x="1021911" y="0"/>
                </a:lnTo>
              </a:path>
            </a:pathLst>
          </a:custGeom>
          <a:ln w="9779">
            <a:solidFill>
              <a:srgbClr val="8083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728175" y="4750917"/>
            <a:ext cx="1105033" cy="0"/>
          </a:xfrm>
          <a:custGeom>
            <a:avLst/>
            <a:gdLst/>
            <a:ahLst/>
            <a:cxnLst/>
            <a:rect l="l" t="t" r="r" b="b"/>
            <a:pathLst>
              <a:path w="1105033">
                <a:moveTo>
                  <a:pt x="0" y="0"/>
                </a:moveTo>
                <a:lnTo>
                  <a:pt x="1105033" y="0"/>
                </a:lnTo>
              </a:path>
            </a:pathLst>
          </a:custGeom>
          <a:ln w="9779">
            <a:solidFill>
              <a:srgbClr val="7483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25259" y="4809570"/>
            <a:ext cx="0" cy="415461"/>
          </a:xfrm>
          <a:custGeom>
            <a:avLst/>
            <a:gdLst/>
            <a:ahLst/>
            <a:cxnLst/>
            <a:rect l="l" t="t" r="r" b="b"/>
            <a:pathLst>
              <a:path h="415461">
                <a:moveTo>
                  <a:pt x="0" y="415461"/>
                </a:moveTo>
                <a:lnTo>
                  <a:pt x="0" y="0"/>
                </a:lnTo>
              </a:path>
            </a:pathLst>
          </a:custGeom>
          <a:ln w="4889">
            <a:solidFill>
              <a:srgbClr val="7067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725729" y="4794907"/>
            <a:ext cx="0" cy="918901"/>
          </a:xfrm>
          <a:custGeom>
            <a:avLst/>
            <a:gdLst/>
            <a:ahLst/>
            <a:cxnLst/>
            <a:rect l="l" t="t" r="r" b="b"/>
            <a:pathLst>
              <a:path h="918902">
                <a:moveTo>
                  <a:pt x="0" y="918902"/>
                </a:moveTo>
                <a:lnTo>
                  <a:pt x="0" y="0"/>
                </a:lnTo>
              </a:path>
            </a:pathLst>
          </a:custGeom>
          <a:ln w="4889">
            <a:solidFill>
              <a:srgbClr val="4454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781959" y="5760242"/>
            <a:ext cx="1007243" cy="0"/>
          </a:xfrm>
          <a:custGeom>
            <a:avLst/>
            <a:gdLst/>
            <a:ahLst/>
            <a:cxnLst/>
            <a:rect l="l" t="t" r="r" b="b"/>
            <a:pathLst>
              <a:path w="1007243">
                <a:moveTo>
                  <a:pt x="0" y="0"/>
                </a:moveTo>
                <a:lnTo>
                  <a:pt x="1007243" y="0"/>
                </a:lnTo>
              </a:path>
            </a:pathLst>
          </a:custGeom>
          <a:ln w="4889">
            <a:solidFill>
              <a:srgbClr val="545B6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129300" y="5867773"/>
            <a:ext cx="2034043" cy="0"/>
          </a:xfrm>
          <a:custGeom>
            <a:avLst/>
            <a:gdLst/>
            <a:ahLst/>
            <a:cxnLst/>
            <a:rect l="l" t="t" r="r" b="b"/>
            <a:pathLst>
              <a:path w="2034043">
                <a:moveTo>
                  <a:pt x="0" y="0"/>
                </a:moveTo>
                <a:lnTo>
                  <a:pt x="2034043" y="0"/>
                </a:lnTo>
              </a:path>
            </a:pathLst>
          </a:custGeom>
          <a:ln w="4889">
            <a:solidFill>
              <a:srgbClr val="2B281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104850" y="2702940"/>
            <a:ext cx="0" cy="1001993"/>
          </a:xfrm>
          <a:custGeom>
            <a:avLst/>
            <a:gdLst/>
            <a:ahLst/>
            <a:cxnLst/>
            <a:rect l="l" t="t" r="r" b="b"/>
            <a:pathLst>
              <a:path h="1001993">
                <a:moveTo>
                  <a:pt x="0" y="1001993"/>
                </a:moveTo>
                <a:lnTo>
                  <a:pt x="0" y="0"/>
                </a:lnTo>
              </a:path>
            </a:pathLst>
          </a:custGeom>
          <a:ln w="63563">
            <a:solidFill>
              <a:srgbClr val="97A3C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471565" y="3032864"/>
            <a:ext cx="992574" cy="0"/>
          </a:xfrm>
          <a:custGeom>
            <a:avLst/>
            <a:gdLst/>
            <a:ahLst/>
            <a:cxnLst/>
            <a:rect l="l" t="t" r="r" b="b"/>
            <a:pathLst>
              <a:path w="992574">
                <a:moveTo>
                  <a:pt x="0" y="0"/>
                </a:moveTo>
                <a:lnTo>
                  <a:pt x="992574" y="0"/>
                </a:lnTo>
              </a:path>
            </a:pathLst>
          </a:custGeom>
          <a:ln w="4889">
            <a:solidFill>
              <a:srgbClr val="575B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403113" y="3084188"/>
            <a:ext cx="0" cy="410573"/>
          </a:xfrm>
          <a:custGeom>
            <a:avLst/>
            <a:gdLst/>
            <a:ahLst/>
            <a:cxnLst/>
            <a:rect l="l" t="t" r="r" b="b"/>
            <a:pathLst>
              <a:path h="410573">
                <a:moveTo>
                  <a:pt x="0" y="410573"/>
                </a:moveTo>
                <a:lnTo>
                  <a:pt x="0" y="0"/>
                </a:lnTo>
              </a:path>
            </a:pathLst>
          </a:custGeom>
          <a:ln w="9779">
            <a:solidFill>
              <a:srgbClr val="8787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456896" y="3553411"/>
            <a:ext cx="1017023" cy="0"/>
          </a:xfrm>
          <a:custGeom>
            <a:avLst/>
            <a:gdLst/>
            <a:ahLst/>
            <a:cxnLst/>
            <a:rect l="l" t="t" r="r" b="b"/>
            <a:pathLst>
              <a:path w="1017022">
                <a:moveTo>
                  <a:pt x="0" y="0"/>
                </a:moveTo>
                <a:lnTo>
                  <a:pt x="1017022" y="0"/>
                </a:lnTo>
              </a:path>
            </a:pathLst>
          </a:custGeom>
          <a:ln w="9779">
            <a:solidFill>
              <a:srgbClr val="878C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139078" y="6938196"/>
            <a:ext cx="2009596" cy="0"/>
          </a:xfrm>
          <a:custGeom>
            <a:avLst/>
            <a:gdLst/>
            <a:ahLst/>
            <a:cxnLst/>
            <a:rect l="l" t="t" r="r" b="b"/>
            <a:pathLst>
              <a:path w="2009595">
                <a:moveTo>
                  <a:pt x="0" y="0"/>
                </a:moveTo>
                <a:lnTo>
                  <a:pt x="2009595" y="0"/>
                </a:lnTo>
              </a:path>
            </a:pathLst>
          </a:custGeom>
          <a:ln w="4889">
            <a:solidFill>
              <a:srgbClr val="03080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104850" y="3827128"/>
            <a:ext cx="0" cy="1124187"/>
          </a:xfrm>
          <a:custGeom>
            <a:avLst/>
            <a:gdLst/>
            <a:ahLst/>
            <a:cxnLst/>
            <a:rect l="l" t="t" r="r" b="b"/>
            <a:pathLst>
              <a:path h="1124188">
                <a:moveTo>
                  <a:pt x="0" y="1124188"/>
                </a:moveTo>
                <a:lnTo>
                  <a:pt x="0" y="0"/>
                </a:lnTo>
              </a:path>
            </a:pathLst>
          </a:custGeom>
          <a:ln w="58674">
            <a:solidFill>
              <a:srgbClr val="97A3C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476455" y="3893113"/>
            <a:ext cx="982795" cy="0"/>
          </a:xfrm>
          <a:custGeom>
            <a:avLst/>
            <a:gdLst/>
            <a:ahLst/>
            <a:cxnLst/>
            <a:rect l="l" t="t" r="r" b="b"/>
            <a:pathLst>
              <a:path w="982795">
                <a:moveTo>
                  <a:pt x="0" y="0"/>
                </a:moveTo>
                <a:lnTo>
                  <a:pt x="982795" y="0"/>
                </a:lnTo>
              </a:path>
            </a:pathLst>
          </a:custGeom>
          <a:ln w="4889">
            <a:solidFill>
              <a:srgbClr val="60605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403113" y="3949322"/>
            <a:ext cx="0" cy="410573"/>
          </a:xfrm>
          <a:custGeom>
            <a:avLst/>
            <a:gdLst/>
            <a:ahLst/>
            <a:cxnLst/>
            <a:rect l="l" t="t" r="r" b="b"/>
            <a:pathLst>
              <a:path h="410573">
                <a:moveTo>
                  <a:pt x="0" y="410573"/>
                </a:moveTo>
                <a:lnTo>
                  <a:pt x="0" y="0"/>
                </a:lnTo>
              </a:path>
            </a:pathLst>
          </a:custGeom>
          <a:ln w="9779">
            <a:solidFill>
              <a:srgbClr val="8C8C8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452008" y="4413660"/>
            <a:ext cx="1021911" cy="0"/>
          </a:xfrm>
          <a:custGeom>
            <a:avLst/>
            <a:gdLst/>
            <a:ahLst/>
            <a:cxnLst/>
            <a:rect l="l" t="t" r="r" b="b"/>
            <a:pathLst>
              <a:path w="1021911">
                <a:moveTo>
                  <a:pt x="0" y="0"/>
                </a:moveTo>
                <a:lnTo>
                  <a:pt x="1021911" y="0"/>
                </a:lnTo>
              </a:path>
            </a:pathLst>
          </a:custGeom>
          <a:ln w="9779">
            <a:solidFill>
              <a:srgbClr val="8C838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456897" y="4755804"/>
            <a:ext cx="1021911" cy="0"/>
          </a:xfrm>
          <a:custGeom>
            <a:avLst/>
            <a:gdLst/>
            <a:ahLst/>
            <a:cxnLst/>
            <a:rect l="l" t="t" r="r" b="b"/>
            <a:pathLst>
              <a:path w="1021911">
                <a:moveTo>
                  <a:pt x="0" y="0"/>
                </a:moveTo>
                <a:lnTo>
                  <a:pt x="1021911" y="0"/>
                </a:lnTo>
              </a:path>
            </a:pathLst>
          </a:custGeom>
          <a:ln w="9779">
            <a:solidFill>
              <a:srgbClr val="90878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403113" y="4809569"/>
            <a:ext cx="0" cy="405686"/>
          </a:xfrm>
          <a:custGeom>
            <a:avLst/>
            <a:gdLst/>
            <a:ahLst/>
            <a:cxnLst/>
            <a:rect l="l" t="t" r="r" b="b"/>
            <a:pathLst>
              <a:path h="405686">
                <a:moveTo>
                  <a:pt x="0" y="405686"/>
                </a:moveTo>
                <a:lnTo>
                  <a:pt x="0" y="0"/>
                </a:lnTo>
              </a:path>
            </a:pathLst>
          </a:custGeom>
          <a:ln w="9779">
            <a:solidFill>
              <a:srgbClr val="87838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452008" y="5273908"/>
            <a:ext cx="1021911" cy="0"/>
          </a:xfrm>
          <a:custGeom>
            <a:avLst/>
            <a:gdLst/>
            <a:ahLst/>
            <a:cxnLst/>
            <a:rect l="l" t="t" r="r" b="b"/>
            <a:pathLst>
              <a:path w="1021911">
                <a:moveTo>
                  <a:pt x="0" y="0"/>
                </a:moveTo>
                <a:lnTo>
                  <a:pt x="1021911" y="0"/>
                </a:lnTo>
              </a:path>
            </a:pathLst>
          </a:custGeom>
          <a:ln w="9779">
            <a:solidFill>
              <a:srgbClr val="938C8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077958" y="5899544"/>
            <a:ext cx="0" cy="1001994"/>
          </a:xfrm>
          <a:custGeom>
            <a:avLst/>
            <a:gdLst/>
            <a:ahLst/>
            <a:cxnLst/>
            <a:rect l="l" t="t" r="r" b="b"/>
            <a:pathLst>
              <a:path h="1001994">
                <a:moveTo>
                  <a:pt x="0" y="1001994"/>
                </a:moveTo>
                <a:lnTo>
                  <a:pt x="0" y="0"/>
                </a:lnTo>
              </a:path>
            </a:pathLst>
          </a:custGeom>
          <a:ln w="4889">
            <a:solidFill>
              <a:srgbClr val="13131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432267" y="5867773"/>
            <a:ext cx="2029155" cy="0"/>
          </a:xfrm>
          <a:custGeom>
            <a:avLst/>
            <a:gdLst/>
            <a:ahLst/>
            <a:cxnLst/>
            <a:rect l="l" t="t" r="r" b="b"/>
            <a:pathLst>
              <a:path w="2029155">
                <a:moveTo>
                  <a:pt x="0" y="0"/>
                </a:moveTo>
                <a:lnTo>
                  <a:pt x="2029155" y="0"/>
                </a:lnTo>
              </a:path>
            </a:pathLst>
          </a:custGeom>
          <a:ln w="4889">
            <a:solidFill>
              <a:srgbClr val="2B281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212237" y="5914208"/>
            <a:ext cx="0" cy="977555"/>
          </a:xfrm>
          <a:custGeom>
            <a:avLst/>
            <a:gdLst/>
            <a:ahLst/>
            <a:cxnLst/>
            <a:rect l="l" t="t" r="r" b="b"/>
            <a:pathLst>
              <a:path h="977555">
                <a:moveTo>
                  <a:pt x="0" y="977555"/>
                </a:moveTo>
                <a:lnTo>
                  <a:pt x="0" y="0"/>
                </a:lnTo>
              </a:path>
            </a:pathLst>
          </a:custGeom>
          <a:ln w="9779">
            <a:solidFill>
              <a:srgbClr val="64605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380926" y="5889768"/>
            <a:ext cx="0" cy="1021544"/>
          </a:xfrm>
          <a:custGeom>
            <a:avLst/>
            <a:gdLst/>
            <a:ahLst/>
            <a:cxnLst/>
            <a:rect l="l" t="t" r="r" b="b"/>
            <a:pathLst>
              <a:path h="1021544">
                <a:moveTo>
                  <a:pt x="0" y="1021544"/>
                </a:moveTo>
                <a:lnTo>
                  <a:pt x="0" y="0"/>
                </a:lnTo>
              </a:path>
            </a:pathLst>
          </a:custGeom>
          <a:ln w="4889">
            <a:solidFill>
              <a:srgbClr val="2F2B1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847876" y="3949322"/>
            <a:ext cx="0" cy="415461"/>
          </a:xfrm>
          <a:custGeom>
            <a:avLst/>
            <a:gdLst/>
            <a:ahLst/>
            <a:cxnLst/>
            <a:rect l="l" t="t" r="r" b="b"/>
            <a:pathLst>
              <a:path h="415461">
                <a:moveTo>
                  <a:pt x="0" y="415461"/>
                </a:moveTo>
                <a:lnTo>
                  <a:pt x="0" y="0"/>
                </a:lnTo>
              </a:path>
            </a:pathLst>
          </a:custGeom>
          <a:ln w="9779">
            <a:solidFill>
              <a:srgbClr val="8787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845431" y="4814459"/>
            <a:ext cx="0" cy="894462"/>
          </a:xfrm>
          <a:custGeom>
            <a:avLst/>
            <a:gdLst/>
            <a:ahLst/>
            <a:cxnLst/>
            <a:rect l="l" t="t" r="r" b="b"/>
            <a:pathLst>
              <a:path h="894462">
                <a:moveTo>
                  <a:pt x="0" y="894462"/>
                </a:moveTo>
                <a:lnTo>
                  <a:pt x="0" y="0"/>
                </a:lnTo>
              </a:path>
            </a:pathLst>
          </a:custGeom>
          <a:ln w="4889">
            <a:solidFill>
              <a:srgbClr val="4454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185254" y="801595"/>
            <a:ext cx="0" cy="415460"/>
          </a:xfrm>
          <a:custGeom>
            <a:avLst/>
            <a:gdLst/>
            <a:ahLst/>
            <a:cxnLst/>
            <a:rect l="l" t="t" r="r" b="b"/>
            <a:pathLst>
              <a:path h="415460">
                <a:moveTo>
                  <a:pt x="0" y="415460"/>
                </a:moveTo>
                <a:lnTo>
                  <a:pt x="0" y="0"/>
                </a:lnTo>
              </a:path>
            </a:pathLst>
          </a:custGeom>
          <a:ln w="9779">
            <a:solidFill>
              <a:srgbClr val="8787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050791" y="1578750"/>
            <a:ext cx="0" cy="405686"/>
          </a:xfrm>
          <a:custGeom>
            <a:avLst/>
            <a:gdLst/>
            <a:ahLst/>
            <a:cxnLst/>
            <a:rect l="l" t="t" r="r" b="b"/>
            <a:pathLst>
              <a:path h="405686">
                <a:moveTo>
                  <a:pt x="0" y="405686"/>
                </a:moveTo>
                <a:lnTo>
                  <a:pt x="0" y="0"/>
                </a:lnTo>
              </a:path>
            </a:pathLst>
          </a:custGeom>
          <a:ln w="4889">
            <a:solidFill>
              <a:srgbClr val="645B5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532412" y="1524985"/>
            <a:ext cx="904562" cy="0"/>
          </a:xfrm>
          <a:custGeom>
            <a:avLst/>
            <a:gdLst/>
            <a:ahLst/>
            <a:cxnLst/>
            <a:rect l="l" t="t" r="r" b="b"/>
            <a:pathLst>
              <a:path w="904562">
                <a:moveTo>
                  <a:pt x="0" y="0"/>
                </a:moveTo>
                <a:lnTo>
                  <a:pt x="904562" y="0"/>
                </a:lnTo>
              </a:path>
            </a:pathLst>
          </a:custGeom>
          <a:ln w="9779">
            <a:solidFill>
              <a:srgbClr val="93908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7488313" y="1583641"/>
            <a:ext cx="0" cy="410573"/>
          </a:xfrm>
          <a:custGeom>
            <a:avLst/>
            <a:gdLst/>
            <a:ahLst/>
            <a:cxnLst/>
            <a:rect l="l" t="t" r="r" b="b"/>
            <a:pathLst>
              <a:path h="410573">
                <a:moveTo>
                  <a:pt x="0" y="410573"/>
                </a:moveTo>
                <a:lnTo>
                  <a:pt x="0" y="0"/>
                </a:lnTo>
              </a:path>
            </a:pathLst>
          </a:custGeom>
          <a:ln w="4889">
            <a:solidFill>
              <a:srgbClr val="6B64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7165605" y="3103737"/>
            <a:ext cx="0" cy="386134"/>
          </a:xfrm>
          <a:custGeom>
            <a:avLst/>
            <a:gdLst/>
            <a:ahLst/>
            <a:cxnLst/>
            <a:rect l="l" t="t" r="r" b="b"/>
            <a:pathLst>
              <a:path h="386134">
                <a:moveTo>
                  <a:pt x="0" y="386134"/>
                </a:moveTo>
                <a:lnTo>
                  <a:pt x="0" y="0"/>
                </a:lnTo>
              </a:path>
            </a:pathLst>
          </a:custGeom>
          <a:ln w="4889">
            <a:solidFill>
              <a:srgbClr val="64676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461420" y="2712716"/>
            <a:ext cx="0" cy="992216"/>
          </a:xfrm>
          <a:custGeom>
            <a:avLst/>
            <a:gdLst/>
            <a:ahLst/>
            <a:cxnLst/>
            <a:rect l="l" t="t" r="r" b="b"/>
            <a:pathLst>
              <a:path h="992217">
                <a:moveTo>
                  <a:pt x="0" y="992217"/>
                </a:moveTo>
                <a:lnTo>
                  <a:pt x="0" y="0"/>
                </a:lnTo>
              </a:path>
            </a:pathLst>
          </a:custGeom>
          <a:ln w="63563">
            <a:solidFill>
              <a:srgbClr val="9CA3C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478625" y="1559200"/>
            <a:ext cx="0" cy="454562"/>
          </a:xfrm>
          <a:custGeom>
            <a:avLst/>
            <a:gdLst/>
            <a:ahLst/>
            <a:cxnLst/>
            <a:rect l="l" t="t" r="r" b="b"/>
            <a:pathLst>
              <a:path h="454562">
                <a:moveTo>
                  <a:pt x="0" y="454562"/>
                </a:moveTo>
                <a:lnTo>
                  <a:pt x="0" y="0"/>
                </a:lnTo>
              </a:path>
            </a:pathLst>
          </a:custGeom>
          <a:ln w="9779">
            <a:solidFill>
              <a:srgbClr val="8C838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522632" y="2043089"/>
            <a:ext cx="919232" cy="0"/>
          </a:xfrm>
          <a:custGeom>
            <a:avLst/>
            <a:gdLst/>
            <a:ahLst/>
            <a:cxnLst/>
            <a:rect l="l" t="t" r="r" b="b"/>
            <a:pathLst>
              <a:path w="919232">
                <a:moveTo>
                  <a:pt x="0" y="0"/>
                </a:moveTo>
                <a:lnTo>
                  <a:pt x="919232" y="0"/>
                </a:lnTo>
              </a:path>
            </a:pathLst>
          </a:custGeom>
          <a:ln w="9779">
            <a:solidFill>
              <a:srgbClr val="90878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072794" y="2639397"/>
            <a:ext cx="484063" cy="0"/>
          </a:xfrm>
          <a:custGeom>
            <a:avLst/>
            <a:gdLst/>
            <a:ahLst/>
            <a:cxnLst/>
            <a:rect l="l" t="t" r="r" b="b"/>
            <a:pathLst>
              <a:path w="484064">
                <a:moveTo>
                  <a:pt x="0" y="0"/>
                </a:moveTo>
                <a:lnTo>
                  <a:pt x="484064" y="0"/>
                </a:lnTo>
              </a:path>
            </a:pathLst>
          </a:custGeom>
          <a:ln w="29337">
            <a:solidFill>
              <a:srgbClr val="93A0B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703544" y="2649174"/>
            <a:ext cx="699203" cy="0"/>
          </a:xfrm>
          <a:custGeom>
            <a:avLst/>
            <a:gdLst/>
            <a:ahLst/>
            <a:cxnLst/>
            <a:rect l="l" t="t" r="r" b="b"/>
            <a:pathLst>
              <a:path w="699203">
                <a:moveTo>
                  <a:pt x="0" y="0"/>
                </a:moveTo>
                <a:lnTo>
                  <a:pt x="699203" y="0"/>
                </a:lnTo>
              </a:path>
            </a:pathLst>
          </a:custGeom>
          <a:ln w="63563">
            <a:solidFill>
              <a:srgbClr val="93A0B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165605" y="4824233"/>
            <a:ext cx="0" cy="386134"/>
          </a:xfrm>
          <a:custGeom>
            <a:avLst/>
            <a:gdLst/>
            <a:ahLst/>
            <a:cxnLst/>
            <a:rect l="l" t="t" r="r" b="b"/>
            <a:pathLst>
              <a:path h="386134">
                <a:moveTo>
                  <a:pt x="0" y="386134"/>
                </a:moveTo>
                <a:lnTo>
                  <a:pt x="0" y="0"/>
                </a:lnTo>
              </a:path>
            </a:pathLst>
          </a:custGeom>
          <a:ln w="9779">
            <a:solidFill>
              <a:srgbClr val="6060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461420" y="3836904"/>
            <a:ext cx="0" cy="1148625"/>
          </a:xfrm>
          <a:custGeom>
            <a:avLst/>
            <a:gdLst/>
            <a:ahLst/>
            <a:cxnLst/>
            <a:rect l="l" t="t" r="r" b="b"/>
            <a:pathLst>
              <a:path h="1148626">
                <a:moveTo>
                  <a:pt x="0" y="1148626"/>
                </a:moveTo>
                <a:lnTo>
                  <a:pt x="0" y="0"/>
                </a:lnTo>
              </a:path>
            </a:pathLst>
          </a:custGeom>
          <a:ln w="63563">
            <a:solidFill>
              <a:srgbClr val="9CA3C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111912" y="3032864"/>
            <a:ext cx="992573" cy="0"/>
          </a:xfrm>
          <a:custGeom>
            <a:avLst/>
            <a:gdLst/>
            <a:ahLst/>
            <a:cxnLst/>
            <a:rect l="l" t="t" r="r" b="b"/>
            <a:pathLst>
              <a:path w="992573">
                <a:moveTo>
                  <a:pt x="0" y="0"/>
                </a:moveTo>
                <a:lnTo>
                  <a:pt x="992573" y="0"/>
                </a:lnTo>
              </a:path>
            </a:pathLst>
          </a:custGeom>
          <a:ln w="4889">
            <a:solidFill>
              <a:srgbClr val="575B6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97243" y="3553411"/>
            <a:ext cx="1012131" cy="0"/>
          </a:xfrm>
          <a:custGeom>
            <a:avLst/>
            <a:gdLst/>
            <a:ahLst/>
            <a:cxnLst/>
            <a:rect l="l" t="t" r="r" b="b"/>
            <a:pathLst>
              <a:path w="1012131">
                <a:moveTo>
                  <a:pt x="0" y="0"/>
                </a:moveTo>
                <a:lnTo>
                  <a:pt x="1012131" y="0"/>
                </a:lnTo>
              </a:path>
            </a:pathLst>
          </a:custGeom>
          <a:ln w="9779">
            <a:solidFill>
              <a:srgbClr val="87879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045901" y="4785132"/>
            <a:ext cx="0" cy="459451"/>
          </a:xfrm>
          <a:custGeom>
            <a:avLst/>
            <a:gdLst/>
            <a:ahLst/>
            <a:cxnLst/>
            <a:rect l="l" t="t" r="r" b="b"/>
            <a:pathLst>
              <a:path h="459451">
                <a:moveTo>
                  <a:pt x="0" y="459451"/>
                </a:moveTo>
                <a:lnTo>
                  <a:pt x="0" y="0"/>
                </a:lnTo>
              </a:path>
            </a:pathLst>
          </a:custGeom>
          <a:ln w="4889">
            <a:solidFill>
              <a:srgbClr val="64605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644869" y="4218150"/>
            <a:ext cx="0" cy="537654"/>
          </a:xfrm>
          <a:custGeom>
            <a:avLst/>
            <a:gdLst/>
            <a:ahLst/>
            <a:cxnLst/>
            <a:rect l="l" t="t" r="r" b="b"/>
            <a:pathLst>
              <a:path h="537654">
                <a:moveTo>
                  <a:pt x="0" y="537654"/>
                </a:moveTo>
                <a:lnTo>
                  <a:pt x="0" y="0"/>
                </a:lnTo>
              </a:path>
            </a:pathLst>
          </a:custGeom>
          <a:ln w="53784">
            <a:solidFill>
              <a:srgbClr val="93A0B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097244" y="4755804"/>
            <a:ext cx="1017021" cy="0"/>
          </a:xfrm>
          <a:custGeom>
            <a:avLst/>
            <a:gdLst/>
            <a:ahLst/>
            <a:cxnLst/>
            <a:rect l="l" t="t" r="r" b="b"/>
            <a:pathLst>
              <a:path w="1017021">
                <a:moveTo>
                  <a:pt x="0" y="0"/>
                </a:moveTo>
                <a:lnTo>
                  <a:pt x="1017021" y="0"/>
                </a:lnTo>
              </a:path>
            </a:pathLst>
          </a:custGeom>
          <a:ln w="9779">
            <a:solidFill>
              <a:srgbClr val="90878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097244" y="5273908"/>
            <a:ext cx="1017021" cy="0"/>
          </a:xfrm>
          <a:custGeom>
            <a:avLst/>
            <a:gdLst/>
            <a:ahLst/>
            <a:cxnLst/>
            <a:rect l="l" t="t" r="r" b="b"/>
            <a:pathLst>
              <a:path w="1017021">
                <a:moveTo>
                  <a:pt x="0" y="0"/>
                </a:moveTo>
                <a:lnTo>
                  <a:pt x="1017021" y="0"/>
                </a:lnTo>
              </a:path>
            </a:pathLst>
          </a:custGeom>
          <a:ln w="9779">
            <a:solidFill>
              <a:srgbClr val="938C8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510316" y="5919096"/>
            <a:ext cx="0" cy="972667"/>
          </a:xfrm>
          <a:custGeom>
            <a:avLst/>
            <a:gdLst/>
            <a:ahLst/>
            <a:cxnLst/>
            <a:rect l="l" t="t" r="r" b="b"/>
            <a:pathLst>
              <a:path h="972667">
                <a:moveTo>
                  <a:pt x="0" y="972667"/>
                </a:moveTo>
                <a:lnTo>
                  <a:pt x="0" y="0"/>
                </a:lnTo>
              </a:path>
            </a:pathLst>
          </a:custGeom>
          <a:ln w="9779">
            <a:solidFill>
              <a:srgbClr val="67645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442046" y="6938196"/>
            <a:ext cx="2004707" cy="0"/>
          </a:xfrm>
          <a:custGeom>
            <a:avLst/>
            <a:gdLst/>
            <a:ahLst/>
            <a:cxnLst/>
            <a:rect l="l" t="t" r="r" b="b"/>
            <a:pathLst>
              <a:path w="2004707">
                <a:moveTo>
                  <a:pt x="0" y="0"/>
                </a:moveTo>
                <a:lnTo>
                  <a:pt x="2004707" y="0"/>
                </a:lnTo>
              </a:path>
            </a:pathLst>
          </a:custGeom>
          <a:ln w="4889">
            <a:solidFill>
              <a:srgbClr val="03080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921201" y="495211"/>
            <a:ext cx="1416685" cy="1568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dirty="0">
                <a:solidFill>
                  <a:srgbClr val="0F1111"/>
                </a:solidFill>
                <a:latin typeface="Arial"/>
                <a:cs typeface="Arial"/>
              </a:rPr>
              <a:t>Hano"l-</a:t>
            </a:r>
            <a:r>
              <a:rPr sz="900" spc="7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900" spc="15" dirty="0">
                <a:solidFill>
                  <a:srgbClr val="0F1111"/>
                </a:solidFill>
                <a:latin typeface="Arial"/>
                <a:cs typeface="Arial"/>
              </a:rPr>
              <a:t>Ho</a:t>
            </a:r>
            <a:r>
              <a:rPr sz="900" spc="-1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0F1111"/>
                </a:solidFill>
                <a:latin typeface="Arial"/>
                <a:cs typeface="Arial"/>
              </a:rPr>
              <a:t>Chi</a:t>
            </a:r>
            <a:r>
              <a:rPr sz="900" spc="2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900" spc="21" dirty="0">
                <a:solidFill>
                  <a:srgbClr val="0F1111"/>
                </a:solidFill>
                <a:latin typeface="Arial"/>
                <a:cs typeface="Arial"/>
              </a:rPr>
              <a:t>Minh</a:t>
            </a:r>
            <a:r>
              <a:rPr sz="900" spc="-6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900" spc="10" dirty="0">
                <a:solidFill>
                  <a:srgbClr val="0F1111"/>
                </a:solidFill>
                <a:latin typeface="Arial"/>
                <a:cs typeface="Arial"/>
              </a:rPr>
              <a:t>Ville</a:t>
            </a:r>
            <a:endParaRPr sz="900">
              <a:latin typeface="Arial"/>
              <a:cs typeface="Arial"/>
            </a:endParaRPr>
          </a:p>
        </p:txBody>
      </p:sp>
      <p:sp>
        <p:nvSpPr>
          <p:cNvPr id="74" name="object 74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952" rIns="0" bIns="0" rtlCol="0">
            <a:noAutofit/>
          </a:bodyPr>
          <a:lstStyle/>
          <a:p>
            <a:pPr marL="11429"/>
            <a:r>
              <a:rPr sz="900" spc="5" dirty="0">
                <a:solidFill>
                  <a:srgbClr val="0F1111"/>
                </a:solidFill>
                <a:latin typeface="Arial"/>
                <a:cs typeface="Arial"/>
              </a:rPr>
              <a:t>Octobre</a:t>
            </a:r>
            <a:r>
              <a:rPr sz="900" spc="6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900" spc="21" dirty="0">
                <a:solidFill>
                  <a:srgbClr val="0F1111"/>
                </a:solidFill>
                <a:latin typeface="Arial"/>
                <a:cs typeface="Arial"/>
              </a:rPr>
              <a:t>2014</a:t>
            </a:r>
            <a:endParaRPr sz="900">
              <a:latin typeface="Arial"/>
              <a:cs typeface="Arial"/>
            </a:endParaRPr>
          </a:p>
        </p:txBody>
      </p:sp>
      <p:sp>
        <p:nvSpPr>
          <p:cNvPr id="73" name="object 7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60" dirty="0">
                <a:solidFill>
                  <a:srgbClr val="0F1111"/>
                </a:solidFill>
                <a:latin typeface="Arial"/>
                <a:cs typeface="Arial"/>
              </a:rPr>
              <a:t>S.DAUGER</a:t>
            </a:r>
            <a:endParaRPr sz="9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903813" y="7049214"/>
            <a:ext cx="2755900" cy="134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-10" dirty="0">
                <a:solidFill>
                  <a:srgbClr val="0F1111"/>
                </a:solidFill>
                <a:latin typeface="Times New Roman"/>
                <a:cs typeface="Times New Roman"/>
              </a:rPr>
              <a:t>Fig.</a:t>
            </a:r>
            <a:r>
              <a:rPr sz="800" spc="-55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800" spc="40" dirty="0">
                <a:solidFill>
                  <a:srgbClr val="0F1111"/>
                </a:solidFill>
                <a:latin typeface="Times New Roman"/>
                <a:cs typeface="Times New Roman"/>
              </a:rPr>
              <a:t>1.13.</a:t>
            </a:r>
            <a:r>
              <a:rPr sz="800" spc="65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0F1111"/>
                </a:solidFill>
                <a:latin typeface="Times New Roman"/>
                <a:cs typeface="Times New Roman"/>
              </a:rPr>
              <a:t>Paediatric</a:t>
            </a:r>
            <a:r>
              <a:rPr sz="800" spc="30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0F1111"/>
                </a:solidFill>
                <a:latin typeface="Times New Roman"/>
                <a:cs typeface="Times New Roman"/>
              </a:rPr>
              <a:t>advanced</a:t>
            </a:r>
            <a:r>
              <a:rPr sz="800" spc="55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800" spc="-15" dirty="0">
                <a:solidFill>
                  <a:srgbClr val="0F1111"/>
                </a:solidFill>
                <a:latin typeface="Times New Roman"/>
                <a:cs typeface="Times New Roman"/>
              </a:rPr>
              <a:t>life</a:t>
            </a:r>
            <a:r>
              <a:rPr sz="800" spc="-30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800" spc="21" dirty="0">
                <a:solidFill>
                  <a:srgbClr val="0F1111"/>
                </a:solidFill>
                <a:latin typeface="Times New Roman"/>
                <a:cs typeface="Times New Roman"/>
              </a:rPr>
              <a:t>support</a:t>
            </a:r>
            <a:r>
              <a:rPr sz="800" spc="-35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800" spc="65" dirty="0">
                <a:solidFill>
                  <a:srgbClr val="0F1111"/>
                </a:solidFill>
                <a:latin typeface="Times New Roman"/>
                <a:cs typeface="Times New Roman"/>
              </a:rPr>
              <a:t>algorithm.</a:t>
            </a:r>
            <a:r>
              <a:rPr sz="800" spc="75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800" spc="5" dirty="0">
                <a:solidFill>
                  <a:srgbClr val="0F1111"/>
                </a:solidFill>
                <a:latin typeface="Times New Roman"/>
                <a:cs typeface="Times New Roman"/>
              </a:rPr>
              <a:t>2010</a:t>
            </a:r>
            <a:r>
              <a:rPr sz="800" spc="-25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800" spc="-95" dirty="0">
                <a:solidFill>
                  <a:srgbClr val="0F1111"/>
                </a:solidFill>
                <a:latin typeface="Times New Roman"/>
                <a:cs typeface="Times New Roman"/>
              </a:rPr>
              <a:t>ERC.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991824" y="354007"/>
            <a:ext cx="2726690" cy="254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-130" dirty="0">
                <a:solidFill>
                  <a:srgbClr val="0F1111"/>
                </a:solidFill>
                <a:latin typeface="Arial"/>
                <a:cs typeface="Arial"/>
              </a:rPr>
              <a:t>Paediatric</a:t>
            </a:r>
            <a:r>
              <a:rPr sz="1600" b="1" spc="-16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1600" b="1" spc="-185" dirty="0">
                <a:solidFill>
                  <a:srgbClr val="0F1111"/>
                </a:solidFill>
                <a:latin typeface="Arial"/>
                <a:cs typeface="Arial"/>
              </a:rPr>
              <a:t>Advanced</a:t>
            </a:r>
            <a:r>
              <a:rPr sz="1600" b="1" spc="10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1600" b="1" spc="-135" dirty="0">
                <a:solidFill>
                  <a:srgbClr val="0F1111"/>
                </a:solidFill>
                <a:latin typeface="Arial"/>
                <a:cs typeface="Arial"/>
              </a:rPr>
              <a:t>Lite</a:t>
            </a:r>
            <a:r>
              <a:rPr sz="1600" b="1" spc="-20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1600" b="1" spc="-120" dirty="0">
                <a:solidFill>
                  <a:srgbClr val="0F1111"/>
                </a:solidFill>
                <a:latin typeface="Arial"/>
                <a:cs typeface="Arial"/>
              </a:rPr>
              <a:t>support</a:t>
            </a:r>
            <a:endParaRPr sz="16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466109" y="861291"/>
            <a:ext cx="1650999" cy="2609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8254" algn="ctr"/>
            <a:r>
              <a:rPr sz="800" spc="-44" dirty="0">
                <a:solidFill>
                  <a:srgbClr val="0F1111"/>
                </a:solidFill>
                <a:latin typeface="Arial"/>
                <a:cs typeface="Arial"/>
              </a:rPr>
              <a:t>Unresponsive?</a:t>
            </a:r>
            <a:endParaRPr sz="800">
              <a:latin typeface="Arial"/>
              <a:cs typeface="Arial"/>
            </a:endParaRPr>
          </a:p>
          <a:p>
            <a:pPr algn="ctr">
              <a:spcBef>
                <a:spcPts val="40"/>
              </a:spcBef>
            </a:pPr>
            <a:r>
              <a:rPr sz="800" spc="-25" dirty="0">
                <a:solidFill>
                  <a:srgbClr val="0F1111"/>
                </a:solidFill>
                <a:latin typeface="Arial"/>
                <a:cs typeface="Arial"/>
              </a:rPr>
              <a:t>Not</a:t>
            </a:r>
            <a:r>
              <a:rPr sz="800" spc="-7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25" dirty="0">
                <a:solidFill>
                  <a:srgbClr val="0F1111"/>
                </a:solidFill>
                <a:latin typeface="Arial"/>
                <a:cs typeface="Arial"/>
              </a:rPr>
              <a:t>b</a:t>
            </a:r>
            <a:r>
              <a:rPr sz="800" spc="-21" dirty="0">
                <a:solidFill>
                  <a:srgbClr val="2D2D26"/>
                </a:solidFill>
                <a:latin typeface="Arial"/>
                <a:cs typeface="Arial"/>
              </a:rPr>
              <a:t>re</a:t>
            </a:r>
            <a:r>
              <a:rPr sz="800" spc="-125" dirty="0">
                <a:solidFill>
                  <a:srgbClr val="2D2D26"/>
                </a:solidFill>
                <a:latin typeface="Arial"/>
                <a:cs typeface="Arial"/>
              </a:rPr>
              <a:t>a</a:t>
            </a:r>
            <a:r>
              <a:rPr sz="800" spc="10" dirty="0">
                <a:solidFill>
                  <a:srgbClr val="0F1111"/>
                </a:solidFill>
                <a:latin typeface="Arial"/>
                <a:cs typeface="Arial"/>
              </a:rPr>
              <a:t>thing</a:t>
            </a:r>
            <a:r>
              <a:rPr sz="800" spc="-14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10" dirty="0">
                <a:solidFill>
                  <a:srgbClr val="0F1111"/>
                </a:solidFill>
                <a:latin typeface="Arial"/>
                <a:cs typeface="Arial"/>
              </a:rPr>
              <a:t>or</a:t>
            </a:r>
            <a:r>
              <a:rPr sz="800" spc="-109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2D2D26"/>
                </a:solidFill>
                <a:latin typeface="Arial"/>
                <a:cs typeface="Arial"/>
              </a:rPr>
              <a:t>o</a:t>
            </a:r>
            <a:r>
              <a:rPr sz="800" spc="5" dirty="0">
                <a:solidFill>
                  <a:srgbClr val="0F1111"/>
                </a:solidFill>
                <a:latin typeface="Arial"/>
                <a:cs typeface="Arial"/>
              </a:rPr>
              <a:t>nly</a:t>
            </a:r>
            <a:r>
              <a:rPr sz="800" spc="-114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25" dirty="0">
                <a:solidFill>
                  <a:srgbClr val="2D2D26"/>
                </a:solidFill>
                <a:latin typeface="Arial"/>
                <a:cs typeface="Arial"/>
              </a:rPr>
              <a:t>o</a:t>
            </a:r>
            <a:r>
              <a:rPr sz="800" spc="-30" dirty="0">
                <a:solidFill>
                  <a:srgbClr val="0F1111"/>
                </a:solidFill>
                <a:latin typeface="Arial"/>
                <a:cs typeface="Arial"/>
              </a:rPr>
              <a:t>ccasional</a:t>
            </a:r>
            <a:r>
              <a:rPr sz="800" spc="-9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30" dirty="0">
                <a:solidFill>
                  <a:srgbClr val="0F1111"/>
                </a:solidFill>
                <a:latin typeface="Arial"/>
                <a:cs typeface="Arial"/>
              </a:rPr>
              <a:t>gas</a:t>
            </a:r>
            <a:r>
              <a:rPr sz="800" spc="-86" dirty="0">
                <a:solidFill>
                  <a:srgbClr val="0F1111"/>
                </a:solidFill>
                <a:latin typeface="Arial"/>
                <a:cs typeface="Arial"/>
              </a:rPr>
              <a:t>p</a:t>
            </a:r>
            <a:r>
              <a:rPr sz="800" spc="40" dirty="0">
                <a:solidFill>
                  <a:srgbClr val="2D2D26"/>
                </a:solidFill>
                <a:latin typeface="Arial"/>
                <a:cs typeface="Arial"/>
              </a:rPr>
              <a:t>s</a:t>
            </a:r>
            <a:endParaRPr sz="80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612795" y="1561725"/>
            <a:ext cx="1339850" cy="3911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algn="ctr">
              <a:lnSpc>
                <a:spcPct val="101499"/>
              </a:lnSpc>
            </a:pPr>
            <a:r>
              <a:rPr sz="800" spc="-120" dirty="0">
                <a:solidFill>
                  <a:srgbClr val="0F1111"/>
                </a:solidFill>
                <a:latin typeface="Arial"/>
                <a:cs typeface="Arial"/>
              </a:rPr>
              <a:t>CPR</a:t>
            </a:r>
            <a:r>
              <a:rPr sz="800" spc="-3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30" dirty="0">
                <a:solidFill>
                  <a:srgbClr val="0F1111"/>
                </a:solidFill>
                <a:latin typeface="Times New Roman"/>
                <a:cs typeface="Times New Roman"/>
              </a:rPr>
              <a:t>(s</a:t>
            </a:r>
            <a:r>
              <a:rPr sz="800" spc="-80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800" spc="10" dirty="0">
                <a:solidFill>
                  <a:srgbClr val="0F1111"/>
                </a:solidFill>
                <a:latin typeface="Arial"/>
                <a:cs typeface="Arial"/>
              </a:rPr>
              <a:t>initial</a:t>
            </a:r>
            <a:r>
              <a:rPr sz="800" spc="-114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25" dirty="0">
                <a:solidFill>
                  <a:srgbClr val="0F1111"/>
                </a:solidFill>
                <a:latin typeface="Arial"/>
                <a:cs typeface="Arial"/>
              </a:rPr>
              <a:t>breaths</a:t>
            </a:r>
            <a:r>
              <a:rPr sz="800" spc="-10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10" dirty="0">
                <a:solidFill>
                  <a:srgbClr val="0F1111"/>
                </a:solidFill>
                <a:latin typeface="Arial"/>
                <a:cs typeface="Arial"/>
              </a:rPr>
              <a:t>then</a:t>
            </a:r>
            <a:r>
              <a:rPr sz="800" spc="-7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55" dirty="0">
                <a:solidFill>
                  <a:srgbClr val="0F1111"/>
                </a:solidFill>
                <a:latin typeface="Arial"/>
                <a:cs typeface="Arial"/>
              </a:rPr>
              <a:t>1</a:t>
            </a:r>
            <a:r>
              <a:rPr sz="800" spc="-90" dirty="0">
                <a:solidFill>
                  <a:srgbClr val="0F1111"/>
                </a:solidFill>
                <a:latin typeface="Arial"/>
                <a:cs typeface="Arial"/>
              </a:rPr>
              <a:t>5</a:t>
            </a:r>
            <a:r>
              <a:rPr sz="800" spc="-50" dirty="0">
                <a:solidFill>
                  <a:srgbClr val="2D2D26"/>
                </a:solidFill>
                <a:latin typeface="Arial"/>
                <a:cs typeface="Arial"/>
              </a:rPr>
              <a:t>:</a:t>
            </a:r>
            <a:r>
              <a:rPr sz="800" spc="-35" dirty="0">
                <a:solidFill>
                  <a:srgbClr val="0F1111"/>
                </a:solidFill>
                <a:latin typeface="Arial"/>
                <a:cs typeface="Arial"/>
              </a:rPr>
              <a:t>2)</a:t>
            </a:r>
            <a:r>
              <a:rPr sz="800" spc="-21" dirty="0">
                <a:solidFill>
                  <a:srgbClr val="0F1111"/>
                </a:solidFill>
                <a:latin typeface="Arial"/>
                <a:cs typeface="Arial"/>
              </a:rPr>
              <a:t> At</a:t>
            </a:r>
            <a:r>
              <a:rPr sz="800" spc="15" dirty="0">
                <a:solidFill>
                  <a:srgbClr val="0F1111"/>
                </a:solidFill>
                <a:latin typeface="Arial"/>
                <a:cs typeface="Arial"/>
              </a:rPr>
              <a:t>t</a:t>
            </a:r>
            <a:r>
              <a:rPr sz="800" spc="-55" dirty="0">
                <a:solidFill>
                  <a:srgbClr val="2D2D26"/>
                </a:solidFill>
                <a:latin typeface="Arial"/>
                <a:cs typeface="Arial"/>
              </a:rPr>
              <a:t>a</a:t>
            </a:r>
            <a:r>
              <a:rPr sz="800" spc="-25" dirty="0">
                <a:solidFill>
                  <a:srgbClr val="2D2D26"/>
                </a:solidFill>
                <a:latin typeface="Arial"/>
                <a:cs typeface="Arial"/>
              </a:rPr>
              <a:t>c</a:t>
            </a:r>
            <a:r>
              <a:rPr sz="800" spc="50" dirty="0">
                <a:solidFill>
                  <a:srgbClr val="0F1111"/>
                </a:solidFill>
                <a:latin typeface="Arial"/>
                <a:cs typeface="Arial"/>
              </a:rPr>
              <a:t>h</a:t>
            </a:r>
            <a:r>
              <a:rPr sz="800" spc="-14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25" dirty="0">
                <a:solidFill>
                  <a:srgbClr val="0F1111"/>
                </a:solidFill>
                <a:latin typeface="Arial"/>
                <a:cs typeface="Arial"/>
              </a:rPr>
              <a:t>d</a:t>
            </a:r>
            <a:r>
              <a:rPr sz="800" spc="-65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800" dirty="0">
                <a:solidFill>
                  <a:srgbClr val="0F1111"/>
                </a:solidFill>
                <a:latin typeface="Arial"/>
                <a:cs typeface="Arial"/>
              </a:rPr>
              <a:t>fibrill</a:t>
            </a:r>
            <a:r>
              <a:rPr sz="800" spc="5" dirty="0">
                <a:solidFill>
                  <a:srgbClr val="0F1111"/>
                </a:solidFill>
                <a:latin typeface="Arial"/>
                <a:cs typeface="Arial"/>
              </a:rPr>
              <a:t>a</a:t>
            </a:r>
            <a:r>
              <a:rPr sz="800" spc="40" dirty="0">
                <a:solidFill>
                  <a:srgbClr val="2D2D26"/>
                </a:solidFill>
                <a:latin typeface="Arial"/>
                <a:cs typeface="Arial"/>
              </a:rPr>
              <a:t>t</a:t>
            </a:r>
            <a:r>
              <a:rPr sz="800" spc="-10" dirty="0">
                <a:solidFill>
                  <a:srgbClr val="0F1111"/>
                </a:solidFill>
                <a:latin typeface="Arial"/>
                <a:cs typeface="Arial"/>
              </a:rPr>
              <a:t>o</a:t>
            </a:r>
            <a:r>
              <a:rPr sz="800" spc="-15" dirty="0">
                <a:solidFill>
                  <a:srgbClr val="0F1111"/>
                </a:solidFill>
                <a:latin typeface="Arial"/>
                <a:cs typeface="Arial"/>
              </a:rPr>
              <a:t>r</a:t>
            </a:r>
            <a:r>
              <a:rPr sz="800" spc="120" dirty="0">
                <a:solidFill>
                  <a:srgbClr val="2D2D26"/>
                </a:solidFill>
                <a:latin typeface="Arial"/>
                <a:cs typeface="Arial"/>
              </a:rPr>
              <a:t>/</a:t>
            </a:r>
            <a:r>
              <a:rPr sz="800" spc="-5" dirty="0">
                <a:solidFill>
                  <a:srgbClr val="0F1111"/>
                </a:solidFill>
                <a:latin typeface="Arial"/>
                <a:cs typeface="Arial"/>
              </a:rPr>
              <a:t>moni</a:t>
            </a:r>
            <a:r>
              <a:rPr sz="800" spc="-75" dirty="0">
                <a:solidFill>
                  <a:srgbClr val="0F1111"/>
                </a:solidFill>
                <a:latin typeface="Arial"/>
                <a:cs typeface="Arial"/>
              </a:rPr>
              <a:t>t</a:t>
            </a:r>
            <a:r>
              <a:rPr sz="800" spc="15" dirty="0">
                <a:solidFill>
                  <a:srgbClr val="2D2D26"/>
                </a:solidFill>
                <a:latin typeface="Arial"/>
                <a:cs typeface="Arial"/>
              </a:rPr>
              <a:t>o</a:t>
            </a:r>
            <a:r>
              <a:rPr sz="800" spc="44" dirty="0">
                <a:solidFill>
                  <a:srgbClr val="0F1111"/>
                </a:solidFill>
                <a:latin typeface="Arial"/>
                <a:cs typeface="Arial"/>
              </a:rPr>
              <a:t>r</a:t>
            </a:r>
            <a:r>
              <a:rPr sz="800" spc="3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21" dirty="0">
                <a:solidFill>
                  <a:srgbClr val="0F1111"/>
                </a:solidFill>
                <a:latin typeface="Arial"/>
                <a:cs typeface="Arial"/>
              </a:rPr>
              <a:t>Minimise</a:t>
            </a:r>
            <a:r>
              <a:rPr sz="800" spc="-6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0F1111"/>
                </a:solidFill>
                <a:latin typeface="Arial"/>
                <a:cs typeface="Arial"/>
              </a:rPr>
              <a:t>interrupt</a:t>
            </a:r>
            <a:r>
              <a:rPr sz="800" spc="-65" dirty="0">
                <a:solidFill>
                  <a:srgbClr val="0F1111"/>
                </a:solidFill>
                <a:latin typeface="Arial"/>
                <a:cs typeface="Arial"/>
              </a:rPr>
              <a:t>i</a:t>
            </a:r>
            <a:r>
              <a:rPr sz="800" spc="-25" dirty="0">
                <a:solidFill>
                  <a:srgbClr val="2D2D26"/>
                </a:solidFill>
                <a:latin typeface="Arial"/>
                <a:cs typeface="Arial"/>
              </a:rPr>
              <a:t>o</a:t>
            </a:r>
            <a:r>
              <a:rPr sz="800" spc="15" dirty="0">
                <a:solidFill>
                  <a:srgbClr val="0F1111"/>
                </a:solidFill>
                <a:latin typeface="Arial"/>
                <a:cs typeface="Arial"/>
              </a:rPr>
              <a:t>ns</a:t>
            </a:r>
            <a:endParaRPr sz="80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994177" y="3947683"/>
            <a:ext cx="572771" cy="3860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17779" algn="ctr">
              <a:lnSpc>
                <a:spcPct val="102200"/>
              </a:lnSpc>
            </a:pPr>
            <a:r>
              <a:rPr sz="800" spc="-40" dirty="0">
                <a:solidFill>
                  <a:srgbClr val="0F1111"/>
                </a:solidFill>
                <a:latin typeface="Arial"/>
                <a:cs typeface="Arial"/>
              </a:rPr>
              <a:t>Return</a:t>
            </a:r>
            <a:r>
              <a:rPr sz="800" spc="-86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21" dirty="0">
                <a:solidFill>
                  <a:srgbClr val="0F1111"/>
                </a:solidFill>
                <a:latin typeface="Arial"/>
                <a:cs typeface="Arial"/>
              </a:rPr>
              <a:t>of</a:t>
            </a:r>
            <a:r>
              <a:rPr sz="800" spc="1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30" dirty="0">
                <a:solidFill>
                  <a:srgbClr val="0F1111"/>
                </a:solidFill>
                <a:latin typeface="Arial"/>
                <a:cs typeface="Arial"/>
              </a:rPr>
              <a:t>spontaneous</a:t>
            </a:r>
            <a:r>
              <a:rPr sz="800" spc="-21" dirty="0">
                <a:solidFill>
                  <a:srgbClr val="0F1111"/>
                </a:solidFill>
                <a:latin typeface="Arial"/>
                <a:cs typeface="Arial"/>
              </a:rPr>
              <a:t> circula</a:t>
            </a:r>
            <a:r>
              <a:rPr sz="800" spc="-30" dirty="0">
                <a:solidFill>
                  <a:srgbClr val="0F1111"/>
                </a:solidFill>
                <a:latin typeface="Arial"/>
                <a:cs typeface="Arial"/>
              </a:rPr>
              <a:t>t</a:t>
            </a:r>
            <a:r>
              <a:rPr sz="800" spc="-25" dirty="0">
                <a:solidFill>
                  <a:srgbClr val="2D2D26"/>
                </a:solidFill>
                <a:latin typeface="Arial"/>
                <a:cs typeface="Arial"/>
              </a:rPr>
              <a:t>i</a:t>
            </a:r>
            <a:r>
              <a:rPr sz="800" spc="-10" dirty="0">
                <a:solidFill>
                  <a:srgbClr val="0F1111"/>
                </a:solidFill>
                <a:latin typeface="Arial"/>
                <a:cs typeface="Arial"/>
              </a:rPr>
              <a:t>on</a:t>
            </a:r>
            <a:endParaRPr sz="80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798598" y="4834552"/>
            <a:ext cx="972819" cy="8686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1588"/>
            <a:r>
              <a:rPr sz="700" spc="-86" dirty="0">
                <a:solidFill>
                  <a:srgbClr val="0F1111"/>
                </a:solidFill>
                <a:latin typeface="Times New Roman"/>
                <a:cs typeface="Times New Roman"/>
              </a:rPr>
              <a:t>IMMEDIATE</a:t>
            </a:r>
            <a:r>
              <a:rPr sz="700" spc="21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700" spc="-40" dirty="0">
                <a:solidFill>
                  <a:srgbClr val="0F1111"/>
                </a:solidFill>
                <a:latin typeface="Times New Roman"/>
                <a:cs typeface="Times New Roman"/>
              </a:rPr>
              <a:t>POST</a:t>
            </a:r>
            <a:r>
              <a:rPr sz="700" spc="-86" dirty="0">
                <a:solidFill>
                  <a:srgbClr val="0F1111"/>
                </a:solidFill>
                <a:latin typeface="Times New Roman"/>
                <a:cs typeface="Times New Roman"/>
              </a:rPr>
              <a:t> </a:t>
            </a:r>
            <a:r>
              <a:rPr sz="700" spc="-90" dirty="0">
                <a:solidFill>
                  <a:srgbClr val="0F1111"/>
                </a:solidFill>
                <a:latin typeface="Times New Roman"/>
                <a:cs typeface="Times New Roman"/>
              </a:rPr>
              <a:t>CARDIAC</a:t>
            </a:r>
            <a:endParaRPr sz="700">
              <a:latin typeface="Times New Roman"/>
              <a:cs typeface="Times New Roman"/>
            </a:endParaRPr>
          </a:p>
          <a:p>
            <a:pPr marL="51430">
              <a:lnSpc>
                <a:spcPts val="695"/>
              </a:lnSpc>
            </a:pPr>
            <a:r>
              <a:rPr sz="600" spc="-25" dirty="0">
                <a:solidFill>
                  <a:srgbClr val="0F1111"/>
                </a:solidFill>
                <a:latin typeface="Arial"/>
                <a:cs typeface="Arial"/>
              </a:rPr>
              <a:t>ARREST</a:t>
            </a:r>
            <a:r>
              <a:rPr sz="600" spc="-4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700" spc="-90" dirty="0">
                <a:solidFill>
                  <a:srgbClr val="0F1111"/>
                </a:solidFill>
                <a:latin typeface="Times New Roman"/>
                <a:cs typeface="Times New Roman"/>
              </a:rPr>
              <a:t>TREATMENT</a:t>
            </a:r>
            <a:endParaRPr sz="700">
              <a:latin typeface="Times New Roman"/>
              <a:cs typeface="Times New Roman"/>
            </a:endParaRPr>
          </a:p>
          <a:p>
            <a:pPr marL="12698">
              <a:lnSpc>
                <a:spcPts val="929"/>
              </a:lnSpc>
            </a:pPr>
            <a:r>
              <a:rPr sz="900" spc="25" dirty="0">
                <a:solidFill>
                  <a:srgbClr val="0F1111"/>
                </a:solidFill>
                <a:latin typeface="Times New Roman"/>
                <a:cs typeface="Times New Roman"/>
              </a:rPr>
              <a:t>•</a:t>
            </a:r>
            <a:r>
              <a:rPr sz="900" spc="-100" dirty="0">
                <a:solidFill>
                  <a:srgbClr val="2D2D26"/>
                </a:solidFill>
                <a:latin typeface="Times New Roman"/>
                <a:cs typeface="Times New Roman"/>
              </a:rPr>
              <a:t>us</a:t>
            </a:r>
            <a:r>
              <a:rPr sz="900" spc="-25" dirty="0">
                <a:solidFill>
                  <a:srgbClr val="2D2D26"/>
                </a:solidFill>
                <a:latin typeface="Times New Roman"/>
                <a:cs typeface="Times New Roman"/>
              </a:rPr>
              <a:t>e</a:t>
            </a:r>
            <a:r>
              <a:rPr sz="700" spc="-109" dirty="0">
                <a:solidFill>
                  <a:srgbClr val="2D2D26"/>
                </a:solidFill>
                <a:latin typeface="Times New Roman"/>
                <a:cs typeface="Times New Roman"/>
              </a:rPr>
              <a:t>AB</a:t>
            </a:r>
            <a:r>
              <a:rPr sz="700" spc="-95" dirty="0">
                <a:solidFill>
                  <a:srgbClr val="2D2D26"/>
                </a:solidFill>
                <a:latin typeface="Times New Roman"/>
                <a:cs typeface="Times New Roman"/>
              </a:rPr>
              <a:t>C</a:t>
            </a:r>
            <a:r>
              <a:rPr sz="700" spc="-130" dirty="0">
                <a:solidFill>
                  <a:srgbClr val="0F1111"/>
                </a:solidFill>
                <a:latin typeface="Times New Roman"/>
                <a:cs typeface="Times New Roman"/>
              </a:rPr>
              <a:t>D</a:t>
            </a:r>
            <a:r>
              <a:rPr sz="700" spc="-80" dirty="0">
                <a:solidFill>
                  <a:srgbClr val="2D2D26"/>
                </a:solidFill>
                <a:latin typeface="Times New Roman"/>
                <a:cs typeface="Times New Roman"/>
              </a:rPr>
              <a:t>E</a:t>
            </a:r>
            <a:r>
              <a:rPr sz="700" spc="-65" dirty="0">
                <a:solidFill>
                  <a:srgbClr val="2D2D26"/>
                </a:solidFill>
                <a:latin typeface="Times New Roman"/>
                <a:cs typeface="Times New Roman"/>
              </a:rPr>
              <a:t> 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approach</a:t>
            </a:r>
            <a:endParaRPr sz="600">
              <a:latin typeface="Arial"/>
              <a:cs typeface="Arial"/>
            </a:endParaRPr>
          </a:p>
          <a:p>
            <a:pPr marL="12698">
              <a:lnSpc>
                <a:spcPts val="695"/>
              </a:lnSpc>
            </a:pPr>
            <a:r>
              <a:rPr sz="600" spc="13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Controlled</a:t>
            </a:r>
            <a:r>
              <a:rPr sz="600" spc="-105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700" spc="-55" dirty="0">
                <a:solidFill>
                  <a:srgbClr val="2D2D26"/>
                </a:solidFill>
                <a:latin typeface="Times New Roman"/>
                <a:cs typeface="Times New Roman"/>
              </a:rPr>
              <a:t>oxygenation </a:t>
            </a:r>
            <a:r>
              <a:rPr sz="600" spc="-30" dirty="0">
                <a:solidFill>
                  <a:srgbClr val="31414D"/>
                </a:solidFill>
                <a:latin typeface="Arial"/>
                <a:cs typeface="Arial"/>
              </a:rPr>
              <a:t>a</a:t>
            </a:r>
            <a:r>
              <a:rPr sz="600" spc="10" dirty="0">
                <a:solidFill>
                  <a:srgbClr val="2D2D26"/>
                </a:solidFill>
                <a:latin typeface="Arial"/>
                <a:cs typeface="Arial"/>
              </a:rPr>
              <a:t>nd</a:t>
            </a:r>
            <a:endParaRPr sz="600">
              <a:latin typeface="Arial"/>
              <a:cs typeface="Arial"/>
            </a:endParaRPr>
          </a:p>
          <a:p>
            <a:pPr marL="51430">
              <a:lnSpc>
                <a:spcPts val="685"/>
              </a:lnSpc>
            </a:pPr>
            <a:r>
              <a:rPr sz="700" spc="-30" dirty="0">
                <a:solidFill>
                  <a:srgbClr val="2D2D26"/>
                </a:solidFill>
                <a:latin typeface="Times New Roman"/>
                <a:cs typeface="Times New Roman"/>
              </a:rPr>
              <a:t>ventilation</a:t>
            </a:r>
            <a:endParaRPr sz="700">
              <a:latin typeface="Times New Roman"/>
              <a:cs typeface="Times New Roman"/>
            </a:endParaRPr>
          </a:p>
          <a:p>
            <a:pPr marL="12698"/>
            <a:r>
              <a:rPr sz="600" spc="13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Investigatio</a:t>
            </a:r>
            <a:r>
              <a:rPr sz="600" spc="-50" dirty="0">
                <a:solidFill>
                  <a:srgbClr val="2D2D26"/>
                </a:solidFill>
                <a:latin typeface="Arial"/>
                <a:cs typeface="Arial"/>
              </a:rPr>
              <a:t>n</a:t>
            </a:r>
            <a:r>
              <a:rPr sz="600" spc="50" dirty="0">
                <a:solidFill>
                  <a:srgbClr val="0F1111"/>
                </a:solidFill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  <a:p>
            <a:pPr marL="12698">
              <a:spcBef>
                <a:spcPts val="10"/>
              </a:spcBef>
            </a:pPr>
            <a:r>
              <a:rPr sz="600" spc="9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Treat</a:t>
            </a:r>
            <a:r>
              <a:rPr sz="600" spc="-8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21" dirty="0">
                <a:solidFill>
                  <a:srgbClr val="2D2D26"/>
                </a:solidFill>
                <a:latin typeface="Arial"/>
                <a:cs typeface="Arial"/>
              </a:rPr>
              <a:t>precipitating</a:t>
            </a:r>
            <a:r>
              <a:rPr sz="600" spc="-9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cause</a:t>
            </a:r>
            <a:endParaRPr sz="600">
              <a:latin typeface="Arial"/>
              <a:cs typeface="Arial"/>
            </a:endParaRPr>
          </a:p>
          <a:p>
            <a:pPr marL="12698">
              <a:spcBef>
                <a:spcPts val="10"/>
              </a:spcBef>
            </a:pPr>
            <a:r>
              <a:rPr sz="600" spc="9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60" dirty="0">
                <a:solidFill>
                  <a:srgbClr val="2D2D26"/>
                </a:solidFill>
                <a:latin typeface="Arial"/>
                <a:cs typeface="Arial"/>
              </a:rPr>
              <a:t>T</a:t>
            </a:r>
            <a:r>
              <a:rPr sz="600" spc="-75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600" spc="-40" dirty="0">
                <a:solidFill>
                  <a:srgbClr val="0F1111"/>
                </a:solidFill>
                <a:latin typeface="Arial"/>
                <a:cs typeface="Arial"/>
              </a:rPr>
              <a:t>m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perature</a:t>
            </a:r>
            <a:r>
              <a:rPr sz="600" spc="-7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15" dirty="0">
                <a:solidFill>
                  <a:srgbClr val="2D2D26"/>
                </a:solidFill>
                <a:latin typeface="Times New Roman"/>
                <a:cs typeface="Times New Roman"/>
              </a:rPr>
              <a:t>control</a:t>
            </a:r>
            <a:endParaRPr sz="600">
              <a:latin typeface="Times New Roman"/>
              <a:cs typeface="Times New Roman"/>
            </a:endParaRPr>
          </a:p>
          <a:p>
            <a:pPr marL="12698"/>
            <a:r>
              <a:rPr sz="700" spc="7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700" spc="-60" dirty="0">
                <a:solidFill>
                  <a:srgbClr val="2D2D26"/>
                </a:solidFill>
                <a:latin typeface="Arial"/>
                <a:cs typeface="Arial"/>
              </a:rPr>
              <a:t>Therapeutic</a:t>
            </a:r>
            <a:r>
              <a:rPr sz="700" spc="-3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700" spc="-55" dirty="0">
                <a:solidFill>
                  <a:srgbClr val="2D2D26"/>
                </a:solidFill>
                <a:latin typeface="Arial"/>
                <a:cs typeface="Arial"/>
              </a:rPr>
              <a:t>hypothermia</a:t>
            </a:r>
            <a:r>
              <a:rPr sz="700" spc="-44" dirty="0">
                <a:solidFill>
                  <a:srgbClr val="0F1111"/>
                </a:solidFill>
                <a:latin typeface="Arial"/>
                <a:cs typeface="Arial"/>
              </a:rPr>
              <a:t>?</a:t>
            </a:r>
            <a:endParaRPr sz="7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576214" y="3148770"/>
            <a:ext cx="774700" cy="2628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151116">
              <a:lnSpc>
                <a:spcPts val="1000"/>
              </a:lnSpc>
            </a:pPr>
            <a:r>
              <a:rPr sz="800" spc="-30" dirty="0">
                <a:solidFill>
                  <a:srgbClr val="0F1111"/>
                </a:solidFill>
                <a:latin typeface="Arial"/>
                <a:cs typeface="Arial"/>
              </a:rPr>
              <a:t>Shockable</a:t>
            </a:r>
            <a:r>
              <a:rPr sz="800" spc="-21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35" dirty="0">
                <a:solidFill>
                  <a:srgbClr val="0F1111"/>
                </a:solidFill>
                <a:latin typeface="Arial"/>
                <a:cs typeface="Arial"/>
              </a:rPr>
              <a:t>(</a:t>
            </a:r>
            <a:r>
              <a:rPr sz="800" spc="-70" dirty="0">
                <a:solidFill>
                  <a:srgbClr val="0F1111"/>
                </a:solidFill>
                <a:latin typeface="Arial"/>
                <a:cs typeface="Arial"/>
              </a:rPr>
              <a:t>V</a:t>
            </a:r>
            <a:r>
              <a:rPr sz="800" spc="-120" dirty="0">
                <a:solidFill>
                  <a:srgbClr val="0F1111"/>
                </a:solidFill>
                <a:latin typeface="Arial"/>
                <a:cs typeface="Arial"/>
              </a:rPr>
              <a:t>F</a:t>
            </a:r>
            <a:r>
              <a:rPr sz="800" spc="160" dirty="0">
                <a:solidFill>
                  <a:srgbClr val="2D2D26"/>
                </a:solidFill>
                <a:latin typeface="Arial"/>
                <a:cs typeface="Arial"/>
              </a:rPr>
              <a:t>/</a:t>
            </a:r>
            <a:r>
              <a:rPr sz="800" spc="-35" dirty="0">
                <a:solidFill>
                  <a:srgbClr val="0F1111"/>
                </a:solidFill>
                <a:latin typeface="Arial"/>
                <a:cs typeface="Arial"/>
              </a:rPr>
              <a:t>Pulseless</a:t>
            </a:r>
            <a:r>
              <a:rPr sz="800" spc="-13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109" dirty="0">
                <a:solidFill>
                  <a:srgbClr val="0F1111"/>
                </a:solidFill>
                <a:latin typeface="Times New Roman"/>
                <a:cs typeface="Times New Roman"/>
              </a:rPr>
              <a:t>VT</a:t>
            </a:r>
            <a:r>
              <a:rPr sz="800" spc="-55" dirty="0">
                <a:solidFill>
                  <a:srgbClr val="0F1111"/>
                </a:solidFill>
                <a:latin typeface="Times New Roman"/>
                <a:cs typeface="Times New Roman"/>
              </a:rPr>
              <a:t>)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150825" y="5932837"/>
            <a:ext cx="1991360" cy="8737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1588"/>
            <a:r>
              <a:rPr sz="600" spc="5" dirty="0">
                <a:solidFill>
                  <a:srgbClr val="0F1111"/>
                </a:solidFill>
                <a:latin typeface="Arial"/>
                <a:cs typeface="Arial"/>
              </a:rPr>
              <a:t>DURI</a:t>
            </a:r>
            <a:r>
              <a:rPr sz="600" spc="-21" dirty="0">
                <a:solidFill>
                  <a:srgbClr val="0F1111"/>
                </a:solidFill>
                <a:latin typeface="Arial"/>
                <a:cs typeface="Arial"/>
              </a:rPr>
              <a:t>N</a:t>
            </a:r>
            <a:r>
              <a:rPr sz="600" spc="10" dirty="0">
                <a:solidFill>
                  <a:srgbClr val="2D2D26"/>
                </a:solidFill>
                <a:latin typeface="Arial"/>
                <a:cs typeface="Arial"/>
              </a:rPr>
              <a:t>G</a:t>
            </a:r>
            <a:r>
              <a:rPr sz="600" spc="-10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700" spc="-100" dirty="0">
                <a:solidFill>
                  <a:srgbClr val="0F1111"/>
                </a:solidFill>
                <a:latin typeface="Arial"/>
                <a:cs typeface="Arial"/>
              </a:rPr>
              <a:t>CPR</a:t>
            </a:r>
            <a:endParaRPr sz="700">
              <a:latin typeface="Arial"/>
              <a:cs typeface="Arial"/>
            </a:endParaRPr>
          </a:p>
          <a:p>
            <a:pPr marL="12698">
              <a:spcBef>
                <a:spcPts val="145"/>
              </a:spcBef>
            </a:pPr>
            <a:r>
              <a:rPr sz="600" spc="170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50" dirty="0">
                <a:solidFill>
                  <a:srgbClr val="2D2D26"/>
                </a:solidFill>
                <a:latin typeface="Arial"/>
                <a:cs typeface="Arial"/>
              </a:rPr>
              <a:t>Ensure</a:t>
            </a:r>
            <a:r>
              <a:rPr sz="600" spc="-7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86" dirty="0">
                <a:solidFill>
                  <a:srgbClr val="2D2D26"/>
                </a:solidFill>
                <a:latin typeface="Arial"/>
                <a:cs typeface="Arial"/>
              </a:rPr>
              <a:t>h</a:t>
            </a:r>
            <a:r>
              <a:rPr sz="600" spc="21" dirty="0">
                <a:solidFill>
                  <a:srgbClr val="2D2D26"/>
                </a:solidFill>
                <a:latin typeface="Arial"/>
                <a:cs typeface="Arial"/>
              </a:rPr>
              <a:t>g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h</a:t>
            </a:r>
            <a:r>
              <a:rPr sz="600" spc="-50" dirty="0">
                <a:solidFill>
                  <a:srgbClr val="0F1111"/>
                </a:solidFill>
                <a:latin typeface="Arial"/>
                <a:cs typeface="Arial"/>
              </a:rPr>
              <a:t>-</a:t>
            </a:r>
            <a:r>
              <a:rPr sz="600" spc="-15" dirty="0">
                <a:solidFill>
                  <a:srgbClr val="2D2D26"/>
                </a:solidFill>
                <a:latin typeface="Arial"/>
                <a:cs typeface="Arial"/>
              </a:rPr>
              <a:t>quality</a:t>
            </a:r>
            <a:r>
              <a:rPr sz="600" spc="-44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75" dirty="0">
                <a:solidFill>
                  <a:srgbClr val="2D2D26"/>
                </a:solidFill>
                <a:latin typeface="Arial"/>
                <a:cs typeface="Arial"/>
              </a:rPr>
              <a:t>CPR:</a:t>
            </a:r>
            <a:r>
              <a:rPr sz="600" spc="-95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5" dirty="0">
                <a:solidFill>
                  <a:srgbClr val="2D2D26"/>
                </a:solidFill>
                <a:latin typeface="Arial"/>
                <a:cs typeface="Arial"/>
              </a:rPr>
              <a:t>rate</a:t>
            </a:r>
            <a:r>
              <a:rPr sz="600" dirty="0">
                <a:solidFill>
                  <a:srgbClr val="2D2D26"/>
                </a:solidFill>
                <a:latin typeface="Arial"/>
                <a:cs typeface="Arial"/>
              </a:rPr>
              <a:t>,</a:t>
            </a:r>
            <a:r>
              <a:rPr sz="600" spc="-15" dirty="0">
                <a:solidFill>
                  <a:srgbClr val="2D2D26"/>
                </a:solidFill>
                <a:latin typeface="Arial"/>
                <a:cs typeface="Arial"/>
              </a:rPr>
              <a:t>dept</a:t>
            </a:r>
            <a:r>
              <a:rPr sz="600" spc="-50" dirty="0">
                <a:solidFill>
                  <a:srgbClr val="2D2D26"/>
                </a:solidFill>
                <a:latin typeface="Arial"/>
                <a:cs typeface="Arial"/>
              </a:rPr>
              <a:t>h</a:t>
            </a:r>
            <a:r>
              <a:rPr sz="600" spc="100" dirty="0">
                <a:solidFill>
                  <a:srgbClr val="0F1111"/>
                </a:solidFill>
                <a:latin typeface="Arial"/>
                <a:cs typeface="Arial"/>
              </a:rPr>
              <a:t>,</a:t>
            </a:r>
            <a:r>
              <a:rPr sz="600" spc="-15" dirty="0">
                <a:solidFill>
                  <a:srgbClr val="2D2D26"/>
                </a:solidFill>
                <a:latin typeface="Arial"/>
                <a:cs typeface="Arial"/>
              </a:rPr>
              <a:t>recoil</a:t>
            </a:r>
            <a:endParaRPr sz="600">
              <a:latin typeface="Arial"/>
              <a:cs typeface="Arial"/>
            </a:endParaRPr>
          </a:p>
          <a:p>
            <a:pPr marL="12698">
              <a:lnSpc>
                <a:spcPts val="705"/>
              </a:lnSpc>
            </a:pPr>
            <a:r>
              <a:rPr sz="600" spc="170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30" dirty="0">
                <a:solidFill>
                  <a:srgbClr val="2D2D26"/>
                </a:solidFill>
                <a:latin typeface="Arial"/>
                <a:cs typeface="Arial"/>
              </a:rPr>
              <a:t>Pla</a:t>
            </a:r>
            <a:r>
              <a:rPr sz="600" spc="-15" dirty="0">
                <a:solidFill>
                  <a:srgbClr val="2D2D26"/>
                </a:solidFill>
                <a:latin typeface="Arial"/>
                <a:cs typeface="Arial"/>
              </a:rPr>
              <a:t>n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actions</a:t>
            </a:r>
            <a:r>
              <a:rPr sz="600" spc="-5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700" spc="-25" dirty="0">
                <a:solidFill>
                  <a:srgbClr val="2D2D26"/>
                </a:solidFill>
                <a:latin typeface="Times New Roman"/>
                <a:cs typeface="Times New Roman"/>
              </a:rPr>
              <a:t>before</a:t>
            </a:r>
            <a:r>
              <a:rPr sz="700" spc="-35" dirty="0">
                <a:solidFill>
                  <a:srgbClr val="2D2D26"/>
                </a:solidFill>
                <a:latin typeface="Times New Roman"/>
                <a:cs typeface="Times New Roman"/>
              </a:rPr>
              <a:t> </a:t>
            </a:r>
            <a:r>
              <a:rPr sz="600" spc="10" dirty="0">
                <a:solidFill>
                  <a:srgbClr val="0F1111"/>
                </a:solidFill>
                <a:latin typeface="Arial"/>
                <a:cs typeface="Arial"/>
              </a:rPr>
              <a:t>i</a:t>
            </a:r>
            <a:r>
              <a:rPr sz="600" spc="-60" dirty="0">
                <a:solidFill>
                  <a:srgbClr val="0F1111"/>
                </a:solidFill>
                <a:latin typeface="Arial"/>
                <a:cs typeface="Arial"/>
              </a:rPr>
              <a:t>n</a:t>
            </a:r>
            <a:r>
              <a:rPr sz="600" spc="-10" dirty="0">
                <a:solidFill>
                  <a:srgbClr val="2D2D26"/>
                </a:solidFill>
                <a:latin typeface="Arial"/>
                <a:cs typeface="Arial"/>
              </a:rPr>
              <a:t>terrupt</a:t>
            </a:r>
            <a:r>
              <a:rPr sz="600" spc="-4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10" dirty="0">
                <a:solidFill>
                  <a:srgbClr val="2D2D26"/>
                </a:solidFill>
                <a:latin typeface="Arial"/>
                <a:cs typeface="Arial"/>
              </a:rPr>
              <a:t>n</a:t>
            </a:r>
            <a:r>
              <a:rPr sz="600" spc="15" dirty="0">
                <a:solidFill>
                  <a:srgbClr val="2D2D26"/>
                </a:solidFill>
                <a:latin typeface="Arial"/>
                <a:cs typeface="Arial"/>
              </a:rPr>
              <a:t>g</a:t>
            </a:r>
            <a:r>
              <a:rPr sz="600" spc="-109" dirty="0">
                <a:solidFill>
                  <a:srgbClr val="2D2D26"/>
                </a:solidFill>
                <a:latin typeface="Arial"/>
                <a:cs typeface="Arial"/>
              </a:rPr>
              <a:t>CPR</a:t>
            </a:r>
            <a:endParaRPr sz="600">
              <a:latin typeface="Arial"/>
              <a:cs typeface="Arial"/>
            </a:endParaRPr>
          </a:p>
          <a:p>
            <a:pPr marL="12698">
              <a:lnSpc>
                <a:spcPts val="740"/>
              </a:lnSpc>
            </a:pPr>
            <a:r>
              <a:rPr sz="600" spc="135" dirty="0">
                <a:solidFill>
                  <a:srgbClr val="0F1111"/>
                </a:solidFill>
                <a:latin typeface="Times New Roman"/>
                <a:cs typeface="Times New Roman"/>
              </a:rPr>
              <a:t>•</a:t>
            </a:r>
            <a:r>
              <a:rPr sz="600" spc="-25" dirty="0">
                <a:solidFill>
                  <a:srgbClr val="2D2D26"/>
                </a:solidFill>
                <a:latin typeface="Times New Roman"/>
                <a:cs typeface="Times New Roman"/>
              </a:rPr>
              <a:t>Give</a:t>
            </a:r>
            <a:r>
              <a:rPr sz="600" spc="-95" dirty="0">
                <a:solidFill>
                  <a:srgbClr val="2D2D26"/>
                </a:solidFill>
                <a:latin typeface="Times New Roman"/>
                <a:cs typeface="Times New Roman"/>
              </a:rPr>
              <a:t> </a:t>
            </a:r>
            <a:r>
              <a:rPr sz="700" spc="-65" dirty="0">
                <a:solidFill>
                  <a:srgbClr val="2D2D26"/>
                </a:solidFill>
                <a:latin typeface="Times New Roman"/>
                <a:cs typeface="Times New Roman"/>
              </a:rPr>
              <a:t>oxygen</a:t>
            </a:r>
            <a:endParaRPr sz="700">
              <a:latin typeface="Times New Roman"/>
              <a:cs typeface="Times New Roman"/>
            </a:endParaRPr>
          </a:p>
          <a:p>
            <a:pPr marL="12698">
              <a:spcBef>
                <a:spcPts val="30"/>
              </a:spcBef>
            </a:pPr>
            <a:r>
              <a:rPr sz="600" spc="13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44" dirty="0">
                <a:solidFill>
                  <a:srgbClr val="2D2D26"/>
                </a:solidFill>
                <a:latin typeface="Arial"/>
                <a:cs typeface="Arial"/>
              </a:rPr>
              <a:t>Vascular</a:t>
            </a:r>
            <a:r>
              <a:rPr sz="600" spc="-8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44" dirty="0">
                <a:solidFill>
                  <a:srgbClr val="2D2D26"/>
                </a:solidFill>
                <a:latin typeface="Arial"/>
                <a:cs typeface="Arial"/>
              </a:rPr>
              <a:t>access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55" dirty="0">
                <a:solidFill>
                  <a:srgbClr val="2D2D26"/>
                </a:solidFill>
                <a:latin typeface="Arial"/>
                <a:cs typeface="Arial"/>
              </a:rPr>
              <a:t>Gntrav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600" spc="-70" dirty="0">
                <a:solidFill>
                  <a:srgbClr val="0F1111"/>
                </a:solidFill>
                <a:latin typeface="Arial"/>
                <a:cs typeface="Arial"/>
              </a:rPr>
              <a:t>n</a:t>
            </a:r>
            <a:r>
              <a:rPr sz="600" spc="-15" dirty="0">
                <a:solidFill>
                  <a:srgbClr val="2D2D26"/>
                </a:solidFill>
                <a:latin typeface="Arial"/>
                <a:cs typeface="Arial"/>
              </a:rPr>
              <a:t>ous,</a:t>
            </a:r>
            <a:r>
              <a:rPr sz="600" spc="-10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intraosseous</a:t>
            </a:r>
            <a:r>
              <a:rPr sz="600" spc="-21" dirty="0">
                <a:solidFill>
                  <a:srgbClr val="2D2D26"/>
                </a:solidFill>
                <a:latin typeface="Arial"/>
                <a:cs typeface="Arial"/>
              </a:rPr>
              <a:t>)</a:t>
            </a:r>
            <a:endParaRPr sz="600">
              <a:latin typeface="Arial"/>
              <a:cs typeface="Arial"/>
            </a:endParaRPr>
          </a:p>
          <a:p>
            <a:pPr marL="12698">
              <a:spcBef>
                <a:spcPts val="10"/>
              </a:spcBef>
            </a:pPr>
            <a:r>
              <a:rPr sz="600" spc="13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b="1" spc="-60" dirty="0">
                <a:solidFill>
                  <a:srgbClr val="2D2D26"/>
                </a:solidFill>
                <a:latin typeface="Arial"/>
                <a:cs typeface="Arial"/>
              </a:rPr>
              <a:t>Give</a:t>
            </a:r>
            <a:r>
              <a:rPr sz="600" b="1" spc="-105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b="1" spc="-50" dirty="0">
                <a:solidFill>
                  <a:srgbClr val="2D2D26"/>
                </a:solidFill>
                <a:latin typeface="Arial"/>
                <a:cs typeface="Arial"/>
              </a:rPr>
              <a:t>adrenaline</a:t>
            </a:r>
            <a:r>
              <a:rPr sz="600" b="1" spc="-6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b="1" spc="-44" dirty="0">
                <a:solidFill>
                  <a:srgbClr val="2D2D26"/>
                </a:solidFill>
                <a:latin typeface="Arial"/>
                <a:cs typeface="Arial"/>
              </a:rPr>
              <a:t>ever</a:t>
            </a:r>
            <a:r>
              <a:rPr sz="600" b="1" spc="-15" dirty="0">
                <a:solidFill>
                  <a:srgbClr val="2D2D26"/>
                </a:solidFill>
                <a:latin typeface="Arial"/>
                <a:cs typeface="Arial"/>
              </a:rPr>
              <a:t>y</a:t>
            </a:r>
            <a:r>
              <a:rPr sz="600" b="1" spc="-30" dirty="0">
                <a:solidFill>
                  <a:srgbClr val="2D2D26"/>
                </a:solidFill>
                <a:latin typeface="Arial"/>
                <a:cs typeface="Arial"/>
              </a:rPr>
              <a:t>3-5</a:t>
            </a:r>
            <a:r>
              <a:rPr sz="600" b="1" spc="-35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b="1" spc="-50" dirty="0">
                <a:solidFill>
                  <a:srgbClr val="2D2D26"/>
                </a:solidFill>
                <a:latin typeface="Arial"/>
                <a:cs typeface="Arial"/>
              </a:rPr>
              <a:t>min</a:t>
            </a:r>
            <a:endParaRPr sz="600">
              <a:latin typeface="Arial"/>
              <a:cs typeface="Arial"/>
            </a:endParaRPr>
          </a:p>
          <a:p>
            <a:pPr marL="12698">
              <a:lnSpc>
                <a:spcPts val="695"/>
              </a:lnSpc>
            </a:pPr>
            <a:r>
              <a:rPr sz="600" spc="135" dirty="0">
                <a:solidFill>
                  <a:srgbClr val="2D2D26"/>
                </a:solidFill>
                <a:latin typeface="Arial"/>
                <a:cs typeface="Arial"/>
              </a:rPr>
              <a:t>•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Consider</a:t>
            </a:r>
            <a:r>
              <a:rPr sz="600" spc="-75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40" dirty="0">
                <a:solidFill>
                  <a:srgbClr val="2D2D26"/>
                </a:solidFill>
                <a:latin typeface="Arial"/>
                <a:cs typeface="Arial"/>
              </a:rPr>
              <a:t>advanced</a:t>
            </a:r>
            <a:r>
              <a:rPr sz="600" spc="-6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airway</a:t>
            </a:r>
            <a:r>
              <a:rPr sz="600" spc="-86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and</a:t>
            </a:r>
            <a:r>
              <a:rPr sz="600" spc="-10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capnography</a:t>
            </a:r>
            <a:endParaRPr sz="600">
              <a:latin typeface="Arial"/>
              <a:cs typeface="Arial"/>
            </a:endParaRPr>
          </a:p>
          <a:p>
            <a:pPr marL="12698">
              <a:spcBef>
                <a:spcPts val="10"/>
              </a:spcBef>
            </a:pPr>
            <a:r>
              <a:rPr sz="600" spc="13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Continuous</a:t>
            </a:r>
            <a:r>
              <a:rPr sz="600" spc="-8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30" dirty="0">
                <a:solidFill>
                  <a:srgbClr val="2D2D26"/>
                </a:solidFill>
                <a:latin typeface="Arial"/>
                <a:cs typeface="Arial"/>
              </a:rPr>
              <a:t>chest</a:t>
            </a:r>
            <a:r>
              <a:rPr sz="600" spc="-5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compressions</a:t>
            </a:r>
            <a:r>
              <a:rPr sz="600" spc="-75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15" dirty="0">
                <a:solidFill>
                  <a:srgbClr val="0F1111"/>
                </a:solidFill>
                <a:latin typeface="Arial"/>
                <a:cs typeface="Arial"/>
              </a:rPr>
              <a:t>w</a:t>
            </a:r>
            <a:r>
              <a:rPr sz="600" spc="-10" dirty="0">
                <a:solidFill>
                  <a:srgbClr val="2D2D26"/>
                </a:solidFill>
                <a:latin typeface="Arial"/>
                <a:cs typeface="Arial"/>
              </a:rPr>
              <a:t>hen</a:t>
            </a:r>
            <a:r>
              <a:rPr sz="600" spc="-109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44" dirty="0">
                <a:solidFill>
                  <a:srgbClr val="2D2D26"/>
                </a:solidFill>
                <a:latin typeface="Arial"/>
                <a:cs typeface="Arial"/>
              </a:rPr>
              <a:t>adv</a:t>
            </a:r>
            <a:r>
              <a:rPr sz="600" spc="-65" dirty="0">
                <a:solidFill>
                  <a:srgbClr val="2D2D26"/>
                </a:solidFill>
                <a:latin typeface="Arial"/>
                <a:cs typeface="Arial"/>
              </a:rPr>
              <a:t>a</a:t>
            </a:r>
            <a:r>
              <a:rPr sz="600" spc="-30" dirty="0">
                <a:solidFill>
                  <a:srgbClr val="0F1111"/>
                </a:solidFill>
                <a:latin typeface="Arial"/>
                <a:cs typeface="Arial"/>
              </a:rPr>
              <a:t>n</a:t>
            </a:r>
            <a:r>
              <a:rPr sz="600" spc="-30" dirty="0">
                <a:solidFill>
                  <a:srgbClr val="2D2D26"/>
                </a:solidFill>
                <a:latin typeface="Arial"/>
                <a:cs typeface="Arial"/>
              </a:rPr>
              <a:t>ced</a:t>
            </a:r>
            <a:r>
              <a:rPr sz="600" spc="-95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airway</a:t>
            </a:r>
            <a:r>
              <a:rPr sz="600" spc="-86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21" dirty="0">
                <a:solidFill>
                  <a:srgbClr val="2D2D26"/>
                </a:solidFill>
                <a:latin typeface="Arial"/>
                <a:cs typeface="Arial"/>
              </a:rPr>
              <a:t>i</a:t>
            </a:r>
            <a:r>
              <a:rPr sz="600" spc="86" dirty="0">
                <a:solidFill>
                  <a:srgbClr val="2D2D26"/>
                </a:solidFill>
                <a:latin typeface="Arial"/>
                <a:cs typeface="Arial"/>
              </a:rPr>
              <a:t>n</a:t>
            </a:r>
            <a:r>
              <a:rPr sz="600" spc="-30" dirty="0">
                <a:solidFill>
                  <a:srgbClr val="0F1111"/>
                </a:solidFill>
                <a:latin typeface="Arial"/>
                <a:cs typeface="Arial"/>
              </a:rPr>
              <a:t>p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lace</a:t>
            </a:r>
            <a:endParaRPr sz="600">
              <a:latin typeface="Arial"/>
              <a:cs typeface="Arial"/>
            </a:endParaRPr>
          </a:p>
          <a:p>
            <a:pPr marL="12698">
              <a:spcBef>
                <a:spcPts val="10"/>
              </a:spcBef>
            </a:pPr>
            <a:r>
              <a:rPr sz="600" spc="13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40" dirty="0">
                <a:solidFill>
                  <a:srgbClr val="2D2D26"/>
                </a:solidFill>
                <a:latin typeface="Arial"/>
                <a:cs typeface="Arial"/>
              </a:rPr>
              <a:t>Correct</a:t>
            </a:r>
            <a:r>
              <a:rPr sz="600" spc="-5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spc="-30" dirty="0">
                <a:solidFill>
                  <a:srgbClr val="2D2D26"/>
                </a:solidFill>
                <a:latin typeface="Arial"/>
                <a:cs typeface="Arial"/>
              </a:rPr>
              <a:t>rever</a:t>
            </a:r>
            <a:r>
              <a:rPr sz="600" spc="-60" dirty="0">
                <a:solidFill>
                  <a:srgbClr val="2D2D26"/>
                </a:solidFill>
                <a:latin typeface="Arial"/>
                <a:cs typeface="Arial"/>
              </a:rPr>
              <a:t>s</a:t>
            </a:r>
            <a:r>
              <a:rPr sz="600" spc="15" dirty="0">
                <a:solidFill>
                  <a:srgbClr val="0F1111"/>
                </a:solidFill>
                <a:latin typeface="Arial"/>
                <a:cs typeface="Arial"/>
              </a:rPr>
              <a:t>i</a:t>
            </a:r>
            <a:r>
              <a:rPr sz="600" spc="-120" dirty="0">
                <a:solidFill>
                  <a:srgbClr val="2D2D26"/>
                </a:solidFill>
                <a:latin typeface="Arial"/>
                <a:cs typeface="Arial"/>
              </a:rPr>
              <a:t>b</a:t>
            </a:r>
            <a:r>
              <a:rPr sz="600" spc="-109" dirty="0">
                <a:solidFill>
                  <a:srgbClr val="0F1111"/>
                </a:solidFill>
                <a:latin typeface="Arial"/>
                <a:cs typeface="Arial"/>
              </a:rPr>
              <a:t>l</a:t>
            </a:r>
            <a:r>
              <a:rPr sz="600" spc="50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causes</a:t>
            </a:r>
            <a:endParaRPr sz="60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537099" y="4092110"/>
            <a:ext cx="642620" cy="1339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800" spc="15" dirty="0">
                <a:solidFill>
                  <a:srgbClr val="0F1111"/>
                </a:solidFill>
                <a:latin typeface="Arial"/>
                <a:cs typeface="Arial"/>
              </a:rPr>
              <a:t>tSho</a:t>
            </a:r>
            <a:r>
              <a:rPr sz="800" spc="21" dirty="0">
                <a:solidFill>
                  <a:srgbClr val="0F1111"/>
                </a:solidFill>
                <a:latin typeface="Arial"/>
                <a:cs typeface="Arial"/>
              </a:rPr>
              <a:t>c</a:t>
            </a:r>
            <a:r>
              <a:rPr sz="800" spc="135" dirty="0">
                <a:solidFill>
                  <a:srgbClr val="2D2D26"/>
                </a:solidFill>
                <a:latin typeface="Arial"/>
                <a:cs typeface="Arial"/>
              </a:rPr>
              <a:t>k</a:t>
            </a:r>
            <a:r>
              <a:rPr sz="800" spc="-10" dirty="0">
                <a:solidFill>
                  <a:srgbClr val="0F1111"/>
                </a:solidFill>
                <a:latin typeface="Arial"/>
                <a:cs typeface="Arial"/>
              </a:rPr>
              <a:t>4</a:t>
            </a:r>
            <a:r>
              <a:rPr sz="800" spc="5" dirty="0">
                <a:solidFill>
                  <a:srgbClr val="0F1111"/>
                </a:solidFill>
                <a:latin typeface="Arial"/>
                <a:cs typeface="Arial"/>
              </a:rPr>
              <a:t>J</a:t>
            </a:r>
            <a:r>
              <a:rPr sz="800" spc="5" dirty="0">
                <a:solidFill>
                  <a:srgbClr val="2D2D26"/>
                </a:solidFill>
                <a:latin typeface="Arial"/>
                <a:cs typeface="Arial"/>
              </a:rPr>
              <a:t>/</a:t>
            </a:r>
            <a:r>
              <a:rPr sz="800" spc="35" dirty="0">
                <a:solidFill>
                  <a:srgbClr val="2D2D26"/>
                </a:solidFill>
                <a:latin typeface="Arial"/>
                <a:cs typeface="Arial"/>
              </a:rPr>
              <a:t>K</a:t>
            </a:r>
            <a:r>
              <a:rPr sz="800" spc="60" dirty="0">
                <a:solidFill>
                  <a:srgbClr val="0F1111"/>
                </a:solidFill>
                <a:latin typeface="Arial"/>
                <a:cs typeface="Arial"/>
              </a:rPr>
              <a:t>g</a:t>
            </a:r>
            <a:endParaRPr sz="8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478423" y="4815258"/>
            <a:ext cx="982980" cy="3784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08259" marR="12698" indent="-161909">
              <a:lnSpc>
                <a:spcPct val="100200"/>
              </a:lnSpc>
            </a:pPr>
            <a:r>
              <a:rPr sz="800" spc="-25" dirty="0">
                <a:solidFill>
                  <a:srgbClr val="0F1111"/>
                </a:solidFill>
                <a:latin typeface="Arial"/>
                <a:cs typeface="Arial"/>
              </a:rPr>
              <a:t>Immediately</a:t>
            </a:r>
            <a:r>
              <a:rPr sz="800" spc="-44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15" dirty="0">
                <a:solidFill>
                  <a:srgbClr val="0F1111"/>
                </a:solidFill>
                <a:latin typeface="Arial"/>
                <a:cs typeface="Arial"/>
              </a:rPr>
              <a:t>r</a:t>
            </a:r>
            <a:r>
              <a:rPr sz="800" spc="-90" dirty="0">
                <a:solidFill>
                  <a:srgbClr val="0F1111"/>
                </a:solidFill>
                <a:latin typeface="Arial"/>
                <a:cs typeface="Arial"/>
              </a:rPr>
              <a:t>e</a:t>
            </a:r>
            <a:r>
              <a:rPr sz="800" spc="-15" dirty="0">
                <a:solidFill>
                  <a:srgbClr val="2D2D26"/>
                </a:solidFill>
                <a:latin typeface="Arial"/>
                <a:cs typeface="Arial"/>
              </a:rPr>
              <a:t>s</a:t>
            </a:r>
            <a:r>
              <a:rPr sz="800" spc="-21" dirty="0">
                <a:solidFill>
                  <a:srgbClr val="0F1111"/>
                </a:solidFill>
                <a:latin typeface="Arial"/>
                <a:cs typeface="Arial"/>
              </a:rPr>
              <a:t>um</a:t>
            </a:r>
            <a:r>
              <a:rPr sz="800" spc="-65" dirty="0">
                <a:solidFill>
                  <a:srgbClr val="0F1111"/>
                </a:solidFill>
                <a:latin typeface="Arial"/>
                <a:cs typeface="Arial"/>
              </a:rPr>
              <a:t>e</a:t>
            </a:r>
            <a:r>
              <a:rPr sz="800" spc="304" dirty="0">
                <a:solidFill>
                  <a:srgbClr val="2D2D26"/>
                </a:solidFill>
                <a:latin typeface="Arial"/>
                <a:cs typeface="Arial"/>
              </a:rPr>
              <a:t>: </a:t>
            </a:r>
            <a:r>
              <a:rPr sz="800" spc="-44" dirty="0">
                <a:solidFill>
                  <a:srgbClr val="0F1111"/>
                </a:solidFill>
                <a:latin typeface="Arial"/>
                <a:cs typeface="Arial"/>
              </a:rPr>
              <a:t>CPRf</a:t>
            </a:r>
            <a:r>
              <a:rPr sz="800" spc="-50" dirty="0">
                <a:solidFill>
                  <a:srgbClr val="0F1111"/>
                </a:solidFill>
                <a:latin typeface="Arial"/>
                <a:cs typeface="Arial"/>
              </a:rPr>
              <a:t>o</a:t>
            </a:r>
            <a:r>
              <a:rPr sz="800" spc="44" dirty="0">
                <a:solidFill>
                  <a:srgbClr val="2D2D26"/>
                </a:solidFill>
                <a:latin typeface="Arial"/>
                <a:cs typeface="Arial"/>
              </a:rPr>
              <a:t>r</a:t>
            </a:r>
            <a:r>
              <a:rPr sz="800" spc="-114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800" spc="30" dirty="0">
                <a:solidFill>
                  <a:srgbClr val="0F1111"/>
                </a:solidFill>
                <a:latin typeface="Arial"/>
                <a:cs typeface="Arial"/>
              </a:rPr>
              <a:t>2min</a:t>
            </a:r>
            <a:endParaRPr sz="800">
              <a:latin typeface="Arial"/>
              <a:cs typeface="Arial"/>
            </a:endParaRPr>
          </a:p>
          <a:p>
            <a:pPr marL="12698"/>
            <a:r>
              <a:rPr sz="800" dirty="0">
                <a:solidFill>
                  <a:srgbClr val="0F1111"/>
                </a:solidFill>
                <a:latin typeface="Arial"/>
                <a:cs typeface="Arial"/>
              </a:rPr>
              <a:t>Minim</a:t>
            </a:r>
            <a:r>
              <a:rPr sz="800" spc="-80" dirty="0">
                <a:solidFill>
                  <a:srgbClr val="0F1111"/>
                </a:solidFill>
                <a:latin typeface="Arial"/>
                <a:cs typeface="Arial"/>
              </a:rPr>
              <a:t>i</a:t>
            </a:r>
            <a:r>
              <a:rPr sz="800" spc="-21" dirty="0">
                <a:solidFill>
                  <a:srgbClr val="2D2D26"/>
                </a:solidFill>
                <a:latin typeface="Arial"/>
                <a:cs typeface="Arial"/>
              </a:rPr>
              <a:t>se</a:t>
            </a:r>
            <a:r>
              <a:rPr sz="800" spc="-75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800" spc="30" dirty="0">
                <a:solidFill>
                  <a:srgbClr val="0F1111"/>
                </a:solidFill>
                <a:latin typeface="Arial"/>
                <a:cs typeface="Arial"/>
              </a:rPr>
              <a:t>in</a:t>
            </a:r>
            <a:r>
              <a:rPr sz="800" spc="-70" dirty="0">
                <a:solidFill>
                  <a:srgbClr val="0F1111"/>
                </a:solidFill>
                <a:latin typeface="Arial"/>
                <a:cs typeface="Arial"/>
              </a:rPr>
              <a:t>t</a:t>
            </a:r>
            <a:r>
              <a:rPr sz="800" spc="-25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800" spc="-15" dirty="0">
                <a:solidFill>
                  <a:srgbClr val="0F1111"/>
                </a:solidFill>
                <a:latin typeface="Arial"/>
                <a:cs typeface="Arial"/>
              </a:rPr>
              <a:t>rruptions</a:t>
            </a:r>
            <a:endParaRPr sz="8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448904" y="5951887"/>
            <a:ext cx="1061720" cy="8991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6034"/>
            <a:r>
              <a:rPr sz="600" spc="-25" dirty="0">
                <a:solidFill>
                  <a:srgbClr val="0F1111"/>
                </a:solidFill>
                <a:latin typeface="Arial"/>
                <a:cs typeface="Arial"/>
              </a:rPr>
              <a:t>REVERSIBLE</a:t>
            </a:r>
            <a:r>
              <a:rPr sz="600" spc="-44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600" spc="-21" dirty="0">
                <a:solidFill>
                  <a:srgbClr val="2D2D26"/>
                </a:solidFill>
                <a:latin typeface="Arial"/>
                <a:cs typeface="Arial"/>
              </a:rPr>
              <a:t>C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A</a:t>
            </a:r>
            <a:r>
              <a:rPr sz="600" spc="-15" dirty="0">
                <a:solidFill>
                  <a:srgbClr val="0F1111"/>
                </a:solidFill>
                <a:latin typeface="Arial"/>
                <a:cs typeface="Arial"/>
              </a:rPr>
              <a:t>USES</a:t>
            </a:r>
            <a:endParaRPr sz="600">
              <a:latin typeface="Arial"/>
              <a:cs typeface="Arial"/>
            </a:endParaRPr>
          </a:p>
          <a:p>
            <a:pPr marL="12698">
              <a:spcBef>
                <a:spcPts val="174"/>
              </a:spcBef>
            </a:pPr>
            <a:r>
              <a:rPr sz="600" spc="170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25" dirty="0">
                <a:solidFill>
                  <a:srgbClr val="2D2D26"/>
                </a:solidFill>
                <a:latin typeface="Arial"/>
                <a:cs typeface="Arial"/>
              </a:rPr>
              <a:t>Hypoxia</a:t>
            </a:r>
            <a:endParaRPr sz="600">
              <a:latin typeface="Arial"/>
              <a:cs typeface="Arial"/>
            </a:endParaRPr>
          </a:p>
          <a:p>
            <a:pPr marL="12698">
              <a:spcBef>
                <a:spcPts val="10"/>
              </a:spcBef>
            </a:pPr>
            <a:r>
              <a:rPr sz="600" spc="170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30" dirty="0">
                <a:solidFill>
                  <a:srgbClr val="2D2D26"/>
                </a:solidFill>
                <a:latin typeface="Arial"/>
                <a:cs typeface="Arial"/>
              </a:rPr>
              <a:t>Hypovolaemla</a:t>
            </a:r>
            <a:endParaRPr sz="600">
              <a:latin typeface="Arial"/>
              <a:cs typeface="Arial"/>
            </a:endParaRPr>
          </a:p>
          <a:p>
            <a:pPr marL="12698">
              <a:lnSpc>
                <a:spcPts val="695"/>
              </a:lnSpc>
            </a:pPr>
            <a:r>
              <a:rPr sz="600" spc="170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50" dirty="0">
                <a:solidFill>
                  <a:srgbClr val="2D2D26"/>
                </a:solidFill>
                <a:latin typeface="Arial"/>
                <a:cs typeface="Arial"/>
              </a:rPr>
              <a:t>Hypo-/hyper1&lt;al</a:t>
            </a:r>
            <a:r>
              <a:rPr sz="600" spc="-10" dirty="0">
                <a:solidFill>
                  <a:srgbClr val="2D2D26"/>
                </a:solidFill>
                <a:latin typeface="Arial"/>
                <a:cs typeface="Arial"/>
              </a:rPr>
              <a:t>a</a:t>
            </a:r>
            <a:r>
              <a:rPr sz="600" spc="-30" dirty="0">
                <a:solidFill>
                  <a:srgbClr val="0F1111"/>
                </a:solidFill>
                <a:latin typeface="Arial"/>
                <a:cs typeface="Arial"/>
              </a:rPr>
              <a:t>e</a:t>
            </a:r>
            <a:r>
              <a:rPr sz="600" spc="10" dirty="0">
                <a:solidFill>
                  <a:srgbClr val="2D2D26"/>
                </a:solidFill>
                <a:latin typeface="Arial"/>
                <a:cs typeface="Arial"/>
              </a:rPr>
              <a:t>m</a:t>
            </a:r>
            <a:r>
              <a:rPr sz="600" spc="-70" dirty="0">
                <a:solidFill>
                  <a:srgbClr val="2D2D26"/>
                </a:solidFill>
                <a:latin typeface="Arial"/>
                <a:cs typeface="Arial"/>
              </a:rPr>
              <a:t>i</a:t>
            </a:r>
            <a:r>
              <a:rPr sz="600" spc="-30" dirty="0">
                <a:solidFill>
                  <a:srgbClr val="0F1111"/>
                </a:solidFill>
                <a:latin typeface="Arial"/>
                <a:cs typeface="Arial"/>
              </a:rPr>
              <a:t>a</a:t>
            </a:r>
            <a:r>
              <a:rPr sz="600" spc="-21" dirty="0">
                <a:solidFill>
                  <a:srgbClr val="2D2D26"/>
                </a:solidFill>
                <a:latin typeface="Arial"/>
                <a:cs typeface="Arial"/>
              </a:rPr>
              <a:t>/meiabolic</a:t>
            </a:r>
            <a:endParaRPr sz="600">
              <a:latin typeface="Arial"/>
              <a:cs typeface="Arial"/>
            </a:endParaRPr>
          </a:p>
          <a:p>
            <a:pPr marL="12698">
              <a:spcBef>
                <a:spcPts val="50"/>
              </a:spcBef>
            </a:pPr>
            <a:r>
              <a:rPr sz="600" spc="170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30" dirty="0">
                <a:solidFill>
                  <a:srgbClr val="2D2D26"/>
                </a:solidFill>
                <a:latin typeface="Arial"/>
                <a:cs typeface="Arial"/>
              </a:rPr>
              <a:t>Hypothermia</a:t>
            </a:r>
            <a:endParaRPr sz="600">
              <a:latin typeface="Arial"/>
              <a:cs typeface="Arial"/>
            </a:endParaRPr>
          </a:p>
          <a:p>
            <a:pPr marL="17144">
              <a:spcBef>
                <a:spcPts val="355"/>
              </a:spcBef>
            </a:pPr>
            <a:r>
              <a:rPr sz="600" spc="9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44" dirty="0">
                <a:solidFill>
                  <a:srgbClr val="2D2D26"/>
                </a:solidFill>
                <a:latin typeface="Arial"/>
                <a:cs typeface="Arial"/>
              </a:rPr>
              <a:t>Tensi</a:t>
            </a:r>
            <a:r>
              <a:rPr sz="600" spc="-40" dirty="0">
                <a:solidFill>
                  <a:srgbClr val="2D2D26"/>
                </a:solidFill>
                <a:latin typeface="Arial"/>
                <a:cs typeface="Arial"/>
              </a:rPr>
              <a:t>o</a:t>
            </a:r>
            <a:r>
              <a:rPr sz="600" spc="86" dirty="0">
                <a:solidFill>
                  <a:srgbClr val="0F1111"/>
                </a:solidFill>
                <a:latin typeface="Arial"/>
                <a:cs typeface="Arial"/>
              </a:rPr>
              <a:t>n</a:t>
            </a:r>
            <a:r>
              <a:rPr sz="600" spc="-35" dirty="0">
                <a:solidFill>
                  <a:srgbClr val="2D2D26"/>
                </a:solidFill>
                <a:latin typeface="Arial"/>
                <a:cs typeface="Arial"/>
              </a:rPr>
              <a:t>pneumothorax</a:t>
            </a:r>
            <a:endParaRPr sz="600">
              <a:latin typeface="Arial"/>
              <a:cs typeface="Arial"/>
            </a:endParaRPr>
          </a:p>
          <a:p>
            <a:pPr marL="12698">
              <a:lnSpc>
                <a:spcPts val="695"/>
              </a:lnSpc>
            </a:pPr>
            <a:r>
              <a:rPr sz="600" b="1" spc="13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b="1" spc="-65" dirty="0">
                <a:solidFill>
                  <a:srgbClr val="2D2D26"/>
                </a:solidFill>
                <a:latin typeface="Arial"/>
                <a:cs typeface="Arial"/>
              </a:rPr>
              <a:t>Toxi</a:t>
            </a:r>
            <a:r>
              <a:rPr sz="600" b="1" spc="-90" dirty="0">
                <a:solidFill>
                  <a:srgbClr val="2D2D26"/>
                </a:solidFill>
                <a:latin typeface="Arial"/>
                <a:cs typeface="Arial"/>
              </a:rPr>
              <a:t>n</a:t>
            </a:r>
            <a:r>
              <a:rPr sz="600" b="1" spc="-30" dirty="0">
                <a:solidFill>
                  <a:srgbClr val="0F1111"/>
                </a:solidFill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  <a:p>
            <a:pPr marL="17144">
              <a:spcBef>
                <a:spcPts val="10"/>
              </a:spcBef>
            </a:pPr>
            <a:r>
              <a:rPr sz="600" spc="9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b="1" spc="-65" dirty="0">
                <a:solidFill>
                  <a:srgbClr val="2D2D26"/>
                </a:solidFill>
                <a:latin typeface="Arial"/>
                <a:cs typeface="Arial"/>
              </a:rPr>
              <a:t>Tamponade</a:t>
            </a:r>
            <a:r>
              <a:rPr sz="600" b="1" spc="-3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b="1" spc="-15" dirty="0">
                <a:solidFill>
                  <a:srgbClr val="2D2D26"/>
                </a:solidFill>
                <a:latin typeface="Arial"/>
                <a:cs typeface="Arial"/>
              </a:rPr>
              <a:t>-</a:t>
            </a:r>
            <a:r>
              <a:rPr sz="600" b="1" spc="-86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600" b="1" spc="-60" dirty="0">
                <a:solidFill>
                  <a:srgbClr val="2D2D26"/>
                </a:solidFill>
                <a:latin typeface="Arial"/>
                <a:cs typeface="Arial"/>
              </a:rPr>
              <a:t>cardiac</a:t>
            </a:r>
            <a:endParaRPr sz="600">
              <a:latin typeface="Arial"/>
              <a:cs typeface="Arial"/>
            </a:endParaRPr>
          </a:p>
          <a:p>
            <a:pPr marL="12698">
              <a:spcBef>
                <a:spcPts val="10"/>
              </a:spcBef>
            </a:pPr>
            <a:r>
              <a:rPr sz="600" spc="135" dirty="0">
                <a:solidFill>
                  <a:srgbClr val="0F1111"/>
                </a:solidFill>
                <a:latin typeface="Arial"/>
                <a:cs typeface="Arial"/>
              </a:rPr>
              <a:t>•</a:t>
            </a:r>
            <a:r>
              <a:rPr sz="600" spc="-30" dirty="0">
                <a:solidFill>
                  <a:srgbClr val="0F1111"/>
                </a:solidFill>
                <a:latin typeface="Arial"/>
                <a:cs typeface="Arial"/>
              </a:rPr>
              <a:t>Th</a:t>
            </a:r>
            <a:r>
              <a:rPr sz="600" spc="-30" dirty="0">
                <a:solidFill>
                  <a:srgbClr val="2D2D26"/>
                </a:solidFill>
                <a:latin typeface="Arial"/>
                <a:cs typeface="Arial"/>
              </a:rPr>
              <a:t>rombo</a:t>
            </a:r>
            <a:r>
              <a:rPr sz="600" spc="-55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600" spc="-40" dirty="0">
                <a:solidFill>
                  <a:srgbClr val="0F1111"/>
                </a:solidFill>
                <a:latin typeface="Arial"/>
                <a:cs typeface="Arial"/>
              </a:rPr>
              <a:t>m</a:t>
            </a:r>
            <a:r>
              <a:rPr sz="600" spc="-15" dirty="0">
                <a:solidFill>
                  <a:srgbClr val="2D2D26"/>
                </a:solidFill>
                <a:latin typeface="Arial"/>
                <a:cs typeface="Arial"/>
              </a:rPr>
              <a:t>bolism</a:t>
            </a:r>
            <a:endParaRPr sz="6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8842237" y="460996"/>
            <a:ext cx="897255" cy="1568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900" spc="-55" dirty="0">
                <a:solidFill>
                  <a:srgbClr val="0F1111"/>
                </a:solidFill>
                <a:latin typeface="Arial"/>
                <a:cs typeface="Arial"/>
              </a:rPr>
              <a:t>ACR</a:t>
            </a:r>
            <a:r>
              <a:rPr sz="900" spc="6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900" spc="21" dirty="0">
                <a:solidFill>
                  <a:srgbClr val="0F1111"/>
                </a:solidFill>
                <a:latin typeface="Arial"/>
                <a:cs typeface="Arial"/>
              </a:rPr>
              <a:t>de</a:t>
            </a:r>
            <a:r>
              <a:rPr sz="900" spc="6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900" spc="21" dirty="0">
                <a:solidFill>
                  <a:srgbClr val="0F1111"/>
                </a:solidFill>
                <a:latin typeface="Arial"/>
                <a:cs typeface="Arial"/>
              </a:rPr>
              <a:t>l'enfant</a:t>
            </a:r>
            <a:endParaRPr sz="9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6553937" y="1579553"/>
            <a:ext cx="859155" cy="3841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15565" marR="57780" indent="-259690">
              <a:lnSpc>
                <a:spcPct val="100200"/>
              </a:lnSpc>
            </a:pPr>
            <a:r>
              <a:rPr sz="800" spc="-25" dirty="0">
                <a:solidFill>
                  <a:srgbClr val="0F1111"/>
                </a:solidFill>
                <a:latin typeface="Arial"/>
                <a:cs typeface="Arial"/>
              </a:rPr>
              <a:t>Call</a:t>
            </a:r>
            <a:r>
              <a:rPr sz="800" spc="-9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90" dirty="0">
                <a:solidFill>
                  <a:srgbClr val="0F1111"/>
                </a:solidFill>
                <a:latin typeface="Arial"/>
                <a:cs typeface="Arial"/>
              </a:rPr>
              <a:t>R</a:t>
            </a:r>
            <a:r>
              <a:rPr sz="800" spc="-135" dirty="0">
                <a:solidFill>
                  <a:srgbClr val="0F1111"/>
                </a:solidFill>
                <a:latin typeface="Arial"/>
                <a:cs typeface="Arial"/>
              </a:rPr>
              <a:t>e</a:t>
            </a:r>
            <a:r>
              <a:rPr sz="800" spc="-21" dirty="0">
                <a:solidFill>
                  <a:srgbClr val="2D2D26"/>
                </a:solidFill>
                <a:latin typeface="Arial"/>
                <a:cs typeface="Arial"/>
              </a:rPr>
              <a:t>s</a:t>
            </a:r>
            <a:r>
              <a:rPr sz="800" spc="-25" dirty="0">
                <a:solidFill>
                  <a:srgbClr val="0F1111"/>
                </a:solidFill>
                <a:latin typeface="Arial"/>
                <a:cs typeface="Arial"/>
              </a:rPr>
              <a:t>usci</a:t>
            </a:r>
            <a:r>
              <a:rPr sz="800" spc="-40" dirty="0">
                <a:solidFill>
                  <a:srgbClr val="0F1111"/>
                </a:solidFill>
                <a:latin typeface="Arial"/>
                <a:cs typeface="Arial"/>
              </a:rPr>
              <a:t>t</a:t>
            </a:r>
            <a:r>
              <a:rPr sz="800" spc="-60" dirty="0">
                <a:solidFill>
                  <a:srgbClr val="2D2D26"/>
                </a:solidFill>
                <a:latin typeface="Arial"/>
                <a:cs typeface="Arial"/>
              </a:rPr>
              <a:t>a</a:t>
            </a:r>
            <a:r>
              <a:rPr sz="800" dirty="0">
                <a:solidFill>
                  <a:srgbClr val="0F1111"/>
                </a:solidFill>
                <a:latin typeface="Arial"/>
                <a:cs typeface="Arial"/>
              </a:rPr>
              <a:t>tion </a:t>
            </a:r>
            <a:r>
              <a:rPr sz="800" spc="-190" dirty="0">
                <a:solidFill>
                  <a:srgbClr val="0F1111"/>
                </a:solidFill>
                <a:latin typeface="Arial"/>
                <a:cs typeface="Arial"/>
              </a:rPr>
              <a:t>T</a:t>
            </a:r>
            <a:r>
              <a:rPr sz="800" spc="-25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800" spc="-30" dirty="0">
                <a:solidFill>
                  <a:srgbClr val="0F1111"/>
                </a:solidFill>
                <a:latin typeface="Arial"/>
                <a:cs typeface="Arial"/>
              </a:rPr>
              <a:t>am</a:t>
            </a:r>
            <a:endParaRPr sz="800">
              <a:latin typeface="Arial"/>
              <a:cs typeface="Arial"/>
            </a:endParaRPr>
          </a:p>
          <a:p>
            <a:pPr marL="12698">
              <a:spcBef>
                <a:spcPts val="40"/>
              </a:spcBef>
            </a:pPr>
            <a:r>
              <a:rPr sz="800" spc="-65" dirty="0">
                <a:solidFill>
                  <a:srgbClr val="2D2D26"/>
                </a:solidFill>
                <a:latin typeface="Times New Roman"/>
                <a:cs typeface="Times New Roman"/>
              </a:rPr>
              <a:t>(</a:t>
            </a:r>
            <a:r>
              <a:rPr sz="800" spc="-35" dirty="0">
                <a:solidFill>
                  <a:srgbClr val="2D2D26"/>
                </a:solidFill>
                <a:latin typeface="Times New Roman"/>
                <a:cs typeface="Times New Roman"/>
              </a:rPr>
              <a:t>1</a:t>
            </a:r>
            <a:r>
              <a:rPr sz="800" spc="-575" dirty="0">
                <a:solidFill>
                  <a:srgbClr val="0F1111"/>
                </a:solidFill>
                <a:latin typeface="Arial"/>
                <a:cs typeface="Arial"/>
              </a:rPr>
              <a:t>m</a:t>
            </a:r>
            <a:r>
              <a:rPr sz="800" spc="-434" dirty="0">
                <a:solidFill>
                  <a:srgbClr val="2D2D26"/>
                </a:solidFill>
                <a:latin typeface="Arial"/>
                <a:cs typeface="Arial"/>
              </a:rPr>
              <a:t>i</a:t>
            </a:r>
            <a:r>
              <a:rPr sz="800" spc="50" dirty="0">
                <a:solidFill>
                  <a:srgbClr val="0F1111"/>
                </a:solidFill>
                <a:latin typeface="Arial"/>
                <a:cs typeface="Arial"/>
              </a:rPr>
              <a:t>n</a:t>
            </a:r>
            <a:r>
              <a:rPr sz="800" spc="-200" dirty="0">
                <a:solidFill>
                  <a:srgbClr val="2D2D26"/>
                </a:solidFill>
                <a:latin typeface="Arial"/>
                <a:cs typeface="Arial"/>
              </a:rPr>
              <a:t>CPR</a:t>
            </a:r>
            <a:r>
              <a:rPr sz="800" spc="-105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800" spc="-40" dirty="0">
                <a:solidFill>
                  <a:srgbClr val="0F1111"/>
                </a:solidFill>
                <a:latin typeface="Times New Roman"/>
                <a:cs typeface="Times New Roman"/>
              </a:rPr>
              <a:t>fi</a:t>
            </a:r>
            <a:r>
              <a:rPr sz="800" spc="-35" dirty="0">
                <a:solidFill>
                  <a:srgbClr val="2D2D26"/>
                </a:solidFill>
                <a:latin typeface="Times New Roman"/>
                <a:cs typeface="Times New Roman"/>
              </a:rPr>
              <a:t>rst,</a:t>
            </a:r>
            <a:r>
              <a:rPr sz="800" spc="-70" dirty="0">
                <a:solidFill>
                  <a:srgbClr val="2D2D26"/>
                </a:solidFill>
                <a:latin typeface="Times New Roman"/>
                <a:cs typeface="Times New Roman"/>
              </a:rPr>
              <a:t> </a:t>
            </a:r>
            <a:r>
              <a:rPr sz="800" spc="10" dirty="0">
                <a:solidFill>
                  <a:srgbClr val="0F1111"/>
                </a:solidFill>
                <a:latin typeface="Arial"/>
                <a:cs typeface="Arial"/>
              </a:rPr>
              <a:t>i</a:t>
            </a:r>
            <a:r>
              <a:rPr sz="800" spc="65" dirty="0">
                <a:solidFill>
                  <a:srgbClr val="0F1111"/>
                </a:solidFill>
                <a:latin typeface="Arial"/>
                <a:cs typeface="Arial"/>
              </a:rPr>
              <a:t>f</a:t>
            </a:r>
            <a:r>
              <a:rPr sz="800" spc="-300" dirty="0">
                <a:solidFill>
                  <a:srgbClr val="2D2D26"/>
                </a:solidFill>
                <a:latin typeface="Arial"/>
                <a:cs typeface="Arial"/>
              </a:rPr>
              <a:t>a</a:t>
            </a:r>
            <a:r>
              <a:rPr sz="800" spc="-270" dirty="0">
                <a:solidFill>
                  <a:srgbClr val="0F1111"/>
                </a:solidFill>
                <a:latin typeface="Arial"/>
                <a:cs typeface="Arial"/>
              </a:rPr>
              <a:t>l</a:t>
            </a:r>
            <a:r>
              <a:rPr sz="800" spc="-90" dirty="0">
                <a:solidFill>
                  <a:srgbClr val="2D2D26"/>
                </a:solidFill>
                <a:latin typeface="Arial"/>
                <a:cs typeface="Arial"/>
              </a:rPr>
              <a:t>one)</a:t>
            </a:r>
            <a:endParaRPr sz="8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6275234" y="3143650"/>
            <a:ext cx="655955" cy="2660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4444">
              <a:lnSpc>
                <a:spcPct val="104200"/>
              </a:lnSpc>
            </a:pPr>
            <a:r>
              <a:rPr sz="800" spc="-60" dirty="0">
                <a:solidFill>
                  <a:srgbClr val="0F1111"/>
                </a:solidFill>
                <a:latin typeface="Arial"/>
                <a:cs typeface="Arial"/>
              </a:rPr>
              <a:t>No</a:t>
            </a:r>
            <a:r>
              <a:rPr sz="800" spc="-90" dirty="0">
                <a:solidFill>
                  <a:srgbClr val="0F1111"/>
                </a:solidFill>
                <a:latin typeface="Arial"/>
                <a:cs typeface="Arial"/>
              </a:rPr>
              <a:t>n</a:t>
            </a:r>
            <a:r>
              <a:rPr sz="800" spc="-40" dirty="0">
                <a:solidFill>
                  <a:srgbClr val="2D2D26"/>
                </a:solidFill>
                <a:latin typeface="Arial"/>
                <a:cs typeface="Arial"/>
              </a:rPr>
              <a:t>-</a:t>
            </a:r>
            <a:r>
              <a:rPr sz="800" spc="-21" dirty="0">
                <a:solidFill>
                  <a:srgbClr val="0F1111"/>
                </a:solidFill>
                <a:latin typeface="Arial"/>
                <a:cs typeface="Arial"/>
              </a:rPr>
              <a:t>shockable</a:t>
            </a:r>
            <a:r>
              <a:rPr sz="800" spc="-1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50" dirty="0">
                <a:solidFill>
                  <a:srgbClr val="0F1111"/>
                </a:solidFill>
                <a:latin typeface="Arial"/>
                <a:cs typeface="Arial"/>
              </a:rPr>
              <a:t>(</a:t>
            </a:r>
            <a:r>
              <a:rPr sz="800" spc="-100" dirty="0">
                <a:solidFill>
                  <a:srgbClr val="0F1111"/>
                </a:solidFill>
                <a:latin typeface="Arial"/>
                <a:cs typeface="Arial"/>
              </a:rPr>
              <a:t>PE</a:t>
            </a:r>
            <a:r>
              <a:rPr sz="800" spc="-109" dirty="0">
                <a:solidFill>
                  <a:srgbClr val="0F1111"/>
                </a:solidFill>
                <a:latin typeface="Arial"/>
                <a:cs typeface="Arial"/>
              </a:rPr>
              <a:t>A</a:t>
            </a:r>
            <a:r>
              <a:rPr sz="800" spc="80" dirty="0">
                <a:solidFill>
                  <a:srgbClr val="2D2D26"/>
                </a:solidFill>
                <a:latin typeface="Arial"/>
                <a:cs typeface="Arial"/>
              </a:rPr>
              <a:t>/</a:t>
            </a:r>
            <a:r>
              <a:rPr sz="800" spc="-30" dirty="0">
                <a:solidFill>
                  <a:srgbClr val="0F1111"/>
                </a:solidFill>
                <a:latin typeface="Arial"/>
                <a:cs typeface="Arial"/>
              </a:rPr>
              <a:t>Asystole</a:t>
            </a:r>
            <a:r>
              <a:rPr sz="800" spc="-21" dirty="0">
                <a:solidFill>
                  <a:srgbClr val="0F1111"/>
                </a:solidFill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6118770" y="4815258"/>
            <a:ext cx="975994" cy="3784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 indent="-1270" algn="ctr">
              <a:lnSpc>
                <a:spcPct val="100200"/>
              </a:lnSpc>
            </a:pPr>
            <a:r>
              <a:rPr sz="800" spc="-35" dirty="0">
                <a:solidFill>
                  <a:srgbClr val="0F1111"/>
                </a:solidFill>
                <a:latin typeface="Arial"/>
                <a:cs typeface="Arial"/>
              </a:rPr>
              <a:t>Immediat</a:t>
            </a:r>
            <a:r>
              <a:rPr sz="800" spc="-25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800" spc="25" dirty="0">
                <a:solidFill>
                  <a:srgbClr val="0F1111"/>
                </a:solidFill>
                <a:latin typeface="Arial"/>
                <a:cs typeface="Arial"/>
              </a:rPr>
              <a:t>ly</a:t>
            </a:r>
            <a:r>
              <a:rPr sz="800" spc="-12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40" dirty="0">
                <a:solidFill>
                  <a:srgbClr val="0F1111"/>
                </a:solidFill>
                <a:latin typeface="Arial"/>
                <a:cs typeface="Arial"/>
              </a:rPr>
              <a:t>r</a:t>
            </a:r>
            <a:r>
              <a:rPr sz="800" spc="-25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800" spc="-35" dirty="0">
                <a:solidFill>
                  <a:srgbClr val="0F1111"/>
                </a:solidFill>
                <a:latin typeface="Arial"/>
                <a:cs typeface="Arial"/>
              </a:rPr>
              <a:t>sume:</a:t>
            </a:r>
            <a:r>
              <a:rPr sz="800" spc="-21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120" dirty="0">
                <a:solidFill>
                  <a:srgbClr val="2D2D26"/>
                </a:solidFill>
                <a:latin typeface="Arial"/>
                <a:cs typeface="Arial"/>
              </a:rPr>
              <a:t>C</a:t>
            </a:r>
            <a:r>
              <a:rPr sz="800" spc="-120" dirty="0">
                <a:solidFill>
                  <a:srgbClr val="0F1111"/>
                </a:solidFill>
                <a:latin typeface="Arial"/>
                <a:cs typeface="Arial"/>
              </a:rPr>
              <a:t>PR</a:t>
            </a:r>
            <a:r>
              <a:rPr sz="800" spc="-75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35" dirty="0">
                <a:solidFill>
                  <a:srgbClr val="0F1111"/>
                </a:solidFill>
                <a:latin typeface="Arial"/>
                <a:cs typeface="Arial"/>
              </a:rPr>
              <a:t>f</a:t>
            </a:r>
            <a:r>
              <a:rPr sz="800" spc="15" dirty="0">
                <a:solidFill>
                  <a:srgbClr val="2D2D26"/>
                </a:solidFill>
                <a:latin typeface="Arial"/>
                <a:cs typeface="Arial"/>
              </a:rPr>
              <a:t>o</a:t>
            </a:r>
            <a:r>
              <a:rPr sz="800" spc="100" dirty="0">
                <a:solidFill>
                  <a:srgbClr val="0F1111"/>
                </a:solidFill>
                <a:latin typeface="Arial"/>
                <a:cs typeface="Arial"/>
              </a:rPr>
              <a:t>r2</a:t>
            </a:r>
            <a:r>
              <a:rPr sz="800" spc="-14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5" dirty="0">
                <a:solidFill>
                  <a:srgbClr val="0F1111"/>
                </a:solidFill>
                <a:latin typeface="Arial"/>
                <a:cs typeface="Arial"/>
              </a:rPr>
              <a:t>min</a:t>
            </a:r>
            <a:r>
              <a:rPr sz="800" dirty="0">
                <a:solidFill>
                  <a:srgbClr val="0F1111"/>
                </a:solidFill>
                <a:latin typeface="Arial"/>
                <a:cs typeface="Arial"/>
              </a:rPr>
              <a:t> </a:t>
            </a:r>
            <a:r>
              <a:rPr sz="800" spc="-21" dirty="0">
                <a:solidFill>
                  <a:srgbClr val="0F1111"/>
                </a:solidFill>
                <a:latin typeface="Arial"/>
                <a:cs typeface="Arial"/>
              </a:rPr>
              <a:t>Minimi</a:t>
            </a:r>
            <a:r>
              <a:rPr sz="800" spc="-44" dirty="0">
                <a:solidFill>
                  <a:srgbClr val="0F1111"/>
                </a:solidFill>
                <a:latin typeface="Arial"/>
                <a:cs typeface="Arial"/>
              </a:rPr>
              <a:t>s</a:t>
            </a:r>
            <a:r>
              <a:rPr sz="800" spc="-5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800" spc="-90" dirty="0">
                <a:solidFill>
                  <a:srgbClr val="2D2D26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0F1111"/>
                </a:solidFill>
                <a:latin typeface="Arial"/>
                <a:cs typeface="Arial"/>
              </a:rPr>
              <a:t>in</a:t>
            </a:r>
            <a:r>
              <a:rPr sz="800" spc="-40" dirty="0">
                <a:solidFill>
                  <a:srgbClr val="0F1111"/>
                </a:solidFill>
                <a:latin typeface="Arial"/>
                <a:cs typeface="Arial"/>
              </a:rPr>
              <a:t>t</a:t>
            </a:r>
            <a:r>
              <a:rPr sz="800" spc="-25" dirty="0">
                <a:solidFill>
                  <a:srgbClr val="2D2D26"/>
                </a:solidFill>
                <a:latin typeface="Arial"/>
                <a:cs typeface="Arial"/>
              </a:rPr>
              <a:t>e</a:t>
            </a:r>
            <a:r>
              <a:rPr sz="800" spc="21" dirty="0">
                <a:solidFill>
                  <a:srgbClr val="0F1111"/>
                </a:solidFill>
                <a:latin typeface="Arial"/>
                <a:cs typeface="Arial"/>
              </a:rPr>
              <a:t>r</a:t>
            </a:r>
            <a:r>
              <a:rPr sz="800" spc="-21" dirty="0">
                <a:solidFill>
                  <a:srgbClr val="0F1111"/>
                </a:solidFill>
                <a:latin typeface="Arial"/>
                <a:cs typeface="Arial"/>
              </a:rPr>
              <a:t>r</a:t>
            </a:r>
            <a:r>
              <a:rPr sz="800" spc="-25" dirty="0">
                <a:solidFill>
                  <a:srgbClr val="2D2D26"/>
                </a:solidFill>
                <a:latin typeface="Arial"/>
                <a:cs typeface="Arial"/>
              </a:rPr>
              <a:t>u</a:t>
            </a:r>
            <a:r>
              <a:rPr sz="800" spc="-15" dirty="0">
                <a:solidFill>
                  <a:srgbClr val="0F1111"/>
                </a:solidFill>
                <a:latin typeface="Arial"/>
                <a:cs typeface="Arial"/>
              </a:rPr>
              <a:t>ptions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46794" y="523197"/>
            <a:ext cx="6753293" cy="370643"/>
          </a:xfrm>
          <a:custGeom>
            <a:avLst/>
            <a:gdLst/>
            <a:ahLst/>
            <a:cxnLst/>
            <a:rect l="l" t="t" r="r" b="b"/>
            <a:pathLst>
              <a:path w="6753292" h="370643">
                <a:moveTo>
                  <a:pt x="0" y="370643"/>
                </a:moveTo>
                <a:lnTo>
                  <a:pt x="6753292" y="370643"/>
                </a:lnTo>
                <a:lnTo>
                  <a:pt x="6753292" y="0"/>
                </a:lnTo>
                <a:lnTo>
                  <a:pt x="0" y="0"/>
                </a:lnTo>
                <a:lnTo>
                  <a:pt x="0" y="370643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188274" y="536925"/>
            <a:ext cx="2470332" cy="260823"/>
          </a:xfrm>
          <a:custGeom>
            <a:avLst/>
            <a:gdLst/>
            <a:ahLst/>
            <a:cxnLst/>
            <a:rect l="l" t="t" r="r" b="b"/>
            <a:pathLst>
              <a:path w="2470332" h="260823">
                <a:moveTo>
                  <a:pt x="0" y="260823"/>
                </a:moveTo>
                <a:lnTo>
                  <a:pt x="2470332" y="260823"/>
                </a:lnTo>
                <a:lnTo>
                  <a:pt x="2470332" y="0"/>
                </a:lnTo>
                <a:lnTo>
                  <a:pt x="0" y="0"/>
                </a:lnTo>
                <a:lnTo>
                  <a:pt x="0" y="260823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103111" y="1173664"/>
            <a:ext cx="7646034" cy="25450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016537" algn="ctr">
              <a:lnSpc>
                <a:spcPts val="2110"/>
              </a:lnSpc>
            </a:pPr>
            <a:r>
              <a:rPr sz="2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Epidemiology</a:t>
            </a:r>
            <a:r>
              <a:rPr sz="2100" b="1" spc="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100" b="1" spc="-15" dirty="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sz="2100" b="1" spc="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100" b="1" spc="-15" dirty="0">
                <a:solidFill>
                  <a:srgbClr val="231F20"/>
                </a:solidFill>
                <a:latin typeface="Times New Roman"/>
                <a:cs typeface="Times New Roman"/>
              </a:rPr>
              <a:t>Outcomes</a:t>
            </a:r>
            <a:r>
              <a:rPr sz="2100" b="1" spc="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100" b="1" spc="-15" dirty="0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r>
              <a:rPr sz="2100" b="1" spc="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Out-of-Hospital</a:t>
            </a:r>
            <a:r>
              <a:rPr sz="2100" b="1" spc="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Cardiac Arrest</a:t>
            </a:r>
            <a:r>
              <a:rPr sz="2100" b="1" spc="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sz="2100" b="1" spc="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2100" b="1" spc="-10" dirty="0">
                <a:solidFill>
                  <a:srgbClr val="231F20"/>
                </a:solidFill>
                <a:latin typeface="Times New Roman"/>
                <a:cs typeface="Times New Roman"/>
              </a:rPr>
              <a:t>Children</a:t>
            </a:r>
            <a:endParaRPr sz="2100">
              <a:latin typeface="Times New Roman"/>
              <a:cs typeface="Times New Roman"/>
            </a:endParaRPr>
          </a:p>
          <a:p>
            <a:pPr marR="1003837" algn="ctr">
              <a:spcBef>
                <a:spcPts val="190"/>
              </a:spcBef>
            </a:pPr>
            <a:r>
              <a:rPr sz="16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sz="1600" b="1" spc="1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6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Resuscitation</a:t>
            </a:r>
            <a:r>
              <a:rPr sz="1600" b="1" spc="1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6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Outcomes</a:t>
            </a:r>
            <a:r>
              <a:rPr sz="1600" b="1" spc="1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6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Consortium</a:t>
            </a:r>
            <a:r>
              <a:rPr sz="1600" b="1" spc="1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6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Epistry–Cardiac</a:t>
            </a:r>
            <a:r>
              <a:rPr sz="1600" b="1" spc="1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600" b="1" spc="5" dirty="0">
                <a:solidFill>
                  <a:srgbClr val="231F20"/>
                </a:solidFill>
                <a:latin typeface="Times New Roman"/>
                <a:cs typeface="Times New Roman"/>
              </a:rPr>
              <a:t>Arrest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25"/>
              </a:spcBef>
            </a:pPr>
            <a:endParaRPr sz="800"/>
          </a:p>
          <a:p>
            <a:pPr marL="832404" marR="1836241" algn="ctr">
              <a:lnSpc>
                <a:spcPts val="1410"/>
              </a:lnSpc>
            </a:pP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Dianne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L.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Atkins,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MD;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Siobhan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Everson-Stewart,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MS;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Gena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K.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Times New Roman"/>
                <a:cs typeface="Times New Roman"/>
              </a:rPr>
              <a:t>Sears,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BSN; Mohamud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Daya,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MD,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MS;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Martin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H.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Osmond,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MD,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CM,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FRCPC;</a:t>
            </a:r>
            <a:endParaRPr sz="1300">
              <a:latin typeface="Times New Roman"/>
              <a:cs typeface="Times New Roman"/>
            </a:endParaRPr>
          </a:p>
          <a:p>
            <a:pPr marL="1592425" marR="2596897" algn="ctr">
              <a:lnSpc>
                <a:spcPts val="1410"/>
              </a:lnSpc>
            </a:pP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Craig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R.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Warden,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MD,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MPH;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Robert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A.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Berg,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MD;</a:t>
            </a:r>
            <a:r>
              <a:rPr sz="1300" spc="-5" dirty="0">
                <a:solidFill>
                  <a:srgbClr val="231F20"/>
                </a:solidFill>
                <a:latin typeface="Times New Roman"/>
                <a:cs typeface="Times New Roman"/>
              </a:rPr>
              <a:t> the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Resuscitation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Outcomes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Times New Roman"/>
                <a:cs typeface="Times New Roman"/>
              </a:rPr>
              <a:t>Consortium</a:t>
            </a:r>
            <a:r>
              <a:rPr sz="13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Times New Roman"/>
                <a:cs typeface="Times New Roman"/>
              </a:rPr>
              <a:t>Investigators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47"/>
              </a:spcBef>
            </a:pPr>
            <a:endParaRPr sz="700"/>
          </a:p>
          <a:p>
            <a:pPr marL="4654732"/>
            <a:r>
              <a:rPr spc="-10" dirty="0">
                <a:latin typeface="Tahoma"/>
                <a:cs typeface="Tahoma"/>
              </a:rPr>
              <a:t>11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dirty="0">
                <a:latin typeface="Tahoma"/>
                <a:cs typeface="Tahoma"/>
              </a:rPr>
              <a:t>terr</a:t>
            </a:r>
            <a:r>
              <a:rPr spc="-5" dirty="0">
                <a:latin typeface="Tahoma"/>
                <a:cs typeface="Tahoma"/>
              </a:rPr>
              <a:t>it</a:t>
            </a:r>
            <a:r>
              <a:rPr spc="-10" dirty="0">
                <a:latin typeface="Tahoma"/>
                <a:cs typeface="Tahoma"/>
              </a:rPr>
              <a:t>oir</a:t>
            </a:r>
            <a:r>
              <a:rPr dirty="0">
                <a:latin typeface="Tahoma"/>
                <a:cs typeface="Tahoma"/>
              </a:rPr>
              <a:t>es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0" dirty="0">
                <a:latin typeface="Tahoma"/>
                <a:cs typeface="Tahoma"/>
              </a:rPr>
              <a:t>nord</a:t>
            </a:r>
            <a:r>
              <a:rPr spc="-21" dirty="0">
                <a:latin typeface="Tahoma"/>
                <a:cs typeface="Tahoma"/>
              </a:rPr>
              <a:t>-</a:t>
            </a:r>
            <a:r>
              <a:rPr spc="-15" dirty="0">
                <a:latin typeface="Tahoma"/>
                <a:cs typeface="Tahoma"/>
              </a:rPr>
              <a:t>amér</a:t>
            </a:r>
            <a:r>
              <a:rPr spc="-5" dirty="0">
                <a:latin typeface="Tahoma"/>
                <a:cs typeface="Tahoma"/>
              </a:rPr>
              <a:t>ic</a:t>
            </a:r>
            <a:r>
              <a:rPr spc="-10" dirty="0">
                <a:latin typeface="Tahoma"/>
                <a:cs typeface="Tahoma"/>
              </a:rPr>
              <a:t>ains</a:t>
            </a:r>
            <a:endParaRPr>
              <a:latin typeface="Tahoma"/>
              <a:cs typeface="Tahoma"/>
            </a:endParaRPr>
          </a:p>
          <a:p>
            <a:pPr marL="4654732">
              <a:lnSpc>
                <a:spcPts val="2099"/>
              </a:lnSpc>
            </a:pPr>
            <a:r>
              <a:rPr spc="-15" dirty="0">
                <a:latin typeface="Tahoma"/>
                <a:cs typeface="Tahoma"/>
              </a:rPr>
              <a:t>2</a:t>
            </a:r>
            <a:r>
              <a:rPr spc="-10" dirty="0">
                <a:latin typeface="Tahoma"/>
                <a:cs typeface="Tahoma"/>
              </a:rPr>
              <a:t>4 </a:t>
            </a:r>
            <a:r>
              <a:rPr spc="-15" dirty="0">
                <a:latin typeface="Tahoma"/>
                <a:cs typeface="Tahoma"/>
              </a:rPr>
              <a:t>M d</a:t>
            </a:r>
            <a:r>
              <a:rPr spc="30" dirty="0">
                <a:latin typeface="Tahoma"/>
                <a:cs typeface="Tahoma"/>
              </a:rPr>
              <a:t>’</a:t>
            </a:r>
            <a:r>
              <a:rPr spc="-15" dirty="0">
                <a:latin typeface="Tahoma"/>
                <a:cs typeface="Tahoma"/>
              </a:rPr>
              <a:t>hab</a:t>
            </a:r>
            <a:r>
              <a:rPr dirty="0">
                <a:latin typeface="Tahoma"/>
                <a:cs typeface="Tahoma"/>
              </a:rPr>
              <a:t>it</a:t>
            </a:r>
            <a:r>
              <a:rPr spc="-15" dirty="0">
                <a:latin typeface="Tahoma"/>
                <a:cs typeface="Tahoma"/>
              </a:rPr>
              <a:t>an</a:t>
            </a:r>
            <a:r>
              <a:rPr spc="-10" dirty="0">
                <a:latin typeface="Tahoma"/>
                <a:cs typeface="Tahoma"/>
              </a:rPr>
              <a:t>ts</a:t>
            </a:r>
            <a:endParaRPr>
              <a:latin typeface="Tahoma"/>
              <a:cs typeface="Tahoma"/>
            </a:endParaRPr>
          </a:p>
          <a:p>
            <a:pPr marL="4654732">
              <a:spcBef>
                <a:spcPts val="40"/>
              </a:spcBef>
            </a:pPr>
            <a:r>
              <a:rPr dirty="0">
                <a:latin typeface="Tahoma"/>
                <a:cs typeface="Tahoma"/>
              </a:rPr>
              <a:t>Décem</a:t>
            </a:r>
            <a:r>
              <a:rPr spc="-5" dirty="0">
                <a:latin typeface="Tahoma"/>
                <a:cs typeface="Tahoma"/>
              </a:rPr>
              <a:t>b</a:t>
            </a:r>
            <a:r>
              <a:rPr spc="-10" dirty="0">
                <a:latin typeface="Tahoma"/>
                <a:cs typeface="Tahoma"/>
              </a:rPr>
              <a:t>r</a:t>
            </a:r>
            <a:r>
              <a:rPr dirty="0">
                <a:latin typeface="Tahoma"/>
                <a:cs typeface="Tahoma"/>
              </a:rPr>
              <a:t>e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0" dirty="0">
                <a:latin typeface="Tahoma"/>
                <a:cs typeface="Tahoma"/>
              </a:rPr>
              <a:t>2005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0" dirty="0">
                <a:latin typeface="Tahoma"/>
                <a:cs typeface="Tahoma"/>
              </a:rPr>
              <a:t>–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21" dirty="0">
                <a:latin typeface="Tahoma"/>
                <a:cs typeface="Tahoma"/>
              </a:rPr>
              <a:t>M</a:t>
            </a:r>
            <a:r>
              <a:rPr dirty="0">
                <a:latin typeface="Tahoma"/>
                <a:cs typeface="Tahoma"/>
              </a:rPr>
              <a:t>ars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0" dirty="0">
                <a:latin typeface="Tahoma"/>
                <a:cs typeface="Tahoma"/>
              </a:rPr>
              <a:t>2007</a:t>
            </a:r>
            <a:endParaRPr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75576" y="537406"/>
            <a:ext cx="2496185" cy="3225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2100" b="1" spc="40" dirty="0">
                <a:solidFill>
                  <a:srgbClr val="FFFFFF"/>
                </a:solidFill>
                <a:latin typeface="Times New Roman"/>
                <a:cs typeface="Times New Roman"/>
              </a:rPr>
              <a:t>Pediatric</a:t>
            </a:r>
            <a:r>
              <a:rPr sz="2100" b="1" spc="20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b="1" spc="44" dirty="0">
                <a:solidFill>
                  <a:srgbClr val="FFFFFF"/>
                </a:solidFill>
                <a:latin typeface="Times New Roman"/>
                <a:cs typeface="Times New Roman"/>
              </a:rPr>
              <a:t>Cardiology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05968" y="3817119"/>
            <a:ext cx="688975" cy="255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-135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600" b="1" spc="9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90" dirty="0">
                <a:solidFill>
                  <a:srgbClr val="231F20"/>
                </a:solidFill>
                <a:latin typeface="Arial"/>
                <a:cs typeface="Arial"/>
              </a:rPr>
              <a:t>1.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75507" y="3817119"/>
            <a:ext cx="1910714" cy="255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b="1" spc="-114" dirty="0">
                <a:solidFill>
                  <a:srgbClr val="231F20"/>
                </a:solidFill>
                <a:latin typeface="Arial"/>
                <a:cs typeface="Arial"/>
              </a:rPr>
              <a:t>Patient</a:t>
            </a:r>
            <a:r>
              <a:rPr sz="1600" b="1" spc="9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125" dirty="0">
                <a:solidFill>
                  <a:srgbClr val="231F20"/>
                </a:solidFill>
                <a:latin typeface="Arial"/>
                <a:cs typeface="Arial"/>
              </a:rPr>
              <a:t>Characteristics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9252" y="6345202"/>
            <a:ext cx="6557010" cy="6584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500" spc="-140" dirty="0">
                <a:solidFill>
                  <a:srgbClr val="231F20"/>
                </a:solidFill>
                <a:latin typeface="Arial"/>
                <a:cs typeface="Arial"/>
              </a:rPr>
              <a:t>*Percentage</a:t>
            </a:r>
            <a:r>
              <a:rPr sz="1500" spc="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86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500" spc="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05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500" spc="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30" dirty="0">
                <a:solidFill>
                  <a:srgbClr val="231F20"/>
                </a:solidFill>
                <a:latin typeface="Arial"/>
                <a:cs typeface="Arial"/>
              </a:rPr>
              <a:t>those</a:t>
            </a:r>
            <a:r>
              <a:rPr sz="1500" spc="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500" spc="-125" dirty="0">
                <a:solidFill>
                  <a:srgbClr val="231F20"/>
                </a:solidFill>
                <a:latin typeface="Arial"/>
                <a:cs typeface="Arial"/>
              </a:rPr>
              <a:t>known.</a:t>
            </a:r>
            <a:endParaRPr sz="1500">
              <a:latin typeface="Arial"/>
              <a:cs typeface="Arial"/>
            </a:endParaRPr>
          </a:p>
          <a:p>
            <a:pPr>
              <a:lnSpc>
                <a:spcPts val="1400"/>
              </a:lnSpc>
              <a:spcBef>
                <a:spcPts val="68"/>
              </a:spcBef>
            </a:pPr>
            <a:endParaRPr sz="1400"/>
          </a:p>
          <a:p>
            <a:pPr marL="2114344"/>
            <a:r>
              <a:rPr sz="1600" spc="-25" dirty="0">
                <a:latin typeface="Tahoma"/>
                <a:cs typeface="Tahoma"/>
              </a:rPr>
              <a:t>A</a:t>
            </a:r>
            <a:r>
              <a:rPr sz="1600" dirty="0">
                <a:latin typeface="Tahoma"/>
                <a:cs typeface="Tahoma"/>
              </a:rPr>
              <a:t>t</a:t>
            </a:r>
            <a:r>
              <a:rPr sz="1600" spc="-10" dirty="0">
                <a:latin typeface="Tahoma"/>
                <a:cs typeface="Tahoma"/>
              </a:rPr>
              <a:t>kins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L,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Cir</a:t>
            </a:r>
            <a:r>
              <a:rPr sz="1600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ulation.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2009;119:1484-1491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45777" y="3704793"/>
            <a:ext cx="2493010" cy="280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pc="-15" dirty="0">
                <a:latin typeface="Tahoma"/>
                <a:cs typeface="Tahoma"/>
              </a:rPr>
              <a:t>20</a:t>
            </a:r>
            <a:r>
              <a:rPr spc="-21" dirty="0">
                <a:latin typeface="Tahoma"/>
                <a:cs typeface="Tahoma"/>
              </a:rPr>
              <a:t>% AC</a:t>
            </a:r>
            <a:r>
              <a:rPr spc="-15" dirty="0">
                <a:latin typeface="Tahoma"/>
                <a:cs typeface="Tahoma"/>
              </a:rPr>
              <a:t>R ch</a:t>
            </a:r>
            <a:r>
              <a:rPr spc="-10" dirty="0">
                <a:latin typeface="Tahoma"/>
                <a:cs typeface="Tahoma"/>
              </a:rPr>
              <a:t>ez</a:t>
            </a:r>
            <a:r>
              <a:rPr spc="-5" dirty="0">
                <a:latin typeface="Tahoma"/>
                <a:cs typeface="Tahoma"/>
              </a:rPr>
              <a:t> </a:t>
            </a:r>
            <a:r>
              <a:rPr spc="-15" dirty="0">
                <a:latin typeface="Tahoma"/>
                <a:cs typeface="Tahoma"/>
              </a:rPr>
              <a:t>&lt; 2</a:t>
            </a:r>
            <a:r>
              <a:rPr spc="-10" dirty="0">
                <a:latin typeface="Tahoma"/>
                <a:cs typeface="Tahoma"/>
              </a:rPr>
              <a:t>0 </a:t>
            </a:r>
            <a:r>
              <a:rPr spc="-15" dirty="0">
                <a:latin typeface="Tahoma"/>
                <a:cs typeface="Tahoma"/>
              </a:rPr>
              <a:t>ans</a:t>
            </a:r>
            <a:endParaRPr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771437" y="4448060"/>
            <a:ext cx="1108074" cy="1588"/>
          </a:xfrm>
          <a:custGeom>
            <a:avLst/>
            <a:gdLst/>
            <a:ahLst/>
            <a:cxnLst/>
            <a:rect l="l" t="t" r="r" b="b"/>
            <a:pathLst>
              <a:path w="1108074" h="1588">
                <a:moveTo>
                  <a:pt x="0" y="0"/>
                </a:moveTo>
                <a:lnTo>
                  <a:pt x="1108074" y="1588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16479" y="491694"/>
            <a:ext cx="974090" cy="314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</a:t>
            </a:r>
            <a:endParaRPr sz="1000">
              <a:latin typeface="Tahoma"/>
              <a:cs typeface="Tahoma"/>
            </a:endParaRPr>
          </a:p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765646" y="4174974"/>
          <a:ext cx="9143996" cy="25463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50121"/>
                <a:gridCol w="1642247"/>
                <a:gridCol w="1441822"/>
                <a:gridCol w="1699479"/>
                <a:gridCol w="1610327"/>
              </a:tblGrid>
              <a:tr h="441960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Characteristic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85">
                      <a:solidFill>
                        <a:srgbClr val="231F20"/>
                      </a:solidFill>
                      <a:prstDash val="solid"/>
                    </a:lnT>
                    <a:lnB w="17185">
                      <a:solidFill>
                        <a:srgbClr val="231F20"/>
                      </a:solidFill>
                      <a:prstDash val="solid"/>
                    </a:lnB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6606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Infants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4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=277)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85">
                      <a:solidFill>
                        <a:srgbClr val="231F20"/>
                      </a:solidFill>
                      <a:prstDash val="solid"/>
                    </a:lnT>
                    <a:lnB w="17185">
                      <a:solidFill>
                        <a:srgbClr val="231F20"/>
                      </a:solidFill>
                      <a:prstDash val="solid"/>
                    </a:lnB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Children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(n=154)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85">
                      <a:solidFill>
                        <a:srgbClr val="231F20"/>
                      </a:solidFill>
                      <a:prstDash val="solid"/>
                    </a:lnT>
                    <a:lnB w="17185">
                      <a:solidFill>
                        <a:srgbClr val="231F20"/>
                      </a:solidFill>
                      <a:prstDash val="solid"/>
                    </a:lnB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Adolescents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4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=193)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85">
                      <a:solidFill>
                        <a:srgbClr val="231F20"/>
                      </a:solidFill>
                      <a:prstDash val="solid"/>
                    </a:lnT>
                    <a:lnB w="17185">
                      <a:solidFill>
                        <a:srgbClr val="231F20"/>
                      </a:solidFill>
                      <a:prstDash val="solid"/>
                    </a:lnB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All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Pediatric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4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=624)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85">
                      <a:solidFill>
                        <a:srgbClr val="231F20"/>
                      </a:solidFill>
                      <a:prstDash val="solid"/>
                    </a:lnT>
                    <a:lnB w="17185">
                      <a:solidFill>
                        <a:srgbClr val="231F20"/>
                      </a:solidFill>
                      <a:prstDash val="solid"/>
                    </a:lnB>
                    <a:solidFill>
                      <a:srgbClr val="000433"/>
                    </a:solidFill>
                  </a:tcPr>
                </a:tc>
              </a:tr>
              <a:tr h="314671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Age,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mean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(SD),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y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85">
                      <a:solidFill>
                        <a:srgbClr val="231F20"/>
                      </a:solidFill>
                      <a:prstDash val="solid"/>
                    </a:lnT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9083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0.3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(0.2)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85">
                      <a:solidFill>
                        <a:srgbClr val="231F20"/>
                      </a:solidFill>
                      <a:prstDash val="solid"/>
                    </a:lnT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3431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4.2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(3.0)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85">
                      <a:solidFill>
                        <a:srgbClr val="231F20"/>
                      </a:solidFill>
                      <a:prstDash val="solid"/>
                    </a:lnT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7559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16.4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(2.1)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85">
                      <a:solidFill>
                        <a:srgbClr val="231F20"/>
                      </a:solidFill>
                      <a:prstDash val="solid"/>
                    </a:lnT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36385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6.2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(7.3)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7185">
                      <a:solidFill>
                        <a:srgbClr val="231F20"/>
                      </a:solidFill>
                      <a:prstDash val="solid"/>
                    </a:lnT>
                    <a:solidFill>
                      <a:srgbClr val="000433"/>
                    </a:solidFill>
                  </a:tcPr>
                </a:tc>
              </a:tr>
              <a:tr h="436598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Age,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median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(Q1,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Q3),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y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9083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0.2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(0.1,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0.4)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3.0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(1.6,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7.0)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7622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17.0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(15.0,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18.0)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36385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1.5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(0.3,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14.5)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</a:tr>
              <a:tr h="297874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Male,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(%)*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160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(59)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7876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92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134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(69)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386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(62)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Incidence/100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000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person-y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(95%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CI)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72.71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(62.02–83.39)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14668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3.73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(3.02–4.43)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7559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6.37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(5.30–7.44)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7622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8.04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(7.27–8.81)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</a:tr>
              <a:tr h="297874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EMS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treated,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(%)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232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(84)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19050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135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(88)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136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(70)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503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(81)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000433"/>
                    </a:solidFill>
                  </a:tcPr>
                </a:tc>
              </a:tr>
              <a:tr h="315448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No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EMS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treatment,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400" spc="7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(%)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85">
                      <a:solidFill>
                        <a:srgbClr val="231F20"/>
                      </a:solidFill>
                      <a:prstDash val="solid"/>
                    </a:lnB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33464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45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(16)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85">
                      <a:solidFill>
                        <a:srgbClr val="231F20"/>
                      </a:solidFill>
                      <a:prstDash val="solid"/>
                    </a:lnB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27876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19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(12)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85">
                      <a:solidFill>
                        <a:srgbClr val="231F20"/>
                      </a:solidFill>
                      <a:prstDash val="solid"/>
                    </a:lnB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407670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57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(30)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85">
                      <a:solidFill>
                        <a:srgbClr val="231F20"/>
                      </a:solidFill>
                      <a:prstDash val="solid"/>
                    </a:lnB>
                    <a:solidFill>
                      <a:srgbClr val="000433"/>
                    </a:solidFill>
                  </a:tcPr>
                </a:tc>
                <a:tc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</a:pPr>
                      <a:r>
                        <a:rPr sz="14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121</a:t>
                      </a:r>
                      <a:r>
                        <a:rPr sz="1400" spc="-6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(19)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7185">
                      <a:solidFill>
                        <a:srgbClr val="231F20"/>
                      </a:solidFill>
                      <a:prstDash val="solid"/>
                    </a:lnB>
                    <a:solidFill>
                      <a:srgbClr val="00043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74637" y="425335"/>
            <a:ext cx="5753098" cy="66973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02191" y="4366780"/>
            <a:ext cx="2921635" cy="492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0159" algn="ctr"/>
            <a:r>
              <a:rPr sz="1600" dirty="0">
                <a:latin typeface="Tahoma"/>
                <a:cs typeface="Tahoma"/>
              </a:rPr>
              <a:t>Del</a:t>
            </a:r>
            <a:r>
              <a:rPr sz="1600" spc="-5" dirty="0">
                <a:latin typeface="Tahoma"/>
                <a:cs typeface="Tahoma"/>
              </a:rPr>
              <a:t>li</a:t>
            </a:r>
            <a:r>
              <a:rPr sz="1600" spc="-15" dirty="0">
                <a:latin typeface="Tahoma"/>
                <a:cs typeface="Tahoma"/>
              </a:rPr>
              <a:t>ng</a:t>
            </a:r>
            <a:r>
              <a:rPr sz="1600" dirty="0">
                <a:latin typeface="Tahoma"/>
                <a:cs typeface="Tahoma"/>
              </a:rPr>
              <a:t>er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R</a:t>
            </a:r>
            <a:r>
              <a:rPr sz="1600" spc="-225" dirty="0">
                <a:latin typeface="Tahoma"/>
                <a:cs typeface="Tahoma"/>
              </a:rPr>
              <a:t>P</a:t>
            </a:r>
            <a:r>
              <a:rPr sz="1600" spc="-5" dirty="0">
                <a:latin typeface="Tahoma"/>
                <a:cs typeface="Tahoma"/>
              </a:rPr>
              <a:t>,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</a:t>
            </a:r>
            <a:r>
              <a:rPr sz="1600" spc="-5" dirty="0">
                <a:latin typeface="Tahoma"/>
                <a:cs typeface="Tahoma"/>
              </a:rPr>
              <a:t>.</a:t>
            </a:r>
            <a:endParaRPr sz="1600">
              <a:latin typeface="Tahoma"/>
              <a:cs typeface="Tahoma"/>
            </a:endParaRPr>
          </a:p>
          <a:p>
            <a:pPr algn="ctr">
              <a:lnSpc>
                <a:spcPts val="1900"/>
              </a:lnSpc>
            </a:pPr>
            <a:r>
              <a:rPr sz="1600" spc="-15" dirty="0">
                <a:latin typeface="Tahoma"/>
                <a:cs typeface="Tahoma"/>
              </a:rPr>
              <a:t>C</a:t>
            </a:r>
            <a:r>
              <a:rPr sz="1600" spc="-5" dirty="0">
                <a:latin typeface="Tahoma"/>
                <a:cs typeface="Tahoma"/>
              </a:rPr>
              <a:t>rit </a:t>
            </a:r>
            <a:r>
              <a:rPr sz="1600" spc="-15" dirty="0">
                <a:latin typeface="Tahoma"/>
                <a:cs typeface="Tahoma"/>
              </a:rPr>
              <a:t>Ca</a:t>
            </a:r>
            <a:r>
              <a:rPr sz="1600" spc="-21" dirty="0">
                <a:latin typeface="Tahoma"/>
                <a:cs typeface="Tahoma"/>
              </a:rPr>
              <a:t>r</a:t>
            </a:r>
            <a:r>
              <a:rPr sz="1600" dirty="0">
                <a:latin typeface="Tahoma"/>
                <a:cs typeface="Tahoma"/>
              </a:rPr>
              <a:t>e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21" dirty="0">
                <a:latin typeface="Tahoma"/>
                <a:cs typeface="Tahoma"/>
              </a:rPr>
              <a:t>M</a:t>
            </a:r>
            <a:r>
              <a:rPr sz="1600" spc="-10" dirty="0">
                <a:latin typeface="Tahoma"/>
                <a:cs typeface="Tahoma"/>
              </a:rPr>
              <a:t>ed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5" dirty="0">
                <a:latin typeface="Tahoma"/>
                <a:cs typeface="Tahoma"/>
              </a:rPr>
              <a:t>2013</a:t>
            </a:r>
            <a:r>
              <a:rPr sz="1600" spc="-10" dirty="0">
                <a:latin typeface="Tahoma"/>
                <a:cs typeface="Tahoma"/>
              </a:rPr>
              <a:t>; </a:t>
            </a:r>
            <a:r>
              <a:rPr sz="1600" spc="-15" dirty="0">
                <a:latin typeface="Tahoma"/>
                <a:cs typeface="Tahoma"/>
              </a:rPr>
              <a:t>41:580</a:t>
            </a:r>
            <a:r>
              <a:rPr sz="1600" spc="-10" dirty="0">
                <a:latin typeface="Tahoma"/>
                <a:cs typeface="Tahoma"/>
              </a:rPr>
              <a:t>-</a:t>
            </a:r>
            <a:r>
              <a:rPr sz="1600" spc="-15" dirty="0">
                <a:latin typeface="Tahoma"/>
                <a:cs typeface="Tahoma"/>
              </a:rPr>
              <a:t>637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3142" y="1528827"/>
            <a:ext cx="2835275" cy="10896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12698">
              <a:lnSpc>
                <a:spcPct val="88900"/>
              </a:lnSpc>
            </a:pPr>
            <a:r>
              <a:rPr lang="en-US" sz="2100" spc="-10" dirty="0" err="1" smtClean="0">
                <a:latin typeface="Tahoma"/>
                <a:cs typeface="Tahoma"/>
              </a:rPr>
              <a:t>Cùng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những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lý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luận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và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cùng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những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thái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độ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trong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tình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trạng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sốc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nhiễm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trùng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trẻ</a:t>
            </a:r>
            <a:r>
              <a:rPr lang="en-US" sz="2100" spc="-10" dirty="0" smtClean="0">
                <a:latin typeface="Tahoma"/>
                <a:cs typeface="Tahoma"/>
              </a:rPr>
              <a:t> </a:t>
            </a:r>
            <a:r>
              <a:rPr lang="en-US" sz="2100" spc="-10" dirty="0" err="1" smtClean="0">
                <a:latin typeface="Tahoma"/>
                <a:cs typeface="Tahoma"/>
              </a:rPr>
              <a:t>em</a:t>
            </a:r>
            <a:endParaRPr sz="210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484803" y="799669"/>
            <a:ext cx="8138795" cy="58077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421599" algn="ctr"/>
            <a:r>
              <a:rPr lang="en-US" sz="4000" spc="-25" dirty="0" err="1" smtClean="0">
                <a:latin typeface="Tahoma"/>
                <a:cs typeface="Tahoma"/>
              </a:rPr>
              <a:t>Kết</a:t>
            </a:r>
            <a:r>
              <a:rPr lang="en-US" sz="4000" spc="-25" dirty="0" smtClean="0">
                <a:latin typeface="Tahoma"/>
                <a:cs typeface="Tahoma"/>
              </a:rPr>
              <a:t> </a:t>
            </a:r>
            <a:r>
              <a:rPr lang="en-US" sz="4000" spc="-25" dirty="0" err="1" smtClean="0">
                <a:latin typeface="Tahoma"/>
                <a:cs typeface="Tahoma"/>
              </a:rPr>
              <a:t>luận</a:t>
            </a:r>
            <a:endParaRPr sz="4000" dirty="0">
              <a:latin typeface="Tahoma"/>
              <a:cs typeface="Tahoma"/>
            </a:endParaRPr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  <a:spcBef>
                <a:spcPts val="34"/>
              </a:spcBef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21" dirty="0" smtClean="0">
                <a:latin typeface="Tahoma"/>
                <a:cs typeface="Tahoma"/>
              </a:rPr>
              <a:t>NTNT ở </a:t>
            </a:r>
            <a:r>
              <a:rPr lang="en-US" sz="2400" spc="-21" dirty="0" err="1" smtClean="0">
                <a:latin typeface="Tahoma"/>
                <a:cs typeface="Tahoma"/>
              </a:rPr>
              <a:t>trẻ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spc="-21" dirty="0" err="1" smtClean="0">
                <a:latin typeface="Tahoma"/>
                <a:cs typeface="Tahoma"/>
              </a:rPr>
              <a:t>em</a:t>
            </a:r>
            <a:r>
              <a:rPr lang="en-US" sz="2400" spc="-21" dirty="0" smtClean="0">
                <a:latin typeface="Tahoma"/>
                <a:cs typeface="Tahoma"/>
              </a:rPr>
              <a:t> </a:t>
            </a:r>
            <a:r>
              <a:rPr lang="en-US" sz="2400" b="1" spc="-21" dirty="0" err="1" smtClean="0">
                <a:latin typeface="Tahoma"/>
                <a:cs typeface="Tahoma"/>
              </a:rPr>
              <a:t>hiếm</a:t>
            </a:r>
            <a:r>
              <a:rPr lang="en-US" sz="2400" b="1" spc="-21" dirty="0" smtClean="0">
                <a:latin typeface="Tahoma"/>
                <a:cs typeface="Tahoma"/>
              </a:rPr>
              <a:t>  </a:t>
            </a:r>
            <a:r>
              <a:rPr lang="en-US" sz="2400" b="1" spc="-21" dirty="0" err="1" smtClean="0">
                <a:latin typeface="Tahoma"/>
                <a:cs typeface="Tahoma"/>
              </a:rPr>
              <a:t>gặp</a:t>
            </a:r>
            <a:r>
              <a:rPr lang="en-US" sz="2400" b="1" spc="-21" dirty="0" smtClean="0">
                <a:latin typeface="Tahoma"/>
                <a:cs typeface="Tahoma"/>
              </a:rPr>
              <a:t> </a:t>
            </a:r>
            <a:r>
              <a:rPr lang="en-US" sz="2400" b="1" spc="-21" dirty="0" err="1" smtClean="0">
                <a:latin typeface="Tahoma"/>
                <a:cs typeface="Tahoma"/>
              </a:rPr>
              <a:t>hơn</a:t>
            </a:r>
            <a:r>
              <a:rPr lang="en-US" sz="2400" b="1" spc="-21" dirty="0" smtClean="0">
                <a:latin typeface="Tahoma"/>
                <a:cs typeface="Tahoma"/>
              </a:rPr>
              <a:t> ở </a:t>
            </a:r>
            <a:r>
              <a:rPr lang="en-US" sz="2400" b="1" spc="-21" dirty="0" err="1" smtClean="0">
                <a:latin typeface="Tahoma"/>
                <a:cs typeface="Tahoma"/>
              </a:rPr>
              <a:t>người</a:t>
            </a:r>
            <a:r>
              <a:rPr lang="en-US" sz="2400" b="1" spc="-21" dirty="0" smtClean="0">
                <a:latin typeface="Tahoma"/>
                <a:cs typeface="Tahoma"/>
              </a:rPr>
              <a:t> </a:t>
            </a:r>
            <a:r>
              <a:rPr lang="en-US" sz="2400" b="1" spc="-21" dirty="0" err="1" smtClean="0">
                <a:latin typeface="Tahoma"/>
                <a:cs typeface="Tahoma"/>
              </a:rPr>
              <a:t>lớn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1300"/>
              </a:lnSpc>
              <a:spcBef>
                <a:spcPts val="32"/>
              </a:spcBef>
              <a:buFont typeface="Arial"/>
              <a:buChar char="•"/>
            </a:pPr>
            <a:endParaRPr sz="13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Gặp</a:t>
            </a:r>
            <a:r>
              <a:rPr lang="en-US" sz="2400" dirty="0" smtClean="0">
                <a:latin typeface="Tahoma"/>
                <a:cs typeface="Tahoma"/>
              </a:rPr>
              <a:t> ở </a:t>
            </a:r>
            <a:r>
              <a:rPr lang="en-US" sz="2400" b="1" dirty="0" err="1" smtClean="0">
                <a:latin typeface="Tahoma"/>
                <a:cs typeface="Tahoma"/>
              </a:rPr>
              <a:t>trẻ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nhũ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nhi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và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trẻ</a:t>
            </a:r>
            <a:r>
              <a:rPr lang="en-US" sz="2400" dirty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nhỏ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nhiều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hơn</a:t>
            </a: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spc="-60" dirty="0" err="1" smtClean="0">
                <a:latin typeface="Tahoma"/>
                <a:cs typeface="Tahoma"/>
              </a:rPr>
              <a:t>Có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thể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dễ</a:t>
            </a:r>
            <a:r>
              <a:rPr lang="en-US" sz="2400" spc="-60" dirty="0" smtClean="0">
                <a:latin typeface="Tahoma"/>
                <a:cs typeface="Tahoma"/>
              </a:rPr>
              <a:t>  </a:t>
            </a:r>
            <a:r>
              <a:rPr lang="en-US" sz="2400" spc="-60" dirty="0" err="1" smtClean="0">
                <a:latin typeface="Tahoma"/>
                <a:cs typeface="Tahoma"/>
              </a:rPr>
              <a:t>dàng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làm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cho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chúng</a:t>
            </a:r>
            <a:r>
              <a:rPr lang="en-US" sz="2400" spc="-60" dirty="0" smtClean="0">
                <a:latin typeface="Tahoma"/>
                <a:cs typeface="Tahoma"/>
              </a:rPr>
              <a:t> ta </a:t>
            </a:r>
            <a:r>
              <a:rPr lang="en-US" sz="2400" spc="-60" dirty="0" err="1" smtClean="0">
                <a:latin typeface="Tahoma"/>
                <a:cs typeface="Tahoma"/>
              </a:rPr>
              <a:t>lúng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túng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spc="-60" dirty="0" err="1" smtClean="0">
                <a:latin typeface="Tahoma"/>
                <a:cs typeface="Tahoma"/>
              </a:rPr>
              <a:t>vì</a:t>
            </a:r>
            <a:r>
              <a:rPr lang="en-US" sz="2400" spc="-60" dirty="0" smtClean="0">
                <a:latin typeface="Tahoma"/>
                <a:cs typeface="Tahoma"/>
              </a:rPr>
              <a:t> </a:t>
            </a:r>
            <a:r>
              <a:rPr lang="en-US" sz="2400" b="1" spc="-60" dirty="0" err="1" smtClean="0">
                <a:latin typeface="Tahoma"/>
                <a:cs typeface="Tahoma"/>
              </a:rPr>
              <a:t>hiếm</a:t>
            </a:r>
            <a:r>
              <a:rPr lang="en-US" sz="2400" b="1" spc="-60" dirty="0" smtClean="0">
                <a:latin typeface="Tahoma"/>
                <a:cs typeface="Tahoma"/>
              </a:rPr>
              <a:t> </a:t>
            </a:r>
            <a:r>
              <a:rPr lang="en-US" sz="2400" b="1" spc="-60" dirty="0" err="1" smtClean="0">
                <a:latin typeface="Tahoma"/>
                <a:cs typeface="Tahoma"/>
              </a:rPr>
              <a:t>gặp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900"/>
              </a:lnSpc>
              <a:spcBef>
                <a:spcPts val="19"/>
              </a:spcBef>
              <a:buFont typeface="Arial"/>
              <a:buChar char="•"/>
            </a:pPr>
            <a:endParaRPr sz="9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Chọn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phác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đồ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thích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ứng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với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các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khuyến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cáo</a:t>
            </a: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Nguyên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nhân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thông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b="1" dirty="0" err="1" smtClean="0">
                <a:latin typeface="Tahoma"/>
                <a:cs typeface="Tahoma"/>
              </a:rPr>
              <a:t>khí</a:t>
            </a:r>
            <a:r>
              <a:rPr lang="en-US" sz="2400" dirty="0" smtClean="0">
                <a:latin typeface="Tahoma"/>
                <a:cs typeface="Tahoma"/>
              </a:rPr>
              <a:t>, </a:t>
            </a:r>
            <a:r>
              <a:rPr lang="en-US" sz="2400" dirty="0" err="1" smtClean="0">
                <a:latin typeface="Tahoma"/>
                <a:cs typeface="Tahoma"/>
              </a:rPr>
              <a:t>giảm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thể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tích</a:t>
            </a:r>
            <a:r>
              <a:rPr lang="en-US" sz="2400" dirty="0" smtClean="0">
                <a:latin typeface="Tahoma"/>
                <a:cs typeface="Tahoma"/>
              </a:rPr>
              <a:t>, …</a:t>
            </a:r>
            <a:r>
              <a:rPr lang="en-US" sz="2400" dirty="0" err="1" smtClean="0">
                <a:latin typeface="Tahoma"/>
                <a:cs typeface="Tahoma"/>
              </a:rPr>
              <a:t>và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thỉnh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thoảng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rối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loạn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nhịp</a:t>
            </a:r>
            <a:endParaRPr sz="1000" dirty="0"/>
          </a:p>
          <a:p>
            <a:pPr>
              <a:lnSpc>
                <a:spcPts val="1400"/>
              </a:lnSpc>
              <a:spcBef>
                <a:spcPts val="94"/>
              </a:spcBef>
              <a:buFont typeface="Arial"/>
              <a:buChar char="•"/>
            </a:pPr>
            <a:endParaRPr sz="14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dirty="0" err="1" smtClean="0">
                <a:latin typeface="Tahoma"/>
                <a:cs typeface="Tahoma"/>
              </a:rPr>
              <a:t>Phòng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ngừa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và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tiên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liệu</a:t>
            </a:r>
            <a:r>
              <a:rPr lang="en-US" sz="2400" dirty="0" smtClean="0">
                <a:latin typeface="Tahoma"/>
                <a:cs typeface="Tahoma"/>
              </a:rPr>
              <a:t>: </a:t>
            </a:r>
            <a:r>
              <a:rPr lang="en-US" sz="2400" dirty="0" err="1" smtClean="0">
                <a:latin typeface="Tahoma"/>
                <a:cs typeface="Tahoma"/>
              </a:rPr>
              <a:t>đào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tạo</a:t>
            </a:r>
            <a:r>
              <a:rPr lang="en-US" sz="2400" smtClean="0">
                <a:latin typeface="Tahoma"/>
                <a:cs typeface="Tahoma"/>
              </a:rPr>
              <a:t>, mô hình </a:t>
            </a:r>
            <a:r>
              <a:rPr lang="en-US" sz="2400" b="1" smtClean="0">
                <a:latin typeface="Tahoma"/>
                <a:cs typeface="Tahoma"/>
              </a:rPr>
              <a:t>giả </a:t>
            </a:r>
            <a:r>
              <a:rPr lang="en-US" sz="2400" b="1" dirty="0" err="1" smtClean="0">
                <a:latin typeface="Tahoma"/>
                <a:cs typeface="Tahoma"/>
              </a:rPr>
              <a:t>định</a:t>
            </a:r>
            <a:r>
              <a:rPr lang="en-US" sz="2400" dirty="0" smtClean="0">
                <a:latin typeface="Tahoma"/>
                <a:cs typeface="Tahoma"/>
              </a:rPr>
              <a:t>, </a:t>
            </a:r>
            <a:r>
              <a:rPr lang="en-US" sz="2400" dirty="0" err="1" smtClean="0">
                <a:latin typeface="Tahoma"/>
                <a:cs typeface="Tahoma"/>
              </a:rPr>
              <a:t>phỏng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vấn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tình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huống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900"/>
              </a:lnSpc>
              <a:spcBef>
                <a:spcPts val="44"/>
              </a:spcBef>
              <a:buFont typeface="Arial"/>
              <a:buChar char="•"/>
            </a:pPr>
            <a:endParaRPr sz="9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b="1" spc="-10" dirty="0" err="1" smtClean="0">
                <a:latin typeface="Tahoma"/>
                <a:cs typeface="Tahoma"/>
              </a:rPr>
              <a:t>Các</a:t>
            </a:r>
            <a:r>
              <a:rPr lang="en-US" sz="2400" b="1" spc="-10" dirty="0" smtClean="0">
                <a:latin typeface="Tahoma"/>
                <a:cs typeface="Tahoma"/>
              </a:rPr>
              <a:t> </a:t>
            </a:r>
            <a:r>
              <a:rPr lang="en-US" sz="2400" b="1" spc="-10" dirty="0" err="1" smtClean="0">
                <a:latin typeface="Tahoma"/>
                <a:cs typeface="Tahoma"/>
              </a:rPr>
              <a:t>ekip</a:t>
            </a:r>
            <a:r>
              <a:rPr lang="en-US" sz="2400" b="1" spc="-10" dirty="0" smtClean="0">
                <a:latin typeface="Tahoma"/>
                <a:cs typeface="Tahoma"/>
              </a:rPr>
              <a:t> can </a:t>
            </a:r>
            <a:r>
              <a:rPr lang="en-US" sz="2400" b="1" spc="-10" dirty="0" err="1" smtClean="0">
                <a:latin typeface="Tahoma"/>
                <a:cs typeface="Tahoma"/>
              </a:rPr>
              <a:t>thiệp</a:t>
            </a:r>
            <a:r>
              <a:rPr lang="en-US" sz="2400" b="1" spc="-10" dirty="0" smtClean="0">
                <a:latin typeface="Tahoma"/>
                <a:cs typeface="Tahoma"/>
              </a:rPr>
              <a:t> </a:t>
            </a:r>
            <a:r>
              <a:rPr lang="en-US" sz="2400" b="1" spc="-10" dirty="0" err="1" smtClean="0">
                <a:latin typeface="Tahoma"/>
                <a:cs typeface="Tahoma"/>
              </a:rPr>
              <a:t>trong</a:t>
            </a:r>
            <a:r>
              <a:rPr lang="en-US" sz="2400" b="1" spc="-10" dirty="0" smtClean="0">
                <a:latin typeface="Tahoma"/>
                <a:cs typeface="Tahoma"/>
              </a:rPr>
              <a:t> BV</a:t>
            </a:r>
            <a:endParaRPr sz="2400" dirty="0">
              <a:latin typeface="Tahoma"/>
              <a:cs typeface="Tahoma"/>
            </a:endParaRPr>
          </a:p>
          <a:p>
            <a:pPr>
              <a:lnSpc>
                <a:spcPts val="900"/>
              </a:lnSpc>
              <a:spcBef>
                <a:spcPts val="44"/>
              </a:spcBef>
              <a:buFont typeface="Arial"/>
              <a:buChar char="•"/>
            </a:pPr>
            <a:endParaRPr sz="900" dirty="0"/>
          </a:p>
          <a:p>
            <a:pPr marL="214608" indent="-202545">
              <a:buFont typeface="Arial"/>
              <a:buChar char="•"/>
              <a:tabLst>
                <a:tab pos="214608" algn="l"/>
              </a:tabLst>
            </a:pPr>
            <a:r>
              <a:rPr lang="en-US" sz="2400" b="1" dirty="0" smtClean="0">
                <a:latin typeface="Tahoma"/>
                <a:cs typeface="Tahoma"/>
              </a:rPr>
              <a:t>Thu </a:t>
            </a:r>
            <a:r>
              <a:rPr lang="en-US" sz="2400" b="1" dirty="0" err="1" smtClean="0">
                <a:latin typeface="Tahoma"/>
                <a:cs typeface="Tahoma"/>
              </a:rPr>
              <a:t>thập</a:t>
            </a:r>
            <a:r>
              <a:rPr lang="en-US" sz="2400" b="1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hoạt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động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một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cách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hệ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thống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73499" y="1149236"/>
            <a:ext cx="7302498" cy="53879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38096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14904" y="2067129"/>
            <a:ext cx="2917190" cy="4889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3200" b="1" u="heavy" spc="-5" dirty="0" err="1" smtClean="0">
                <a:latin typeface="Tahoma"/>
                <a:cs typeface="Tahoma"/>
              </a:rPr>
              <a:t>Tóm</a:t>
            </a:r>
            <a:r>
              <a:rPr lang="en-US" sz="3200" b="1" u="heavy" spc="-5" dirty="0" smtClean="0">
                <a:latin typeface="Tahoma"/>
                <a:cs typeface="Tahoma"/>
              </a:rPr>
              <a:t> </a:t>
            </a:r>
            <a:r>
              <a:rPr lang="en-US" sz="3200" b="1" u="heavy" spc="-5" dirty="0" err="1" smtClean="0">
                <a:latin typeface="Tahoma"/>
                <a:cs typeface="Tahoma"/>
              </a:rPr>
              <a:t>tắt</a:t>
            </a:r>
            <a:r>
              <a:rPr lang="en-US" sz="3200" b="1" u="heavy" spc="-5" dirty="0" smtClean="0">
                <a:latin typeface="Tahoma"/>
                <a:cs typeface="Tahoma"/>
              </a:rPr>
              <a:t> </a:t>
            </a:r>
            <a:r>
              <a:rPr sz="3200" b="1" u="heavy" spc="-10" dirty="0" smtClean="0">
                <a:latin typeface="Tahoma"/>
                <a:cs typeface="Tahoma"/>
              </a:rPr>
              <a:t>(</a:t>
            </a:r>
            <a:r>
              <a:rPr sz="3200" b="1" u="heavy" spc="-25" dirty="0">
                <a:latin typeface="Tahoma"/>
                <a:cs typeface="Tahoma"/>
              </a:rPr>
              <a:t>1)</a:t>
            </a:r>
            <a:endParaRPr sz="3200" dirty="0">
              <a:latin typeface="Tahoma"/>
              <a:cs typeface="Tahom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21971" y="1149234"/>
            <a:ext cx="5150577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 smtClean="0"/>
              <a:t>Tắc</a:t>
            </a:r>
            <a:r>
              <a:rPr lang="en-US" sz="2400" dirty="0" smtClean="0"/>
              <a:t> </a:t>
            </a:r>
            <a:r>
              <a:rPr lang="en-US" sz="2400" dirty="0" err="1" smtClean="0"/>
              <a:t>nghẽn</a:t>
            </a:r>
            <a:r>
              <a:rPr lang="en-US" sz="2400" dirty="0" smtClean="0"/>
              <a:t> </a:t>
            </a:r>
            <a:r>
              <a:rPr lang="en-US" sz="2400" dirty="0" err="1" smtClean="0"/>
              <a:t>đường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thở</a:t>
            </a:r>
            <a:r>
              <a:rPr lang="en-US" sz="2400" dirty="0" smtClean="0"/>
              <a:t> do </a:t>
            </a:r>
            <a:r>
              <a:rPr lang="en-US" sz="2400" dirty="0" err="1" smtClean="0"/>
              <a:t>dị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ở </a:t>
            </a:r>
            <a:r>
              <a:rPr lang="en-US" sz="2400" dirty="0" err="1" smtClean="0"/>
              <a:t>trẻ</a:t>
            </a:r>
            <a:r>
              <a:rPr lang="en-US" sz="2400" dirty="0" smtClean="0"/>
              <a:t> </a:t>
            </a:r>
            <a:r>
              <a:rPr lang="en-US" sz="2400" dirty="0" err="1" smtClean="0"/>
              <a:t>em</a:t>
            </a:r>
            <a:endParaRPr lang="en-US" sz="2400" dirty="0" smtClean="0"/>
          </a:p>
          <a:p>
            <a:pPr algn="ctr"/>
            <a:r>
              <a:rPr lang="en-US" sz="2400" dirty="0" err="1" smtClean="0"/>
              <a:t>Điều</a:t>
            </a:r>
            <a:r>
              <a:rPr lang="en-US" sz="2400" dirty="0" smtClean="0"/>
              <a:t> </a:t>
            </a:r>
            <a:r>
              <a:rPr lang="en-US" sz="2400" dirty="0" err="1" smtClean="0"/>
              <a:t>trị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499100" y="2067129"/>
            <a:ext cx="182614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Đánh</a:t>
            </a:r>
            <a:r>
              <a:rPr lang="en-US" dirty="0" smtClean="0"/>
              <a:t>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nặng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544719" y="3092450"/>
            <a:ext cx="195438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Ho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quả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521396" y="3092450"/>
            <a:ext cx="18639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Ho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quả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393803" y="4477950"/>
            <a:ext cx="2128106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/>
              <a:t>Không</a:t>
            </a:r>
            <a:r>
              <a:rPr lang="en-US" dirty="0" smtClean="0"/>
              <a:t>  </a:t>
            </a:r>
            <a:r>
              <a:rPr lang="en-US" dirty="0" err="1" smtClean="0"/>
              <a:t>tỉnh</a:t>
            </a:r>
            <a:endParaRPr lang="en-US" dirty="0" smtClean="0"/>
          </a:p>
          <a:p>
            <a:r>
              <a:rPr lang="en-US" err="1" smtClean="0"/>
              <a:t>Mở</a:t>
            </a:r>
            <a:r>
              <a:rPr lang="en-US" smtClean="0"/>
              <a:t>  thông đường </a:t>
            </a:r>
            <a:r>
              <a:rPr lang="en-US" dirty="0" err="1" smtClean="0"/>
              <a:t>thở</a:t>
            </a:r>
            <a:endParaRPr lang="en-US" dirty="0" smtClean="0"/>
          </a:p>
          <a:p>
            <a:r>
              <a:rPr lang="en-US" dirty="0" err="1" smtClean="0"/>
              <a:t>Thổi</a:t>
            </a:r>
            <a:r>
              <a:rPr lang="en-US" dirty="0" smtClean="0"/>
              <a:t> 5 </a:t>
            </a:r>
            <a:r>
              <a:rPr lang="en-US" dirty="0" err="1" smtClean="0"/>
              <a:t>lần</a:t>
            </a:r>
            <a:endParaRPr lang="en-US" dirty="0" smtClean="0"/>
          </a:p>
          <a:p>
            <a:r>
              <a:rPr lang="en-US" dirty="0" err="1" smtClean="0"/>
              <a:t>Bắt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HSTP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737101" y="4498649"/>
            <a:ext cx="1981200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Tỉnh</a:t>
            </a:r>
            <a:endParaRPr lang="en-US" sz="1600" dirty="0" smtClean="0"/>
          </a:p>
          <a:p>
            <a:r>
              <a:rPr lang="en-US" sz="1600" smtClean="0"/>
              <a:t>Vỗ lưng 5 </a:t>
            </a:r>
            <a:r>
              <a:rPr lang="en-US" sz="1600" dirty="0" err="1" smtClean="0"/>
              <a:t>lần</a:t>
            </a:r>
            <a:endParaRPr lang="en-US" sz="1600" dirty="0" smtClean="0"/>
          </a:p>
          <a:p>
            <a:r>
              <a:rPr lang="en-US" sz="1600" dirty="0" err="1" smtClean="0"/>
              <a:t>Ấn</a:t>
            </a:r>
            <a:r>
              <a:rPr lang="en-US" sz="1600" dirty="0" smtClean="0"/>
              <a:t> </a:t>
            </a:r>
            <a:r>
              <a:rPr lang="en-US" sz="1600" dirty="0" err="1" smtClean="0"/>
              <a:t>tống</a:t>
            </a:r>
            <a:r>
              <a:rPr lang="en-US" sz="1600" dirty="0" smtClean="0"/>
              <a:t> </a:t>
            </a:r>
            <a:r>
              <a:rPr lang="en-US" sz="1600" dirty="0" err="1" smtClean="0"/>
              <a:t>ra</a:t>
            </a:r>
            <a:r>
              <a:rPr lang="en-US" sz="1600" dirty="0" smtClean="0"/>
              <a:t> 5 </a:t>
            </a:r>
            <a:r>
              <a:rPr lang="en-US" sz="1600" dirty="0" err="1" smtClean="0"/>
              <a:t>lần</a:t>
            </a:r>
            <a:endParaRPr lang="en-US" sz="1600" dirty="0" smtClean="0"/>
          </a:p>
          <a:p>
            <a:r>
              <a:rPr lang="en-US" sz="1600" dirty="0" smtClean="0"/>
              <a:t>(</a:t>
            </a:r>
            <a:r>
              <a:rPr lang="en-US" sz="1600" dirty="0" err="1" smtClean="0"/>
              <a:t>ngực</a:t>
            </a:r>
            <a:r>
              <a:rPr lang="en-US" sz="1600" dirty="0" smtClean="0"/>
              <a:t> </a:t>
            </a:r>
            <a:r>
              <a:rPr lang="en-US" sz="1600" dirty="0" err="1" smtClean="0"/>
              <a:t>đv</a:t>
            </a:r>
            <a:r>
              <a:rPr lang="en-US" sz="1600" dirty="0" smtClean="0"/>
              <a:t> </a:t>
            </a:r>
            <a:r>
              <a:rPr lang="en-US" sz="1600" dirty="0" err="1" smtClean="0"/>
              <a:t>trẻ</a:t>
            </a:r>
            <a:r>
              <a:rPr lang="en-US" sz="1600" dirty="0" smtClean="0"/>
              <a:t> </a:t>
            </a:r>
            <a:r>
              <a:rPr lang="en-US" sz="1600" dirty="0" err="1" smtClean="0"/>
              <a:t>nhỏ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(</a:t>
            </a:r>
            <a:r>
              <a:rPr lang="en-US" sz="1600" dirty="0" err="1" smtClean="0"/>
              <a:t>Bụng</a:t>
            </a:r>
            <a:r>
              <a:rPr lang="en-US" sz="1600" dirty="0" smtClean="0"/>
              <a:t> </a:t>
            </a:r>
            <a:r>
              <a:rPr lang="en-US" sz="1600" dirty="0" err="1" smtClean="0"/>
              <a:t>đv</a:t>
            </a:r>
            <a:r>
              <a:rPr lang="en-US" sz="1600" dirty="0" smtClean="0"/>
              <a:t> </a:t>
            </a:r>
            <a:r>
              <a:rPr lang="en-US" sz="1600" dirty="0" err="1" smtClean="0"/>
              <a:t>trẻ</a:t>
            </a:r>
            <a:r>
              <a:rPr lang="en-US" sz="1600" dirty="0" smtClean="0"/>
              <a:t>&gt;1 </a:t>
            </a:r>
            <a:r>
              <a:rPr lang="en-US" sz="1600" dirty="0" err="1" smtClean="0"/>
              <a:t>tuổi</a:t>
            </a:r>
            <a:r>
              <a:rPr lang="en-US" sz="1600" dirty="0" smtClean="0"/>
              <a:t>)</a:t>
            </a:r>
          </a:p>
          <a:p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7378665" y="4616450"/>
            <a:ext cx="2926186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Khuyến</a:t>
            </a:r>
            <a:r>
              <a:rPr lang="en-US" dirty="0" smtClean="0"/>
              <a:t> </a:t>
            </a:r>
            <a:r>
              <a:rPr lang="en-US" dirty="0" err="1" smtClean="0"/>
              <a:t>khích</a:t>
            </a:r>
            <a:r>
              <a:rPr lang="en-US" dirty="0" smtClean="0"/>
              <a:t> ho</a:t>
            </a:r>
          </a:p>
          <a:p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tục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tra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bị</a:t>
            </a:r>
            <a:r>
              <a:rPr lang="en-US" dirty="0" smtClean="0"/>
              <a:t> </a:t>
            </a:r>
            <a:r>
              <a:rPr lang="en-US" dirty="0" err="1" smtClean="0"/>
              <a:t>xấu</a:t>
            </a:r>
            <a:r>
              <a:rPr lang="en-US" dirty="0" smtClean="0"/>
              <a:t> </a:t>
            </a:r>
            <a:r>
              <a:rPr lang="en-US" dirty="0" err="1" smtClean="0"/>
              <a:t>đi</a:t>
            </a:r>
            <a:r>
              <a:rPr lang="en-US" dirty="0" smtClean="0"/>
              <a:t> </a:t>
            </a:r>
          </a:p>
          <a:p>
            <a:r>
              <a:rPr lang="en-US" dirty="0" smtClean="0"/>
              <a:t>do ho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quả</a:t>
            </a:r>
            <a:endParaRPr lang="en-US" dirty="0" smtClean="0"/>
          </a:p>
          <a:p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hết</a:t>
            </a:r>
            <a:r>
              <a:rPr lang="en-US" dirty="0" smtClean="0"/>
              <a:t> </a:t>
            </a:r>
            <a:r>
              <a:rPr lang="en-US" dirty="0" err="1" smtClean="0"/>
              <a:t>tắc</a:t>
            </a:r>
            <a:r>
              <a:rPr lang="en-US" dirty="0" smtClean="0"/>
              <a:t> </a:t>
            </a:r>
            <a:r>
              <a:rPr lang="en-US" dirty="0" err="1" smtClean="0"/>
              <a:t>nghẽn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36637" y="457520"/>
            <a:ext cx="5027594" cy="66404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3" name="object 13"/>
          <p:cNvSpPr txBox="1"/>
          <p:nvPr/>
        </p:nvSpPr>
        <p:spPr>
          <a:xfrm>
            <a:off x="952993" y="4306455"/>
            <a:ext cx="187325" cy="310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endParaRPr sz="2100" dirty="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51405" y="5262129"/>
            <a:ext cx="187325" cy="310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endParaRPr sz="2100" dirty="0">
              <a:latin typeface="Tahoma"/>
              <a:cs typeface="Tahoma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84900" y="620280"/>
            <a:ext cx="183148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Không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có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đáp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ứng</a:t>
            </a:r>
            <a:endParaRPr 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337301" y="1251531"/>
            <a:ext cx="16790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Gọi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sự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giúp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đỡ</a:t>
            </a:r>
            <a:endParaRPr lang="en-US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184900" y="2024415"/>
            <a:ext cx="21336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err="1" smtClean="0"/>
              <a:t>Mở</a:t>
            </a:r>
            <a:r>
              <a:rPr lang="en-US" sz="1400" b="1" smtClean="0"/>
              <a:t> thông đường </a:t>
            </a:r>
            <a:r>
              <a:rPr lang="en-US" sz="1400" b="1" dirty="0" err="1" smtClean="0"/>
              <a:t>hô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hấp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172860" y="2673650"/>
            <a:ext cx="217309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 smtClean="0"/>
              <a:t>Không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có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dấu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hiệu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sự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sống</a:t>
            </a:r>
            <a:endParaRPr lang="en-US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670131" y="3439203"/>
            <a:ext cx="136768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 </a:t>
            </a:r>
            <a:r>
              <a:rPr lang="en-US" sz="1600" b="1" dirty="0" err="1" smtClean="0"/>
              <a:t>thôỉ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hơi</a:t>
            </a:r>
            <a:r>
              <a:rPr lang="en-US" sz="1600" b="1" dirty="0" smtClean="0"/>
              <a:t> 5 </a:t>
            </a:r>
            <a:r>
              <a:rPr lang="en-US" sz="1600" b="1" dirty="0" err="1" smtClean="0"/>
              <a:t>lần</a:t>
            </a:r>
            <a:endParaRPr lang="en-US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054520" y="4112127"/>
            <a:ext cx="209223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 smtClean="0"/>
              <a:t>Dấu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hiệu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sự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sống</a:t>
            </a:r>
            <a:r>
              <a:rPr lang="en-US" sz="1400" b="1" dirty="0" smtClean="0"/>
              <a:t>? </a:t>
            </a:r>
            <a:r>
              <a:rPr lang="en-US" sz="1400" b="1" dirty="0" err="1" smtClean="0"/>
              <a:t>Mạch</a:t>
            </a:r>
            <a:r>
              <a:rPr lang="en-US" sz="1400" b="1" dirty="0" smtClean="0"/>
              <a:t>?</a:t>
            </a:r>
            <a:endParaRPr lang="en-US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152694" y="4794351"/>
            <a:ext cx="219326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 smtClean="0"/>
              <a:t>Nhấn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tim</a:t>
            </a:r>
            <a:r>
              <a:rPr lang="en-US" sz="1600" b="1" dirty="0" smtClean="0"/>
              <a:t> 15 </a:t>
            </a:r>
            <a:r>
              <a:rPr lang="en-US" sz="1600" b="1" dirty="0" err="1" smtClean="0"/>
              <a:t>cái</a:t>
            </a:r>
            <a:endParaRPr lang="en-US" sz="1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889500" y="5447181"/>
            <a:ext cx="46482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 smtClean="0"/>
              <a:t>Xen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kẽ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thổi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hơi</a:t>
            </a:r>
            <a:r>
              <a:rPr lang="en-US" sz="1600" b="1" dirty="0" smtClean="0"/>
              <a:t> 2 </a:t>
            </a:r>
            <a:r>
              <a:rPr lang="en-US" sz="1600" b="1" dirty="0" err="1" smtClean="0"/>
              <a:t>lần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và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nhấn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tim</a:t>
            </a:r>
            <a:r>
              <a:rPr lang="en-US" sz="1600" b="1" dirty="0" smtClean="0"/>
              <a:t> 15 </a:t>
            </a:r>
            <a:r>
              <a:rPr lang="en-US" sz="1600" b="1" dirty="0" err="1" smtClean="0"/>
              <a:t>lần</a:t>
            </a:r>
            <a:endParaRPr lang="en-US" sz="1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616098" y="6292850"/>
            <a:ext cx="346440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Sau</a:t>
            </a:r>
            <a:r>
              <a:rPr lang="en-US" b="1" dirty="0" smtClean="0"/>
              <a:t> 1 </a:t>
            </a:r>
            <a:r>
              <a:rPr lang="en-US" b="1" dirty="0" err="1" smtClean="0"/>
              <a:t>phút</a:t>
            </a:r>
            <a:r>
              <a:rPr lang="en-US" b="1" dirty="0" smtClean="0"/>
              <a:t>, </a:t>
            </a:r>
            <a:r>
              <a:rPr lang="en-US" b="1" dirty="0" err="1" smtClean="0"/>
              <a:t>đi</a:t>
            </a:r>
            <a:r>
              <a:rPr lang="en-US" b="1" dirty="0" smtClean="0"/>
              <a:t> </a:t>
            </a:r>
            <a:r>
              <a:rPr lang="en-US" b="1" dirty="0" err="1" smtClean="0"/>
              <a:t>tìm</a:t>
            </a:r>
            <a:r>
              <a:rPr lang="en-US" b="1" dirty="0" smtClean="0"/>
              <a:t> </a:t>
            </a:r>
            <a:r>
              <a:rPr lang="en-US" b="1" dirty="0" err="1" smtClean="0"/>
              <a:t>sự</a:t>
            </a:r>
            <a:r>
              <a:rPr lang="en-US" b="1" dirty="0" smtClean="0"/>
              <a:t> </a:t>
            </a:r>
            <a:r>
              <a:rPr lang="en-US" b="1" dirty="0" err="1" smtClean="0"/>
              <a:t>giúp</a:t>
            </a:r>
            <a:r>
              <a:rPr lang="en-US" b="1" dirty="0" smtClean="0"/>
              <a:t> </a:t>
            </a:r>
            <a:r>
              <a:rPr lang="en-US" b="1" dirty="0" err="1" smtClean="0"/>
              <a:t>đỡ</a:t>
            </a:r>
            <a:endParaRPr lang="en-US" b="1" dirty="0" smtClean="0"/>
          </a:p>
          <a:p>
            <a:r>
              <a:rPr lang="en-US" b="1" dirty="0" err="1" smtClean="0"/>
              <a:t>Tiếp</a:t>
            </a:r>
            <a:r>
              <a:rPr lang="en-US" b="1" dirty="0" smtClean="0"/>
              <a:t> </a:t>
            </a:r>
            <a:r>
              <a:rPr lang="en-US" b="1" dirty="0" err="1" smtClean="0"/>
              <a:t>tục</a:t>
            </a:r>
            <a:r>
              <a:rPr lang="en-US" b="1" dirty="0" smtClean="0"/>
              <a:t> </a:t>
            </a:r>
            <a:r>
              <a:rPr lang="en-US" b="1" dirty="0" err="1" smtClean="0"/>
              <a:t>hồi</a:t>
            </a:r>
            <a:r>
              <a:rPr lang="en-US" b="1" dirty="0" smtClean="0"/>
              <a:t> </a:t>
            </a:r>
            <a:r>
              <a:rPr lang="en-US" b="1" dirty="0" err="1" smtClean="0"/>
              <a:t>sức</a:t>
            </a:r>
            <a:r>
              <a:rPr lang="en-US" b="1" dirty="0" smtClean="0"/>
              <a:t> </a:t>
            </a:r>
            <a:r>
              <a:rPr lang="en-US" b="1" dirty="0" err="1" smtClean="0"/>
              <a:t>tim</a:t>
            </a:r>
            <a:r>
              <a:rPr lang="en-US" b="1" dirty="0" smtClean="0"/>
              <a:t> </a:t>
            </a:r>
            <a:r>
              <a:rPr lang="en-US" b="1" dirty="0" err="1" smtClean="0"/>
              <a:t>phổi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877434" y="897550"/>
            <a:ext cx="738664" cy="4096955"/>
          </a:xfrm>
          <a:prstGeom prst="rect">
            <a:avLst/>
          </a:prstGeom>
          <a:solidFill>
            <a:schemeClr val="bg1"/>
          </a:solidFill>
        </p:spPr>
        <p:txBody>
          <a:bodyPr vert="vert" wrap="none" rtlCol="0">
            <a:spAutoFit/>
          </a:bodyPr>
          <a:lstStyle/>
          <a:p>
            <a:r>
              <a:rPr lang="en-US" b="1" dirty="0" err="1" smtClean="0"/>
              <a:t>Nhấn</a:t>
            </a:r>
            <a:r>
              <a:rPr lang="en-US" b="1" dirty="0" smtClean="0"/>
              <a:t> </a:t>
            </a:r>
            <a:r>
              <a:rPr lang="en-US" b="1" dirty="0" err="1" smtClean="0"/>
              <a:t>mạnh</a:t>
            </a:r>
            <a:r>
              <a:rPr lang="en-US" b="1" dirty="0" smtClean="0"/>
              <a:t> </a:t>
            </a:r>
            <a:r>
              <a:rPr lang="en-US" b="1" dirty="0" err="1" smtClean="0"/>
              <a:t>và</a:t>
            </a:r>
            <a:r>
              <a:rPr lang="en-US" b="1" dirty="0" smtClean="0"/>
              <a:t> </a:t>
            </a:r>
            <a:r>
              <a:rPr lang="en-US" b="1" dirty="0" err="1" smtClean="0"/>
              <a:t>nhanh</a:t>
            </a:r>
            <a:r>
              <a:rPr lang="en-US" b="1" dirty="0" smtClean="0"/>
              <a:t> </a:t>
            </a:r>
            <a:r>
              <a:rPr lang="en-US" b="1" dirty="0" err="1" smtClean="0"/>
              <a:t>và</a:t>
            </a:r>
            <a:r>
              <a:rPr lang="en-US" b="1" dirty="0" smtClean="0"/>
              <a:t> </a:t>
            </a:r>
            <a:r>
              <a:rPr lang="en-US" b="1" dirty="0" err="1" smtClean="0"/>
              <a:t>nhả</a:t>
            </a:r>
            <a:r>
              <a:rPr lang="en-US" b="1" dirty="0" smtClean="0"/>
              <a:t> </a:t>
            </a:r>
            <a:r>
              <a:rPr lang="en-US" b="1" dirty="0" err="1" smtClean="0"/>
              <a:t>ra</a:t>
            </a:r>
            <a:r>
              <a:rPr lang="en-US" b="1" dirty="0" smtClean="0"/>
              <a:t> </a:t>
            </a:r>
            <a:r>
              <a:rPr lang="en-US" b="1" dirty="0" err="1" smtClean="0"/>
              <a:t>hoàn</a:t>
            </a:r>
            <a:r>
              <a:rPr lang="en-US" b="1" dirty="0" smtClean="0"/>
              <a:t> </a:t>
            </a:r>
            <a:r>
              <a:rPr lang="en-US" b="1" dirty="0" err="1" smtClean="0"/>
              <a:t>toàn</a:t>
            </a:r>
            <a:endParaRPr lang="en-US" b="1" dirty="0" smtClean="0"/>
          </a:p>
          <a:p>
            <a:r>
              <a:rPr lang="en-US" b="1" dirty="0" err="1" smtClean="0"/>
              <a:t>Giảm</a:t>
            </a:r>
            <a:r>
              <a:rPr lang="en-US" b="1" dirty="0" smtClean="0"/>
              <a:t> </a:t>
            </a:r>
            <a:r>
              <a:rPr lang="en-US" b="1" dirty="0" err="1" smtClean="0"/>
              <a:t>thiểu</a:t>
            </a:r>
            <a:r>
              <a:rPr lang="en-US" b="1" dirty="0" smtClean="0"/>
              <a:t> </a:t>
            </a:r>
            <a:r>
              <a:rPr lang="en-US" b="1" dirty="0" err="1" smtClean="0"/>
              <a:t>sự</a:t>
            </a:r>
            <a:r>
              <a:rPr lang="en-US" b="1" dirty="0" smtClean="0"/>
              <a:t> </a:t>
            </a:r>
            <a:r>
              <a:rPr lang="en-US" b="1" dirty="0" err="1" smtClean="0"/>
              <a:t>gián</a:t>
            </a:r>
            <a:r>
              <a:rPr lang="en-US" b="1" dirty="0" smtClean="0"/>
              <a:t> </a:t>
            </a:r>
            <a:r>
              <a:rPr lang="en-US" b="1" dirty="0" err="1" smtClean="0"/>
              <a:t>đoạn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308100" y="2024415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698"/>
            <a:r>
              <a:rPr lang="en-US" b="1" u="heavy" spc="-5" dirty="0" err="1">
                <a:latin typeface="Tahoma"/>
                <a:cs typeface="Tahoma"/>
              </a:rPr>
              <a:t>Tóm</a:t>
            </a:r>
            <a:r>
              <a:rPr lang="en-US" b="1" u="heavy" spc="-5" dirty="0">
                <a:latin typeface="Tahoma"/>
                <a:cs typeface="Tahoma"/>
              </a:rPr>
              <a:t> </a:t>
            </a:r>
            <a:r>
              <a:rPr lang="en-US" b="1" u="heavy" spc="-5" dirty="0" err="1">
                <a:latin typeface="Tahoma"/>
                <a:cs typeface="Tahoma"/>
              </a:rPr>
              <a:t>tắt</a:t>
            </a:r>
            <a:r>
              <a:rPr lang="en-US" b="1" u="heavy" spc="-5" dirty="0">
                <a:latin typeface="Tahoma"/>
                <a:cs typeface="Tahoma"/>
              </a:rPr>
              <a:t> </a:t>
            </a:r>
            <a:r>
              <a:rPr lang="en-US" b="1" u="heavy" spc="-10" dirty="0">
                <a:latin typeface="Tahoma"/>
                <a:cs typeface="Tahoma"/>
              </a:rPr>
              <a:t>(</a:t>
            </a:r>
            <a:r>
              <a:rPr lang="en-US" b="1" u="heavy" spc="-25" dirty="0">
                <a:latin typeface="Tahoma"/>
                <a:cs typeface="Tahoma"/>
              </a:rPr>
              <a:t>2)</a:t>
            </a:r>
            <a:endParaRPr lang="en-US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60537641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4257528" y="418339"/>
            <a:ext cx="4813571" cy="61288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2533188" y="5225934"/>
            <a:ext cx="3467100" cy="1754188"/>
          </a:xfrm>
          <a:custGeom>
            <a:avLst/>
            <a:gdLst/>
            <a:ahLst/>
            <a:cxnLst/>
            <a:rect l="l" t="t" r="r" b="b"/>
            <a:pathLst>
              <a:path w="3467100" h="1754188">
                <a:moveTo>
                  <a:pt x="0" y="0"/>
                </a:moveTo>
                <a:lnTo>
                  <a:pt x="3467100" y="0"/>
                </a:lnTo>
                <a:lnTo>
                  <a:pt x="3467100" y="1754188"/>
                </a:lnTo>
                <a:lnTo>
                  <a:pt x="0" y="175418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398876" y="5225935"/>
            <a:ext cx="2519361" cy="1384299"/>
          </a:xfrm>
          <a:custGeom>
            <a:avLst/>
            <a:gdLst/>
            <a:ahLst/>
            <a:cxnLst/>
            <a:rect l="l" t="t" r="r" b="b"/>
            <a:pathLst>
              <a:path w="2519361" h="1384300">
                <a:moveTo>
                  <a:pt x="0" y="0"/>
                </a:moveTo>
                <a:lnTo>
                  <a:pt x="2519361" y="0"/>
                </a:lnTo>
                <a:lnTo>
                  <a:pt x="2519361" y="1384300"/>
                </a:lnTo>
                <a:lnTo>
                  <a:pt x="0" y="13843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944872" y="2012813"/>
            <a:ext cx="3194050" cy="18719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endParaRPr dirty="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428189" y="5238924"/>
            <a:ext cx="3238500" cy="1652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300" b="1" u="heavy" dirty="0" err="1" smtClean="0">
                <a:latin typeface="Tahoma"/>
                <a:cs typeface="Tahoma"/>
              </a:rPr>
              <a:t>Trong</a:t>
            </a:r>
            <a:r>
              <a:rPr lang="en-US" sz="1300" b="1" u="heavy" dirty="0" smtClean="0">
                <a:latin typeface="Tahoma"/>
                <a:cs typeface="Tahoma"/>
              </a:rPr>
              <a:t> </a:t>
            </a:r>
            <a:r>
              <a:rPr lang="en-US" sz="1300" b="1" u="heavy" dirty="0" err="1" smtClean="0">
                <a:latin typeface="Tahoma"/>
                <a:cs typeface="Tahoma"/>
              </a:rPr>
              <a:t>lúc</a:t>
            </a:r>
            <a:r>
              <a:rPr lang="en-US" sz="1300" b="1" u="heavy" dirty="0" smtClean="0">
                <a:latin typeface="Tahoma"/>
                <a:cs typeface="Tahoma"/>
              </a:rPr>
              <a:t> HS </a:t>
            </a:r>
            <a:r>
              <a:rPr lang="en-US" sz="1300" b="1" u="heavy" dirty="0" err="1" smtClean="0">
                <a:latin typeface="Tahoma"/>
                <a:cs typeface="Tahoma"/>
              </a:rPr>
              <a:t>tim</a:t>
            </a:r>
            <a:r>
              <a:rPr lang="en-US" sz="1300" b="1" u="heavy" dirty="0" smtClean="0">
                <a:latin typeface="Tahoma"/>
                <a:cs typeface="Tahoma"/>
              </a:rPr>
              <a:t> </a:t>
            </a:r>
            <a:r>
              <a:rPr lang="en-US" sz="1300" b="1" u="heavy" dirty="0" err="1" smtClean="0">
                <a:latin typeface="Tahoma"/>
                <a:cs typeface="Tahoma"/>
              </a:rPr>
              <a:t>phổi</a:t>
            </a:r>
            <a:r>
              <a:rPr sz="1300" b="1" spc="-5" dirty="0" smtClean="0">
                <a:latin typeface="Tahoma"/>
                <a:cs typeface="Tahoma"/>
              </a:rPr>
              <a:t>:</a:t>
            </a:r>
            <a:endParaRPr sz="1300" dirty="0">
              <a:latin typeface="Tahoma"/>
              <a:cs typeface="Tahoma"/>
            </a:endParaRPr>
          </a:p>
          <a:p>
            <a:pPr marL="12698" marR="509221">
              <a:lnSpc>
                <a:spcPts val="1400"/>
              </a:lnSpc>
              <a:spcBef>
                <a:spcPts val="40"/>
              </a:spcBef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smtClean="0">
                <a:latin typeface="Tahoma"/>
                <a:cs typeface="Tahoma"/>
              </a:rPr>
              <a:t>HS </a:t>
            </a:r>
            <a:r>
              <a:rPr lang="en-US" sz="1300" spc="-10" dirty="0" err="1" smtClean="0">
                <a:latin typeface="Tahoma"/>
                <a:cs typeface="Tahoma"/>
              </a:rPr>
              <a:t>tim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phổi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chất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lượng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sz="1300" spc="-5" dirty="0" smtClean="0">
                <a:latin typeface="Tahoma"/>
                <a:cs typeface="Tahoma"/>
              </a:rPr>
              <a:t>(</a:t>
            </a:r>
            <a:r>
              <a:rPr lang="en-US" sz="1300" spc="-5" dirty="0" err="1" smtClean="0">
                <a:latin typeface="Tahoma"/>
                <a:cs typeface="Tahoma"/>
              </a:rPr>
              <a:t>tần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lang="en-US" sz="1300" spc="-5" dirty="0" err="1" smtClean="0">
                <a:latin typeface="Tahoma"/>
                <a:cs typeface="Tahoma"/>
              </a:rPr>
              <a:t>số</a:t>
            </a:r>
            <a:r>
              <a:rPr lang="en-US" sz="1300" spc="-5" dirty="0" smtClean="0">
                <a:latin typeface="Tahoma"/>
                <a:cs typeface="Tahoma"/>
              </a:rPr>
              <a:t>, </a:t>
            </a:r>
            <a:r>
              <a:rPr lang="en-US" sz="1300" spc="-5" dirty="0" err="1" smtClean="0">
                <a:latin typeface="Tahoma"/>
                <a:cs typeface="Tahoma"/>
              </a:rPr>
              <a:t>độ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lang="en-US" sz="1300" spc="-5" dirty="0" err="1" smtClean="0">
                <a:latin typeface="Tahoma"/>
                <a:cs typeface="Tahoma"/>
              </a:rPr>
              <a:t>sâu</a:t>
            </a:r>
            <a:r>
              <a:rPr lang="en-US" sz="1300" spc="-5" dirty="0" smtClean="0">
                <a:latin typeface="Tahoma"/>
                <a:cs typeface="Tahoma"/>
              </a:rPr>
              <a:t>, </a:t>
            </a:r>
            <a:r>
              <a:rPr lang="en-US" sz="1300" spc="-5" dirty="0" err="1" smtClean="0">
                <a:latin typeface="Tahoma"/>
                <a:cs typeface="Tahoma"/>
              </a:rPr>
              <a:t>thả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lang="en-US" sz="1300" spc="-5" dirty="0" err="1" smtClean="0">
                <a:latin typeface="Tahoma"/>
                <a:cs typeface="Tahoma"/>
              </a:rPr>
              <a:t>ra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sz="1300" spc="-5" dirty="0" smtClean="0">
                <a:latin typeface="Tahoma"/>
                <a:cs typeface="Tahoma"/>
              </a:rPr>
              <a:t>)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spcBef>
                <a:spcPts val="21"/>
              </a:spcBef>
              <a:buFont typeface="Tahoma"/>
              <a:buChar char="-"/>
              <a:tabLst>
                <a:tab pos="115559" algn="l"/>
              </a:tabLst>
            </a:pPr>
            <a:r>
              <a:rPr lang="en-US" sz="1300" dirty="0" err="1" smtClean="0">
                <a:latin typeface="Tahoma"/>
                <a:cs typeface="Tahoma"/>
              </a:rPr>
              <a:t>Lập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kế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hoạch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các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hoạt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động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Giảm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thiểu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việc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gián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đoạn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spcBef>
                <a:spcPts val="60"/>
              </a:spcBef>
              <a:buFont typeface="Tahoma"/>
              <a:buChar char="-"/>
              <a:tabLst>
                <a:tab pos="115559" algn="l"/>
              </a:tabLst>
            </a:pPr>
            <a:r>
              <a:rPr sz="1300" spc="-10" dirty="0">
                <a:latin typeface="Tahoma"/>
                <a:cs typeface="Tahoma"/>
              </a:rPr>
              <a:t>O</a:t>
            </a:r>
            <a:r>
              <a:rPr sz="1300" spc="-7" baseline="-20833" dirty="0">
                <a:latin typeface="Tahoma"/>
                <a:cs typeface="Tahoma"/>
              </a:rPr>
              <a:t>2</a:t>
            </a:r>
            <a:r>
              <a:rPr sz="1300" spc="-5" dirty="0">
                <a:latin typeface="Tahoma"/>
                <a:cs typeface="Tahoma"/>
              </a:rPr>
              <a:t>, </a:t>
            </a:r>
            <a:r>
              <a:rPr lang="en-US" sz="1300" spc="-5" dirty="0" err="1" smtClean="0">
                <a:latin typeface="Tahoma"/>
                <a:cs typeface="Tahoma"/>
              </a:rPr>
              <a:t>đặt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lang="en-US" sz="1300" spc="-5" dirty="0" err="1" smtClean="0">
                <a:latin typeface="Tahoma"/>
                <a:cs typeface="Tahoma"/>
              </a:rPr>
              <a:t>đường</a:t>
            </a:r>
            <a:r>
              <a:rPr lang="en-US" sz="1300" spc="-5" dirty="0" smtClean="0">
                <a:latin typeface="Tahoma"/>
                <a:cs typeface="Tahoma"/>
              </a:rPr>
              <a:t> </a:t>
            </a:r>
            <a:r>
              <a:rPr lang="en-US" sz="1300" spc="-5" dirty="0" err="1" smtClean="0">
                <a:latin typeface="Tahoma"/>
                <a:cs typeface="Tahoma"/>
              </a:rPr>
              <a:t>truyền</a:t>
            </a:r>
            <a:r>
              <a:rPr sz="1300" spc="-5" dirty="0" smtClean="0">
                <a:latin typeface="Tahoma"/>
                <a:cs typeface="Tahoma"/>
              </a:rPr>
              <a:t>, </a:t>
            </a:r>
            <a:r>
              <a:rPr sz="1300" spc="-15" dirty="0">
                <a:latin typeface="Tahoma"/>
                <a:cs typeface="Tahoma"/>
              </a:rPr>
              <a:t>adr</a:t>
            </a:r>
            <a:r>
              <a:rPr sz="1300" dirty="0">
                <a:latin typeface="Tahoma"/>
                <a:cs typeface="Tahoma"/>
              </a:rPr>
              <a:t>é</a:t>
            </a:r>
            <a:r>
              <a:rPr sz="1300" spc="-15" dirty="0">
                <a:latin typeface="Tahoma"/>
                <a:cs typeface="Tahoma"/>
              </a:rPr>
              <a:t>na</a:t>
            </a:r>
            <a:r>
              <a:rPr sz="1300" spc="-5" dirty="0">
                <a:latin typeface="Tahoma"/>
                <a:cs typeface="Tahoma"/>
              </a:rPr>
              <a:t>l</a:t>
            </a:r>
            <a:r>
              <a:rPr sz="1300" spc="-10" dirty="0">
                <a:latin typeface="Tahoma"/>
                <a:cs typeface="Tahoma"/>
              </a:rPr>
              <a:t>in</a:t>
            </a:r>
            <a:r>
              <a:rPr sz="1300" spc="-5" dirty="0">
                <a:latin typeface="Tahoma"/>
                <a:cs typeface="Tahoma"/>
              </a:rPr>
              <a:t>e, </a:t>
            </a:r>
            <a:r>
              <a:rPr lang="en-US" sz="1300" spc="-5" dirty="0" err="1" smtClean="0">
                <a:latin typeface="Tahoma"/>
                <a:cs typeface="Tahoma"/>
              </a:rPr>
              <a:t>thuốc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Đặt</a:t>
            </a:r>
            <a:r>
              <a:rPr lang="en-US" sz="1300" spc="-10" dirty="0" smtClean="0">
                <a:latin typeface="Tahoma"/>
                <a:cs typeface="Tahoma"/>
              </a:rPr>
              <a:t> NKQ,  </a:t>
            </a:r>
            <a:r>
              <a:rPr lang="en-US" sz="1300" spc="-10" dirty="0" err="1" smtClean="0">
                <a:latin typeface="Tahoma"/>
                <a:cs typeface="Tahoma"/>
              </a:rPr>
              <a:t>thán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đồ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Nhấn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ngực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liên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tục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spcBef>
                <a:spcPts val="60"/>
              </a:spcBef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Điều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chỉnh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các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nguyên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nhân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phục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hồi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được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endParaRPr sz="1300" dirty="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610603" y="5423074"/>
            <a:ext cx="2364739" cy="15570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lang="en-US" sz="1300" b="1" u="heavy" dirty="0" err="1" smtClean="0">
                <a:latin typeface="Tahoma"/>
                <a:cs typeface="Tahoma"/>
              </a:rPr>
              <a:t>Điều</a:t>
            </a:r>
            <a:r>
              <a:rPr lang="en-US" sz="1300" b="1" u="heavy" dirty="0" smtClean="0">
                <a:latin typeface="Tahoma"/>
                <a:cs typeface="Tahoma"/>
              </a:rPr>
              <a:t> </a:t>
            </a:r>
            <a:r>
              <a:rPr lang="en-US" sz="1300" b="1" u="heavy" dirty="0" err="1" smtClean="0">
                <a:latin typeface="Tahoma"/>
                <a:cs typeface="Tahoma"/>
              </a:rPr>
              <a:t>trị</a:t>
            </a:r>
            <a:r>
              <a:rPr lang="en-US" sz="1300" b="1" u="heavy" dirty="0" smtClean="0">
                <a:latin typeface="Tahoma"/>
                <a:cs typeface="Tahoma"/>
              </a:rPr>
              <a:t>  HS </a:t>
            </a:r>
            <a:r>
              <a:rPr lang="en-US" sz="1300" b="1" u="heavy" dirty="0" err="1" smtClean="0">
                <a:latin typeface="Tahoma"/>
                <a:cs typeface="Tahoma"/>
              </a:rPr>
              <a:t>tim</a:t>
            </a:r>
            <a:r>
              <a:rPr lang="en-US" sz="1300" b="1" u="heavy" dirty="0" smtClean="0">
                <a:latin typeface="Tahoma"/>
                <a:cs typeface="Tahoma"/>
              </a:rPr>
              <a:t> </a:t>
            </a:r>
            <a:r>
              <a:rPr lang="en-US" sz="1300" b="1" u="heavy" dirty="0" err="1" smtClean="0">
                <a:latin typeface="Tahoma"/>
                <a:cs typeface="Tahoma"/>
              </a:rPr>
              <a:t>phổi</a:t>
            </a:r>
            <a:r>
              <a:rPr lang="en-US" sz="1300" b="1" u="heavy" dirty="0" smtClean="0">
                <a:latin typeface="Tahoma"/>
                <a:cs typeface="Tahoma"/>
              </a:rPr>
              <a:t> :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dirty="0" smtClean="0">
                <a:latin typeface="Tahoma"/>
                <a:cs typeface="Tahoma"/>
              </a:rPr>
              <a:t>Theo </a:t>
            </a:r>
            <a:r>
              <a:rPr lang="en-US" sz="1300" dirty="0" err="1" smtClean="0">
                <a:latin typeface="Tahoma"/>
                <a:cs typeface="Tahoma"/>
              </a:rPr>
              <a:t>trình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tự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sz="1300" spc="-10" dirty="0" smtClean="0">
                <a:latin typeface="Tahoma"/>
                <a:cs typeface="Tahoma"/>
              </a:rPr>
              <a:t>A</a:t>
            </a:r>
            <a:r>
              <a:rPr sz="1300" spc="5" dirty="0" smtClean="0">
                <a:latin typeface="Tahoma"/>
                <a:cs typeface="Tahoma"/>
              </a:rPr>
              <a:t>B</a:t>
            </a:r>
            <a:r>
              <a:rPr sz="1300" spc="-10" dirty="0" smtClean="0">
                <a:latin typeface="Tahoma"/>
                <a:cs typeface="Tahoma"/>
              </a:rPr>
              <a:t>CDE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Kiểm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soát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thông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khí</a:t>
            </a:r>
            <a:r>
              <a:rPr lang="en-US" sz="1300" spc="-10" dirty="0" smtClean="0">
                <a:latin typeface="Tahoma"/>
                <a:cs typeface="Tahoma"/>
              </a:rPr>
              <a:t>/ </a:t>
            </a:r>
            <a:r>
              <a:rPr lang="en-US" sz="1300" spc="-10" dirty="0" err="1" smtClean="0">
                <a:latin typeface="Tahoma"/>
                <a:cs typeface="Tahoma"/>
              </a:rPr>
              <a:t>trao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đổi</a:t>
            </a:r>
            <a:r>
              <a:rPr lang="en-US" sz="1300" spc="-10" dirty="0" smtClean="0">
                <a:latin typeface="Tahoma"/>
                <a:cs typeface="Tahoma"/>
              </a:rPr>
              <a:t> oxy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spcBef>
                <a:spcPts val="60"/>
              </a:spcBef>
              <a:buFont typeface="Tahoma"/>
              <a:buChar char="-"/>
              <a:tabLst>
                <a:tab pos="115559" algn="l"/>
              </a:tabLst>
            </a:pPr>
            <a:r>
              <a:rPr lang="en-US" sz="1300" dirty="0" smtClean="0">
                <a:latin typeface="Tahoma"/>
                <a:cs typeface="Tahoma"/>
              </a:rPr>
              <a:t>XN </a:t>
            </a:r>
            <a:r>
              <a:rPr lang="en-US" sz="1300" dirty="0" err="1" smtClean="0">
                <a:latin typeface="Tahoma"/>
                <a:cs typeface="Tahoma"/>
              </a:rPr>
              <a:t>bổ</a:t>
            </a:r>
            <a:r>
              <a:rPr lang="en-US" sz="1300" dirty="0" smtClean="0">
                <a:latin typeface="Tahoma"/>
                <a:cs typeface="Tahoma"/>
              </a:rPr>
              <a:t> sung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spc="-125" dirty="0" err="1" smtClean="0">
                <a:latin typeface="Tahoma"/>
                <a:cs typeface="Tahoma"/>
              </a:rPr>
              <a:t>Điều</a:t>
            </a:r>
            <a:r>
              <a:rPr lang="en-US" sz="1300" spc="-125" dirty="0" smtClean="0">
                <a:latin typeface="Tahoma"/>
                <a:cs typeface="Tahoma"/>
              </a:rPr>
              <a:t> </a:t>
            </a:r>
            <a:r>
              <a:rPr lang="en-US" sz="1300" spc="-125" dirty="0" err="1" smtClean="0">
                <a:latin typeface="Tahoma"/>
                <a:cs typeface="Tahoma"/>
              </a:rPr>
              <a:t>trị</a:t>
            </a:r>
            <a:r>
              <a:rPr lang="en-US" sz="1300" spc="-125" dirty="0" smtClean="0">
                <a:latin typeface="Tahoma"/>
                <a:cs typeface="Tahoma"/>
              </a:rPr>
              <a:t> </a:t>
            </a:r>
            <a:r>
              <a:rPr lang="en-US" sz="1300" spc="-125" dirty="0" err="1" smtClean="0">
                <a:latin typeface="Tahoma"/>
                <a:cs typeface="Tahoma"/>
              </a:rPr>
              <a:t>nguyên</a:t>
            </a:r>
            <a:r>
              <a:rPr lang="en-US" sz="1300" spc="-125" dirty="0" smtClean="0">
                <a:latin typeface="Tahoma"/>
                <a:cs typeface="Tahoma"/>
              </a:rPr>
              <a:t> </a:t>
            </a:r>
            <a:r>
              <a:rPr lang="en-US" sz="1300" spc="-125" dirty="0" err="1" smtClean="0">
                <a:latin typeface="Tahoma"/>
                <a:cs typeface="Tahoma"/>
              </a:rPr>
              <a:t>nhân</a:t>
            </a:r>
            <a:r>
              <a:rPr lang="en-US" sz="1300" spc="-125" dirty="0" smtClean="0">
                <a:latin typeface="Tahoma"/>
                <a:cs typeface="Tahoma"/>
              </a:rPr>
              <a:t> </a:t>
            </a:r>
            <a:r>
              <a:rPr lang="en-US" sz="1300" spc="-125" dirty="0" err="1" smtClean="0">
                <a:latin typeface="Tahoma"/>
                <a:cs typeface="Tahoma"/>
              </a:rPr>
              <a:t>khởi</a:t>
            </a:r>
            <a:r>
              <a:rPr lang="en-US" sz="1300" spc="-125" dirty="0" smtClean="0">
                <a:latin typeface="Tahoma"/>
                <a:cs typeface="Tahoma"/>
              </a:rPr>
              <a:t> </a:t>
            </a:r>
            <a:r>
              <a:rPr lang="en-US" sz="1300" spc="-125" dirty="0" err="1" smtClean="0">
                <a:latin typeface="Tahoma"/>
                <a:cs typeface="Tahoma"/>
              </a:rPr>
              <a:t>phát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spcBef>
                <a:spcPts val="60"/>
              </a:spcBef>
              <a:buFont typeface="Tahoma"/>
              <a:buChar char="-"/>
              <a:tabLst>
                <a:tab pos="115559" algn="l"/>
              </a:tabLst>
            </a:pPr>
            <a:r>
              <a:rPr lang="en-US" sz="1300" spc="-10" dirty="0" err="1" smtClean="0">
                <a:latin typeface="Tahoma"/>
                <a:cs typeface="Tahoma"/>
              </a:rPr>
              <a:t>Kiểm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soát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nhiệt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độ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trung</a:t>
            </a:r>
            <a:r>
              <a:rPr lang="en-US" sz="1300" spc="-10" dirty="0" smtClean="0">
                <a:latin typeface="Tahoma"/>
                <a:cs typeface="Tahoma"/>
              </a:rPr>
              <a:t> </a:t>
            </a:r>
            <a:r>
              <a:rPr lang="en-US" sz="1300" spc="-10" dirty="0" err="1" smtClean="0">
                <a:latin typeface="Tahoma"/>
                <a:cs typeface="Tahoma"/>
              </a:rPr>
              <a:t>tâm</a:t>
            </a:r>
            <a:endParaRPr sz="1300" dirty="0">
              <a:latin typeface="Tahoma"/>
              <a:cs typeface="Tahoma"/>
            </a:endParaRPr>
          </a:p>
          <a:p>
            <a:pPr marL="115559" indent="-103495">
              <a:lnSpc>
                <a:spcPts val="1400"/>
              </a:lnSpc>
              <a:buFont typeface="Tahoma"/>
              <a:buChar char="-"/>
              <a:tabLst>
                <a:tab pos="115559" algn="l"/>
              </a:tabLst>
            </a:pPr>
            <a:r>
              <a:rPr lang="en-US" sz="1300" dirty="0" err="1" smtClean="0">
                <a:latin typeface="Tahoma"/>
                <a:cs typeface="Tahoma"/>
              </a:rPr>
              <a:t>Liệu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pháp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hạ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thân</a:t>
            </a:r>
            <a:r>
              <a:rPr lang="en-US" sz="1300" dirty="0" smtClean="0">
                <a:latin typeface="Tahoma"/>
                <a:cs typeface="Tahoma"/>
              </a:rPr>
              <a:t> </a:t>
            </a:r>
            <a:r>
              <a:rPr lang="en-US" sz="1300" dirty="0" err="1" smtClean="0">
                <a:latin typeface="Tahoma"/>
                <a:cs typeface="Tahoma"/>
              </a:rPr>
              <a:t>nhiệt</a:t>
            </a:r>
            <a:r>
              <a:rPr sz="1300" spc="-10" dirty="0" smtClean="0">
                <a:latin typeface="Tahoma"/>
                <a:cs typeface="Tahoma"/>
              </a:rPr>
              <a:t>?</a:t>
            </a:r>
            <a:endParaRPr sz="1300" dirty="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22828" y="5362778"/>
            <a:ext cx="1503045" cy="11252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 marR="209529">
              <a:lnSpc>
                <a:spcPts val="1900"/>
              </a:lnSpc>
            </a:pPr>
            <a:endParaRPr sz="1400" dirty="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392728" y="4101668"/>
            <a:ext cx="2798445" cy="2806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endParaRPr dirty="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849215" y="458355"/>
            <a:ext cx="885825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5" dirty="0">
                <a:latin typeface="Tahoma"/>
                <a:cs typeface="Tahoma"/>
              </a:rPr>
              <a:t>AC</a:t>
            </a:r>
            <a:r>
              <a:rPr sz="1000" spc="-10" dirty="0">
                <a:latin typeface="Tahoma"/>
                <a:cs typeface="Tahoma"/>
              </a:rPr>
              <a:t>R </a:t>
            </a:r>
            <a:r>
              <a:rPr sz="1000" spc="-5" dirty="0">
                <a:latin typeface="Tahoma"/>
                <a:cs typeface="Tahoma"/>
              </a:rPr>
              <a:t>d</a:t>
            </a:r>
            <a:r>
              <a:rPr sz="1000" dirty="0">
                <a:latin typeface="Tahoma"/>
                <a:cs typeface="Tahoma"/>
              </a:rPr>
              <a:t>e </a:t>
            </a:r>
            <a:r>
              <a:rPr sz="1000" spc="-10" dirty="0">
                <a:latin typeface="Tahoma"/>
                <a:cs typeface="Tahoma"/>
              </a:rPr>
              <a:t>l’e</a:t>
            </a:r>
            <a:r>
              <a:rPr sz="1000" spc="-15" dirty="0">
                <a:latin typeface="Tahoma"/>
                <a:cs typeface="Tahoma"/>
              </a:rPr>
              <a:t>n</a:t>
            </a:r>
            <a:r>
              <a:rPr sz="1000" spc="-21" dirty="0">
                <a:latin typeface="Tahoma"/>
                <a:cs typeface="Tahoma"/>
              </a:rPr>
              <a:t>f</a:t>
            </a:r>
            <a:r>
              <a:rPr sz="1000" spc="-10" dirty="0">
                <a:latin typeface="Tahoma"/>
                <a:cs typeface="Tahoma"/>
              </a:rPr>
              <a:t>ant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16478" y="491694"/>
            <a:ext cx="142113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dirty="0">
                <a:latin typeface="Tahoma"/>
                <a:cs typeface="Tahoma"/>
              </a:rPr>
              <a:t>H</a:t>
            </a:r>
            <a:r>
              <a:rPr sz="1000" spc="-5" dirty="0">
                <a:latin typeface="Tahoma"/>
                <a:cs typeface="Tahoma"/>
              </a:rPr>
              <a:t>anoï </a:t>
            </a:r>
            <a:r>
              <a:rPr sz="1000" dirty="0">
                <a:latin typeface="Tahoma"/>
                <a:cs typeface="Tahoma"/>
              </a:rPr>
              <a:t>-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H</a:t>
            </a:r>
            <a:r>
              <a:rPr sz="1000" spc="-10" dirty="0">
                <a:latin typeface="Tahoma"/>
                <a:cs typeface="Tahoma"/>
              </a:rPr>
              <a:t>o</a:t>
            </a:r>
            <a:r>
              <a:rPr sz="1000" spc="-5" dirty="0">
                <a:latin typeface="Tahoma"/>
                <a:cs typeface="Tahoma"/>
              </a:rPr>
              <a:t> Chi </a:t>
            </a:r>
            <a:r>
              <a:rPr sz="1000" spc="-10" dirty="0">
                <a:latin typeface="Tahoma"/>
                <a:cs typeface="Tahoma"/>
              </a:rPr>
              <a:t>Minh</a:t>
            </a:r>
            <a:r>
              <a:rPr sz="1000" spc="-5" dirty="0">
                <a:latin typeface="Tahoma"/>
                <a:cs typeface="Tahoma"/>
              </a:rPr>
              <a:t> Ville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86757" y="443273"/>
            <a:ext cx="150302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Không</a:t>
            </a:r>
            <a:r>
              <a:rPr lang="en-US" sz="1200" dirty="0" smtClean="0"/>
              <a:t> </a:t>
            </a:r>
            <a:r>
              <a:rPr lang="en-US" sz="1200" dirty="0" err="1" smtClean="0"/>
              <a:t>có</a:t>
            </a:r>
            <a:r>
              <a:rPr lang="en-US" sz="1200" dirty="0" smtClean="0"/>
              <a:t> </a:t>
            </a:r>
            <a:r>
              <a:rPr lang="en-US" sz="1200" dirty="0" err="1" smtClean="0"/>
              <a:t>đáp</a:t>
            </a:r>
            <a:r>
              <a:rPr lang="en-US" sz="1200" dirty="0" smtClean="0"/>
              <a:t> </a:t>
            </a:r>
            <a:r>
              <a:rPr lang="en-US" sz="1200" dirty="0" err="1" smtClean="0"/>
              <a:t>ứng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5974593" y="5502207"/>
            <a:ext cx="1423595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Lấy</a:t>
            </a:r>
            <a:r>
              <a:rPr lang="en-US" sz="1400" dirty="0" smtClean="0"/>
              <a:t> </a:t>
            </a:r>
            <a:r>
              <a:rPr lang="en-US" sz="1400" dirty="0" err="1" smtClean="0"/>
              <a:t>lại</a:t>
            </a:r>
            <a:r>
              <a:rPr lang="en-US" sz="1400" dirty="0" smtClean="0"/>
              <a:t> </a:t>
            </a:r>
            <a:r>
              <a:rPr lang="en-US" sz="1400" dirty="0" err="1" smtClean="0"/>
              <a:t>hoạt</a:t>
            </a:r>
            <a:r>
              <a:rPr lang="en-US" sz="1400" dirty="0" smtClean="0"/>
              <a:t> </a:t>
            </a:r>
            <a:r>
              <a:rPr lang="en-US" sz="1400" dirty="0" err="1" smtClean="0"/>
              <a:t>động</a:t>
            </a:r>
            <a:endParaRPr lang="en-US" sz="1400" dirty="0" smtClean="0"/>
          </a:p>
          <a:p>
            <a:r>
              <a:rPr lang="en-US" sz="1400" dirty="0" err="1" smtClean="0"/>
              <a:t>Tuần</a:t>
            </a:r>
            <a:r>
              <a:rPr lang="en-US" sz="1400" dirty="0" smtClean="0"/>
              <a:t> </a:t>
            </a:r>
            <a:r>
              <a:rPr lang="en-US" sz="1400" dirty="0" err="1" smtClean="0"/>
              <a:t>hoàn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5527046" y="1013932"/>
            <a:ext cx="227453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Hồi</a:t>
            </a:r>
            <a:r>
              <a:rPr lang="en-US" sz="1400" dirty="0" smtClean="0"/>
              <a:t> </a:t>
            </a:r>
            <a:r>
              <a:rPr lang="en-US" sz="1400" dirty="0" err="1" smtClean="0"/>
              <a:t>sức</a:t>
            </a:r>
            <a:r>
              <a:rPr lang="en-US" sz="1400" dirty="0" smtClean="0"/>
              <a:t> </a:t>
            </a:r>
            <a:r>
              <a:rPr lang="en-US" sz="1400" dirty="0" err="1" smtClean="0"/>
              <a:t>tim</a:t>
            </a:r>
            <a:r>
              <a:rPr lang="en-US" sz="1400" dirty="0" smtClean="0"/>
              <a:t> </a:t>
            </a:r>
            <a:r>
              <a:rPr lang="en-US" sz="1400" dirty="0" err="1" smtClean="0"/>
              <a:t>phổi</a:t>
            </a:r>
            <a:endParaRPr lang="en-US" sz="1400" dirty="0" smtClean="0"/>
          </a:p>
          <a:p>
            <a:r>
              <a:rPr lang="en-US" sz="1400" dirty="0" err="1" smtClean="0"/>
              <a:t>Gắn</a:t>
            </a:r>
            <a:r>
              <a:rPr lang="en-US" sz="1400" dirty="0" smtClean="0"/>
              <a:t> </a:t>
            </a:r>
            <a:r>
              <a:rPr lang="en-US" sz="1400" dirty="0" err="1" smtClean="0"/>
              <a:t>máy</a:t>
            </a:r>
            <a:r>
              <a:rPr lang="en-US" sz="1400" dirty="0" smtClean="0"/>
              <a:t> </a:t>
            </a:r>
            <a:r>
              <a:rPr lang="en-US" sz="1400" dirty="0" err="1" smtClean="0"/>
              <a:t>phá</a:t>
            </a:r>
            <a:r>
              <a:rPr lang="en-US" sz="1400" dirty="0" smtClean="0"/>
              <a:t> rung/</a:t>
            </a:r>
            <a:r>
              <a:rPr lang="en-US" sz="1400" dirty="0" err="1" smtClean="0"/>
              <a:t>moniteur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5881576" y="1858924"/>
            <a:ext cx="147668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Đánh</a:t>
            </a:r>
            <a:r>
              <a:rPr lang="en-US" sz="1400" dirty="0" smtClean="0"/>
              <a:t> </a:t>
            </a:r>
            <a:r>
              <a:rPr lang="en-US" sz="1400" dirty="0" err="1" smtClean="0"/>
              <a:t>giá</a:t>
            </a:r>
            <a:r>
              <a:rPr lang="en-US" sz="1400" dirty="0" smtClean="0"/>
              <a:t> </a:t>
            </a:r>
            <a:r>
              <a:rPr lang="en-US" sz="1400" dirty="0" err="1" smtClean="0"/>
              <a:t>nhịp</a:t>
            </a:r>
            <a:r>
              <a:rPr lang="en-US" sz="1400" dirty="0" smtClean="0"/>
              <a:t> </a:t>
            </a:r>
            <a:r>
              <a:rPr lang="en-US" sz="1400" dirty="0" err="1" smtClean="0"/>
              <a:t>tim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4433426" y="3167161"/>
            <a:ext cx="175734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Nhịp</a:t>
            </a:r>
            <a:r>
              <a:rPr lang="en-US" sz="1400" dirty="0" smtClean="0"/>
              <a:t> </a:t>
            </a:r>
            <a:r>
              <a:rPr lang="en-US" sz="1400" dirty="0" err="1" smtClean="0"/>
              <a:t>có</a:t>
            </a:r>
            <a:r>
              <a:rPr lang="en-US" sz="1400" dirty="0" smtClean="0"/>
              <a:t> </a:t>
            </a:r>
            <a:r>
              <a:rPr lang="en-US" sz="1400" dirty="0" err="1" smtClean="0"/>
              <a:t>thể</a:t>
            </a:r>
            <a:r>
              <a:rPr lang="en-US" sz="1400" dirty="0" smtClean="0"/>
              <a:t> </a:t>
            </a:r>
            <a:r>
              <a:rPr lang="en-US" sz="1400" dirty="0" err="1" smtClean="0"/>
              <a:t>phá</a:t>
            </a:r>
            <a:r>
              <a:rPr lang="en-US" sz="1400" dirty="0" smtClean="0"/>
              <a:t> rung 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7031758" y="3167160"/>
            <a:ext cx="203934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/>
              <a:t>Nhịp</a:t>
            </a:r>
            <a:r>
              <a:rPr lang="en-US" sz="1400" dirty="0"/>
              <a:t> </a:t>
            </a:r>
            <a:r>
              <a:rPr lang="en-US" sz="1400" dirty="0" err="1" smtClean="0"/>
              <a:t>không</a:t>
            </a:r>
            <a:r>
              <a:rPr lang="en-US" sz="1400" dirty="0" smtClean="0"/>
              <a:t> </a:t>
            </a:r>
            <a:r>
              <a:rPr lang="en-US" sz="1400" dirty="0" err="1"/>
              <a:t>thể</a:t>
            </a:r>
            <a:r>
              <a:rPr lang="en-US" sz="1400" dirty="0"/>
              <a:t> </a:t>
            </a:r>
            <a:r>
              <a:rPr lang="en-US" sz="1400" dirty="0" err="1"/>
              <a:t>phá</a:t>
            </a:r>
            <a:r>
              <a:rPr lang="en-US" sz="1400" dirty="0"/>
              <a:t> rung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871153" y="3795477"/>
            <a:ext cx="122661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Sốc</a:t>
            </a:r>
            <a:r>
              <a:rPr lang="en-US" sz="1400" dirty="0" smtClean="0"/>
              <a:t> </a:t>
            </a:r>
            <a:r>
              <a:rPr lang="en-US" sz="1400" dirty="0" err="1" smtClean="0"/>
              <a:t>điện</a:t>
            </a:r>
            <a:r>
              <a:rPr lang="en-US" sz="1400" dirty="0" smtClean="0"/>
              <a:t> 4J/kg</a:t>
            </a:r>
            <a:endParaRPr lang="en-US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4557896" y="4461204"/>
            <a:ext cx="171207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Tiếp</a:t>
            </a:r>
            <a:r>
              <a:rPr lang="en-US" sz="1400" dirty="0" smtClean="0"/>
              <a:t> </a:t>
            </a:r>
            <a:r>
              <a:rPr lang="en-US" sz="1400" dirty="0" err="1" smtClean="0"/>
              <a:t>tục</a:t>
            </a:r>
            <a:r>
              <a:rPr lang="en-US" sz="1400" dirty="0" smtClean="0"/>
              <a:t> </a:t>
            </a:r>
            <a:r>
              <a:rPr lang="en-US" sz="1400" dirty="0" err="1" smtClean="0"/>
              <a:t>ngay</a:t>
            </a:r>
            <a:r>
              <a:rPr lang="en-US" sz="1400" dirty="0" smtClean="0"/>
              <a:t> </a:t>
            </a:r>
            <a:r>
              <a:rPr lang="en-US" sz="1400" dirty="0" err="1" smtClean="0"/>
              <a:t>tức</a:t>
            </a:r>
            <a:r>
              <a:rPr lang="en-US" sz="1400" dirty="0" smtClean="0"/>
              <a:t> </a:t>
            </a:r>
            <a:r>
              <a:rPr lang="en-US" sz="1400" dirty="0" err="1" smtClean="0"/>
              <a:t>thì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 2 </a:t>
            </a:r>
            <a:r>
              <a:rPr lang="en-US" sz="1400" dirty="0" err="1" smtClean="0"/>
              <a:t>phút</a:t>
            </a:r>
            <a:r>
              <a:rPr lang="en-US" sz="1400" dirty="0" smtClean="0"/>
              <a:t> HS </a:t>
            </a:r>
            <a:r>
              <a:rPr lang="en-US" sz="1400" dirty="0" err="1" smtClean="0"/>
              <a:t>tim</a:t>
            </a:r>
            <a:r>
              <a:rPr lang="en-US" sz="1400" dirty="0" smtClean="0"/>
              <a:t> </a:t>
            </a:r>
            <a:r>
              <a:rPr lang="en-US" sz="1400" dirty="0" err="1" smtClean="0"/>
              <a:t>phổi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7080901" y="4461204"/>
            <a:ext cx="171207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/>
              <a:t>Tiếp</a:t>
            </a:r>
            <a:r>
              <a:rPr lang="en-US" sz="1400" dirty="0"/>
              <a:t> </a:t>
            </a:r>
            <a:r>
              <a:rPr lang="en-US" sz="1400" dirty="0" err="1"/>
              <a:t>tục</a:t>
            </a:r>
            <a:r>
              <a:rPr lang="en-US" sz="1400" dirty="0"/>
              <a:t> </a:t>
            </a:r>
            <a:r>
              <a:rPr lang="en-US" sz="1400" dirty="0" err="1"/>
              <a:t>ngay</a:t>
            </a:r>
            <a:r>
              <a:rPr lang="en-US" sz="1400" dirty="0"/>
              <a:t> </a:t>
            </a:r>
            <a:r>
              <a:rPr lang="en-US" sz="1400" dirty="0" err="1"/>
              <a:t>tức</a:t>
            </a:r>
            <a:r>
              <a:rPr lang="en-US" sz="1400" dirty="0"/>
              <a:t> </a:t>
            </a:r>
            <a:r>
              <a:rPr lang="en-US" sz="1400" dirty="0" err="1"/>
              <a:t>thì</a:t>
            </a:r>
            <a:r>
              <a:rPr lang="en-US" sz="1400" dirty="0"/>
              <a:t> </a:t>
            </a:r>
          </a:p>
          <a:p>
            <a:r>
              <a:rPr lang="en-US" sz="1400" dirty="0"/>
              <a:t> 2 </a:t>
            </a:r>
            <a:r>
              <a:rPr lang="en-US" sz="1400" dirty="0" err="1"/>
              <a:t>phút</a:t>
            </a:r>
            <a:r>
              <a:rPr lang="en-US" sz="1400" dirty="0"/>
              <a:t> HS </a:t>
            </a:r>
            <a:r>
              <a:rPr lang="en-US" sz="1400" dirty="0" err="1"/>
              <a:t>tim</a:t>
            </a:r>
            <a:r>
              <a:rPr lang="en-US" sz="1400" dirty="0"/>
              <a:t> </a:t>
            </a:r>
            <a:r>
              <a:rPr lang="en-US" sz="1400" dirty="0" err="1"/>
              <a:t>phổi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1231900" y="3167160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698"/>
            <a:r>
              <a:rPr lang="en-US" sz="2000" b="1" u="heavy" spc="-5" dirty="0" err="1">
                <a:latin typeface="Tahoma"/>
                <a:cs typeface="Tahoma"/>
              </a:rPr>
              <a:t>Tóm</a:t>
            </a:r>
            <a:r>
              <a:rPr lang="en-US" sz="2000" b="1" u="heavy" spc="-5" dirty="0">
                <a:latin typeface="Tahoma"/>
                <a:cs typeface="Tahoma"/>
              </a:rPr>
              <a:t> </a:t>
            </a:r>
            <a:r>
              <a:rPr lang="en-US" sz="2000" b="1" u="heavy" spc="-5" dirty="0" err="1">
                <a:latin typeface="Tahoma"/>
                <a:cs typeface="Tahoma"/>
              </a:rPr>
              <a:t>tắt</a:t>
            </a:r>
            <a:r>
              <a:rPr lang="en-US" sz="2000" b="1" u="heavy" spc="-5" dirty="0">
                <a:latin typeface="Tahoma"/>
                <a:cs typeface="Tahoma"/>
              </a:rPr>
              <a:t> </a:t>
            </a:r>
            <a:r>
              <a:rPr lang="en-US" sz="2000" b="1" u="heavy" spc="-10" dirty="0">
                <a:latin typeface="Tahoma"/>
                <a:cs typeface="Tahoma"/>
              </a:rPr>
              <a:t>(</a:t>
            </a:r>
            <a:r>
              <a:rPr lang="en-US" sz="2000" b="1" u="heavy" spc="-25" dirty="0">
                <a:latin typeface="Tahoma"/>
                <a:cs typeface="Tahoma"/>
              </a:rPr>
              <a:t>3)</a:t>
            </a:r>
            <a:endParaRPr lang="en-US" sz="20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554793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80641" y="403927"/>
            <a:ext cx="600710" cy="224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spc="-125" dirty="0">
                <a:solidFill>
                  <a:srgbClr val="231F20"/>
                </a:solidFill>
                <a:latin typeface="Arial"/>
                <a:cs typeface="Arial"/>
              </a:rPr>
              <a:t>Table</a:t>
            </a:r>
            <a:r>
              <a:rPr sz="1400" b="1" spc="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86" dirty="0">
                <a:solidFill>
                  <a:srgbClr val="231F20"/>
                </a:solidFill>
                <a:latin typeface="Arial"/>
                <a:cs typeface="Arial"/>
              </a:rPr>
              <a:t>2.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34441" y="403927"/>
            <a:ext cx="1550670" cy="224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400" b="1" spc="-155" dirty="0">
                <a:solidFill>
                  <a:srgbClr val="231F20"/>
                </a:solidFill>
                <a:latin typeface="Arial"/>
                <a:cs typeface="Arial"/>
              </a:rPr>
              <a:t>Event</a:t>
            </a:r>
            <a:r>
              <a:rPr sz="1400" b="1" spc="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400" b="1" spc="-114" dirty="0">
                <a:solidFill>
                  <a:srgbClr val="231F20"/>
                </a:solidFill>
                <a:latin typeface="Arial"/>
                <a:cs typeface="Arial"/>
              </a:rPr>
              <a:t>Characteristics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739555" y="6669559"/>
            <a:ext cx="5966460" cy="4000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300" spc="-235" dirty="0">
                <a:solidFill>
                  <a:srgbClr val="231F20"/>
                </a:solidFill>
                <a:latin typeface="Arial"/>
                <a:cs typeface="Arial"/>
              </a:rPr>
              <a:t>AED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90" dirty="0">
                <a:solidFill>
                  <a:srgbClr val="231F20"/>
                </a:solidFill>
                <a:latin typeface="Arial"/>
                <a:cs typeface="Arial"/>
              </a:rPr>
              <a:t>indicates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14" dirty="0">
                <a:solidFill>
                  <a:srgbClr val="231F20"/>
                </a:solidFill>
                <a:latin typeface="Arial"/>
                <a:cs typeface="Arial"/>
              </a:rPr>
              <a:t>automated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95" dirty="0">
                <a:solidFill>
                  <a:srgbClr val="231F20"/>
                </a:solidFill>
                <a:latin typeface="Arial"/>
                <a:cs typeface="Arial"/>
              </a:rPr>
              <a:t>external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70" dirty="0">
                <a:solidFill>
                  <a:srgbClr val="231F20"/>
                </a:solidFill>
                <a:latin typeface="Arial"/>
                <a:cs typeface="Arial"/>
              </a:rPr>
              <a:t>defibrillator;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60" dirty="0">
                <a:solidFill>
                  <a:srgbClr val="231F20"/>
                </a:solidFill>
                <a:latin typeface="Arial"/>
                <a:cs typeface="Arial"/>
              </a:rPr>
              <a:t>SIDS,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25" dirty="0">
                <a:solidFill>
                  <a:srgbClr val="231F20"/>
                </a:solidFill>
                <a:latin typeface="Arial"/>
                <a:cs typeface="Arial"/>
              </a:rPr>
              <a:t>sudden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80" dirty="0">
                <a:solidFill>
                  <a:srgbClr val="231F20"/>
                </a:solidFill>
                <a:latin typeface="Arial"/>
                <a:cs typeface="Arial"/>
              </a:rPr>
              <a:t>infant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14" dirty="0">
                <a:solidFill>
                  <a:srgbClr val="231F20"/>
                </a:solidFill>
                <a:latin typeface="Arial"/>
                <a:cs typeface="Arial"/>
              </a:rPr>
              <a:t>death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14" dirty="0">
                <a:solidFill>
                  <a:srgbClr val="231F20"/>
                </a:solidFill>
                <a:latin typeface="Arial"/>
                <a:cs typeface="Arial"/>
              </a:rPr>
              <a:t>syndrome.</a:t>
            </a:r>
            <a:endParaRPr sz="1300">
              <a:latin typeface="Arial"/>
              <a:cs typeface="Arial"/>
            </a:endParaRPr>
          </a:p>
          <a:p>
            <a:pPr marL="12698">
              <a:spcBef>
                <a:spcPts val="60"/>
              </a:spcBef>
            </a:pPr>
            <a:r>
              <a:rPr sz="1300" spc="-140" dirty="0">
                <a:solidFill>
                  <a:srgbClr val="231F20"/>
                </a:solidFill>
                <a:latin typeface="Arial"/>
                <a:cs typeface="Arial"/>
              </a:rPr>
              <a:t>*Cause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75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0" dirty="0">
                <a:solidFill>
                  <a:srgbClr val="231F20"/>
                </a:solidFill>
                <a:latin typeface="Arial"/>
                <a:cs typeface="Arial"/>
              </a:rPr>
              <a:t>defined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35" dirty="0">
                <a:solidFill>
                  <a:srgbClr val="231F20"/>
                </a:solidFill>
                <a:latin typeface="Arial"/>
                <a:cs typeface="Arial"/>
              </a:rPr>
              <a:t>as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75" dirty="0">
                <a:solidFill>
                  <a:srgbClr val="231F20"/>
                </a:solidFill>
                <a:latin typeface="Arial"/>
                <a:cs typeface="Arial"/>
              </a:rPr>
              <a:t>clinical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5" dirty="0">
                <a:solidFill>
                  <a:srgbClr val="231F20"/>
                </a:solidFill>
                <a:latin typeface="Arial"/>
                <a:cs typeface="Arial"/>
              </a:rPr>
              <a:t>impression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86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220" dirty="0">
                <a:solidFill>
                  <a:srgbClr val="231F20"/>
                </a:solidFill>
                <a:latin typeface="Arial"/>
                <a:cs typeface="Arial"/>
              </a:rPr>
              <a:t>EMS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0" dirty="0">
                <a:solidFill>
                  <a:srgbClr val="231F20"/>
                </a:solidFill>
                <a:latin typeface="Arial"/>
                <a:cs typeface="Arial"/>
              </a:rPr>
              <a:t>providers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25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0" dirty="0">
                <a:solidFill>
                  <a:srgbClr val="231F20"/>
                </a:solidFill>
                <a:latin typeface="Arial"/>
                <a:cs typeface="Arial"/>
              </a:rPr>
              <a:t>not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100" dirty="0">
                <a:solidFill>
                  <a:srgbClr val="231F20"/>
                </a:solidFill>
                <a:latin typeface="Arial"/>
                <a:cs typeface="Arial"/>
              </a:rPr>
              <a:t>confirmed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90" dirty="0">
                <a:solidFill>
                  <a:srgbClr val="231F20"/>
                </a:solidFill>
                <a:latin typeface="Arial"/>
                <a:cs typeface="Arial"/>
              </a:rPr>
              <a:t>from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95" dirty="0">
                <a:solidFill>
                  <a:srgbClr val="231F20"/>
                </a:solidFill>
                <a:latin typeface="Arial"/>
                <a:cs typeface="Arial"/>
              </a:rPr>
              <a:t>hospital</a:t>
            </a:r>
            <a:r>
              <a:rPr sz="13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00" spc="-95" dirty="0">
                <a:solidFill>
                  <a:srgbClr val="231F20"/>
                </a:solidFill>
                <a:latin typeface="Arial"/>
                <a:cs typeface="Arial"/>
              </a:rPr>
              <a:t>record.</a:t>
            </a:r>
            <a:endParaRPr sz="13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630401" y="3528899"/>
            <a:ext cx="406399" cy="1587"/>
          </a:xfrm>
          <a:custGeom>
            <a:avLst/>
            <a:gdLst/>
            <a:ahLst/>
            <a:cxnLst/>
            <a:rect l="l" t="t" r="r" b="b"/>
            <a:pathLst>
              <a:path w="406399" h="1587">
                <a:moveTo>
                  <a:pt x="0" y="0"/>
                </a:moveTo>
                <a:lnTo>
                  <a:pt x="406399" y="1587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082963" y="4556009"/>
            <a:ext cx="406399" cy="1588"/>
          </a:xfrm>
          <a:custGeom>
            <a:avLst/>
            <a:gdLst/>
            <a:ahLst/>
            <a:cxnLst/>
            <a:rect l="l" t="t" r="r" b="b"/>
            <a:pathLst>
              <a:path w="406399" h="1588">
                <a:moveTo>
                  <a:pt x="0" y="0"/>
                </a:moveTo>
                <a:lnTo>
                  <a:pt x="406399" y="1588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330238" y="5581535"/>
            <a:ext cx="406399" cy="1588"/>
          </a:xfrm>
          <a:custGeom>
            <a:avLst/>
            <a:gdLst/>
            <a:ahLst/>
            <a:cxnLst/>
            <a:rect l="l" t="t" r="r" b="b"/>
            <a:pathLst>
              <a:path w="406399" h="1588">
                <a:moveTo>
                  <a:pt x="0" y="0"/>
                </a:moveTo>
                <a:lnTo>
                  <a:pt x="406399" y="1588"/>
                </a:lnTo>
              </a:path>
            </a:pathLst>
          </a:custGeom>
          <a:ln w="38099">
            <a:solidFill>
              <a:srgbClr val="FF26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543915" y="394856"/>
            <a:ext cx="4455160" cy="250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600" spc="-25" dirty="0">
                <a:latin typeface="Tahoma"/>
                <a:cs typeface="Tahoma"/>
              </a:rPr>
              <a:t>A</a:t>
            </a:r>
            <a:r>
              <a:rPr sz="1600" dirty="0">
                <a:latin typeface="Tahoma"/>
                <a:cs typeface="Tahoma"/>
              </a:rPr>
              <a:t>t</a:t>
            </a:r>
            <a:r>
              <a:rPr sz="1600" spc="-10" dirty="0">
                <a:latin typeface="Tahoma"/>
                <a:cs typeface="Tahoma"/>
              </a:rPr>
              <a:t>kins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D</a:t>
            </a:r>
            <a:r>
              <a:rPr sz="1600" spc="-10" dirty="0">
                <a:latin typeface="Tahoma"/>
                <a:cs typeface="Tahoma"/>
              </a:rPr>
              <a:t>L,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et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al.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Cir</a:t>
            </a:r>
            <a:r>
              <a:rPr sz="1600" dirty="0">
                <a:latin typeface="Tahoma"/>
                <a:cs typeface="Tahoma"/>
              </a:rPr>
              <a:t>c</a:t>
            </a:r>
            <a:r>
              <a:rPr sz="1600" spc="-10" dirty="0">
                <a:latin typeface="Tahoma"/>
                <a:cs typeface="Tahoma"/>
              </a:rPr>
              <a:t>ulation.</a:t>
            </a:r>
            <a:r>
              <a:rPr sz="1600" spc="-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2009;119:1484-1491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6479" y="6913130"/>
            <a:ext cx="61341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S</a:t>
            </a:r>
            <a:r>
              <a:rPr sz="1000" spc="-5" dirty="0">
                <a:latin typeface="Tahoma"/>
                <a:cs typeface="Tahoma"/>
              </a:rPr>
              <a:t>.D</a:t>
            </a:r>
            <a:r>
              <a:rPr sz="1000" spc="-15" dirty="0">
                <a:latin typeface="Tahoma"/>
                <a:cs typeface="Tahoma"/>
              </a:rPr>
              <a:t>A</a:t>
            </a:r>
            <a:r>
              <a:rPr sz="1000" spc="-10" dirty="0">
                <a:latin typeface="Tahoma"/>
                <a:cs typeface="Tahoma"/>
              </a:rPr>
              <a:t>UGER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941290" y="6917894"/>
            <a:ext cx="784860" cy="161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698"/>
            <a:r>
              <a:rPr sz="1000" spc="-10" dirty="0">
                <a:latin typeface="Tahoma"/>
                <a:cs typeface="Tahoma"/>
              </a:rPr>
              <a:t>Octob</a:t>
            </a:r>
            <a:r>
              <a:rPr sz="1000" spc="-5" dirty="0">
                <a:latin typeface="Tahoma"/>
                <a:cs typeface="Tahoma"/>
              </a:rPr>
              <a:t>r</a:t>
            </a:r>
            <a:r>
              <a:rPr sz="1000" dirty="0">
                <a:latin typeface="Tahoma"/>
                <a:cs typeface="Tahoma"/>
              </a:rPr>
              <a:t>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2014</a:t>
            </a:r>
            <a:endParaRPr sz="10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363202" y="715786"/>
          <a:ext cx="8121273" cy="61680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4740"/>
                <a:gridCol w="2323945"/>
                <a:gridCol w="1244292"/>
                <a:gridCol w="1332954"/>
                <a:gridCol w="1556172"/>
                <a:gridCol w="1459170"/>
              </a:tblGrid>
              <a:tr h="594360">
                <a:tc rowSpan="21">
                  <a:txBody>
                    <a:bodyPr/>
                    <a:lstStyle/>
                    <a:p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Characteristic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4896">
                      <a:solidFill>
                        <a:srgbClr val="231F20"/>
                      </a:solidFill>
                      <a:prstDash val="solid"/>
                    </a:lnT>
                    <a:lnB w="14896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9740" marR="122555" indent="-337820">
                        <a:lnSpc>
                          <a:spcPct val="104299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Infants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2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=277), n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(%)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4896">
                      <a:solidFill>
                        <a:srgbClr val="231F20"/>
                      </a:solidFill>
                      <a:prstDash val="solid"/>
                    </a:lnT>
                    <a:lnB w="14896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4190" marR="121920" indent="-382270">
                        <a:lnSpc>
                          <a:spcPct val="104299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Children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2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=154), n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(%)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4896">
                      <a:solidFill>
                        <a:srgbClr val="231F20"/>
                      </a:solidFill>
                      <a:prstDash val="solid"/>
                    </a:lnT>
                    <a:lnB w="14896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15950" marR="121920" indent="-494030">
                        <a:lnSpc>
                          <a:spcPct val="104299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Adolescents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2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=193), n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(%)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4896">
                      <a:solidFill>
                        <a:srgbClr val="231F20"/>
                      </a:solidFill>
                      <a:prstDash val="solid"/>
                    </a:lnT>
                    <a:lnB w="14896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15950" marR="25400" indent="-494030">
                        <a:lnSpc>
                          <a:spcPct val="104299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All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Pediatric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200" spc="-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=624), n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(%)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4896">
                      <a:solidFill>
                        <a:srgbClr val="231F20"/>
                      </a:solidFill>
                      <a:prstDash val="solid"/>
                    </a:lnT>
                    <a:lnB w="14896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27276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Nonpublic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location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4896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7338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266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(96)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4896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1783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133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(86)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4896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152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(78)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4896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959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551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(88)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4896">
                      <a:solidFill>
                        <a:srgbClr val="231F20"/>
                      </a:solidFill>
                      <a:prstDash val="solid"/>
                    </a:lnT>
                  </a:tcPr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Bystander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witnessed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958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39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(14)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9403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42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(27)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959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121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EMS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witnessed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8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8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(4)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65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23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(4)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Bystander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CPR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338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102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(37)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9403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61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(40)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54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(28)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959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217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696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Bystander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AED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</a:tr>
              <a:tr h="3810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No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obvious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cause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arrest/missing*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  <a:lnT w="57149">
                      <a:solidFill>
                        <a:srgbClr val="FF26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74015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205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(74)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7149">
                      <a:solidFill>
                        <a:srgbClr val="FF26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18465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101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7149">
                      <a:solidFill>
                        <a:srgbClr val="FF26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114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7149">
                      <a:solidFill>
                        <a:srgbClr val="FF26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959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420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(67)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7149">
                      <a:solidFill>
                        <a:srgbClr val="FF2600"/>
                      </a:solidFill>
                      <a:prstDash val="solid"/>
                    </a:lnT>
                  </a:tcPr>
                </a:tc>
              </a:tr>
              <a:tr h="30887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Obvious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cause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arrest*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7149">
                      <a:solidFill>
                        <a:srgbClr val="FF2600"/>
                      </a:solidFill>
                      <a:prstDash val="solid"/>
                    </a:lnL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958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72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9403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53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(34)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79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(41)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959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204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(33)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7149">
                      <a:solidFill>
                        <a:srgbClr val="FF2600"/>
                      </a:solidFill>
                      <a:prstDash val="solid"/>
                    </a:lnB>
                  </a:tcPr>
                </a:tc>
              </a:tr>
              <a:tr h="20753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Chemical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poisoning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7149">
                      <a:solidFill>
                        <a:srgbClr val="FF26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7149">
                      <a:solidFill>
                        <a:srgbClr val="FF26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7149">
                      <a:solidFill>
                        <a:srgbClr val="FF26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7149">
                      <a:solidFill>
                        <a:srgbClr val="FF26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7149">
                      <a:solidFill>
                        <a:srgbClr val="FF2600"/>
                      </a:solidFill>
                      <a:prstDash val="solid"/>
                    </a:lnT>
                  </a:tcPr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Drowning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9403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(13)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(4)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65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29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Drug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poisoning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17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65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17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Electrocution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Foreign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body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obstruction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Hanging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27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(14)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65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Mechanical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suffocation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9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65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17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(3)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Nontraumatic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exsanguination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Respiratory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SIDS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958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37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(13)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65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38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Smoke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inhalation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Strangulation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(2)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582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Terminal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illness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73437">
                <a:tc>
                  <a:txBody>
                    <a:bodyPr/>
                    <a:lstStyle/>
                    <a:p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Other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obvious</a:t>
                      </a:r>
                      <a:r>
                        <a:rPr sz="1200" spc="65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cause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4896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17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4896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94030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18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(12)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4896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15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(8)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4896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520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50</a:t>
                      </a:r>
                      <a:r>
                        <a:rPr sz="1200" spc="-5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Arial"/>
                          <a:cs typeface="Arial"/>
                        </a:rPr>
                        <a:t>(8)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4896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</TotalTime>
  <Words>11290</Words>
  <Application>Microsoft Office PowerPoint</Application>
  <PresentationFormat>Custom</PresentationFormat>
  <Paragraphs>3000</Paragraphs>
  <Slides>84</Slides>
  <Notes>84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8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Thanh</cp:lastModifiedBy>
  <cp:revision>42</cp:revision>
  <dcterms:created xsi:type="dcterms:W3CDTF">2014-10-29T05:41:28Z</dcterms:created>
  <dcterms:modified xsi:type="dcterms:W3CDTF">2014-11-02T09:16:15Z</dcterms:modified>
</cp:coreProperties>
</file>