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</p:sldIdLst>
  <p:sldSz cx="10693400" cy="7556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66" y="156"/>
      </p:cViewPr>
      <p:guideLst>
        <p:guide orient="horz" pos="3016"/>
        <p:guide pos="23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D33FAF-AE3E-4CF8-9442-D1E24E0A6332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95A03-7D07-46C9-8712-E7B348E73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210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Upper inflection point : Pressure at which there is regional everdistension ; Lower inflection:</a:t>
            </a:r>
            <a:r>
              <a:rPr lang="en-US" baseline="0" smtClean="0"/>
              <a:t> Minium Pressure minimal required for alveolar recruitment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95A03-7D07-46C9-8712-E7B348E736C4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215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2450" y="2974705"/>
            <a:ext cx="6261100" cy="20525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900" y="5426288"/>
            <a:ext cx="5156200" cy="24471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11/4/2014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11/4/2014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40350" y="536423"/>
            <a:ext cx="1657350" cy="114067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8300" y="536423"/>
            <a:ext cx="4849283" cy="114067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11/4/2014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11/4/2014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863" y="6153339"/>
            <a:ext cx="6261100" cy="190186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863" y="4058633"/>
            <a:ext cx="6261100" cy="209470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11/4/2014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8300" y="2234355"/>
            <a:ext cx="3253317" cy="631958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44383" y="2234355"/>
            <a:ext cx="3253317" cy="631958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11/4/2014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300" y="2143474"/>
            <a:ext cx="3254596" cy="8932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" y="3036771"/>
            <a:ext cx="3254596" cy="55171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41827" y="2143474"/>
            <a:ext cx="3255874" cy="8932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41827" y="3036771"/>
            <a:ext cx="3255874" cy="55171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11/4/2014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11/4/2014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11/4/2014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301" y="381259"/>
            <a:ext cx="2423363" cy="162256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9901" y="381259"/>
            <a:ext cx="4117799" cy="81726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8301" y="2003825"/>
            <a:ext cx="2423363" cy="655011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11/4/2014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788" y="6703060"/>
            <a:ext cx="4419600" cy="79133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43788" y="855615"/>
            <a:ext cx="4419600" cy="574548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788" y="7494394"/>
            <a:ext cx="4419600" cy="11238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t>11/4/2014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8300" y="383477"/>
            <a:ext cx="6629400" cy="1595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300" y="2234355"/>
            <a:ext cx="6629400" cy="6319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8300" y="8875350"/>
            <a:ext cx="1718733" cy="509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8523B-E035-4CAE-A96A-58211FC229D1}" type="datetimeFigureOut">
              <a:rPr lang="en-US" smtClean="0"/>
              <a:t>11/4/2014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16717" y="8875350"/>
            <a:ext cx="2332567" cy="509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278967" y="8875350"/>
            <a:ext cx="1718733" cy="509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DFF54-6BA4-4515-87CA-28703F844993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1371600" y="673100"/>
            <a:ext cx="8097795" cy="5920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smtClean="0">
                <a:latin typeface="Arial"/>
                <a:cs typeface="Arial"/>
              </a:rPr>
              <a:t>DIU </a:t>
            </a:r>
            <a:r>
              <a:rPr lang="en-CA" sz="2000" dirty="0" err="1" smtClean="0">
                <a:latin typeface="Arial"/>
                <a:cs typeface="Arial"/>
              </a:rPr>
              <a:t>d’Anesthésie-Réanimation</a:t>
            </a:r>
            <a:r>
              <a:rPr lang="en-CA" sz="2000" dirty="0" smtClean="0">
                <a:latin typeface="Arial"/>
                <a:cs typeface="Arial"/>
              </a:rPr>
              <a:t> - </a:t>
            </a:r>
            <a:r>
              <a:rPr lang="en-CA" sz="2000" dirty="0" err="1" smtClean="0">
                <a:latin typeface="Arial"/>
                <a:cs typeface="Arial"/>
              </a:rPr>
              <a:t>Journées</a:t>
            </a:r>
            <a:r>
              <a:rPr lang="en-CA" sz="2000" dirty="0" smtClean="0">
                <a:latin typeface="Arial"/>
                <a:cs typeface="Arial"/>
              </a:rPr>
              <a:t> de </a:t>
            </a:r>
            <a:r>
              <a:rPr lang="en-CA" sz="2000" dirty="0" err="1" smtClean="0">
                <a:latin typeface="Arial"/>
                <a:cs typeface="Arial"/>
              </a:rPr>
              <a:t>Réanimation</a:t>
            </a:r>
            <a:r>
              <a:rPr lang="en-CA" sz="2000" dirty="0" smtClean="0">
                <a:latin typeface="Arial"/>
                <a:cs typeface="Arial"/>
              </a:rPr>
              <a:t> </a:t>
            </a:r>
            <a:r>
              <a:rPr lang="en-CA" sz="2000" dirty="0" err="1" smtClean="0">
                <a:latin typeface="Arial"/>
                <a:cs typeface="Arial"/>
              </a:rPr>
              <a:t>Pédiatrique</a:t>
            </a:r>
            <a:endParaRPr lang="en-CA" sz="2000" dirty="0" smtClean="0"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endParaRPr lang="en-CA" sz="2000" dirty="0"/>
          </a:p>
        </p:txBody>
      </p:sp>
      <p:sp>
        <p:nvSpPr>
          <p:cNvPr id="3" name="TextBox 3"/>
          <p:cNvSpPr txBox="1"/>
          <p:nvPr/>
        </p:nvSpPr>
        <p:spPr>
          <a:xfrm>
            <a:off x="1890316" y="1618010"/>
            <a:ext cx="7258372" cy="70147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700"/>
              </a:lnSpc>
              <a:tabLst>
                <a:tab pos="1955800" algn="l"/>
              </a:tabLst>
            </a:pPr>
            <a:r>
              <a:rPr lang="en-CA" sz="3600" dirty="0" err="1" smtClean="0">
                <a:latin typeface="Arial"/>
                <a:cs typeface="Arial"/>
              </a:rPr>
              <a:t>Hội</a:t>
            </a:r>
            <a:r>
              <a:rPr lang="en-CA" sz="3600" dirty="0" smtClean="0">
                <a:latin typeface="Arial"/>
                <a:cs typeface="Arial"/>
              </a:rPr>
              <a:t> </a:t>
            </a:r>
            <a:r>
              <a:rPr lang="en-CA" sz="3600" dirty="0" err="1" smtClean="0">
                <a:latin typeface="Arial"/>
                <a:cs typeface="Arial"/>
              </a:rPr>
              <a:t>chứng</a:t>
            </a:r>
            <a:r>
              <a:rPr lang="en-CA" sz="3600" dirty="0" smtClean="0">
                <a:latin typeface="Arial"/>
                <a:cs typeface="Arial"/>
              </a:rPr>
              <a:t> </a:t>
            </a:r>
            <a:r>
              <a:rPr lang="en-CA" sz="3600" dirty="0" err="1" smtClean="0">
                <a:latin typeface="Arial"/>
                <a:cs typeface="Arial"/>
              </a:rPr>
              <a:t>suy</a:t>
            </a:r>
            <a:r>
              <a:rPr lang="en-CA" sz="3600" dirty="0" smtClean="0">
                <a:latin typeface="Arial"/>
                <a:cs typeface="Arial"/>
              </a:rPr>
              <a:t> </a:t>
            </a:r>
            <a:r>
              <a:rPr lang="en-CA" sz="3600" dirty="0" err="1" smtClean="0">
                <a:latin typeface="Arial"/>
                <a:cs typeface="Arial"/>
              </a:rPr>
              <a:t>hô</a:t>
            </a:r>
            <a:r>
              <a:rPr lang="en-CA" sz="3600" dirty="0" smtClean="0">
                <a:latin typeface="Arial"/>
                <a:cs typeface="Arial"/>
              </a:rPr>
              <a:t> </a:t>
            </a:r>
            <a:r>
              <a:rPr lang="en-CA" sz="3600" dirty="0" err="1" smtClean="0">
                <a:latin typeface="Arial"/>
                <a:cs typeface="Arial"/>
              </a:rPr>
              <a:t>hấp</a:t>
            </a:r>
            <a:r>
              <a:rPr lang="en-CA" sz="3600" dirty="0" smtClean="0">
                <a:latin typeface="Arial"/>
                <a:cs typeface="Arial"/>
              </a:rPr>
              <a:t> </a:t>
            </a:r>
            <a:r>
              <a:rPr lang="en-CA" sz="3600" dirty="0" err="1" smtClean="0">
                <a:latin typeface="Arial"/>
                <a:cs typeface="Arial"/>
              </a:rPr>
              <a:t>cấp</a:t>
            </a:r>
            <a:r>
              <a:rPr lang="en-CA" sz="3600" dirty="0" smtClean="0">
                <a:latin typeface="Arial"/>
                <a:cs typeface="Arial"/>
              </a:rPr>
              <a:t> </a:t>
            </a:r>
            <a:r>
              <a:rPr lang="en-CA" sz="3600" dirty="0" err="1" smtClean="0">
                <a:latin typeface="Arial"/>
                <a:cs typeface="Arial"/>
              </a:rPr>
              <a:t>ở</a:t>
            </a:r>
            <a:r>
              <a:rPr lang="en-CA" sz="3600" dirty="0" smtClean="0">
                <a:latin typeface="Arial"/>
                <a:cs typeface="Arial"/>
              </a:rPr>
              <a:t> </a:t>
            </a:r>
            <a:r>
              <a:rPr lang="en-CA" sz="3600" dirty="0" err="1" smtClean="0">
                <a:latin typeface="Arial"/>
                <a:cs typeface="Arial"/>
              </a:rPr>
              <a:t>trẻ</a:t>
            </a:r>
            <a:r>
              <a:rPr lang="en-CA" sz="3600" dirty="0" smtClean="0">
                <a:latin typeface="Arial"/>
                <a:cs typeface="Arial"/>
              </a:rPr>
              <a:t> </a:t>
            </a:r>
            <a:r>
              <a:rPr lang="en-CA" sz="3600" dirty="0" err="1" smtClean="0">
                <a:latin typeface="Arial"/>
                <a:cs typeface="Arial"/>
              </a:rPr>
              <a:t>em</a:t>
            </a:r>
            <a:endParaRPr lang="en-CA" sz="3600" dirty="0" smtClean="0">
              <a:latin typeface="Arial"/>
              <a:cs typeface="Arial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771900" y="3581400"/>
            <a:ext cx="3273207" cy="82885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00" dirty="0" err="1" smtClean="0">
                <a:latin typeface="Arial"/>
                <a:cs typeface="Arial"/>
              </a:rPr>
              <a:t>Stéphane</a:t>
            </a:r>
            <a:r>
              <a:rPr lang="en-CA" sz="2800" dirty="0" smtClean="0">
                <a:latin typeface="Arial"/>
                <a:cs typeface="Arial"/>
              </a:rPr>
              <a:t> DAUGER</a:t>
            </a:r>
          </a:p>
          <a:p>
            <a:pPr>
              <a:lnSpc>
                <a:spcPts val="3220"/>
              </a:lnSpc>
            </a:pPr>
            <a:endParaRPr lang="en-CA" sz="2800" dirty="0"/>
          </a:p>
        </p:txBody>
      </p:sp>
      <p:sp>
        <p:nvSpPr>
          <p:cNvPr id="5" name="TextBox 5"/>
          <p:cNvSpPr txBox="1"/>
          <p:nvPr/>
        </p:nvSpPr>
        <p:spPr>
          <a:xfrm>
            <a:off x="2184400" y="4521200"/>
            <a:ext cx="6618684" cy="75148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000"/>
              </a:lnSpc>
              <a:tabLst>
                <a:tab pos="2070100" algn="l"/>
              </a:tabLst>
            </a:pPr>
            <a:r>
              <a:rPr lang="en-CA" sz="1800" dirty="0" err="1" smtClean="0">
                <a:latin typeface="Arial"/>
                <a:cs typeface="Arial"/>
              </a:rPr>
              <a:t>Khoa</a:t>
            </a:r>
            <a:r>
              <a:rPr lang="en-CA" sz="1800" dirty="0" smtClean="0">
                <a:latin typeface="Arial"/>
                <a:cs typeface="Arial"/>
              </a:rPr>
              <a:t> </a:t>
            </a:r>
            <a:r>
              <a:rPr lang="en-CA" sz="1800" dirty="0" err="1" smtClean="0">
                <a:latin typeface="Arial"/>
                <a:cs typeface="Arial"/>
              </a:rPr>
              <a:t>Hồi</a:t>
            </a:r>
            <a:r>
              <a:rPr lang="en-CA" sz="1800" dirty="0" smtClean="0">
                <a:latin typeface="Arial"/>
                <a:cs typeface="Arial"/>
              </a:rPr>
              <a:t> </a:t>
            </a:r>
            <a:r>
              <a:rPr lang="en-CA" sz="1800" dirty="0" err="1" smtClean="0">
                <a:latin typeface="Arial"/>
                <a:cs typeface="Arial"/>
              </a:rPr>
              <a:t>Sức</a:t>
            </a:r>
            <a:r>
              <a:rPr lang="en-CA" sz="1800" dirty="0" smtClean="0">
                <a:latin typeface="Arial"/>
                <a:cs typeface="Arial"/>
              </a:rPr>
              <a:t> </a:t>
            </a:r>
            <a:r>
              <a:rPr lang="en-CA" sz="1800" dirty="0" err="1" smtClean="0">
                <a:latin typeface="Arial"/>
                <a:cs typeface="Arial"/>
              </a:rPr>
              <a:t>và</a:t>
            </a:r>
            <a:r>
              <a:rPr lang="en-CA" sz="1800" dirty="0" smtClean="0">
                <a:latin typeface="Arial"/>
                <a:cs typeface="Arial"/>
              </a:rPr>
              <a:t> Theo </a:t>
            </a:r>
            <a:r>
              <a:rPr lang="en-CA" sz="1800" dirty="0" err="1" smtClean="0">
                <a:latin typeface="Arial"/>
                <a:cs typeface="Arial"/>
              </a:rPr>
              <a:t>dõi</a:t>
            </a:r>
            <a:r>
              <a:rPr lang="en-CA" sz="1800" dirty="0" smtClean="0">
                <a:latin typeface="Arial"/>
                <a:cs typeface="Arial"/>
              </a:rPr>
              <a:t> </a:t>
            </a:r>
            <a:r>
              <a:rPr lang="en-CA" sz="1800" dirty="0" err="1" smtClean="0">
                <a:latin typeface="Arial"/>
                <a:cs typeface="Arial"/>
              </a:rPr>
              <a:t>Liên</a:t>
            </a:r>
            <a:r>
              <a:rPr lang="en-CA" sz="1800" dirty="0" smtClean="0">
                <a:latin typeface="Arial"/>
                <a:cs typeface="Arial"/>
              </a:rPr>
              <a:t> </a:t>
            </a:r>
            <a:r>
              <a:rPr lang="en-CA" sz="1800" dirty="0" err="1" smtClean="0">
                <a:latin typeface="Arial"/>
                <a:cs typeface="Arial"/>
              </a:rPr>
              <a:t>tục</a:t>
            </a:r>
            <a:r>
              <a:rPr lang="en-CA" sz="1800" dirty="0" smtClean="0">
                <a:latin typeface="Arial"/>
                <a:cs typeface="Arial"/>
              </a:rPr>
              <a:t> </a:t>
            </a:r>
            <a:r>
              <a:rPr lang="en-CA" sz="1800" dirty="0" err="1" smtClean="0">
                <a:latin typeface="Arial"/>
                <a:cs typeface="Arial"/>
              </a:rPr>
              <a:t>Nhi</a:t>
            </a:r>
            <a:r>
              <a:rPr lang="en-CA" sz="1800" dirty="0" smtClean="0">
                <a:latin typeface="Arial"/>
                <a:cs typeface="Arial"/>
              </a:rPr>
              <a:t> </a:t>
            </a:r>
            <a:r>
              <a:rPr lang="en-CA" sz="1800" dirty="0" err="1" smtClean="0">
                <a:latin typeface="Arial"/>
                <a:cs typeface="Arial"/>
              </a:rPr>
              <a:t>khoa</a:t>
            </a:r>
            <a:endParaRPr lang="en-CA" sz="1800" dirty="0" smtClean="0">
              <a:latin typeface="Arial"/>
              <a:cs typeface="Arial"/>
            </a:endParaRPr>
          </a:p>
          <a:p>
            <a:pPr algn="ctr">
              <a:lnSpc>
                <a:spcPts val="3000"/>
              </a:lnSpc>
              <a:tabLst>
                <a:tab pos="2070100" algn="l"/>
              </a:tabLst>
            </a:pPr>
            <a:r>
              <a:rPr lang="en-CA" sz="1800" dirty="0" smtClean="0">
                <a:latin typeface="Arial"/>
                <a:cs typeface="Arial"/>
              </a:rPr>
              <a:t>BV Robert-</a:t>
            </a:r>
            <a:r>
              <a:rPr lang="en-CA" sz="1800" dirty="0" err="1" smtClean="0">
                <a:latin typeface="Arial"/>
                <a:cs typeface="Arial"/>
              </a:rPr>
              <a:t>Debré</a:t>
            </a:r>
            <a:endParaRPr lang="en-CA" sz="1800" dirty="0" smtClean="0">
              <a:latin typeface="Arial"/>
              <a:cs typeface="Arial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810000" y="5588000"/>
            <a:ext cx="3147571" cy="53283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70"/>
              </a:lnSpc>
            </a:pPr>
            <a:r>
              <a:rPr lang="en-CA" sz="1800" dirty="0" err="1" smtClean="0">
                <a:latin typeface="Arial"/>
                <a:cs typeface="Arial"/>
              </a:rPr>
              <a:t>stephane.dauger@rdb.aphp.fr</a:t>
            </a:r>
            <a:endParaRPr lang="en-CA" sz="1800" dirty="0" smtClean="0">
              <a:latin typeface="Arial"/>
              <a:cs typeface="Arial"/>
            </a:endParaRPr>
          </a:p>
          <a:p>
            <a:pPr>
              <a:lnSpc>
                <a:spcPts val="2070"/>
              </a:lnSpc>
            </a:pPr>
            <a:endParaRPr lang="en-CA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"/>
          <p:cNvSpPr txBox="1"/>
          <p:nvPr/>
        </p:nvSpPr>
        <p:spPr>
          <a:xfrm>
            <a:off x="927100" y="495300"/>
            <a:ext cx="140895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95300"/>
            <a:ext cx="766498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178348" y="2194074"/>
            <a:ext cx="6963445" cy="26567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Không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có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độ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nặng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Không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có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chất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đánh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dấu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sinh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học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của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phù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phế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nang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Không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thông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khí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(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mức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áp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lực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dương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cuối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kỳ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thở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ra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PEEP)</a:t>
            </a: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Không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có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nguyên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nhân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gây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bệnh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</a:p>
          <a:p>
            <a:pPr marL="342900" indent="-342900">
              <a:lnSpc>
                <a:spcPts val="2300"/>
              </a:lnSpc>
              <a:buFontTx/>
              <a:buChar char="-"/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err="1" smtClean="0">
                <a:solidFill>
                  <a:srgbClr val="000000"/>
                </a:solidFill>
                <a:latin typeface="Arial"/>
                <a:cs typeface="Arial"/>
              </a:rPr>
              <a:t>Không</a:t>
            </a:r>
            <a:r>
              <a:rPr lang="en-CA" sz="2000" smtClean="0">
                <a:solidFill>
                  <a:srgbClr val="000000"/>
                </a:solidFill>
                <a:latin typeface="Arial"/>
                <a:cs typeface="Arial"/>
              </a:rPr>
              <a:t> tổn thương đa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tạng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55700" y="6070600"/>
            <a:ext cx="4049077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Schuster DP.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Intens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Care Med. 1997;23:1197-203</a:t>
            </a:r>
          </a:p>
          <a:p>
            <a:pPr>
              <a:lnSpc>
                <a:spcPts val="1610"/>
              </a:lnSpc>
            </a:pPr>
            <a:endParaRPr lang="en-CA" sz="1400" i="1" dirty="0" smtClean="0">
              <a:solidFill>
                <a:srgbClr val="000000"/>
              </a:solidFill>
              <a:latin typeface="Arial Italic"/>
              <a:cs typeface="Arial Italic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892800" y="6070600"/>
            <a:ext cx="3975790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Lewandowski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K.Intens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Care Med. 1999;25:884-6</a:t>
            </a:r>
          </a:p>
          <a:p>
            <a:pPr>
              <a:lnSpc>
                <a:spcPts val="1610"/>
              </a:lnSpc>
            </a:pPr>
            <a:endParaRPr lang="en-CA" sz="1400" i="1" dirty="0" smtClean="0">
              <a:solidFill>
                <a:srgbClr val="000000"/>
              </a:solidFill>
              <a:latin typeface="Arial Italic"/>
              <a:cs typeface="Arial Italic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39800" y="6502400"/>
            <a:ext cx="8882181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Gattinoni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L, et al.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Amer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J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Respir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Crit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Care Med.1998;158:3-11  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Rubenfeld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GD, et al. Chest. 1999;116:1347-53</a:t>
            </a:r>
          </a:p>
          <a:p>
            <a:pPr>
              <a:lnSpc>
                <a:spcPts val="1610"/>
              </a:lnSpc>
            </a:pPr>
            <a:endParaRPr lang="en-CA" sz="1400" i="1" dirty="0" smtClean="0">
              <a:solidFill>
                <a:srgbClr val="000000"/>
              </a:solidFill>
              <a:latin typeface="Arial Italic"/>
              <a:cs typeface="Arial Italic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318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698628" y="3130178"/>
            <a:ext cx="1513711" cy="53476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Khí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NO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318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784600" y="6032500"/>
            <a:ext cx="3137503" cy="5920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smtClean="0">
                <a:solidFill>
                  <a:srgbClr val="000000"/>
                </a:solidFill>
                <a:latin typeface="Arial"/>
                <a:cs typeface="Arial"/>
              </a:rPr>
              <a:t>+/- almitrine (VECTARION)!</a:t>
            </a:r>
          </a:p>
          <a:p>
            <a:pPr>
              <a:lnSpc>
                <a:spcPts val="2300"/>
              </a:lnSpc>
            </a:pPr>
            <a:endParaRPr lang="en-CA" sz="200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pic>
        <p:nvPicPr>
          <p:cNvPr id="8" name="Picture 7" descr="Screen shot 2014-11-03 at 12.41.4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236" y="1401986"/>
            <a:ext cx="8712968" cy="435648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50356" y="1618010"/>
            <a:ext cx="1598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latin typeface="Arial"/>
                <a:cs typeface="Arial"/>
              </a:rPr>
              <a:t>Tắc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động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mạch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9563" y="2410098"/>
            <a:ext cx="16788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latin typeface="Arial"/>
                <a:cs typeface="Arial"/>
              </a:rPr>
              <a:t>Đ</a:t>
            </a:r>
            <a:r>
              <a:rPr lang="en-US" sz="1600" dirty="0" err="1" smtClean="0">
                <a:latin typeface="Arial"/>
                <a:cs typeface="Arial"/>
              </a:rPr>
              <a:t>ộng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mạch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phổi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14652" y="1329978"/>
            <a:ext cx="10971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latin typeface="Arial"/>
                <a:cs typeface="Arial"/>
              </a:rPr>
              <a:t>Thông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khí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868" y="1978050"/>
            <a:ext cx="10632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latin typeface="Arial"/>
                <a:cs typeface="Arial"/>
              </a:rPr>
              <a:t>Phế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nang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90916" y="4303792"/>
            <a:ext cx="16656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latin typeface="Arial"/>
                <a:cs typeface="Arial"/>
              </a:rPr>
              <a:t>Không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tưới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máu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55012" y="5167888"/>
            <a:ext cx="1598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latin typeface="Arial"/>
                <a:cs typeface="Arial"/>
              </a:rPr>
              <a:t>Tĩnh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mạch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phổi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00518" y="4642346"/>
            <a:ext cx="2794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latin typeface="Arial"/>
                <a:cs typeface="Arial"/>
              </a:rPr>
              <a:t>Thông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khí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khoảng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chết</a:t>
            </a:r>
            <a:endParaRPr lang="en-US" sz="2000" dirty="0">
              <a:latin typeface="Arial"/>
              <a:cs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86260" y="5146402"/>
            <a:ext cx="28345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latin typeface="Arial"/>
                <a:cs typeface="Arial"/>
              </a:rPr>
              <a:t>Tình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trạng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bình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thường</a:t>
            </a:r>
            <a:endParaRPr lang="en-US" sz="2000" dirty="0"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78948" y="2698130"/>
            <a:ext cx="3024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"/>
                <a:cs typeface="Arial"/>
              </a:rPr>
              <a:t>(</a:t>
            </a:r>
            <a:r>
              <a:rPr lang="en-US" sz="2000" dirty="0" err="1" smtClean="0">
                <a:latin typeface="Arial"/>
                <a:cs typeface="Arial"/>
              </a:rPr>
              <a:t>với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tắc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nghẽn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động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mạch</a:t>
            </a:r>
            <a:r>
              <a:rPr lang="en-US" sz="2000" dirty="0" smtClean="0">
                <a:latin typeface="Arial"/>
                <a:cs typeface="Arial"/>
              </a:rPr>
              <a:t>) </a:t>
            </a:r>
            <a:r>
              <a:rPr lang="en-US" sz="2000" dirty="0" err="1" smtClean="0">
                <a:latin typeface="Arial"/>
                <a:cs typeface="Arial"/>
              </a:rPr>
              <a:t>kết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quả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trong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việc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tăng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khoảng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chết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chức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năng</a:t>
            </a:r>
            <a:endParaRPr lang="en-US" sz="2000" dirty="0" smtClean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721100" y="6540500"/>
            <a:ext cx="3340137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Taylor RW, et al. JAMA. 2004;291:1603-9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721100" y="6756400"/>
            <a:ext cx="3340137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Taylor RW, et al. JAMA. 2004;291:1603-9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318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46500" y="2626122"/>
            <a:ext cx="4311652" cy="106567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>
              <a:lnSpc>
                <a:spcPts val="4140"/>
              </a:lnSpc>
            </a:pP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Thông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khí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tần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số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cao</a:t>
            </a:r>
            <a:endParaRPr lang="en-CA" sz="36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algn="ctr">
              <a:lnSpc>
                <a:spcPts val="4140"/>
              </a:lnSpc>
            </a:pPr>
            <a:r>
              <a:rPr lang="en-CA" sz="3600" dirty="0">
                <a:solidFill>
                  <a:srgbClr val="000000"/>
                </a:solidFill>
                <a:latin typeface="Arial"/>
                <a:cs typeface="Arial"/>
              </a:rPr>
              <a:t>(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OHF)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927100" y="4318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723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723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pic>
        <p:nvPicPr>
          <p:cNvPr id="7" name="Picture 6" descr="Screen shot 2014-11-03 at 12.53.5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723900"/>
            <a:ext cx="9309100" cy="6096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98228" y="753914"/>
            <a:ext cx="10904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latin typeface="Arial"/>
                <a:cs typeface="Arial"/>
              </a:rPr>
              <a:t>Áp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lực</a:t>
            </a:r>
            <a:r>
              <a:rPr lang="en-US" sz="2000" dirty="0" smtClean="0">
                <a:latin typeface="Arial"/>
                <a:cs typeface="Arial"/>
              </a:rPr>
              <a:t> </a:t>
            </a:r>
          </a:p>
          <a:p>
            <a:r>
              <a:rPr lang="en-US" sz="2000" dirty="0">
                <a:latin typeface="Arial"/>
                <a:cs typeface="Arial"/>
              </a:rPr>
              <a:t>c</a:t>
            </a:r>
            <a:r>
              <a:rPr lang="en-US" sz="2000" dirty="0" smtClean="0">
                <a:latin typeface="Arial"/>
                <a:cs typeface="Arial"/>
              </a:rPr>
              <a:t>m H</a:t>
            </a:r>
            <a:r>
              <a:rPr lang="en-US" sz="2000" baseline="-25000" dirty="0" smtClean="0">
                <a:latin typeface="Arial"/>
                <a:cs typeface="Arial"/>
              </a:rPr>
              <a:t>2</a:t>
            </a:r>
            <a:r>
              <a:rPr lang="en-US" sz="2000" dirty="0" smtClean="0">
                <a:latin typeface="Arial"/>
                <a:cs typeface="Arial"/>
              </a:rPr>
              <a:t>O</a:t>
            </a:r>
            <a:endParaRPr lang="en-US" sz="2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927100" y="444500"/>
            <a:ext cx="40259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27100" y="6972300"/>
            <a:ext cx="40259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966200" y="444500"/>
            <a:ext cx="16129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554612" y="3922266"/>
            <a:ext cx="5253992" cy="71985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>
              <a:lnSpc>
                <a:spcPts val="2800"/>
              </a:lnSpc>
              <a:tabLst>
                <a:tab pos="1143000" algn="l"/>
              </a:tabLst>
            </a:pPr>
            <a:r>
              <a:rPr lang="en-CA" sz="2400" dirty="0" err="1" smtClean="0">
                <a:solidFill>
                  <a:srgbClr val="F4DC00"/>
                </a:solidFill>
                <a:latin typeface="Arial"/>
                <a:cs typeface="Arial"/>
              </a:rPr>
              <a:t>Nhưng</a:t>
            </a:r>
            <a:r>
              <a:rPr lang="en-CA" sz="2400" dirty="0" smtClean="0">
                <a:solidFill>
                  <a:srgbClr val="F4DC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F4DC00"/>
                </a:solidFill>
                <a:latin typeface="Arial"/>
                <a:cs typeface="Arial"/>
              </a:rPr>
              <a:t>bài</a:t>
            </a:r>
            <a:r>
              <a:rPr lang="en-CA" sz="2400" dirty="0" smtClean="0">
                <a:solidFill>
                  <a:srgbClr val="F4DC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F4DC00"/>
                </a:solidFill>
                <a:latin typeface="Arial"/>
                <a:cs typeface="Arial"/>
              </a:rPr>
              <a:t>tổng</a:t>
            </a:r>
            <a:r>
              <a:rPr lang="en-CA" sz="2400" dirty="0" smtClean="0">
                <a:solidFill>
                  <a:srgbClr val="F4DC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F4DC00"/>
                </a:solidFill>
                <a:latin typeface="Arial"/>
                <a:cs typeface="Arial"/>
              </a:rPr>
              <a:t>quan</a:t>
            </a:r>
            <a:r>
              <a:rPr lang="en-CA" sz="2400" dirty="0" smtClean="0">
                <a:solidFill>
                  <a:srgbClr val="F4DC00"/>
                </a:solidFill>
                <a:latin typeface="Arial"/>
                <a:cs typeface="Arial"/>
              </a:rPr>
              <a:t> </a:t>
            </a:r>
            <a:r>
              <a:rPr lang="en-CA" sz="2400" dirty="0">
                <a:solidFill>
                  <a:srgbClr val="F4DC00"/>
                </a:solidFill>
                <a:latin typeface="Arial"/>
                <a:cs typeface="Arial"/>
              </a:rPr>
              <a:t>C</a:t>
            </a:r>
            <a:r>
              <a:rPr lang="en-CA" sz="2400" dirty="0" smtClean="0">
                <a:solidFill>
                  <a:srgbClr val="F4DC00"/>
                </a:solidFill>
                <a:latin typeface="Arial"/>
                <a:cs typeface="Arial"/>
              </a:rPr>
              <a:t>ochrane 2010 : </a:t>
            </a:r>
            <a:r>
              <a:rPr lang="en-CA" sz="24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2400" dirty="0" smtClean="0">
                <a:solidFill>
                  <a:srgbClr val="000000"/>
                </a:solidFill>
                <a:latin typeface="Times New Roman"/>
              </a:rPr>
            </a:br>
            <a:r>
              <a:rPr lang="en-CA" sz="2400" dirty="0" err="1" smtClean="0">
                <a:solidFill>
                  <a:srgbClr val="F4DC00"/>
                </a:solidFill>
                <a:latin typeface="Arial"/>
                <a:cs typeface="Arial"/>
              </a:rPr>
              <a:t>Có</a:t>
            </a:r>
            <a:r>
              <a:rPr lang="en-CA" sz="2400" dirty="0" smtClean="0">
                <a:solidFill>
                  <a:srgbClr val="F4DC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F4DC00"/>
                </a:solidFill>
                <a:latin typeface="Arial"/>
                <a:cs typeface="Arial"/>
              </a:rPr>
              <a:t>thể</a:t>
            </a:r>
            <a:r>
              <a:rPr lang="en-CA" sz="2400" dirty="0" smtClean="0">
                <a:solidFill>
                  <a:srgbClr val="F4DC00"/>
                </a:solidFill>
                <a:latin typeface="Arial"/>
                <a:cs typeface="Arial"/>
              </a:rPr>
              <a:t>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549900" y="6578600"/>
            <a:ext cx="2618397" cy="20689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Crit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Care Med. 2007;35:1649-54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585200" y="6972300"/>
            <a:ext cx="19939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13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051300" y="952500"/>
            <a:ext cx="6642100" cy="431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CA" sz="2377" smtClean="0">
                <a:solidFill>
                  <a:srgbClr val="ED1C24"/>
                </a:solidFill>
                <a:latin typeface="Arial"/>
                <a:cs typeface="Arial"/>
              </a:rPr>
              <a:t>original article</a:t>
            </a:r>
          </a:p>
          <a:p>
            <a:pPr>
              <a:lnSpc>
                <a:spcPts val="2700"/>
              </a:lnSpc>
            </a:pPr>
            <a:endParaRPr lang="en-CA" sz="2377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828800" y="1981200"/>
            <a:ext cx="8864600" cy="1193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900"/>
              </a:lnSpc>
              <a:tabLst>
                <a:tab pos="622300" algn="l"/>
              </a:tabLst>
            </a:pPr>
            <a:r>
              <a:rPr lang="en-CA" sz="3388" spc="-10" smtClean="0">
                <a:solidFill>
                  <a:srgbClr val="000000"/>
                </a:solidFill>
                <a:latin typeface="Arial"/>
                <a:cs typeface="Arial"/>
              </a:rPr>
              <a:t>High-Frequency Oscillation for Acute</a:t>
            </a:r>
            <a:r>
              <a:rPr lang="en-CA" sz="3566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3566" smtClean="0">
                <a:solidFill>
                  <a:srgbClr val="000000"/>
                </a:solidFill>
                <a:latin typeface="Times New Roman"/>
              </a:rPr>
            </a:br>
            <a:r>
              <a:rPr lang="en-CA" sz="3388" spc="-10" smtClean="0">
                <a:solidFill>
                  <a:srgbClr val="000000"/>
                </a:solidFill>
                <a:latin typeface="Arial"/>
                <a:cs typeface="Arial"/>
              </a:rPr>
              <a:t>	Respiratory Distress Syndrome</a:t>
            </a:r>
          </a:p>
          <a:p>
            <a:pPr>
              <a:lnSpc>
                <a:spcPts val="3900"/>
              </a:lnSpc>
            </a:pPr>
            <a:endParaRPr lang="en-CA" sz="3566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54200" y="3238500"/>
            <a:ext cx="8839200" cy="10033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102662">
              <a:lnSpc>
                <a:spcPts val="2400"/>
              </a:lnSpc>
              <a:tabLst>
                <a:tab pos="635000" algn="l"/>
              </a:tabLst>
            </a:pPr>
            <a:r>
              <a:rPr lang="en-CA" sz="1882" spc="-10" smtClean="0">
                <a:solidFill>
                  <a:srgbClr val="76787A"/>
                </a:solidFill>
                <a:latin typeface="Arial"/>
                <a:cs typeface="Arial"/>
              </a:rPr>
              <a:t>Duncan Young, D.M., Sarah E. Lamb, D.Phil., Sanjoy Shah, M.D.,</a:t>
            </a:r>
            <a:r>
              <a:rPr lang="en-CA" sz="1981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981" smtClean="0">
                <a:solidFill>
                  <a:srgbClr val="000000"/>
                </a:solidFill>
                <a:latin typeface="Times New Roman"/>
              </a:rPr>
            </a:br>
            <a:r>
              <a:rPr lang="en-CA" sz="1882" spc="-10" smtClean="0">
                <a:solidFill>
                  <a:srgbClr val="76787A"/>
                </a:solidFill>
                <a:latin typeface="Arial"/>
                <a:cs typeface="Arial"/>
              </a:rPr>
              <a:t>Iain MacKenzie, M.D., William Tunnicliffe, M.Sc., Ranjit Lall, Ph.D.,</a:t>
            </a:r>
            <a:r>
              <a:rPr lang="en-CA" sz="1981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981" smtClean="0">
                <a:solidFill>
                  <a:srgbClr val="000000"/>
                </a:solidFill>
                <a:latin typeface="Times New Roman"/>
              </a:rPr>
            </a:br>
            <a:r>
              <a:rPr lang="en-CA" sz="1882" spc="-10" smtClean="0">
                <a:solidFill>
                  <a:srgbClr val="76787A"/>
                </a:solidFill>
                <a:latin typeface="Arial"/>
                <a:cs typeface="Arial"/>
              </a:rPr>
              <a:t>	Kathy Rowan, D.Phil., and Brian H. Cuthbertson, M.D.,</a:t>
            </a:r>
          </a:p>
          <a:p>
            <a:pPr>
              <a:lnSpc>
                <a:spcPts val="2400"/>
              </a:lnSpc>
            </a:pPr>
            <a:endParaRPr lang="en-CA" sz="1981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822700" y="4165600"/>
            <a:ext cx="6870700" cy="355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75"/>
              </a:lnSpc>
            </a:pPr>
            <a:r>
              <a:rPr lang="en-CA" sz="1882" spc="-10" smtClean="0">
                <a:solidFill>
                  <a:srgbClr val="76787A"/>
                </a:solidFill>
                <a:latin typeface="Arial"/>
                <a:cs typeface="Arial"/>
              </a:rPr>
              <a:t>for the OSCAR Study Group*</a:t>
            </a:r>
          </a:p>
          <a:p>
            <a:pPr>
              <a:lnSpc>
                <a:spcPts val="2275"/>
              </a:lnSpc>
            </a:pPr>
            <a:endParaRPr lang="en-CA" sz="1981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14400" y="4813300"/>
            <a:ext cx="97790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00" smtClean="0">
                <a:solidFill>
                  <a:srgbClr val="000000"/>
                </a:solidFill>
                <a:latin typeface="Tahoma"/>
                <a:cs typeface="Tahoma"/>
              </a:rPr>
              <a:t>ICU: Oxford, London, Bristol, Birmingham, Warwick - UK</a:t>
            </a:r>
          </a:p>
          <a:p>
            <a:pPr>
              <a:lnSpc>
                <a:spcPts val="3220"/>
              </a:lnSpc>
            </a:pPr>
            <a:endParaRPr lang="en-CA" sz="2800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784600" y="5321300"/>
            <a:ext cx="6908800" cy="533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smtClean="0">
                <a:solidFill>
                  <a:srgbClr val="000000"/>
                </a:solidFill>
                <a:latin typeface="Tahoma"/>
                <a:cs typeface="Tahoma"/>
              </a:rPr>
              <a:t>(Toronto, Ontario - Canada)</a:t>
            </a:r>
          </a:p>
          <a:p>
            <a:pPr>
              <a:lnSpc>
                <a:spcPts val="2300"/>
              </a:lnSpc>
            </a:pPr>
            <a:endParaRPr lang="en-CA" sz="2000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52500" y="5981700"/>
            <a:ext cx="97409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00" smtClean="0">
                <a:solidFill>
                  <a:srgbClr val="000000"/>
                </a:solidFill>
                <a:latin typeface="Trebuchet MS"/>
                <a:cs typeface="Trebuchet MS"/>
              </a:rPr>
              <a:t>New England Journal of Medicine - IF 2011: 53,2 - Rang: #1/155</a:t>
            </a:r>
          </a:p>
          <a:p>
            <a:pPr>
              <a:lnSpc>
                <a:spcPts val="2760"/>
              </a:lnSpc>
            </a:pPr>
            <a:endParaRPr lang="en-CA" sz="2400">
              <a:solidFill>
                <a:srgbClr val="000000"/>
              </a:solidFill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429000" y="889000"/>
            <a:ext cx="4821856" cy="4161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US" sz="2810" b="1" dirty="0" smtClean="0">
                <a:solidFill>
                  <a:srgbClr val="000000"/>
                </a:solidFill>
                <a:latin typeface="Arial"/>
                <a:cs typeface="Arial"/>
              </a:rPr>
              <a:t>M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áy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thở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tần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số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cao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sử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dụng</a:t>
            </a:r>
            <a:endParaRPr lang="en-CA" sz="2810" b="1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72300"/>
            <a:ext cx="21082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pic>
        <p:nvPicPr>
          <p:cNvPr id="7" name="Picture 6" descr="Screen shot 2014-11-03 at 12.58.3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04" y="1618010"/>
            <a:ext cx="8872462" cy="4608512"/>
          </a:xfrm>
          <a:prstGeom prst="rect">
            <a:avLst/>
          </a:prstGeo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602284" y="897930"/>
            <a:ext cx="8087569" cy="4161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Điều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chỉnh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thông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số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trong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thông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khí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tần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số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cao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258468" y="1762026"/>
            <a:ext cx="6649356" cy="71045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00" b="1" dirty="0" smtClean="0">
                <a:solidFill>
                  <a:srgbClr val="000000"/>
                </a:solidFill>
                <a:latin typeface="Arial"/>
                <a:cs typeface="Arial"/>
              </a:rPr>
              <a:t>O2 : FIO2 ; </a:t>
            </a:r>
            <a:r>
              <a:rPr lang="en-CA" sz="2400" b="1" dirty="0" err="1" smtClean="0">
                <a:solidFill>
                  <a:srgbClr val="000000"/>
                </a:solidFill>
                <a:latin typeface="Arial"/>
                <a:cs typeface="Arial"/>
              </a:rPr>
              <a:t>Áp</a:t>
            </a:r>
            <a:r>
              <a:rPr lang="en-CA" sz="240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00"/>
                </a:solidFill>
                <a:latin typeface="Arial"/>
                <a:cs typeface="Arial"/>
              </a:rPr>
              <a:t>lực</a:t>
            </a:r>
            <a:r>
              <a:rPr lang="en-CA" sz="240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00"/>
                </a:solidFill>
                <a:latin typeface="Arial"/>
                <a:cs typeface="Arial"/>
              </a:rPr>
              <a:t>trung</a:t>
            </a:r>
            <a:r>
              <a:rPr lang="en-CA" sz="240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00"/>
                </a:solidFill>
                <a:latin typeface="Arial"/>
                <a:cs typeface="Arial"/>
              </a:rPr>
              <a:t>bình</a:t>
            </a:r>
            <a:r>
              <a:rPr lang="en-CA" sz="2400" b="1" dirty="0" smtClean="0">
                <a:solidFill>
                  <a:srgbClr val="000000"/>
                </a:solidFill>
                <a:latin typeface="Arial"/>
                <a:cs typeface="Arial"/>
              </a:rPr>
              <a:t> (PM)</a:t>
            </a:r>
          </a:p>
          <a:p>
            <a:pPr>
              <a:lnSpc>
                <a:spcPts val="2760"/>
              </a:lnSpc>
            </a:pPr>
            <a:r>
              <a:rPr lang="en-CA" sz="2400" b="1" dirty="0" smtClean="0">
                <a:solidFill>
                  <a:srgbClr val="000000"/>
                </a:solidFill>
                <a:latin typeface="Arial"/>
                <a:cs typeface="Arial"/>
              </a:rPr>
              <a:t>CO2: </a:t>
            </a:r>
            <a:r>
              <a:rPr lang="en-CA" sz="2400" b="1" dirty="0" err="1" smtClean="0">
                <a:solidFill>
                  <a:srgbClr val="000000"/>
                </a:solidFill>
                <a:latin typeface="Arial"/>
                <a:cs typeface="Arial"/>
              </a:rPr>
              <a:t>Tần</a:t>
            </a:r>
            <a:r>
              <a:rPr lang="en-CA" sz="240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00"/>
                </a:solidFill>
                <a:latin typeface="Arial"/>
                <a:cs typeface="Arial"/>
              </a:rPr>
              <a:t>số</a:t>
            </a:r>
            <a:r>
              <a:rPr lang="en-CA" sz="240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00"/>
                </a:solidFill>
                <a:latin typeface="Arial"/>
                <a:cs typeface="Arial"/>
              </a:rPr>
              <a:t>thở</a:t>
            </a:r>
            <a:r>
              <a:rPr lang="en-CA" sz="2400" b="1" dirty="0" smtClean="0">
                <a:solidFill>
                  <a:srgbClr val="000000"/>
                </a:solidFill>
                <a:latin typeface="Arial"/>
                <a:cs typeface="Arial"/>
              </a:rPr>
              <a:t>, </a:t>
            </a:r>
            <a:r>
              <a:rPr lang="en-CA" sz="2400" b="1" dirty="0" err="1" smtClean="0">
                <a:solidFill>
                  <a:srgbClr val="000000"/>
                </a:solidFill>
                <a:latin typeface="Arial"/>
                <a:cs typeface="Arial"/>
              </a:rPr>
              <a:t>Áp</a:t>
            </a:r>
            <a:r>
              <a:rPr lang="en-CA" sz="240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00"/>
                </a:solidFill>
                <a:latin typeface="Arial"/>
                <a:cs typeface="Arial"/>
              </a:rPr>
              <a:t>lực</a:t>
            </a:r>
            <a:r>
              <a:rPr lang="en-CA" sz="240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00"/>
                </a:solidFill>
                <a:latin typeface="Arial"/>
                <a:cs typeface="Arial"/>
              </a:rPr>
              <a:t>đỉnh</a:t>
            </a:r>
            <a:r>
              <a:rPr lang="en-CA" sz="2400" b="1" dirty="0" smtClean="0">
                <a:solidFill>
                  <a:srgbClr val="000000"/>
                </a:solidFill>
                <a:latin typeface="Arial"/>
                <a:cs typeface="Arial"/>
              </a:rPr>
              <a:t> - </a:t>
            </a:r>
            <a:r>
              <a:rPr lang="en-CA" sz="2400" b="1" dirty="0" err="1" smtClean="0">
                <a:solidFill>
                  <a:srgbClr val="000000"/>
                </a:solidFill>
                <a:latin typeface="Arial"/>
                <a:cs typeface="Arial"/>
              </a:rPr>
              <a:t>đáy</a:t>
            </a:r>
            <a:r>
              <a:rPr lang="en-CA" sz="2400" b="1" dirty="0" smtClean="0">
                <a:solidFill>
                  <a:srgbClr val="000000"/>
                </a:solidFill>
                <a:latin typeface="Arial"/>
                <a:cs typeface="Arial"/>
              </a:rPr>
              <a:t> (Pic </a:t>
            </a:r>
            <a:r>
              <a:rPr lang="en-CA" sz="2400" b="1" dirty="0" err="1" smtClean="0">
                <a:solidFill>
                  <a:srgbClr val="000000"/>
                </a:solidFill>
                <a:latin typeface="Arial"/>
                <a:cs typeface="Arial"/>
              </a:rPr>
              <a:t>à</a:t>
            </a:r>
            <a:r>
              <a:rPr lang="en-CA" sz="2400" b="1" dirty="0" smtClean="0">
                <a:solidFill>
                  <a:srgbClr val="000000"/>
                </a:solidFill>
                <a:latin typeface="Arial"/>
                <a:cs typeface="Arial"/>
              </a:rPr>
              <a:t> Pic)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pic>
        <p:nvPicPr>
          <p:cNvPr id="10" name="Picture 9" descr="Screen shot 2014-11-03 at 12.53.5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297" y="2698130"/>
            <a:ext cx="6487771" cy="424847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50356" y="2494300"/>
            <a:ext cx="1447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Arial"/>
                <a:cs typeface="Arial"/>
              </a:rPr>
              <a:t>Áp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lực</a:t>
            </a:r>
            <a:r>
              <a:rPr lang="en-US" sz="2000" dirty="0" smtClean="0">
                <a:latin typeface="Arial"/>
                <a:cs typeface="Arial"/>
              </a:rPr>
              <a:t> </a:t>
            </a:r>
          </a:p>
          <a:p>
            <a:r>
              <a:rPr lang="en-US" sz="2000" dirty="0">
                <a:latin typeface="Arial"/>
                <a:cs typeface="Arial"/>
              </a:rPr>
              <a:t>c</a:t>
            </a:r>
            <a:r>
              <a:rPr lang="en-US" sz="2000" dirty="0" smtClean="0">
                <a:latin typeface="Arial"/>
                <a:cs typeface="Arial"/>
              </a:rPr>
              <a:t>m H</a:t>
            </a:r>
            <a:r>
              <a:rPr lang="en-US" sz="2000" baseline="-25000" dirty="0" smtClean="0">
                <a:latin typeface="Arial"/>
                <a:cs typeface="Arial"/>
              </a:rPr>
              <a:t>2</a:t>
            </a:r>
            <a:r>
              <a:rPr lang="en-US" sz="2000" dirty="0" smtClean="0">
                <a:latin typeface="Arial"/>
                <a:cs typeface="Arial"/>
              </a:rPr>
              <a:t>O</a:t>
            </a:r>
            <a:endParaRPr lang="en-US" sz="2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D0D0D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D0D0D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D0D0D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D0D0D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D0D0D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D0D0D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D0D0D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D0D0D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2"/>
          <p:cNvSpPr txBox="1"/>
          <p:nvPr/>
        </p:nvSpPr>
        <p:spPr>
          <a:xfrm>
            <a:off x="927100" y="444500"/>
            <a:ext cx="24257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192683" y="465882"/>
            <a:ext cx="2162129" cy="41404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KẾT QUẢ (4)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966200" y="444500"/>
            <a:ext cx="16129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927100" y="7162750"/>
            <a:ext cx="69977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dirty="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dirty="0">
              <a:solidFill>
                <a:srgbClr val="000000"/>
              </a:solidFill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8585200" y="7162750"/>
            <a:ext cx="19939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dirty="0" smtClean="0">
                <a:solidFill>
                  <a:srgbClr val="000000"/>
                </a:solidFill>
                <a:latin typeface="Tahoma"/>
                <a:cs typeface="Tahoma"/>
              </a:rPr>
              <a:t>DIU </a:t>
            </a:r>
            <a:r>
              <a:rPr lang="en-CA" sz="1000" dirty="0" err="1" smtClean="0">
                <a:solidFill>
                  <a:srgbClr val="000000"/>
                </a:solidFill>
                <a:latin typeface="Tahoma"/>
                <a:cs typeface="Tahoma"/>
              </a:rPr>
              <a:t>Anesthésie-Réa</a:t>
            </a:r>
            <a:endParaRPr lang="en-CA" sz="1000" dirty="0" smtClean="0">
              <a:solidFill>
                <a:srgbClr val="000000"/>
              </a:solidFill>
              <a:latin typeface="Tahoma"/>
              <a:cs typeface="Tahoma"/>
            </a:endParaRPr>
          </a:p>
          <a:p>
            <a:pPr>
              <a:lnSpc>
                <a:spcPts val="1150"/>
              </a:lnSpc>
            </a:pPr>
            <a:endParaRPr lang="en-CA" sz="1000" dirty="0">
              <a:solidFill>
                <a:srgbClr val="000000"/>
              </a:solidFill>
            </a:endParaRPr>
          </a:p>
        </p:txBody>
      </p:sp>
      <p:pic>
        <p:nvPicPr>
          <p:cNvPr id="32" name="Picture 31" descr="Screen shot 2014-11-03 at 1.10.2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04" y="1117184"/>
            <a:ext cx="9361040" cy="604544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042444" y="1185962"/>
            <a:ext cx="15841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10 </a:t>
            </a:r>
            <a:r>
              <a:rPr lang="en-US" sz="1400" b="1" dirty="0" err="1" smtClean="0">
                <a:latin typeface="Arial"/>
                <a:cs typeface="Arial"/>
              </a:rPr>
              <a:t>Bệnh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nhân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không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bao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giờ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phải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thông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khí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tần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số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cao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38988" y="5146402"/>
            <a:ext cx="17281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10 </a:t>
            </a:r>
            <a:r>
              <a:rPr lang="en-US" sz="1400" b="1" dirty="0" err="1" smtClean="0">
                <a:latin typeface="Arial"/>
                <a:cs typeface="Arial"/>
              </a:rPr>
              <a:t>Bệnh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nhân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thông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khí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hỗ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trợ-kiểm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soát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phải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thông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khí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tần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số</a:t>
            </a:r>
            <a:r>
              <a:rPr lang="en-US" sz="1400" b="1" dirty="0" smtClean="0">
                <a:latin typeface="Arial"/>
                <a:cs typeface="Arial"/>
              </a:rPr>
              <a:t> </a:t>
            </a:r>
            <a:r>
              <a:rPr lang="en-US" sz="1400" b="1" dirty="0" err="1" smtClean="0">
                <a:latin typeface="Arial"/>
                <a:cs typeface="Arial"/>
              </a:rPr>
              <a:t>cao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06740" y="1329978"/>
            <a:ext cx="42484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latin typeface="Arial"/>
                <a:cs typeface="Arial"/>
              </a:rPr>
              <a:t>Diễn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biến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của</a:t>
            </a:r>
            <a:r>
              <a:rPr lang="en-US" sz="2000" b="1" dirty="0" smtClean="0">
                <a:latin typeface="Arial"/>
                <a:cs typeface="Arial"/>
              </a:rPr>
              <a:t> % </a:t>
            </a:r>
            <a:r>
              <a:rPr lang="en-US" sz="2000" b="1" dirty="0" err="1" smtClean="0">
                <a:latin typeface="Arial"/>
                <a:cs typeface="Arial"/>
              </a:rPr>
              <a:t>các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bệnh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nhân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được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thông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khí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tần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số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cao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theo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số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ngày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ở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Hồi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Sức</a:t>
            </a:r>
            <a:r>
              <a:rPr lang="en-US" sz="2000" b="1" dirty="0" smtClean="0">
                <a:latin typeface="Arial"/>
                <a:cs typeface="Arial"/>
              </a:rPr>
              <a:t>  </a:t>
            </a:r>
          </a:p>
          <a:p>
            <a:endParaRPr lang="en-US" sz="2000" b="1" dirty="0">
              <a:latin typeface="Arial"/>
              <a:cs typeface="Arial"/>
            </a:endParaRPr>
          </a:p>
          <a:p>
            <a:r>
              <a:rPr lang="en-US" sz="2000" b="1" dirty="0" err="1" smtClean="0">
                <a:latin typeface="Arial"/>
                <a:cs typeface="Arial"/>
              </a:rPr>
              <a:t>Thông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khí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tần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số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cao</a:t>
            </a:r>
            <a:r>
              <a:rPr lang="en-US" sz="2000" b="1" dirty="0" smtClean="0">
                <a:latin typeface="Arial"/>
                <a:cs typeface="Arial"/>
              </a:rPr>
              <a:t> (HFO)</a:t>
            </a:r>
          </a:p>
          <a:p>
            <a:r>
              <a:rPr lang="en-US" sz="2000" b="1" dirty="0" smtClean="0">
                <a:latin typeface="Arial"/>
                <a:cs typeface="Arial"/>
              </a:rPr>
              <a:t>3 </a:t>
            </a:r>
            <a:r>
              <a:rPr lang="en-US" sz="2000" b="1" dirty="0" err="1" smtClean="0">
                <a:latin typeface="Arial"/>
                <a:cs typeface="Arial"/>
              </a:rPr>
              <a:t>ngày</a:t>
            </a:r>
            <a:r>
              <a:rPr lang="en-US" sz="2000" b="1" dirty="0" smtClean="0">
                <a:latin typeface="Arial"/>
                <a:cs typeface="Arial"/>
              </a:rPr>
              <a:t> [2;5] ; </a:t>
            </a:r>
            <a:r>
              <a:rPr lang="en-US" sz="2000" b="1" dirty="0" err="1" smtClean="0">
                <a:latin typeface="Arial"/>
                <a:cs typeface="Arial"/>
              </a:rPr>
              <a:t>tối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đa</a:t>
            </a:r>
            <a:r>
              <a:rPr lang="en-US" sz="2000" b="1" dirty="0" smtClean="0">
                <a:latin typeface="Arial"/>
                <a:cs typeface="Arial"/>
              </a:rPr>
              <a:t> = 24</a:t>
            </a:r>
            <a:endParaRPr lang="en-US" sz="2000" b="1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334000" y="2286000"/>
            <a:ext cx="5359400" cy="152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75"/>
              </a:lnSpc>
            </a:pPr>
            <a:r>
              <a:rPr lang="en-CA" sz="860" smtClean="0">
                <a:solidFill>
                  <a:srgbClr val="000000"/>
                </a:solidFill>
                <a:latin typeface="Calibri"/>
                <a:cs typeface="Calibri"/>
              </a:rPr>
              <a:t>"</a:t>
            </a:r>
          </a:p>
          <a:p>
            <a:pPr>
              <a:lnSpc>
                <a:spcPts val="975"/>
              </a:lnSpc>
            </a:pPr>
            <a:endParaRPr lang="en-CA" sz="860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778500" y="2413000"/>
            <a:ext cx="4914900" cy="152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880"/>
              </a:lnSpc>
            </a:pPr>
            <a:r>
              <a:rPr lang="en-CA" sz="860" smtClean="0">
                <a:solidFill>
                  <a:srgbClr val="000000"/>
                </a:solidFill>
                <a:latin typeface="Calibri"/>
                <a:cs typeface="Calibri"/>
              </a:rPr>
              <a:t>"</a:t>
            </a:r>
          </a:p>
          <a:p>
            <a:pPr>
              <a:lnSpc>
                <a:spcPts val="880"/>
              </a:lnSpc>
            </a:pPr>
            <a:endParaRPr lang="en-CA" sz="860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121400" y="4178300"/>
            <a:ext cx="4572000" cy="152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75"/>
              </a:lnSpc>
            </a:pPr>
            <a:r>
              <a:rPr lang="en-CA" sz="860" smtClean="0">
                <a:solidFill>
                  <a:srgbClr val="000000"/>
                </a:solidFill>
                <a:latin typeface="Calibri"/>
                <a:cs typeface="Calibri"/>
              </a:rPr>
              <a:t>"</a:t>
            </a:r>
          </a:p>
          <a:p>
            <a:pPr>
              <a:lnSpc>
                <a:spcPts val="975"/>
              </a:lnSpc>
            </a:pPr>
            <a:endParaRPr lang="en-CA" sz="860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975600" y="4368800"/>
            <a:ext cx="2717800" cy="152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75"/>
              </a:lnSpc>
            </a:pPr>
            <a:r>
              <a:rPr lang="en-CA" sz="860" smtClean="0">
                <a:solidFill>
                  <a:srgbClr val="000000"/>
                </a:solidFill>
                <a:latin typeface="Calibri"/>
                <a:cs typeface="Calibri"/>
              </a:rPr>
              <a:t>"</a:t>
            </a:r>
          </a:p>
          <a:p>
            <a:pPr>
              <a:lnSpc>
                <a:spcPts val="975"/>
              </a:lnSpc>
            </a:pPr>
            <a:endParaRPr lang="en-CA" sz="860">
              <a:solidFill>
                <a:srgbClr val="000000"/>
              </a:solidFill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26" name="TextBox 6"/>
          <p:cNvSpPr txBox="1"/>
          <p:nvPr/>
        </p:nvSpPr>
        <p:spPr>
          <a:xfrm>
            <a:off x="4192683" y="699909"/>
            <a:ext cx="2162129" cy="41404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KẾT QUẢ (5)</a:t>
            </a:r>
          </a:p>
        </p:txBody>
      </p:sp>
      <p:pic>
        <p:nvPicPr>
          <p:cNvPr id="27" name="Picture 26" descr="Screen shot 2014-11-03 at 1.18.2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12" y="1618010"/>
            <a:ext cx="8992094" cy="387723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106340" y="5446628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latin typeface="Arial"/>
                <a:cs typeface="Arial"/>
              </a:rPr>
              <a:t>Diễn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biến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trong</a:t>
            </a:r>
            <a:r>
              <a:rPr lang="en-US" sz="2000" b="1" dirty="0" smtClean="0">
                <a:latin typeface="Arial"/>
                <a:cs typeface="Arial"/>
              </a:rPr>
              <a:t> 14 </a:t>
            </a:r>
            <a:r>
              <a:rPr lang="en-US" sz="2000" b="1" dirty="0" err="1" smtClean="0">
                <a:latin typeface="Arial"/>
                <a:cs typeface="Arial"/>
              </a:rPr>
              <a:t>ngày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của</a:t>
            </a:r>
            <a:r>
              <a:rPr lang="en-US" sz="2000" b="1" dirty="0" smtClean="0">
                <a:latin typeface="Arial"/>
                <a:cs typeface="Arial"/>
              </a:rPr>
              <a:t> pH </a:t>
            </a:r>
            <a:r>
              <a:rPr lang="en-US" sz="2000" b="1" dirty="0" err="1" smtClean="0">
                <a:latin typeface="Arial"/>
                <a:cs typeface="Arial"/>
              </a:rPr>
              <a:t>và</a:t>
            </a:r>
            <a:r>
              <a:rPr lang="en-US" sz="2000" b="1" dirty="0" smtClean="0">
                <a:latin typeface="Arial"/>
                <a:cs typeface="Arial"/>
              </a:rPr>
              <a:t> PaCO</a:t>
            </a:r>
            <a:r>
              <a:rPr lang="en-US" sz="2000" b="1" baseline="-25000" dirty="0" smtClean="0">
                <a:latin typeface="Arial"/>
                <a:cs typeface="Arial"/>
              </a:rPr>
              <a:t>2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theo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hai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chế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độ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thông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khí</a:t>
            </a:r>
            <a:endParaRPr lang="en-US" sz="2000" b="1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"/>
          <p:cNvSpPr txBox="1"/>
          <p:nvPr/>
        </p:nvSpPr>
        <p:spPr>
          <a:xfrm>
            <a:off x="927100" y="444500"/>
            <a:ext cx="31242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966200" y="444500"/>
            <a:ext cx="16129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27100" y="6972300"/>
            <a:ext cx="20447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8585200" y="6972300"/>
            <a:ext cx="19939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4192683" y="699909"/>
            <a:ext cx="2162129" cy="41404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KẾT QUẢ (6)</a:t>
            </a:r>
          </a:p>
        </p:txBody>
      </p:sp>
      <p:pic>
        <p:nvPicPr>
          <p:cNvPr id="31" name="Picture 30" descr="Screen shot 2014-11-03 at 1.20.2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28" y="1473994"/>
            <a:ext cx="8698997" cy="488845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6210796" y="320218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latin typeface="Arial"/>
                <a:cs typeface="Arial"/>
              </a:rPr>
              <a:t>Không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tác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động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lên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tử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vong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vào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ngày</a:t>
            </a:r>
            <a:r>
              <a:rPr lang="en-US" sz="2000" b="1" dirty="0" smtClean="0">
                <a:latin typeface="Arial"/>
                <a:cs typeface="Arial"/>
              </a:rPr>
              <a:t> 30</a:t>
            </a:r>
            <a:endParaRPr lang="en-US" sz="2000" b="1" dirty="0">
              <a:latin typeface="Arial"/>
              <a:cs typeface="Arial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330476" y="4066282"/>
            <a:ext cx="7362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latin typeface="Arial"/>
                <a:cs typeface="Arial"/>
              </a:rPr>
              <a:t>Thông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khí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tần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số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cao</a:t>
            </a:r>
            <a:r>
              <a:rPr lang="en-US" b="1" dirty="0" smtClean="0">
                <a:latin typeface="Arial"/>
                <a:cs typeface="Arial"/>
              </a:rPr>
              <a:t> = 41,7% so </a:t>
            </a:r>
            <a:r>
              <a:rPr lang="en-US" b="1" dirty="0" err="1" smtClean="0">
                <a:latin typeface="Arial"/>
                <a:cs typeface="Arial"/>
              </a:rPr>
              <a:t>với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thông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khí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quy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ước</a:t>
            </a:r>
            <a:r>
              <a:rPr lang="en-US" b="1" dirty="0" smtClean="0">
                <a:latin typeface="Arial"/>
                <a:cs typeface="Arial"/>
              </a:rPr>
              <a:t> = 41,1%</a:t>
            </a:r>
            <a:endParaRPr lang="en-US" b="1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318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322364" y="3202186"/>
            <a:ext cx="6032300" cy="53476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Thủ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thuật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huy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động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phế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nang</a:t>
            </a:r>
            <a:endParaRPr lang="en-CA" sz="36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58268" y="753914"/>
            <a:ext cx="8444053" cy="41404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Lợi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ích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sinh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lý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của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thủ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thuật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huy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động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phế</a:t>
            </a:r>
            <a:r>
              <a:rPr lang="en-CA" sz="281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10" b="1" dirty="0" err="1" smtClean="0">
                <a:solidFill>
                  <a:srgbClr val="000000"/>
                </a:solidFill>
                <a:latin typeface="Arial"/>
                <a:cs typeface="Arial"/>
              </a:rPr>
              <a:t>nang</a:t>
            </a:r>
            <a:endParaRPr lang="en-CA" sz="2810" b="1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70236" y="1224329"/>
            <a:ext cx="8280920" cy="5678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2200" dirty="0" err="1" smtClean="0">
                <a:latin typeface="Arial"/>
                <a:cs typeface="Arial"/>
              </a:rPr>
              <a:t>Phổi</a:t>
            </a:r>
            <a:r>
              <a:rPr lang="en-US" sz="2200" dirty="0" smtClean="0">
                <a:latin typeface="Arial"/>
                <a:cs typeface="Arial"/>
              </a:rPr>
              <a:t> </a:t>
            </a:r>
            <a:r>
              <a:rPr lang="en-US" sz="2200" dirty="0" err="1" smtClean="0">
                <a:latin typeface="Arial"/>
                <a:cs typeface="Arial"/>
              </a:rPr>
              <a:t>lành</a:t>
            </a:r>
            <a:r>
              <a:rPr lang="en-US" sz="2200" dirty="0" smtClean="0">
                <a:latin typeface="Arial"/>
                <a:cs typeface="Arial"/>
              </a:rPr>
              <a:t>: 20% </a:t>
            </a:r>
            <a:r>
              <a:rPr lang="en-US" sz="2200" dirty="0" err="1" smtClean="0">
                <a:latin typeface="Arial"/>
                <a:cs typeface="Arial"/>
              </a:rPr>
              <a:t>thể</a:t>
            </a:r>
            <a:r>
              <a:rPr lang="en-US" sz="2200" dirty="0" smtClean="0">
                <a:latin typeface="Arial"/>
                <a:cs typeface="Arial"/>
              </a:rPr>
              <a:t> </a:t>
            </a:r>
            <a:r>
              <a:rPr lang="en-US" sz="2200" dirty="0" err="1" smtClean="0">
                <a:latin typeface="Arial"/>
                <a:cs typeface="Arial"/>
              </a:rPr>
              <a:t>tích</a:t>
            </a:r>
            <a:r>
              <a:rPr lang="en-US" sz="2200" dirty="0" smtClean="0">
                <a:latin typeface="Arial"/>
                <a:cs typeface="Arial"/>
              </a:rPr>
              <a:t> = </a:t>
            </a:r>
            <a:r>
              <a:rPr lang="en-US" sz="2200" dirty="0" err="1" smtClean="0">
                <a:latin typeface="Arial"/>
                <a:cs typeface="Arial"/>
              </a:rPr>
              <a:t>dãn</a:t>
            </a:r>
            <a:r>
              <a:rPr lang="en-US" sz="2200" dirty="0" smtClean="0">
                <a:latin typeface="Arial"/>
                <a:cs typeface="Arial"/>
              </a:rPr>
              <a:t> </a:t>
            </a:r>
            <a:r>
              <a:rPr lang="en-US" sz="2200" dirty="0" err="1" smtClean="0">
                <a:latin typeface="Arial"/>
                <a:cs typeface="Arial"/>
              </a:rPr>
              <a:t>phế</a:t>
            </a:r>
            <a:r>
              <a:rPr lang="en-US" sz="2200" dirty="0" smtClean="0">
                <a:latin typeface="Arial"/>
                <a:cs typeface="Arial"/>
              </a:rPr>
              <a:t> </a:t>
            </a:r>
            <a:r>
              <a:rPr lang="en-US" sz="2200" dirty="0" err="1" smtClean="0">
                <a:latin typeface="Arial"/>
                <a:cs typeface="Arial"/>
              </a:rPr>
              <a:t>nang</a:t>
            </a:r>
            <a:r>
              <a:rPr lang="en-US" sz="2200" dirty="0" smtClean="0">
                <a:latin typeface="Arial"/>
                <a:cs typeface="Arial"/>
              </a:rPr>
              <a:t> </a:t>
            </a:r>
          </a:p>
          <a:p>
            <a:pPr lvl="3">
              <a:lnSpc>
                <a:spcPct val="150000"/>
              </a:lnSpc>
            </a:pPr>
            <a:r>
              <a:rPr lang="en-US" sz="2200" dirty="0">
                <a:latin typeface="Arial"/>
                <a:cs typeface="Arial"/>
              </a:rPr>
              <a:t>	</a:t>
            </a:r>
            <a:r>
              <a:rPr lang="en-US" sz="2200" dirty="0" smtClean="0">
                <a:latin typeface="Arial"/>
                <a:cs typeface="Arial"/>
              </a:rPr>
              <a:t>80% </a:t>
            </a:r>
            <a:r>
              <a:rPr lang="en-US" sz="2200" dirty="0" err="1" smtClean="0">
                <a:latin typeface="Arial"/>
                <a:cs typeface="Arial"/>
              </a:rPr>
              <a:t>thể</a:t>
            </a:r>
            <a:r>
              <a:rPr lang="en-US" sz="2200" dirty="0" smtClean="0">
                <a:latin typeface="Arial"/>
                <a:cs typeface="Arial"/>
              </a:rPr>
              <a:t> </a:t>
            </a:r>
            <a:r>
              <a:rPr lang="en-US" sz="2200" dirty="0" err="1" smtClean="0">
                <a:latin typeface="Arial"/>
                <a:cs typeface="Arial"/>
              </a:rPr>
              <a:t>tích</a:t>
            </a:r>
            <a:r>
              <a:rPr lang="en-US" sz="2200" dirty="0" smtClean="0">
                <a:latin typeface="Arial"/>
                <a:cs typeface="Arial"/>
              </a:rPr>
              <a:t> = </a:t>
            </a:r>
            <a:r>
              <a:rPr lang="en-US" sz="2200" dirty="0" err="1" smtClean="0">
                <a:latin typeface="Arial"/>
                <a:cs typeface="Arial"/>
              </a:rPr>
              <a:t>mở</a:t>
            </a:r>
            <a:r>
              <a:rPr lang="en-US" sz="2200" dirty="0" smtClean="0">
                <a:latin typeface="Arial"/>
                <a:cs typeface="Arial"/>
              </a:rPr>
              <a:t>/</a:t>
            </a:r>
            <a:r>
              <a:rPr lang="en-US" sz="2200" dirty="0" err="1" smtClean="0">
                <a:latin typeface="Arial"/>
                <a:cs typeface="Arial"/>
              </a:rPr>
              <a:t>đóng</a:t>
            </a:r>
            <a:endParaRPr lang="en-US" sz="2200" dirty="0" smtClean="0">
              <a:latin typeface="Arial"/>
              <a:cs typeface="Arial"/>
            </a:endParaRP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2200" b="1" dirty="0" err="1" smtClean="0">
                <a:latin typeface="Arial"/>
                <a:cs typeface="Arial"/>
              </a:rPr>
              <a:t>Mất</a:t>
            </a:r>
            <a:r>
              <a:rPr lang="en-US" sz="2200" b="1" dirty="0" smtClean="0">
                <a:latin typeface="Arial"/>
                <a:cs typeface="Arial"/>
              </a:rPr>
              <a:t> </a:t>
            </a:r>
            <a:r>
              <a:rPr lang="en-US" sz="2200" b="1" dirty="0" err="1" smtClean="0">
                <a:latin typeface="Arial"/>
                <a:cs typeface="Arial"/>
              </a:rPr>
              <a:t>huy</a:t>
            </a:r>
            <a:r>
              <a:rPr lang="en-US" sz="2200" b="1" dirty="0" smtClean="0">
                <a:latin typeface="Arial"/>
                <a:cs typeface="Arial"/>
              </a:rPr>
              <a:t> </a:t>
            </a:r>
            <a:r>
              <a:rPr lang="en-US" sz="2200" b="1" dirty="0" err="1" smtClean="0">
                <a:latin typeface="Arial"/>
                <a:cs typeface="Arial"/>
              </a:rPr>
              <a:t>động</a:t>
            </a:r>
            <a:r>
              <a:rPr lang="en-US" sz="2200" b="1" dirty="0" smtClean="0">
                <a:latin typeface="Arial"/>
                <a:cs typeface="Arial"/>
              </a:rPr>
              <a:t> </a:t>
            </a:r>
            <a:r>
              <a:rPr lang="en-US" sz="2200" b="1" dirty="0" err="1" smtClean="0">
                <a:latin typeface="Arial"/>
                <a:cs typeface="Arial"/>
              </a:rPr>
              <a:t>tự</a:t>
            </a:r>
            <a:r>
              <a:rPr lang="en-US" sz="2200" b="1" dirty="0" smtClean="0">
                <a:latin typeface="Arial"/>
                <a:cs typeface="Arial"/>
              </a:rPr>
              <a:t> </a:t>
            </a:r>
            <a:r>
              <a:rPr lang="en-US" sz="2200" b="1" dirty="0" err="1" smtClean="0">
                <a:latin typeface="Arial"/>
                <a:cs typeface="Arial"/>
              </a:rPr>
              <a:t>phát</a:t>
            </a:r>
            <a:r>
              <a:rPr lang="en-US" sz="2200" b="1" dirty="0" smtClean="0">
                <a:latin typeface="Arial"/>
                <a:cs typeface="Arial"/>
              </a:rPr>
              <a:t> </a:t>
            </a:r>
            <a:r>
              <a:rPr lang="en-US" sz="2200" dirty="0" smtClean="0">
                <a:latin typeface="Arial"/>
                <a:cs typeface="Arial"/>
              </a:rPr>
              <a:t>/ </a:t>
            </a:r>
            <a:r>
              <a:rPr lang="en-US" sz="2200" dirty="0" err="1" smtClean="0">
                <a:latin typeface="Arial"/>
                <a:cs typeface="Arial"/>
              </a:rPr>
              <a:t>đóng</a:t>
            </a:r>
            <a:r>
              <a:rPr lang="en-US" sz="2200" dirty="0" smtClean="0">
                <a:latin typeface="Arial"/>
                <a:cs typeface="Arial"/>
              </a:rPr>
              <a:t> </a:t>
            </a:r>
            <a:r>
              <a:rPr lang="en-US" sz="2200" dirty="0" err="1" smtClean="0">
                <a:latin typeface="Arial"/>
                <a:cs typeface="Arial"/>
              </a:rPr>
              <a:t>phế</a:t>
            </a:r>
            <a:r>
              <a:rPr lang="en-US" sz="2200" dirty="0" smtClean="0">
                <a:latin typeface="Arial"/>
                <a:cs typeface="Arial"/>
              </a:rPr>
              <a:t> </a:t>
            </a:r>
            <a:r>
              <a:rPr lang="en-US" sz="2200" dirty="0" err="1" smtClean="0">
                <a:latin typeface="Arial"/>
                <a:cs typeface="Arial"/>
              </a:rPr>
              <a:t>nang</a:t>
            </a:r>
            <a:r>
              <a:rPr lang="en-US" sz="2200" dirty="0" smtClean="0">
                <a:latin typeface="Arial"/>
                <a:cs typeface="Arial"/>
              </a:rPr>
              <a:t> 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2200" dirty="0" err="1" smtClean="0">
                <a:latin typeface="Arial"/>
                <a:cs typeface="Arial"/>
              </a:rPr>
              <a:t>Thông</a:t>
            </a:r>
            <a:r>
              <a:rPr lang="en-US" sz="2200" dirty="0" smtClean="0">
                <a:latin typeface="Arial"/>
                <a:cs typeface="Arial"/>
              </a:rPr>
              <a:t> </a:t>
            </a:r>
            <a:r>
              <a:rPr lang="en-US" sz="2200" dirty="0" err="1" smtClean="0">
                <a:latin typeface="Arial"/>
                <a:cs typeface="Arial"/>
              </a:rPr>
              <a:t>khí</a:t>
            </a:r>
            <a:r>
              <a:rPr lang="en-US" sz="2200" dirty="0" smtClean="0">
                <a:latin typeface="Arial"/>
                <a:cs typeface="Arial"/>
              </a:rPr>
              <a:t> </a:t>
            </a:r>
            <a:r>
              <a:rPr lang="en-US" sz="2200" dirty="0" err="1" smtClean="0">
                <a:latin typeface="Arial"/>
                <a:cs typeface="Arial"/>
              </a:rPr>
              <a:t>bảo</a:t>
            </a:r>
            <a:r>
              <a:rPr lang="en-US" sz="2200" dirty="0" smtClean="0">
                <a:latin typeface="Arial"/>
                <a:cs typeface="Arial"/>
              </a:rPr>
              <a:t> </a:t>
            </a:r>
            <a:r>
              <a:rPr lang="en-US" sz="2200" dirty="0" err="1" smtClean="0">
                <a:latin typeface="Arial"/>
                <a:cs typeface="Arial"/>
              </a:rPr>
              <a:t>vệ</a:t>
            </a:r>
            <a:r>
              <a:rPr lang="en-US" sz="2200" dirty="0" smtClean="0">
                <a:latin typeface="Arial"/>
                <a:cs typeface="Arial"/>
              </a:rPr>
              <a:t> </a:t>
            </a:r>
            <a:r>
              <a:rPr lang="en-US" sz="2200" dirty="0" err="1" smtClean="0">
                <a:latin typeface="Arial"/>
                <a:cs typeface="Arial"/>
              </a:rPr>
              <a:t>thể</a:t>
            </a:r>
            <a:r>
              <a:rPr lang="en-US" sz="2200" dirty="0" smtClean="0">
                <a:latin typeface="Arial"/>
                <a:cs typeface="Arial"/>
              </a:rPr>
              <a:t> </a:t>
            </a:r>
            <a:r>
              <a:rPr lang="en-US" sz="2200" dirty="0" err="1" smtClean="0">
                <a:latin typeface="Arial"/>
                <a:cs typeface="Arial"/>
              </a:rPr>
              <a:t>tích</a:t>
            </a:r>
            <a:r>
              <a:rPr lang="en-US" sz="2200" dirty="0" smtClean="0">
                <a:latin typeface="Arial"/>
                <a:cs typeface="Arial"/>
              </a:rPr>
              <a:t> </a:t>
            </a:r>
            <a:r>
              <a:rPr lang="en-US" sz="2200" dirty="0" err="1" smtClean="0">
                <a:latin typeface="Arial"/>
                <a:cs typeface="Arial"/>
              </a:rPr>
              <a:t>nhỏ</a:t>
            </a:r>
            <a:r>
              <a:rPr lang="en-US" sz="2200" dirty="0" smtClean="0">
                <a:latin typeface="Arial"/>
                <a:cs typeface="Arial"/>
              </a:rPr>
              <a:t> = </a:t>
            </a:r>
            <a:r>
              <a:rPr lang="en-US" sz="2200" b="1" dirty="0" err="1" smtClean="0">
                <a:latin typeface="Arial"/>
                <a:cs typeface="Arial"/>
              </a:rPr>
              <a:t>mất</a:t>
            </a:r>
            <a:r>
              <a:rPr lang="en-US" sz="2200" b="1" dirty="0" smtClean="0">
                <a:latin typeface="Arial"/>
                <a:cs typeface="Arial"/>
              </a:rPr>
              <a:t> </a:t>
            </a:r>
            <a:r>
              <a:rPr lang="en-US" sz="2200" b="1" dirty="0" err="1" smtClean="0">
                <a:latin typeface="Arial"/>
                <a:cs typeface="Arial"/>
              </a:rPr>
              <a:t>huy</a:t>
            </a:r>
            <a:r>
              <a:rPr lang="en-US" sz="2200" b="1" dirty="0" smtClean="0">
                <a:latin typeface="Arial"/>
                <a:cs typeface="Arial"/>
              </a:rPr>
              <a:t> </a:t>
            </a:r>
            <a:r>
              <a:rPr lang="en-US" sz="2200" b="1" err="1" smtClean="0">
                <a:latin typeface="Arial"/>
                <a:cs typeface="Arial"/>
              </a:rPr>
              <a:t>động</a:t>
            </a:r>
            <a:r>
              <a:rPr lang="en-US" sz="2200" b="1" smtClean="0">
                <a:latin typeface="Arial"/>
                <a:cs typeface="Arial"/>
              </a:rPr>
              <a:t> </a:t>
            </a:r>
            <a:r>
              <a:rPr lang="en-US" sz="2200" b="1" smtClean="0">
                <a:latin typeface="Arial"/>
                <a:cs typeface="Arial"/>
              </a:rPr>
              <a:t>tăng dần </a:t>
            </a:r>
            <a:endParaRPr lang="en-US" sz="2200" b="1" dirty="0" smtClean="0">
              <a:latin typeface="Arial"/>
              <a:cs typeface="Arial"/>
            </a:endParaRPr>
          </a:p>
          <a:p>
            <a:pPr marL="342900" indent="-342900">
              <a:lnSpc>
                <a:spcPct val="150000"/>
              </a:lnSpc>
              <a:buFontTx/>
              <a:buChar char="-"/>
            </a:pPr>
            <a:endParaRPr lang="en-US" sz="2200" dirty="0">
              <a:latin typeface="Arial"/>
              <a:cs typeface="Arial"/>
            </a:endParaRPr>
          </a:p>
          <a:p>
            <a:pPr>
              <a:lnSpc>
                <a:spcPct val="150000"/>
              </a:lnSpc>
            </a:pPr>
            <a:r>
              <a:rPr lang="en-US" sz="2200" dirty="0" err="1" smtClean="0">
                <a:latin typeface="Arial"/>
                <a:cs typeface="Arial"/>
              </a:rPr>
              <a:t>Phòng</a:t>
            </a:r>
            <a:r>
              <a:rPr lang="en-US" sz="2200" dirty="0" smtClean="0">
                <a:latin typeface="Arial"/>
                <a:cs typeface="Arial"/>
              </a:rPr>
              <a:t> </a:t>
            </a:r>
            <a:r>
              <a:rPr lang="en-US" sz="2200" dirty="0" err="1" smtClean="0">
                <a:latin typeface="Arial"/>
                <a:cs typeface="Arial"/>
              </a:rPr>
              <a:t>ngừa</a:t>
            </a:r>
            <a:r>
              <a:rPr lang="en-US" sz="2200" dirty="0" smtClean="0">
                <a:latin typeface="Arial"/>
                <a:cs typeface="Arial"/>
              </a:rPr>
              <a:t> </a:t>
            </a:r>
            <a:r>
              <a:rPr lang="en-US" sz="2200" dirty="0" err="1" smtClean="0">
                <a:latin typeface="Arial"/>
                <a:cs typeface="Arial"/>
              </a:rPr>
              <a:t>xẹp</a:t>
            </a:r>
            <a:r>
              <a:rPr lang="en-US" sz="2200" dirty="0" smtClean="0">
                <a:latin typeface="Arial"/>
                <a:cs typeface="Arial"/>
              </a:rPr>
              <a:t> </a:t>
            </a:r>
            <a:r>
              <a:rPr lang="en-US" sz="2200" dirty="0" err="1" smtClean="0">
                <a:latin typeface="Arial"/>
                <a:cs typeface="Arial"/>
              </a:rPr>
              <a:t>phổi</a:t>
            </a:r>
            <a:r>
              <a:rPr lang="en-US" sz="2200" dirty="0" smtClean="0">
                <a:latin typeface="Arial"/>
                <a:cs typeface="Arial"/>
              </a:rPr>
              <a:t> = </a:t>
            </a:r>
            <a:r>
              <a:rPr lang="en-US" sz="2200" dirty="0" smtClean="0">
                <a:latin typeface="Wingdings"/>
                <a:ea typeface="Wingdings"/>
                <a:cs typeface="Wingdings"/>
                <a:sym typeface="Wingdings"/>
              </a:rPr>
              <a:t></a:t>
            </a:r>
            <a:r>
              <a:rPr lang="en-US" sz="2200" dirty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cung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cấp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Oxy /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độ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đàn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hồi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endParaRPr lang="en-US" sz="2200" dirty="0">
              <a:latin typeface="Arial"/>
              <a:cs typeface="Arial"/>
              <a:sym typeface="Wingdings"/>
            </a:endParaRP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2200" dirty="0" err="1" smtClean="0">
                <a:latin typeface="Arial"/>
                <a:cs typeface="Arial"/>
                <a:sym typeface="Wingdings"/>
              </a:rPr>
              <a:t>Tác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dụng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b="1" dirty="0" err="1" smtClean="0">
                <a:latin typeface="Arial"/>
                <a:cs typeface="Arial"/>
                <a:sym typeface="Wingdings"/>
              </a:rPr>
              <a:t>thoáng</a:t>
            </a:r>
            <a:r>
              <a:rPr lang="en-US" sz="2200" b="1" dirty="0" smtClean="0">
                <a:latin typeface="Arial"/>
                <a:cs typeface="Arial"/>
                <a:sym typeface="Wingdings"/>
              </a:rPr>
              <a:t> qua 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–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Biến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thiên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tùy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theo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bệnh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nhân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2200" b="1" u="sng" dirty="0" err="1" smtClean="0">
                <a:latin typeface="Arial"/>
                <a:cs typeface="Arial"/>
                <a:sym typeface="Wingdings"/>
              </a:rPr>
              <a:t>Lưu</a:t>
            </a:r>
            <a:r>
              <a:rPr lang="en-US" sz="2200" b="1" u="sng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b="1" u="sng" dirty="0" err="1" smtClean="0">
                <a:latin typeface="Arial"/>
                <a:cs typeface="Arial"/>
                <a:sym typeface="Wingdings"/>
              </a:rPr>
              <a:t>ý</a:t>
            </a:r>
            <a:r>
              <a:rPr lang="en-US" sz="2200" b="1" u="sng" dirty="0" smtClean="0">
                <a:latin typeface="Arial"/>
                <a:cs typeface="Arial"/>
                <a:sym typeface="Wingdings"/>
              </a:rPr>
              <a:t>: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Tăng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thán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,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tràn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khí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màng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phổi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,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đưa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vi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khuẩn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vào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máu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(translocation),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tụt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huyết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dirty="0" err="1" smtClean="0">
                <a:latin typeface="Arial"/>
                <a:cs typeface="Arial"/>
                <a:sym typeface="Wingdings"/>
              </a:rPr>
              <a:t>áp</a:t>
            </a:r>
            <a:r>
              <a:rPr lang="en-US" sz="2200" dirty="0" smtClean="0">
                <a:latin typeface="Arial"/>
                <a:cs typeface="Arial"/>
                <a:sym typeface="Wingdings"/>
              </a:rPr>
              <a:t> 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2200" b="1" dirty="0" err="1" smtClean="0">
                <a:latin typeface="Arial"/>
                <a:cs typeface="Arial"/>
                <a:sym typeface="Wingdings"/>
              </a:rPr>
              <a:t>Sau</a:t>
            </a:r>
            <a:r>
              <a:rPr lang="en-US" sz="2200" b="1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b="1" dirty="0" err="1" smtClean="0">
                <a:latin typeface="Arial"/>
                <a:cs typeface="Arial"/>
                <a:sym typeface="Wingdings"/>
              </a:rPr>
              <a:t>thủ</a:t>
            </a:r>
            <a:r>
              <a:rPr lang="en-US" sz="2200" b="1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b="1" dirty="0" err="1" smtClean="0">
                <a:latin typeface="Arial"/>
                <a:cs typeface="Arial"/>
                <a:sym typeface="Wingdings"/>
              </a:rPr>
              <a:t>thuật</a:t>
            </a:r>
            <a:r>
              <a:rPr lang="en-US" sz="2200" b="1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b="1" dirty="0" err="1" smtClean="0">
                <a:latin typeface="Arial"/>
                <a:cs typeface="Arial"/>
                <a:sym typeface="Wingdings"/>
              </a:rPr>
              <a:t>mất</a:t>
            </a:r>
            <a:r>
              <a:rPr lang="en-US" sz="2200" b="1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b="1" dirty="0" err="1" smtClean="0">
                <a:latin typeface="Arial"/>
                <a:cs typeface="Arial"/>
                <a:sym typeface="Wingdings"/>
              </a:rPr>
              <a:t>huy</a:t>
            </a:r>
            <a:r>
              <a:rPr lang="en-US" sz="2200" b="1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b="1" dirty="0" err="1" smtClean="0">
                <a:latin typeface="Arial"/>
                <a:cs typeface="Arial"/>
                <a:sym typeface="Wingdings"/>
              </a:rPr>
              <a:t>động</a:t>
            </a:r>
            <a:r>
              <a:rPr lang="en-US" sz="2200" b="1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b="1" dirty="0" err="1" smtClean="0">
                <a:latin typeface="Arial"/>
                <a:cs typeface="Arial"/>
                <a:sym typeface="Wingdings"/>
              </a:rPr>
              <a:t>phế</a:t>
            </a:r>
            <a:r>
              <a:rPr lang="en-US" sz="2200" b="1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200" b="1" dirty="0" err="1" smtClean="0">
                <a:latin typeface="Arial"/>
                <a:cs typeface="Arial"/>
                <a:sym typeface="Wingdings"/>
              </a:rPr>
              <a:t>nang</a:t>
            </a:r>
            <a:r>
              <a:rPr lang="en-US" sz="2200" b="1" dirty="0" smtClean="0">
                <a:latin typeface="Arial"/>
                <a:cs typeface="Arial"/>
                <a:sym typeface="Wingdings"/>
              </a:rPr>
              <a:t> ?</a:t>
            </a:r>
            <a:endParaRPr lang="en-US" sz="2200" b="1" dirty="0">
              <a:latin typeface="Arial"/>
              <a:cs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54212" y="3850258"/>
            <a:ext cx="7272808" cy="576064"/>
          </a:xfrm>
          <a:prstGeom prst="rect">
            <a:avLst/>
          </a:prstGeom>
          <a:noFill/>
          <a:ln w="158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14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55701" y="681906"/>
            <a:ext cx="8295456" cy="117382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4600"/>
              </a:lnSpc>
            </a:pP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Các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phương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pháp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thực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hiện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huy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động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phế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nang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khác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nhau</a:t>
            </a:r>
            <a:endParaRPr lang="en-CA" sz="3600" b="1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58268" y="5362426"/>
            <a:ext cx="3456384" cy="88725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Tăng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áp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lực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đỉnh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hít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vào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(PPI)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ở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mức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+40 cmH</a:t>
            </a:r>
            <a:r>
              <a:rPr lang="en-CA" sz="2010" b="1" baseline="-25000" dirty="0" smtClean="0">
                <a:solidFill>
                  <a:srgbClr val="000066"/>
                </a:solidFill>
                <a:latin typeface="Arial Bold"/>
                <a:cs typeface="Arial Bold"/>
              </a:rPr>
              <a:t>2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O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trong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vòng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40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giây</a:t>
            </a:r>
            <a:endParaRPr lang="en-CA" sz="2010" b="1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537200" y="5295900"/>
            <a:ext cx="4634036" cy="5922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Tăng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PEEP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theo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từng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bậc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với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áp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lực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động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ổn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định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(Driving P)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654300" y="6705600"/>
            <a:ext cx="5740400" cy="304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0"/>
              </a:lnSpc>
            </a:pPr>
            <a:r>
              <a:rPr lang="en-CA" sz="1610" b="1" smtClean="0">
                <a:solidFill>
                  <a:srgbClr val="000066"/>
                </a:solidFill>
                <a:latin typeface="Arial Bold"/>
                <a:cs typeface="Arial Bold"/>
              </a:rPr>
              <a:t>Wolf GK, et al. Pediatr Crit Care Med. 2012;13:509-515</a:t>
            </a:r>
          </a:p>
          <a:p>
            <a:pPr>
              <a:lnSpc>
                <a:spcPts val="1840"/>
              </a:lnSpc>
            </a:pPr>
            <a:endParaRPr lang="en-CA" sz="1610" b="1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74" name="TextBox 74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75" name="TextBox 75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graphicFrame>
        <p:nvGraphicFramePr>
          <p:cNvPr id="77" name="Table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979462"/>
              </p:ext>
            </p:extLst>
          </p:nvPr>
        </p:nvGraphicFramePr>
        <p:xfrm>
          <a:off x="378148" y="888578"/>
          <a:ext cx="10153128" cy="584200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728192"/>
                <a:gridCol w="1728192"/>
                <a:gridCol w="1620180"/>
                <a:gridCol w="1692188"/>
                <a:gridCol w="1692188"/>
                <a:gridCol w="16921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NGƯỜI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LỚN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Boriosi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et al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Wolf 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et al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Boriosi</a:t>
                      </a:r>
                      <a:r>
                        <a:rPr lang="en-US" sz="1600" dirty="0" smtClean="0">
                          <a:latin typeface="Arial"/>
                          <a:cs typeface="Arial"/>
                        </a:rPr>
                        <a:t> et al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Cruces et al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Kheir</a:t>
                      </a:r>
                      <a:r>
                        <a:rPr lang="en-US" sz="160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et al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Năm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2011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2012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2012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2013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2013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Bệnh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nhân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21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10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6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25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10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Loại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nghiên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cứu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Tiến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cứu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Tiến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cứu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Tiến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cứu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Tiến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cứu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Tiến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cứu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Phác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đồ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Vật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lý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trị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liệu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+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Nội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khoa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A+S+C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Nội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khoa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Nội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khoa</a:t>
                      </a:r>
                      <a:endParaRPr lang="en-US" sz="1600" baseline="0" dirty="0" smtClean="0">
                        <a:latin typeface="Arial"/>
                        <a:cs typeface="Arial"/>
                      </a:endParaRPr>
                    </a:p>
                    <a:p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A+S+C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Nội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khoa</a:t>
                      </a:r>
                      <a:endParaRPr lang="en-US" sz="1600" baseline="0" dirty="0" smtClean="0">
                        <a:latin typeface="Arial"/>
                        <a:cs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A+S+C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Nội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khoa</a:t>
                      </a:r>
                      <a:endParaRPr lang="en-US" sz="1600" baseline="0" dirty="0" smtClean="0">
                        <a:latin typeface="Arial"/>
                        <a:cs typeface="Arial"/>
                      </a:endParaRPr>
                    </a:p>
                    <a:p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A+S+C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Kiểu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Kiểm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soát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áp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lực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Kiểm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soát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thể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tích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Kiểm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soát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thể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tích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Kiểm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soát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thể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tích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+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áp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lực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Kiểm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soát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thể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tích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+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áp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lực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Phương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pháp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PEEP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= +2</a:t>
                      </a:r>
                    </a:p>
                    <a:p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Dri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P = +15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Áp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lực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đỉnh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= +40 (40’)</a:t>
                      </a:r>
                    </a:p>
                    <a:p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PEEP = +5</a:t>
                      </a:r>
                    </a:p>
                    <a:p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Dri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P = +15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Arial"/>
                          <a:cs typeface="Arial"/>
                        </a:rPr>
                        <a:t>PEEP = +2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Arial"/>
                          <a:cs typeface="Arial"/>
                        </a:rPr>
                        <a:t>CT scan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Arial"/>
                          <a:cs typeface="Arial"/>
                        </a:rPr>
                        <a:t>PEEP =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+5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Dri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P = +15</a:t>
                      </a:r>
                      <a:endParaRPr lang="en-US" sz="16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Áp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lực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đỉnh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= +40 (40’)</a:t>
                      </a:r>
                    </a:p>
                    <a:p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PEEP = +5</a:t>
                      </a:r>
                    </a:p>
                    <a:p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Dri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P = +15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Tác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dụng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(+)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O</a:t>
                      </a:r>
                      <a:r>
                        <a:rPr lang="en-US" sz="1600" baseline="-25000" dirty="0" smtClean="0"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1600" dirty="0" smtClean="0">
                          <a:latin typeface="Arial"/>
                          <a:cs typeface="Arial"/>
                        </a:rPr>
                        <a:t>/12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giờ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Giảm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xẹp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phổi</a:t>
                      </a:r>
                      <a:endParaRPr lang="en-US" sz="1600" baseline="0" dirty="0" smtClean="0">
                        <a:latin typeface="Arial"/>
                        <a:cs typeface="Arial"/>
                      </a:endParaRPr>
                    </a:p>
                    <a:p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Biến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thiên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theo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BN</a:t>
                      </a:r>
                    </a:p>
                    <a:p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PEEP&gt;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Áp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lực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đỉnh</a:t>
                      </a:r>
                      <a:endParaRPr lang="en-US" sz="1600" baseline="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Arial"/>
                          <a:cs typeface="Arial"/>
                        </a:rPr>
                        <a:t>O2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Huy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động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Arial"/>
                          <a:cs typeface="Arial"/>
                        </a:rPr>
                        <a:t>O2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Đàn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hồi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O2</a:t>
                      </a:r>
                    </a:p>
                    <a:p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Dung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tích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cặn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chức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năng</a:t>
                      </a:r>
                      <a:endParaRPr lang="en-US" sz="1600" baseline="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Tá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dụng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(-)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Huyết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động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: OK</a:t>
                      </a:r>
                    </a:p>
                    <a:p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CO</a:t>
                      </a:r>
                      <a:r>
                        <a:rPr lang="en-US" sz="1600" baseline="-25000" dirty="0" smtClean="0"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: OK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Dãn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phổi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quá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mức</a:t>
                      </a:r>
                      <a:endParaRPr lang="en-US" sz="1600" baseline="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Arial"/>
                          <a:cs typeface="Arial"/>
                        </a:rPr>
                        <a:t>1 HCO</a:t>
                      </a:r>
                      <a:r>
                        <a:rPr lang="en-US" sz="1600" baseline="-25000" dirty="0" smtClean="0"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1600" dirty="0" smtClean="0">
                          <a:latin typeface="Arial"/>
                          <a:cs typeface="Arial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Tụt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huyết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áp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Huyết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động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: OK</a:t>
                      </a:r>
                    </a:p>
                    <a:p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PEEP = HCO</a:t>
                      </a:r>
                      <a:r>
                        <a:rPr lang="en-US" sz="1600" baseline="-25000" dirty="0" smtClean="0"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242243" y="825922"/>
            <a:ext cx="8568953" cy="128197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060"/>
              </a:lnSpc>
            </a:pP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Thủ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thuật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huy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động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phế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nang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: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Tóm</a:t>
            </a:r>
            <a:r>
              <a:rPr lang="en-CA" sz="3600" b="1" dirty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tắt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chứng</a:t>
            </a:r>
            <a:r>
              <a:rPr lang="en-CA" sz="36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36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cứ</a:t>
            </a:r>
            <a:endParaRPr lang="en-CA" sz="3600" b="1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600200" y="2336800"/>
            <a:ext cx="647700" cy="7747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00"/>
              </a:lnSpc>
            </a:pPr>
            <a:r>
              <a:rPr lang="en-CA" sz="3070" b="1" spc="-30" smtClean="0">
                <a:solidFill>
                  <a:srgbClr val="000066"/>
                </a:solidFill>
                <a:latin typeface="Arial Bold"/>
                <a:cs typeface="Arial Bold"/>
              </a:rPr>
              <a:t>1</a:t>
            </a:r>
          </a:p>
          <a:p>
            <a:pPr>
              <a:lnSpc>
                <a:spcPts val="414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62100" y="3822700"/>
            <a:ext cx="685800" cy="7747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00"/>
              </a:lnSpc>
            </a:pPr>
            <a:r>
              <a:rPr lang="en-CA" sz="3070" b="1" smtClean="0">
                <a:solidFill>
                  <a:srgbClr val="000066"/>
                </a:solidFill>
                <a:latin typeface="Arial Bold"/>
                <a:cs typeface="Arial Bold"/>
              </a:rPr>
              <a:t>2</a:t>
            </a:r>
          </a:p>
          <a:p>
            <a:pPr>
              <a:lnSpc>
                <a:spcPts val="414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62100" y="5461000"/>
            <a:ext cx="685800" cy="7747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00"/>
              </a:lnSpc>
            </a:pPr>
            <a:r>
              <a:rPr lang="en-CA" sz="3070" b="1" smtClean="0">
                <a:solidFill>
                  <a:srgbClr val="000066"/>
                </a:solidFill>
                <a:latin typeface="Arial Bold"/>
                <a:cs typeface="Arial Bold"/>
              </a:rPr>
              <a:t>3</a:t>
            </a:r>
          </a:p>
          <a:p>
            <a:pPr>
              <a:lnSpc>
                <a:spcPts val="414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27100" y="6972300"/>
            <a:ext cx="13208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585200" y="6972300"/>
            <a:ext cx="19939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8" name="TextBox 9"/>
          <p:cNvSpPr txBox="1"/>
          <p:nvPr/>
        </p:nvSpPr>
        <p:spPr>
          <a:xfrm>
            <a:off x="1962324" y="2222500"/>
            <a:ext cx="8603016" cy="8138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•</a:t>
            </a:r>
            <a:r>
              <a:rPr lang="en-CA" sz="2400" b="1" dirty="0" smtClean="0">
                <a:solidFill>
                  <a:srgbClr val="001279"/>
                </a:solidFill>
                <a:latin typeface="Arial"/>
                <a:cs typeface="Arial"/>
              </a:rPr>
              <a:t> 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Trên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người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lớn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: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Không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(?) hay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theo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từng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mỗi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trường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hợp</a:t>
            </a:r>
            <a:endParaRPr lang="en-CA" sz="2400" b="1" dirty="0" smtClean="0">
              <a:solidFill>
                <a:srgbClr val="000066"/>
              </a:solidFill>
              <a:latin typeface="Arial Bold"/>
              <a:cs typeface="Arial Bold"/>
            </a:endParaRPr>
          </a:p>
          <a:p>
            <a:pPr>
              <a:lnSpc>
                <a:spcPts val="3200"/>
              </a:lnSpc>
            </a:pP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•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Trên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trẻ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em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: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Nhiều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nghiên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cứu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gần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đây</a:t>
            </a:r>
            <a:endParaRPr lang="en-CA" sz="2400" b="1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19" name="TextBox 9"/>
          <p:cNvSpPr txBox="1"/>
          <p:nvPr/>
        </p:nvSpPr>
        <p:spPr>
          <a:xfrm>
            <a:off x="2090384" y="3778250"/>
            <a:ext cx="6102632" cy="122426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•</a:t>
            </a:r>
            <a:r>
              <a:rPr lang="en-CA" sz="2400" b="1" dirty="0" smtClean="0">
                <a:solidFill>
                  <a:srgbClr val="001279"/>
                </a:solidFill>
                <a:latin typeface="Arial"/>
                <a:cs typeface="Arial"/>
              </a:rPr>
              <a:t> 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Theo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từng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mỗi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trường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hợp</a:t>
            </a:r>
            <a:endParaRPr lang="en-CA" sz="2400" b="1" dirty="0" smtClean="0">
              <a:solidFill>
                <a:srgbClr val="000066"/>
              </a:solidFill>
              <a:latin typeface="Arial Bold"/>
              <a:cs typeface="Arial Bold"/>
            </a:endParaRPr>
          </a:p>
          <a:p>
            <a:pPr>
              <a:lnSpc>
                <a:spcPts val="3200"/>
              </a:lnSpc>
            </a:pP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•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Trong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trường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hợp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mất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huy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động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rõ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ràng</a:t>
            </a:r>
            <a:endParaRPr lang="en-CA" sz="2400" b="1" dirty="0" smtClean="0">
              <a:solidFill>
                <a:srgbClr val="000066"/>
              </a:solidFill>
              <a:latin typeface="Arial"/>
              <a:cs typeface="Arial"/>
            </a:endParaRPr>
          </a:p>
          <a:p>
            <a:pPr>
              <a:lnSpc>
                <a:spcPts val="3200"/>
              </a:lnSpc>
            </a:pPr>
            <a:r>
              <a:rPr lang="en-CA" sz="2400" b="1" dirty="0">
                <a:solidFill>
                  <a:srgbClr val="000066"/>
                </a:solidFill>
                <a:latin typeface="Arial"/>
                <a:cs typeface="Arial"/>
              </a:rPr>
              <a:t>•</a:t>
            </a:r>
            <a:r>
              <a:rPr lang="en-CA" sz="2400" b="1" dirty="0" smtClean="0">
                <a:solidFill>
                  <a:srgbClr val="001279"/>
                </a:solidFill>
                <a:latin typeface="Arial"/>
                <a:cs typeface="Arial"/>
              </a:rPr>
              <a:t>  </a:t>
            </a:r>
            <a:r>
              <a:rPr lang="en-CA" sz="2400" b="1" dirty="0" err="1" smtClean="0">
                <a:solidFill>
                  <a:srgbClr val="001279"/>
                </a:solidFill>
                <a:latin typeface="Arial"/>
                <a:cs typeface="Arial"/>
              </a:rPr>
              <a:t>Nhiều</a:t>
            </a:r>
            <a:r>
              <a:rPr lang="en-CA" sz="2400" b="1" dirty="0" smtClean="0">
                <a:solidFill>
                  <a:srgbClr val="001279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1279"/>
                </a:solidFill>
                <a:latin typeface="Arial"/>
                <a:cs typeface="Arial"/>
              </a:rPr>
              <a:t>kỹ</a:t>
            </a:r>
            <a:r>
              <a:rPr lang="en-CA" sz="2400" b="1" dirty="0" smtClean="0">
                <a:solidFill>
                  <a:srgbClr val="001279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1279"/>
                </a:solidFill>
                <a:latin typeface="Arial"/>
                <a:cs typeface="Arial"/>
              </a:rPr>
              <a:t>thuật</a:t>
            </a:r>
            <a:r>
              <a:rPr lang="en-CA" sz="2400" b="1" dirty="0" smtClean="0">
                <a:solidFill>
                  <a:srgbClr val="001279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1279"/>
                </a:solidFill>
                <a:latin typeface="Arial"/>
                <a:cs typeface="Arial"/>
              </a:rPr>
              <a:t>khác</a:t>
            </a:r>
            <a:r>
              <a:rPr lang="en-CA" sz="2400" b="1" dirty="0" smtClean="0">
                <a:solidFill>
                  <a:srgbClr val="001279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1279"/>
                </a:solidFill>
                <a:latin typeface="Arial"/>
                <a:cs typeface="Arial"/>
              </a:rPr>
              <a:t>nhau</a:t>
            </a:r>
            <a:endParaRPr lang="en-CA" sz="2400" b="1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20" name="TextBox 9"/>
          <p:cNvSpPr txBox="1"/>
          <p:nvPr/>
        </p:nvSpPr>
        <p:spPr>
          <a:xfrm>
            <a:off x="2106340" y="5362426"/>
            <a:ext cx="7450888" cy="122426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•</a:t>
            </a:r>
            <a:r>
              <a:rPr lang="en-CA" sz="2400" b="1" dirty="0" smtClean="0">
                <a:solidFill>
                  <a:srgbClr val="001279"/>
                </a:solidFill>
                <a:latin typeface="Arial"/>
                <a:cs typeface="Arial"/>
              </a:rPr>
              <a:t> 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Không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phải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thao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tác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điều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dưỡng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(IDE)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chuẩn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,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theo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quan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điểm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của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chúng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tôi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</a:p>
          <a:p>
            <a:pPr>
              <a:lnSpc>
                <a:spcPts val="3200"/>
              </a:lnSpc>
            </a:pP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•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Phác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đồ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thật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kỹ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càng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/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mỗi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khoa</a:t>
            </a:r>
            <a:endParaRPr lang="en-CA" sz="2400" b="1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927100" y="444500"/>
            <a:ext cx="140895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27100" y="6972300"/>
            <a:ext cx="59361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966200" y="444500"/>
            <a:ext cx="766498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258468" y="1546002"/>
            <a:ext cx="3852317" cy="41378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Điều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trị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nguyên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nhân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(?)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258468" y="2914154"/>
            <a:ext cx="3236438" cy="206680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Kháng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viêm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không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steroides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Kháng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thể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kháng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cytokines</a:t>
            </a:r>
          </a:p>
          <a:p>
            <a:pPr>
              <a:lnSpc>
                <a:spcPts val="2300"/>
              </a:lnSpc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Surfactant</a:t>
            </a:r>
          </a:p>
          <a:p>
            <a:pPr>
              <a:lnSpc>
                <a:spcPts val="2300"/>
              </a:lnSpc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Điều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trị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bằng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corticoides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85200" y="6972300"/>
            <a:ext cx="1129053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0" y="6096000"/>
            <a:ext cx="6121400" cy="342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70"/>
              </a:lnSpc>
            </a:pPr>
            <a:r>
              <a:rPr lang="en-CA" sz="1800" smtClean="0">
                <a:solidFill>
                  <a:srgbClr val="000000"/>
                </a:solidFill>
                <a:latin typeface="Tahoma"/>
                <a:cs typeface="Tahoma"/>
              </a:rPr>
              <a:t>2004;351:884-92</a:t>
            </a:r>
          </a:p>
          <a:p>
            <a:pPr>
              <a:lnSpc>
                <a:spcPts val="2070"/>
              </a:lnSpc>
            </a:pPr>
            <a:endParaRPr lang="en-CA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31900" y="6858000"/>
            <a:ext cx="9461500" cy="2667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smtClean="0">
                <a:solidFill>
                  <a:srgbClr val="000000"/>
                </a:solidFill>
                <a:latin typeface="Arial Italic"/>
                <a:cs typeface="Arial Italic"/>
              </a:rPr>
              <a:t>Spragg RG, et al. N Engl J Med.2004;351:884-92!</a:t>
            </a:r>
          </a:p>
          <a:p>
            <a:pPr>
              <a:lnSpc>
                <a:spcPts val="1610"/>
              </a:lnSpc>
            </a:pPr>
            <a:endParaRPr lang="en-CA"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44500"/>
            <a:ext cx="97663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657600" y="6667500"/>
            <a:ext cx="3845609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ARDS  CTN . N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Engl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J Med. 2006;354:1671-84.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657600" y="6769100"/>
            <a:ext cx="3895490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ARDS  CTN . N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Engl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J Med. 2006;354:1671-84.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045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045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657600" y="6248400"/>
            <a:ext cx="3895490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ARDS  CTN . N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Engl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J Med. 2006;354:1671-84.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2"/>
          <p:cNvSpPr txBox="1"/>
          <p:nvPr/>
        </p:nvSpPr>
        <p:spPr>
          <a:xfrm>
            <a:off x="927100" y="4318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789786" y="1358900"/>
            <a:ext cx="5365226" cy="41592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Điều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trị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bổ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trợ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Arial"/>
                <a:cs typeface="Arial"/>
              </a:rPr>
              <a:t>… </a:t>
            </a:r>
            <a:r>
              <a:rPr lang="en-US" sz="2800" dirty="0" err="1" smtClean="0">
                <a:solidFill>
                  <a:srgbClr val="000000"/>
                </a:solidFill>
                <a:latin typeface="Arial"/>
                <a:cs typeface="Arial"/>
              </a:rPr>
              <a:t>có</a:t>
            </a:r>
            <a:r>
              <a:rPr lang="en-US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"/>
                <a:cs typeface="Arial"/>
              </a:rPr>
              <a:t>nhưng</a:t>
            </a:r>
            <a:r>
              <a:rPr lang="en-US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Arial"/>
                <a:cs typeface="Arial"/>
              </a:rPr>
              <a:t>mà</a:t>
            </a:r>
            <a:r>
              <a:rPr lang="en-US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!!!!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930876" y="2777724"/>
            <a:ext cx="3513782" cy="26567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Hạn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chế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dịch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</a:p>
          <a:p>
            <a:pPr marL="342900" indent="-342900">
              <a:lnSpc>
                <a:spcPts val="2300"/>
              </a:lnSpc>
              <a:buFontTx/>
              <a:buChar char="-"/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NO</a:t>
            </a:r>
          </a:p>
          <a:p>
            <a:pPr marL="342900" indent="-342900">
              <a:lnSpc>
                <a:spcPts val="2300"/>
              </a:lnSpc>
              <a:buFontTx/>
              <a:buChar char="-"/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Thông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khí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tần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số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cao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(OHF)</a:t>
            </a:r>
          </a:p>
          <a:p>
            <a:pPr marL="342900" indent="-342900">
              <a:lnSpc>
                <a:spcPts val="2300"/>
              </a:lnSpc>
              <a:buFontTx/>
              <a:buChar char="-"/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Nằm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sấp</a:t>
            </a: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Điều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trị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bằng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corticoides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250356" y="3274194"/>
            <a:ext cx="4000669" cy="147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Ngoại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suy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sang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cho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Nhi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khoa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Tỷ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số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hiệu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quả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-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nguy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cơ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Áp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dụng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theo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từng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mỗi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trường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hợp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27100" y="6972300"/>
            <a:ext cx="59361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585200" y="6972300"/>
            <a:ext cx="1129053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90316" y="2914154"/>
            <a:ext cx="4752528" cy="2376264"/>
          </a:xfrm>
          <a:prstGeom prst="rect">
            <a:avLst/>
          </a:prstGeom>
          <a:noFill/>
          <a:ln w="158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"/>
          <p:cNvSpPr txBox="1"/>
          <p:nvPr/>
        </p:nvSpPr>
        <p:spPr>
          <a:xfrm>
            <a:off x="927100" y="444500"/>
            <a:ext cx="140895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006600" y="1727200"/>
            <a:ext cx="2692028" cy="92333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400"/>
              </a:lnSpc>
              <a:tabLst>
                <a:tab pos="254000" algn="l"/>
              </a:tabLst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Điều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trị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nguyên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nhân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algn="ctr">
              <a:lnSpc>
                <a:spcPts val="2400"/>
              </a:lnSpc>
              <a:tabLst>
                <a:tab pos="254000" algn="l"/>
              </a:tabLst>
            </a:pP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(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nhiễm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trùng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huyết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,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phẫu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thuật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)</a:t>
            </a:r>
            <a:endParaRPr lang="en-CA" sz="2000" dirty="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966200" y="444500"/>
            <a:ext cx="766498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426821" y="1834034"/>
            <a:ext cx="2808312" cy="88699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Phòng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ngừa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viêm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phổi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bệnh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viện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liên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quan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thở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máy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: 30°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94172" y="3634234"/>
            <a:ext cx="2505224" cy="31965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indent="253999">
              <a:lnSpc>
                <a:spcPts val="24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Ổn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định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huyết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động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683000" y="3124200"/>
            <a:ext cx="3463900" cy="117681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indent="419100" algn="ctr">
              <a:lnSpc>
                <a:spcPts val="4700"/>
              </a:lnSpc>
            </a:pP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Xử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trí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khác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ngoài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thông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khí</a:t>
            </a:r>
            <a:endParaRPr lang="en-CA" sz="28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543801" y="3670300"/>
            <a:ext cx="2267396" cy="61555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400"/>
              </a:lnSpc>
              <a:tabLst>
                <a:tab pos="609600" algn="l"/>
              </a:tabLst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Chăm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sóc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điều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dưỡng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(+++)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27100" y="6972300"/>
            <a:ext cx="59361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121400" y="5295900"/>
            <a:ext cx="2237241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>
              <a:lnSpc>
                <a:spcPts val="2400"/>
              </a:lnSpc>
              <a:tabLst>
                <a:tab pos="76200" algn="l"/>
              </a:tabLst>
            </a:pP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An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thần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–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giảm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đau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algn="ctr">
              <a:lnSpc>
                <a:spcPts val="2400"/>
              </a:lnSpc>
              <a:tabLst>
                <a:tab pos="76200" algn="l"/>
              </a:tabLst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Dãn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cơ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từ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đầu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585200" y="6972300"/>
            <a:ext cx="1129053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1242244" y="5218410"/>
            <a:ext cx="3600400" cy="61555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indent="253999">
              <a:lnSpc>
                <a:spcPts val="24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Dinh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dưỡng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: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đường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tiêu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hoá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indent="253999">
              <a:lnSpc>
                <a:spcPts val="24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Insuline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(?)</a:t>
            </a:r>
          </a:p>
        </p:txBody>
      </p:sp>
      <p:sp>
        <p:nvSpPr>
          <p:cNvPr id="16" name="Oval 15"/>
          <p:cNvSpPr/>
          <p:nvPr/>
        </p:nvSpPr>
        <p:spPr>
          <a:xfrm>
            <a:off x="5922764" y="1329978"/>
            <a:ext cx="3816424" cy="1656184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530276" y="1257970"/>
            <a:ext cx="3816424" cy="1656184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06140" y="3418210"/>
            <a:ext cx="3312368" cy="792088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882204" y="4930378"/>
            <a:ext cx="4320480" cy="1224136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634732" y="5002386"/>
            <a:ext cx="3168352" cy="1224136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506940" y="3346202"/>
            <a:ext cx="2376264" cy="1224136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906540" y="3202186"/>
            <a:ext cx="3240360" cy="1224136"/>
          </a:xfrm>
          <a:prstGeom prst="rect">
            <a:avLst/>
          </a:prstGeom>
          <a:noFill/>
          <a:ln w="158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318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089400" y="3175000"/>
            <a:ext cx="2982788" cy="71301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520"/>
              </a:lnSpc>
            </a:pP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Tiên</a:t>
            </a:r>
            <a:r>
              <a:rPr lang="en-CA" sz="4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lượng</a:t>
            </a:r>
            <a:endParaRPr lang="en-CA" sz="48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921000" y="6565900"/>
            <a:ext cx="4796766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Bernard GR. Am J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Respir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Crit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Care Med. 2005;172:798-806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2"/>
          <p:cNvSpPr txBox="1"/>
          <p:nvPr/>
        </p:nvSpPr>
        <p:spPr>
          <a:xfrm>
            <a:off x="927100" y="4318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017817" y="901700"/>
            <a:ext cx="4993179" cy="41592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Tiên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lượng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các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trẻ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em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ghép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tủy</a:t>
            </a:r>
            <a:endParaRPr lang="en-CA" sz="28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034332" y="1612900"/>
            <a:ext cx="7152950" cy="3565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Nghiên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cứu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đa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trung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tâm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tại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châu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Âu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đang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tiến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hành</a:t>
            </a:r>
            <a:endParaRPr lang="en-CA" sz="24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19300" y="2159000"/>
            <a:ext cx="6751397" cy="3565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Điều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tra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viên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chính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: BS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Sjef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Van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Gestel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,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Ultrecht</a:t>
            </a:r>
            <a:endParaRPr lang="en-CA" sz="24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612900" y="3276600"/>
            <a:ext cx="883655" cy="5920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Ultrecht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</a:p>
          <a:p>
            <a:pPr>
              <a:lnSpc>
                <a:spcPts val="2300"/>
              </a:lnSpc>
            </a:pPr>
            <a:endParaRPr lang="en-CA" sz="2000" dirty="0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612900" y="3556000"/>
            <a:ext cx="2394761" cy="150928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Robert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Debré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, Paris</a:t>
            </a:r>
            <a:r>
              <a:rPr lang="en-CA" sz="195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950" dirty="0" smtClean="0">
                <a:solidFill>
                  <a:srgbClr val="000000"/>
                </a:solidFill>
                <a:latin typeface="Times New Roman"/>
              </a:rPr>
            </a:b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Leiden </a:t>
            </a:r>
            <a:endParaRPr lang="en-CA" sz="16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4055"/>
              </a:lnSpc>
            </a:pPr>
            <a:endParaRPr lang="en-CA" sz="1950" dirty="0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612900" y="4686300"/>
            <a:ext cx="827049" cy="29709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Prague </a:t>
            </a:r>
            <a:endParaRPr lang="en-CA" sz="16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27100" y="6972300"/>
            <a:ext cx="59361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490716" y="3130178"/>
            <a:ext cx="4680520" cy="147690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Bệnh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nhân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ghép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tủy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</a:p>
          <a:p>
            <a:pPr marL="342900" indent="-342900">
              <a:lnSpc>
                <a:spcPts val="2300"/>
              </a:lnSpc>
              <a:buFontTx/>
              <a:buChar char="-"/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Hồi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Sức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Nhi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để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thở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máy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(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không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xâm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lấn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+/-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xâm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lấn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) </a:t>
            </a:r>
          </a:p>
          <a:p>
            <a:pPr>
              <a:lnSpc>
                <a:spcPts val="2300"/>
              </a:lnSpc>
            </a:pPr>
            <a:endParaRPr lang="en-CA" sz="2000" dirty="0">
              <a:solidFill>
                <a:srgbClr val="000000"/>
              </a:solidFill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490716" y="4786362"/>
            <a:ext cx="3949398" cy="1476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Tình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trạng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lâm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sàng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nhập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khoa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Diễn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tiến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trong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7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ngày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</a:p>
          <a:p>
            <a:pPr>
              <a:lnSpc>
                <a:spcPts val="2300"/>
              </a:lnSpc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Tử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vong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tại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Hồi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Sức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/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đến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6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tháng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585200" y="6972300"/>
            <a:ext cx="1129053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202684" y="4498330"/>
            <a:ext cx="4536504" cy="2088232"/>
          </a:xfrm>
          <a:prstGeom prst="rect">
            <a:avLst/>
          </a:prstGeom>
          <a:noFill/>
          <a:ln w="158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921000" y="6565900"/>
            <a:ext cx="4796766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Bernard GR. Am J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Respir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Crit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Care Med. 2005;172:798-806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962400" y="6692900"/>
            <a:ext cx="3550093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Fanconi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S, et al. J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Pediatr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. 1985;106:218-22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2"/>
          <p:cNvSpPr txBox="1"/>
          <p:nvPr/>
        </p:nvSpPr>
        <p:spPr>
          <a:xfrm>
            <a:off x="927100" y="4318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890316" y="1130300"/>
            <a:ext cx="7167777" cy="41592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Nghiên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cứu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đa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trung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tại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Pháp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đang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tiến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hành</a:t>
            </a:r>
            <a:endParaRPr lang="en-CA" sz="28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209800" y="1866900"/>
            <a:ext cx="6243596" cy="71045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Điều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tra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viên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chính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: GS Francis Leclerc, Lille</a:t>
            </a:r>
          </a:p>
          <a:p>
            <a:pPr>
              <a:lnSpc>
                <a:spcPts val="2760"/>
              </a:lnSpc>
            </a:pPr>
            <a:endParaRPr lang="en-CA" sz="2400" dirty="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613401" y="3009900"/>
            <a:ext cx="4629844" cy="118194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Bệnh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nhân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tái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khám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sau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1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năm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+/- 2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tháng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3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tuổi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tối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thiểu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vào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thời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điểm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tái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khám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97000" y="3314700"/>
            <a:ext cx="1126310" cy="58729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Lille </a:t>
            </a:r>
            <a:r>
              <a:rPr lang="en-CA" sz="1600" dirty="0" smtClean="0">
                <a:solidFill>
                  <a:srgbClr val="000000"/>
                </a:solidFill>
                <a:latin typeface="Arial"/>
                <a:cs typeface="Arial"/>
              </a:rPr>
              <a:t>(n=15)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endParaRPr lang="en-CA" sz="1815" dirty="0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97000" y="3835400"/>
            <a:ext cx="3064841" cy="24525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15"/>
              </a:lnSpc>
            </a:pP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Robert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Debré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, Paris </a:t>
            </a:r>
            <a:r>
              <a:rPr lang="en-CA" sz="1600" dirty="0" smtClean="0">
                <a:solidFill>
                  <a:srgbClr val="000000"/>
                </a:solidFill>
                <a:latin typeface="Arial"/>
                <a:cs typeface="Arial"/>
              </a:rPr>
              <a:t>(n=13)!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97000" y="4102100"/>
            <a:ext cx="2542087" cy="139566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Necker, Paris </a:t>
            </a:r>
            <a:r>
              <a:rPr lang="en-CA" sz="1600" dirty="0" smtClean="0">
                <a:solidFill>
                  <a:srgbClr val="000000"/>
                </a:solidFill>
                <a:latin typeface="Arial"/>
                <a:cs typeface="Arial"/>
              </a:rPr>
              <a:t>(n=0)</a:t>
            </a:r>
            <a:r>
              <a:rPr lang="en-CA" sz="1895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895" dirty="0" smtClean="0">
                <a:solidFill>
                  <a:srgbClr val="000000"/>
                </a:solidFill>
                <a:latin typeface="Times New Roman"/>
              </a:rPr>
            </a:b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Trousseau, Paris </a:t>
            </a:r>
            <a:r>
              <a:rPr lang="en-CA" sz="1600" dirty="0" smtClean="0">
                <a:solidFill>
                  <a:srgbClr val="000000"/>
                </a:solidFill>
                <a:latin typeface="Arial"/>
                <a:cs typeface="Arial"/>
              </a:rPr>
              <a:t>(n=0)</a:t>
            </a:r>
          </a:p>
          <a:p>
            <a:pPr>
              <a:lnSpc>
                <a:spcPts val="3725"/>
              </a:lnSpc>
            </a:pPr>
            <a:endParaRPr lang="en-CA" sz="1895" dirty="0">
              <a:solidFill>
                <a:srgbClr val="000000"/>
              </a:solidFill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97000" y="5207000"/>
            <a:ext cx="3392931" cy="59072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Reine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Fabiola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,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Bruxelles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1600" dirty="0" smtClean="0">
                <a:solidFill>
                  <a:srgbClr val="000000"/>
                </a:solidFill>
                <a:latin typeface="Arial"/>
                <a:cs typeface="Arial"/>
              </a:rPr>
              <a:t>(n=0)</a:t>
            </a:r>
          </a:p>
          <a:p>
            <a:pPr>
              <a:lnSpc>
                <a:spcPts val="2300"/>
              </a:lnSpc>
            </a:pPr>
            <a:endParaRPr lang="en-CA" sz="1922" dirty="0">
              <a:solidFill>
                <a:srgbClr val="000000"/>
              </a:solidFill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27100" y="6972300"/>
            <a:ext cx="59361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585200" y="6972300"/>
            <a:ext cx="1129053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202684" y="4498330"/>
            <a:ext cx="4536504" cy="2376264"/>
          </a:xfrm>
          <a:prstGeom prst="rect">
            <a:avLst/>
          </a:prstGeom>
          <a:noFill/>
          <a:ln w="158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8" name="TextBox 14"/>
          <p:cNvSpPr txBox="1"/>
          <p:nvPr/>
        </p:nvSpPr>
        <p:spPr>
          <a:xfrm>
            <a:off x="5490716" y="4642346"/>
            <a:ext cx="3793732" cy="206680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CT scan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ngực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Đo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chức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năng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hô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hấp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hoàn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chỉnh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Khám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lâm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sàng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và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hỏi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bệnh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Test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bộ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6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phút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"/>
          <p:cNvSpPr txBox="1"/>
          <p:nvPr/>
        </p:nvSpPr>
        <p:spPr>
          <a:xfrm>
            <a:off x="927100" y="4318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27100" y="69723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585200" y="69723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86260" y="1041946"/>
            <a:ext cx="8208912" cy="5472608"/>
          </a:xfrm>
          <a:prstGeom prst="rect">
            <a:avLst/>
          </a:prstGeom>
          <a:noFill/>
          <a:ln w="158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18309" y="1401986"/>
            <a:ext cx="7560840" cy="480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Định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nghĩa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được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đồng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thuận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của</a:t>
            </a:r>
            <a:r>
              <a:rPr lang="en-US" dirty="0" smtClean="0">
                <a:latin typeface="Arial"/>
                <a:cs typeface="Arial"/>
              </a:rPr>
              <a:t> 1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chứng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</a:p>
          <a:p>
            <a:pPr marL="285750" indent="-285750">
              <a:buFontTx/>
              <a:buChar char="-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latin typeface="Arial"/>
                <a:cs typeface="Arial"/>
              </a:rPr>
              <a:t>Phù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phế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nang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giảm</a:t>
            </a:r>
            <a:r>
              <a:rPr lang="en-US" dirty="0" smtClean="0">
                <a:latin typeface="Arial"/>
                <a:cs typeface="Arial"/>
              </a:rPr>
              <a:t> oxy </a:t>
            </a:r>
            <a:r>
              <a:rPr lang="en-US" dirty="0" err="1" smtClean="0">
                <a:latin typeface="Arial"/>
                <a:cs typeface="Arial"/>
              </a:rPr>
              <a:t>máu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bán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cấp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không</a:t>
            </a:r>
            <a:r>
              <a:rPr lang="en-US" dirty="0" smtClean="0">
                <a:latin typeface="Arial"/>
                <a:cs typeface="Arial"/>
              </a:rPr>
              <a:t> do </a:t>
            </a:r>
            <a:r>
              <a:rPr lang="en-US" dirty="0" err="1" smtClean="0">
                <a:latin typeface="Arial"/>
                <a:cs typeface="Arial"/>
              </a:rPr>
              <a:t>tim</a:t>
            </a:r>
            <a:r>
              <a:rPr lang="en-US" dirty="0" smtClean="0">
                <a:latin typeface="Arial"/>
                <a:cs typeface="Arial"/>
              </a:rPr>
              <a:t> do </a:t>
            </a:r>
            <a:r>
              <a:rPr lang="en-US" dirty="0" err="1" smtClean="0">
                <a:latin typeface="Arial"/>
                <a:cs typeface="Arial"/>
              </a:rPr>
              <a:t>tăng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tính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thấm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mao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mạch</a:t>
            </a:r>
            <a:endParaRPr lang="en-US" dirty="0" smtClean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latin typeface="Arial"/>
                <a:cs typeface="Arial"/>
              </a:rPr>
              <a:t>Bệnh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nhân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nguy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cơ</a:t>
            </a:r>
            <a:r>
              <a:rPr lang="en-US" dirty="0" smtClean="0">
                <a:latin typeface="Arial"/>
                <a:cs typeface="Arial"/>
              </a:rPr>
              <a:t> (</a:t>
            </a:r>
            <a:r>
              <a:rPr lang="en-US" dirty="0" err="1" smtClean="0">
                <a:latin typeface="Arial"/>
                <a:cs typeface="Arial"/>
              </a:rPr>
              <a:t>bệnh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mạn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tính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trong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nhi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khoa</a:t>
            </a:r>
            <a:r>
              <a:rPr lang="en-US" dirty="0" smtClean="0">
                <a:latin typeface="Arial"/>
                <a:cs typeface="Arial"/>
              </a:rPr>
              <a:t>)</a:t>
            </a:r>
          </a:p>
          <a:p>
            <a:pPr marL="285750" indent="-285750">
              <a:buFontTx/>
              <a:buChar char="-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latin typeface="Arial"/>
                <a:cs typeface="Arial"/>
              </a:rPr>
              <a:t>Nguyên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nhân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trực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tiếp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 smtClean="0">
                <a:latin typeface="Arial"/>
                <a:cs typeface="Arial"/>
              </a:rPr>
              <a:t>– </a:t>
            </a:r>
            <a:r>
              <a:rPr lang="en-US" dirty="0" err="1" smtClean="0">
                <a:latin typeface="Arial"/>
                <a:cs typeface="Arial"/>
              </a:rPr>
              <a:t>Nguyên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nhân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gián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tiếp</a:t>
            </a:r>
            <a:endParaRPr lang="en-US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3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giai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đoạn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phát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triển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bệnh</a:t>
            </a:r>
            <a:r>
              <a:rPr lang="en-US" dirty="0" smtClean="0">
                <a:latin typeface="Arial"/>
                <a:cs typeface="Arial"/>
              </a:rPr>
              <a:t> </a:t>
            </a:r>
          </a:p>
          <a:p>
            <a:pPr marL="285750" indent="-285750">
              <a:buFontTx/>
              <a:buChar char="-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latin typeface="Arial"/>
                <a:cs typeface="Arial"/>
              </a:rPr>
              <a:t>Xử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trí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triệu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chứng</a:t>
            </a:r>
            <a:r>
              <a:rPr lang="en-US" dirty="0" smtClean="0">
                <a:latin typeface="Arial"/>
                <a:cs typeface="Arial"/>
              </a:rPr>
              <a:t>: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Thông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khí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ít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xâm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lấn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</a:p>
          <a:p>
            <a:pPr marL="285750" indent="-285750">
              <a:buFontTx/>
              <a:buChar char="-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dirty="0" smtClean="0">
                <a:latin typeface="Arial"/>
                <a:cs typeface="Arial"/>
              </a:rPr>
              <a:t>Y </a:t>
            </a:r>
            <a:r>
              <a:rPr lang="en-US" dirty="0" err="1" smtClean="0">
                <a:latin typeface="Arial"/>
                <a:cs typeface="Arial"/>
              </a:rPr>
              <a:t>học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người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/>
                <a:cs typeface="Arial"/>
              </a:rPr>
              <a:t>lớn</a:t>
            </a:r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 smtClean="0">
                <a:latin typeface="Arial"/>
                <a:cs typeface="Arial"/>
              </a:rPr>
              <a:t>– “</a:t>
            </a:r>
            <a:r>
              <a:rPr lang="en-US" dirty="0" err="1" smtClean="0">
                <a:latin typeface="Arial"/>
                <a:cs typeface="Arial"/>
              </a:rPr>
              <a:t>Điều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trị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theo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cá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nhân</a:t>
            </a:r>
            <a:r>
              <a:rPr lang="en-US" dirty="0" smtClean="0">
                <a:latin typeface="Arial"/>
                <a:cs typeface="Arial"/>
              </a:rPr>
              <a:t>”</a:t>
            </a:r>
          </a:p>
          <a:p>
            <a:pPr marL="285750" indent="-285750">
              <a:buFontTx/>
              <a:buChar char="-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latin typeface="Arial"/>
                <a:cs typeface="Arial"/>
              </a:rPr>
              <a:t>Tỷ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lệ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vong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cao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trên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những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bệnh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nhân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yếu</a:t>
            </a:r>
            <a:r>
              <a:rPr lang="en-US" dirty="0" smtClean="0">
                <a:latin typeface="Arial"/>
                <a:cs typeface="Arial"/>
              </a:rPr>
              <a:t> – </a:t>
            </a:r>
            <a:r>
              <a:rPr lang="en-US" dirty="0" err="1" smtClean="0">
                <a:latin typeface="Arial"/>
                <a:cs typeface="Arial"/>
              </a:rPr>
              <a:t>Không</a:t>
            </a:r>
            <a:r>
              <a:rPr lang="en-US" dirty="0" smtClean="0">
                <a:latin typeface="Arial"/>
                <a:cs typeface="Arial"/>
              </a:rPr>
              <a:t> di </a:t>
            </a:r>
            <a:r>
              <a:rPr lang="en-US" dirty="0" err="1" smtClean="0">
                <a:latin typeface="Arial"/>
                <a:cs typeface="Arial"/>
              </a:rPr>
              <a:t>chứng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nếu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sống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còn</a:t>
            </a:r>
            <a:r>
              <a:rPr lang="en-US" dirty="0" smtClean="0">
                <a:latin typeface="Arial"/>
                <a:cs typeface="Arial"/>
              </a:rPr>
              <a:t> </a:t>
            </a:r>
            <a:endParaRPr lang="en-US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318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971800" y="3314700"/>
            <a:ext cx="5333491" cy="53476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Cảm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ơn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sự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chú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ý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theo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dõi</a:t>
            </a:r>
            <a:endParaRPr lang="en-CA" sz="36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13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298700" y="1003300"/>
            <a:ext cx="8394700" cy="279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725"/>
              </a:lnSpc>
            </a:pPr>
            <a:r>
              <a:rPr lang="en-CA" sz="1436" spc="-10" smtClean="0">
                <a:solidFill>
                  <a:srgbClr val="221E20"/>
                </a:solidFill>
                <a:latin typeface="Bodoni MT"/>
                <a:cs typeface="Bodoni MT"/>
              </a:rPr>
              <a:t>SPECIAL COMMUNICATION</a:t>
            </a:r>
          </a:p>
          <a:p>
            <a:pPr>
              <a:lnSpc>
                <a:spcPts val="1725"/>
              </a:lnSpc>
            </a:pPr>
            <a:endParaRPr lang="en-CA" sz="1512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879600" y="2349500"/>
            <a:ext cx="8813800" cy="2413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550"/>
              </a:lnSpc>
            </a:pPr>
            <a:r>
              <a:rPr lang="en-CA" sz="1316" b="1" spc="-10" smtClean="0">
                <a:solidFill>
                  <a:srgbClr val="ED1A39"/>
                </a:solidFill>
                <a:latin typeface="Arial"/>
                <a:cs typeface="Arial"/>
              </a:rPr>
              <a:t>ONLINE FIRST</a:t>
            </a:r>
          </a:p>
          <a:p>
            <a:pPr>
              <a:lnSpc>
                <a:spcPts val="1550"/>
              </a:lnSpc>
            </a:pPr>
            <a:endParaRPr lang="en-CA" sz="1374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79600" y="2616200"/>
            <a:ext cx="8813800" cy="660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080"/>
              </a:lnSpc>
            </a:pPr>
            <a:r>
              <a:rPr lang="en-CA" sz="3334" b="1" spc="-20" dirty="0" smtClean="0">
                <a:solidFill>
                  <a:srgbClr val="221E20"/>
                </a:solidFill>
                <a:latin typeface="Arial Bold"/>
                <a:cs typeface="Arial Bold"/>
              </a:rPr>
              <a:t>Acute Respiratory Distress Syndrome</a:t>
            </a:r>
          </a:p>
          <a:p>
            <a:pPr>
              <a:lnSpc>
                <a:spcPts val="4080"/>
              </a:lnSpc>
            </a:pPr>
            <a:endParaRPr lang="en-CA" sz="3574" dirty="0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879600" y="3136900"/>
            <a:ext cx="8813800" cy="508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890"/>
              </a:lnSpc>
            </a:pPr>
            <a:r>
              <a:rPr lang="en-CA" sz="2612" spc="-10" smtClean="0">
                <a:solidFill>
                  <a:srgbClr val="221E20"/>
                </a:solidFill>
                <a:latin typeface="Arial"/>
                <a:cs typeface="Arial"/>
              </a:rPr>
              <a:t>The Berlin Definition</a:t>
            </a:r>
          </a:p>
          <a:p>
            <a:pPr>
              <a:lnSpc>
                <a:spcPts val="2890"/>
              </a:lnSpc>
            </a:pPr>
            <a:endParaRPr lang="en-CA" sz="2749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759200" y="4152900"/>
            <a:ext cx="6934200" cy="381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smtClean="0">
                <a:solidFill>
                  <a:srgbClr val="000000"/>
                </a:solidFill>
                <a:latin typeface="Trebuchet MS"/>
                <a:cs typeface="Trebuchet MS"/>
              </a:rPr>
              <a:t>The ARDS Definition Task Force</a:t>
            </a:r>
          </a:p>
          <a:p>
            <a:pPr>
              <a:lnSpc>
                <a:spcPts val="2300"/>
              </a:lnSpc>
            </a:pPr>
            <a:endParaRPr lang="en-CA" sz="2000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238500" y="4572000"/>
            <a:ext cx="7454900" cy="381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i="1" smtClean="0">
                <a:solidFill>
                  <a:srgbClr val="000000"/>
                </a:solidFill>
                <a:latin typeface="Trebuchet MS Italic"/>
                <a:cs typeface="Trebuchet MS Italic"/>
              </a:rPr>
              <a:t>Correspondence to Gordon D Rubenfeld</a:t>
            </a:r>
          </a:p>
          <a:p>
            <a:pPr>
              <a:lnSpc>
                <a:spcPts val="2300"/>
              </a:lnSpc>
            </a:pPr>
            <a:endParaRPr lang="en-CA" sz="2000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84300" y="5524500"/>
            <a:ext cx="9309100" cy="381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smtClean="0">
                <a:solidFill>
                  <a:srgbClr val="000000"/>
                </a:solidFill>
                <a:latin typeface="Trebuchet MS"/>
                <a:cs typeface="Trebuchet MS"/>
              </a:rPr>
              <a:t>Journal of American Medical Association - IF 2010: 30 - Rang: # 3/153</a:t>
            </a:r>
          </a:p>
          <a:p>
            <a:pPr>
              <a:lnSpc>
                <a:spcPts val="2300"/>
              </a:lnSpc>
            </a:pPr>
            <a:endParaRPr lang="en-CA" sz="2000">
              <a:solidFill>
                <a:srgbClr val="000000"/>
              </a:solidFill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022600" y="1130300"/>
            <a:ext cx="4628356" cy="29734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CA" sz="2010" b="1" dirty="0" smtClean="0">
                <a:solidFill>
                  <a:srgbClr val="000000"/>
                </a:solidFill>
                <a:latin typeface="Arial"/>
                <a:cs typeface="Arial"/>
              </a:rPr>
              <a:t>ĐỊNH NGHĨA MỚI BERLIN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203052"/>
              </p:ext>
            </p:extLst>
          </p:nvPr>
        </p:nvGraphicFramePr>
        <p:xfrm>
          <a:off x="666180" y="1593810"/>
          <a:ext cx="9865096" cy="5064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3096"/>
                <a:gridCol w="7922000"/>
              </a:tblGrid>
              <a:tr h="370840">
                <a:tc>
                  <a:txBody>
                    <a:bodyPr/>
                    <a:lstStyle/>
                    <a:p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Hội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chứng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suy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hô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hấp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cấp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Thời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điểm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Trong</a:t>
                      </a:r>
                      <a:r>
                        <a:rPr lang="en-US" sz="160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vòn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1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tuần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sau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khi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đã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có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thăm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khám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lâm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sàng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biết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rõ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hoặc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mới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hoặc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triệu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chứng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hô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hấp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nặng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lên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Hình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ảnh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ngực</a:t>
                      </a:r>
                      <a:r>
                        <a:rPr lang="en-US" sz="1600" baseline="30000" dirty="0" err="1" smtClean="0">
                          <a:latin typeface="Arial"/>
                          <a:cs typeface="Arial"/>
                        </a:rPr>
                        <a:t>a</a:t>
                      </a:r>
                      <a:endParaRPr lang="en-US" sz="1600" baseline="300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Mờ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hai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bên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–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không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thể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giải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thích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hoàn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toàn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bằng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tràn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dịch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,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xẹp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phổi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thuỳ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phổi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hay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nốt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trong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phổi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Nguồn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gốc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phù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Suy</a:t>
                      </a:r>
                      <a:r>
                        <a:rPr lang="en-US" sz="160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hô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hấp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không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thể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giải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thích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hoàn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toàn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bằng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suy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tim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hay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quá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tải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dịch</a:t>
                      </a:r>
                      <a:endParaRPr lang="en-US" sz="1600" baseline="0" dirty="0" smtClean="0">
                        <a:latin typeface="Arial"/>
                        <a:cs typeface="Arial"/>
                      </a:endParaRPr>
                    </a:p>
                    <a:p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Cần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đánh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giá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có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mục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err="1" smtClean="0">
                          <a:latin typeface="Arial"/>
                          <a:cs typeface="Arial"/>
                        </a:rPr>
                        <a:t>tiêu</a:t>
                      </a:r>
                      <a:r>
                        <a:rPr lang="en-US" sz="1600" baseline="0" smtClean="0">
                          <a:latin typeface="Arial"/>
                          <a:cs typeface="Arial"/>
                        </a:rPr>
                        <a:t> (td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siêu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âm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tim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)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để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loại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trừ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phù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thuỷ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tĩnh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nếu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không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có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yếu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tố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nguy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cơ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smtClean="0">
                          <a:latin typeface="Arial"/>
                          <a:cs typeface="Arial"/>
                        </a:rPr>
                        <a:t>Sự</a:t>
                      </a:r>
                      <a:r>
                        <a:rPr lang="en-US" sz="1600" baseline="0" smtClean="0">
                          <a:latin typeface="Arial"/>
                          <a:cs typeface="Arial"/>
                        </a:rPr>
                        <a:t> cung cấp </a:t>
                      </a:r>
                      <a:r>
                        <a:rPr lang="en-US" sz="1600" smtClean="0">
                          <a:latin typeface="Arial"/>
                          <a:cs typeface="Arial"/>
                        </a:rPr>
                        <a:t>Oxy</a:t>
                      </a:r>
                      <a:r>
                        <a:rPr lang="en-US" sz="1600" baseline="30000" smtClean="0">
                          <a:latin typeface="Arial"/>
                          <a:cs typeface="Arial"/>
                        </a:rPr>
                        <a:t>b</a:t>
                      </a:r>
                      <a:r>
                        <a:rPr lang="en-US" sz="160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 smtClean="0">
                        <a:latin typeface="Arial"/>
                        <a:cs typeface="Arial"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Trung</a:t>
                      </a:r>
                      <a:r>
                        <a:rPr lang="en-US" sz="160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bình</a:t>
                      </a:r>
                      <a:endParaRPr lang="en-US" sz="1600" dirty="0" smtClean="0">
                        <a:latin typeface="Arial"/>
                        <a:cs typeface="Arial"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Nhẹ</a:t>
                      </a:r>
                      <a:endParaRPr lang="en-US" sz="1600" dirty="0" smtClean="0">
                        <a:latin typeface="Arial"/>
                        <a:cs typeface="Arial"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Nặng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 smtClean="0">
                        <a:latin typeface="Arial"/>
                        <a:cs typeface="Arial"/>
                      </a:endParaRPr>
                    </a:p>
                    <a:p>
                      <a:r>
                        <a:rPr lang="en-US" sz="1600" dirty="0" smtClean="0">
                          <a:latin typeface="Arial"/>
                          <a:cs typeface="Arial"/>
                        </a:rPr>
                        <a:t>200 mmHg &lt; PaO2/FiO2 ≤ 300mmHg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với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PEEP hay CPAP ≥ 5cmH2O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Arial"/>
                          <a:cs typeface="Arial"/>
                        </a:rPr>
                        <a:t>100 mmHg &lt; PaO2/FiO2 ≤ 200mmHg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với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PEEP hay CPAP ≥ 5cmH2O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Arial"/>
                          <a:cs typeface="Arial"/>
                        </a:rPr>
                        <a:t>PaO2/FiO2 ≤ 100mmHg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với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PEEP hay CPAP ≥ 5cmH2O</a:t>
                      </a: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600" dirty="0" smtClean="0">
                          <a:latin typeface="Arial"/>
                          <a:cs typeface="Arial"/>
                        </a:rPr>
                        <a:t>CPAP: </a:t>
                      </a:r>
                      <a:r>
                        <a:rPr lang="en-US" sz="1600" dirty="0" err="1" smtClean="0">
                          <a:latin typeface="Arial"/>
                          <a:cs typeface="Arial"/>
                        </a:rPr>
                        <a:t>áp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lực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đường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thở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dương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liên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tục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, FiO2: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phân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suất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oxy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hít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vào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, PaO2: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áp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lực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riêng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phần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của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oxy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máu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động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mạch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, PEEP: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áp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lực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dương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cuối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kỳ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thở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ra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aseline="0" dirty="0" smtClean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600" dirty="0" smtClean="0">
                          <a:latin typeface="Arial"/>
                          <a:cs typeface="Arial"/>
                        </a:rPr>
                        <a:t>a: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Xquang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hay CT scan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b: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nếu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độ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cao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trên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1000m,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phải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thêm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vào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yếu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tố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hiệu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chỉnh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như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sau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: [PaO2/FiO2 x (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áp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suất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khí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quyển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/760)]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c: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Có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thể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thông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khí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không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xâm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lấn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trong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nhóm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hội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chứng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suy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hô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hấp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cấp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trung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600" baseline="0" dirty="0" err="1" smtClean="0">
                          <a:latin typeface="Arial"/>
                          <a:cs typeface="Arial"/>
                        </a:rPr>
                        <a:t>bình</a:t>
                      </a:r>
                      <a:r>
                        <a:rPr lang="en-US" sz="1600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371600" y="1574800"/>
            <a:ext cx="431800" cy="304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0"/>
              </a:lnSpc>
            </a:pPr>
            <a:r>
              <a:rPr lang="en-CA" sz="1610" b="1" smtClean="0">
                <a:solidFill>
                  <a:srgbClr val="000000"/>
                </a:solidFill>
                <a:latin typeface="Tahoma Bold"/>
                <a:cs typeface="Tahoma Bold"/>
              </a:rPr>
              <a:t>A</a:t>
            </a:r>
          </a:p>
          <a:p>
            <a:pPr>
              <a:lnSpc>
                <a:spcPts val="1840"/>
              </a:lnSpc>
            </a:pPr>
            <a:endParaRPr lang="en-CA" sz="1610" b="1" smtClean="0">
              <a:solidFill>
                <a:srgbClr val="000000"/>
              </a:solidFill>
              <a:latin typeface="Tahoma Bold"/>
              <a:cs typeface="Tahoma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740400" y="1574800"/>
            <a:ext cx="431800" cy="304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0"/>
              </a:lnSpc>
            </a:pPr>
            <a:r>
              <a:rPr lang="en-CA" sz="1610" b="1" smtClean="0">
                <a:solidFill>
                  <a:srgbClr val="000000"/>
                </a:solidFill>
                <a:latin typeface="Tahoma Bold"/>
                <a:cs typeface="Tahoma Bold"/>
              </a:rPr>
              <a:t>B</a:t>
            </a:r>
          </a:p>
          <a:p>
            <a:pPr>
              <a:lnSpc>
                <a:spcPts val="1840"/>
              </a:lnSpc>
            </a:pPr>
            <a:endParaRPr lang="en-CA" sz="1610" b="1" smtClean="0">
              <a:solidFill>
                <a:srgbClr val="000000"/>
              </a:solidFill>
              <a:latin typeface="Tahoma Bold"/>
              <a:cs typeface="Tahoma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/>
          <p:cNvSpPr txBox="1"/>
          <p:nvPr/>
        </p:nvSpPr>
        <p:spPr>
          <a:xfrm>
            <a:off x="927100" y="495300"/>
            <a:ext cx="140895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/>
          </a:p>
        </p:txBody>
      </p:sp>
      <p:sp>
        <p:nvSpPr>
          <p:cNvPr id="3" name="TextBox 3"/>
          <p:cNvSpPr txBox="1"/>
          <p:nvPr/>
        </p:nvSpPr>
        <p:spPr>
          <a:xfrm>
            <a:off x="927100" y="6908800"/>
            <a:ext cx="59361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/>
          </a:p>
        </p:txBody>
      </p:sp>
      <p:sp>
        <p:nvSpPr>
          <p:cNvPr id="4" name="TextBox 4"/>
          <p:cNvSpPr txBox="1"/>
          <p:nvPr/>
        </p:nvSpPr>
        <p:spPr>
          <a:xfrm>
            <a:off x="8966200" y="495300"/>
            <a:ext cx="766498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/>
          </a:p>
        </p:txBody>
      </p:sp>
      <p:sp>
        <p:nvSpPr>
          <p:cNvPr id="9" name="TextBox 9"/>
          <p:cNvSpPr txBox="1"/>
          <p:nvPr/>
        </p:nvSpPr>
        <p:spPr>
          <a:xfrm>
            <a:off x="3114452" y="6514554"/>
            <a:ext cx="4472934" cy="41207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CA" sz="1400" i="1" dirty="0" err="1" smtClean="0">
                <a:latin typeface="Arial Italic"/>
                <a:cs typeface="Arial Italic"/>
              </a:rPr>
              <a:t>Hội</a:t>
            </a:r>
            <a:r>
              <a:rPr lang="en-CA" sz="1400" i="1" dirty="0" smtClean="0"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latin typeface="Arial Italic"/>
                <a:cs typeface="Arial Italic"/>
              </a:rPr>
              <a:t>nghị</a:t>
            </a:r>
            <a:r>
              <a:rPr lang="en-CA" sz="1400" i="1" dirty="0" smtClean="0"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latin typeface="Arial Italic"/>
                <a:cs typeface="Arial Italic"/>
              </a:rPr>
              <a:t>đồng</a:t>
            </a:r>
            <a:r>
              <a:rPr lang="en-CA" sz="1400" i="1" dirty="0" smtClean="0"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latin typeface="Arial Italic"/>
                <a:cs typeface="Arial Italic"/>
              </a:rPr>
              <a:t>thuận</a:t>
            </a:r>
            <a:r>
              <a:rPr lang="en-CA" sz="1400" i="1" dirty="0" smtClean="0"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latin typeface="Arial Italic"/>
                <a:cs typeface="Arial Italic"/>
              </a:rPr>
              <a:t>của</a:t>
            </a:r>
            <a:r>
              <a:rPr lang="en-CA" sz="1400" i="1" dirty="0" smtClean="0"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latin typeface="Arial Italic"/>
                <a:cs typeface="Arial Italic"/>
              </a:rPr>
              <a:t>Hội</a:t>
            </a:r>
            <a:r>
              <a:rPr lang="en-CA" sz="1400" i="1" dirty="0" smtClean="0"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latin typeface="Arial Italic"/>
                <a:cs typeface="Arial Italic"/>
              </a:rPr>
              <a:t>Hồi</a:t>
            </a:r>
            <a:r>
              <a:rPr lang="en-CA" sz="1400" i="1" dirty="0" smtClean="0"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latin typeface="Arial Italic"/>
                <a:cs typeface="Arial Italic"/>
              </a:rPr>
              <a:t>Sức</a:t>
            </a:r>
            <a:r>
              <a:rPr lang="en-CA" sz="1400" i="1" dirty="0" smtClean="0"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latin typeface="Arial Italic"/>
                <a:cs typeface="Arial Italic"/>
              </a:rPr>
              <a:t>Pháp</a:t>
            </a:r>
            <a:r>
              <a:rPr lang="en-CA" sz="1400" i="1" dirty="0" smtClean="0"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latin typeface="Arial Italic"/>
                <a:cs typeface="Arial Italic"/>
              </a:rPr>
              <a:t>Ngữ</a:t>
            </a:r>
            <a:r>
              <a:rPr lang="en-CA" sz="1400" i="1" dirty="0" smtClean="0">
                <a:latin typeface="Arial Italic"/>
                <a:cs typeface="Arial Italic"/>
              </a:rPr>
              <a:t> - 2005</a:t>
            </a:r>
          </a:p>
          <a:p>
            <a:pPr>
              <a:lnSpc>
                <a:spcPts val="1610"/>
              </a:lnSpc>
            </a:pPr>
            <a:endParaRPr lang="en-CA" sz="1400" dirty="0"/>
          </a:p>
        </p:txBody>
      </p:sp>
      <p:sp>
        <p:nvSpPr>
          <p:cNvPr id="10" name="TextBox 10"/>
          <p:cNvSpPr txBox="1"/>
          <p:nvPr/>
        </p:nvSpPr>
        <p:spPr>
          <a:xfrm>
            <a:off x="8585200" y="6908800"/>
            <a:ext cx="1129053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/>
          </a:p>
        </p:txBody>
      </p:sp>
      <p:sp>
        <p:nvSpPr>
          <p:cNvPr id="12" name="Rectangle 11"/>
          <p:cNvSpPr/>
          <p:nvPr/>
        </p:nvSpPr>
        <p:spPr>
          <a:xfrm>
            <a:off x="3258468" y="2194074"/>
            <a:ext cx="4248472" cy="273630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Tồn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tại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kéo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dài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PaO2/FiO2 &lt; 200</a:t>
            </a:r>
          </a:p>
          <a:p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Vào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giờ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thứ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24</a:t>
            </a:r>
          </a:p>
          <a:p>
            <a:pPr marL="285750" indent="-285750">
              <a:buFontTx/>
              <a:buChar char="-"/>
            </a:pPr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Dưới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PEEP = (+5)</a:t>
            </a:r>
          </a:p>
          <a:p>
            <a:pPr marL="285750" indent="-285750">
              <a:buFontTx/>
              <a:buChar char="-"/>
            </a:pPr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Sau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30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phút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với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FiO2 = 100%</a:t>
            </a:r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55701" y="2400300"/>
            <a:ext cx="8367463" cy="143629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3200" dirty="0" err="1" smtClean="0">
                <a:solidFill>
                  <a:srgbClr val="000000"/>
                </a:solidFill>
                <a:latin typeface="Arial"/>
                <a:cs typeface="Arial"/>
              </a:rPr>
              <a:t>Phù</a:t>
            </a:r>
            <a:r>
              <a:rPr lang="en-CA" sz="32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200" dirty="0" err="1" smtClean="0">
                <a:solidFill>
                  <a:srgbClr val="000000"/>
                </a:solidFill>
                <a:latin typeface="Arial"/>
                <a:cs typeface="Arial"/>
              </a:rPr>
              <a:t>phế</a:t>
            </a:r>
            <a:r>
              <a:rPr lang="en-CA" sz="32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200" dirty="0" err="1" smtClean="0">
                <a:solidFill>
                  <a:srgbClr val="000000"/>
                </a:solidFill>
                <a:latin typeface="Arial"/>
                <a:cs typeface="Arial"/>
              </a:rPr>
              <a:t>nang</a:t>
            </a:r>
            <a:r>
              <a:rPr lang="en-CA" sz="32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200" dirty="0" err="1" smtClean="0">
                <a:solidFill>
                  <a:srgbClr val="000000"/>
                </a:solidFill>
                <a:latin typeface="Arial"/>
                <a:cs typeface="Arial"/>
              </a:rPr>
              <a:t>giảm</a:t>
            </a:r>
            <a:r>
              <a:rPr lang="en-CA" sz="3200" dirty="0" smtClean="0">
                <a:solidFill>
                  <a:srgbClr val="000000"/>
                </a:solidFill>
                <a:latin typeface="Arial"/>
                <a:cs typeface="Arial"/>
              </a:rPr>
              <a:t> Oxy </a:t>
            </a:r>
            <a:r>
              <a:rPr lang="en-CA" sz="3200" dirty="0" err="1" smtClean="0">
                <a:solidFill>
                  <a:srgbClr val="000000"/>
                </a:solidFill>
                <a:latin typeface="Arial"/>
                <a:cs typeface="Arial"/>
              </a:rPr>
              <a:t>máu</a:t>
            </a:r>
            <a:r>
              <a:rPr lang="en-CA" sz="32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200" dirty="0" err="1" smtClean="0">
                <a:solidFill>
                  <a:srgbClr val="000000"/>
                </a:solidFill>
                <a:latin typeface="Arial"/>
                <a:cs typeface="Arial"/>
              </a:rPr>
              <a:t>bán</a:t>
            </a:r>
            <a:r>
              <a:rPr lang="en-CA" sz="32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200" dirty="0" err="1" smtClean="0">
                <a:solidFill>
                  <a:srgbClr val="000000"/>
                </a:solidFill>
                <a:latin typeface="Arial"/>
                <a:cs typeface="Arial"/>
              </a:rPr>
              <a:t>cấp</a:t>
            </a:r>
            <a:r>
              <a:rPr lang="en-CA" sz="32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200" dirty="0" err="1" smtClean="0">
                <a:solidFill>
                  <a:srgbClr val="000000"/>
                </a:solidFill>
                <a:latin typeface="Arial"/>
                <a:cs typeface="Arial"/>
              </a:rPr>
              <a:t>không</a:t>
            </a:r>
            <a:r>
              <a:rPr lang="en-CA" sz="3200" dirty="0" smtClean="0">
                <a:solidFill>
                  <a:srgbClr val="000000"/>
                </a:solidFill>
                <a:latin typeface="Arial"/>
                <a:cs typeface="Arial"/>
              </a:rPr>
              <a:t> do </a:t>
            </a:r>
            <a:r>
              <a:rPr lang="en-CA" sz="3200" dirty="0" err="1" smtClean="0">
                <a:solidFill>
                  <a:srgbClr val="000000"/>
                </a:solidFill>
                <a:latin typeface="Arial"/>
                <a:cs typeface="Arial"/>
              </a:rPr>
              <a:t>tim</a:t>
            </a:r>
            <a:r>
              <a:rPr lang="en-CA" sz="32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200" dirty="0" err="1" smtClean="0">
                <a:solidFill>
                  <a:srgbClr val="000000"/>
                </a:solidFill>
                <a:latin typeface="Arial"/>
                <a:cs typeface="Arial"/>
              </a:rPr>
              <a:t>gây</a:t>
            </a:r>
            <a:r>
              <a:rPr lang="en-CA" sz="32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200" dirty="0" err="1" smtClean="0">
                <a:solidFill>
                  <a:srgbClr val="000000"/>
                </a:solidFill>
                <a:latin typeface="Arial"/>
                <a:cs typeface="Arial"/>
              </a:rPr>
              <a:t>ra</a:t>
            </a:r>
            <a:r>
              <a:rPr lang="en-CA" sz="3200" dirty="0" smtClean="0">
                <a:solidFill>
                  <a:srgbClr val="000000"/>
                </a:solidFill>
                <a:latin typeface="Arial"/>
                <a:cs typeface="Arial"/>
              </a:rPr>
              <a:t> do </a:t>
            </a:r>
            <a:r>
              <a:rPr lang="en-CA" sz="3200" dirty="0" err="1" smtClean="0">
                <a:solidFill>
                  <a:srgbClr val="000000"/>
                </a:solidFill>
                <a:latin typeface="Arial"/>
                <a:cs typeface="Arial"/>
              </a:rPr>
              <a:t>tăng</a:t>
            </a:r>
            <a:r>
              <a:rPr lang="en-CA" sz="32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200" dirty="0" err="1" smtClean="0">
                <a:solidFill>
                  <a:srgbClr val="000000"/>
                </a:solidFill>
                <a:latin typeface="Arial"/>
                <a:cs typeface="Arial"/>
              </a:rPr>
              <a:t>tính</a:t>
            </a:r>
            <a:r>
              <a:rPr lang="en-CA" sz="32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200" dirty="0" err="1" smtClean="0">
                <a:solidFill>
                  <a:srgbClr val="000000"/>
                </a:solidFill>
                <a:latin typeface="Arial"/>
                <a:cs typeface="Arial"/>
              </a:rPr>
              <a:t>thấm</a:t>
            </a:r>
            <a:r>
              <a:rPr lang="en-CA" sz="32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200" dirty="0" err="1" smtClean="0">
                <a:solidFill>
                  <a:srgbClr val="000000"/>
                </a:solidFill>
                <a:latin typeface="Arial"/>
                <a:cs typeface="Arial"/>
              </a:rPr>
              <a:t>mao</a:t>
            </a:r>
            <a:r>
              <a:rPr lang="en-CA" sz="32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200" dirty="0" err="1" smtClean="0">
                <a:solidFill>
                  <a:srgbClr val="000000"/>
                </a:solidFill>
                <a:latin typeface="Arial"/>
                <a:cs typeface="Arial"/>
              </a:rPr>
              <a:t>mạch</a:t>
            </a:r>
            <a:r>
              <a:rPr lang="en-CA" sz="32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429000" y="3441700"/>
            <a:ext cx="3079268" cy="71301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520"/>
              </a:lnSpc>
            </a:pP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Dịch</a:t>
            </a:r>
            <a:r>
              <a:rPr lang="en-CA" sz="4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tễ</a:t>
            </a:r>
            <a:r>
              <a:rPr lang="en-CA" sz="4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học</a:t>
            </a:r>
            <a:endParaRPr lang="en-CA" sz="48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076700" y="3441700"/>
            <a:ext cx="2977378" cy="71301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520"/>
              </a:lnSpc>
            </a:pP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Định</a:t>
            </a:r>
            <a:r>
              <a:rPr lang="en-CA" sz="4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nghĩa</a:t>
            </a:r>
            <a:endParaRPr lang="en-CA" sz="48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771900" y="6565900"/>
            <a:ext cx="3207501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Rubenfeld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GD. Chest. 2007;131:554-62</a:t>
            </a:r>
          </a:p>
          <a:p>
            <a:pPr>
              <a:lnSpc>
                <a:spcPts val="1610"/>
              </a:lnSpc>
            </a:pPr>
            <a:endParaRPr lang="en-CA" sz="1400" i="1" dirty="0" smtClean="0">
              <a:solidFill>
                <a:srgbClr val="F4DC00"/>
              </a:solidFill>
              <a:latin typeface="Arial Italic"/>
              <a:cs typeface="Arial Italic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9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03300" y="4851400"/>
            <a:ext cx="931738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Bindl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, et al.</a:t>
            </a:r>
          </a:p>
          <a:p>
            <a:pPr>
              <a:lnSpc>
                <a:spcPts val="1610"/>
              </a:lnSpc>
            </a:pPr>
            <a:endParaRPr lang="en-CA" sz="1400" i="1" dirty="0" smtClean="0">
              <a:solidFill>
                <a:srgbClr val="F4DC00"/>
              </a:solidFill>
              <a:latin typeface="Arial Italic"/>
              <a:cs typeface="Arial Italic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03300" y="5054600"/>
            <a:ext cx="1160892" cy="41090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595"/>
              </a:lnSpc>
            </a:pP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Crit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Care Med</a:t>
            </a:r>
          </a:p>
          <a:p>
            <a:pPr>
              <a:lnSpc>
                <a:spcPts val="1595"/>
              </a:lnSpc>
            </a:pPr>
            <a:endParaRPr lang="en-CA" sz="1400" i="1" dirty="0" smtClean="0">
              <a:solidFill>
                <a:srgbClr val="F4DC00"/>
              </a:solidFill>
              <a:latin typeface="Arial Italic"/>
              <a:cs typeface="Arial Italic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03300" y="5270500"/>
            <a:ext cx="1401267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2005;33:209-312</a:t>
            </a:r>
          </a:p>
          <a:p>
            <a:pPr>
              <a:lnSpc>
                <a:spcPts val="1610"/>
              </a:lnSpc>
            </a:pPr>
            <a:endParaRPr lang="en-CA" sz="1400" i="1" dirty="0" smtClean="0">
              <a:solidFill>
                <a:srgbClr val="F4DC00"/>
              </a:solidFill>
              <a:latin typeface="Arial Italic"/>
              <a:cs typeface="Arial Italic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2"/>
          <p:cNvSpPr txBox="1"/>
          <p:nvPr/>
        </p:nvSpPr>
        <p:spPr>
          <a:xfrm>
            <a:off x="927100" y="495300"/>
            <a:ext cx="140895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95300"/>
            <a:ext cx="766498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610396" y="1741930"/>
            <a:ext cx="5616624" cy="383652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5 %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nhập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viện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vào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Hồi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Sức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Nhi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900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trẻ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bệnh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trong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y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văn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vào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năm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2001</a:t>
            </a:r>
          </a:p>
          <a:p>
            <a:pPr marL="342900" indent="-342900">
              <a:lnSpc>
                <a:spcPts val="2300"/>
              </a:lnSpc>
              <a:buFontTx/>
              <a:buChar char="-"/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Không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có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ưu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thế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về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giới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–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Mọi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lứa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tuổi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50%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là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FF0000"/>
                </a:solidFill>
                <a:latin typeface="Arial"/>
                <a:cs typeface="Arial"/>
              </a:rPr>
              <a:t>suy</a:t>
            </a:r>
            <a:r>
              <a:rPr lang="en-CA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FF0000"/>
                </a:solidFill>
                <a:latin typeface="Arial"/>
                <a:cs typeface="Arial"/>
              </a:rPr>
              <a:t>giảm</a:t>
            </a:r>
            <a:r>
              <a:rPr lang="en-CA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FF0000"/>
                </a:solidFill>
                <a:latin typeface="Arial"/>
                <a:cs typeface="Arial"/>
              </a:rPr>
              <a:t>miễn</a:t>
            </a:r>
            <a:r>
              <a:rPr lang="en-CA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FF0000"/>
                </a:solidFill>
                <a:latin typeface="Arial"/>
                <a:cs typeface="Arial"/>
              </a:rPr>
              <a:t>dịch</a:t>
            </a:r>
            <a:r>
              <a:rPr lang="en-CA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</a:p>
          <a:p>
            <a:pPr marL="342900" indent="-342900">
              <a:lnSpc>
                <a:spcPts val="2300"/>
              </a:lnSpc>
              <a:buFontTx/>
              <a:buChar char="-"/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err="1" smtClean="0">
                <a:solidFill>
                  <a:srgbClr val="FF0000"/>
                </a:solidFill>
                <a:latin typeface="Arial"/>
                <a:cs typeface="Arial"/>
              </a:rPr>
              <a:t>Tỷ</a:t>
            </a:r>
            <a:r>
              <a:rPr lang="en-CA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FF0000"/>
                </a:solidFill>
                <a:latin typeface="Arial"/>
                <a:cs typeface="Arial"/>
              </a:rPr>
              <a:t>lệ</a:t>
            </a:r>
            <a:r>
              <a:rPr lang="en-CA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FF0000"/>
                </a:solidFill>
                <a:latin typeface="Arial"/>
                <a:cs typeface="Arial"/>
              </a:rPr>
              <a:t>tử</a:t>
            </a:r>
            <a:r>
              <a:rPr lang="en-CA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FF0000"/>
                </a:solidFill>
                <a:latin typeface="Arial"/>
                <a:cs typeface="Arial"/>
              </a:rPr>
              <a:t>vong</a:t>
            </a:r>
            <a:r>
              <a:rPr lang="en-CA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biến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thiên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: 20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đến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60%</a:t>
            </a:r>
          </a:p>
          <a:p>
            <a:pPr marL="342900" indent="-342900">
              <a:lnSpc>
                <a:spcPts val="2300"/>
              </a:lnSpc>
              <a:buFontTx/>
              <a:buChar char="-"/>
            </a:pP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300"/>
              </a:lnSpc>
              <a:buFontTx/>
              <a:buChar char="-"/>
            </a:pP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Theo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dõi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FF0000"/>
                </a:solidFill>
                <a:latin typeface="Arial"/>
                <a:cs typeface="Arial"/>
              </a:rPr>
              <a:t>lâu</a:t>
            </a:r>
            <a:r>
              <a:rPr lang="en-CA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FF0000"/>
                </a:solidFill>
                <a:latin typeface="Arial"/>
                <a:cs typeface="Arial"/>
              </a:rPr>
              <a:t>dài</a:t>
            </a:r>
            <a:r>
              <a:rPr lang="en-CA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?</a:t>
            </a:r>
          </a:p>
          <a:p>
            <a:pPr>
              <a:lnSpc>
                <a:spcPts val="2300"/>
              </a:lnSpc>
            </a:pPr>
            <a:endParaRPr lang="en-CA" sz="2000" dirty="0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536700" y="6057900"/>
            <a:ext cx="3167701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Ashbaugh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DG. Lancet. 1967;2:319-23 </a:t>
            </a:r>
          </a:p>
          <a:p>
            <a:pPr>
              <a:lnSpc>
                <a:spcPts val="1610"/>
              </a:lnSpc>
            </a:pPr>
            <a:endParaRPr lang="en-CA" sz="1400" i="1" dirty="0" smtClean="0">
              <a:solidFill>
                <a:srgbClr val="000000"/>
              </a:solidFill>
              <a:latin typeface="Arial Italic"/>
              <a:cs typeface="Arial Italic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651500" y="6057900"/>
            <a:ext cx="3500124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Durand P, et al. Arch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Pediatr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. 1997;4:61-77</a:t>
            </a:r>
          </a:p>
          <a:p>
            <a:pPr>
              <a:lnSpc>
                <a:spcPts val="1610"/>
              </a:lnSpc>
            </a:pPr>
            <a:endParaRPr lang="en-CA" sz="1400" i="1" dirty="0" smtClean="0">
              <a:solidFill>
                <a:srgbClr val="000000"/>
              </a:solidFill>
              <a:latin typeface="Arial Italic"/>
              <a:cs typeface="Arial Italic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84300" y="6464300"/>
            <a:ext cx="3606285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Anderson MR.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Respir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Care. 2003;48:261-76</a:t>
            </a:r>
          </a:p>
          <a:p>
            <a:pPr>
              <a:lnSpc>
                <a:spcPts val="1610"/>
              </a:lnSpc>
            </a:pPr>
            <a:endParaRPr lang="en-CA" sz="1400" i="1" dirty="0" smtClean="0">
              <a:solidFill>
                <a:srgbClr val="000000"/>
              </a:solidFill>
              <a:latin typeface="Arial Italic"/>
              <a:cs typeface="Arial Italic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511800" y="6464300"/>
            <a:ext cx="3789328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Redding GJ.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Curr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Opin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Pediatr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. 2001;13:261-6</a:t>
            </a:r>
          </a:p>
          <a:p>
            <a:pPr>
              <a:lnSpc>
                <a:spcPts val="1610"/>
              </a:lnSpc>
            </a:pPr>
            <a:endParaRPr lang="en-CA" sz="1400" i="1" dirty="0" smtClean="0">
              <a:solidFill>
                <a:srgbClr val="000000"/>
              </a:solidFill>
              <a:latin typeface="Arial Italic"/>
              <a:cs typeface="Arial Italic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250356" y="3274194"/>
            <a:ext cx="6365926" cy="71301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520"/>
              </a:lnSpc>
            </a:pP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Nguyên</a:t>
            </a:r>
            <a:r>
              <a:rPr lang="en-CA" sz="4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nhân</a:t>
            </a:r>
            <a:r>
              <a:rPr lang="en-CA" sz="4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gây</a:t>
            </a:r>
            <a:r>
              <a:rPr lang="en-CA" sz="4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bệnh</a:t>
            </a:r>
            <a:endParaRPr lang="en-CA" sz="48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"/>
          <p:cNvSpPr txBox="1"/>
          <p:nvPr/>
        </p:nvSpPr>
        <p:spPr>
          <a:xfrm>
            <a:off x="927100" y="495300"/>
            <a:ext cx="140895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27100" y="6908800"/>
            <a:ext cx="59361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966200" y="495300"/>
            <a:ext cx="766498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8585200" y="6908800"/>
            <a:ext cx="1129053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8188" y="1257970"/>
            <a:ext cx="4032448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latin typeface="Arial"/>
                <a:cs typeface="Arial"/>
              </a:rPr>
              <a:t>Trực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tiếp</a:t>
            </a:r>
            <a:endParaRPr lang="en-US" sz="2400" dirty="0" smtClean="0">
              <a:latin typeface="Arial"/>
              <a:cs typeface="Arial"/>
            </a:endParaRPr>
          </a:p>
          <a:p>
            <a:endParaRPr lang="en-US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sz="2000" dirty="0" err="1" smtClean="0">
                <a:latin typeface="Arial"/>
                <a:cs typeface="Arial"/>
              </a:rPr>
              <a:t>Phế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quản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phế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viêm</a:t>
            </a:r>
            <a:r>
              <a:rPr lang="en-US" sz="2000" dirty="0" smtClean="0">
                <a:latin typeface="Arial"/>
                <a:cs typeface="Arial"/>
              </a:rPr>
              <a:t> do vi </a:t>
            </a:r>
            <a:r>
              <a:rPr lang="en-US" sz="2000" dirty="0" err="1" smtClean="0">
                <a:latin typeface="Arial"/>
                <a:cs typeface="Arial"/>
              </a:rPr>
              <a:t>khuẩn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và</a:t>
            </a:r>
            <a:r>
              <a:rPr lang="en-US" sz="2000" dirty="0" smtClean="0">
                <a:latin typeface="Arial"/>
                <a:cs typeface="Arial"/>
              </a:rPr>
              <a:t> virus *</a:t>
            </a:r>
          </a:p>
          <a:p>
            <a:pPr marL="285750" indent="-285750">
              <a:buFontTx/>
              <a:buChar char="-"/>
            </a:pPr>
            <a:endParaRPr lang="en-US" sz="2000" dirty="0" smtClean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sz="2000" dirty="0" err="1" smtClean="0">
                <a:latin typeface="Arial"/>
                <a:cs typeface="Arial"/>
              </a:rPr>
              <a:t>Hít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dịch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dạ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dày</a:t>
            </a:r>
            <a:r>
              <a:rPr lang="en-US" sz="2000" dirty="0" smtClean="0">
                <a:latin typeface="Arial"/>
                <a:cs typeface="Arial"/>
              </a:rPr>
              <a:t> *</a:t>
            </a:r>
          </a:p>
          <a:p>
            <a:pPr marL="285750" indent="-285750">
              <a:buFontTx/>
              <a:buChar char="-"/>
            </a:pPr>
            <a:endParaRPr lang="en-US" sz="2000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sz="2000" dirty="0" err="1" smtClean="0">
                <a:latin typeface="Arial"/>
                <a:cs typeface="Arial"/>
              </a:rPr>
              <a:t>Hội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chứng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lồng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ngực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cấp</a:t>
            </a:r>
            <a:r>
              <a:rPr lang="en-US" sz="2000" dirty="0" smtClean="0">
                <a:latin typeface="Arial"/>
                <a:cs typeface="Arial"/>
              </a:rPr>
              <a:t> *</a:t>
            </a:r>
          </a:p>
          <a:p>
            <a:pPr marL="285750" indent="-285750">
              <a:buFontTx/>
              <a:buChar char="-"/>
            </a:pPr>
            <a:endParaRPr lang="en-US" sz="2000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sz="2000" dirty="0" err="1" smtClean="0">
                <a:latin typeface="Arial"/>
                <a:cs typeface="Arial"/>
              </a:rPr>
              <a:t>Dập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phổi</a:t>
            </a:r>
            <a:r>
              <a:rPr lang="en-US" sz="2000" dirty="0" smtClean="0">
                <a:latin typeface="Arial"/>
                <a:cs typeface="Arial"/>
              </a:rPr>
              <a:t> *</a:t>
            </a:r>
          </a:p>
          <a:p>
            <a:pPr marL="285750" indent="-285750">
              <a:buFontTx/>
              <a:buChar char="-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latin typeface="Arial"/>
                <a:cs typeface="Arial"/>
              </a:rPr>
              <a:t>Thuyên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tắc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mỡ</a:t>
            </a:r>
            <a:r>
              <a:rPr lang="en-US" dirty="0" smtClean="0">
                <a:latin typeface="Arial"/>
                <a:cs typeface="Arial"/>
              </a:rPr>
              <a:t> </a:t>
            </a:r>
          </a:p>
          <a:p>
            <a:pPr marL="285750" indent="-285750">
              <a:buFontTx/>
              <a:buChar char="-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latin typeface="Arial"/>
                <a:cs typeface="Arial"/>
              </a:rPr>
              <a:t>Ngạt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nước</a:t>
            </a:r>
            <a:r>
              <a:rPr lang="en-US" dirty="0" smtClean="0">
                <a:latin typeface="Arial"/>
                <a:cs typeface="Arial"/>
              </a:rPr>
              <a:t> </a:t>
            </a:r>
          </a:p>
          <a:p>
            <a:pPr marL="285750" indent="-285750">
              <a:buFontTx/>
              <a:buChar char="-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latin typeface="Arial"/>
                <a:cs typeface="Arial"/>
              </a:rPr>
              <a:t>Hít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khí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độc</a:t>
            </a:r>
            <a:r>
              <a:rPr lang="en-US" dirty="0" smtClean="0">
                <a:latin typeface="Arial"/>
                <a:cs typeface="Arial"/>
              </a:rPr>
              <a:t> </a:t>
            </a:r>
            <a:endParaRPr lang="en-US" dirty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94772" y="1185962"/>
            <a:ext cx="4032448" cy="480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latin typeface="Arial"/>
                <a:cs typeface="Arial"/>
              </a:rPr>
              <a:t>Gián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tiếp</a:t>
            </a:r>
            <a:endParaRPr lang="en-US" sz="2400" dirty="0" smtClean="0">
              <a:latin typeface="Arial"/>
              <a:cs typeface="Arial"/>
            </a:endParaRPr>
          </a:p>
          <a:p>
            <a:endParaRPr lang="en-US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sz="2000" dirty="0" err="1" smtClean="0">
                <a:latin typeface="Arial"/>
                <a:cs typeface="Arial"/>
              </a:rPr>
              <a:t>Sốc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nhiễm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trùng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và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Hội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chứng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đáp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ứng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viêm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toàn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thân</a:t>
            </a:r>
            <a:r>
              <a:rPr lang="en-US" sz="2000" dirty="0" smtClean="0">
                <a:latin typeface="Arial"/>
                <a:cs typeface="Arial"/>
              </a:rPr>
              <a:t> *</a:t>
            </a:r>
          </a:p>
          <a:p>
            <a:pPr marL="285750" indent="-285750">
              <a:buFontTx/>
              <a:buChar char="-"/>
            </a:pPr>
            <a:endParaRPr lang="en-US" sz="2000" dirty="0" smtClean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sz="2000" dirty="0" err="1" smtClean="0">
                <a:latin typeface="Arial"/>
                <a:cs typeface="Arial"/>
              </a:rPr>
              <a:t>Hội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chứng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suy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đa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tạng</a:t>
            </a:r>
            <a:r>
              <a:rPr lang="en-US" sz="2000" dirty="0" smtClean="0">
                <a:latin typeface="Arial"/>
                <a:cs typeface="Arial"/>
              </a:rPr>
              <a:t> *</a:t>
            </a:r>
          </a:p>
          <a:p>
            <a:pPr marL="285750" indent="-285750">
              <a:buFontTx/>
              <a:buChar char="-"/>
            </a:pPr>
            <a:endParaRPr lang="en-US" sz="2000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sz="2000" dirty="0" err="1" smtClean="0">
                <a:latin typeface="Arial"/>
                <a:cs typeface="Arial"/>
              </a:rPr>
              <a:t>Đa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chấn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thương</a:t>
            </a:r>
            <a:r>
              <a:rPr lang="en-US" sz="2000" dirty="0" smtClean="0">
                <a:latin typeface="Arial"/>
                <a:cs typeface="Arial"/>
              </a:rPr>
              <a:t> *</a:t>
            </a:r>
          </a:p>
          <a:p>
            <a:endParaRPr lang="en-US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latin typeface="Arial"/>
                <a:cs typeface="Arial"/>
              </a:rPr>
              <a:t>Tuần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hoàn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ngoài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cơ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thể</a:t>
            </a:r>
            <a:r>
              <a:rPr lang="en-US" dirty="0" smtClean="0">
                <a:latin typeface="Arial"/>
                <a:cs typeface="Arial"/>
              </a:rPr>
              <a:t> </a:t>
            </a:r>
          </a:p>
          <a:p>
            <a:pPr marL="285750" indent="-285750">
              <a:buFontTx/>
              <a:buChar char="-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latin typeface="Arial"/>
                <a:cs typeface="Arial"/>
              </a:rPr>
              <a:t>Phỏng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nặng</a:t>
            </a:r>
            <a:r>
              <a:rPr lang="en-US" dirty="0" smtClean="0">
                <a:latin typeface="Arial"/>
                <a:cs typeface="Arial"/>
              </a:rPr>
              <a:t> </a:t>
            </a:r>
          </a:p>
          <a:p>
            <a:pPr marL="285750" indent="-285750">
              <a:buFontTx/>
              <a:buChar char="-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latin typeface="Arial"/>
                <a:cs typeface="Arial"/>
              </a:rPr>
              <a:t>Hội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chứng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đột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trẻ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em</a:t>
            </a:r>
            <a:r>
              <a:rPr lang="en-US" dirty="0" smtClean="0">
                <a:latin typeface="Arial"/>
                <a:cs typeface="Arial"/>
              </a:rPr>
              <a:t> (SIDS) </a:t>
            </a:r>
            <a:r>
              <a:rPr lang="en-US" dirty="0" err="1" smtClean="0">
                <a:latin typeface="Arial"/>
                <a:cs typeface="Arial"/>
              </a:rPr>
              <a:t>và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Biến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cố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đe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dọa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sinh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mạng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rõ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ràng</a:t>
            </a:r>
            <a:r>
              <a:rPr lang="en-US" dirty="0" smtClean="0">
                <a:latin typeface="Arial"/>
                <a:cs typeface="Arial"/>
              </a:rPr>
              <a:t> (ALTE)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11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447800" y="965200"/>
            <a:ext cx="431800" cy="304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0"/>
              </a:lnSpc>
            </a:pPr>
            <a:r>
              <a:rPr lang="en-CA" sz="1610" b="1" smtClean="0">
                <a:solidFill>
                  <a:srgbClr val="000000"/>
                </a:solidFill>
                <a:latin typeface="Tahoma Bold"/>
                <a:cs typeface="Tahoma Bold"/>
              </a:rPr>
              <a:t>A</a:t>
            </a:r>
          </a:p>
          <a:p>
            <a:pPr>
              <a:lnSpc>
                <a:spcPts val="1840"/>
              </a:lnSpc>
            </a:pPr>
            <a:endParaRPr lang="en-CA" sz="1610" b="1" smtClean="0">
              <a:solidFill>
                <a:srgbClr val="000000"/>
              </a:solidFill>
              <a:latin typeface="Tahoma Bold"/>
              <a:cs typeface="Tahoma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426200" y="965200"/>
            <a:ext cx="431800" cy="304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0"/>
              </a:lnSpc>
            </a:pPr>
            <a:r>
              <a:rPr lang="en-CA" sz="1610" b="1" smtClean="0">
                <a:solidFill>
                  <a:srgbClr val="000000"/>
                </a:solidFill>
                <a:latin typeface="Tahoma Bold"/>
                <a:cs typeface="Tahoma Bold"/>
              </a:rPr>
              <a:t>B</a:t>
            </a:r>
          </a:p>
          <a:p>
            <a:pPr>
              <a:lnSpc>
                <a:spcPts val="1840"/>
              </a:lnSpc>
            </a:pPr>
            <a:endParaRPr lang="en-CA" sz="1610" b="1" smtClean="0">
              <a:solidFill>
                <a:srgbClr val="000000"/>
              </a:solidFill>
              <a:latin typeface="Tahoma Bold"/>
              <a:cs typeface="Tahoma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426200" y="4051300"/>
            <a:ext cx="457200" cy="304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0"/>
              </a:lnSpc>
            </a:pPr>
            <a:r>
              <a:rPr lang="en-CA" sz="1610" b="1" smtClean="0">
                <a:solidFill>
                  <a:srgbClr val="000000"/>
                </a:solidFill>
                <a:latin typeface="Tahoma Bold"/>
                <a:cs typeface="Tahoma Bold"/>
              </a:rPr>
              <a:t>D</a:t>
            </a:r>
          </a:p>
          <a:p>
            <a:pPr>
              <a:lnSpc>
                <a:spcPts val="1840"/>
              </a:lnSpc>
            </a:pPr>
            <a:endParaRPr lang="en-CA" sz="1610" b="1" smtClean="0">
              <a:solidFill>
                <a:srgbClr val="000000"/>
              </a:solidFill>
              <a:latin typeface="Tahoma Bold"/>
              <a:cs typeface="Tahoma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97000" y="4203700"/>
            <a:ext cx="431800" cy="304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40"/>
              </a:lnSpc>
            </a:pPr>
            <a:r>
              <a:rPr lang="en-CA" sz="1610" b="1" smtClean="0">
                <a:solidFill>
                  <a:srgbClr val="000000"/>
                </a:solidFill>
                <a:latin typeface="Tahoma Bold"/>
                <a:cs typeface="Tahoma Bold"/>
              </a:rPr>
              <a:t>C</a:t>
            </a:r>
          </a:p>
          <a:p>
            <a:pPr>
              <a:lnSpc>
                <a:spcPts val="1440"/>
              </a:lnSpc>
            </a:pPr>
            <a:endParaRPr lang="en-CA" sz="1610" b="1" smtClean="0">
              <a:solidFill>
                <a:srgbClr val="000000"/>
              </a:solidFill>
              <a:latin typeface="Tahoma Bold"/>
              <a:cs typeface="Tahoma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02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02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05200" y="6565900"/>
            <a:ext cx="4148576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Dahlem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P, et al.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Pediatr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Respir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Rev. 2007;8:348-62</a:t>
            </a:r>
          </a:p>
          <a:p>
            <a:pPr>
              <a:lnSpc>
                <a:spcPts val="1610"/>
              </a:lnSpc>
            </a:pPr>
            <a:endParaRPr lang="en-CA" sz="1400" i="1" dirty="0" smtClean="0">
              <a:solidFill>
                <a:srgbClr val="000000"/>
              </a:solidFill>
              <a:latin typeface="Arial Italic"/>
              <a:cs typeface="Arial Italic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77800" y="825922"/>
            <a:ext cx="10515600" cy="5359400"/>
            <a:chOff x="177800" y="1092200"/>
            <a:chExt cx="10515600" cy="5359400"/>
          </a:xfrm>
        </p:grpSpPr>
        <p:pic>
          <p:nvPicPr>
            <p:cNvPr id="19" name="Picture 18" descr="Screen shot 2014-11-01 at 1.33.26 PM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800" y="1092200"/>
              <a:ext cx="10337800" cy="5359400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503163" y="1834034"/>
              <a:ext cx="17471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err="1" smtClean="0">
                  <a:solidFill>
                    <a:schemeClr val="bg1"/>
                  </a:solidFill>
                  <a:latin typeface="Arial"/>
                  <a:cs typeface="Arial"/>
                </a:rPr>
                <a:t>Nhiễm</a:t>
              </a:r>
              <a:r>
                <a:rPr lang="en-US" sz="1600" dirty="0" smtClean="0">
                  <a:solidFill>
                    <a:schemeClr val="bg1"/>
                  </a:solidFill>
                  <a:latin typeface="Arial"/>
                  <a:cs typeface="Arial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/>
                  <a:cs typeface="Arial"/>
                </a:rPr>
                <a:t>trùng</a:t>
              </a:r>
              <a:r>
                <a:rPr lang="en-US" sz="1600" dirty="0" smtClean="0">
                  <a:solidFill>
                    <a:schemeClr val="bg1"/>
                  </a:solidFill>
                  <a:latin typeface="Arial"/>
                  <a:cs typeface="Arial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Arial"/>
                  <a:cs typeface="Arial"/>
                </a:rPr>
                <a:t>phổi</a:t>
              </a:r>
              <a:endParaRPr lang="en-US" sz="16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82204" y="2503592"/>
              <a:ext cx="8802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err="1" smtClean="0">
                  <a:solidFill>
                    <a:srgbClr val="FFFFFF"/>
                  </a:solidFill>
                  <a:latin typeface="Arial"/>
                  <a:cs typeface="Arial"/>
                </a:rPr>
                <a:t>Hít</a:t>
              </a:r>
              <a:r>
                <a:rPr lang="en-US" sz="1600" dirty="0" smtClean="0">
                  <a:solidFill>
                    <a:srgbClr val="FFFFFF"/>
                  </a:solidFill>
                  <a:latin typeface="Arial"/>
                  <a:cs typeface="Arial"/>
                </a:rPr>
                <a:t> </a:t>
              </a:r>
              <a:r>
                <a:rPr lang="en-US" sz="1600" dirty="0" err="1" smtClean="0">
                  <a:solidFill>
                    <a:srgbClr val="FFFFFF"/>
                  </a:solidFill>
                  <a:latin typeface="Arial"/>
                  <a:cs typeface="Arial"/>
                </a:rPr>
                <a:t>dịch</a:t>
              </a:r>
              <a:endParaRPr lang="en-US" sz="160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9149" y="3295680"/>
              <a:ext cx="186120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err="1" smtClean="0">
                  <a:solidFill>
                    <a:srgbClr val="FFFFFF"/>
                  </a:solidFill>
                  <a:latin typeface="Arial"/>
                  <a:cs typeface="Arial"/>
                </a:rPr>
                <a:t>Nhiễm</a:t>
              </a:r>
              <a:r>
                <a:rPr lang="en-US" sz="1600" dirty="0" smtClean="0">
                  <a:solidFill>
                    <a:srgbClr val="FFFFFF"/>
                  </a:solidFill>
                  <a:latin typeface="Arial"/>
                  <a:cs typeface="Arial"/>
                </a:rPr>
                <a:t> </a:t>
              </a:r>
              <a:r>
                <a:rPr lang="en-US" sz="1600" dirty="0" err="1" smtClean="0">
                  <a:solidFill>
                    <a:srgbClr val="FFFFFF"/>
                  </a:solidFill>
                  <a:latin typeface="Arial"/>
                  <a:cs typeface="Arial"/>
                </a:rPr>
                <a:t>trùng</a:t>
              </a:r>
              <a:r>
                <a:rPr lang="en-US" sz="1600" dirty="0" smtClean="0">
                  <a:solidFill>
                    <a:srgbClr val="FFFFFF"/>
                  </a:solidFill>
                  <a:latin typeface="Arial"/>
                  <a:cs typeface="Arial"/>
                </a:rPr>
                <a:t> </a:t>
              </a:r>
              <a:r>
                <a:rPr lang="en-US" sz="1600" dirty="0" err="1" smtClean="0">
                  <a:solidFill>
                    <a:srgbClr val="FFFFFF"/>
                  </a:solidFill>
                  <a:latin typeface="Arial"/>
                  <a:cs typeface="Arial"/>
                </a:rPr>
                <a:t>huyết</a:t>
              </a:r>
              <a:endParaRPr lang="en-US" sz="160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22164" y="3841546"/>
              <a:ext cx="1512168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 smtClean="0">
                  <a:solidFill>
                    <a:srgbClr val="FFFFFF"/>
                  </a:solidFill>
                  <a:latin typeface="Arial"/>
                  <a:cs typeface="Arial"/>
                </a:rPr>
                <a:t>Đa</a:t>
              </a:r>
              <a:r>
                <a:rPr lang="en-US" sz="1600" dirty="0" smtClean="0">
                  <a:solidFill>
                    <a:srgbClr val="FFFFFF"/>
                  </a:solidFill>
                  <a:latin typeface="Arial"/>
                  <a:cs typeface="Arial"/>
                </a:rPr>
                <a:t> </a:t>
              </a:r>
              <a:r>
                <a:rPr lang="en-US" sz="1600" dirty="0" err="1" smtClean="0">
                  <a:solidFill>
                    <a:srgbClr val="FFFFFF"/>
                  </a:solidFill>
                  <a:latin typeface="Arial"/>
                  <a:cs typeface="Arial"/>
                </a:rPr>
                <a:t>chấn</a:t>
              </a:r>
              <a:r>
                <a:rPr lang="en-US" sz="1600" dirty="0" smtClean="0">
                  <a:solidFill>
                    <a:srgbClr val="FFFFFF"/>
                  </a:solidFill>
                  <a:latin typeface="Arial"/>
                  <a:cs typeface="Arial"/>
                </a:rPr>
                <a:t> </a:t>
              </a:r>
              <a:r>
                <a:rPr lang="en-US" sz="1600" dirty="0" err="1" smtClean="0">
                  <a:solidFill>
                    <a:srgbClr val="FFFFFF"/>
                  </a:solidFill>
                  <a:latin typeface="Arial"/>
                  <a:cs typeface="Arial"/>
                </a:rPr>
                <a:t>thương</a:t>
              </a:r>
              <a:r>
                <a:rPr lang="en-US" sz="1600" dirty="0" smtClean="0">
                  <a:solidFill>
                    <a:srgbClr val="FFFFFF"/>
                  </a:solidFill>
                  <a:latin typeface="Arial"/>
                  <a:cs typeface="Arial"/>
                </a:rPr>
                <a:t>, shock</a:t>
              </a:r>
              <a:endParaRPr lang="en-US" sz="160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4865" y="4879856"/>
              <a:ext cx="13594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err="1" smtClean="0">
                  <a:solidFill>
                    <a:srgbClr val="FFFFFF"/>
                  </a:solidFill>
                  <a:latin typeface="Arial"/>
                  <a:cs typeface="Arial"/>
                </a:rPr>
                <a:t>Biến</a:t>
              </a:r>
              <a:r>
                <a:rPr lang="en-US" sz="1600" dirty="0" smtClean="0">
                  <a:solidFill>
                    <a:srgbClr val="FFFFFF"/>
                  </a:solidFill>
                  <a:latin typeface="Arial"/>
                  <a:cs typeface="Arial"/>
                </a:rPr>
                <a:t> </a:t>
              </a:r>
              <a:r>
                <a:rPr lang="en-US" sz="1600" dirty="0" err="1" smtClean="0">
                  <a:solidFill>
                    <a:srgbClr val="FFFFFF"/>
                  </a:solidFill>
                  <a:latin typeface="Arial"/>
                  <a:cs typeface="Arial"/>
                </a:rPr>
                <a:t>cố</a:t>
              </a:r>
              <a:r>
                <a:rPr lang="en-US" sz="1600" dirty="0" smtClean="0">
                  <a:solidFill>
                    <a:srgbClr val="FFFFFF"/>
                  </a:solidFill>
                  <a:latin typeface="Arial"/>
                  <a:cs typeface="Arial"/>
                </a:rPr>
                <a:t> </a:t>
              </a:r>
              <a:r>
                <a:rPr lang="en-US" sz="1600" dirty="0" err="1" smtClean="0">
                  <a:solidFill>
                    <a:srgbClr val="FFFFFF"/>
                  </a:solidFill>
                  <a:latin typeface="Arial"/>
                  <a:cs typeface="Arial"/>
                </a:rPr>
                <a:t>khác</a:t>
              </a:r>
              <a:endParaRPr lang="en-US" sz="160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066780" y="1257970"/>
              <a:ext cx="16602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latin typeface="Arial"/>
                  <a:cs typeface="Arial"/>
                </a:rPr>
                <a:t>Tế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bào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nội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mô</a:t>
              </a:r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714852" y="2050058"/>
              <a:ext cx="17886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latin typeface="Arial"/>
                  <a:cs typeface="Arial"/>
                </a:rPr>
                <a:t>Tế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bào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biểu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mô</a:t>
              </a:r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074892" y="2842146"/>
              <a:ext cx="15121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Arial"/>
                  <a:cs typeface="Arial"/>
                </a:rPr>
                <a:t>BC </a:t>
              </a:r>
              <a:r>
                <a:rPr lang="en-US" sz="1400" dirty="0" err="1" smtClean="0">
                  <a:latin typeface="Arial"/>
                  <a:cs typeface="Arial"/>
                </a:rPr>
                <a:t>đa</a:t>
              </a:r>
              <a:r>
                <a:rPr lang="en-US" sz="1400" dirty="0" smtClean="0">
                  <a:latin typeface="Arial"/>
                  <a:cs typeface="Arial"/>
                </a:rPr>
                <a:t> </a:t>
              </a:r>
              <a:r>
                <a:rPr lang="en-US" sz="1400" dirty="0" err="1" smtClean="0">
                  <a:latin typeface="Arial"/>
                  <a:cs typeface="Arial"/>
                </a:rPr>
                <a:t>nhân</a:t>
              </a:r>
              <a:r>
                <a:rPr lang="en-US" sz="1400" dirty="0" smtClean="0">
                  <a:latin typeface="Arial"/>
                  <a:cs typeface="Arial"/>
                </a:rPr>
                <a:t> </a:t>
              </a:r>
              <a:r>
                <a:rPr lang="en-US" sz="1400" dirty="0" err="1" smtClean="0">
                  <a:latin typeface="Arial"/>
                  <a:cs typeface="Arial"/>
                </a:rPr>
                <a:t>trung</a:t>
              </a:r>
              <a:r>
                <a:rPr lang="en-US" sz="1400" dirty="0" smtClean="0">
                  <a:latin typeface="Arial"/>
                  <a:cs typeface="Arial"/>
                </a:rPr>
                <a:t> </a:t>
              </a:r>
              <a:r>
                <a:rPr lang="en-US" sz="1400" dirty="0" err="1" smtClean="0">
                  <a:latin typeface="Arial"/>
                  <a:cs typeface="Arial"/>
                </a:rPr>
                <a:t>tính</a:t>
              </a:r>
              <a:endParaRPr lang="en-US" sz="1400" dirty="0">
                <a:latin typeface="Arial"/>
                <a:cs typeface="Arial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786860" y="4282306"/>
              <a:ext cx="17281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Arial"/>
                  <a:cs typeface="Arial"/>
                </a:rPr>
                <a:t>Đại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thực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bào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phế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nang</a:t>
              </a:r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282804" y="5065102"/>
              <a:ext cx="10614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latin typeface="Arial"/>
                  <a:cs typeface="Arial"/>
                </a:rPr>
                <a:t>Tiểu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cầu</a:t>
              </a:r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634732" y="5722466"/>
              <a:ext cx="22123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latin typeface="Arial"/>
                  <a:cs typeface="Arial"/>
                </a:rPr>
                <a:t>Hệ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thống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đông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máu</a:t>
              </a:r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371036" y="4489038"/>
              <a:ext cx="7192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latin typeface="Arial"/>
                  <a:cs typeface="Arial"/>
                </a:rPr>
                <a:t>Viêm</a:t>
              </a:r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371036" y="4871144"/>
              <a:ext cx="23223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Arial"/>
                  <a:cs typeface="Arial"/>
                </a:rPr>
                <a:t>Tổn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thương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tế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bào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phế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nang</a:t>
              </a:r>
              <a:r>
                <a:rPr lang="en-US" dirty="0" smtClean="0">
                  <a:latin typeface="Arial"/>
                  <a:cs typeface="Arial"/>
                </a:rPr>
                <a:t>/</a:t>
              </a:r>
              <a:r>
                <a:rPr lang="en-US" dirty="0" err="1" smtClean="0">
                  <a:latin typeface="Arial"/>
                  <a:cs typeface="Arial"/>
                </a:rPr>
                <a:t>mao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mạch</a:t>
              </a:r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371036" y="5497150"/>
              <a:ext cx="20882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Arial"/>
                  <a:cs typeface="Arial"/>
                </a:rPr>
                <a:t>Phù</a:t>
              </a:r>
              <a:r>
                <a:rPr lang="en-US" dirty="0" smtClean="0">
                  <a:latin typeface="Arial"/>
                  <a:cs typeface="Arial"/>
                </a:rPr>
                <a:t> do </a:t>
              </a:r>
              <a:r>
                <a:rPr lang="en-US" dirty="0" err="1" smtClean="0">
                  <a:latin typeface="Arial"/>
                  <a:cs typeface="Arial"/>
                </a:rPr>
                <a:t>tăng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tính</a:t>
              </a:r>
              <a:r>
                <a:rPr lang="en-US" dirty="0" smtClean="0">
                  <a:latin typeface="Arial"/>
                  <a:cs typeface="Arial"/>
                </a:rPr>
                <a:t> </a:t>
              </a:r>
              <a:r>
                <a:rPr lang="en-US" dirty="0" err="1" smtClean="0">
                  <a:latin typeface="Arial"/>
                  <a:cs typeface="Arial"/>
                </a:rPr>
                <a:t>thấm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3042444" y="6082506"/>
            <a:ext cx="5722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Minh </a:t>
            </a:r>
            <a:r>
              <a:rPr lang="en-US" b="1" dirty="0" err="1" smtClean="0">
                <a:latin typeface="Arial"/>
                <a:cs typeface="Arial"/>
              </a:rPr>
              <a:t>họa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về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sinh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lý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bệnh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của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tổn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thương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phổi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cấp</a:t>
            </a:r>
            <a:endParaRPr lang="en-US" b="1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606800" y="6718300"/>
            <a:ext cx="3556404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Anderson MR.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Respir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Care. 2003;48:261-76</a:t>
            </a:r>
          </a:p>
          <a:p>
            <a:pPr>
              <a:lnSpc>
                <a:spcPts val="1610"/>
              </a:lnSpc>
            </a:pPr>
            <a:endParaRPr lang="en-CA" sz="1400" i="1" dirty="0" smtClean="0">
              <a:solidFill>
                <a:srgbClr val="F4DC00"/>
              </a:solidFill>
              <a:latin typeface="Arial Italic"/>
              <a:cs typeface="Arial Italic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02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02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762524" y="3274194"/>
            <a:ext cx="3387947" cy="71301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520"/>
              </a:lnSpc>
            </a:pPr>
            <a:r>
              <a:rPr lang="en-CA" sz="4800" dirty="0" err="1" smtClean="0">
                <a:latin typeface="Arial"/>
                <a:cs typeface="Arial"/>
              </a:rPr>
              <a:t>Sinh</a:t>
            </a:r>
            <a:r>
              <a:rPr lang="en-CA" sz="4800" dirty="0" smtClean="0">
                <a:latin typeface="Arial"/>
                <a:cs typeface="Arial"/>
              </a:rPr>
              <a:t> </a:t>
            </a:r>
            <a:r>
              <a:rPr lang="en-CA" sz="4800" dirty="0" err="1" smtClean="0">
                <a:latin typeface="Arial"/>
                <a:cs typeface="Arial"/>
              </a:rPr>
              <a:t>lý</a:t>
            </a:r>
            <a:r>
              <a:rPr lang="en-CA" sz="4800" dirty="0" smtClean="0">
                <a:latin typeface="Arial"/>
                <a:cs typeface="Arial"/>
              </a:rPr>
              <a:t> </a:t>
            </a:r>
            <a:r>
              <a:rPr lang="en-CA" sz="4800" dirty="0" err="1" smtClean="0">
                <a:latin typeface="Arial"/>
                <a:cs typeface="Arial"/>
              </a:rPr>
              <a:t>bệnh</a:t>
            </a:r>
            <a:endParaRPr lang="en-CA" sz="4800" dirty="0" smtClean="0"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533504" y="1079500"/>
            <a:ext cx="1677292" cy="3565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Các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từ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khóa</a:t>
            </a:r>
            <a:endParaRPr lang="en-CA" sz="24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38388" y="2122066"/>
            <a:ext cx="5904656" cy="3528392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Tính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liên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tục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toàn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thể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(continuum)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của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sinh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lý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bệnh</a:t>
            </a:r>
            <a:endParaRPr lang="en-US" sz="200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342900" indent="-342900">
              <a:buFontTx/>
              <a:buChar char="-"/>
            </a:pPr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buFontTx/>
              <a:buChar char="-"/>
            </a:pP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Tuần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tự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thời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gian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(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séquence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temporelle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)</a:t>
            </a:r>
          </a:p>
          <a:p>
            <a:pPr marL="342900" indent="-342900">
              <a:buFontTx/>
              <a:buChar char="-"/>
            </a:pPr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buFontTx/>
              <a:buChar char="-"/>
            </a:pP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Đáp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ứng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không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đặc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hiệu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của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chủ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thể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</a:p>
          <a:p>
            <a:pPr marL="800100" lvl="1" indent="-342900">
              <a:buFontTx/>
              <a:buChar char="-"/>
            </a:pP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Mất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cân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err="1" smtClean="0">
                <a:solidFill>
                  <a:srgbClr val="FF0000"/>
                </a:solidFill>
                <a:latin typeface="Arial"/>
                <a:cs typeface="Arial"/>
              </a:rPr>
              <a:t>bằng</a:t>
            </a:r>
            <a:r>
              <a:rPr lang="en-US" sz="2000" smtClean="0">
                <a:solidFill>
                  <a:srgbClr val="FF0000"/>
                </a:solidFill>
                <a:latin typeface="Arial"/>
                <a:cs typeface="Arial"/>
              </a:rPr>
              <a:t> giữa tiền viêm/kháng viêm</a:t>
            </a:r>
            <a:endParaRPr lang="en-US" sz="200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342900" indent="-342900">
              <a:buFontTx/>
              <a:buChar char="-"/>
            </a:pPr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indent="-342900">
              <a:buFontTx/>
              <a:buChar char="-"/>
            </a:pP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Bệnh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phổi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lan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tỏa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/>
                <a:cs typeface="Arial"/>
              </a:rPr>
              <a:t>nhưng</a:t>
            </a: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/>
                <a:cs typeface="Arial"/>
              </a:rPr>
              <a:t>không</a:t>
            </a: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/>
                <a:cs typeface="Arial"/>
              </a:rPr>
              <a:t>đồng</a:t>
            </a: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/>
                <a:cs typeface="Arial"/>
              </a:rPr>
              <a:t>nhất</a:t>
            </a: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 </a:t>
            </a:r>
            <a:endParaRPr lang="en-US" sz="2000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61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05200" y="6845300"/>
            <a:ext cx="4148576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Dahlem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P, et al.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Pediatr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Respir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Rev. 2007;8:348-62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453198" y="2410098"/>
            <a:ext cx="2309326" cy="5920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err="1" smtClean="0">
                <a:latin typeface="Arial"/>
                <a:cs typeface="Arial"/>
              </a:rPr>
              <a:t>Ngày</a:t>
            </a:r>
            <a:r>
              <a:rPr lang="en-CA" sz="2000" dirty="0" smtClean="0">
                <a:latin typeface="Arial"/>
                <a:cs typeface="Arial"/>
              </a:rPr>
              <a:t> (N) 1 </a:t>
            </a:r>
            <a:r>
              <a:rPr lang="en-CA" sz="2000" dirty="0" err="1" smtClean="0">
                <a:latin typeface="Arial"/>
                <a:cs typeface="Arial"/>
              </a:rPr>
              <a:t>đến</a:t>
            </a:r>
            <a:r>
              <a:rPr lang="en-CA" sz="2000" dirty="0" smtClean="0">
                <a:latin typeface="Arial"/>
                <a:cs typeface="Arial"/>
              </a:rPr>
              <a:t> N8 *</a:t>
            </a:r>
          </a:p>
          <a:p>
            <a:pPr>
              <a:lnSpc>
                <a:spcPts val="2300"/>
              </a:lnSpc>
            </a:pPr>
            <a:endParaRPr lang="en-CA" sz="2000" dirty="0" smtClean="0"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533900" y="2387600"/>
            <a:ext cx="1511456" cy="5920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smtClean="0">
                <a:latin typeface="Arial"/>
                <a:cs typeface="Arial"/>
              </a:rPr>
              <a:t>N10 </a:t>
            </a:r>
            <a:r>
              <a:rPr lang="en-CA" sz="2000" dirty="0" err="1" smtClean="0">
                <a:latin typeface="Arial"/>
                <a:cs typeface="Arial"/>
              </a:rPr>
              <a:t>đến</a:t>
            </a:r>
            <a:r>
              <a:rPr lang="en-CA" sz="2000" dirty="0" smtClean="0">
                <a:latin typeface="Arial"/>
                <a:cs typeface="Arial"/>
              </a:rPr>
              <a:t> N40</a:t>
            </a:r>
          </a:p>
          <a:p>
            <a:pPr>
              <a:lnSpc>
                <a:spcPts val="2300"/>
              </a:lnSpc>
            </a:pPr>
            <a:endParaRPr lang="en-CA" sz="2000" dirty="0" smtClean="0">
              <a:latin typeface="Arial"/>
              <a:cs typeface="Arial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162800" y="2387600"/>
            <a:ext cx="1654099" cy="29709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smtClean="0">
                <a:latin typeface="Arial"/>
                <a:cs typeface="Arial"/>
              </a:rPr>
              <a:t>N40 </a:t>
            </a:r>
            <a:r>
              <a:rPr lang="en-CA" sz="2000" dirty="0" err="1" smtClean="0">
                <a:latin typeface="Arial"/>
                <a:cs typeface="Arial"/>
              </a:rPr>
              <a:t>đến</a:t>
            </a:r>
            <a:r>
              <a:rPr lang="en-CA" sz="2000" dirty="0" smtClean="0">
                <a:latin typeface="Arial"/>
                <a:cs typeface="Arial"/>
              </a:rPr>
              <a:t> </a:t>
            </a:r>
            <a:r>
              <a:rPr lang="en-CA" sz="2000" dirty="0">
                <a:latin typeface="Arial"/>
                <a:cs typeface="Arial"/>
              </a:rPr>
              <a:t>N</a:t>
            </a:r>
            <a:r>
              <a:rPr lang="en-CA" sz="2000" dirty="0" smtClean="0">
                <a:latin typeface="Arial"/>
                <a:cs typeface="Arial"/>
              </a:rPr>
              <a:t>180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962324" y="3517900"/>
            <a:ext cx="1240449" cy="5920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err="1" smtClean="0">
                <a:latin typeface="Arial"/>
                <a:cs typeface="Arial"/>
              </a:rPr>
              <a:t>Giai</a:t>
            </a:r>
            <a:r>
              <a:rPr lang="en-CA" sz="2000" dirty="0" smtClean="0">
                <a:latin typeface="Arial"/>
                <a:cs typeface="Arial"/>
              </a:rPr>
              <a:t> </a:t>
            </a:r>
            <a:r>
              <a:rPr lang="en-CA" sz="2000" dirty="0" err="1" smtClean="0">
                <a:latin typeface="Arial"/>
                <a:cs typeface="Arial"/>
              </a:rPr>
              <a:t>đoạn</a:t>
            </a:r>
            <a:r>
              <a:rPr lang="en-CA" sz="2000" dirty="0" smtClean="0">
                <a:latin typeface="Arial"/>
                <a:cs typeface="Arial"/>
              </a:rPr>
              <a:t> I</a:t>
            </a:r>
          </a:p>
          <a:p>
            <a:pPr>
              <a:lnSpc>
                <a:spcPts val="2300"/>
              </a:lnSpc>
            </a:pPr>
            <a:endParaRPr lang="en-CA" sz="2000" dirty="0" smtClean="0">
              <a:latin typeface="Arial"/>
              <a:cs typeface="Arial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724400" y="3517900"/>
            <a:ext cx="1311707" cy="5920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err="1" smtClean="0">
                <a:latin typeface="Arial"/>
                <a:cs typeface="Arial"/>
              </a:rPr>
              <a:t>Giai</a:t>
            </a:r>
            <a:r>
              <a:rPr lang="en-CA" sz="2000" dirty="0" smtClean="0">
                <a:latin typeface="Arial"/>
                <a:cs typeface="Arial"/>
              </a:rPr>
              <a:t> </a:t>
            </a:r>
            <a:r>
              <a:rPr lang="en-CA" sz="2000" dirty="0" err="1" smtClean="0">
                <a:latin typeface="Arial"/>
                <a:cs typeface="Arial"/>
              </a:rPr>
              <a:t>đoạn</a:t>
            </a:r>
            <a:r>
              <a:rPr lang="en-CA" sz="2000" dirty="0" smtClean="0">
                <a:latin typeface="Arial"/>
                <a:cs typeface="Arial"/>
              </a:rPr>
              <a:t> II</a:t>
            </a:r>
          </a:p>
          <a:p>
            <a:pPr>
              <a:lnSpc>
                <a:spcPts val="2300"/>
              </a:lnSpc>
            </a:pPr>
            <a:endParaRPr lang="en-CA" sz="2000" dirty="0" smtClean="0">
              <a:latin typeface="Arial"/>
              <a:cs typeface="Arial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578948" y="3490218"/>
            <a:ext cx="1382966" cy="5920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err="1" smtClean="0">
                <a:latin typeface="Arial"/>
                <a:cs typeface="Arial"/>
              </a:rPr>
              <a:t>Giai</a:t>
            </a:r>
            <a:r>
              <a:rPr lang="en-CA" sz="2000" dirty="0" smtClean="0">
                <a:latin typeface="Arial"/>
                <a:cs typeface="Arial"/>
              </a:rPr>
              <a:t> </a:t>
            </a:r>
            <a:r>
              <a:rPr lang="en-CA" sz="2000" dirty="0" err="1" smtClean="0">
                <a:latin typeface="Arial"/>
                <a:cs typeface="Arial"/>
              </a:rPr>
              <a:t>đoạn</a:t>
            </a:r>
            <a:r>
              <a:rPr lang="en-CA" sz="2000" dirty="0" smtClean="0">
                <a:latin typeface="Arial"/>
                <a:cs typeface="Arial"/>
              </a:rPr>
              <a:t> III</a:t>
            </a:r>
          </a:p>
          <a:p>
            <a:pPr>
              <a:lnSpc>
                <a:spcPts val="2300"/>
              </a:lnSpc>
            </a:pPr>
            <a:endParaRPr lang="en-CA" sz="2000" dirty="0" smtClean="0">
              <a:latin typeface="Arial"/>
              <a:cs typeface="Arial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075876" y="4089400"/>
            <a:ext cx="941013" cy="5920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err="1" smtClean="0">
                <a:latin typeface="Arial"/>
                <a:cs typeface="Arial"/>
              </a:rPr>
              <a:t>Xuất</a:t>
            </a:r>
            <a:r>
              <a:rPr lang="en-CA" sz="2000" dirty="0" smtClean="0">
                <a:latin typeface="Arial"/>
                <a:cs typeface="Arial"/>
              </a:rPr>
              <a:t> </a:t>
            </a:r>
            <a:r>
              <a:rPr lang="en-CA" sz="2000" dirty="0" err="1" smtClean="0">
                <a:latin typeface="Arial"/>
                <a:cs typeface="Arial"/>
              </a:rPr>
              <a:t>tiết</a:t>
            </a:r>
            <a:endParaRPr lang="en-CA" sz="2000" dirty="0" smtClean="0"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endParaRPr lang="en-CA" sz="2000" dirty="0" smtClean="0">
              <a:latin typeface="Arial"/>
              <a:cs typeface="Arial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842644" y="4066282"/>
            <a:ext cx="838446" cy="5920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err="1" smtClean="0">
                <a:latin typeface="Arial"/>
                <a:cs typeface="Arial"/>
              </a:rPr>
              <a:t>Xơ</a:t>
            </a:r>
            <a:r>
              <a:rPr lang="en-CA" sz="2000" dirty="0" smtClean="0">
                <a:latin typeface="Arial"/>
                <a:cs typeface="Arial"/>
              </a:rPr>
              <a:t> </a:t>
            </a:r>
            <a:r>
              <a:rPr lang="en-CA" sz="2000" dirty="0" err="1" smtClean="0">
                <a:latin typeface="Arial"/>
                <a:cs typeface="Arial"/>
              </a:rPr>
              <a:t>hóa</a:t>
            </a:r>
            <a:endParaRPr lang="en-CA" sz="2000" dirty="0" smtClean="0"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endParaRPr lang="en-CA" sz="2000" dirty="0" smtClean="0">
              <a:latin typeface="Arial"/>
              <a:cs typeface="Arial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989068" y="4089400"/>
            <a:ext cx="2694548" cy="5920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err="1" smtClean="0">
                <a:latin typeface="Arial"/>
                <a:cs typeface="Arial"/>
              </a:rPr>
              <a:t>Phục</a:t>
            </a:r>
            <a:r>
              <a:rPr lang="en-CA" sz="2000" dirty="0" smtClean="0">
                <a:latin typeface="Arial"/>
                <a:cs typeface="Arial"/>
              </a:rPr>
              <a:t> </a:t>
            </a:r>
            <a:r>
              <a:rPr lang="en-CA" sz="2000" dirty="0" err="1" smtClean="0">
                <a:latin typeface="Arial"/>
                <a:cs typeface="Arial"/>
              </a:rPr>
              <a:t>hồi</a:t>
            </a:r>
            <a:r>
              <a:rPr lang="en-CA" sz="2000" dirty="0" smtClean="0">
                <a:latin typeface="Arial"/>
                <a:cs typeface="Arial"/>
              </a:rPr>
              <a:t> </a:t>
            </a:r>
            <a:r>
              <a:rPr lang="en-CA" sz="2000" dirty="0" err="1" smtClean="0">
                <a:latin typeface="Arial"/>
                <a:cs typeface="Arial"/>
              </a:rPr>
              <a:t>quá</a:t>
            </a:r>
            <a:r>
              <a:rPr lang="en-CA" sz="2000" dirty="0" smtClean="0">
                <a:latin typeface="Arial"/>
                <a:cs typeface="Arial"/>
              </a:rPr>
              <a:t> </a:t>
            </a:r>
            <a:r>
              <a:rPr lang="en-CA" sz="2000" dirty="0" err="1" smtClean="0">
                <a:latin typeface="Arial"/>
                <a:cs typeface="Arial"/>
              </a:rPr>
              <a:t>trình</a:t>
            </a:r>
            <a:r>
              <a:rPr lang="en-CA" sz="2000" dirty="0" smtClean="0">
                <a:latin typeface="Arial"/>
                <a:cs typeface="Arial"/>
              </a:rPr>
              <a:t> </a:t>
            </a:r>
            <a:r>
              <a:rPr lang="en-CA" sz="2000" dirty="0" err="1" smtClean="0">
                <a:latin typeface="Arial"/>
                <a:cs typeface="Arial"/>
              </a:rPr>
              <a:t>viêm</a:t>
            </a:r>
            <a:endParaRPr lang="en-CA" sz="2000" dirty="0" smtClean="0"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endParaRPr lang="en-CA" sz="2000" dirty="0" smtClean="0">
              <a:latin typeface="Arial"/>
              <a:cs typeface="Arial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602284" y="3274194"/>
            <a:ext cx="1944216" cy="144016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338588" y="3274194"/>
            <a:ext cx="2016224" cy="144016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786860" y="3274194"/>
            <a:ext cx="3024336" cy="144016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906540" y="2554114"/>
            <a:ext cx="50405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210796" y="2554114"/>
            <a:ext cx="79208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2"/>
          <p:cNvSpPr txBox="1"/>
          <p:nvPr/>
        </p:nvSpPr>
        <p:spPr>
          <a:xfrm>
            <a:off x="927100" y="495300"/>
            <a:ext cx="140895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966200" y="495300"/>
            <a:ext cx="766498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27100" y="6908800"/>
            <a:ext cx="59361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8585200" y="6908800"/>
            <a:ext cx="1129053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450155" y="1257970"/>
            <a:ext cx="4602951" cy="2160240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Bạch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cầu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đa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nhân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trung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tính</a:t>
            </a:r>
            <a:endParaRPr lang="en-US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Đại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thực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bào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phế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nang</a:t>
            </a:r>
            <a:endParaRPr lang="en-US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Phế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bào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1</a:t>
            </a:r>
          </a:p>
          <a:p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Phế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bào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2</a:t>
            </a: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5053107" y="1762026"/>
            <a:ext cx="1944216" cy="936104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Cân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bằng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viêm</a:t>
            </a: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74892" y="1702792"/>
            <a:ext cx="3426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IL-1, -6, -8, TNF</a:t>
            </a:r>
          </a:p>
          <a:p>
            <a:r>
              <a:rPr lang="en-US" dirty="0" err="1" smtClean="0">
                <a:latin typeface="Arial"/>
                <a:cs typeface="Arial"/>
              </a:rPr>
              <a:t>Kháng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thụ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thể</a:t>
            </a:r>
            <a:r>
              <a:rPr lang="en-US" dirty="0" smtClean="0">
                <a:latin typeface="Arial"/>
                <a:cs typeface="Arial"/>
              </a:rPr>
              <a:t> IL-1, </a:t>
            </a:r>
            <a:r>
              <a:rPr lang="en-US" dirty="0" err="1" smtClean="0">
                <a:latin typeface="Arial"/>
                <a:cs typeface="Arial"/>
              </a:rPr>
              <a:t>thụ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thể</a:t>
            </a:r>
            <a:r>
              <a:rPr lang="en-US" dirty="0" smtClean="0">
                <a:latin typeface="Arial"/>
                <a:cs typeface="Arial"/>
              </a:rPr>
              <a:t> TNF</a:t>
            </a:r>
          </a:p>
          <a:p>
            <a:r>
              <a:rPr lang="en-US" dirty="0" err="1" smtClean="0">
                <a:latin typeface="Arial"/>
                <a:cs typeface="Arial"/>
              </a:rPr>
              <a:t>Kháng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thể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tự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thân</a:t>
            </a:r>
            <a:r>
              <a:rPr lang="en-US" dirty="0" smtClean="0">
                <a:latin typeface="Arial"/>
                <a:cs typeface="Arial"/>
              </a:rPr>
              <a:t> IL-8, -10, -11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6570836" y="3850258"/>
            <a:ext cx="1944216" cy="1296144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O2</a:t>
            </a:r>
          </a:p>
          <a:p>
            <a:pPr algn="ctr"/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Thông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khí</a:t>
            </a: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818308" y="4066282"/>
            <a:ext cx="4176464" cy="93610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Tế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bào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nội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mô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/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Mô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kẽ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/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Biểu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mô</a:t>
            </a:r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34332" y="5506442"/>
            <a:ext cx="30187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charset="0"/>
              <a:buChar char="î"/>
            </a:pPr>
            <a:r>
              <a:rPr lang="en-US" sz="2000" dirty="0" err="1" smtClean="0">
                <a:latin typeface="Arial"/>
                <a:cs typeface="Arial"/>
                <a:sym typeface="Wingdings"/>
              </a:rPr>
              <a:t>Khả</a:t>
            </a:r>
            <a:r>
              <a:rPr lang="en-US" sz="20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000" dirty="0" err="1" smtClean="0">
                <a:latin typeface="Arial"/>
                <a:cs typeface="Arial"/>
                <a:sym typeface="Wingdings"/>
              </a:rPr>
              <a:t>năng</a:t>
            </a:r>
            <a:r>
              <a:rPr lang="en-US" sz="20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000" dirty="0" err="1" smtClean="0">
                <a:latin typeface="Arial"/>
                <a:cs typeface="Arial"/>
                <a:sym typeface="Wingdings"/>
              </a:rPr>
              <a:t>chống</a:t>
            </a:r>
            <a:r>
              <a:rPr lang="en-US" sz="20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000" dirty="0" err="1" smtClean="0">
                <a:latin typeface="Arial"/>
                <a:cs typeface="Arial"/>
                <a:sym typeface="Wingdings"/>
              </a:rPr>
              <a:t>thấm</a:t>
            </a:r>
            <a:endParaRPr lang="en-US" sz="2000" dirty="0" smtClean="0">
              <a:latin typeface="Arial"/>
              <a:cs typeface="Arial"/>
              <a:sym typeface="Wingdings"/>
            </a:endParaRPr>
          </a:p>
          <a:p>
            <a:pPr marL="342900" indent="-342900">
              <a:buFont typeface="Wingdings" charset="0"/>
              <a:buChar char="î"/>
            </a:pPr>
            <a:r>
              <a:rPr lang="en-US" sz="2000" dirty="0" err="1" smtClean="0">
                <a:latin typeface="Arial"/>
                <a:cs typeface="Arial"/>
                <a:sym typeface="Wingdings"/>
              </a:rPr>
              <a:t>Tái</a:t>
            </a:r>
            <a:r>
              <a:rPr lang="en-US" sz="20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000" dirty="0" err="1" smtClean="0">
                <a:latin typeface="Arial"/>
                <a:cs typeface="Arial"/>
                <a:sym typeface="Wingdings"/>
              </a:rPr>
              <a:t>hấp</a:t>
            </a:r>
            <a:r>
              <a:rPr lang="en-US" sz="20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000" dirty="0" err="1" smtClean="0">
                <a:latin typeface="Arial"/>
                <a:cs typeface="Arial"/>
                <a:sym typeface="Wingdings"/>
              </a:rPr>
              <a:t>thu</a:t>
            </a:r>
            <a:r>
              <a:rPr lang="en-US" sz="2000" dirty="0" smtClean="0">
                <a:latin typeface="Arial"/>
                <a:cs typeface="Arial"/>
                <a:sym typeface="Wingdings"/>
              </a:rPr>
              <a:t> </a:t>
            </a:r>
            <a:r>
              <a:rPr lang="en-US" sz="2000" dirty="0" err="1" smtClean="0">
                <a:latin typeface="Arial"/>
                <a:cs typeface="Arial"/>
                <a:sym typeface="Wingdings"/>
              </a:rPr>
              <a:t>phù</a:t>
            </a:r>
            <a:endParaRPr lang="en-US" sz="2000" dirty="0" smtClean="0">
              <a:latin typeface="Arial"/>
              <a:cs typeface="Arial"/>
              <a:sym typeface="Wingdings"/>
            </a:endParaRPr>
          </a:p>
          <a:p>
            <a:pPr marL="342900" indent="-342900">
              <a:buFont typeface="Wingdings" charset="0"/>
              <a:buChar char="î"/>
            </a:pPr>
            <a:r>
              <a:rPr lang="en-US" sz="2000" dirty="0" smtClean="0">
                <a:latin typeface="Arial"/>
                <a:cs typeface="Arial"/>
                <a:sym typeface="Wingdings"/>
              </a:rPr>
              <a:t>Surfactant 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endParaRPr lang="en-US" sz="2000" dirty="0">
              <a:latin typeface="Arial"/>
              <a:cs typeface="Arial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83287" y="5434434"/>
            <a:ext cx="32078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latin typeface="Arial"/>
                <a:cs typeface="Arial"/>
              </a:rPr>
              <a:t>Xung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huyết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mao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mạch</a:t>
            </a:r>
            <a:endParaRPr lang="en-US" sz="2000" dirty="0" smtClean="0">
              <a:latin typeface="Arial"/>
              <a:cs typeface="Arial"/>
            </a:endParaRPr>
          </a:p>
          <a:p>
            <a:r>
              <a:rPr lang="en-US" sz="2000" dirty="0" err="1" smtClean="0">
                <a:latin typeface="Arial"/>
                <a:cs typeface="Arial"/>
              </a:rPr>
              <a:t>Phù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mô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kẽ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và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phế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nang</a:t>
            </a:r>
            <a:endParaRPr lang="en-US" sz="2000" dirty="0" smtClean="0">
              <a:latin typeface="Arial"/>
              <a:cs typeface="Arial"/>
            </a:endParaRPr>
          </a:p>
          <a:p>
            <a:r>
              <a:rPr lang="en-US" sz="2000" dirty="0" err="1" smtClean="0">
                <a:latin typeface="Arial"/>
                <a:cs typeface="Arial"/>
              </a:rPr>
              <a:t>Xuất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huyết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trong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phế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nang</a:t>
            </a:r>
            <a:endParaRPr lang="en-US" sz="2000" dirty="0" smtClean="0">
              <a:latin typeface="Arial"/>
              <a:cs typeface="Arial"/>
            </a:endParaRPr>
          </a:p>
          <a:p>
            <a:r>
              <a:rPr lang="en-US" sz="2000" dirty="0" err="1" smtClean="0">
                <a:latin typeface="Arial"/>
                <a:cs typeface="Arial"/>
              </a:rPr>
              <a:t>Màng</a:t>
            </a:r>
            <a:r>
              <a:rPr lang="en-US" sz="2000" dirty="0" smtClean="0">
                <a:latin typeface="Arial"/>
                <a:cs typeface="Arial"/>
              </a:rPr>
              <a:t> hyaline</a:t>
            </a:r>
            <a:endParaRPr lang="en-US" sz="2000" dirty="0">
              <a:latin typeface="Arial"/>
              <a:cs typeface="Arial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2682404" y="3418210"/>
            <a:ext cx="288032" cy="6480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4482604" y="2698130"/>
            <a:ext cx="1296144" cy="13681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23" idx="2"/>
          </p:cNvCxnSpPr>
          <p:nvPr/>
        </p:nvCxnSpPr>
        <p:spPr>
          <a:xfrm flipH="1">
            <a:off x="5994772" y="4498330"/>
            <a:ext cx="57606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690516" y="5002386"/>
            <a:ext cx="0" cy="43204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5130676" y="6010498"/>
            <a:ext cx="648072" cy="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593612" cy="40417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61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05200" y="6858000"/>
            <a:ext cx="4148576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Dahlem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P, et al.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Pediatr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Respir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Rev. 2007;8:348-62</a:t>
            </a:r>
          </a:p>
          <a:p>
            <a:pPr>
              <a:lnSpc>
                <a:spcPts val="1610"/>
              </a:lnSpc>
            </a:pPr>
            <a:endParaRPr lang="en-CA" sz="1400" i="1" dirty="0" smtClean="0">
              <a:solidFill>
                <a:srgbClr val="000000"/>
              </a:solidFill>
              <a:latin typeface="Arial Italic"/>
              <a:cs typeface="Arial Italic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pic>
        <p:nvPicPr>
          <p:cNvPr id="8" name="Picture 7" descr="Screen shot 2014-11-02 at 2.27.0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28" y="753914"/>
            <a:ext cx="5371353" cy="578609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074893" y="1113954"/>
            <a:ext cx="3240360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Phế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bào</a:t>
            </a:r>
            <a:r>
              <a:rPr lang="en-US" dirty="0" smtClean="0">
                <a:latin typeface="Arial"/>
                <a:cs typeface="Arial"/>
              </a:rPr>
              <a:t> 1 </a:t>
            </a:r>
            <a:r>
              <a:rPr lang="en-US" dirty="0" err="1" smtClean="0">
                <a:latin typeface="Arial"/>
                <a:cs typeface="Arial"/>
              </a:rPr>
              <a:t>hoại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tử</a:t>
            </a:r>
            <a:r>
              <a:rPr lang="en-US" dirty="0" smtClean="0">
                <a:latin typeface="Arial"/>
                <a:cs typeface="Arial"/>
              </a:rPr>
              <a:t> hay </a:t>
            </a:r>
            <a:r>
              <a:rPr lang="en-US" dirty="0" err="1" smtClean="0">
                <a:latin typeface="Arial"/>
                <a:cs typeface="Arial"/>
              </a:rPr>
              <a:t>chết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theo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chương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trình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Hồng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cầu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Dịch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viêm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giàu</a:t>
            </a:r>
            <a:r>
              <a:rPr lang="en-US" dirty="0" smtClean="0">
                <a:latin typeface="Arial"/>
                <a:cs typeface="Arial"/>
              </a:rPr>
              <a:t> protein</a:t>
            </a: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Phế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bào</a:t>
            </a:r>
            <a:r>
              <a:rPr lang="en-US" dirty="0" smtClean="0">
                <a:latin typeface="Arial"/>
                <a:cs typeface="Arial"/>
              </a:rPr>
              <a:t> 2 </a:t>
            </a:r>
            <a:r>
              <a:rPr lang="en-US" dirty="0" err="1" smtClean="0">
                <a:latin typeface="Arial"/>
                <a:cs typeface="Arial"/>
              </a:rPr>
              <a:t>còn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tốt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Màng</a:t>
            </a:r>
            <a:r>
              <a:rPr lang="en-US" dirty="0" smtClean="0">
                <a:latin typeface="Arial"/>
                <a:cs typeface="Arial"/>
              </a:rPr>
              <a:t> hyaline</a:t>
            </a:r>
          </a:p>
          <a:p>
            <a:pPr marL="342900" indent="-342900">
              <a:buAutoNum type="arabicPeriod"/>
            </a:pPr>
            <a:r>
              <a:rPr lang="en-US" dirty="0" smtClean="0">
                <a:latin typeface="Arial"/>
                <a:cs typeface="Arial"/>
              </a:rPr>
              <a:t>Fibrin</a:t>
            </a: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Neutrophile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được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huy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động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đến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Tiểu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cầu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Mô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kẽ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phù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bị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dày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lên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Tế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bào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nội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mô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bị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tổn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thương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dirty="0" err="1" smtClean="0">
                <a:latin typeface="Arial"/>
                <a:cs typeface="Arial"/>
              </a:rPr>
              <a:t>sưng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phù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Neutrophile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Nguyên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bào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sợi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Mảnh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tế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bào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Neutrophile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hoạt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hóa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Đại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thực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bào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phế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nang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 smtClean="0">
                <a:latin typeface="Arial"/>
                <a:cs typeface="Arial"/>
              </a:rPr>
              <a:t>Surfactant </a:t>
            </a:r>
            <a:r>
              <a:rPr lang="en-US" dirty="0" err="1" smtClean="0">
                <a:latin typeface="Arial"/>
                <a:cs typeface="Arial"/>
              </a:rPr>
              <a:t>bị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bất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hoạt</a:t>
            </a:r>
            <a:endParaRPr lang="en-US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927100" y="495300"/>
            <a:ext cx="140895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27100" y="6908800"/>
            <a:ext cx="59361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966200" y="495300"/>
            <a:ext cx="766498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305300" y="2044700"/>
            <a:ext cx="2898229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Giai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đoạn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xuất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tiết</a:t>
            </a:r>
            <a:endParaRPr lang="en-CA" sz="28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397405" y="4254500"/>
            <a:ext cx="2240998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Phù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phế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nang</a:t>
            </a:r>
            <a:endParaRPr lang="en-CA" sz="28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114452" y="4940300"/>
            <a:ext cx="6522619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Bất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thường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tỷ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số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thông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khí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/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tưới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máu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V/Q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85200" y="6908800"/>
            <a:ext cx="1129053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274692" y="2698130"/>
            <a:ext cx="0" cy="1152128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266580" y="1546002"/>
            <a:ext cx="3435811" cy="29709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Dịch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phù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bị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lấy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(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évacuation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89100" y="2527300"/>
            <a:ext cx="3120345" cy="29709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Tăng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trưởng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các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phế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bào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750300" y="2540000"/>
            <a:ext cx="0" cy="5920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698628" y="3634234"/>
            <a:ext cx="2175576" cy="8976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209550" algn="ctr">
              <a:lnSpc>
                <a:spcPts val="36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Nguyên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bào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sợi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</a:p>
          <a:p>
            <a:pPr algn="ctr">
              <a:lnSpc>
                <a:spcPts val="36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Nguyên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bào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sợi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cơ</a:t>
            </a:r>
            <a:endParaRPr lang="en-CA" sz="20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753700" y="4556375"/>
            <a:ext cx="1368864" cy="102207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CA" sz="1600" dirty="0" err="1" smtClean="0">
                <a:solidFill>
                  <a:srgbClr val="000000"/>
                </a:solidFill>
                <a:latin typeface="Arial"/>
                <a:cs typeface="Arial"/>
              </a:rPr>
              <a:t>Procollagène</a:t>
            </a:r>
            <a:r>
              <a:rPr lang="en-CA" sz="1600" dirty="0" smtClean="0">
                <a:solidFill>
                  <a:srgbClr val="000000"/>
                </a:solidFill>
                <a:latin typeface="Arial"/>
                <a:cs typeface="Arial"/>
              </a:rPr>
              <a:t> 3</a:t>
            </a:r>
            <a:r>
              <a:rPr lang="en-CA" sz="16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1600" dirty="0" smtClean="0">
                <a:solidFill>
                  <a:srgbClr val="000000"/>
                </a:solidFill>
                <a:latin typeface="Times New Roman"/>
              </a:rPr>
            </a:br>
            <a:r>
              <a:rPr lang="en-CA" sz="1600" dirty="0" smtClean="0">
                <a:solidFill>
                  <a:srgbClr val="000000"/>
                </a:solidFill>
                <a:latin typeface="Arial"/>
                <a:cs typeface="Arial"/>
              </a:rPr>
              <a:t>Interleukin 1</a:t>
            </a:r>
          </a:p>
          <a:p>
            <a:pPr>
              <a:lnSpc>
                <a:spcPts val="2700"/>
              </a:lnSpc>
            </a:pPr>
            <a:endParaRPr lang="en-CA" sz="1600" dirty="0">
              <a:solidFill>
                <a:srgbClr val="000000"/>
              </a:solidFill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410596" y="5290418"/>
            <a:ext cx="2364304" cy="91818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Xơ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hoá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do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collagène</a:t>
            </a:r>
            <a:endParaRPr lang="en-CA" sz="3210" b="1" dirty="0" smtClean="0">
              <a:solidFill>
                <a:srgbClr val="000000"/>
              </a:solidFill>
              <a:latin typeface="Arial Bold"/>
              <a:cs typeface="Arial Bold"/>
            </a:endParaRPr>
          </a:p>
          <a:p>
            <a:pPr>
              <a:lnSpc>
                <a:spcPts val="3680"/>
              </a:lnSpc>
            </a:pPr>
            <a:endParaRPr lang="en-CA" sz="2066" dirty="0">
              <a:solidFill>
                <a:srgbClr val="000000"/>
              </a:solidFill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5" name="TextBox 5"/>
          <p:cNvSpPr txBox="1"/>
          <p:nvPr/>
        </p:nvSpPr>
        <p:spPr>
          <a:xfrm>
            <a:off x="7434932" y="2194074"/>
            <a:ext cx="2808312" cy="88699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Quá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trình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thực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bào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các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bạch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cầu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đa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nhân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trung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tính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đã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chết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5706740" y="4642346"/>
            <a:ext cx="0" cy="648072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906540" y="2914154"/>
            <a:ext cx="1368152" cy="720080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9" idx="0"/>
          </p:cNvCxnSpPr>
          <p:nvPr/>
        </p:nvCxnSpPr>
        <p:spPr>
          <a:xfrm>
            <a:off x="5778748" y="2050058"/>
            <a:ext cx="7668" cy="1584176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6354812" y="3130178"/>
            <a:ext cx="936104" cy="504056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593612" cy="40417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61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05200" y="6845300"/>
            <a:ext cx="4148576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Dahlem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P, et al.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Pediatr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</a:t>
            </a:r>
            <a:r>
              <a:rPr lang="en-CA" sz="1400" i="1" dirty="0" err="1" smtClean="0">
                <a:solidFill>
                  <a:srgbClr val="000000"/>
                </a:solidFill>
                <a:latin typeface="Arial Italic"/>
                <a:cs typeface="Arial Italic"/>
              </a:rPr>
              <a:t>Respir</a:t>
            </a:r>
            <a:r>
              <a:rPr lang="en-CA" sz="14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 Rev. 2007;8:348-62</a:t>
            </a:r>
          </a:p>
          <a:p>
            <a:pPr>
              <a:lnSpc>
                <a:spcPts val="1610"/>
              </a:lnSpc>
            </a:pPr>
            <a:endParaRPr lang="en-CA" sz="1400" i="1" dirty="0" smtClean="0">
              <a:solidFill>
                <a:srgbClr val="000000"/>
              </a:solidFill>
              <a:latin typeface="Arial Italic"/>
              <a:cs typeface="Arial Italic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pic>
        <p:nvPicPr>
          <p:cNvPr id="8" name="Picture 7" descr="Screen shot 2014-11-02 at 5.11.1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04" y="1113954"/>
            <a:ext cx="4798808" cy="52440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66180" y="825922"/>
            <a:ext cx="5842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Arial"/>
                <a:cs typeface="Arial"/>
              </a:rPr>
              <a:t>Phục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hồi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phế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nang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trong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giai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đoạn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tổn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thương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phổi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cấp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172" y="622652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Arial"/>
                <a:cs typeface="Arial"/>
              </a:rPr>
              <a:t>Tái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hấp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thu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dịch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phù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và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proteine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phế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nang</a:t>
            </a:r>
            <a:r>
              <a:rPr lang="en-US" dirty="0" smtClean="0">
                <a:latin typeface="Arial"/>
                <a:cs typeface="Arial"/>
              </a:rPr>
              <a:t> 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0796" y="1401986"/>
            <a:ext cx="43204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Quá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trình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thực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bào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proteine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của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đại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thực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bào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phế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nang</a:t>
            </a:r>
            <a:r>
              <a:rPr lang="en-US" dirty="0" smtClean="0">
                <a:latin typeface="Arial"/>
                <a:cs typeface="Arial"/>
              </a:rPr>
              <a:t> </a:t>
            </a: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Neutrophile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Nguyên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bào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sợi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 smtClean="0">
                <a:latin typeface="Arial"/>
                <a:cs typeface="Arial"/>
              </a:rPr>
              <a:t>Collagen </a:t>
            </a:r>
            <a:r>
              <a:rPr lang="en-US" dirty="0" err="1" smtClean="0">
                <a:latin typeface="Arial"/>
                <a:cs typeface="Arial"/>
              </a:rPr>
              <a:t>loại</a:t>
            </a:r>
            <a:r>
              <a:rPr lang="en-US" dirty="0" smtClean="0">
                <a:latin typeface="Arial"/>
                <a:cs typeface="Arial"/>
              </a:rPr>
              <a:t> I </a:t>
            </a:r>
            <a:r>
              <a:rPr lang="en-US" dirty="0" err="1" smtClean="0">
                <a:latin typeface="Arial"/>
                <a:cs typeface="Arial"/>
              </a:rPr>
              <a:t>và</a:t>
            </a:r>
            <a:r>
              <a:rPr lang="en-US" dirty="0" smtClean="0">
                <a:latin typeface="Arial"/>
                <a:cs typeface="Arial"/>
              </a:rPr>
              <a:t> II</a:t>
            </a: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Aquaporins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Tăng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trưởng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và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biệt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hóa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phế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bào</a:t>
            </a:r>
            <a:r>
              <a:rPr lang="en-US" dirty="0" smtClean="0">
                <a:latin typeface="Arial"/>
                <a:cs typeface="Arial"/>
              </a:rPr>
              <a:t> 2</a:t>
            </a: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Dịch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viêm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giàu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proteine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dirty="0" err="1" smtClean="0">
                <a:latin typeface="Arial"/>
                <a:cs typeface="Arial"/>
              </a:rPr>
              <a:t>Phế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bào</a:t>
            </a:r>
            <a:r>
              <a:rPr lang="en-US" dirty="0" smtClean="0">
                <a:latin typeface="Arial"/>
                <a:cs typeface="Arial"/>
              </a:rPr>
              <a:t> 1</a:t>
            </a:r>
            <a:endParaRPr lang="en-US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540000" y="3213100"/>
            <a:ext cx="5235508" cy="142090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520"/>
              </a:lnSpc>
            </a:pP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Biểu</a:t>
            </a:r>
            <a:r>
              <a:rPr lang="en-CA" sz="4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hiện</a:t>
            </a:r>
            <a:r>
              <a:rPr lang="en-CA" sz="4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lâm</a:t>
            </a:r>
            <a:r>
              <a:rPr lang="en-CA" sz="4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sàng</a:t>
            </a:r>
            <a:endParaRPr lang="en-CA" sz="48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ts val="5520"/>
              </a:lnSpc>
            </a:pPr>
            <a:endParaRPr lang="en-CA" sz="48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"/>
          <p:cNvSpPr txBox="1"/>
          <p:nvPr/>
        </p:nvSpPr>
        <p:spPr>
          <a:xfrm>
            <a:off x="927100" y="495300"/>
            <a:ext cx="140895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95300"/>
            <a:ext cx="766498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136900" y="1943100"/>
            <a:ext cx="4532066" cy="5920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Adult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Respiratory Distress Syndrome * </a:t>
            </a:r>
          </a:p>
          <a:p>
            <a:pPr>
              <a:lnSpc>
                <a:spcPts val="2300"/>
              </a:lnSpc>
            </a:pPr>
            <a:endParaRPr lang="en-CA" sz="2000" dirty="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730911" y="2679700"/>
            <a:ext cx="2641749" cy="138499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161925" algn="ctr">
              <a:lnSpc>
                <a:spcPts val="36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Trẻ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em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cũng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bị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</a:p>
          <a:p>
            <a:pPr indent="161925" algn="ctr">
              <a:lnSpc>
                <a:spcPts val="36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Định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err="1" smtClean="0">
                <a:solidFill>
                  <a:srgbClr val="000000"/>
                </a:solidFill>
                <a:latin typeface="Arial"/>
                <a:cs typeface="Arial"/>
              </a:rPr>
              <a:t>nghĩa</a:t>
            </a:r>
            <a:r>
              <a:rPr lang="en-CA" sz="2000" smtClean="0">
                <a:solidFill>
                  <a:srgbClr val="000000"/>
                </a:solidFill>
                <a:latin typeface="Arial"/>
                <a:cs typeface="Arial"/>
              </a:rPr>
              <a:t> chính xác 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indent="161925" algn="ctr">
              <a:lnSpc>
                <a:spcPts val="3600"/>
              </a:lnSpc>
            </a:pP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Sinh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lý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Arial"/>
                <a:cs typeface="Arial"/>
              </a:rPr>
              <a:t>bệnh</a:t>
            </a:r>
            <a:endParaRPr lang="en-CA" sz="20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60700" y="4622800"/>
            <a:ext cx="4631878" cy="5920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i="1" dirty="0" smtClean="0">
                <a:solidFill>
                  <a:srgbClr val="000000"/>
                </a:solidFill>
                <a:latin typeface="Arial Italic"/>
                <a:cs typeface="Arial Italic"/>
              </a:rPr>
              <a:t>Acute</a:t>
            </a:r>
            <a:r>
              <a:rPr lang="en-CA" sz="2000" dirty="0" smtClean="0">
                <a:solidFill>
                  <a:srgbClr val="000000"/>
                </a:solidFill>
                <a:latin typeface="Arial"/>
                <a:cs typeface="Arial"/>
              </a:rPr>
              <a:t> Respiratory Distress Syndrome **</a:t>
            </a:r>
          </a:p>
          <a:p>
            <a:pPr>
              <a:lnSpc>
                <a:spcPts val="2300"/>
              </a:lnSpc>
            </a:pPr>
            <a:endParaRPr lang="en-CA" sz="2000" dirty="0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930400" y="6477000"/>
            <a:ext cx="113392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smtClean="0">
                <a:solidFill>
                  <a:srgbClr val="000000"/>
                </a:solidFill>
                <a:latin typeface="Arial Italic"/>
                <a:cs typeface="Arial Italic"/>
              </a:rPr>
              <a:t>*</a:t>
            </a:r>
          </a:p>
          <a:p>
            <a:pPr>
              <a:lnSpc>
                <a:spcPts val="1610"/>
              </a:lnSpc>
            </a:pPr>
            <a:endParaRPr lang="en-CA" sz="1400" i="1" smtClean="0">
              <a:solidFill>
                <a:srgbClr val="000000"/>
              </a:solidFill>
              <a:latin typeface="Arial Italic"/>
              <a:cs typeface="Arial Italic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032000" y="6477000"/>
            <a:ext cx="3167701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smtClean="0">
                <a:solidFill>
                  <a:srgbClr val="000000"/>
                </a:solidFill>
                <a:latin typeface="Arial Italic"/>
                <a:cs typeface="Arial Italic"/>
              </a:rPr>
              <a:t>Ashbaugh DG. Lancet. 1967;2:319-23 !</a:t>
            </a:r>
          </a:p>
          <a:p>
            <a:pPr>
              <a:lnSpc>
                <a:spcPts val="1610"/>
              </a:lnSpc>
            </a:pPr>
            <a:endParaRPr lang="en-CA" sz="1400" i="1" smtClean="0">
              <a:solidFill>
                <a:srgbClr val="000000"/>
              </a:solidFill>
              <a:latin typeface="Arial Italic"/>
              <a:cs typeface="Arial Italic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994400" y="6477000"/>
            <a:ext cx="3037695" cy="4144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smtClean="0">
                <a:solidFill>
                  <a:srgbClr val="000000"/>
                </a:solidFill>
                <a:latin typeface="Arial Italic"/>
                <a:cs typeface="Arial Italic"/>
              </a:rPr>
              <a:t>** Bernard GR, et al. 1994;20:225-32!</a:t>
            </a:r>
          </a:p>
          <a:p>
            <a:pPr>
              <a:lnSpc>
                <a:spcPts val="1610"/>
              </a:lnSpc>
            </a:pPr>
            <a:endParaRPr lang="en-CA" sz="1400" i="1" smtClean="0">
              <a:solidFill>
                <a:srgbClr val="000000"/>
              </a:solidFill>
              <a:latin typeface="Arial Italic"/>
              <a:cs typeface="Arial Italic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914652" y="2482106"/>
            <a:ext cx="0" cy="1872208"/>
          </a:xfrm>
          <a:prstGeom prst="straightConnector1">
            <a:avLst/>
          </a:prstGeom>
          <a:ln w="635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"/>
          <p:cNvSpPr txBox="1"/>
          <p:nvPr/>
        </p:nvSpPr>
        <p:spPr>
          <a:xfrm>
            <a:off x="927100" y="495300"/>
            <a:ext cx="140895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966200" y="495300"/>
            <a:ext cx="766498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26420" y="1762026"/>
            <a:ext cx="5262979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latin typeface="Arial"/>
                <a:cs typeface="Arial"/>
              </a:rPr>
              <a:t>Bệnh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nhân</a:t>
            </a:r>
            <a:r>
              <a:rPr lang="en-US" sz="2000" dirty="0" smtClean="0">
                <a:latin typeface="Arial"/>
                <a:cs typeface="Arial"/>
              </a:rPr>
              <a:t> / </a:t>
            </a:r>
            <a:r>
              <a:rPr lang="en-US" sz="2000" err="1" smtClean="0">
                <a:latin typeface="Arial"/>
                <a:cs typeface="Arial"/>
              </a:rPr>
              <a:t>Tình</a:t>
            </a:r>
            <a:r>
              <a:rPr lang="en-US" sz="2000" smtClean="0">
                <a:latin typeface="Arial"/>
                <a:cs typeface="Arial"/>
              </a:rPr>
              <a:t> huống </a:t>
            </a:r>
            <a:r>
              <a:rPr lang="en-US" sz="2000" dirty="0" err="1" smtClean="0">
                <a:latin typeface="Arial"/>
                <a:cs typeface="Arial"/>
              </a:rPr>
              <a:t>nguy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cơ</a:t>
            </a:r>
            <a:endParaRPr lang="en-US" sz="2000" dirty="0" smtClean="0">
              <a:latin typeface="Arial"/>
              <a:cs typeface="Arial"/>
            </a:endParaRP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 err="1" smtClean="0">
                <a:latin typeface="Arial"/>
                <a:cs typeface="Arial"/>
              </a:rPr>
              <a:t>Khó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thở</a:t>
            </a:r>
            <a:r>
              <a:rPr lang="en-US" sz="2000" dirty="0" smtClean="0">
                <a:latin typeface="Arial"/>
                <a:cs typeface="Arial"/>
              </a:rPr>
              <a:t> - </a:t>
            </a:r>
            <a:r>
              <a:rPr lang="en-US" sz="2000" dirty="0" err="1" smtClean="0">
                <a:latin typeface="Arial"/>
                <a:cs typeface="Arial"/>
              </a:rPr>
              <a:t>Thở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nhanh</a:t>
            </a:r>
            <a:r>
              <a:rPr lang="en-US" sz="2000" dirty="0" smtClean="0">
                <a:latin typeface="Arial"/>
                <a:cs typeface="Arial"/>
              </a:rPr>
              <a:t> – </a:t>
            </a:r>
            <a:r>
              <a:rPr lang="en-US" sz="2000" dirty="0" err="1" smtClean="0">
                <a:latin typeface="Arial"/>
                <a:cs typeface="Arial"/>
              </a:rPr>
              <a:t>Tím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kháng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trị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với</a:t>
            </a:r>
            <a:r>
              <a:rPr lang="en-US" sz="2000" dirty="0" smtClean="0">
                <a:latin typeface="Arial"/>
                <a:cs typeface="Arial"/>
              </a:rPr>
              <a:t> O2</a:t>
            </a: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 err="1" smtClean="0">
                <a:latin typeface="Arial"/>
                <a:cs typeface="Arial"/>
              </a:rPr>
              <a:t>Nhịp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tim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nhanh</a:t>
            </a:r>
            <a:r>
              <a:rPr lang="en-US" sz="2000" dirty="0" smtClean="0">
                <a:latin typeface="Arial"/>
                <a:cs typeface="Arial"/>
              </a:rPr>
              <a:t> – </a:t>
            </a:r>
            <a:r>
              <a:rPr lang="en-US" sz="2000" dirty="0" err="1" smtClean="0">
                <a:latin typeface="Arial"/>
                <a:cs typeface="Arial"/>
              </a:rPr>
              <a:t>Tụt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huyết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áp</a:t>
            </a:r>
            <a:r>
              <a:rPr lang="en-US" sz="2000" dirty="0" smtClean="0">
                <a:latin typeface="Arial"/>
                <a:cs typeface="Arial"/>
              </a:rPr>
              <a:t> </a:t>
            </a: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 err="1" smtClean="0">
                <a:latin typeface="Arial"/>
                <a:cs typeface="Arial"/>
              </a:rPr>
              <a:t>Phù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phổi</a:t>
            </a:r>
            <a:r>
              <a:rPr lang="en-US" sz="2000" dirty="0" smtClean="0">
                <a:latin typeface="Arial"/>
                <a:cs typeface="Arial"/>
              </a:rPr>
              <a:t> – </a:t>
            </a:r>
            <a:r>
              <a:rPr lang="en-US" sz="2000" dirty="0" err="1" smtClean="0">
                <a:latin typeface="Arial"/>
                <a:cs typeface="Arial"/>
              </a:rPr>
              <a:t>Tràn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dịch</a:t>
            </a:r>
            <a:r>
              <a:rPr lang="en-US" sz="2000" dirty="0" smtClean="0">
                <a:latin typeface="Arial"/>
                <a:cs typeface="Arial"/>
              </a:rPr>
              <a:t> – </a:t>
            </a:r>
            <a:r>
              <a:rPr lang="en-US" sz="2000" dirty="0" err="1" smtClean="0">
                <a:latin typeface="Arial"/>
                <a:cs typeface="Arial"/>
              </a:rPr>
              <a:t>Xẹp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phổi</a:t>
            </a:r>
            <a:r>
              <a:rPr lang="en-US" sz="2000" dirty="0" smtClean="0">
                <a:latin typeface="Arial"/>
                <a:cs typeface="Arial"/>
              </a:rPr>
              <a:t> </a:t>
            </a: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 err="1" smtClean="0">
                <a:latin typeface="Arial"/>
                <a:cs typeface="Arial"/>
              </a:rPr>
              <a:t>Độ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đàn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hồi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của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phổi</a:t>
            </a:r>
            <a:r>
              <a:rPr lang="en-US" sz="2000" dirty="0" smtClean="0">
                <a:latin typeface="Arial"/>
                <a:cs typeface="Arial"/>
              </a:rPr>
              <a:t> (compliance) </a:t>
            </a:r>
            <a:r>
              <a:rPr lang="en-US" sz="2000" dirty="0" err="1" smtClean="0">
                <a:latin typeface="Arial"/>
                <a:cs typeface="Arial"/>
              </a:rPr>
              <a:t>bị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phá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hủy</a:t>
            </a:r>
            <a:endParaRPr lang="en-US" sz="2000" dirty="0" smtClean="0">
              <a:latin typeface="Arial"/>
              <a:cs typeface="Arial"/>
            </a:endParaRP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 err="1" smtClean="0">
                <a:latin typeface="Arial"/>
                <a:cs typeface="Arial"/>
              </a:rPr>
              <a:t>Thông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khí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vô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cùng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bấp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bênh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endParaRPr lang="en-US" sz="2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10" name="TextBox 2"/>
          <p:cNvSpPr txBox="1"/>
          <p:nvPr/>
        </p:nvSpPr>
        <p:spPr>
          <a:xfrm>
            <a:off x="939800" y="4572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78900" y="4572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701800" y="774700"/>
            <a:ext cx="431800" cy="304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0"/>
              </a:lnSpc>
            </a:pPr>
            <a:r>
              <a:rPr lang="en-CA" sz="1610" b="1" smtClean="0">
                <a:solidFill>
                  <a:srgbClr val="000000"/>
                </a:solidFill>
                <a:latin typeface="Tahoma Bold"/>
                <a:cs typeface="Tahoma Bold"/>
              </a:rPr>
              <a:t>A</a:t>
            </a:r>
          </a:p>
          <a:p>
            <a:pPr>
              <a:lnSpc>
                <a:spcPts val="1840"/>
              </a:lnSpc>
            </a:pPr>
            <a:endParaRPr lang="en-CA" sz="1610" b="1" smtClean="0">
              <a:solidFill>
                <a:srgbClr val="000000"/>
              </a:solidFill>
              <a:latin typeface="Tahoma Bold"/>
              <a:cs typeface="Tahoma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740400" y="774700"/>
            <a:ext cx="431800" cy="304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0"/>
              </a:lnSpc>
            </a:pPr>
            <a:r>
              <a:rPr lang="en-CA" sz="1610" b="1" smtClean="0">
                <a:solidFill>
                  <a:srgbClr val="000000"/>
                </a:solidFill>
                <a:latin typeface="Tahoma Bold"/>
                <a:cs typeface="Tahoma Bold"/>
              </a:rPr>
              <a:t>B</a:t>
            </a:r>
          </a:p>
          <a:p>
            <a:pPr>
              <a:lnSpc>
                <a:spcPts val="1840"/>
              </a:lnSpc>
            </a:pPr>
            <a:endParaRPr lang="en-CA" sz="1610" b="1" smtClean="0">
              <a:solidFill>
                <a:srgbClr val="000000"/>
              </a:solidFill>
              <a:latin typeface="Tahoma Bold"/>
              <a:cs typeface="Tahoma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625600" y="3746500"/>
            <a:ext cx="431800" cy="304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0"/>
              </a:lnSpc>
            </a:pPr>
            <a:r>
              <a:rPr lang="en-CA" sz="1610" b="1" smtClean="0">
                <a:solidFill>
                  <a:srgbClr val="000000"/>
                </a:solidFill>
                <a:latin typeface="Tahoma Bold"/>
                <a:cs typeface="Tahoma Bold"/>
              </a:rPr>
              <a:t>C</a:t>
            </a:r>
          </a:p>
          <a:p>
            <a:pPr>
              <a:lnSpc>
                <a:spcPts val="1840"/>
              </a:lnSpc>
            </a:pPr>
            <a:endParaRPr lang="en-CA" sz="1610" b="1" smtClean="0">
              <a:solidFill>
                <a:srgbClr val="000000"/>
              </a:solidFill>
              <a:latin typeface="Tahoma Bold"/>
              <a:cs typeface="Tahoma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664200" y="3746500"/>
            <a:ext cx="457200" cy="304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0"/>
              </a:lnSpc>
            </a:pPr>
            <a:r>
              <a:rPr lang="en-CA" sz="1610" b="1" smtClean="0">
                <a:solidFill>
                  <a:srgbClr val="000000"/>
                </a:solidFill>
                <a:latin typeface="Tahoma Bold"/>
                <a:cs typeface="Tahoma Bold"/>
              </a:rPr>
              <a:t>D</a:t>
            </a:r>
          </a:p>
          <a:p>
            <a:pPr>
              <a:lnSpc>
                <a:spcPts val="1840"/>
              </a:lnSpc>
            </a:pPr>
            <a:endParaRPr lang="en-CA" sz="1610" b="1" smtClean="0">
              <a:solidFill>
                <a:srgbClr val="000000"/>
              </a:solidFill>
              <a:latin typeface="Tahoma Bold"/>
              <a:cs typeface="Tahoma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39800" y="68834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97900" y="68834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770636" y="3130178"/>
            <a:ext cx="1540686" cy="71301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520"/>
              </a:lnSpc>
            </a:pP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Xử</a:t>
            </a:r>
            <a:r>
              <a:rPr lang="en-CA" sz="4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trí</a:t>
            </a:r>
            <a:endParaRPr lang="en-CA" sz="48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343400" y="1079500"/>
            <a:ext cx="1677292" cy="3565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Các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từ</a:t>
            </a:r>
            <a:r>
              <a:rPr lang="en-CA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400" dirty="0" err="1" smtClean="0">
                <a:solidFill>
                  <a:srgbClr val="000000"/>
                </a:solidFill>
                <a:latin typeface="Arial"/>
                <a:cs typeface="Arial"/>
              </a:rPr>
              <a:t>khóa</a:t>
            </a:r>
            <a:endParaRPr lang="en-CA" sz="24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50356" y="1834034"/>
            <a:ext cx="6192688" cy="4608512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Điều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trị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triệu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chứng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</a:p>
          <a:p>
            <a:endParaRPr lang="en-US" sz="24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Thông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khí</a:t>
            </a:r>
            <a:endParaRPr lang="en-US" sz="24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2400" smtClean="0">
                <a:solidFill>
                  <a:srgbClr val="000000"/>
                </a:solidFill>
                <a:latin typeface="Arial"/>
                <a:cs typeface="Arial"/>
              </a:rPr>
              <a:t>Chăm sóc điều </a:t>
            </a:r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dưỡng</a:t>
            </a:r>
            <a:endParaRPr lang="en-US" sz="24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Điều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trị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nguyên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nhân</a:t>
            </a:r>
            <a:endParaRPr lang="en-US" sz="24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Nằm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viện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kéo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Arial"/>
                <a:cs typeface="Arial"/>
              </a:rPr>
              <a:t>dài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"/>
          <p:cNvSpPr txBox="1"/>
          <p:nvPr/>
        </p:nvSpPr>
        <p:spPr>
          <a:xfrm>
            <a:off x="927100" y="495300"/>
            <a:ext cx="140895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27100" y="6908800"/>
            <a:ext cx="59361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966200" y="495300"/>
            <a:ext cx="766498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597400" y="674739"/>
            <a:ext cx="2051844" cy="34624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Thông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khí</a:t>
            </a:r>
            <a:endParaRPr lang="en-CA" sz="36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585200" y="6908800"/>
            <a:ext cx="1129053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02284" y="1421293"/>
            <a:ext cx="820891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Arial"/>
                <a:cs typeface="Arial"/>
              </a:rPr>
              <a:t>Thông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khí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không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xâm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lấn</a:t>
            </a:r>
            <a:r>
              <a:rPr lang="en-US" sz="2400" dirty="0" smtClean="0">
                <a:latin typeface="Arial"/>
                <a:cs typeface="Arial"/>
              </a:rPr>
              <a:t> </a:t>
            </a:r>
          </a:p>
          <a:p>
            <a:endParaRPr lang="en-US" sz="2400" dirty="0">
              <a:latin typeface="Arial"/>
              <a:cs typeface="Arial"/>
            </a:endParaRPr>
          </a:p>
          <a:p>
            <a:r>
              <a:rPr lang="en-US" sz="2400" dirty="0" err="1" smtClean="0">
                <a:latin typeface="Arial"/>
                <a:cs typeface="Arial"/>
              </a:rPr>
              <a:t>Thiết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lập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thông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khí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xâm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lấn</a:t>
            </a:r>
            <a:r>
              <a:rPr lang="en-US" sz="2400" dirty="0" smtClean="0">
                <a:latin typeface="Arial"/>
                <a:cs typeface="Arial"/>
              </a:rPr>
              <a:t> : </a:t>
            </a:r>
            <a:r>
              <a:rPr lang="en-US" sz="2400" dirty="0" err="1" smtClean="0">
                <a:latin typeface="Arial"/>
                <a:cs typeface="Arial"/>
              </a:rPr>
              <a:t>với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nguy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cơ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rất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cao</a:t>
            </a:r>
            <a:r>
              <a:rPr lang="en-US" sz="2400" dirty="0" smtClean="0">
                <a:latin typeface="Arial"/>
                <a:cs typeface="Arial"/>
              </a:rPr>
              <a:t> !</a:t>
            </a:r>
          </a:p>
          <a:p>
            <a:endParaRPr lang="en-US" sz="2400" dirty="0">
              <a:latin typeface="Arial"/>
              <a:cs typeface="Arial"/>
            </a:endParaRPr>
          </a:p>
          <a:p>
            <a:r>
              <a:rPr lang="en-US" sz="2400" dirty="0" err="1" smtClean="0">
                <a:latin typeface="Arial"/>
                <a:cs typeface="Arial"/>
              </a:rPr>
              <a:t>Áp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lực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dương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cuối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kỳ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thở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ra</a:t>
            </a:r>
            <a:r>
              <a:rPr lang="en-US" sz="2400" dirty="0" smtClean="0">
                <a:latin typeface="Arial"/>
                <a:cs typeface="Arial"/>
              </a:rPr>
              <a:t> </a:t>
            </a:r>
          </a:p>
          <a:p>
            <a:endParaRPr lang="en-US" sz="2400" dirty="0">
              <a:latin typeface="Arial"/>
              <a:cs typeface="Arial"/>
            </a:endParaRPr>
          </a:p>
          <a:p>
            <a:r>
              <a:rPr lang="en-US" sz="2400" dirty="0" err="1" smtClean="0">
                <a:latin typeface="Arial"/>
                <a:cs typeface="Arial"/>
              </a:rPr>
              <a:t>Giới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hạn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tổn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thương</a:t>
            </a:r>
            <a:r>
              <a:rPr lang="en-US" sz="2400" dirty="0" smtClean="0">
                <a:latin typeface="Arial"/>
                <a:cs typeface="Arial"/>
              </a:rPr>
              <a:t> do </a:t>
            </a:r>
            <a:r>
              <a:rPr lang="en-US" sz="2400" dirty="0" err="1" smtClean="0">
                <a:latin typeface="Arial"/>
                <a:cs typeface="Arial"/>
              </a:rPr>
              <a:t>áp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lực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và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thể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tích</a:t>
            </a:r>
            <a:r>
              <a:rPr lang="en-US" sz="2400" dirty="0" smtClean="0">
                <a:latin typeface="Arial"/>
                <a:cs typeface="Arial"/>
              </a:rPr>
              <a:t> </a:t>
            </a:r>
          </a:p>
          <a:p>
            <a:endParaRPr lang="en-US" sz="2400" dirty="0">
              <a:latin typeface="Arial"/>
              <a:cs typeface="Arial"/>
            </a:endParaRPr>
          </a:p>
          <a:p>
            <a:r>
              <a:rPr lang="en-US" sz="2400" dirty="0" err="1" smtClean="0">
                <a:latin typeface="Arial"/>
                <a:cs typeface="Arial"/>
              </a:rPr>
              <a:t>Các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kỹ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thuật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bổ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trợ</a:t>
            </a:r>
            <a:endParaRPr lang="en-US" sz="2400" dirty="0" smtClean="0">
              <a:latin typeface="Arial"/>
              <a:cs typeface="Arial"/>
            </a:endParaRPr>
          </a:p>
          <a:p>
            <a:r>
              <a:rPr lang="en-US" sz="2400" dirty="0">
                <a:latin typeface="Arial"/>
                <a:cs typeface="Arial"/>
              </a:rPr>
              <a:t>	</a:t>
            </a:r>
            <a:r>
              <a:rPr lang="en-US" sz="2400" dirty="0" err="1" smtClean="0">
                <a:latin typeface="Arial"/>
                <a:cs typeface="Arial"/>
              </a:rPr>
              <a:t>Thủ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thuật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huy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động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phế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nang</a:t>
            </a:r>
            <a:endParaRPr lang="en-US" sz="2400" dirty="0">
              <a:latin typeface="Arial"/>
              <a:cs typeface="Arial"/>
            </a:endParaRPr>
          </a:p>
          <a:p>
            <a:r>
              <a:rPr lang="en-US" sz="2400" dirty="0" smtClean="0">
                <a:latin typeface="Arial"/>
                <a:cs typeface="Arial"/>
              </a:rPr>
              <a:t>	</a:t>
            </a:r>
            <a:r>
              <a:rPr lang="en-US" sz="2400" dirty="0" err="1" smtClean="0">
                <a:latin typeface="Arial"/>
                <a:cs typeface="Arial"/>
              </a:rPr>
              <a:t>Thông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khí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tần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số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cao</a:t>
            </a:r>
            <a:r>
              <a:rPr lang="en-US" sz="2400" dirty="0" smtClean="0">
                <a:latin typeface="Arial"/>
                <a:cs typeface="Arial"/>
              </a:rPr>
              <a:t> (Oscillation </a:t>
            </a:r>
            <a:r>
              <a:rPr lang="en-US" sz="2400" dirty="0" err="1" smtClean="0">
                <a:latin typeface="Arial"/>
                <a:cs typeface="Arial"/>
              </a:rPr>
              <a:t>à</a:t>
            </a:r>
            <a:r>
              <a:rPr lang="en-US" sz="2400" dirty="0" smtClean="0">
                <a:latin typeface="Arial"/>
                <a:cs typeface="Arial"/>
              </a:rPr>
              <a:t> haute </a:t>
            </a:r>
            <a:r>
              <a:rPr lang="en-US" sz="2400" dirty="0" err="1" smtClean="0">
                <a:latin typeface="Arial"/>
                <a:cs typeface="Arial"/>
              </a:rPr>
              <a:t>fréquence</a:t>
            </a:r>
            <a:r>
              <a:rPr lang="en-US" sz="2400" dirty="0" smtClean="0">
                <a:latin typeface="Arial"/>
                <a:cs typeface="Arial"/>
              </a:rPr>
              <a:t> OHF)</a:t>
            </a:r>
          </a:p>
          <a:p>
            <a:r>
              <a:rPr lang="en-US" sz="2400" dirty="0">
                <a:latin typeface="Arial"/>
                <a:cs typeface="Arial"/>
              </a:rPr>
              <a:t>	</a:t>
            </a:r>
            <a:r>
              <a:rPr lang="en-US" sz="2400" dirty="0" err="1" smtClean="0">
                <a:latin typeface="Arial"/>
                <a:cs typeface="Arial"/>
              </a:rPr>
              <a:t>Nằm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dirty="0" err="1" smtClean="0">
                <a:latin typeface="Arial"/>
                <a:cs typeface="Arial"/>
              </a:rPr>
              <a:t>sấp</a:t>
            </a:r>
            <a:r>
              <a:rPr lang="en-US" sz="2400" dirty="0" smtClean="0">
                <a:latin typeface="Arial"/>
                <a:cs typeface="Arial"/>
              </a:rPr>
              <a:t> </a:t>
            </a:r>
          </a:p>
          <a:p>
            <a:r>
              <a:rPr lang="en-US" sz="2400" dirty="0">
                <a:latin typeface="Arial"/>
                <a:cs typeface="Arial"/>
              </a:rPr>
              <a:t>	</a:t>
            </a:r>
            <a:r>
              <a:rPr lang="en-US" sz="2400" dirty="0" err="1" smtClean="0">
                <a:latin typeface="Arial"/>
                <a:cs typeface="Arial"/>
              </a:rPr>
              <a:t>Khí</a:t>
            </a:r>
            <a:r>
              <a:rPr lang="en-US" sz="2400" dirty="0" smtClean="0">
                <a:latin typeface="Arial"/>
                <a:cs typeface="Arial"/>
              </a:rPr>
              <a:t> NO</a:t>
            </a:r>
          </a:p>
          <a:p>
            <a:r>
              <a:rPr lang="en-US" sz="2400" dirty="0">
                <a:latin typeface="Arial"/>
                <a:cs typeface="Arial"/>
              </a:rPr>
              <a:t>	</a:t>
            </a:r>
            <a:r>
              <a:rPr lang="en-US" sz="2400" dirty="0" smtClean="0">
                <a:latin typeface="Arial"/>
                <a:cs typeface="Arial"/>
              </a:rPr>
              <a:t>ECMO</a:t>
            </a:r>
            <a:endParaRPr lang="en-US"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14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76998" y="825922"/>
            <a:ext cx="9710262" cy="65385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Hội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chứng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suy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hô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hấp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cấp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,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luôn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là</a:t>
            </a:r>
            <a:r>
              <a:rPr lang="en-US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…</a:t>
            </a:r>
            <a:endParaRPr lang="en-CA" sz="4410" b="1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10196" y="1834034"/>
            <a:ext cx="9289032" cy="413258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457200" indent="-457200">
              <a:lnSpc>
                <a:spcPts val="3220"/>
              </a:lnSpc>
              <a:buFontTx/>
              <a:buChar char="-"/>
            </a:pP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Bất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thường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không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đồng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err="1" smtClean="0">
                <a:solidFill>
                  <a:srgbClr val="000066"/>
                </a:solidFill>
                <a:latin typeface="Arial Bold"/>
                <a:cs typeface="Arial Bold"/>
              </a:rPr>
              <a:t>nhất</a:t>
            </a:r>
            <a:r>
              <a:rPr lang="en-CA" sz="2810" b="1" smtClean="0">
                <a:solidFill>
                  <a:srgbClr val="000066"/>
                </a:solidFill>
                <a:latin typeface="Arial Bold"/>
                <a:cs typeface="Arial Bold"/>
              </a:rPr>
              <a:t> của tỷ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số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thông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khí</a:t>
            </a:r>
            <a:r>
              <a:rPr lang="en-CA" sz="2810" b="1" dirty="0">
                <a:solidFill>
                  <a:srgbClr val="000066"/>
                </a:solidFill>
                <a:latin typeface="Arial Bold"/>
                <a:cs typeface="Arial Bold"/>
              </a:rPr>
              <a:t>/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tưới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máu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V</a:t>
            </a:r>
            <a:r>
              <a:rPr lang="en-CA" sz="1876" b="1" dirty="0" smtClean="0">
                <a:solidFill>
                  <a:srgbClr val="001279"/>
                </a:solidFill>
                <a:latin typeface="Arial Bold"/>
                <a:cs typeface="Arial Bold"/>
              </a:rPr>
              <a:t>A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/Q</a:t>
            </a:r>
          </a:p>
          <a:p>
            <a:pPr marL="457200" indent="-457200">
              <a:lnSpc>
                <a:spcPts val="3220"/>
              </a:lnSpc>
              <a:buFontTx/>
              <a:buChar char="-"/>
            </a:pPr>
            <a:endParaRPr lang="en-CA" sz="2810" b="1" dirty="0">
              <a:solidFill>
                <a:srgbClr val="000066"/>
              </a:solidFill>
              <a:latin typeface="Arial Bold"/>
              <a:cs typeface="Arial Bold"/>
            </a:endParaRPr>
          </a:p>
          <a:p>
            <a:pPr marL="457200" indent="-457200">
              <a:lnSpc>
                <a:spcPts val="3220"/>
              </a:lnSpc>
              <a:buFontTx/>
              <a:buChar char="-"/>
            </a:pP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Biến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thiên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theo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thời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gian</a:t>
            </a:r>
            <a:endParaRPr lang="en-CA" sz="2810" b="1" dirty="0" smtClean="0">
              <a:solidFill>
                <a:srgbClr val="000066"/>
              </a:solidFill>
              <a:latin typeface="Arial Bold"/>
              <a:cs typeface="Arial Bold"/>
            </a:endParaRPr>
          </a:p>
          <a:p>
            <a:pPr>
              <a:lnSpc>
                <a:spcPts val="3220"/>
              </a:lnSpc>
            </a:pP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</a:p>
          <a:p>
            <a:pPr marL="457200" indent="-457200">
              <a:lnSpc>
                <a:spcPts val="3220"/>
              </a:lnSpc>
              <a:buFontTx/>
              <a:buChar char="-"/>
            </a:pP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Nặng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thêm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do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độc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tính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của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thông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khí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cơ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học</a:t>
            </a:r>
            <a:endParaRPr lang="en-CA" sz="2810" b="1" dirty="0" smtClean="0">
              <a:solidFill>
                <a:srgbClr val="000066"/>
              </a:solidFill>
              <a:latin typeface="Arial Bold"/>
              <a:cs typeface="Arial Bold"/>
            </a:endParaRPr>
          </a:p>
          <a:p>
            <a:pPr marL="457200" indent="-457200">
              <a:lnSpc>
                <a:spcPts val="3220"/>
              </a:lnSpc>
              <a:buFontTx/>
              <a:buChar char="-"/>
            </a:pPr>
            <a:endParaRPr lang="en-CA" sz="2810" b="1" dirty="0">
              <a:solidFill>
                <a:srgbClr val="000066"/>
              </a:solidFill>
              <a:latin typeface="Arial Bold"/>
              <a:cs typeface="Arial Bold"/>
            </a:endParaRPr>
          </a:p>
          <a:p>
            <a:pPr marL="457200" indent="-457200">
              <a:lnSpc>
                <a:spcPts val="3220"/>
              </a:lnSpc>
              <a:buFontTx/>
              <a:buChar char="-"/>
            </a:pP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Giảm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oxy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máu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nhưng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cũng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kèm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tăng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thán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</a:p>
          <a:p>
            <a:pPr marL="457200" indent="-457200">
              <a:lnSpc>
                <a:spcPts val="3220"/>
              </a:lnSpc>
              <a:buFontTx/>
              <a:buChar char="-"/>
            </a:pPr>
            <a:endParaRPr lang="en-CA" sz="2810" b="1" dirty="0">
              <a:solidFill>
                <a:srgbClr val="000066"/>
              </a:solidFill>
              <a:latin typeface="Arial Bold"/>
              <a:cs typeface="Arial Bold"/>
            </a:endParaRPr>
          </a:p>
          <a:p>
            <a:pPr marL="457200" indent="-457200">
              <a:lnSpc>
                <a:spcPts val="3220"/>
              </a:lnSpc>
              <a:buFontTx/>
              <a:buChar char="-"/>
            </a:pP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Tương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tác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tim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phổi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rất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8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lớn</a:t>
            </a: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62124" y="6226522"/>
            <a:ext cx="10445889" cy="4161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10" b="1" dirty="0" smtClean="0">
                <a:solidFill>
                  <a:srgbClr val="000066"/>
                </a:solidFill>
                <a:latin typeface="Arial Bold"/>
                <a:cs typeface="Arial Bold"/>
              </a:rPr>
              <a:t>THÔNG KHÍ CƠ HỌC = ĐIỀU TRỊ TRIỆU CHỨNG TRUNG TÂM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13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540000" y="1054100"/>
            <a:ext cx="4822924" cy="65385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Thông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khí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để</a:t>
            </a:r>
            <a:r>
              <a:rPr lang="en-US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…</a:t>
            </a:r>
            <a:endParaRPr lang="en-CA" sz="4410" b="1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22400" y="5359400"/>
            <a:ext cx="292100" cy="381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1710" b="1" spc="-30" smtClean="0">
                <a:solidFill>
                  <a:srgbClr val="000066"/>
                </a:solidFill>
                <a:latin typeface="Arial Bold"/>
                <a:cs typeface="Arial Bold"/>
              </a:rPr>
              <a:t>1</a:t>
            </a:r>
          </a:p>
          <a:p>
            <a:pPr>
              <a:lnSpc>
                <a:spcPts val="2300"/>
              </a:lnSpc>
            </a:pPr>
            <a:endParaRPr lang="en-CA" sz="1710" b="1" spc="-3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739900" y="5359400"/>
            <a:ext cx="3041538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171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-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Cải</a:t>
            </a:r>
            <a:r>
              <a:rPr lang="en-CA" sz="240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thiện</a:t>
            </a:r>
            <a:r>
              <a:rPr lang="en-CA" sz="240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độ</a:t>
            </a:r>
            <a:r>
              <a:rPr lang="en-CA" sz="240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đàn</a:t>
            </a:r>
            <a:r>
              <a:rPr lang="en-CA" sz="240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hồi</a:t>
            </a:r>
            <a:endParaRPr lang="en-CA" sz="2400" b="1" spc="-10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765800" y="5359400"/>
            <a:ext cx="342900" cy="381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1710" b="1" smtClean="0">
                <a:solidFill>
                  <a:srgbClr val="000066"/>
                </a:solidFill>
                <a:latin typeface="Arial Bold"/>
                <a:cs typeface="Arial Bold"/>
              </a:rPr>
              <a:t>2</a:t>
            </a:r>
          </a:p>
          <a:p>
            <a:pPr>
              <a:lnSpc>
                <a:spcPts val="2300"/>
              </a:lnSpc>
            </a:pPr>
            <a:endParaRPr lang="en-CA" sz="1710" b="1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197600" y="5359400"/>
            <a:ext cx="4189660" cy="58460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171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-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Mở</a:t>
            </a:r>
            <a:r>
              <a:rPr lang="en-CA" sz="240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các</a:t>
            </a:r>
            <a:r>
              <a:rPr lang="en-CA" sz="240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vùng</a:t>
            </a:r>
            <a:r>
              <a:rPr lang="en-CA" sz="240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xẹp</a:t>
            </a:r>
            <a:r>
              <a:rPr lang="en-CA" sz="240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mà</a:t>
            </a:r>
            <a:r>
              <a:rPr lang="en-CA" sz="240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không</a:t>
            </a:r>
            <a:r>
              <a:rPr lang="en-CA" sz="240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làm</a:t>
            </a:r>
            <a:r>
              <a:rPr lang="en-CA" sz="240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căng</a:t>
            </a:r>
            <a:r>
              <a:rPr lang="en-CA" sz="240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dãn</a:t>
            </a:r>
            <a:r>
              <a:rPr lang="en-CA" sz="240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các</a:t>
            </a:r>
            <a:r>
              <a:rPr lang="en-CA" sz="240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vùng</a:t>
            </a:r>
            <a:r>
              <a:rPr lang="en-CA" sz="2400" b="1" spc="-10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spc="-10" dirty="0" err="1" smtClean="0">
                <a:solidFill>
                  <a:srgbClr val="000066"/>
                </a:solidFill>
                <a:latin typeface="Arial Bold"/>
                <a:cs typeface="Arial Bold"/>
              </a:rPr>
              <a:t>lành</a:t>
            </a:r>
            <a:endParaRPr lang="en-CA" sz="2400" b="1" spc="-10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025900" y="6756400"/>
            <a:ext cx="3505200" cy="304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0"/>
              </a:lnSpc>
            </a:pPr>
            <a:r>
              <a:rPr lang="en-CA" sz="1610" b="1" smtClean="0">
                <a:solidFill>
                  <a:srgbClr val="000066"/>
                </a:solidFill>
                <a:latin typeface="Arial Bold"/>
                <a:cs typeface="Arial Bold"/>
              </a:rPr>
              <a:t>Jaber S. SFAR 2007;294:229-37</a:t>
            </a:r>
          </a:p>
          <a:p>
            <a:pPr>
              <a:lnSpc>
                <a:spcPts val="1840"/>
              </a:lnSpc>
            </a:pPr>
            <a:endParaRPr lang="en-CA" sz="1610" b="1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90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634732" y="2266082"/>
            <a:ext cx="158417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Vùng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động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đặc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và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xẹp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phổi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(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thông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khí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một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phần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)</a:t>
            </a: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002884" y="4642346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Bình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thường</a:t>
            </a: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659068" y="2914154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Căng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dãn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quá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mức</a:t>
            </a: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12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276600" y="1054100"/>
            <a:ext cx="3582392" cy="65385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US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V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à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cũng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để</a:t>
            </a:r>
            <a:r>
              <a:rPr lang="en-US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…</a:t>
            </a:r>
            <a:endParaRPr lang="en-CA" sz="4410" b="1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689100" y="5613400"/>
            <a:ext cx="342900" cy="381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10" b="1" smtClean="0">
                <a:solidFill>
                  <a:srgbClr val="000066"/>
                </a:solidFill>
                <a:latin typeface="Arial Bold"/>
                <a:cs typeface="Arial Bold"/>
              </a:rPr>
              <a:t>3</a:t>
            </a:r>
          </a:p>
          <a:p>
            <a:pPr>
              <a:lnSpc>
                <a:spcPts val="2300"/>
              </a:lnSpc>
            </a:pPr>
            <a:endParaRPr lang="en-CA" sz="2010" b="1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057401" y="5613400"/>
            <a:ext cx="3145284" cy="5922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- </a:t>
            </a:r>
            <a:r>
              <a:rPr lang="en-US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Tái</a:t>
            </a:r>
            <a:r>
              <a:rPr lang="en-US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US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lập</a:t>
            </a:r>
            <a:r>
              <a:rPr lang="en-US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dung </a:t>
            </a:r>
            <a:r>
              <a:rPr lang="en-US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tích</a:t>
            </a:r>
            <a:r>
              <a:rPr lang="en-US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US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cặn</a:t>
            </a:r>
            <a:r>
              <a:rPr lang="en-US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US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chức</a:t>
            </a:r>
            <a:r>
              <a:rPr lang="en-US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US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năng</a:t>
            </a:r>
            <a:endParaRPr lang="en-CA" sz="2010" b="1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727700" y="5613400"/>
            <a:ext cx="342900" cy="381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10" b="1" smtClean="0">
                <a:solidFill>
                  <a:srgbClr val="000066"/>
                </a:solidFill>
                <a:latin typeface="Arial Bold"/>
                <a:cs typeface="Arial Bold"/>
              </a:rPr>
              <a:t>4</a:t>
            </a:r>
          </a:p>
          <a:p>
            <a:pPr>
              <a:lnSpc>
                <a:spcPts val="2300"/>
              </a:lnSpc>
            </a:pPr>
            <a:endParaRPr lang="en-CA" sz="2010" b="1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159500" y="5613400"/>
            <a:ext cx="3363664" cy="117981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10" b="1" smtClean="0">
                <a:solidFill>
                  <a:srgbClr val="000066"/>
                </a:solidFill>
                <a:latin typeface="Arial Bold"/>
                <a:cs typeface="Arial Bold"/>
              </a:rPr>
              <a:t>- Ở vùng trên điểm uốn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thấp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(PII) </a:t>
            </a:r>
            <a:r>
              <a:rPr lang="en-CA" sz="2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mà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010" b="1" err="1" smtClean="0">
                <a:solidFill>
                  <a:srgbClr val="000066"/>
                </a:solidFill>
                <a:latin typeface="Arial Bold"/>
                <a:cs typeface="Arial Bold"/>
              </a:rPr>
              <a:t>không</a:t>
            </a:r>
            <a:r>
              <a:rPr lang="en-CA" sz="2010" b="1" smtClean="0">
                <a:solidFill>
                  <a:srgbClr val="000066"/>
                </a:solidFill>
                <a:latin typeface="Arial Bold"/>
                <a:cs typeface="Arial Bold"/>
              </a:rPr>
              <a:t> vượt qua điểm uốn cao (</a:t>
            </a:r>
            <a:r>
              <a:rPr lang="en-CA" sz="2010" b="1" dirty="0" smtClean="0">
                <a:solidFill>
                  <a:srgbClr val="000066"/>
                </a:solidFill>
                <a:latin typeface="Arial Bold"/>
                <a:cs typeface="Arial Bold"/>
              </a:rPr>
              <a:t>PIS)</a:t>
            </a:r>
          </a:p>
          <a:p>
            <a:pPr>
              <a:lnSpc>
                <a:spcPts val="2300"/>
              </a:lnSpc>
            </a:pPr>
            <a:endParaRPr lang="en-CA" sz="2010" b="1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898428" y="3130178"/>
            <a:ext cx="5184036" cy="53476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US" sz="3600" dirty="0" smtClean="0">
                <a:solidFill>
                  <a:srgbClr val="000000"/>
                </a:solidFill>
                <a:latin typeface="Arial"/>
                <a:cs typeface="Arial"/>
              </a:rPr>
              <a:t>T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hông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khí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không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xâm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lấn</a:t>
            </a:r>
            <a:endParaRPr lang="en-CA" sz="36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122564" y="681906"/>
            <a:ext cx="2822387" cy="6535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4400" dirty="0" err="1" smtClean="0">
                <a:solidFill>
                  <a:srgbClr val="000000"/>
                </a:solidFill>
                <a:latin typeface="Arial"/>
                <a:cs typeface="Arial"/>
              </a:rPr>
              <a:t>Mặt</a:t>
            </a:r>
            <a:r>
              <a:rPr lang="en-CA" sz="4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400" dirty="0" err="1" smtClean="0">
                <a:solidFill>
                  <a:srgbClr val="000000"/>
                </a:solidFill>
                <a:latin typeface="Arial"/>
                <a:cs typeface="Arial"/>
              </a:rPr>
              <a:t>nạ</a:t>
            </a:r>
            <a:r>
              <a:rPr lang="en-CA" sz="4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400" dirty="0" err="1" smtClean="0">
                <a:solidFill>
                  <a:srgbClr val="000000"/>
                </a:solidFill>
                <a:latin typeface="Arial"/>
                <a:cs typeface="Arial"/>
              </a:rPr>
              <a:t>mặt</a:t>
            </a:r>
            <a:endParaRPr lang="en-CA" sz="44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pic>
        <p:nvPicPr>
          <p:cNvPr id="8" name="Picture 7" descr="Screen shot 2014-11-02 at 6.20.1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80" y="1401986"/>
            <a:ext cx="9739188" cy="53615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2"/>
          <p:cNvSpPr txBox="1"/>
          <p:nvPr/>
        </p:nvSpPr>
        <p:spPr>
          <a:xfrm>
            <a:off x="927100" y="495300"/>
            <a:ext cx="1408952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/>
          </a:p>
        </p:txBody>
      </p:sp>
      <p:sp>
        <p:nvSpPr>
          <p:cNvPr id="8" name="TextBox 8"/>
          <p:cNvSpPr txBox="1"/>
          <p:nvPr/>
        </p:nvSpPr>
        <p:spPr>
          <a:xfrm>
            <a:off x="8966200" y="495300"/>
            <a:ext cx="766498" cy="289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/>
          </a:p>
        </p:txBody>
      </p:sp>
      <p:sp>
        <p:nvSpPr>
          <p:cNvPr id="14" name="TextBox 14"/>
          <p:cNvSpPr txBox="1"/>
          <p:nvPr/>
        </p:nvSpPr>
        <p:spPr>
          <a:xfrm>
            <a:off x="4013200" y="6477000"/>
            <a:ext cx="2848077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latin typeface="Arial Italic"/>
                <a:cs typeface="Arial Italic"/>
              </a:rPr>
              <a:t>Bernard GR, et al. 1994;20:225-32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355300"/>
              </p:ext>
            </p:extLst>
          </p:nvPr>
        </p:nvGraphicFramePr>
        <p:xfrm>
          <a:off x="954212" y="1401986"/>
          <a:ext cx="9073008" cy="4320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24336"/>
                <a:gridCol w="2664296"/>
                <a:gridCol w="360040"/>
                <a:gridCol w="3024336"/>
              </a:tblGrid>
              <a:tr h="1038894"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Tiêu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chuẩn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lâm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sàng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và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cận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lâm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sàng</a:t>
                      </a:r>
                      <a:endParaRPr lang="en-US" sz="2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ALI</a:t>
                      </a:r>
                    </a:p>
                    <a:p>
                      <a:pPr algn="ctr"/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tổn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thương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phổi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cấp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lang="en-US" sz="2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ARDS</a:t>
                      </a:r>
                    </a:p>
                    <a:p>
                      <a:pPr algn="ctr"/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hội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chứng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suy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hô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hấp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cấp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lang="en-US" sz="2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899"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Xảy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ra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endParaRPr lang="en-US" sz="2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Cấp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tính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endParaRPr lang="en-US" sz="2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601899"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Xquang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phổi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endParaRPr lang="en-US" sz="2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Thâm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nhiễm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phế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nang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2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bên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endParaRPr lang="en-US" sz="2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1038894"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Áp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lực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động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mạch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phổi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bít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endParaRPr lang="en-US" sz="2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&lt; 18 mmHg hay 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siêu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âm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tim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không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thấy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rối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loạn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chức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năng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thất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trái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endParaRPr lang="en-US" sz="2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1038894">
                <a:tc>
                  <a:txBody>
                    <a:bodyPr/>
                    <a:lstStyle/>
                    <a:p>
                      <a:r>
                        <a:rPr lang="en-US" sz="200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Sự</a:t>
                      </a:r>
                      <a:r>
                        <a:rPr lang="en-US" sz="2000" baseline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cung cấp </a:t>
                      </a:r>
                      <a:r>
                        <a:rPr lang="en-US" sz="200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Oxy </a:t>
                      </a:r>
                      <a:endParaRPr lang="en-US" sz="2000" dirty="0" smtClean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  <a:p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PaO2/FiO2</a:t>
                      </a:r>
                      <a:endParaRPr lang="en-US" sz="2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&lt; 300</a:t>
                      </a:r>
                      <a:endParaRPr lang="en-US" sz="2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&lt; 200</a:t>
                      </a:r>
                      <a:endParaRPr lang="en-US" sz="2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pic>
        <p:nvPicPr>
          <p:cNvPr id="7" name="Picture 6" descr="Screen shot 2014-11-02 at 6.23.1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324" y="1113954"/>
            <a:ext cx="6816757" cy="5112568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pic>
        <p:nvPicPr>
          <p:cNvPr id="7" name="Picture 6" descr="Screen shot 2014-11-02 at 6.26.1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396" y="393874"/>
            <a:ext cx="5623878" cy="659507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8188" y="1762026"/>
            <a:ext cx="92890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Arial"/>
                <a:cs typeface="Arial"/>
              </a:rPr>
              <a:t>Đây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không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phải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là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điều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err="1" smtClean="0">
                <a:latin typeface="Arial"/>
                <a:cs typeface="Arial"/>
              </a:rPr>
              <a:t>trị</a:t>
            </a:r>
            <a:r>
              <a:rPr lang="en-US" sz="2000" smtClean="0">
                <a:latin typeface="Arial"/>
                <a:cs typeface="Arial"/>
              </a:rPr>
              <a:t> củahội </a:t>
            </a:r>
            <a:r>
              <a:rPr lang="en-US" sz="2000" dirty="0" err="1" smtClean="0">
                <a:latin typeface="Arial"/>
                <a:cs typeface="Arial"/>
              </a:rPr>
              <a:t>chứng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suy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hô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hấp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cấp</a:t>
            </a:r>
            <a:endParaRPr lang="en-US" sz="2000" dirty="0" smtClean="0">
              <a:latin typeface="Arial"/>
              <a:cs typeface="Arial"/>
            </a:endParaRP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 err="1" smtClean="0">
                <a:latin typeface="Arial"/>
                <a:cs typeface="Arial"/>
              </a:rPr>
              <a:t>Hai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bối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cảnh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mà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chúng</a:t>
            </a:r>
            <a:r>
              <a:rPr lang="en-US" sz="2000" dirty="0" smtClean="0">
                <a:latin typeface="Arial"/>
                <a:cs typeface="Arial"/>
              </a:rPr>
              <a:t> ta </a:t>
            </a:r>
            <a:r>
              <a:rPr lang="en-US" sz="2000" dirty="0" err="1" smtClean="0">
                <a:latin typeface="Arial"/>
                <a:cs typeface="Arial"/>
              </a:rPr>
              <a:t>có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thể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thảo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luận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việc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dùng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thông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khí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không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xâm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lấn</a:t>
            </a:r>
            <a:endParaRPr lang="en-US" sz="2000" dirty="0" smtClean="0"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000" dirty="0" err="1" smtClean="0">
                <a:latin typeface="Arial"/>
                <a:cs typeface="Arial"/>
              </a:rPr>
              <a:t>Để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chuẩn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bị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đặt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nội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khí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quản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err="1" smtClean="0">
                <a:latin typeface="Arial"/>
                <a:cs typeface="Arial"/>
              </a:rPr>
              <a:t>Trong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từng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trường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hợp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trên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những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bệnh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nhân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mà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thông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khí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xâm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lấn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gây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nguy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cơ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cao</a:t>
            </a:r>
            <a:r>
              <a:rPr lang="en-US" sz="2000" dirty="0" smtClean="0">
                <a:latin typeface="Arial"/>
                <a:cs typeface="Arial"/>
              </a:rPr>
              <a:t>: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Huyết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học</a:t>
            </a:r>
            <a:endParaRPr lang="en-US" sz="200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 err="1" smtClean="0">
                <a:latin typeface="Arial"/>
                <a:cs typeface="Arial"/>
              </a:rPr>
              <a:t>Quyết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định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sử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dụng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thông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khí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không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xâm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lấn</a:t>
            </a:r>
            <a:r>
              <a:rPr lang="en-US" sz="2000" dirty="0" smtClean="0">
                <a:latin typeface="Arial"/>
                <a:cs typeface="Arial"/>
              </a:rPr>
              <a:t> 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err="1" smtClean="0">
                <a:latin typeface="Arial"/>
                <a:cs typeface="Arial"/>
              </a:rPr>
              <a:t>Mặt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nạ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mặt</a:t>
            </a:r>
            <a:endParaRPr lang="en-US" sz="200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Thông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khí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hỗ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trợ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-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kiểm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soát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áp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lực</a:t>
            </a:r>
            <a:r>
              <a:rPr lang="en-US" sz="2000" dirty="0" smtClean="0">
                <a:latin typeface="Arial"/>
                <a:cs typeface="Arial"/>
              </a:rPr>
              <a:t> hay </a:t>
            </a:r>
            <a:r>
              <a:rPr lang="en-US" sz="2000" dirty="0" err="1" smtClean="0">
                <a:latin typeface="Arial"/>
                <a:cs typeface="Arial"/>
              </a:rPr>
              <a:t>thể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tích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với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cùng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nguyên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tắc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như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thông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khí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xâm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lấn</a:t>
            </a:r>
            <a:r>
              <a:rPr lang="en-US" sz="2000" dirty="0" smtClean="0">
                <a:latin typeface="Arial"/>
                <a:cs typeface="Arial"/>
              </a:rPr>
              <a:t> 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Áp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lực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dương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cuối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kỳ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thở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ra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 PEEP</a:t>
            </a:r>
            <a:endParaRPr lang="en-US" sz="2000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755900" y="3187700"/>
            <a:ext cx="5543134" cy="53476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Thiết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lập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thông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khí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xâm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lấn</a:t>
            </a:r>
            <a:endParaRPr lang="en-CA" sz="36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pic>
        <p:nvPicPr>
          <p:cNvPr id="7" name="Picture 6" descr="Screen shot 2014-11-02 at 6.42.3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04" y="825922"/>
            <a:ext cx="9244443" cy="59046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66380" y="969938"/>
            <a:ext cx="454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Khí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94372" y="2554114"/>
            <a:ext cx="5440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Phổi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66380" y="4262561"/>
            <a:ext cx="4771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Tim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34332" y="3202186"/>
            <a:ext cx="5440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Phải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26420" y="3202186"/>
            <a:ext cx="4871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Trái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66380" y="5506442"/>
            <a:ext cx="434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Mô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70636" y="2770138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Giảm</a:t>
            </a:r>
            <a:r>
              <a:rPr lang="en-US" sz="1400" dirty="0" smtClean="0">
                <a:latin typeface="Arial"/>
                <a:cs typeface="Arial"/>
              </a:rPr>
              <a:t> Oxy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42644" y="356222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Các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biến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đổi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giải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phẫu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38788" y="3254449"/>
            <a:ext cx="21709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Tăng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áp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động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mạch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phổi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670743" y="3706242"/>
            <a:ext cx="996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Suy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thất</a:t>
            </a:r>
            <a:r>
              <a:rPr lang="en-US" sz="1400" dirty="0" smtClean="0">
                <a:latin typeface="Arial"/>
                <a:cs typeface="Arial"/>
              </a:rPr>
              <a:t> T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41194" y="4210298"/>
            <a:ext cx="10097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Suy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thất</a:t>
            </a:r>
            <a:r>
              <a:rPr lang="en-US" sz="1400" dirty="0" smtClean="0">
                <a:latin typeface="Arial"/>
                <a:cs typeface="Arial"/>
              </a:rPr>
              <a:t> P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94772" y="3778250"/>
            <a:ext cx="23472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Tăng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công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tống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máu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thất</a:t>
            </a:r>
            <a:r>
              <a:rPr lang="en-US" sz="1400" dirty="0" smtClean="0">
                <a:latin typeface="Arial"/>
                <a:cs typeface="Arial"/>
              </a:rPr>
              <a:t> P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16138" y="4642346"/>
            <a:ext cx="16948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Giảm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tiền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tải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thất</a:t>
            </a:r>
            <a:r>
              <a:rPr lang="en-US" sz="1400" dirty="0" smtClean="0">
                <a:latin typeface="Arial"/>
                <a:cs typeface="Arial"/>
              </a:rPr>
              <a:t> T</a:t>
            </a:r>
            <a:endParaRPr lang="en-US" sz="1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17900" y="897930"/>
            <a:ext cx="3537777" cy="3565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00" dirty="0" err="1" smtClean="0">
                <a:latin typeface="Arial"/>
                <a:cs typeface="Arial"/>
              </a:rPr>
              <a:t>Một</a:t>
            </a:r>
            <a:r>
              <a:rPr lang="en-CA" sz="2400" dirty="0" smtClean="0">
                <a:latin typeface="Arial"/>
                <a:cs typeface="Arial"/>
              </a:rPr>
              <a:t> </a:t>
            </a:r>
            <a:r>
              <a:rPr lang="en-CA" sz="2400" dirty="0" err="1" smtClean="0">
                <a:latin typeface="Arial"/>
                <a:cs typeface="Arial"/>
              </a:rPr>
              <a:t>tình</a:t>
            </a:r>
            <a:r>
              <a:rPr lang="en-CA" sz="2400" dirty="0" smtClean="0">
                <a:latin typeface="Arial"/>
                <a:cs typeface="Arial"/>
              </a:rPr>
              <a:t> </a:t>
            </a:r>
            <a:r>
              <a:rPr lang="en-CA" sz="2400" dirty="0" err="1" smtClean="0">
                <a:latin typeface="Arial"/>
                <a:cs typeface="Arial"/>
              </a:rPr>
              <a:t>trạng</a:t>
            </a:r>
            <a:r>
              <a:rPr lang="en-CA" sz="2400" dirty="0" smtClean="0">
                <a:latin typeface="Arial"/>
                <a:cs typeface="Arial"/>
              </a:rPr>
              <a:t> </a:t>
            </a:r>
            <a:r>
              <a:rPr lang="en-CA" sz="2400" dirty="0" err="1" smtClean="0">
                <a:latin typeface="Arial"/>
                <a:cs typeface="Arial"/>
              </a:rPr>
              <a:t>rất</a:t>
            </a:r>
            <a:r>
              <a:rPr lang="en-CA" sz="2400" dirty="0" smtClean="0">
                <a:latin typeface="Arial"/>
                <a:cs typeface="Arial"/>
              </a:rPr>
              <a:t> </a:t>
            </a:r>
            <a:r>
              <a:rPr lang="en-CA" sz="2400" dirty="0" err="1" smtClean="0">
                <a:latin typeface="Arial"/>
                <a:cs typeface="Arial"/>
              </a:rPr>
              <a:t>nguy</a:t>
            </a:r>
            <a:r>
              <a:rPr lang="en-CA" sz="2400" dirty="0" smtClean="0">
                <a:latin typeface="Arial"/>
                <a:cs typeface="Arial"/>
              </a:rPr>
              <a:t> </a:t>
            </a:r>
            <a:r>
              <a:rPr lang="en-CA" sz="2400" dirty="0" err="1" smtClean="0">
                <a:latin typeface="Arial"/>
                <a:cs typeface="Arial"/>
              </a:rPr>
              <a:t>cơ</a:t>
            </a:r>
            <a:r>
              <a:rPr lang="en-CA" sz="2400" dirty="0" smtClean="0">
                <a:latin typeface="Arial"/>
                <a:cs typeface="Arial"/>
              </a:rPr>
              <a:t> 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42244" y="1478051"/>
            <a:ext cx="892899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Arial"/>
                <a:cs typeface="Arial"/>
              </a:rPr>
              <a:t>Bệnh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nhân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ở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tư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thế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nửa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ngồi</a:t>
            </a:r>
            <a:r>
              <a:rPr lang="en-US" sz="2000" dirty="0" smtClean="0">
                <a:latin typeface="Arial"/>
                <a:cs typeface="Arial"/>
              </a:rPr>
              <a:t> </a:t>
            </a: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 err="1" smtClean="0">
                <a:latin typeface="Arial"/>
                <a:cs typeface="Arial"/>
              </a:rPr>
              <a:t>Nhân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viên</a:t>
            </a:r>
            <a:r>
              <a:rPr lang="en-US" sz="2000" dirty="0" smtClean="0">
                <a:latin typeface="Arial"/>
                <a:cs typeface="Arial"/>
              </a:rPr>
              <a:t> y </a:t>
            </a:r>
            <a:r>
              <a:rPr lang="en-US" sz="2000" dirty="0" err="1" smtClean="0">
                <a:latin typeface="Arial"/>
                <a:cs typeface="Arial"/>
              </a:rPr>
              <a:t>tế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sẵn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sàng</a:t>
            </a:r>
            <a:r>
              <a:rPr lang="en-US" sz="2000" dirty="0" smtClean="0">
                <a:latin typeface="Arial"/>
                <a:cs typeface="Arial"/>
              </a:rPr>
              <a:t> (+++)</a:t>
            </a: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 err="1" smtClean="0">
                <a:latin typeface="Arial"/>
                <a:cs typeface="Arial"/>
              </a:rPr>
              <a:t>Ống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nội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khí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quản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có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bóng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chèn</a:t>
            </a:r>
            <a:endParaRPr lang="en-US" sz="2000" dirty="0" smtClean="0">
              <a:latin typeface="Arial"/>
              <a:cs typeface="Arial"/>
            </a:endParaRP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 err="1" smtClean="0">
                <a:latin typeface="Arial"/>
                <a:cs typeface="Arial"/>
              </a:rPr>
              <a:t>Chuẩn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bị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cho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tình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trạng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suy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sụp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khi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tái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thông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khí</a:t>
            </a:r>
            <a:r>
              <a:rPr lang="en-US" sz="2000" dirty="0" smtClean="0">
                <a:latin typeface="Arial"/>
                <a:cs typeface="Arial"/>
              </a:rPr>
              <a:t>: </a:t>
            </a:r>
            <a:r>
              <a:rPr lang="en-US" sz="2000" dirty="0" err="1" smtClean="0">
                <a:latin typeface="Arial"/>
                <a:cs typeface="Arial"/>
              </a:rPr>
              <a:t>Đổ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đầy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mạch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máu</a:t>
            </a:r>
            <a:endParaRPr lang="en-US" sz="2000" dirty="0" smtClean="0">
              <a:latin typeface="Arial"/>
              <a:cs typeface="Arial"/>
            </a:endParaRPr>
          </a:p>
          <a:p>
            <a:r>
              <a:rPr lang="en-US" sz="2000" dirty="0">
                <a:latin typeface="Arial"/>
                <a:cs typeface="Arial"/>
              </a:rPr>
              <a:t>	</a:t>
            </a:r>
            <a:r>
              <a:rPr lang="en-US" sz="2000" dirty="0" smtClean="0">
                <a:latin typeface="Arial"/>
                <a:cs typeface="Arial"/>
              </a:rPr>
              <a:t>					</a:t>
            </a:r>
            <a:r>
              <a:rPr lang="en-US" sz="2000" dirty="0" err="1" smtClean="0">
                <a:latin typeface="Arial"/>
                <a:cs typeface="Arial"/>
              </a:rPr>
              <a:t>Thuốc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vận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mạch</a:t>
            </a:r>
            <a:endParaRPr lang="en-US" sz="2000" dirty="0" smtClean="0">
              <a:latin typeface="Arial"/>
              <a:cs typeface="Arial"/>
            </a:endParaRP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 err="1" smtClean="0">
                <a:latin typeface="Arial"/>
                <a:cs typeface="Arial"/>
              </a:rPr>
              <a:t>Chọn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lựa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thuốc</a:t>
            </a:r>
            <a:r>
              <a:rPr lang="en-US" sz="2000" dirty="0" smtClean="0">
                <a:latin typeface="Arial"/>
                <a:cs typeface="Arial"/>
              </a:rPr>
              <a:t>: ATROPINE</a:t>
            </a:r>
          </a:p>
          <a:p>
            <a:r>
              <a:rPr lang="en-US" sz="2000" dirty="0">
                <a:latin typeface="Arial"/>
                <a:cs typeface="Arial"/>
              </a:rPr>
              <a:t>	</a:t>
            </a:r>
            <a:r>
              <a:rPr lang="en-US" sz="2000" dirty="0" smtClean="0">
                <a:latin typeface="Arial"/>
                <a:cs typeface="Arial"/>
              </a:rPr>
              <a:t>	KETALAR / DIPRIVAN</a:t>
            </a:r>
          </a:p>
          <a:p>
            <a:r>
              <a:rPr lang="en-US" sz="2000" dirty="0">
                <a:latin typeface="Arial"/>
                <a:cs typeface="Arial"/>
              </a:rPr>
              <a:t>	</a:t>
            </a:r>
            <a:r>
              <a:rPr lang="en-US" sz="2000" dirty="0" smtClean="0">
                <a:latin typeface="Arial"/>
                <a:cs typeface="Arial"/>
              </a:rPr>
              <a:t>	CELOCURINE / NORCURON (?)</a:t>
            </a: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 err="1" smtClean="0">
                <a:latin typeface="Arial"/>
                <a:cs typeface="Arial"/>
              </a:rPr>
              <a:t>Tạo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thích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ứng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thông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khí</a:t>
            </a:r>
            <a:r>
              <a:rPr lang="en-US" sz="2000" dirty="0" smtClean="0">
                <a:latin typeface="Arial"/>
                <a:cs typeface="Arial"/>
              </a:rPr>
              <a:t> ban </a:t>
            </a:r>
            <a:r>
              <a:rPr lang="en-US" sz="2000" dirty="0" err="1" smtClean="0">
                <a:latin typeface="Arial"/>
                <a:cs typeface="Arial"/>
              </a:rPr>
              <a:t>đầu</a:t>
            </a:r>
            <a:r>
              <a:rPr lang="en-US" sz="2000" dirty="0" smtClean="0">
                <a:latin typeface="Arial"/>
                <a:cs typeface="Arial"/>
              </a:rPr>
              <a:t>: </a:t>
            </a:r>
            <a:r>
              <a:rPr lang="en-US" sz="2000" dirty="0" err="1" smtClean="0">
                <a:latin typeface="Arial"/>
                <a:cs typeface="Arial"/>
              </a:rPr>
              <a:t>Áp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lực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dương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cuối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kỳ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thở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ra</a:t>
            </a:r>
            <a:r>
              <a:rPr lang="en-US" sz="2000" dirty="0" smtClean="0">
                <a:latin typeface="Arial"/>
                <a:cs typeface="Arial"/>
              </a:rPr>
              <a:t>, </a:t>
            </a:r>
            <a:r>
              <a:rPr lang="en-US" sz="2000" dirty="0" err="1" smtClean="0">
                <a:latin typeface="Arial"/>
                <a:cs typeface="Arial"/>
              </a:rPr>
              <a:t>có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nhưng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đừng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quá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nhiều</a:t>
            </a:r>
            <a:r>
              <a:rPr lang="en-US" sz="2000" dirty="0" smtClean="0">
                <a:latin typeface="Arial"/>
                <a:cs typeface="Arial"/>
              </a:rPr>
              <a:t> (?)</a:t>
            </a: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 err="1" smtClean="0">
                <a:latin typeface="Arial"/>
                <a:cs typeface="Arial"/>
              </a:rPr>
              <a:t>Chuẩn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bị</a:t>
            </a:r>
            <a:r>
              <a:rPr lang="en-US" sz="2000" dirty="0" smtClean="0">
                <a:latin typeface="Arial"/>
                <a:cs typeface="Arial"/>
              </a:rPr>
              <a:t> an </a:t>
            </a:r>
            <a:r>
              <a:rPr lang="en-US" sz="2000" dirty="0" err="1" smtClean="0">
                <a:latin typeface="Arial"/>
                <a:cs typeface="Arial"/>
              </a:rPr>
              <a:t>thần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ngay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sau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 err="1" smtClean="0">
                <a:latin typeface="Arial"/>
                <a:cs typeface="Arial"/>
              </a:rPr>
              <a:t>đó</a:t>
            </a:r>
            <a:r>
              <a:rPr lang="en-US" sz="2000" dirty="0" smtClean="0">
                <a:latin typeface="Arial"/>
                <a:cs typeface="Arial"/>
              </a:rPr>
              <a:t>   </a:t>
            </a:r>
            <a:endParaRPr lang="en-US" sz="2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dirty="0" err="1" smtClean="0">
                <a:solidFill>
                  <a:srgbClr val="000000"/>
                </a:solidFill>
                <a:latin typeface="Tahoma"/>
                <a:cs typeface="Tahoma"/>
              </a:rPr>
              <a:t>Hanoï</a:t>
            </a:r>
            <a:r>
              <a:rPr lang="en-CA" sz="1000" dirty="0" smtClean="0">
                <a:solidFill>
                  <a:srgbClr val="000000"/>
                </a:solidFill>
                <a:latin typeface="Tahoma"/>
                <a:cs typeface="Tahoma"/>
              </a:rPr>
              <a:t> - </a:t>
            </a:r>
            <a:r>
              <a:rPr lang="en-CA" sz="1000" dirty="0" err="1" smtClean="0">
                <a:solidFill>
                  <a:srgbClr val="000000"/>
                </a:solidFill>
                <a:latin typeface="Tahoma"/>
                <a:cs typeface="Tahoma"/>
              </a:rPr>
              <a:t>Ho</a:t>
            </a:r>
            <a:r>
              <a:rPr lang="en-CA" sz="1000" dirty="0" smtClean="0">
                <a:solidFill>
                  <a:srgbClr val="000000"/>
                </a:solidFill>
                <a:latin typeface="Tahoma"/>
                <a:cs typeface="Tahoma"/>
              </a:rPr>
              <a:t> Chi Minh Ville</a:t>
            </a:r>
          </a:p>
          <a:p>
            <a:pPr>
              <a:lnSpc>
                <a:spcPts val="1150"/>
              </a:lnSpc>
            </a:pPr>
            <a:endParaRPr lang="en-CA" sz="1000" dirty="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34532" y="825922"/>
            <a:ext cx="2016224" cy="57606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333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trẻ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đủ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chuẩn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nhận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vào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34532" y="1690018"/>
            <a:ext cx="2016224" cy="57606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277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trẻ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được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nhận</a:t>
            </a:r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34532" y="2554114"/>
            <a:ext cx="2016224" cy="79208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264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được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đặt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NKQ</a:t>
            </a:r>
          </a:p>
          <a:p>
            <a:pPr algn="ctr"/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Có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thể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phân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tích</a:t>
            </a:r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868" y="897930"/>
            <a:ext cx="3240360" cy="129614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56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trẻ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không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được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nhận</a:t>
            </a:r>
            <a:endParaRPr lang="en-US" sz="16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 algn="ctr">
              <a:buFontTx/>
              <a:buChar char="-"/>
            </a:pP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27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cấp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cứu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tối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khẩn</a:t>
            </a:r>
            <a:endParaRPr lang="en-US" sz="16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 algn="ctr">
              <a:buFontTx/>
              <a:buChar char="-"/>
            </a:pP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17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tại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đơn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vị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Chuyển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bệnh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Sơ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sinh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Tăng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cường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(ICT)</a:t>
            </a:r>
          </a:p>
          <a:p>
            <a:pPr marL="285750" indent="-285750" algn="ctr">
              <a:buFontTx/>
              <a:buChar char="-"/>
            </a:pP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12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nguyên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nhân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không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rõ</a:t>
            </a:r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58868" y="2338090"/>
            <a:ext cx="3240360" cy="1008112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56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trẻ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bị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loại</a:t>
            </a:r>
            <a:endParaRPr lang="en-US" sz="16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 algn="ctr">
              <a:buFontTx/>
              <a:buChar char="-"/>
            </a:pP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11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chất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lượng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tìm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số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liệu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kém</a:t>
            </a:r>
            <a:endParaRPr lang="en-US" sz="16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 algn="ctr">
              <a:buFontTx/>
              <a:buChar char="-"/>
            </a:pP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1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khởi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phát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không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rõ</a:t>
            </a:r>
            <a:endParaRPr lang="en-US" sz="16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 algn="ctr">
              <a:buFontTx/>
              <a:buChar char="-"/>
            </a:pP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1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kết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thúc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quá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sớm</a:t>
            </a:r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34332" y="3850258"/>
            <a:ext cx="2016224" cy="79208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153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trẻ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sơ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sinh</a:t>
            </a:r>
            <a:endParaRPr lang="en-US" sz="16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algn="ctr"/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≤ 28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ngày</a:t>
            </a:r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66780" y="3850258"/>
            <a:ext cx="2016224" cy="79208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111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trẻ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lớn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hơn</a:t>
            </a:r>
            <a:endParaRPr lang="en-US" sz="16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algn="ctr"/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&gt; 28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ngày</a:t>
            </a:r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8148" y="5146402"/>
            <a:ext cx="2016224" cy="79208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74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không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Atropine</a:t>
            </a:r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186460" y="5146402"/>
            <a:ext cx="2016224" cy="79208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79 Atropine</a:t>
            </a:r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34732" y="5146402"/>
            <a:ext cx="2016224" cy="79208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66 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không</a:t>
            </a:r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 Atropine</a:t>
            </a:r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371036" y="5146402"/>
            <a:ext cx="2016224" cy="79208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rial"/>
                <a:cs typeface="Arial"/>
              </a:rPr>
              <a:t>45 Atropine</a:t>
            </a:r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cxnSp>
        <p:nvCxnSpPr>
          <p:cNvPr id="18" name="Straight Arrow Connector 17"/>
          <p:cNvCxnSpPr>
            <a:stCxn id="7" idx="2"/>
            <a:endCxn id="8" idx="0"/>
          </p:cNvCxnSpPr>
          <p:nvPr/>
        </p:nvCxnSpPr>
        <p:spPr>
          <a:xfrm>
            <a:off x="4842644" y="1401986"/>
            <a:ext cx="0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842644" y="2266082"/>
            <a:ext cx="0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2" idx="0"/>
          </p:cNvCxnSpPr>
          <p:nvPr/>
        </p:nvCxnSpPr>
        <p:spPr>
          <a:xfrm flipH="1">
            <a:off x="3042444" y="3346202"/>
            <a:ext cx="1584176" cy="504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9" idx="2"/>
            <a:endCxn id="13" idx="0"/>
          </p:cNvCxnSpPr>
          <p:nvPr/>
        </p:nvCxnSpPr>
        <p:spPr>
          <a:xfrm>
            <a:off x="4842644" y="3346202"/>
            <a:ext cx="2232248" cy="504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1314252" y="4642346"/>
            <a:ext cx="1584176" cy="504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15" idx="0"/>
          </p:cNvCxnSpPr>
          <p:nvPr/>
        </p:nvCxnSpPr>
        <p:spPr>
          <a:xfrm>
            <a:off x="2898428" y="4642346"/>
            <a:ext cx="1296144" cy="504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6210796" y="4642346"/>
            <a:ext cx="792088" cy="504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7002884" y="4642346"/>
            <a:ext cx="2592288" cy="504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4842644" y="1473994"/>
            <a:ext cx="201622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4842644" y="2410098"/>
            <a:ext cx="201622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458269" y="6226522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Arial"/>
                <a:cs typeface="Arial"/>
              </a:rPr>
              <a:t>Sơ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đồ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nhận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vào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dirty="0" err="1" smtClean="0">
                <a:latin typeface="Arial"/>
                <a:cs typeface="Arial"/>
              </a:rPr>
              <a:t>không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nhận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vào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và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loại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trừ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khỏi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nghiên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cứu</a:t>
            </a:r>
            <a:r>
              <a:rPr lang="en-US" dirty="0" smtClean="0">
                <a:latin typeface="Arial"/>
                <a:cs typeface="Arial"/>
              </a:rPr>
              <a:t>. </a:t>
            </a:r>
            <a:r>
              <a:rPr lang="en-US" dirty="0" err="1" smtClean="0">
                <a:latin typeface="Arial"/>
                <a:cs typeface="Arial"/>
              </a:rPr>
              <a:t>Trẻ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sơ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sinh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≤ 28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ngày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và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trẻ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lớn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&gt; 28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ngày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và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nhỏ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hơn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8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tuổi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.</a:t>
            </a:r>
            <a:r>
              <a:rPr lang="en-US" dirty="0" smtClean="0">
                <a:latin typeface="Arial"/>
                <a:cs typeface="Arial"/>
              </a:rPr>
              <a:t> </a:t>
            </a:r>
            <a:endParaRPr lang="en-US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66380" y="5434434"/>
            <a:ext cx="669674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latin typeface="Arial"/>
                <a:cs typeface="Arial"/>
              </a:rPr>
              <a:t>Ảnh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hưởng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của</a:t>
            </a:r>
            <a:r>
              <a:rPr lang="en-US" sz="1600" dirty="0" smtClean="0">
                <a:latin typeface="Arial"/>
                <a:cs typeface="Arial"/>
              </a:rPr>
              <a:t> atropine </a:t>
            </a:r>
            <a:r>
              <a:rPr lang="en-US" sz="1600" dirty="0" err="1" smtClean="0">
                <a:latin typeface="Arial"/>
                <a:cs typeface="Arial"/>
              </a:rPr>
              <a:t>lên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sự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thay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đổi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nhịp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tim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trong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khi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đặt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nội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khí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quản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cùa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hai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phân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nhóm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trẻ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em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về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độ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err="1" smtClean="0">
                <a:latin typeface="Arial"/>
                <a:cs typeface="Arial"/>
              </a:rPr>
              <a:t>tuổi</a:t>
            </a:r>
            <a:endParaRPr lang="en-US" sz="16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927100" y="249858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dirty="0" err="1" smtClean="0">
                <a:solidFill>
                  <a:srgbClr val="000000"/>
                </a:solidFill>
                <a:latin typeface="Tahoma"/>
                <a:cs typeface="Tahoma"/>
              </a:rPr>
              <a:t>Hanoï</a:t>
            </a:r>
            <a:r>
              <a:rPr lang="en-CA" sz="1000" dirty="0" smtClean="0">
                <a:solidFill>
                  <a:srgbClr val="000000"/>
                </a:solidFill>
                <a:latin typeface="Tahoma"/>
                <a:cs typeface="Tahoma"/>
              </a:rPr>
              <a:t> - </a:t>
            </a:r>
            <a:r>
              <a:rPr lang="en-CA" sz="1000" dirty="0" err="1" smtClean="0">
                <a:solidFill>
                  <a:srgbClr val="000000"/>
                </a:solidFill>
                <a:latin typeface="Tahoma"/>
                <a:cs typeface="Tahoma"/>
              </a:rPr>
              <a:t>Ho</a:t>
            </a:r>
            <a:r>
              <a:rPr lang="en-CA" sz="1000" dirty="0" smtClean="0">
                <a:solidFill>
                  <a:srgbClr val="000000"/>
                </a:solidFill>
                <a:latin typeface="Tahoma"/>
                <a:cs typeface="Tahoma"/>
              </a:rPr>
              <a:t> Chi Minh Ville</a:t>
            </a:r>
          </a:p>
          <a:p>
            <a:pPr>
              <a:lnSpc>
                <a:spcPts val="1150"/>
              </a:lnSpc>
            </a:pPr>
            <a:endParaRPr lang="en-CA" sz="1000" dirty="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321866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dirty="0" err="1" smtClean="0">
                <a:solidFill>
                  <a:srgbClr val="000000"/>
                </a:solidFill>
                <a:latin typeface="Tahoma"/>
                <a:cs typeface="Tahoma"/>
              </a:rPr>
              <a:t>Octobre</a:t>
            </a:r>
            <a:r>
              <a:rPr lang="en-CA" sz="1000" dirty="0" smtClean="0">
                <a:solidFill>
                  <a:srgbClr val="000000"/>
                </a:solidFill>
                <a:latin typeface="Tahoma"/>
                <a:cs typeface="Tahoma"/>
              </a:rPr>
              <a:t> 2014</a:t>
            </a:r>
          </a:p>
          <a:p>
            <a:pPr>
              <a:lnSpc>
                <a:spcPts val="1150"/>
              </a:lnSpc>
            </a:pPr>
            <a:endParaRPr lang="en-CA" sz="1000" dirty="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54100" y="465882"/>
            <a:ext cx="8681864" cy="7053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00"/>
              </a:lnSpc>
              <a:tabLst>
                <a:tab pos="1447800" algn="l"/>
              </a:tabLst>
            </a:pPr>
            <a:r>
              <a:rPr lang="en-CA" sz="2010" b="1" dirty="0" smtClean="0">
                <a:solidFill>
                  <a:srgbClr val="000000"/>
                </a:solidFill>
                <a:latin typeface="Times New Roman Bold"/>
                <a:cs typeface="Times New Roman Bold"/>
              </a:rPr>
              <a:t>Continuous control of tracheal cuff pressure in paediatric intensive care unit: a</a:t>
            </a:r>
            <a:r>
              <a:rPr lang="en-CA" sz="20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2000" dirty="0" smtClean="0">
                <a:solidFill>
                  <a:srgbClr val="000000"/>
                </a:solidFill>
                <a:latin typeface="Times New Roman"/>
              </a:rPr>
            </a:br>
            <a:r>
              <a:rPr lang="en-CA" sz="2010" b="1" dirty="0" smtClean="0">
                <a:solidFill>
                  <a:srgbClr val="000000"/>
                </a:solidFill>
                <a:latin typeface="Times New Roman Bold"/>
                <a:cs typeface="Times New Roman Bold"/>
              </a:rPr>
              <a:t>	pilot study using a pneumatic device in small infants.</a:t>
            </a:r>
          </a:p>
          <a:p>
            <a:pPr>
              <a:lnSpc>
                <a:spcPts val="1800"/>
              </a:lnSpc>
            </a:pPr>
            <a:endParaRPr lang="en-CA" sz="2000" dirty="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95400" y="1041946"/>
            <a:ext cx="8143631" cy="7053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00"/>
              </a:lnSpc>
              <a:tabLst>
                <a:tab pos="3162300" algn="l"/>
              </a:tabLst>
            </a:pPr>
            <a:r>
              <a:rPr lang="en-CA" sz="20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Gaëlle</a:t>
            </a:r>
            <a:r>
              <a:rPr lang="en-CA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Vottier</a:t>
            </a:r>
            <a:r>
              <a:rPr lang="en-CA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, Boris </a:t>
            </a:r>
            <a:r>
              <a:rPr lang="en-CA" sz="20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Matrot</a:t>
            </a:r>
            <a:r>
              <a:rPr lang="en-CA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20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Jerôme</a:t>
            </a:r>
            <a:r>
              <a:rPr lang="en-CA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Naudin</a:t>
            </a:r>
            <a:r>
              <a:rPr lang="en-CA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, Philippe Sachs, Charlotte </a:t>
            </a:r>
            <a:r>
              <a:rPr lang="en-CA" sz="20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Michot</a:t>
            </a:r>
            <a:r>
              <a:rPr lang="en-CA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en-CA" sz="20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2000" dirty="0" smtClean="0">
                <a:solidFill>
                  <a:srgbClr val="000000"/>
                </a:solidFill>
                <a:latin typeface="Times New Roman"/>
              </a:rPr>
            </a:br>
            <a:r>
              <a:rPr lang="en-CA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	</a:t>
            </a:r>
            <a:r>
              <a:rPr lang="en-CA" sz="20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Stéphane</a:t>
            </a:r>
            <a:r>
              <a:rPr lang="en-CA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20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Dauger</a:t>
            </a:r>
            <a:endParaRPr lang="en-CA" sz="2010" b="1" dirty="0" smtClean="0">
              <a:solidFill>
                <a:srgbClr val="000000"/>
              </a:solidFill>
              <a:latin typeface="Arial Bold"/>
              <a:cs typeface="Arial Bold"/>
            </a:endParaRPr>
          </a:p>
          <a:p>
            <a:pPr>
              <a:lnSpc>
                <a:spcPts val="1800"/>
              </a:lnSpc>
            </a:pPr>
            <a:endParaRPr lang="en-CA" sz="2000" dirty="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pic>
        <p:nvPicPr>
          <p:cNvPr id="9" name="Picture 8" descr="Screen shot 2014-11-02 at 8.46.5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316" y="1618010"/>
            <a:ext cx="7033344" cy="515325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70436" y="1721956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 smtClean="0">
                <a:latin typeface="Arial"/>
                <a:cs typeface="Arial"/>
              </a:rPr>
              <a:t>Kiểm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tra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các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tiêu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chuẩn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nhận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và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không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nhận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vào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nghiên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cứu</a:t>
            </a:r>
            <a:endParaRPr lang="en-US" sz="1000" dirty="0"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06340" y="3490218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 smtClean="0">
                <a:latin typeface="Arial"/>
                <a:cs typeface="Arial"/>
              </a:rPr>
              <a:t>Bệnh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nhi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đặt</a:t>
            </a:r>
            <a:r>
              <a:rPr lang="en-US" sz="1000" dirty="0" smtClean="0">
                <a:latin typeface="Arial"/>
                <a:cs typeface="Arial"/>
              </a:rPr>
              <a:t> NKQ-</a:t>
            </a:r>
            <a:r>
              <a:rPr lang="en-US" sz="1000" dirty="0" err="1" smtClean="0">
                <a:latin typeface="Arial"/>
                <a:cs typeface="Arial"/>
              </a:rPr>
              <a:t>thở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máy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với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ống</a:t>
            </a:r>
            <a:r>
              <a:rPr lang="en-US" sz="1000" dirty="0" smtClean="0">
                <a:latin typeface="Arial"/>
                <a:cs typeface="Arial"/>
              </a:rPr>
              <a:t> NKQ </a:t>
            </a:r>
            <a:r>
              <a:rPr lang="en-US" sz="1000" dirty="0" err="1" smtClean="0">
                <a:latin typeface="Arial"/>
                <a:cs typeface="Arial"/>
              </a:rPr>
              <a:t>có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bóng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chèn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ngay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khi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nhập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endParaRPr lang="en-US" sz="1000" dirty="0">
              <a:latin typeface="Arial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34332" y="4880436"/>
            <a:ext cx="17281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 smtClean="0">
                <a:latin typeface="Arial"/>
                <a:cs typeface="Arial"/>
              </a:rPr>
              <a:t>Bệnh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nhi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đặt</a:t>
            </a:r>
            <a:r>
              <a:rPr lang="en-US" sz="1000" dirty="0" smtClean="0">
                <a:latin typeface="Arial"/>
                <a:cs typeface="Arial"/>
              </a:rPr>
              <a:t> NKQ-</a:t>
            </a:r>
            <a:r>
              <a:rPr lang="en-US" sz="1000" dirty="0" err="1" smtClean="0">
                <a:latin typeface="Arial"/>
                <a:cs typeface="Arial"/>
              </a:rPr>
              <a:t>thở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máy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với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ống</a:t>
            </a:r>
            <a:r>
              <a:rPr lang="en-US" sz="1000" dirty="0" smtClean="0">
                <a:latin typeface="Arial"/>
                <a:cs typeface="Arial"/>
              </a:rPr>
              <a:t> NKQ </a:t>
            </a:r>
            <a:r>
              <a:rPr lang="en-US" sz="1000" dirty="0" err="1" smtClean="0">
                <a:latin typeface="Arial"/>
                <a:cs typeface="Arial"/>
              </a:rPr>
              <a:t>có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bóng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chèn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trong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khi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nằm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viện</a:t>
            </a:r>
            <a:endParaRPr lang="en-US" sz="1000" dirty="0"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22564" y="2914154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 smtClean="0">
                <a:latin typeface="Arial"/>
                <a:cs typeface="Arial"/>
              </a:rPr>
              <a:t>Thông</a:t>
            </a:r>
            <a:r>
              <a:rPr lang="en-US" sz="1000" dirty="0" smtClean="0">
                <a:latin typeface="Arial"/>
                <a:cs typeface="Arial"/>
              </a:rPr>
              <a:t> tin </a:t>
            </a:r>
            <a:r>
              <a:rPr lang="en-US" sz="1000" dirty="0" err="1" smtClean="0">
                <a:latin typeface="Arial"/>
                <a:cs typeface="Arial"/>
              </a:rPr>
              <a:t>cho</a:t>
            </a:r>
            <a:r>
              <a:rPr lang="en-US" sz="1000" dirty="0" smtClean="0">
                <a:latin typeface="Arial"/>
                <a:cs typeface="Arial"/>
              </a:rPr>
              <a:t> cha </a:t>
            </a:r>
            <a:r>
              <a:rPr lang="en-US" sz="1000" dirty="0" err="1" smtClean="0">
                <a:latin typeface="Arial"/>
                <a:cs typeface="Arial"/>
              </a:rPr>
              <a:t>mẹ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và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không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phản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đối</a:t>
            </a:r>
            <a:endParaRPr lang="en-US" sz="1000" dirty="0">
              <a:latin typeface="Arial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98628" y="2287568"/>
            <a:ext cx="1224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latin typeface="Arial"/>
                <a:cs typeface="Arial"/>
              </a:rPr>
              <a:t>Phân</a:t>
            </a:r>
            <a:r>
              <a:rPr lang="en-US" sz="800" dirty="0" smtClean="0">
                <a:latin typeface="Arial"/>
                <a:cs typeface="Arial"/>
              </a:rPr>
              <a:t> </a:t>
            </a:r>
            <a:r>
              <a:rPr lang="en-US" sz="800" dirty="0" err="1" smtClean="0">
                <a:latin typeface="Arial"/>
                <a:cs typeface="Arial"/>
              </a:rPr>
              <a:t>nhóm</a:t>
            </a:r>
            <a:r>
              <a:rPr lang="en-US" sz="800" dirty="0" smtClean="0">
                <a:latin typeface="Arial"/>
                <a:cs typeface="Arial"/>
              </a:rPr>
              <a:t> </a:t>
            </a:r>
            <a:r>
              <a:rPr lang="en-US" sz="800" dirty="0" err="1" smtClean="0">
                <a:latin typeface="Arial"/>
                <a:cs typeface="Arial"/>
              </a:rPr>
              <a:t>ngẫu</a:t>
            </a:r>
            <a:r>
              <a:rPr lang="en-US" sz="800" dirty="0" smtClean="0">
                <a:latin typeface="Arial"/>
                <a:cs typeface="Arial"/>
              </a:rPr>
              <a:t> </a:t>
            </a:r>
            <a:r>
              <a:rPr lang="en-US" sz="800" dirty="0" err="1" smtClean="0">
                <a:latin typeface="Arial"/>
                <a:cs typeface="Arial"/>
              </a:rPr>
              <a:t>nhiên</a:t>
            </a:r>
            <a:endParaRPr lang="en-US" sz="800" dirty="0">
              <a:latin typeface="Arial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10796" y="2554114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 smtClean="0">
                <a:latin typeface="Arial"/>
                <a:cs typeface="Arial"/>
              </a:rPr>
              <a:t>Thay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đổi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giai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đoạn</a:t>
            </a:r>
            <a:endParaRPr lang="en-US" sz="1000" dirty="0"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06940" y="1978050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 smtClean="0">
                <a:latin typeface="Arial"/>
                <a:cs typeface="Arial"/>
              </a:rPr>
              <a:t>Kết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thúc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nghiên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cứu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cho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từng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bệnh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nhân</a:t>
            </a:r>
            <a:endParaRPr lang="en-US" sz="10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pic>
        <p:nvPicPr>
          <p:cNvPr id="7" name="Picture 6" descr="Screen shot 2014-11-02 at 8.57.0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236" y="681906"/>
            <a:ext cx="8244408" cy="61718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66980" y="3130178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Arial"/>
                <a:cs typeface="Arial"/>
              </a:rPr>
              <a:t>Nối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với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bóng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chèn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của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ống</a:t>
            </a:r>
            <a:r>
              <a:rPr lang="en-US" dirty="0" smtClean="0">
                <a:latin typeface="Arial"/>
                <a:cs typeface="Arial"/>
              </a:rPr>
              <a:t> NKQ </a:t>
            </a:r>
            <a:r>
              <a:rPr lang="en-US" dirty="0" err="1" smtClean="0">
                <a:latin typeface="Arial"/>
                <a:cs typeface="Arial"/>
              </a:rPr>
              <a:t>số</a:t>
            </a:r>
            <a:r>
              <a:rPr lang="en-US" dirty="0" smtClean="0">
                <a:latin typeface="Arial"/>
                <a:cs typeface="Arial"/>
              </a:rPr>
              <a:t> 3.5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83004" y="5146402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latin typeface="Arial"/>
                <a:cs typeface="Arial"/>
              </a:rPr>
              <a:t>ĐẶT TƯ THẾ </a:t>
            </a:r>
            <a:r>
              <a:rPr lang="en-US" dirty="0" smtClean="0">
                <a:latin typeface="Arial"/>
                <a:cs typeface="Arial"/>
              </a:rPr>
              <a:t>BỆNH NHÂN</a:t>
            </a:r>
            <a:endParaRPr lang="en-US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163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77900" y="1104900"/>
            <a:ext cx="800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# patient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651000" y="1104900"/>
            <a:ext cx="4064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Age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463800" y="1104900"/>
            <a:ext cx="6350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Weight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263900" y="1104900"/>
            <a:ext cx="5080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Main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969000" y="1104900"/>
            <a:ext cx="10287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PRISM score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048500" y="1104900"/>
            <a:ext cx="9906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PIM II score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089900" y="1104900"/>
            <a:ext cx="10033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Intubated on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080500" y="1104900"/>
            <a:ext cx="5842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Size of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651000" y="1282700"/>
            <a:ext cx="4445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(m)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463800" y="1282700"/>
            <a:ext cx="546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(kgs)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263900" y="1282700"/>
            <a:ext cx="8255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diagnosis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5969000" y="1282700"/>
            <a:ext cx="762000" cy="152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predicted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048500" y="1282700"/>
            <a:ext cx="762000" cy="152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predicted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089900" y="1282700"/>
            <a:ext cx="8763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admission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080500" y="1282700"/>
            <a:ext cx="673100" cy="1524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tracheal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5969000" y="1447800"/>
            <a:ext cx="11049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65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mortality (%)</a:t>
            </a:r>
          </a:p>
          <a:p>
            <a:pPr>
              <a:lnSpc>
                <a:spcPts val="1365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7048500" y="1447800"/>
            <a:ext cx="11049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mortality (%)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9080500" y="1447800"/>
            <a:ext cx="4953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tube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977900" y="16764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651000" y="1676400"/>
            <a:ext cx="3810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12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2463800" y="16764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8.2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3263900" y="1676400"/>
            <a:ext cx="7747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Botulism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5969000" y="16764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6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7048500" y="16764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2.8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8089900" y="1676400"/>
            <a:ext cx="4572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Yes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9080500" y="16764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3.5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977900" y="19304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2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651000" y="1930400"/>
            <a:ext cx="3810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14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2463800" y="1930400"/>
            <a:ext cx="4953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10.9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3263900" y="1930400"/>
            <a:ext cx="12954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Status epilepticus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5969000" y="19304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7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7048500" y="19304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5.2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8089900" y="1930400"/>
            <a:ext cx="4064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No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9080500" y="19304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4.5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977900" y="21971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651000" y="21971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5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2463800" y="21971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4.0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3263900" y="2197100"/>
            <a:ext cx="9906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ARF  (BPD)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5969000" y="21971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5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7048500" y="21971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0.9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8089900" y="2197100"/>
            <a:ext cx="4572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Yes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9080500" y="21971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3.5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977900" y="24511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4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7" name="TextBox 47"/>
          <p:cNvSpPr txBox="1"/>
          <p:nvPr/>
        </p:nvSpPr>
        <p:spPr>
          <a:xfrm>
            <a:off x="1651000" y="24511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2463800" y="24511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3.0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9" name="TextBox 49"/>
          <p:cNvSpPr txBox="1"/>
          <p:nvPr/>
        </p:nvSpPr>
        <p:spPr>
          <a:xfrm>
            <a:off x="3263900" y="2451100"/>
            <a:ext cx="9906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ARF  (RSV)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0" name="TextBox 50"/>
          <p:cNvSpPr txBox="1"/>
          <p:nvPr/>
        </p:nvSpPr>
        <p:spPr>
          <a:xfrm>
            <a:off x="5969000" y="24511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6.2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1" name="TextBox 51"/>
          <p:cNvSpPr txBox="1"/>
          <p:nvPr/>
        </p:nvSpPr>
        <p:spPr>
          <a:xfrm>
            <a:off x="7048500" y="24511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0.7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2" name="TextBox 52"/>
          <p:cNvSpPr txBox="1"/>
          <p:nvPr/>
        </p:nvSpPr>
        <p:spPr>
          <a:xfrm>
            <a:off x="8089900" y="2451100"/>
            <a:ext cx="4064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No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3" name="TextBox 53"/>
          <p:cNvSpPr txBox="1"/>
          <p:nvPr/>
        </p:nvSpPr>
        <p:spPr>
          <a:xfrm>
            <a:off x="9080500" y="24511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3.0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4" name="TextBox 54"/>
          <p:cNvSpPr txBox="1"/>
          <p:nvPr/>
        </p:nvSpPr>
        <p:spPr>
          <a:xfrm>
            <a:off x="977900" y="27178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5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5" name="TextBox 55"/>
          <p:cNvSpPr txBox="1"/>
          <p:nvPr/>
        </p:nvSpPr>
        <p:spPr>
          <a:xfrm>
            <a:off x="1651000" y="2717800"/>
            <a:ext cx="3810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30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6" name="TextBox 56"/>
          <p:cNvSpPr txBox="1"/>
          <p:nvPr/>
        </p:nvSpPr>
        <p:spPr>
          <a:xfrm>
            <a:off x="2463800" y="2717800"/>
            <a:ext cx="4953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11.5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7" name="TextBox 57"/>
          <p:cNvSpPr txBox="1"/>
          <p:nvPr/>
        </p:nvSpPr>
        <p:spPr>
          <a:xfrm>
            <a:off x="3263900" y="2717800"/>
            <a:ext cx="13843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ARF (Influenza A)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5969000" y="2717800"/>
            <a:ext cx="3810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11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7048500" y="27178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2.5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0" name="TextBox 60"/>
          <p:cNvSpPr txBox="1"/>
          <p:nvPr/>
        </p:nvSpPr>
        <p:spPr>
          <a:xfrm>
            <a:off x="8089900" y="2717800"/>
            <a:ext cx="4064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No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1" name="TextBox 61"/>
          <p:cNvSpPr txBox="1"/>
          <p:nvPr/>
        </p:nvSpPr>
        <p:spPr>
          <a:xfrm>
            <a:off x="9080500" y="27178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4.0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2" name="TextBox 62"/>
          <p:cNvSpPr txBox="1"/>
          <p:nvPr/>
        </p:nvSpPr>
        <p:spPr>
          <a:xfrm>
            <a:off x="977900" y="29718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6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651000" y="29718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2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4" name="TextBox 64"/>
          <p:cNvSpPr txBox="1"/>
          <p:nvPr/>
        </p:nvSpPr>
        <p:spPr>
          <a:xfrm>
            <a:off x="2463800" y="29718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4.5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5" name="TextBox 65"/>
          <p:cNvSpPr txBox="1"/>
          <p:nvPr/>
        </p:nvSpPr>
        <p:spPr>
          <a:xfrm>
            <a:off x="3263900" y="2971800"/>
            <a:ext cx="13589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Cardiogenic shock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6" name="TextBox 66"/>
          <p:cNvSpPr txBox="1"/>
          <p:nvPr/>
        </p:nvSpPr>
        <p:spPr>
          <a:xfrm>
            <a:off x="5969000" y="29718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2.8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7" name="TextBox 67"/>
          <p:cNvSpPr txBox="1"/>
          <p:nvPr/>
        </p:nvSpPr>
        <p:spPr>
          <a:xfrm>
            <a:off x="7048500" y="29718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5.3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8" name="TextBox 68"/>
          <p:cNvSpPr txBox="1"/>
          <p:nvPr/>
        </p:nvSpPr>
        <p:spPr>
          <a:xfrm>
            <a:off x="8089900" y="2971800"/>
            <a:ext cx="4572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Yes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9" name="TextBox 69"/>
          <p:cNvSpPr txBox="1"/>
          <p:nvPr/>
        </p:nvSpPr>
        <p:spPr>
          <a:xfrm>
            <a:off x="9080500" y="29718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4.0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70" name="TextBox 70"/>
          <p:cNvSpPr txBox="1"/>
          <p:nvPr/>
        </p:nvSpPr>
        <p:spPr>
          <a:xfrm>
            <a:off x="977900" y="32385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7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71" name="TextBox 71"/>
          <p:cNvSpPr txBox="1"/>
          <p:nvPr/>
        </p:nvSpPr>
        <p:spPr>
          <a:xfrm>
            <a:off x="1651000" y="32385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72" name="TextBox 72"/>
          <p:cNvSpPr txBox="1"/>
          <p:nvPr/>
        </p:nvSpPr>
        <p:spPr>
          <a:xfrm>
            <a:off x="2463800" y="32385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3.9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73" name="TextBox 73"/>
          <p:cNvSpPr txBox="1"/>
          <p:nvPr/>
        </p:nvSpPr>
        <p:spPr>
          <a:xfrm>
            <a:off x="3263900" y="3238500"/>
            <a:ext cx="15875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Pulmonary hemorrage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74" name="TextBox 74"/>
          <p:cNvSpPr txBox="1"/>
          <p:nvPr/>
        </p:nvSpPr>
        <p:spPr>
          <a:xfrm>
            <a:off x="5969000" y="32385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7.6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75" name="TextBox 75"/>
          <p:cNvSpPr txBox="1"/>
          <p:nvPr/>
        </p:nvSpPr>
        <p:spPr>
          <a:xfrm>
            <a:off x="7048500" y="3238500"/>
            <a:ext cx="4953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13.4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76" name="TextBox 76"/>
          <p:cNvSpPr txBox="1"/>
          <p:nvPr/>
        </p:nvSpPr>
        <p:spPr>
          <a:xfrm>
            <a:off x="8089900" y="3238500"/>
            <a:ext cx="4064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No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77" name="TextBox 77"/>
          <p:cNvSpPr txBox="1"/>
          <p:nvPr/>
        </p:nvSpPr>
        <p:spPr>
          <a:xfrm>
            <a:off x="9080500" y="32385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3.5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78" name="TextBox 78"/>
          <p:cNvSpPr txBox="1"/>
          <p:nvPr/>
        </p:nvSpPr>
        <p:spPr>
          <a:xfrm>
            <a:off x="977900" y="34925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8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79" name="TextBox 79"/>
          <p:cNvSpPr txBox="1"/>
          <p:nvPr/>
        </p:nvSpPr>
        <p:spPr>
          <a:xfrm>
            <a:off x="1651000" y="34925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5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0" name="TextBox 80"/>
          <p:cNvSpPr txBox="1"/>
          <p:nvPr/>
        </p:nvSpPr>
        <p:spPr>
          <a:xfrm>
            <a:off x="2463800" y="34925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5.1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1" name="TextBox 81"/>
          <p:cNvSpPr txBox="1"/>
          <p:nvPr/>
        </p:nvSpPr>
        <p:spPr>
          <a:xfrm>
            <a:off x="3263900" y="3492500"/>
            <a:ext cx="26924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Post-operative care after cardiac surgery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2" name="TextBox 82"/>
          <p:cNvSpPr txBox="1"/>
          <p:nvPr/>
        </p:nvSpPr>
        <p:spPr>
          <a:xfrm>
            <a:off x="5969000" y="34925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7.3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3" name="TextBox 83"/>
          <p:cNvSpPr txBox="1"/>
          <p:nvPr/>
        </p:nvSpPr>
        <p:spPr>
          <a:xfrm>
            <a:off x="7048500" y="34925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3.7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4" name="TextBox 84"/>
          <p:cNvSpPr txBox="1"/>
          <p:nvPr/>
        </p:nvSpPr>
        <p:spPr>
          <a:xfrm>
            <a:off x="8089900" y="3492500"/>
            <a:ext cx="4572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Yes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5" name="TextBox 85"/>
          <p:cNvSpPr txBox="1"/>
          <p:nvPr/>
        </p:nvSpPr>
        <p:spPr>
          <a:xfrm>
            <a:off x="9080500" y="34925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3.5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6" name="TextBox 86"/>
          <p:cNvSpPr txBox="1"/>
          <p:nvPr/>
        </p:nvSpPr>
        <p:spPr>
          <a:xfrm>
            <a:off x="977900" y="37592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9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7" name="TextBox 87"/>
          <p:cNvSpPr txBox="1"/>
          <p:nvPr/>
        </p:nvSpPr>
        <p:spPr>
          <a:xfrm>
            <a:off x="1651000" y="37592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8" name="TextBox 88"/>
          <p:cNvSpPr txBox="1"/>
          <p:nvPr/>
        </p:nvSpPr>
        <p:spPr>
          <a:xfrm>
            <a:off x="2463800" y="37592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2.1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9" name="TextBox 89"/>
          <p:cNvSpPr txBox="1"/>
          <p:nvPr/>
        </p:nvSpPr>
        <p:spPr>
          <a:xfrm>
            <a:off x="3263900" y="3759200"/>
            <a:ext cx="1562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ARF (Parainfluenzae)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0" name="TextBox 90"/>
          <p:cNvSpPr txBox="1"/>
          <p:nvPr/>
        </p:nvSpPr>
        <p:spPr>
          <a:xfrm>
            <a:off x="5969000" y="37592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6.2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1" name="TextBox 91"/>
          <p:cNvSpPr txBox="1"/>
          <p:nvPr/>
        </p:nvSpPr>
        <p:spPr>
          <a:xfrm>
            <a:off x="7048500" y="37592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0.6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2" name="TextBox 92"/>
          <p:cNvSpPr txBox="1"/>
          <p:nvPr/>
        </p:nvSpPr>
        <p:spPr>
          <a:xfrm>
            <a:off x="8089900" y="3759200"/>
            <a:ext cx="4064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No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3" name="TextBox 93"/>
          <p:cNvSpPr txBox="1"/>
          <p:nvPr/>
        </p:nvSpPr>
        <p:spPr>
          <a:xfrm>
            <a:off x="9080500" y="37592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3.0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4" name="TextBox 94"/>
          <p:cNvSpPr txBox="1"/>
          <p:nvPr/>
        </p:nvSpPr>
        <p:spPr>
          <a:xfrm>
            <a:off x="977900" y="4013200"/>
            <a:ext cx="3810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10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5" name="TextBox 95"/>
          <p:cNvSpPr txBox="1"/>
          <p:nvPr/>
        </p:nvSpPr>
        <p:spPr>
          <a:xfrm>
            <a:off x="1651000" y="40132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4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6" name="TextBox 96"/>
          <p:cNvSpPr txBox="1"/>
          <p:nvPr/>
        </p:nvSpPr>
        <p:spPr>
          <a:xfrm>
            <a:off x="2463800" y="40132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5.0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7" name="TextBox 97"/>
          <p:cNvSpPr txBox="1"/>
          <p:nvPr/>
        </p:nvSpPr>
        <p:spPr>
          <a:xfrm>
            <a:off x="3263900" y="4013200"/>
            <a:ext cx="25273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Post-operative care after neck surgery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8" name="TextBox 98"/>
          <p:cNvSpPr txBox="1"/>
          <p:nvPr/>
        </p:nvSpPr>
        <p:spPr>
          <a:xfrm>
            <a:off x="5969000" y="40132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1.8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9" name="TextBox 99"/>
          <p:cNvSpPr txBox="1"/>
          <p:nvPr/>
        </p:nvSpPr>
        <p:spPr>
          <a:xfrm>
            <a:off x="7048500" y="40132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2.9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0" name="TextBox 100"/>
          <p:cNvSpPr txBox="1"/>
          <p:nvPr/>
        </p:nvSpPr>
        <p:spPr>
          <a:xfrm>
            <a:off x="8089900" y="4013200"/>
            <a:ext cx="4572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Yes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1" name="TextBox 101"/>
          <p:cNvSpPr txBox="1"/>
          <p:nvPr/>
        </p:nvSpPr>
        <p:spPr>
          <a:xfrm>
            <a:off x="9080500" y="40132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3.5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2" name="TextBox 102"/>
          <p:cNvSpPr txBox="1"/>
          <p:nvPr/>
        </p:nvSpPr>
        <p:spPr>
          <a:xfrm>
            <a:off x="977900" y="4279900"/>
            <a:ext cx="3810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11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3" name="TextBox 103"/>
          <p:cNvSpPr txBox="1"/>
          <p:nvPr/>
        </p:nvSpPr>
        <p:spPr>
          <a:xfrm>
            <a:off x="1651000" y="4279900"/>
            <a:ext cx="3810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18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4" name="TextBox 104"/>
          <p:cNvSpPr txBox="1"/>
          <p:nvPr/>
        </p:nvSpPr>
        <p:spPr>
          <a:xfrm>
            <a:off x="2463800" y="42799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7.9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5" name="TextBox 105"/>
          <p:cNvSpPr txBox="1"/>
          <p:nvPr/>
        </p:nvSpPr>
        <p:spPr>
          <a:xfrm>
            <a:off x="3263900" y="4279900"/>
            <a:ext cx="1435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ARF (Tyrosinemia)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6" name="TextBox 106"/>
          <p:cNvSpPr txBox="1"/>
          <p:nvPr/>
        </p:nvSpPr>
        <p:spPr>
          <a:xfrm>
            <a:off x="5969000" y="4279900"/>
            <a:ext cx="3810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22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7" name="TextBox 107"/>
          <p:cNvSpPr txBox="1"/>
          <p:nvPr/>
        </p:nvSpPr>
        <p:spPr>
          <a:xfrm>
            <a:off x="7048500" y="42799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2.8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8" name="TextBox 108"/>
          <p:cNvSpPr txBox="1"/>
          <p:nvPr/>
        </p:nvSpPr>
        <p:spPr>
          <a:xfrm>
            <a:off x="8089900" y="4279900"/>
            <a:ext cx="4064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No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9" name="TextBox 109"/>
          <p:cNvSpPr txBox="1"/>
          <p:nvPr/>
        </p:nvSpPr>
        <p:spPr>
          <a:xfrm>
            <a:off x="9080500" y="42799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4.0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10" name="TextBox 110"/>
          <p:cNvSpPr txBox="1"/>
          <p:nvPr/>
        </p:nvSpPr>
        <p:spPr>
          <a:xfrm>
            <a:off x="977900" y="4533900"/>
            <a:ext cx="3810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12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11" name="TextBox 111"/>
          <p:cNvSpPr txBox="1"/>
          <p:nvPr/>
        </p:nvSpPr>
        <p:spPr>
          <a:xfrm>
            <a:off x="1651000" y="45339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12" name="TextBox 112"/>
          <p:cNvSpPr txBox="1"/>
          <p:nvPr/>
        </p:nvSpPr>
        <p:spPr>
          <a:xfrm>
            <a:off x="2463800" y="45339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2.9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13" name="TextBox 113"/>
          <p:cNvSpPr txBox="1"/>
          <p:nvPr/>
        </p:nvSpPr>
        <p:spPr>
          <a:xfrm>
            <a:off x="3263900" y="4533900"/>
            <a:ext cx="18796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Septic shock after volvulus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14" name="TextBox 114"/>
          <p:cNvSpPr txBox="1"/>
          <p:nvPr/>
        </p:nvSpPr>
        <p:spPr>
          <a:xfrm>
            <a:off x="5969000" y="4533900"/>
            <a:ext cx="4953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39.3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15" name="TextBox 115"/>
          <p:cNvSpPr txBox="1"/>
          <p:nvPr/>
        </p:nvSpPr>
        <p:spPr>
          <a:xfrm>
            <a:off x="7048500" y="45339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5.7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16" name="TextBox 116"/>
          <p:cNvSpPr txBox="1"/>
          <p:nvPr/>
        </p:nvSpPr>
        <p:spPr>
          <a:xfrm>
            <a:off x="8089900" y="4533900"/>
            <a:ext cx="4572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Yes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17" name="TextBox 117"/>
          <p:cNvSpPr txBox="1"/>
          <p:nvPr/>
        </p:nvSpPr>
        <p:spPr>
          <a:xfrm>
            <a:off x="9080500" y="45339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3.5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18" name="TextBox 118"/>
          <p:cNvSpPr txBox="1"/>
          <p:nvPr/>
        </p:nvSpPr>
        <p:spPr>
          <a:xfrm>
            <a:off x="977900" y="4800600"/>
            <a:ext cx="3810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13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19" name="TextBox 119"/>
          <p:cNvSpPr txBox="1"/>
          <p:nvPr/>
        </p:nvSpPr>
        <p:spPr>
          <a:xfrm>
            <a:off x="1651000" y="4800600"/>
            <a:ext cx="3810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39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20" name="TextBox 120"/>
          <p:cNvSpPr txBox="1"/>
          <p:nvPr/>
        </p:nvSpPr>
        <p:spPr>
          <a:xfrm>
            <a:off x="2463800" y="4800600"/>
            <a:ext cx="4953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10.4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21" name="TextBox 121"/>
          <p:cNvSpPr txBox="1"/>
          <p:nvPr/>
        </p:nvSpPr>
        <p:spPr>
          <a:xfrm>
            <a:off x="3263900" y="4800600"/>
            <a:ext cx="19050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ARF (Spinal Amyotrophia)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22" name="TextBox 122"/>
          <p:cNvSpPr txBox="1"/>
          <p:nvPr/>
        </p:nvSpPr>
        <p:spPr>
          <a:xfrm>
            <a:off x="5969000" y="48006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2.3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23" name="TextBox 123"/>
          <p:cNvSpPr txBox="1"/>
          <p:nvPr/>
        </p:nvSpPr>
        <p:spPr>
          <a:xfrm>
            <a:off x="7048500" y="4800600"/>
            <a:ext cx="4953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15.2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24" name="TextBox 124"/>
          <p:cNvSpPr txBox="1"/>
          <p:nvPr/>
        </p:nvSpPr>
        <p:spPr>
          <a:xfrm>
            <a:off x="8089900" y="4800600"/>
            <a:ext cx="4064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No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25" name="TextBox 125"/>
          <p:cNvSpPr txBox="1"/>
          <p:nvPr/>
        </p:nvSpPr>
        <p:spPr>
          <a:xfrm>
            <a:off x="9080500" y="48006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4.0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26" name="TextBox 126"/>
          <p:cNvSpPr txBox="1"/>
          <p:nvPr/>
        </p:nvSpPr>
        <p:spPr>
          <a:xfrm>
            <a:off x="977900" y="5054600"/>
            <a:ext cx="3683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14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27" name="TextBox 127"/>
          <p:cNvSpPr txBox="1"/>
          <p:nvPr/>
        </p:nvSpPr>
        <p:spPr>
          <a:xfrm>
            <a:off x="1651000" y="5054600"/>
            <a:ext cx="2921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7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28" name="TextBox 128"/>
          <p:cNvSpPr txBox="1"/>
          <p:nvPr/>
        </p:nvSpPr>
        <p:spPr>
          <a:xfrm>
            <a:off x="2463800" y="5054600"/>
            <a:ext cx="4826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13.8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29" name="TextBox 129"/>
          <p:cNvSpPr txBox="1"/>
          <p:nvPr/>
        </p:nvSpPr>
        <p:spPr>
          <a:xfrm>
            <a:off x="3263900" y="5054600"/>
            <a:ext cx="11938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Acute laryngitis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30" name="TextBox 130"/>
          <p:cNvSpPr txBox="1"/>
          <p:nvPr/>
        </p:nvSpPr>
        <p:spPr>
          <a:xfrm>
            <a:off x="5969000" y="5054600"/>
            <a:ext cx="4064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5.1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31" name="TextBox 131"/>
          <p:cNvSpPr txBox="1"/>
          <p:nvPr/>
        </p:nvSpPr>
        <p:spPr>
          <a:xfrm>
            <a:off x="7048500" y="5054600"/>
            <a:ext cx="4064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3.8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32" name="TextBox 132"/>
          <p:cNvSpPr txBox="1"/>
          <p:nvPr/>
        </p:nvSpPr>
        <p:spPr>
          <a:xfrm>
            <a:off x="8089900" y="5054600"/>
            <a:ext cx="3937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No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33" name="TextBox 133"/>
          <p:cNvSpPr txBox="1"/>
          <p:nvPr/>
        </p:nvSpPr>
        <p:spPr>
          <a:xfrm>
            <a:off x="9080500" y="5054600"/>
            <a:ext cx="4064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3.5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34" name="TextBox 134"/>
          <p:cNvSpPr txBox="1"/>
          <p:nvPr/>
        </p:nvSpPr>
        <p:spPr>
          <a:xfrm>
            <a:off x="977900" y="5283200"/>
            <a:ext cx="3810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15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35" name="TextBox 135"/>
          <p:cNvSpPr txBox="1"/>
          <p:nvPr/>
        </p:nvSpPr>
        <p:spPr>
          <a:xfrm>
            <a:off x="1651000" y="52832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36" name="TextBox 136"/>
          <p:cNvSpPr txBox="1"/>
          <p:nvPr/>
        </p:nvSpPr>
        <p:spPr>
          <a:xfrm>
            <a:off x="2463800" y="52832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3.0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37" name="TextBox 137"/>
          <p:cNvSpPr txBox="1"/>
          <p:nvPr/>
        </p:nvSpPr>
        <p:spPr>
          <a:xfrm>
            <a:off x="3263900" y="5283200"/>
            <a:ext cx="9906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ARF  (RSV)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38" name="TextBox 138"/>
          <p:cNvSpPr txBox="1"/>
          <p:nvPr/>
        </p:nvSpPr>
        <p:spPr>
          <a:xfrm>
            <a:off x="5969000" y="52832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4.2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39" name="TextBox 139"/>
          <p:cNvSpPr txBox="1"/>
          <p:nvPr/>
        </p:nvSpPr>
        <p:spPr>
          <a:xfrm>
            <a:off x="7048500" y="52832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2.8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40" name="TextBox 140"/>
          <p:cNvSpPr txBox="1"/>
          <p:nvPr/>
        </p:nvSpPr>
        <p:spPr>
          <a:xfrm>
            <a:off x="8089900" y="5283200"/>
            <a:ext cx="4064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No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41" name="TextBox 141"/>
          <p:cNvSpPr txBox="1"/>
          <p:nvPr/>
        </p:nvSpPr>
        <p:spPr>
          <a:xfrm>
            <a:off x="9080500" y="52832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smtClean="0">
                <a:solidFill>
                  <a:srgbClr val="000000"/>
                </a:solidFill>
                <a:latin typeface="Times New Roman"/>
                <a:cs typeface="Times New Roman"/>
              </a:rPr>
              <a:t>3.0</a:t>
            </a:r>
          </a:p>
          <a:p>
            <a:pPr>
              <a:lnSpc>
                <a:spcPts val="1380"/>
              </a:lnSpc>
            </a:pPr>
            <a:endParaRPr lang="en-CA" sz="120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42" name="TextBox 142"/>
          <p:cNvSpPr txBox="1"/>
          <p:nvPr/>
        </p:nvSpPr>
        <p:spPr>
          <a:xfrm>
            <a:off x="1092200" y="5537200"/>
            <a:ext cx="5715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Total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43" name="TextBox 143"/>
          <p:cNvSpPr txBox="1"/>
          <p:nvPr/>
        </p:nvSpPr>
        <p:spPr>
          <a:xfrm>
            <a:off x="1765300" y="5537200"/>
            <a:ext cx="6477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5 [3;13]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44" name="TextBox 144"/>
          <p:cNvSpPr txBox="1"/>
          <p:nvPr/>
        </p:nvSpPr>
        <p:spPr>
          <a:xfrm>
            <a:off x="2489200" y="5537200"/>
            <a:ext cx="8001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5 [3.5;9.3]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45" name="TextBox 145"/>
          <p:cNvSpPr txBox="1"/>
          <p:nvPr/>
        </p:nvSpPr>
        <p:spPr>
          <a:xfrm>
            <a:off x="6083300" y="5537200"/>
            <a:ext cx="9144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6.2 [4.6;7.5]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46" name="TextBox 146"/>
          <p:cNvSpPr txBox="1"/>
          <p:nvPr/>
        </p:nvSpPr>
        <p:spPr>
          <a:xfrm>
            <a:off x="7137400" y="5537200"/>
            <a:ext cx="9144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2.9 [2.7;5.3]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47" name="TextBox 147"/>
          <p:cNvSpPr txBox="1"/>
          <p:nvPr/>
        </p:nvSpPr>
        <p:spPr>
          <a:xfrm>
            <a:off x="8318500" y="5537200"/>
            <a:ext cx="6096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6 OUT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48" name="TextBox 148"/>
          <p:cNvSpPr txBox="1"/>
          <p:nvPr/>
        </p:nvSpPr>
        <p:spPr>
          <a:xfrm>
            <a:off x="9194800" y="5537200"/>
            <a:ext cx="5588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3 (3.0)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49" name="TextBox 149"/>
          <p:cNvSpPr txBox="1"/>
          <p:nvPr/>
        </p:nvSpPr>
        <p:spPr>
          <a:xfrm>
            <a:off x="1689100" y="5715000"/>
            <a:ext cx="8001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9.8+/-11.3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50" name="TextBox 150"/>
          <p:cNvSpPr txBox="1"/>
          <p:nvPr/>
        </p:nvSpPr>
        <p:spPr>
          <a:xfrm>
            <a:off x="2540000" y="5715000"/>
            <a:ext cx="7239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6.4+/-3.7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51" name="TextBox 151"/>
          <p:cNvSpPr txBox="1"/>
          <p:nvPr/>
        </p:nvSpPr>
        <p:spPr>
          <a:xfrm>
            <a:off x="6184900" y="5715000"/>
            <a:ext cx="7239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8.9+/-9.7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52" name="TextBox 152"/>
          <p:cNvSpPr txBox="1"/>
          <p:nvPr/>
        </p:nvSpPr>
        <p:spPr>
          <a:xfrm>
            <a:off x="7239000" y="5715000"/>
            <a:ext cx="7239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4.6+/-4.3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53" name="TextBox 153"/>
          <p:cNvSpPr txBox="1"/>
          <p:nvPr/>
        </p:nvSpPr>
        <p:spPr>
          <a:xfrm>
            <a:off x="8394700" y="5715000"/>
            <a:ext cx="5080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9 IN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54" name="TextBox 154"/>
          <p:cNvSpPr txBox="1"/>
          <p:nvPr/>
        </p:nvSpPr>
        <p:spPr>
          <a:xfrm>
            <a:off x="9194800" y="5715000"/>
            <a:ext cx="5588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7 (3.5)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55" name="TextBox 155"/>
          <p:cNvSpPr txBox="1"/>
          <p:nvPr/>
        </p:nvSpPr>
        <p:spPr>
          <a:xfrm>
            <a:off x="1816100" y="5892800"/>
            <a:ext cx="5969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6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(1-39)</a:t>
            </a:r>
          </a:p>
          <a:p>
            <a:pPr>
              <a:lnSpc>
                <a:spcPts val="136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56" name="TextBox 156"/>
          <p:cNvSpPr txBox="1"/>
          <p:nvPr/>
        </p:nvSpPr>
        <p:spPr>
          <a:xfrm>
            <a:off x="2514600" y="5892800"/>
            <a:ext cx="8255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(2.1-13.8)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57" name="TextBox 157"/>
          <p:cNvSpPr txBox="1"/>
          <p:nvPr/>
        </p:nvSpPr>
        <p:spPr>
          <a:xfrm>
            <a:off x="6159500" y="5892800"/>
            <a:ext cx="8255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(1.8-39.3)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58" name="TextBox 158"/>
          <p:cNvSpPr txBox="1"/>
          <p:nvPr/>
        </p:nvSpPr>
        <p:spPr>
          <a:xfrm>
            <a:off x="7213600" y="5892800"/>
            <a:ext cx="8255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(0.6-15.2)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59" name="TextBox 159"/>
          <p:cNvSpPr txBox="1"/>
          <p:nvPr/>
        </p:nvSpPr>
        <p:spPr>
          <a:xfrm>
            <a:off x="9194800" y="5892800"/>
            <a:ext cx="558800" cy="1651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4 (4.0)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60" name="TextBox 160"/>
          <p:cNvSpPr txBox="1"/>
          <p:nvPr/>
        </p:nvSpPr>
        <p:spPr>
          <a:xfrm>
            <a:off x="9194800" y="6070600"/>
            <a:ext cx="6223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smtClean="0">
                <a:solidFill>
                  <a:srgbClr val="000000"/>
                </a:solidFill>
                <a:latin typeface="Times New Roman Bold"/>
                <a:cs typeface="Times New Roman Bold"/>
              </a:rPr>
              <a:t>1 (4.5)</a:t>
            </a:r>
          </a:p>
          <a:p>
            <a:pPr>
              <a:lnSpc>
                <a:spcPts val="1380"/>
              </a:lnSpc>
            </a:pPr>
            <a:endParaRPr lang="en-CA" sz="1210" b="1" smtClean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161" name="TextBox 161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162" name="TextBox 162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pic>
        <p:nvPicPr>
          <p:cNvPr id="11" name="Picture 10" descr="Screen shot 2014-11-02 at 9.00.5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356" y="1329978"/>
            <a:ext cx="6625671" cy="468052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410596" y="825922"/>
            <a:ext cx="3081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ĐƯỜNG THỞ BỆNH NHÂN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82604" y="6082506"/>
            <a:ext cx="2519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ÁP LỰC BÓNG CHÈN</a:t>
            </a:r>
            <a:endParaRPr lang="en-US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18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946400" y="876300"/>
            <a:ext cx="1143000" cy="381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000" smtClean="0">
                <a:solidFill>
                  <a:srgbClr val="000000"/>
                </a:solidFill>
                <a:latin typeface="Tahoma"/>
                <a:cs typeface="Tahoma"/>
              </a:rPr>
              <a:t>p=0.007</a:t>
            </a:r>
          </a:p>
          <a:p>
            <a:pPr>
              <a:lnSpc>
                <a:spcPts val="2760"/>
              </a:lnSpc>
            </a:pPr>
            <a:endParaRPr lang="en-CA" sz="2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826000" y="838200"/>
            <a:ext cx="4318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000000"/>
                </a:solidFill>
                <a:latin typeface="Tahoma Bold"/>
                <a:cs typeface="Tahoma Bold"/>
              </a:rPr>
              <a:t>A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000000"/>
              </a:solidFill>
              <a:latin typeface="Tahoma Bold"/>
              <a:cs typeface="Tahoma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505700" y="876300"/>
            <a:ext cx="1282700" cy="381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smtClean="0">
                <a:solidFill>
                  <a:srgbClr val="000000"/>
                </a:solidFill>
                <a:latin typeface="Tahoma"/>
                <a:cs typeface="Tahoma"/>
              </a:rPr>
              <a:t>p&lt;0.0001</a:t>
            </a:r>
          </a:p>
          <a:p>
            <a:pPr>
              <a:lnSpc>
                <a:spcPts val="2300"/>
              </a:lnSpc>
            </a:pPr>
            <a:endParaRPr lang="en-CA" sz="2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194800" y="850900"/>
            <a:ext cx="4318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000000"/>
                </a:solidFill>
                <a:latin typeface="Tahoma Bold"/>
                <a:cs typeface="Tahoma Bold"/>
              </a:rPr>
              <a:t>C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000000"/>
              </a:solidFill>
              <a:latin typeface="Tahoma Bold"/>
              <a:cs typeface="Tahoma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933700" y="3949700"/>
            <a:ext cx="1143000" cy="381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000" smtClean="0">
                <a:solidFill>
                  <a:srgbClr val="000000"/>
                </a:solidFill>
                <a:latin typeface="Tahoma"/>
                <a:cs typeface="Tahoma"/>
              </a:rPr>
              <a:t>p=0.003</a:t>
            </a:r>
          </a:p>
          <a:p>
            <a:pPr>
              <a:lnSpc>
                <a:spcPts val="2760"/>
              </a:lnSpc>
            </a:pPr>
            <a:endParaRPr lang="en-CA" sz="2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826000" y="3911600"/>
            <a:ext cx="4318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000000"/>
                </a:solidFill>
                <a:latin typeface="Tahoma Bold"/>
                <a:cs typeface="Tahoma Bold"/>
              </a:rPr>
              <a:t>B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000000"/>
              </a:solidFill>
              <a:latin typeface="Tahoma Bold"/>
              <a:cs typeface="Tahoma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505700" y="3949700"/>
            <a:ext cx="1282700" cy="381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00" smtClean="0">
                <a:solidFill>
                  <a:srgbClr val="000000"/>
                </a:solidFill>
                <a:latin typeface="Tahoma"/>
                <a:cs typeface="Tahoma"/>
              </a:rPr>
              <a:t>p&lt;0.0001</a:t>
            </a:r>
          </a:p>
          <a:p>
            <a:pPr>
              <a:lnSpc>
                <a:spcPts val="2300"/>
              </a:lnSpc>
            </a:pPr>
            <a:endParaRPr lang="en-CA" sz="2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169400" y="3924300"/>
            <a:ext cx="457200" cy="4572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smtClean="0">
                <a:solidFill>
                  <a:srgbClr val="000000"/>
                </a:solidFill>
                <a:latin typeface="Tahoma Bold"/>
                <a:cs typeface="Tahoma Bold"/>
              </a:rPr>
              <a:t>D</a:t>
            </a:r>
          </a:p>
          <a:p>
            <a:pPr>
              <a:lnSpc>
                <a:spcPts val="2760"/>
              </a:lnSpc>
            </a:pPr>
            <a:endParaRPr lang="en-CA" sz="2410" b="1" smtClean="0">
              <a:solidFill>
                <a:srgbClr val="000000"/>
              </a:solidFill>
              <a:latin typeface="Tahoma Bold"/>
              <a:cs typeface="Tahoma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006600" y="6642100"/>
            <a:ext cx="1371600" cy="342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70"/>
              </a:lnSpc>
            </a:pPr>
            <a:r>
              <a:rPr lang="en-CA" sz="1800" smtClean="0">
                <a:solidFill>
                  <a:srgbClr val="000000"/>
                </a:solidFill>
                <a:latin typeface="Tahoma"/>
                <a:cs typeface="Tahoma"/>
              </a:rPr>
              <a:t>Nosten (-)</a:t>
            </a:r>
          </a:p>
          <a:p>
            <a:pPr>
              <a:lnSpc>
                <a:spcPts val="2070"/>
              </a:lnSpc>
            </a:pPr>
            <a:endParaRPr lang="en-CA" sz="18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784600" y="6642100"/>
            <a:ext cx="1447800" cy="342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70"/>
              </a:lnSpc>
            </a:pPr>
            <a:r>
              <a:rPr lang="en-CA" sz="1800" smtClean="0">
                <a:solidFill>
                  <a:srgbClr val="000000"/>
                </a:solidFill>
                <a:latin typeface="Tahoma"/>
                <a:cs typeface="Tahoma"/>
              </a:rPr>
              <a:t>Nosten (+)</a:t>
            </a:r>
          </a:p>
          <a:p>
            <a:pPr>
              <a:lnSpc>
                <a:spcPts val="2070"/>
              </a:lnSpc>
            </a:pPr>
            <a:endParaRPr lang="en-CA" sz="18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565900" y="6642100"/>
            <a:ext cx="1371600" cy="342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70"/>
              </a:lnSpc>
            </a:pPr>
            <a:r>
              <a:rPr lang="en-CA" sz="1800" smtClean="0">
                <a:solidFill>
                  <a:srgbClr val="000000"/>
                </a:solidFill>
                <a:latin typeface="Tahoma"/>
                <a:cs typeface="Tahoma"/>
              </a:rPr>
              <a:t>Nosten (-)</a:t>
            </a:r>
          </a:p>
          <a:p>
            <a:pPr>
              <a:lnSpc>
                <a:spcPts val="2070"/>
              </a:lnSpc>
            </a:pPr>
            <a:endParaRPr lang="en-CA" sz="18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343900" y="6642100"/>
            <a:ext cx="1358900" cy="2540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70"/>
              </a:lnSpc>
            </a:pPr>
            <a:r>
              <a:rPr lang="en-CA" sz="1800" smtClean="0">
                <a:solidFill>
                  <a:srgbClr val="000000"/>
                </a:solidFill>
                <a:latin typeface="Tahoma"/>
                <a:cs typeface="Tahoma"/>
              </a:rPr>
              <a:t>Nosten (+)</a:t>
            </a:r>
          </a:p>
          <a:p>
            <a:pPr>
              <a:lnSpc>
                <a:spcPts val="2070"/>
              </a:lnSpc>
            </a:pPr>
            <a:endParaRPr lang="en-CA" sz="18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682404" y="2842146"/>
            <a:ext cx="5778450" cy="53476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Áp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lực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dương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cuối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kỳ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thở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ra</a:t>
            </a:r>
            <a:endParaRPr lang="en-CA" sz="36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pic>
        <p:nvPicPr>
          <p:cNvPr id="7" name="Picture 6" descr="Screen shot 2014-11-02 at 9.03.3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252" y="1041946"/>
            <a:ext cx="8023810" cy="52144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82604" y="6082506"/>
            <a:ext cx="1929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Arial"/>
                <a:cs typeface="Arial"/>
              </a:rPr>
              <a:t>Áp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lực</a:t>
            </a:r>
            <a:r>
              <a:rPr lang="en-US" dirty="0" smtClean="0">
                <a:latin typeface="Arial"/>
                <a:cs typeface="Arial"/>
              </a:rPr>
              <a:t> (cm H</a:t>
            </a:r>
            <a:r>
              <a:rPr lang="en-US" baseline="-25000" dirty="0" smtClean="0">
                <a:latin typeface="Arial"/>
                <a:cs typeface="Arial"/>
              </a:rPr>
              <a:t>2</a:t>
            </a:r>
            <a:r>
              <a:rPr lang="en-US" dirty="0" smtClean="0">
                <a:latin typeface="Arial"/>
                <a:cs typeface="Arial"/>
              </a:rPr>
              <a:t>O)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8188" y="2986162"/>
            <a:ext cx="1018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 smtClean="0">
                <a:latin typeface="Arial"/>
                <a:cs typeface="Arial"/>
              </a:rPr>
              <a:t>Thể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tích</a:t>
            </a:r>
            <a:endParaRPr lang="en-US" dirty="0" smtClean="0">
              <a:latin typeface="Arial"/>
              <a:cs typeface="Arial"/>
            </a:endParaRPr>
          </a:p>
          <a:p>
            <a:pPr algn="ctr"/>
            <a:r>
              <a:rPr lang="en-US" dirty="0" smtClean="0">
                <a:latin typeface="Arial"/>
                <a:cs typeface="Arial"/>
              </a:rPr>
              <a:t>(mL)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70636" y="2195815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Arial"/>
                <a:cs typeface="Arial"/>
              </a:rPr>
              <a:t>Vùng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dãn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quá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mức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46500" y="327419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Arial"/>
                <a:cs typeface="Arial"/>
              </a:rPr>
              <a:t>Vùng</a:t>
            </a:r>
            <a:r>
              <a:rPr lang="en-US" dirty="0" smtClean="0">
                <a:latin typeface="Arial"/>
                <a:cs typeface="Arial"/>
              </a:rPr>
              <a:t> an </a:t>
            </a:r>
            <a:r>
              <a:rPr lang="en-US" dirty="0" err="1" smtClean="0">
                <a:latin typeface="Arial"/>
                <a:cs typeface="Arial"/>
              </a:rPr>
              <a:t>toàn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38388" y="478636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Arial"/>
                <a:cs typeface="Arial"/>
              </a:rPr>
              <a:t>Vùng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xẹp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phổi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868" y="241009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err="1" smtClean="0">
                <a:latin typeface="Arial"/>
                <a:cs typeface="Arial"/>
              </a:rPr>
              <a:t>Điểm</a:t>
            </a:r>
            <a:r>
              <a:rPr lang="en-US" smtClean="0">
                <a:latin typeface="Arial"/>
                <a:cs typeface="Arial"/>
              </a:rPr>
              <a:t> uốn cao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90716" y="4858370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err="1" smtClean="0">
                <a:latin typeface="Arial"/>
                <a:cs typeface="Arial"/>
              </a:rPr>
              <a:t>Điểm</a:t>
            </a:r>
            <a:r>
              <a:rPr lang="en-US" smtClean="0">
                <a:latin typeface="Arial"/>
                <a:cs typeface="Arial"/>
              </a:rPr>
              <a:t> uốn thấp</a:t>
            </a:r>
            <a:endParaRPr lang="en-US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68700" y="6705600"/>
            <a:ext cx="4055301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Brower RG, et al. N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Engl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J Med. 2004;351:327-36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4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68700" y="6705600"/>
            <a:ext cx="4005421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Brower RG, et al. N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Engl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J Med. 2004;351:327-36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4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68700" y="6705600"/>
            <a:ext cx="4005421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Brower RG, et al. N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Engl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J Med. 2004;351:327-36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4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374900" y="3187700"/>
            <a:ext cx="6746664" cy="53476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Tổn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thương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do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áp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lực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và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thể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tích</a:t>
            </a:r>
            <a:endParaRPr lang="en-CA" sz="36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0" y="6489700"/>
            <a:ext cx="3955627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Amato MB, et al. N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Engl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J Med. 1998;338:347-54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55700" y="6451600"/>
            <a:ext cx="3835703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ARDS Network. N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Engl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J Med.2000;342:1301-8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826420" y="1401986"/>
            <a:ext cx="5503209" cy="41592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Áp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lực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dương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cuối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kỳ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thở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ra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tối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ưu</a:t>
            </a:r>
            <a:endParaRPr lang="en-CA" sz="28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866538" y="2650744"/>
            <a:ext cx="5340154" cy="13435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>
              <a:lnSpc>
                <a:spcPts val="3500"/>
              </a:lnSpc>
              <a:tabLst>
                <a:tab pos="2006600" algn="l"/>
              </a:tabLst>
            </a:pP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Giới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hạn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tổn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thương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do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áp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lực</a:t>
            </a:r>
            <a:endParaRPr lang="en-CA" sz="28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ctr">
              <a:lnSpc>
                <a:spcPts val="3500"/>
              </a:lnSpc>
              <a:tabLst>
                <a:tab pos="2006600" algn="l"/>
              </a:tabLst>
            </a:pP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=</a:t>
            </a:r>
          </a:p>
          <a:p>
            <a:pPr algn="ctr">
              <a:lnSpc>
                <a:spcPts val="3500"/>
              </a:lnSpc>
              <a:tabLst>
                <a:tab pos="2006600" algn="l"/>
              </a:tabLst>
            </a:pP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Áp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lực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bình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nguyên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&lt; 30 cm H</a:t>
            </a:r>
            <a:r>
              <a:rPr lang="en-CA" sz="2800" baseline="-25000" dirty="0" smtClean="0">
                <a:solidFill>
                  <a:srgbClr val="000000"/>
                </a:solidFill>
                <a:latin typeface="Arial"/>
                <a:cs typeface="Arial"/>
              </a:rPr>
              <a:t>2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O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3" name="TextBox 5"/>
          <p:cNvSpPr txBox="1"/>
          <p:nvPr/>
        </p:nvSpPr>
        <p:spPr>
          <a:xfrm>
            <a:off x="2402885" y="5002386"/>
            <a:ext cx="6763295" cy="13435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>
              <a:lnSpc>
                <a:spcPts val="3500"/>
              </a:lnSpc>
              <a:tabLst>
                <a:tab pos="2006600" algn="l"/>
              </a:tabLst>
            </a:pP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Giới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hạn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tổn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thương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do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thể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tích</a:t>
            </a:r>
            <a:endParaRPr lang="en-CA" sz="28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ctr">
              <a:lnSpc>
                <a:spcPts val="3500"/>
              </a:lnSpc>
              <a:tabLst>
                <a:tab pos="2006600" algn="l"/>
              </a:tabLst>
            </a:pP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=</a:t>
            </a:r>
          </a:p>
          <a:p>
            <a:pPr algn="ctr">
              <a:lnSpc>
                <a:spcPts val="3500"/>
              </a:lnSpc>
              <a:tabLst>
                <a:tab pos="2006600" algn="l"/>
              </a:tabLst>
            </a:pPr>
            <a:r>
              <a:rPr lang="en-US" sz="2800" dirty="0" smtClean="0">
                <a:solidFill>
                  <a:srgbClr val="000000"/>
                </a:solidFill>
                <a:latin typeface="Arial"/>
                <a:cs typeface="Arial"/>
              </a:rPr>
              <a:t>T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hể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tích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thường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2800" dirty="0" err="1" smtClean="0">
                <a:solidFill>
                  <a:srgbClr val="000000"/>
                </a:solidFill>
                <a:latin typeface="Arial"/>
                <a:cs typeface="Arial"/>
              </a:rPr>
              <a:t>lưu</a:t>
            </a:r>
            <a:r>
              <a:rPr lang="en-CA" sz="2800" dirty="0" smtClean="0">
                <a:solidFill>
                  <a:srgbClr val="000000"/>
                </a:solidFill>
                <a:latin typeface="Arial"/>
                <a:cs typeface="Arial"/>
              </a:rPr>
              <a:t> = 6 ml/kg (&lt; 10 ml/kg)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66380" y="1257970"/>
            <a:ext cx="6192688" cy="792088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466380" y="2554114"/>
            <a:ext cx="6192688" cy="165618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250356" y="4930378"/>
            <a:ext cx="7056784" cy="165618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826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322364" y="3130178"/>
            <a:ext cx="6193002" cy="53476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An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thần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3600" dirty="0" smtClean="0">
                <a:solidFill>
                  <a:srgbClr val="000000"/>
                </a:solidFill>
                <a:latin typeface="Arial"/>
                <a:cs typeface="Arial"/>
              </a:rPr>
              <a:t>–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giảm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đau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và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dãn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cơ</a:t>
            </a:r>
            <a:endParaRPr lang="en-CA" sz="36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088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088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318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474492" y="3202186"/>
            <a:ext cx="3260057" cy="53476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Tư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thế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nằm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sấp</a:t>
            </a:r>
            <a:endParaRPr lang="en-CA" sz="36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346200" y="863600"/>
            <a:ext cx="7509756" cy="59443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Lợi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ích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sinh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lý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của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nằm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sấp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(1)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43000" y="2070100"/>
            <a:ext cx="2074224" cy="35676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Phế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nang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mở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330476" y="2050058"/>
            <a:ext cx="3459953" cy="6901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P</a:t>
            </a:r>
            <a:r>
              <a:rPr lang="en-CA" sz="1610" b="1" dirty="0" err="1" smtClean="0">
                <a:solidFill>
                  <a:srgbClr val="001279"/>
                </a:solidFill>
                <a:latin typeface="Arial Bold"/>
                <a:cs typeface="Arial Bold"/>
              </a:rPr>
              <a:t>xuyên</a:t>
            </a:r>
            <a:r>
              <a:rPr lang="en-CA" sz="1610" b="1" dirty="0" smtClean="0">
                <a:solidFill>
                  <a:srgbClr val="001279"/>
                </a:solidFill>
                <a:latin typeface="Arial Bold"/>
                <a:cs typeface="Arial Bold"/>
              </a:rPr>
              <a:t> </a:t>
            </a:r>
            <a:r>
              <a:rPr lang="en-CA" sz="1610" b="1" dirty="0" err="1" smtClean="0">
                <a:solidFill>
                  <a:srgbClr val="001279"/>
                </a:solidFill>
                <a:latin typeface="Arial Bold"/>
                <a:cs typeface="Arial Bold"/>
              </a:rPr>
              <a:t>thành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&gt;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P</a:t>
            </a:r>
            <a:r>
              <a:rPr lang="en-CA" sz="1610" b="1" dirty="0" err="1" smtClean="0">
                <a:solidFill>
                  <a:srgbClr val="001279"/>
                </a:solidFill>
                <a:latin typeface="Arial Bold"/>
                <a:cs typeface="Arial Bold"/>
              </a:rPr>
              <a:t>đóng</a:t>
            </a:r>
            <a:r>
              <a:rPr lang="en-CA" sz="1610" b="1" dirty="0" smtClean="0">
                <a:solidFill>
                  <a:srgbClr val="001279"/>
                </a:solidFill>
                <a:latin typeface="Arial Bold"/>
                <a:cs typeface="Arial Bold"/>
              </a:rPr>
              <a:t> </a:t>
            </a:r>
            <a:r>
              <a:rPr lang="en-CA" sz="1610" b="1" dirty="0" err="1" smtClean="0">
                <a:solidFill>
                  <a:srgbClr val="001279"/>
                </a:solidFill>
                <a:latin typeface="Arial Bold"/>
                <a:cs typeface="Arial Bold"/>
              </a:rPr>
              <a:t>phế</a:t>
            </a:r>
            <a:r>
              <a:rPr lang="en-CA" sz="1610" b="1" dirty="0" smtClean="0">
                <a:solidFill>
                  <a:srgbClr val="001279"/>
                </a:solidFill>
                <a:latin typeface="Arial Bold"/>
                <a:cs typeface="Arial Bold"/>
              </a:rPr>
              <a:t> </a:t>
            </a:r>
            <a:r>
              <a:rPr lang="en-CA" sz="1610" b="1" dirty="0" err="1" smtClean="0">
                <a:solidFill>
                  <a:srgbClr val="001279"/>
                </a:solidFill>
                <a:latin typeface="Arial Bold"/>
                <a:cs typeface="Arial Bold"/>
              </a:rPr>
              <a:t>nang</a:t>
            </a:r>
            <a:endParaRPr lang="en-CA" sz="1610" b="1" dirty="0" smtClean="0">
              <a:solidFill>
                <a:srgbClr val="001279"/>
              </a:solidFill>
              <a:latin typeface="Arial Bold"/>
              <a:cs typeface="Arial Bold"/>
            </a:endParaRPr>
          </a:p>
          <a:p>
            <a:pPr>
              <a:lnSpc>
                <a:spcPts val="2760"/>
              </a:lnSpc>
            </a:pPr>
            <a:endParaRPr lang="en-CA" sz="1610" b="1" dirty="0" smtClean="0">
              <a:solidFill>
                <a:srgbClr val="001279"/>
              </a:solidFill>
              <a:latin typeface="Arial Bold"/>
              <a:cs typeface="Arial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746300" y="2626122"/>
            <a:ext cx="5184576" cy="35676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P</a:t>
            </a:r>
            <a:r>
              <a:rPr lang="en-CA" sz="1610" b="1" dirty="0" err="1" smtClean="0">
                <a:solidFill>
                  <a:srgbClr val="001279"/>
                </a:solidFill>
                <a:latin typeface="Arial Bold"/>
                <a:cs typeface="Arial Bold"/>
              </a:rPr>
              <a:t>xuyên</a:t>
            </a:r>
            <a:r>
              <a:rPr lang="en-CA" sz="1610" b="1" dirty="0" smtClean="0">
                <a:solidFill>
                  <a:srgbClr val="001279"/>
                </a:solidFill>
                <a:latin typeface="Arial Bold"/>
                <a:cs typeface="Arial Bold"/>
              </a:rPr>
              <a:t> </a:t>
            </a:r>
            <a:r>
              <a:rPr lang="en-CA" sz="1610" b="1" dirty="0" err="1" smtClean="0">
                <a:solidFill>
                  <a:srgbClr val="001279"/>
                </a:solidFill>
                <a:latin typeface="Arial Bold"/>
                <a:cs typeface="Arial Bold"/>
              </a:rPr>
              <a:t>thành</a:t>
            </a:r>
            <a:r>
              <a:rPr lang="en-CA" sz="2410" b="1" dirty="0" smtClean="0">
                <a:solidFill>
                  <a:srgbClr val="000000"/>
                </a:solidFill>
                <a:latin typeface="Arial Bold"/>
                <a:cs typeface="Arial Bold"/>
              </a:rPr>
              <a:t> 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=</a:t>
            </a:r>
            <a:r>
              <a:rPr lang="en-CA" sz="2410" b="1" dirty="0" smtClean="0">
                <a:solidFill>
                  <a:srgbClr val="000000"/>
                </a:solidFill>
                <a:latin typeface="Arial Bold"/>
                <a:cs typeface="Arial Bold"/>
              </a:rPr>
              <a:t> 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(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P</a:t>
            </a:r>
            <a:r>
              <a:rPr lang="en-CA" sz="1610" b="1" dirty="0" err="1" smtClean="0">
                <a:solidFill>
                  <a:srgbClr val="001279"/>
                </a:solidFill>
                <a:latin typeface="Arial Bold"/>
                <a:cs typeface="Arial Bold"/>
              </a:rPr>
              <a:t>phế</a:t>
            </a:r>
            <a:r>
              <a:rPr lang="en-CA" sz="1610" b="1" dirty="0" smtClean="0">
                <a:solidFill>
                  <a:srgbClr val="001279"/>
                </a:solidFill>
                <a:latin typeface="Arial Bold"/>
                <a:cs typeface="Arial Bold"/>
              </a:rPr>
              <a:t> </a:t>
            </a:r>
            <a:r>
              <a:rPr lang="en-CA" sz="1610" b="1" dirty="0" err="1" smtClean="0">
                <a:solidFill>
                  <a:srgbClr val="001279"/>
                </a:solidFill>
                <a:latin typeface="Arial Bold"/>
                <a:cs typeface="Arial Bold"/>
              </a:rPr>
              <a:t>nang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US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–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P</a:t>
            </a:r>
            <a:r>
              <a:rPr lang="en-CA" sz="1610" b="1" dirty="0" err="1" smtClean="0">
                <a:solidFill>
                  <a:srgbClr val="001279"/>
                </a:solidFill>
                <a:latin typeface="Arial Bold"/>
                <a:cs typeface="Arial Bold"/>
              </a:rPr>
              <a:t>màng</a:t>
            </a:r>
            <a:r>
              <a:rPr lang="en-CA" sz="1610" b="1" dirty="0" smtClean="0">
                <a:solidFill>
                  <a:srgbClr val="001279"/>
                </a:solidFill>
                <a:latin typeface="Arial Bold"/>
                <a:cs typeface="Arial Bold"/>
              </a:rPr>
              <a:t> </a:t>
            </a:r>
            <a:r>
              <a:rPr lang="en-CA" sz="1610" b="1" dirty="0" err="1" smtClean="0">
                <a:solidFill>
                  <a:srgbClr val="001279"/>
                </a:solidFill>
                <a:latin typeface="Arial Bold"/>
                <a:cs typeface="Arial Bold"/>
              </a:rPr>
              <a:t>phổi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6220" y="3274194"/>
            <a:ext cx="9433048" cy="354199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760"/>
              </a:lnSpc>
              <a:tabLst>
                <a:tab pos="1828800" algn="l"/>
              </a:tabLst>
            </a:pP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Khi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nằm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ngửa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:</a:t>
            </a:r>
          </a:p>
          <a:p>
            <a:pPr marL="342900" indent="-342900">
              <a:lnSpc>
                <a:spcPts val="2760"/>
              </a:lnSpc>
              <a:buFontTx/>
              <a:buChar char="-"/>
              <a:tabLst>
                <a:tab pos="1828800" algn="l"/>
              </a:tabLst>
            </a:pP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P </a:t>
            </a:r>
            <a:r>
              <a:rPr lang="en-CA" sz="2400" b="1" baseline="-25000" dirty="0" err="1" smtClean="0">
                <a:solidFill>
                  <a:srgbClr val="000066"/>
                </a:solidFill>
                <a:latin typeface="Arial"/>
                <a:cs typeface="Arial"/>
              </a:rPr>
              <a:t>xuyên</a:t>
            </a:r>
            <a:r>
              <a:rPr lang="en-CA" sz="2400" b="1" baseline="-2500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baseline="-25000" dirty="0" err="1" smtClean="0">
                <a:solidFill>
                  <a:srgbClr val="000066"/>
                </a:solidFill>
                <a:latin typeface="Arial"/>
                <a:cs typeface="Arial"/>
              </a:rPr>
              <a:t>thành</a:t>
            </a:r>
            <a:r>
              <a:rPr lang="en-CA" sz="2400" b="1" baseline="-2500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phía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trước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&gt;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phía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sau</a:t>
            </a:r>
            <a:endParaRPr lang="en-CA" sz="2400" b="1" dirty="0" smtClean="0">
              <a:solidFill>
                <a:srgbClr val="000066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760"/>
              </a:lnSpc>
              <a:buFontTx/>
              <a:buChar char="-"/>
              <a:tabLst>
                <a:tab pos="1828800" algn="l"/>
              </a:tabLst>
            </a:pP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Nặng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hơn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lên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do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khối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lượng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của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tim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và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phổi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(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phù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)</a:t>
            </a:r>
          </a:p>
          <a:p>
            <a:pPr marL="342900" indent="-342900">
              <a:lnSpc>
                <a:spcPts val="2760"/>
              </a:lnSpc>
              <a:buFontTx/>
              <a:buChar char="-"/>
              <a:tabLst>
                <a:tab pos="1828800" algn="l"/>
              </a:tabLst>
            </a:pP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Các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vùng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phụ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thuộc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và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vùng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không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phụ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thuộc</a:t>
            </a:r>
            <a:endParaRPr lang="en-CA" sz="2400" b="1" dirty="0" smtClean="0">
              <a:solidFill>
                <a:srgbClr val="000066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760"/>
              </a:lnSpc>
              <a:buFontTx/>
              <a:buChar char="-"/>
              <a:tabLst>
                <a:tab pos="1828800" algn="l"/>
              </a:tabLst>
            </a:pP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Nguyên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nhân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gây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xẹp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các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vùng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phụ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thuộc</a:t>
            </a:r>
            <a:endParaRPr lang="en-CA" sz="2400" b="1" dirty="0" smtClean="0">
              <a:solidFill>
                <a:srgbClr val="000066"/>
              </a:solidFill>
              <a:latin typeface="Arial"/>
              <a:cs typeface="Arial"/>
            </a:endParaRPr>
          </a:p>
          <a:p>
            <a:pPr>
              <a:lnSpc>
                <a:spcPts val="2760"/>
              </a:lnSpc>
              <a:tabLst>
                <a:tab pos="1828800" algn="l"/>
              </a:tabLst>
            </a:pPr>
            <a:endParaRPr lang="en-CA" sz="2400" b="1" dirty="0">
              <a:solidFill>
                <a:srgbClr val="000066"/>
              </a:solidFill>
              <a:latin typeface="Arial"/>
              <a:cs typeface="Arial"/>
            </a:endParaRPr>
          </a:p>
          <a:p>
            <a:pPr>
              <a:lnSpc>
                <a:spcPts val="2760"/>
              </a:lnSpc>
              <a:tabLst>
                <a:tab pos="1828800" algn="l"/>
              </a:tabLst>
            </a:pP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Khi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nằm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sấp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: </a:t>
            </a:r>
          </a:p>
          <a:p>
            <a:pPr marL="457200" indent="-457200">
              <a:lnSpc>
                <a:spcPts val="2760"/>
              </a:lnSpc>
              <a:buFontTx/>
              <a:buChar char="-"/>
              <a:tabLst>
                <a:tab pos="1828800" algn="l"/>
              </a:tabLst>
            </a:pP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P </a:t>
            </a:r>
            <a:r>
              <a:rPr lang="en-CA" sz="2400" b="1" baseline="-25000" dirty="0" err="1">
                <a:solidFill>
                  <a:srgbClr val="000066"/>
                </a:solidFill>
                <a:latin typeface="Arial"/>
                <a:cs typeface="Arial"/>
              </a:rPr>
              <a:t>xuyên</a:t>
            </a:r>
            <a:r>
              <a:rPr lang="en-CA" sz="2400" b="1" baseline="-25000" dirty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baseline="-25000" dirty="0" err="1">
                <a:solidFill>
                  <a:srgbClr val="000066"/>
                </a:solidFill>
                <a:latin typeface="Arial"/>
                <a:cs typeface="Arial"/>
              </a:rPr>
              <a:t>thành</a:t>
            </a:r>
            <a:r>
              <a:rPr lang="en-CA" sz="2400" b="1" baseline="-25000" dirty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tăng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ở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phía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sau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, &gt; </a:t>
            </a:r>
            <a:r>
              <a:rPr lang="en-CA" sz="2400" b="1" dirty="0">
                <a:solidFill>
                  <a:srgbClr val="000066"/>
                </a:solidFill>
                <a:latin typeface="Arial"/>
                <a:cs typeface="Arial"/>
              </a:rPr>
              <a:t>P </a:t>
            </a:r>
            <a:r>
              <a:rPr lang="en-CA" sz="2400" b="1" baseline="-25000" dirty="0" err="1" smtClean="0">
                <a:solidFill>
                  <a:srgbClr val="000066"/>
                </a:solidFill>
                <a:latin typeface="Arial"/>
                <a:cs typeface="Arial"/>
              </a:rPr>
              <a:t>đóng</a:t>
            </a:r>
            <a:r>
              <a:rPr lang="en-CA" sz="2400" b="1" baseline="-2500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baseline="-25000" dirty="0" err="1" smtClean="0">
                <a:solidFill>
                  <a:srgbClr val="000066"/>
                </a:solidFill>
                <a:latin typeface="Arial"/>
                <a:cs typeface="Arial"/>
              </a:rPr>
              <a:t>phế</a:t>
            </a:r>
            <a:r>
              <a:rPr lang="en-CA" sz="2400" b="1" baseline="-2500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baseline="-25000" dirty="0" err="1" smtClean="0">
                <a:solidFill>
                  <a:srgbClr val="000066"/>
                </a:solidFill>
                <a:latin typeface="Arial"/>
                <a:cs typeface="Arial"/>
              </a:rPr>
              <a:t>nang</a:t>
            </a:r>
            <a:r>
              <a:rPr lang="en-CA" sz="2400" b="1" baseline="-2500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</a:p>
          <a:p>
            <a:pPr marL="342900" indent="-342900">
              <a:lnSpc>
                <a:spcPts val="2760"/>
              </a:lnSpc>
              <a:buFontTx/>
              <a:buChar char="-"/>
              <a:tabLst>
                <a:tab pos="1828800" algn="l"/>
              </a:tabLst>
            </a:pP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Huy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động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các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vùng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phụ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thuộc</a:t>
            </a:r>
            <a:endParaRPr lang="en-CA" sz="2400" b="1" dirty="0" smtClean="0">
              <a:solidFill>
                <a:srgbClr val="000066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760"/>
              </a:lnSpc>
              <a:buFontTx/>
              <a:buChar char="-"/>
              <a:tabLst>
                <a:tab pos="1828800" algn="l"/>
              </a:tabLst>
            </a:pPr>
            <a:r>
              <a:rPr lang="en-US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M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ất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huy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động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mức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trung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bình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các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vùng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không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phụ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thuộc</a:t>
            </a:r>
            <a:endParaRPr lang="en-CA" sz="2400" b="1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27100" y="6972300"/>
            <a:ext cx="97663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  <a:tabLst>
                <a:tab pos="7658100" algn="l"/>
              </a:tabLst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	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pic>
        <p:nvPicPr>
          <p:cNvPr id="15" name="Picture 14" descr="Screen shot 2014-11-02 at 9.42.4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916" y="1473994"/>
            <a:ext cx="3225800" cy="23241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882204" y="1906042"/>
            <a:ext cx="6120680" cy="1224136"/>
          </a:xfrm>
          <a:prstGeom prst="rect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1346200" y="863600"/>
            <a:ext cx="7509756" cy="59443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Lợi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ích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sinh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lý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của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nằm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sấp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(2)</a:t>
            </a:r>
          </a:p>
        </p:txBody>
      </p:sp>
      <p:sp>
        <p:nvSpPr>
          <p:cNvPr id="12" name="TextBox 8"/>
          <p:cNvSpPr txBox="1"/>
          <p:nvPr/>
        </p:nvSpPr>
        <p:spPr>
          <a:xfrm>
            <a:off x="882204" y="1618010"/>
            <a:ext cx="9433048" cy="179536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760"/>
              </a:lnSpc>
              <a:tabLst>
                <a:tab pos="1828800" algn="l"/>
              </a:tabLst>
            </a:pPr>
            <a:r>
              <a:rPr lang="en-CA" sz="2400" b="1" u="sng" dirty="0" err="1" smtClean="0">
                <a:solidFill>
                  <a:srgbClr val="000066"/>
                </a:solidFill>
                <a:latin typeface="Arial"/>
                <a:cs typeface="Arial"/>
              </a:rPr>
              <a:t>Cử</a:t>
            </a:r>
            <a:r>
              <a:rPr lang="en-CA" sz="2400" b="1" u="sng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u="sng" dirty="0" err="1" smtClean="0">
                <a:solidFill>
                  <a:srgbClr val="000066"/>
                </a:solidFill>
                <a:latin typeface="Arial"/>
                <a:cs typeface="Arial"/>
              </a:rPr>
              <a:t>động</a:t>
            </a:r>
            <a:r>
              <a:rPr lang="en-CA" sz="2400" b="1" u="sng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u="sng" dirty="0" err="1" smtClean="0">
                <a:solidFill>
                  <a:srgbClr val="000066"/>
                </a:solidFill>
                <a:latin typeface="Arial"/>
                <a:cs typeface="Arial"/>
              </a:rPr>
              <a:t>của</a:t>
            </a:r>
            <a:r>
              <a:rPr lang="en-CA" sz="2400" b="1" u="sng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u="sng" dirty="0" err="1" smtClean="0">
                <a:solidFill>
                  <a:srgbClr val="000066"/>
                </a:solidFill>
                <a:latin typeface="Arial"/>
                <a:cs typeface="Arial"/>
              </a:rPr>
              <a:t>cơ</a:t>
            </a:r>
            <a:r>
              <a:rPr lang="en-CA" sz="2400" b="1" u="sng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u="sng" dirty="0" err="1" smtClean="0">
                <a:solidFill>
                  <a:srgbClr val="000066"/>
                </a:solidFill>
                <a:latin typeface="Arial"/>
                <a:cs typeface="Arial"/>
              </a:rPr>
              <a:t>hoành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:</a:t>
            </a:r>
          </a:p>
          <a:p>
            <a:pPr marL="342900" indent="-342900">
              <a:lnSpc>
                <a:spcPts val="2760"/>
              </a:lnSpc>
              <a:buFontTx/>
              <a:buChar char="-"/>
              <a:tabLst>
                <a:tab pos="1828800" algn="l"/>
              </a:tabLst>
            </a:pP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Liệt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tương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đối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cơ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hoành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khi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nằm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ngửa</a:t>
            </a:r>
            <a:r>
              <a:rPr lang="en-CA" sz="2400" b="1" dirty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/ </a:t>
            </a:r>
            <a:r>
              <a:rPr lang="en-CA" sz="2400" b="1" err="1" smtClean="0">
                <a:solidFill>
                  <a:srgbClr val="000066"/>
                </a:solidFill>
                <a:latin typeface="Arial"/>
                <a:cs typeface="Arial"/>
              </a:rPr>
              <a:t>khối</a:t>
            </a:r>
            <a:r>
              <a:rPr lang="en-CA" sz="2400" b="1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smtClean="0">
                <a:solidFill>
                  <a:srgbClr val="000066"/>
                </a:solidFill>
                <a:latin typeface="Arial"/>
                <a:cs typeface="Arial"/>
              </a:rPr>
              <a:t>lượng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bụng</a:t>
            </a:r>
            <a:endParaRPr lang="en-CA" sz="2400" b="1" dirty="0" smtClean="0">
              <a:solidFill>
                <a:srgbClr val="000066"/>
              </a:solidFill>
              <a:latin typeface="Arial"/>
              <a:cs typeface="Arial"/>
            </a:endParaRPr>
          </a:p>
          <a:p>
            <a:pPr lvl="1">
              <a:lnSpc>
                <a:spcPts val="2760"/>
              </a:lnSpc>
              <a:tabLst>
                <a:tab pos="1828800" algn="l"/>
              </a:tabLst>
            </a:pPr>
            <a:r>
              <a:rPr lang="en-US" sz="2400" b="1" dirty="0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 </a:t>
            </a:r>
            <a:r>
              <a:rPr lang="en-US" sz="2400" b="1" dirty="0" err="1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Xẹp</a:t>
            </a:r>
            <a:r>
              <a:rPr lang="en-US" sz="2400" b="1" dirty="0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 </a:t>
            </a:r>
            <a:r>
              <a:rPr lang="en-US" sz="2400" b="1" dirty="0" err="1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đáy</a:t>
            </a:r>
            <a:r>
              <a:rPr lang="en-US" sz="2400" b="1" dirty="0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 </a:t>
            </a:r>
            <a:r>
              <a:rPr lang="en-US" sz="2400" b="1" dirty="0" err="1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phổi</a:t>
            </a:r>
            <a:r>
              <a:rPr lang="en-US" sz="2400" b="1" dirty="0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 </a:t>
            </a:r>
            <a:endParaRPr lang="en-CA" sz="2400" b="1" dirty="0" smtClean="0">
              <a:solidFill>
                <a:srgbClr val="000066"/>
              </a:solidFill>
              <a:latin typeface="Arial"/>
              <a:cs typeface="Arial"/>
            </a:endParaRPr>
          </a:p>
          <a:p>
            <a:pPr marL="342900" indent="-342900">
              <a:lnSpc>
                <a:spcPts val="2760"/>
              </a:lnSpc>
              <a:buFontTx/>
              <a:buChar char="-"/>
              <a:tabLst>
                <a:tab pos="1828800" algn="l"/>
              </a:tabLst>
            </a:pP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Phân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bô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trọng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lương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đồng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nhất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hơn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khi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nằm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sấp</a:t>
            </a:r>
            <a:endParaRPr lang="en-CA" sz="2400" b="1" dirty="0">
              <a:solidFill>
                <a:srgbClr val="000066"/>
              </a:solidFill>
              <a:latin typeface="Arial"/>
              <a:cs typeface="Arial"/>
            </a:endParaRPr>
          </a:p>
          <a:p>
            <a:pPr lvl="1">
              <a:lnSpc>
                <a:spcPts val="2760"/>
              </a:lnSpc>
              <a:tabLst>
                <a:tab pos="1828800" algn="l"/>
              </a:tabLst>
            </a:pPr>
            <a:r>
              <a:rPr lang="en-US" sz="2400" b="1" dirty="0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 </a:t>
            </a:r>
            <a:r>
              <a:rPr lang="en-US" sz="2400" b="1" dirty="0" err="1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Ít</a:t>
            </a:r>
            <a:r>
              <a:rPr lang="en-US" sz="2400" b="1" dirty="0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 </a:t>
            </a:r>
            <a:r>
              <a:rPr lang="en-US" sz="2400" b="1" dirty="0" err="1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xẹp</a:t>
            </a:r>
            <a:r>
              <a:rPr lang="en-US" sz="2400" b="1" dirty="0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 </a:t>
            </a:r>
            <a:r>
              <a:rPr lang="en-US" sz="2400" b="1" dirty="0" err="1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đáy</a:t>
            </a:r>
            <a:r>
              <a:rPr lang="en-US" sz="2400" b="1" dirty="0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 </a:t>
            </a:r>
            <a:r>
              <a:rPr lang="en-US" sz="2400" b="1" dirty="0" err="1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phổi</a:t>
            </a:r>
            <a:r>
              <a:rPr lang="en-US" sz="2400" b="1" dirty="0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 </a:t>
            </a:r>
            <a:r>
              <a:rPr lang="en-US" sz="2400" b="1" dirty="0" err="1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hơn</a:t>
            </a:r>
            <a:r>
              <a:rPr lang="en-US" sz="2400" b="1" dirty="0" smtClean="0">
                <a:solidFill>
                  <a:srgbClr val="000066"/>
                </a:solidFill>
                <a:latin typeface="Arial"/>
                <a:cs typeface="Arial"/>
                <a:sym typeface="Wingdings"/>
              </a:rPr>
              <a:t> </a:t>
            </a:r>
            <a:endParaRPr lang="en-CA" sz="2400" b="1" dirty="0" smtClean="0">
              <a:solidFill>
                <a:srgbClr val="000066"/>
              </a:solidFill>
              <a:latin typeface="Arial"/>
              <a:cs typeface="Arial"/>
            </a:endParaRPr>
          </a:p>
        </p:txBody>
      </p:sp>
      <p:pic>
        <p:nvPicPr>
          <p:cNvPr id="13" name="Picture 12" descr="Screen shot 2014-11-02 at 10.04.1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292" y="3490218"/>
            <a:ext cx="7490668" cy="315994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520332" y="3850258"/>
            <a:ext cx="1530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Cơ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ức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đòn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chũm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90316" y="6124317"/>
            <a:ext cx="7536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latin typeface="Arial"/>
                <a:cs typeface="Arial"/>
              </a:rPr>
              <a:t>Cơ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hoành</a:t>
            </a:r>
            <a:endParaRPr lang="en-US" sz="1000" dirty="0"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50756" y="5404237"/>
            <a:ext cx="7536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latin typeface="Arial"/>
                <a:cs typeface="Arial"/>
              </a:rPr>
              <a:t>Cơ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hoành</a:t>
            </a:r>
            <a:endParaRPr lang="en-US" sz="1000" dirty="0">
              <a:latin typeface="Arial"/>
              <a:cs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82604" y="5146403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Cơ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liên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sườn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ngoài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76109" y="3830513"/>
            <a:ext cx="111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Các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cơ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phụ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18708" y="4210298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 smtClean="0">
                <a:latin typeface="Arial"/>
                <a:cs typeface="Arial"/>
              </a:rPr>
              <a:t>Cơ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liên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sườn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ngoài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22964" y="4426322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Cơ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liên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sườn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trong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938988" y="5558705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Arial"/>
                <a:cs typeface="Arial"/>
              </a:rPr>
              <a:t>Cơ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 err="1" smtClean="0">
                <a:latin typeface="Arial"/>
                <a:cs typeface="Arial"/>
              </a:rPr>
              <a:t>bụng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66980" y="6298530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TRƯỚC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50756" y="6370538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SAU</a:t>
            </a:r>
            <a:endParaRPr lang="en-US" sz="1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22164" y="2006600"/>
            <a:ext cx="9806199" cy="161031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150"/>
              </a:lnSpc>
              <a:tabLst>
                <a:tab pos="914400" algn="l"/>
                <a:tab pos="914400" algn="l"/>
              </a:tabLst>
            </a:pPr>
            <a:r>
              <a:rPr lang="en-CA" sz="2400" dirty="0" smtClean="0">
                <a:solidFill>
                  <a:srgbClr val="000066"/>
                </a:solidFill>
                <a:latin typeface="Arial"/>
                <a:cs typeface="Arial"/>
              </a:rPr>
              <a:t>•</a:t>
            </a:r>
            <a:r>
              <a:rPr lang="en-CA" sz="2410" b="1" u="sng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u="sng" dirty="0" err="1" smtClean="0">
                <a:solidFill>
                  <a:srgbClr val="000066"/>
                </a:solidFill>
                <a:latin typeface="Arial Bold"/>
                <a:cs typeface="Arial Bold"/>
              </a:rPr>
              <a:t>Chèn</a:t>
            </a:r>
            <a:r>
              <a:rPr lang="en-CA" sz="2410" b="1" u="sng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u="sng" dirty="0" err="1" smtClean="0">
                <a:solidFill>
                  <a:srgbClr val="000066"/>
                </a:solidFill>
                <a:latin typeface="Arial Bold"/>
                <a:cs typeface="Arial Bold"/>
              </a:rPr>
              <a:t>ép</a:t>
            </a:r>
            <a:r>
              <a:rPr lang="en-CA" sz="2410" b="1" u="sng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u="sng" dirty="0" err="1" smtClean="0">
                <a:solidFill>
                  <a:srgbClr val="000066"/>
                </a:solidFill>
                <a:latin typeface="Arial Bold"/>
                <a:cs typeface="Arial Bold"/>
              </a:rPr>
              <a:t>bởi</a:t>
            </a:r>
            <a:r>
              <a:rPr lang="en-CA" sz="2410" b="1" u="sng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u="sng" dirty="0" err="1" smtClean="0">
                <a:solidFill>
                  <a:srgbClr val="000066"/>
                </a:solidFill>
                <a:latin typeface="Arial Bold"/>
                <a:cs typeface="Arial Bold"/>
              </a:rPr>
              <a:t>tim</a:t>
            </a:r>
            <a:r>
              <a:rPr lang="en-CA" sz="2410" b="1" u="sng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u="sng" dirty="0" err="1" smtClean="0">
                <a:solidFill>
                  <a:srgbClr val="000066"/>
                </a:solidFill>
                <a:latin typeface="Arial Bold"/>
                <a:cs typeface="Arial Bold"/>
              </a:rPr>
              <a:t>và</a:t>
            </a:r>
            <a:r>
              <a:rPr lang="en-CA" sz="2410" b="1" u="sng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u="sng" dirty="0" err="1" smtClean="0">
                <a:solidFill>
                  <a:srgbClr val="000066"/>
                </a:solidFill>
                <a:latin typeface="Arial Bold"/>
                <a:cs typeface="Arial Bold"/>
              </a:rPr>
              <a:t>phù</a:t>
            </a:r>
            <a:r>
              <a:rPr lang="en-CA" sz="2410" b="1" u="sng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u="sng" dirty="0" err="1" smtClean="0">
                <a:solidFill>
                  <a:srgbClr val="000066"/>
                </a:solidFill>
                <a:latin typeface="Arial Bold"/>
                <a:cs typeface="Arial Bold"/>
              </a:rPr>
              <a:t>phế</a:t>
            </a:r>
            <a:r>
              <a:rPr lang="en-CA" sz="2410" b="1" u="sng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u="sng" dirty="0" err="1" smtClean="0">
                <a:solidFill>
                  <a:srgbClr val="000066"/>
                </a:solidFill>
                <a:latin typeface="Arial Bold"/>
                <a:cs typeface="Arial Bold"/>
              </a:rPr>
              <a:t>nang</a:t>
            </a:r>
            <a:r>
              <a:rPr lang="en-CA" sz="2410" b="1" u="sng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:</a:t>
            </a:r>
            <a:r>
              <a:rPr lang="en-CA" sz="24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2400" dirty="0" smtClean="0">
                <a:solidFill>
                  <a:srgbClr val="000000"/>
                </a:solidFill>
                <a:latin typeface="Times New Roman"/>
              </a:rPr>
            </a:b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	40%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nửa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ngực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trái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&lt;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tim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khi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nằm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ngửa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en-CA" sz="2400" dirty="0" smtClean="0">
                <a:solidFill>
                  <a:srgbClr val="000000"/>
                </a:solidFill>
                <a:latin typeface="Times New Roman"/>
              </a:rPr>
            </a:b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	&lt;5</a:t>
            </a:r>
            <a:r>
              <a:rPr lang="en-CA" sz="2410" b="1" dirty="0">
                <a:solidFill>
                  <a:srgbClr val="000066"/>
                </a:solidFill>
                <a:latin typeface="Arial Bold"/>
                <a:cs typeface="Arial Bold"/>
              </a:rPr>
              <a:t>%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nửa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>
                <a:solidFill>
                  <a:srgbClr val="000066"/>
                </a:solidFill>
                <a:latin typeface="Arial Bold"/>
                <a:cs typeface="Arial Bold"/>
              </a:rPr>
              <a:t>ngực</a:t>
            </a:r>
            <a:r>
              <a:rPr lang="en-CA" sz="2410" b="1" dirty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>
                <a:solidFill>
                  <a:srgbClr val="000066"/>
                </a:solidFill>
                <a:latin typeface="Arial Bold"/>
                <a:cs typeface="Arial Bold"/>
              </a:rPr>
              <a:t>trái</a:t>
            </a:r>
            <a:r>
              <a:rPr lang="en-CA" sz="2410" b="1" dirty="0">
                <a:solidFill>
                  <a:srgbClr val="000066"/>
                </a:solidFill>
                <a:latin typeface="Arial Bold"/>
                <a:cs typeface="Arial Bold"/>
              </a:rPr>
              <a:t> &lt; </a:t>
            </a:r>
            <a:r>
              <a:rPr lang="en-CA" sz="2410" b="1" dirty="0" err="1">
                <a:solidFill>
                  <a:srgbClr val="000066"/>
                </a:solidFill>
                <a:latin typeface="Arial Bold"/>
                <a:cs typeface="Arial Bold"/>
              </a:rPr>
              <a:t>tim</a:t>
            </a:r>
            <a:r>
              <a:rPr lang="en-CA" sz="2410" b="1" dirty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>
                <a:solidFill>
                  <a:srgbClr val="000066"/>
                </a:solidFill>
                <a:latin typeface="Arial Bold"/>
                <a:cs typeface="Arial Bold"/>
              </a:rPr>
              <a:t>khi</a:t>
            </a:r>
            <a:r>
              <a:rPr lang="en-CA" sz="2410" b="1" dirty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>
                <a:solidFill>
                  <a:srgbClr val="000066"/>
                </a:solidFill>
                <a:latin typeface="Arial Bold"/>
                <a:cs typeface="Arial Bold"/>
              </a:rPr>
              <a:t>nằm</a:t>
            </a:r>
            <a:r>
              <a:rPr lang="en-CA" sz="2410" b="1" dirty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sấp</a:t>
            </a:r>
            <a:endParaRPr lang="en-CA" sz="2410" b="1" dirty="0" smtClean="0">
              <a:solidFill>
                <a:srgbClr val="000066"/>
              </a:solidFill>
              <a:latin typeface="Arial Bold"/>
              <a:cs typeface="Arial Bold"/>
            </a:endParaRPr>
          </a:p>
          <a:p>
            <a:pPr>
              <a:lnSpc>
                <a:spcPts val="3150"/>
              </a:lnSpc>
              <a:tabLst>
                <a:tab pos="914400" algn="l"/>
                <a:tab pos="914400" algn="l"/>
              </a:tabLst>
            </a:pPr>
            <a:r>
              <a:rPr lang="en-CA" sz="2410" b="1" dirty="0">
                <a:solidFill>
                  <a:srgbClr val="000066"/>
                </a:solidFill>
                <a:latin typeface="Arial Bold"/>
                <a:cs typeface="Arial Bold"/>
              </a:rPr>
              <a:t>	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Rõ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ràng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hơn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trong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trường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hợp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tim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phải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to (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tăng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áp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ĐM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phổi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1346200" y="863600"/>
            <a:ext cx="7509756" cy="59443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Lợi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ích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sinh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lý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của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nằm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sấp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(3)</a:t>
            </a:r>
          </a:p>
        </p:txBody>
      </p:sp>
      <p:pic>
        <p:nvPicPr>
          <p:cNvPr id="12" name="Picture 11" descr="Screen shot 2014-11-02 at 10.11.0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28" y="3777171"/>
            <a:ext cx="9472600" cy="3097423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04900" y="1663700"/>
            <a:ext cx="8418264" cy="106465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00" dirty="0" smtClean="0">
                <a:solidFill>
                  <a:srgbClr val="000066"/>
                </a:solidFill>
                <a:latin typeface="Arial"/>
                <a:cs typeface="Arial"/>
              </a:rPr>
              <a:t>•</a:t>
            </a:r>
            <a:r>
              <a:rPr lang="en-CA" sz="2400" dirty="0" smtClean="0">
                <a:solidFill>
                  <a:srgbClr val="001279"/>
                </a:solidFill>
                <a:latin typeface="Arial"/>
                <a:cs typeface="Arial"/>
              </a:rPr>
              <a:t> </a:t>
            </a:r>
            <a:r>
              <a:rPr lang="en-CA" sz="2410" b="1" u="sng" dirty="0" err="1" smtClean="0">
                <a:solidFill>
                  <a:srgbClr val="000066"/>
                </a:solidFill>
                <a:latin typeface="Arial Bold"/>
                <a:cs typeface="Arial Bold"/>
              </a:rPr>
              <a:t>Cơ</a:t>
            </a:r>
            <a:r>
              <a:rPr lang="en-CA" sz="2410" b="1" u="sng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u="sng" dirty="0" err="1" smtClean="0">
                <a:solidFill>
                  <a:srgbClr val="000066"/>
                </a:solidFill>
                <a:latin typeface="Arial Bold"/>
                <a:cs typeface="Arial Bold"/>
              </a:rPr>
              <a:t>học</a:t>
            </a:r>
            <a:r>
              <a:rPr lang="en-CA" sz="2410" b="1" u="sng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u="sng" dirty="0" err="1" smtClean="0">
                <a:solidFill>
                  <a:srgbClr val="000066"/>
                </a:solidFill>
                <a:latin typeface="Arial Bold"/>
                <a:cs typeface="Arial Bold"/>
              </a:rPr>
              <a:t>của</a:t>
            </a:r>
            <a:r>
              <a:rPr lang="en-CA" sz="2410" b="1" u="sng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u="sng" dirty="0" err="1" smtClean="0">
                <a:solidFill>
                  <a:srgbClr val="000066"/>
                </a:solidFill>
                <a:latin typeface="Arial Bold"/>
                <a:cs typeface="Arial Bold"/>
              </a:rPr>
              <a:t>lồng</a:t>
            </a:r>
            <a:r>
              <a:rPr lang="en-CA" sz="2410" b="1" u="sng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u="sng" dirty="0" err="1" smtClean="0">
                <a:solidFill>
                  <a:srgbClr val="000066"/>
                </a:solidFill>
                <a:latin typeface="Arial Bold"/>
                <a:cs typeface="Arial Bold"/>
              </a:rPr>
              <a:t>ngực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:</a:t>
            </a:r>
          </a:p>
          <a:p>
            <a:pPr>
              <a:lnSpc>
                <a:spcPts val="2760"/>
              </a:lnSpc>
            </a:pPr>
            <a:r>
              <a:rPr lang="en-CA" sz="2410" b="1" dirty="0">
                <a:solidFill>
                  <a:srgbClr val="000066"/>
                </a:solidFill>
                <a:latin typeface="Arial Bold"/>
                <a:cs typeface="Arial Bold"/>
              </a:rPr>
              <a:t>	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Giảm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đàn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hồi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ngực-phổi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khi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nằm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sấp</a:t>
            </a:r>
            <a:endParaRPr lang="en-CA" sz="2410" b="1" dirty="0" smtClean="0">
              <a:solidFill>
                <a:srgbClr val="000066"/>
              </a:solidFill>
              <a:latin typeface="Arial Bold"/>
              <a:cs typeface="Arial Bold"/>
            </a:endParaRPr>
          </a:p>
          <a:p>
            <a:pPr>
              <a:lnSpc>
                <a:spcPts val="2760"/>
              </a:lnSpc>
            </a:pPr>
            <a:r>
              <a:rPr lang="en-CA" sz="2410" b="1" dirty="0">
                <a:solidFill>
                  <a:srgbClr val="000066"/>
                </a:solidFill>
                <a:latin typeface="Arial Bold"/>
                <a:cs typeface="Arial Bold"/>
              </a:rPr>
              <a:t>	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Nhưng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đồng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nhất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hơn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27100" y="6972300"/>
            <a:ext cx="58420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585200" y="6972300"/>
            <a:ext cx="19939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1346200" y="863600"/>
            <a:ext cx="7509756" cy="59443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Lợi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ích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sinh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lý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của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nằm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sấp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(4)</a:t>
            </a:r>
          </a:p>
        </p:txBody>
      </p:sp>
      <p:pic>
        <p:nvPicPr>
          <p:cNvPr id="13" name="Picture 12" descr="Screen shot 2014-11-02 at 10.15.1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220" y="2813711"/>
            <a:ext cx="9307140" cy="4132891"/>
          </a:xfrm>
          <a:prstGeom prst="rect">
            <a:avLst/>
          </a:prstGeom>
        </p:spPr>
      </p:pic>
      <p:sp>
        <p:nvSpPr>
          <p:cNvPr id="14" name="TextBox 9"/>
          <p:cNvSpPr txBox="1"/>
          <p:nvPr/>
        </p:nvSpPr>
        <p:spPr>
          <a:xfrm>
            <a:off x="7146900" y="6298530"/>
            <a:ext cx="2781225" cy="3503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Trong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nhi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khoa</a:t>
            </a:r>
            <a:r>
              <a:rPr lang="en-CA" sz="2410" b="1" dirty="0" smtClean="0">
                <a:solidFill>
                  <a:srgbClr val="000066"/>
                </a:solidFill>
                <a:latin typeface="Arial Bold"/>
                <a:cs typeface="Arial Bold"/>
              </a:rPr>
              <a:t>???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92200" y="1917700"/>
            <a:ext cx="9042575" cy="106465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00" dirty="0" smtClean="0">
                <a:solidFill>
                  <a:srgbClr val="000090"/>
                </a:solidFill>
                <a:latin typeface="Arial"/>
                <a:cs typeface="Arial"/>
              </a:rPr>
              <a:t>• </a:t>
            </a:r>
            <a:r>
              <a:rPr lang="en-CA" sz="2410" b="1" u="sng" dirty="0" err="1" smtClean="0">
                <a:solidFill>
                  <a:srgbClr val="000090"/>
                </a:solidFill>
                <a:latin typeface="Arial Bold"/>
                <a:cs typeface="Arial Bold"/>
              </a:rPr>
              <a:t>Tưới</a:t>
            </a:r>
            <a:r>
              <a:rPr lang="en-CA" sz="2410" b="1" u="sng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u="sng" dirty="0" err="1" smtClean="0">
                <a:solidFill>
                  <a:srgbClr val="000090"/>
                </a:solidFill>
                <a:latin typeface="Arial Bold"/>
                <a:cs typeface="Arial Bold"/>
              </a:rPr>
              <a:t>máu</a:t>
            </a:r>
            <a:r>
              <a:rPr lang="en-CA" sz="2410" b="1" u="sng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u="sng" dirty="0" err="1" smtClean="0">
                <a:solidFill>
                  <a:srgbClr val="000090"/>
                </a:solidFill>
                <a:latin typeface="Arial Bold"/>
                <a:cs typeface="Arial Bold"/>
              </a:rPr>
              <a:t>phổi</a:t>
            </a:r>
            <a:r>
              <a:rPr lang="en-CA" sz="2410" b="1" dirty="0" smtClean="0">
                <a:solidFill>
                  <a:srgbClr val="000090"/>
                </a:solidFill>
                <a:latin typeface="Arial Bold"/>
                <a:cs typeface="Arial Bold"/>
              </a:rPr>
              <a:t>:</a:t>
            </a:r>
            <a:endParaRPr lang="en-CA" sz="2400" dirty="0">
              <a:solidFill>
                <a:srgbClr val="000090"/>
              </a:solidFill>
            </a:endParaRPr>
          </a:p>
          <a:p>
            <a:pPr>
              <a:lnSpc>
                <a:spcPts val="2760"/>
              </a:lnSpc>
            </a:pPr>
            <a:r>
              <a:rPr lang="en-CA" sz="2400" b="1" dirty="0">
                <a:solidFill>
                  <a:srgbClr val="000090"/>
                </a:solidFill>
                <a:latin typeface="Arial Bold"/>
                <a:cs typeface="Arial Bold"/>
              </a:rPr>
              <a:t>	</a:t>
            </a:r>
            <a:r>
              <a:rPr lang="en-CA" sz="240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Ưu</a:t>
            </a:r>
            <a:r>
              <a:rPr lang="en-CA" sz="240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thế</a:t>
            </a:r>
            <a:r>
              <a:rPr lang="en-CA" sz="240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cho</a:t>
            </a:r>
            <a:r>
              <a:rPr lang="en-CA" sz="240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vùng</a:t>
            </a:r>
            <a:r>
              <a:rPr lang="en-CA" sz="240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phía</a:t>
            </a:r>
            <a:r>
              <a:rPr lang="en-CA" sz="240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sau</a:t>
            </a:r>
            <a:r>
              <a:rPr lang="en-CA" sz="240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dù</a:t>
            </a:r>
            <a:r>
              <a:rPr lang="en-CA" sz="240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ở</a:t>
            </a:r>
            <a:r>
              <a:rPr lang="en-CA" sz="240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tư</a:t>
            </a:r>
            <a:r>
              <a:rPr lang="en-CA" sz="240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thế</a:t>
            </a:r>
            <a:r>
              <a:rPr lang="en-CA" sz="240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nào</a:t>
            </a:r>
            <a:r>
              <a:rPr lang="en-CA" sz="240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</a:p>
          <a:p>
            <a:pPr>
              <a:lnSpc>
                <a:spcPts val="2760"/>
              </a:lnSpc>
            </a:pPr>
            <a:r>
              <a:rPr lang="en-CA" sz="2400" b="1" dirty="0">
                <a:solidFill>
                  <a:srgbClr val="000090"/>
                </a:solidFill>
                <a:latin typeface="Arial Bold"/>
                <a:cs typeface="Arial Bold"/>
              </a:rPr>
              <a:t>	</a:t>
            </a:r>
            <a:r>
              <a:rPr lang="en-US" sz="2400" b="1" dirty="0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 </a:t>
            </a:r>
            <a:r>
              <a:rPr lang="en-US" sz="2400" b="1" dirty="0" err="1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Cải</a:t>
            </a:r>
            <a:r>
              <a:rPr lang="en-US" sz="2400" b="1" dirty="0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thiện</a:t>
            </a:r>
            <a:r>
              <a:rPr lang="en-US" sz="2400" b="1" dirty="0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tỷ</a:t>
            </a:r>
            <a:r>
              <a:rPr lang="en-US" sz="2400" b="1" dirty="0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số</a:t>
            </a:r>
            <a:r>
              <a:rPr lang="en-US" sz="2400" b="1" dirty="0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thông</a:t>
            </a:r>
            <a:r>
              <a:rPr lang="en-US" sz="2400" b="1" dirty="0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khí</a:t>
            </a:r>
            <a:r>
              <a:rPr lang="en-US" sz="2400" b="1" dirty="0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/</a:t>
            </a:r>
            <a:r>
              <a:rPr lang="en-US" sz="2400" b="1" dirty="0" err="1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tưới</a:t>
            </a:r>
            <a:r>
              <a:rPr lang="en-US" sz="2400" b="1" dirty="0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máu</a:t>
            </a:r>
            <a:r>
              <a:rPr lang="en-US" sz="2400" b="1" dirty="0" smtClean="0">
                <a:solidFill>
                  <a:srgbClr val="000090"/>
                </a:solidFill>
                <a:latin typeface="Arial Bold"/>
                <a:cs typeface="Arial Bold"/>
                <a:sym typeface="Wingdings"/>
              </a:rPr>
              <a:t> </a:t>
            </a:r>
            <a:r>
              <a:rPr lang="en-CA" sz="2410" b="1" dirty="0">
                <a:solidFill>
                  <a:srgbClr val="000090"/>
                </a:solidFill>
                <a:latin typeface="Arial Bold"/>
                <a:cs typeface="Arial Bold"/>
              </a:rPr>
              <a:t>V</a:t>
            </a:r>
            <a:r>
              <a:rPr lang="en-CA" sz="1610" b="1" dirty="0">
                <a:solidFill>
                  <a:srgbClr val="000090"/>
                </a:solidFill>
                <a:latin typeface="Arial Bold"/>
                <a:cs typeface="Arial Bold"/>
              </a:rPr>
              <a:t>A</a:t>
            </a:r>
            <a:r>
              <a:rPr lang="en-CA" sz="2410" b="1" dirty="0">
                <a:solidFill>
                  <a:srgbClr val="000090"/>
                </a:solidFill>
                <a:latin typeface="Arial Bold"/>
                <a:cs typeface="Arial Bold"/>
              </a:rPr>
              <a:t>/Q </a:t>
            </a:r>
            <a:r>
              <a:rPr lang="en-CA" sz="241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khi</a:t>
            </a:r>
            <a:r>
              <a:rPr lang="en-CA" sz="241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nằm</a:t>
            </a:r>
            <a:r>
              <a:rPr lang="en-CA" sz="241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sấp</a:t>
            </a:r>
            <a:endParaRPr lang="en-CA" sz="2410" b="1" dirty="0" smtClean="0">
              <a:solidFill>
                <a:srgbClr val="000090"/>
              </a:solidFill>
              <a:latin typeface="Arial Bold"/>
              <a:cs typeface="Arial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04900" y="3130178"/>
            <a:ext cx="8371974" cy="71070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CA" sz="2400" dirty="0" smtClean="0">
                <a:solidFill>
                  <a:srgbClr val="000090"/>
                </a:solidFill>
                <a:latin typeface="Arial"/>
                <a:cs typeface="Arial"/>
              </a:rPr>
              <a:t>• </a:t>
            </a:r>
            <a:r>
              <a:rPr lang="en-CA" sz="2410" b="1" u="sng" dirty="0" err="1" smtClean="0">
                <a:solidFill>
                  <a:srgbClr val="000090"/>
                </a:solidFill>
                <a:latin typeface="Arial Bold"/>
                <a:cs typeface="Arial Bold"/>
              </a:rPr>
              <a:t>Thoát</a:t>
            </a:r>
            <a:r>
              <a:rPr lang="en-CA" sz="2410" b="1" u="sng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u="sng" dirty="0" err="1" smtClean="0">
                <a:solidFill>
                  <a:srgbClr val="000090"/>
                </a:solidFill>
                <a:latin typeface="Arial Bold"/>
                <a:cs typeface="Arial Bold"/>
              </a:rPr>
              <a:t>dịch</a:t>
            </a:r>
            <a:r>
              <a:rPr lang="en-CA" sz="2410" b="1" u="sng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u="sng" dirty="0" err="1" smtClean="0">
                <a:solidFill>
                  <a:srgbClr val="000090"/>
                </a:solidFill>
                <a:latin typeface="Arial Bold"/>
                <a:cs typeface="Arial Bold"/>
              </a:rPr>
              <a:t>tiết</a:t>
            </a:r>
            <a:r>
              <a:rPr lang="en-CA" sz="2410" b="1" dirty="0" smtClean="0">
                <a:solidFill>
                  <a:srgbClr val="000090"/>
                </a:solidFill>
                <a:latin typeface="Arial Bold"/>
                <a:cs typeface="Arial Bold"/>
              </a:rPr>
              <a:t>:</a:t>
            </a:r>
          </a:p>
          <a:p>
            <a:pPr>
              <a:lnSpc>
                <a:spcPts val="2760"/>
              </a:lnSpc>
            </a:pPr>
            <a:r>
              <a:rPr lang="en-CA" sz="2410" b="1" dirty="0">
                <a:solidFill>
                  <a:srgbClr val="000090"/>
                </a:solidFill>
                <a:latin typeface="Arial Bold"/>
                <a:cs typeface="Arial Bold"/>
              </a:rPr>
              <a:t>	</a:t>
            </a:r>
            <a:r>
              <a:rPr lang="en-CA" sz="241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Nằm</a:t>
            </a:r>
            <a:r>
              <a:rPr lang="en-CA" sz="241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sấp</a:t>
            </a:r>
            <a:r>
              <a:rPr lang="en-CA" sz="241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tạo</a:t>
            </a:r>
            <a:r>
              <a:rPr lang="en-CA" sz="241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thuận</a:t>
            </a:r>
            <a:r>
              <a:rPr lang="en-CA" sz="241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lợi</a:t>
            </a:r>
            <a:r>
              <a:rPr lang="en-CA" sz="241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cho</a:t>
            </a:r>
            <a:r>
              <a:rPr lang="en-CA" sz="241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thoát</a:t>
            </a:r>
            <a:r>
              <a:rPr lang="en-CA" sz="241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dịch</a:t>
            </a:r>
            <a:r>
              <a:rPr lang="en-CA" sz="241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tiết</a:t>
            </a:r>
            <a:r>
              <a:rPr lang="en-CA" sz="241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phế</a:t>
            </a:r>
            <a:r>
              <a:rPr lang="en-CA" sz="241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  <a:r>
              <a:rPr lang="en-CA" sz="2410" b="1" dirty="0" err="1" smtClean="0">
                <a:solidFill>
                  <a:srgbClr val="000090"/>
                </a:solidFill>
                <a:latin typeface="Arial Bold"/>
                <a:cs typeface="Arial Bold"/>
              </a:rPr>
              <a:t>quản</a:t>
            </a:r>
            <a:r>
              <a:rPr lang="en-CA" sz="2410" b="1" dirty="0" smtClean="0">
                <a:solidFill>
                  <a:srgbClr val="000090"/>
                </a:solidFill>
                <a:latin typeface="Arial Bold"/>
                <a:cs typeface="Arial Bold"/>
              </a:rPr>
              <a:t>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416300" y="6794500"/>
            <a:ext cx="7277100" cy="304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0"/>
              </a:lnSpc>
            </a:pPr>
            <a:r>
              <a:rPr lang="en-CA" sz="1610" b="1" smtClean="0">
                <a:solidFill>
                  <a:srgbClr val="000066"/>
                </a:solidFill>
                <a:latin typeface="Arial Bold"/>
                <a:cs typeface="Arial Bold"/>
              </a:rPr>
              <a:t>Gattinoni L et al. Am J Crit Care Med 2013</a:t>
            </a:r>
          </a:p>
          <a:p>
            <a:pPr>
              <a:lnSpc>
                <a:spcPts val="1840"/>
              </a:lnSpc>
            </a:pPr>
            <a:endParaRPr lang="en-CA" sz="1600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90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1346200" y="863600"/>
            <a:ext cx="7509756" cy="59443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Lợi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ích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sinh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lý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của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nằm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0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sấp</a:t>
            </a:r>
            <a:r>
              <a:rPr lang="en-CA" sz="4010" b="1" dirty="0" smtClean="0">
                <a:solidFill>
                  <a:srgbClr val="000066"/>
                </a:solidFill>
                <a:latin typeface="Arial Bold"/>
                <a:cs typeface="Arial Bold"/>
              </a:rPr>
              <a:t> (5)</a:t>
            </a:r>
          </a:p>
        </p:txBody>
      </p:sp>
      <p:pic>
        <p:nvPicPr>
          <p:cNvPr id="14" name="Picture 13" descr="Screen shot 2014-11-02 at 10.29.0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260" y="4354314"/>
            <a:ext cx="8280400" cy="2438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042444" y="4066282"/>
            <a:ext cx="1275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Arial"/>
                <a:cs typeface="Arial"/>
              </a:rPr>
              <a:t>Nằm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ngửa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74892" y="4066282"/>
            <a:ext cx="1108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Arial"/>
                <a:cs typeface="Arial"/>
              </a:rPr>
              <a:t>Nằm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sấp</a:t>
            </a:r>
            <a:endParaRPr lang="en-US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/>
          <p:cNvSpPr txBox="1"/>
          <p:nvPr/>
        </p:nvSpPr>
        <p:spPr>
          <a:xfrm>
            <a:off x="927100" y="4318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394372" y="1329978"/>
            <a:ext cx="5810034" cy="41592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800" dirty="0" err="1" smtClean="0">
                <a:latin typeface="Arial"/>
                <a:cs typeface="Arial"/>
              </a:rPr>
              <a:t>Tư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thế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nằm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sấp</a:t>
            </a:r>
            <a:r>
              <a:rPr lang="en-CA" sz="2800" dirty="0" smtClean="0">
                <a:latin typeface="Arial"/>
                <a:cs typeface="Arial"/>
              </a:rPr>
              <a:t>, </a:t>
            </a:r>
            <a:r>
              <a:rPr lang="en-CA" sz="2800" dirty="0" err="1" smtClean="0">
                <a:latin typeface="Arial"/>
                <a:cs typeface="Arial"/>
              </a:rPr>
              <a:t>tốt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như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thế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nào</a:t>
            </a:r>
            <a:r>
              <a:rPr lang="en-CA" sz="2800" dirty="0" smtClean="0">
                <a:latin typeface="Arial"/>
                <a:cs typeface="Arial"/>
              </a:rPr>
              <a:t> (?)!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682404" y="2410098"/>
            <a:ext cx="6622006" cy="294952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800" smtClean="0">
                <a:latin typeface="Arial"/>
                <a:cs typeface="Arial"/>
              </a:rPr>
              <a:t>Điều</a:t>
            </a:r>
            <a:r>
              <a:rPr lang="en-CA" sz="280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chúng</a:t>
            </a:r>
            <a:r>
              <a:rPr lang="en-CA" sz="2800" dirty="0" smtClean="0">
                <a:latin typeface="Arial"/>
                <a:cs typeface="Arial"/>
              </a:rPr>
              <a:t> ta </a:t>
            </a:r>
            <a:r>
              <a:rPr lang="en-CA" sz="2800" dirty="0" err="1" smtClean="0">
                <a:latin typeface="Arial"/>
                <a:cs typeface="Arial"/>
              </a:rPr>
              <a:t>không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biết</a:t>
            </a:r>
            <a:r>
              <a:rPr lang="en-CA" sz="2800" dirty="0" smtClean="0">
                <a:latin typeface="Arial"/>
                <a:cs typeface="Arial"/>
              </a:rPr>
              <a:t> (+++):</a:t>
            </a:r>
          </a:p>
          <a:p>
            <a:pPr>
              <a:lnSpc>
                <a:spcPts val="2300"/>
              </a:lnSpc>
            </a:pPr>
            <a:r>
              <a:rPr lang="en-CA" sz="2800" dirty="0">
                <a:latin typeface="Arial"/>
                <a:cs typeface="Arial"/>
              </a:rPr>
              <a:t>	</a:t>
            </a:r>
            <a:endParaRPr lang="en-CA" sz="2800" dirty="0" smtClean="0"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2800" dirty="0">
                <a:latin typeface="Arial"/>
                <a:cs typeface="Arial"/>
              </a:rPr>
              <a:t>	</a:t>
            </a:r>
            <a:r>
              <a:rPr lang="en-CA" sz="2800" dirty="0" err="1" smtClean="0">
                <a:latin typeface="Arial"/>
                <a:cs typeface="Arial"/>
              </a:rPr>
              <a:t>Tái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thông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khí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các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vùng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bị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xẹp</a:t>
            </a:r>
            <a:r>
              <a:rPr lang="en-CA" sz="2800" dirty="0" smtClean="0">
                <a:latin typeface="Arial"/>
                <a:cs typeface="Arial"/>
              </a:rPr>
              <a:t> (?)</a:t>
            </a:r>
          </a:p>
          <a:p>
            <a:pPr>
              <a:lnSpc>
                <a:spcPts val="2300"/>
              </a:lnSpc>
            </a:pPr>
            <a:r>
              <a:rPr lang="en-CA" sz="2800" dirty="0">
                <a:latin typeface="Arial"/>
                <a:cs typeface="Arial"/>
              </a:rPr>
              <a:t>	</a:t>
            </a:r>
            <a:r>
              <a:rPr lang="en-CA" sz="2800" dirty="0" err="1" smtClean="0">
                <a:latin typeface="Arial"/>
                <a:cs typeface="Arial"/>
              </a:rPr>
              <a:t>Làm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cứng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lồng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ngực</a:t>
            </a:r>
            <a:r>
              <a:rPr lang="en-CA" sz="2800" dirty="0" smtClean="0">
                <a:latin typeface="Arial"/>
                <a:cs typeface="Arial"/>
              </a:rPr>
              <a:t> </a:t>
            </a:r>
          </a:p>
          <a:p>
            <a:pPr>
              <a:lnSpc>
                <a:spcPts val="2300"/>
              </a:lnSpc>
            </a:pPr>
            <a:r>
              <a:rPr lang="en-CA" sz="2800" dirty="0">
                <a:latin typeface="Arial"/>
                <a:cs typeface="Arial"/>
              </a:rPr>
              <a:t>	</a:t>
            </a:r>
            <a:r>
              <a:rPr lang="en-CA" sz="2800" dirty="0" err="1" smtClean="0">
                <a:latin typeface="Arial"/>
                <a:cs typeface="Arial"/>
              </a:rPr>
              <a:t>Cải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thiện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thông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khí</a:t>
            </a:r>
            <a:r>
              <a:rPr lang="en-CA" sz="2800" dirty="0" smtClean="0">
                <a:latin typeface="Arial"/>
                <a:cs typeface="Arial"/>
              </a:rPr>
              <a:t>/</a:t>
            </a:r>
            <a:r>
              <a:rPr lang="en-CA" sz="2800" dirty="0" err="1" smtClean="0">
                <a:latin typeface="Arial"/>
                <a:cs typeface="Arial"/>
              </a:rPr>
              <a:t>tưới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máu</a:t>
            </a:r>
            <a:r>
              <a:rPr lang="en-CA" sz="2800" dirty="0" smtClean="0">
                <a:latin typeface="Arial"/>
                <a:cs typeface="Arial"/>
              </a:rPr>
              <a:t> </a:t>
            </a:r>
          </a:p>
          <a:p>
            <a:pPr>
              <a:lnSpc>
                <a:spcPts val="2300"/>
              </a:lnSpc>
            </a:pPr>
            <a:endParaRPr lang="en-CA" sz="2800" dirty="0"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2800" smtClean="0">
                <a:latin typeface="Arial"/>
                <a:cs typeface="Arial"/>
              </a:rPr>
              <a:t>Điều</a:t>
            </a:r>
            <a:r>
              <a:rPr lang="en-CA" sz="280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chúng</a:t>
            </a:r>
            <a:r>
              <a:rPr lang="en-CA" sz="2800" dirty="0" smtClean="0">
                <a:latin typeface="Arial"/>
                <a:cs typeface="Arial"/>
              </a:rPr>
              <a:t> ta </a:t>
            </a:r>
            <a:r>
              <a:rPr lang="en-CA" sz="2800" dirty="0" err="1" smtClean="0">
                <a:latin typeface="Arial"/>
                <a:cs typeface="Arial"/>
              </a:rPr>
              <a:t>biết</a:t>
            </a:r>
            <a:r>
              <a:rPr lang="en-CA" sz="2800" smtClean="0">
                <a:latin typeface="Arial"/>
                <a:cs typeface="Arial"/>
              </a:rPr>
              <a:t>: </a:t>
            </a:r>
            <a:endParaRPr lang="en-CA" sz="2800" smtClean="0"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2800">
                <a:latin typeface="Arial"/>
                <a:cs typeface="Arial"/>
              </a:rPr>
              <a:t>	</a:t>
            </a:r>
            <a:r>
              <a:rPr lang="en-CA" sz="2800" smtClean="0">
                <a:latin typeface="Arial"/>
                <a:cs typeface="Arial"/>
              </a:rPr>
              <a:t>Đáp </a:t>
            </a:r>
            <a:r>
              <a:rPr lang="en-CA" sz="2800" dirty="0" err="1" smtClean="0">
                <a:latin typeface="Arial"/>
                <a:cs typeface="Arial"/>
              </a:rPr>
              <a:t>ứng</a:t>
            </a:r>
            <a:r>
              <a:rPr lang="en-CA" sz="2800" dirty="0" smtClean="0">
                <a:latin typeface="Arial"/>
                <a:cs typeface="Arial"/>
              </a:rPr>
              <a:t>/</a:t>
            </a:r>
            <a:r>
              <a:rPr lang="en-CA" sz="2800" dirty="0" err="1" smtClean="0">
                <a:latin typeface="Arial"/>
                <a:cs typeface="Arial"/>
              </a:rPr>
              <a:t>Không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đáp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ứng</a:t>
            </a:r>
            <a:endParaRPr lang="en-CA" sz="2800" dirty="0" smtClean="0"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2800" dirty="0">
                <a:latin typeface="Arial"/>
                <a:cs typeface="Arial"/>
              </a:rPr>
              <a:t>	</a:t>
            </a:r>
            <a:r>
              <a:rPr lang="en-CA" sz="2800" dirty="0" err="1" smtClean="0">
                <a:latin typeface="Arial"/>
                <a:cs typeface="Arial"/>
              </a:rPr>
              <a:t>Thoát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ra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khỏi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tư</a:t>
            </a:r>
            <a:r>
              <a:rPr lang="en-CA" sz="2800" dirty="0" smtClean="0">
                <a:latin typeface="Arial"/>
                <a:cs typeface="Arial"/>
              </a:rPr>
              <a:t> </a:t>
            </a:r>
            <a:r>
              <a:rPr lang="en-CA" sz="2800" dirty="0" err="1" smtClean="0">
                <a:latin typeface="Arial"/>
                <a:cs typeface="Arial"/>
              </a:rPr>
              <a:t>thế</a:t>
            </a:r>
            <a:r>
              <a:rPr lang="en-CA" sz="2800" dirty="0" smtClean="0">
                <a:latin typeface="Arial"/>
                <a:cs typeface="Arial"/>
              </a:rPr>
              <a:t> (</a:t>
            </a:r>
            <a:r>
              <a:rPr lang="en-CA" sz="2800" dirty="0" err="1" smtClean="0">
                <a:latin typeface="Arial"/>
                <a:cs typeface="Arial"/>
              </a:rPr>
              <a:t>Échappement</a:t>
            </a:r>
            <a:r>
              <a:rPr lang="en-CA" sz="2800" dirty="0" smtClean="0">
                <a:latin typeface="Arial"/>
                <a:cs typeface="Arial"/>
              </a:rPr>
              <a:t>)</a:t>
            </a:r>
          </a:p>
          <a:p>
            <a:pPr>
              <a:lnSpc>
                <a:spcPts val="2300"/>
              </a:lnSpc>
            </a:pPr>
            <a:endParaRPr lang="en-CA" sz="2000" dirty="0"/>
          </a:p>
        </p:txBody>
      </p:sp>
      <p:sp>
        <p:nvSpPr>
          <p:cNvPr id="9" name="TextBox 9"/>
          <p:cNvSpPr txBox="1"/>
          <p:nvPr/>
        </p:nvSpPr>
        <p:spPr>
          <a:xfrm>
            <a:off x="927100" y="69723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585200" y="69723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82204" y="681906"/>
            <a:ext cx="8712968" cy="293926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TRẺ EM</a:t>
            </a:r>
          </a:p>
          <a:p>
            <a:pPr>
              <a:lnSpc>
                <a:spcPts val="2300"/>
              </a:lnSpc>
            </a:pPr>
            <a:endParaRPr lang="en-CA" sz="1910" b="1" spc="-10" dirty="0">
              <a:solidFill>
                <a:srgbClr val="000066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51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bệnh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nhân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nằm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sấp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so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với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51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bệnh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nhân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nằm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ngửa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</a:p>
          <a:p>
            <a:pPr>
              <a:lnSpc>
                <a:spcPts val="2300"/>
              </a:lnSpc>
            </a:pP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Nghiên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cứu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ngưng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ở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giai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đoạn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phân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tích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trung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gian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do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không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có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khác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biệt</a:t>
            </a:r>
            <a:endParaRPr lang="en-CA" sz="1910" b="1" spc="-10" dirty="0" smtClean="0">
              <a:solidFill>
                <a:srgbClr val="000066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Tuổi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trung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vị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: 2,0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tuổi</a:t>
            </a:r>
            <a:endParaRPr lang="en-CA" sz="1910" b="1" spc="-10" dirty="0" smtClean="0">
              <a:solidFill>
                <a:srgbClr val="000066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PRISM: 11 </a:t>
            </a:r>
            <a:r>
              <a:rPr lang="en-US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–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Suy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tạng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: 2</a:t>
            </a:r>
          </a:p>
          <a:p>
            <a:pPr>
              <a:lnSpc>
                <a:spcPts val="2300"/>
              </a:lnSpc>
            </a:pP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P/F : 100 mmHg</a:t>
            </a:r>
          </a:p>
          <a:p>
            <a:pPr>
              <a:lnSpc>
                <a:spcPts val="2300"/>
              </a:lnSpc>
            </a:pP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Nguyên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nhân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hội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chứng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suy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hô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hấp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cấp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: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Viêm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phổi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(60%);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Viêm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tiểu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phế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quản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+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viêm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phổi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(15%);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Nhiễm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trùng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huyết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(15%)</a:t>
            </a:r>
            <a:endParaRPr lang="en-CA" sz="1910" b="1" spc="-10" dirty="0">
              <a:solidFill>
                <a:srgbClr val="000066"/>
              </a:solidFill>
              <a:latin typeface="Arial"/>
              <a:cs typeface="Arial"/>
            </a:endParaRPr>
          </a:p>
          <a:p>
            <a:pPr>
              <a:lnSpc>
                <a:spcPts val="2300"/>
              </a:lnSpc>
            </a:pP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Không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khác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biệt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về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tác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dụng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1910" b="1" spc="-10" dirty="0" err="1" smtClean="0">
                <a:solidFill>
                  <a:srgbClr val="000066"/>
                </a:solidFill>
                <a:latin typeface="Arial"/>
                <a:cs typeface="Arial"/>
              </a:rPr>
              <a:t>phụ</a:t>
            </a:r>
            <a:r>
              <a:rPr lang="en-CA" sz="1910" b="1" spc="-10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073400" y="6705600"/>
            <a:ext cx="4457700" cy="304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0"/>
              </a:lnSpc>
            </a:pPr>
            <a:r>
              <a:rPr lang="en-CA" sz="1610" b="1" smtClean="0">
                <a:solidFill>
                  <a:srgbClr val="000066"/>
                </a:solidFill>
                <a:latin typeface="Arial Bold"/>
                <a:cs typeface="Arial Bold"/>
              </a:rPr>
              <a:t>Curley MA, et al. JAMA. 2005;294:229-37</a:t>
            </a:r>
          </a:p>
          <a:p>
            <a:pPr>
              <a:lnSpc>
                <a:spcPts val="1840"/>
              </a:lnSpc>
            </a:pPr>
            <a:endParaRPr lang="en-CA" sz="1610" b="1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pic>
        <p:nvPicPr>
          <p:cNvPr id="17" name="Picture 16" descr="Screen shot 2014-11-02 at 10.51.3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340" y="3706242"/>
            <a:ext cx="6471816" cy="2892093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184900" y="6502400"/>
            <a:ext cx="2070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smtClean="0">
                <a:solidFill>
                  <a:srgbClr val="F4DC00"/>
                </a:solidFill>
                <a:latin typeface="Arial Italic"/>
                <a:cs typeface="Arial Italic"/>
              </a:rPr>
              <a:t>Curley MA, et al. JAMA.</a:t>
            </a:r>
          </a:p>
          <a:p>
            <a:pPr>
              <a:lnSpc>
                <a:spcPts val="1610"/>
              </a:lnSpc>
            </a:pPr>
            <a:endParaRPr lang="en-CA" sz="1400" i="1" smtClean="0">
              <a:solidFill>
                <a:srgbClr val="F4DC00"/>
              </a:solidFill>
              <a:latin typeface="Arial Italic"/>
              <a:cs typeface="Arial Italic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489700" y="6705600"/>
            <a:ext cx="1401267" cy="20636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595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2005;294:229-37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886200" y="6502400"/>
            <a:ext cx="3356705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Curley MA, et al. JAMA. 2005;294:229-37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826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826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088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088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71" name="TextBox 71"/>
          <p:cNvSpPr txBox="1"/>
          <p:nvPr/>
        </p:nvSpPr>
        <p:spPr>
          <a:xfrm>
            <a:off x="3467100" y="6667500"/>
            <a:ext cx="4521200" cy="3048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40"/>
              </a:lnSpc>
            </a:pPr>
            <a:r>
              <a:rPr lang="en-CA" sz="1610" b="1" smtClean="0">
                <a:solidFill>
                  <a:srgbClr val="000066"/>
                </a:solidFill>
                <a:latin typeface="Arial Bold"/>
                <a:cs typeface="Arial Bold"/>
              </a:rPr>
              <a:t>Gattinoni L et al. Am J Crit Care Med 2013</a:t>
            </a:r>
          </a:p>
          <a:p>
            <a:pPr>
              <a:lnSpc>
                <a:spcPts val="1840"/>
              </a:lnSpc>
            </a:pPr>
            <a:endParaRPr lang="en-CA" sz="1610" b="1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72" name="TextBox 72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73" name="TextBox 73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923293"/>
              </p:ext>
            </p:extLst>
          </p:nvPr>
        </p:nvGraphicFramePr>
        <p:xfrm>
          <a:off x="378148" y="892523"/>
          <a:ext cx="10153128" cy="560324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728192"/>
                <a:gridCol w="1728192"/>
                <a:gridCol w="1620180"/>
                <a:gridCol w="1692188"/>
                <a:gridCol w="1692188"/>
                <a:gridCol w="16921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NGƯỜI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LỚN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Gattinoni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et al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Guérin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et al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Mancebo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 et al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Taccone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 et al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Guérin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et al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Năm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1996-1999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1998-2002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1998-2002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2004-2008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2008-2011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Bệnh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nhân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304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802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142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344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474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Tiêu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chuẩn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nhận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ALI/ARDS</a:t>
                      </a:r>
                    </a:p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PEEP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&gt; 5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Suy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dirty="0" err="1" smtClean="0">
                          <a:latin typeface="Arial"/>
                          <a:cs typeface="Arial"/>
                        </a:rPr>
                        <a:t>hô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hấp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cấp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giảm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Oxy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ARDS</a:t>
                      </a:r>
                    </a:p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4 </a:t>
                      </a:r>
                      <a:r>
                        <a:rPr lang="en-US" dirty="0" err="1" smtClean="0">
                          <a:latin typeface="Arial"/>
                          <a:cs typeface="Arial"/>
                        </a:rPr>
                        <a:t>cấp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(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cadrans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)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ARDS</a:t>
                      </a:r>
                    </a:p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PEEP &gt; 5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ARDS </a:t>
                      </a:r>
                      <a:r>
                        <a:rPr lang="en-US" dirty="0" err="1" smtClean="0">
                          <a:latin typeface="Arial"/>
                          <a:cs typeface="Arial"/>
                        </a:rPr>
                        <a:t>nặng</a:t>
                      </a:r>
                      <a:endParaRPr lang="en-US" dirty="0" smtClean="0">
                        <a:latin typeface="Arial"/>
                        <a:cs typeface="Arial"/>
                      </a:endParaRPr>
                    </a:p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PEEP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&gt; 5</a:t>
                      </a:r>
                    </a:p>
                    <a:p>
                      <a:r>
                        <a:rPr lang="en-US" baseline="0" dirty="0" smtClean="0">
                          <a:latin typeface="Arial"/>
                          <a:cs typeface="Arial"/>
                        </a:rPr>
                        <a:t>P/F &lt; 150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Tiêu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chuẩn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P/F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127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152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105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110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100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PEEP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10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8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7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10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10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Thời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gian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nằm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sấp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7 </a:t>
                      </a:r>
                      <a:r>
                        <a:rPr lang="en-US" dirty="0" err="1" smtClean="0">
                          <a:latin typeface="Arial"/>
                          <a:cs typeface="Arial"/>
                        </a:rPr>
                        <a:t>giờ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/5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ngày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9 </a:t>
                      </a:r>
                      <a:r>
                        <a:rPr lang="en-US" dirty="0" err="1" smtClean="0">
                          <a:latin typeface="Arial"/>
                          <a:cs typeface="Arial"/>
                        </a:rPr>
                        <a:t>giờ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/4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ngày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17 </a:t>
                      </a:r>
                      <a:r>
                        <a:rPr lang="en-US" dirty="0" err="1" smtClean="0">
                          <a:latin typeface="Arial"/>
                          <a:cs typeface="Arial"/>
                        </a:rPr>
                        <a:t>giờ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/10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ngày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18 </a:t>
                      </a:r>
                      <a:r>
                        <a:rPr lang="en-US" dirty="0" err="1" smtClean="0">
                          <a:latin typeface="Arial"/>
                          <a:cs typeface="Arial"/>
                        </a:rPr>
                        <a:t>giờ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/8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ngày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17 </a:t>
                      </a:r>
                      <a:r>
                        <a:rPr lang="en-US" dirty="0" err="1" smtClean="0">
                          <a:latin typeface="Arial"/>
                          <a:cs typeface="Arial"/>
                        </a:rPr>
                        <a:t>giờ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/4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ngày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Thông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khí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bảo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vệ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Không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Không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Vt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 &lt; 10ml/kg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Vt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&lt; 8ml/kg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Vt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 &lt; 6ml/kg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Tử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vong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</a:p>
                    <a:p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Nằm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sấp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so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với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nằm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baseline="0" dirty="0" err="1" smtClean="0">
                          <a:latin typeface="Arial"/>
                          <a:cs typeface="Arial"/>
                        </a:rPr>
                        <a:t>ngửa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63% so </a:t>
                      </a:r>
                      <a:r>
                        <a:rPr lang="en-US" dirty="0" err="1" smtClean="0">
                          <a:latin typeface="Arial"/>
                          <a:cs typeface="Arial"/>
                        </a:rPr>
                        <a:t>với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59%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43% so </a:t>
                      </a:r>
                      <a:r>
                        <a:rPr lang="en-US" dirty="0" err="1" smtClean="0">
                          <a:latin typeface="Arial"/>
                          <a:cs typeface="Arial"/>
                        </a:rPr>
                        <a:t>với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42%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50% so </a:t>
                      </a:r>
                      <a:r>
                        <a:rPr lang="en-US" dirty="0" err="1" smtClean="0">
                          <a:latin typeface="Arial"/>
                          <a:cs typeface="Arial"/>
                        </a:rPr>
                        <a:t>với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60%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47% so </a:t>
                      </a:r>
                      <a:r>
                        <a:rPr lang="en-US" dirty="0" err="1" smtClean="0">
                          <a:latin typeface="Arial"/>
                          <a:cs typeface="Arial"/>
                        </a:rPr>
                        <a:t>với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52%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24% so </a:t>
                      </a:r>
                      <a:r>
                        <a:rPr lang="en-US" dirty="0" err="1" smtClean="0">
                          <a:latin typeface="Arial"/>
                          <a:cs typeface="Arial"/>
                        </a:rPr>
                        <a:t>với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41%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p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 </a:t>
                      </a:r>
                      <a:endParaRPr lang="en-US" i="1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0,50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0,74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0,22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0,33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&lt;0,001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5" name="Rectangle 74"/>
          <p:cNvSpPr/>
          <p:nvPr/>
        </p:nvSpPr>
        <p:spPr>
          <a:xfrm>
            <a:off x="8731076" y="5794474"/>
            <a:ext cx="1728192" cy="576064"/>
          </a:xfrm>
          <a:prstGeom prst="rect">
            <a:avLst/>
          </a:prstGeom>
          <a:noFill/>
          <a:ln w="158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8966200" y="444500"/>
            <a:ext cx="17272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585200" y="6972300"/>
            <a:ext cx="21082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38188" y="1041946"/>
            <a:ext cx="9334156" cy="65385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US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T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ư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thế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nằm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sấp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: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Tóm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tắt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chứng</a:t>
            </a:r>
            <a:r>
              <a:rPr lang="en-CA" sz="441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441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cứ</a:t>
            </a:r>
            <a:endParaRPr lang="en-CA" sz="4410" b="1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930400" y="2400300"/>
            <a:ext cx="647700" cy="7747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00"/>
              </a:lnSpc>
            </a:pPr>
            <a:r>
              <a:rPr lang="en-CA" sz="3070" b="1" spc="-30" smtClean="0">
                <a:solidFill>
                  <a:srgbClr val="000066"/>
                </a:solidFill>
                <a:latin typeface="Arial Bold"/>
                <a:cs typeface="Arial Bold"/>
              </a:rPr>
              <a:t>1</a:t>
            </a:r>
          </a:p>
          <a:p>
            <a:pPr>
              <a:lnSpc>
                <a:spcPts val="414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92300" y="3886200"/>
            <a:ext cx="685800" cy="7747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00"/>
              </a:lnSpc>
            </a:pPr>
            <a:r>
              <a:rPr lang="en-CA" sz="3070" b="1" dirty="0" smtClean="0">
                <a:solidFill>
                  <a:srgbClr val="000066"/>
                </a:solidFill>
                <a:latin typeface="Arial Bold"/>
                <a:cs typeface="Arial Bold"/>
              </a:rPr>
              <a:t>2</a:t>
            </a:r>
          </a:p>
          <a:p>
            <a:pPr>
              <a:lnSpc>
                <a:spcPts val="4140"/>
              </a:lnSpc>
            </a:pPr>
            <a:endParaRPr lang="en-CA" sz="3600" dirty="0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892300" y="5626100"/>
            <a:ext cx="685800" cy="7747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00"/>
              </a:lnSpc>
            </a:pPr>
            <a:r>
              <a:rPr lang="en-CA" sz="3070" b="1" smtClean="0">
                <a:solidFill>
                  <a:srgbClr val="000066"/>
                </a:solidFill>
                <a:latin typeface="Arial Bold"/>
                <a:cs typeface="Arial Bold"/>
              </a:rPr>
              <a:t>3</a:t>
            </a:r>
          </a:p>
          <a:p>
            <a:pPr>
              <a:lnSpc>
                <a:spcPts val="4140"/>
              </a:lnSpc>
            </a:pPr>
            <a:endParaRPr lang="en-CA" sz="3600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27100" y="6972300"/>
            <a:ext cx="16510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679700" y="2222500"/>
            <a:ext cx="6005250" cy="8138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•</a:t>
            </a:r>
            <a:r>
              <a:rPr lang="en-CA" sz="2400" b="1" dirty="0" smtClean="0">
                <a:solidFill>
                  <a:srgbClr val="001279"/>
                </a:solidFill>
                <a:latin typeface="Arial"/>
                <a:cs typeface="Arial"/>
              </a:rPr>
              <a:t> 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Trên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người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lớn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: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Cuối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cùng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cũng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có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!</a:t>
            </a:r>
          </a:p>
          <a:p>
            <a:pPr>
              <a:lnSpc>
                <a:spcPts val="3200"/>
              </a:lnSpc>
            </a:pP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•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Trên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trẻ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em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: Cho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tới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nay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vẫn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chưa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có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gì</a:t>
            </a:r>
            <a:endParaRPr lang="en-CA" sz="2400" b="1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585200" y="6972300"/>
            <a:ext cx="1993900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>
              <a:solidFill>
                <a:srgbClr val="000000"/>
              </a:solidFill>
            </a:endParaRPr>
          </a:p>
        </p:txBody>
      </p:sp>
      <p:sp>
        <p:nvSpPr>
          <p:cNvPr id="18" name="TextBox 9"/>
          <p:cNvSpPr txBox="1"/>
          <p:nvPr/>
        </p:nvSpPr>
        <p:spPr>
          <a:xfrm>
            <a:off x="2683469" y="3562226"/>
            <a:ext cx="4247407" cy="122426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•</a:t>
            </a:r>
            <a:r>
              <a:rPr lang="en-CA" sz="2400" b="1" dirty="0" smtClean="0">
                <a:solidFill>
                  <a:srgbClr val="001279"/>
                </a:solidFill>
                <a:latin typeface="Arial"/>
                <a:cs typeface="Arial"/>
              </a:rPr>
              <a:t> </a:t>
            </a:r>
            <a:r>
              <a:rPr lang="en-CA" sz="2400" b="1" dirty="0" err="1" smtClean="0">
                <a:solidFill>
                  <a:srgbClr val="001279"/>
                </a:solidFill>
                <a:latin typeface="Arial"/>
                <a:cs typeface="Arial"/>
              </a:rPr>
              <a:t>Bệnh</a:t>
            </a:r>
            <a:r>
              <a:rPr lang="en-CA" sz="2400" b="1" dirty="0" smtClean="0">
                <a:solidFill>
                  <a:srgbClr val="001279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1279"/>
                </a:solidFill>
                <a:latin typeface="Arial"/>
                <a:cs typeface="Arial"/>
              </a:rPr>
              <a:t>nhân</a:t>
            </a:r>
            <a:r>
              <a:rPr lang="en-CA" sz="2400" b="1" dirty="0" smtClean="0">
                <a:solidFill>
                  <a:srgbClr val="001279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1279"/>
                </a:solidFill>
                <a:latin typeface="Arial"/>
                <a:cs typeface="Arial"/>
              </a:rPr>
              <a:t>nặng</a:t>
            </a:r>
            <a:r>
              <a:rPr lang="en-CA" sz="2400" b="1" dirty="0" smtClean="0">
                <a:solidFill>
                  <a:srgbClr val="001279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1279"/>
                </a:solidFill>
                <a:latin typeface="Arial"/>
                <a:cs typeface="Arial"/>
              </a:rPr>
              <a:t>nhất</a:t>
            </a:r>
            <a:r>
              <a:rPr lang="en-CA" sz="2400" b="1" dirty="0" smtClean="0">
                <a:solidFill>
                  <a:srgbClr val="001279"/>
                </a:solidFill>
                <a:latin typeface="Arial"/>
                <a:cs typeface="Arial"/>
              </a:rPr>
              <a:t> </a:t>
            </a:r>
          </a:p>
          <a:p>
            <a:pPr>
              <a:lnSpc>
                <a:spcPts val="3200"/>
              </a:lnSpc>
            </a:pP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•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Khi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bệnh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khởi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phát</a:t>
            </a:r>
            <a:endParaRPr lang="en-CA" sz="2400" b="1" dirty="0" smtClean="0">
              <a:solidFill>
                <a:srgbClr val="000066"/>
              </a:solidFill>
              <a:latin typeface="Arial"/>
              <a:cs typeface="Arial"/>
            </a:endParaRPr>
          </a:p>
          <a:p>
            <a:pPr>
              <a:lnSpc>
                <a:spcPts val="3200"/>
              </a:lnSpc>
            </a:pP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•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Thời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gian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đủ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dài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(&gt; 18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giờ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?)</a:t>
            </a:r>
            <a:endParaRPr lang="en-CA" sz="2400" b="1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  <p:sp>
        <p:nvSpPr>
          <p:cNvPr id="20" name="TextBox 9"/>
          <p:cNvSpPr txBox="1"/>
          <p:nvPr/>
        </p:nvSpPr>
        <p:spPr>
          <a:xfrm>
            <a:off x="2672905" y="5506442"/>
            <a:ext cx="7570339" cy="122426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•</a:t>
            </a:r>
            <a:r>
              <a:rPr lang="en-CA" sz="2400" b="1" dirty="0" smtClean="0">
                <a:solidFill>
                  <a:srgbClr val="001279"/>
                </a:solidFill>
                <a:latin typeface="Arial"/>
                <a:cs typeface="Arial"/>
              </a:rPr>
              <a:t> 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Không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có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biến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chứng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lớn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nếu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êkip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được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huấn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 Bold"/>
                <a:cs typeface="Arial Bold"/>
              </a:rPr>
              <a:t>luyện</a:t>
            </a:r>
            <a:r>
              <a:rPr lang="en-CA" sz="2400" b="1" dirty="0" smtClean="0">
                <a:solidFill>
                  <a:srgbClr val="000066"/>
                </a:solidFill>
                <a:latin typeface="Arial Bold"/>
                <a:cs typeface="Arial Bold"/>
              </a:rPr>
              <a:t> </a:t>
            </a:r>
          </a:p>
          <a:p>
            <a:pPr>
              <a:lnSpc>
                <a:spcPts val="3200"/>
              </a:lnSpc>
            </a:pPr>
            <a:r>
              <a:rPr lang="en-CA" sz="2400" b="1" smtClean="0">
                <a:solidFill>
                  <a:srgbClr val="000066"/>
                </a:solidFill>
                <a:latin typeface="Arial"/>
                <a:cs typeface="Arial"/>
              </a:rPr>
              <a:t>• </a:t>
            </a:r>
            <a:r>
              <a:rPr lang="en-CA" sz="2400" b="1" smtClean="0">
                <a:solidFill>
                  <a:srgbClr val="000066"/>
                </a:solidFill>
                <a:latin typeface="Arial"/>
                <a:cs typeface="Arial"/>
              </a:rPr>
              <a:t>đo đó, t</a:t>
            </a:r>
            <a:r>
              <a:rPr lang="en-CA" sz="2400" b="1" smtClean="0">
                <a:solidFill>
                  <a:srgbClr val="000066"/>
                </a:solidFill>
                <a:latin typeface="Arial"/>
                <a:cs typeface="Arial"/>
              </a:rPr>
              <a:t>ầm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quan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trọng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dirty="0" err="1" smtClean="0">
                <a:solidFill>
                  <a:srgbClr val="000066"/>
                </a:solidFill>
                <a:latin typeface="Arial"/>
                <a:cs typeface="Arial"/>
              </a:rPr>
              <a:t>của</a:t>
            </a:r>
            <a:r>
              <a:rPr lang="en-CA" sz="2400" b="1" dirty="0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err="1" smtClean="0">
                <a:solidFill>
                  <a:srgbClr val="000066"/>
                </a:solidFill>
                <a:latin typeface="Arial"/>
                <a:cs typeface="Arial"/>
              </a:rPr>
              <a:t>phác</a:t>
            </a:r>
            <a:r>
              <a:rPr lang="en-CA" sz="2400" b="1" smtClean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lang="en-CA" sz="2400" b="1" smtClean="0">
                <a:solidFill>
                  <a:srgbClr val="000066"/>
                </a:solidFill>
                <a:latin typeface="Arial"/>
                <a:cs typeface="Arial"/>
              </a:rPr>
              <a:t>đồ</a:t>
            </a:r>
            <a:endParaRPr lang="en-CA" sz="2400" b="1" dirty="0" smtClean="0">
              <a:solidFill>
                <a:srgbClr val="000066"/>
              </a:solidFill>
              <a:latin typeface="Arial Bold"/>
              <a:cs typeface="Arial Bold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318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682404" y="2986162"/>
            <a:ext cx="5227693" cy="71301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520"/>
              </a:lnSpc>
            </a:pP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Các</a:t>
            </a:r>
            <a:r>
              <a:rPr lang="en-CA" sz="4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kỹ</a:t>
            </a:r>
            <a:r>
              <a:rPr lang="en-CA" sz="4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thuật</a:t>
            </a:r>
            <a:r>
              <a:rPr lang="en-CA" sz="4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bổ</a:t>
            </a:r>
            <a:r>
              <a:rPr lang="en-CA" sz="4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4800" dirty="0" err="1" smtClean="0">
                <a:solidFill>
                  <a:srgbClr val="000000"/>
                </a:solidFill>
                <a:latin typeface="Arial"/>
                <a:cs typeface="Arial"/>
              </a:rPr>
              <a:t>trợ</a:t>
            </a:r>
            <a:endParaRPr lang="en-CA" sz="48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/>
        </p:nvSpPr>
        <p:spPr>
          <a:xfrm>
            <a:off x="927100" y="431800"/>
            <a:ext cx="140895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766498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258468" y="3058170"/>
            <a:ext cx="4744237" cy="53476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40"/>
              </a:lnSpc>
            </a:pP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Hạn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chế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nước</a:t>
            </a:r>
            <a:r>
              <a:rPr lang="en-CA" sz="3600" dirty="0" smtClean="0">
                <a:solidFill>
                  <a:srgbClr val="000000"/>
                </a:solidFill>
                <a:latin typeface="Arial"/>
                <a:cs typeface="Arial"/>
              </a:rPr>
              <a:t> ban </a:t>
            </a:r>
            <a:r>
              <a:rPr lang="en-CA" sz="3600" dirty="0" err="1" smtClean="0">
                <a:solidFill>
                  <a:srgbClr val="000000"/>
                </a:solidFill>
                <a:latin typeface="Arial"/>
                <a:cs typeface="Arial"/>
              </a:rPr>
              <a:t>đầu</a:t>
            </a:r>
            <a:endParaRPr lang="en-CA" sz="3600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593612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129053" cy="2960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000000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702300" y="6235700"/>
            <a:ext cx="3795728" cy="2079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10"/>
              </a:lnSpc>
            </a:pP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ARDS  CTN . N </a:t>
            </a:r>
            <a:r>
              <a:rPr lang="en-CA" sz="1400" i="1" dirty="0" err="1" smtClean="0">
                <a:solidFill>
                  <a:srgbClr val="F4DC00"/>
                </a:solidFill>
                <a:latin typeface="Arial Italic"/>
                <a:cs typeface="Arial Italic"/>
              </a:rPr>
              <a:t>Engl</a:t>
            </a:r>
            <a:r>
              <a:rPr lang="en-CA" sz="1400" i="1" dirty="0" smtClean="0">
                <a:solidFill>
                  <a:srgbClr val="F4DC00"/>
                </a:solidFill>
                <a:latin typeface="Arial Italic"/>
                <a:cs typeface="Arial Italic"/>
              </a:rPr>
              <a:t> J Med. 2006;354:2564-75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43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927100" y="431800"/>
            <a:ext cx="1574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Hanoï - Ho Chi Minh Ville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966200" y="431800"/>
            <a:ext cx="9398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Octobre 2014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27100" y="6972300"/>
            <a:ext cx="7747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S.DAUGER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85200" y="6972300"/>
            <a:ext cx="1308100" cy="1905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50"/>
              </a:lnSpc>
            </a:pPr>
            <a:r>
              <a:rPr lang="en-CA" sz="1000" smtClean="0">
                <a:solidFill>
                  <a:srgbClr val="FFFEFF"/>
                </a:solidFill>
                <a:latin typeface="Tahoma"/>
                <a:cs typeface="Tahoma"/>
              </a:rPr>
              <a:t>DIU Anesthésie-Réa</a:t>
            </a:r>
          </a:p>
          <a:p>
            <a:pPr>
              <a:lnSpc>
                <a:spcPts val="1150"/>
              </a:lnSpc>
            </a:pPr>
            <a:endParaRPr lang="en-CA" sz="1000" smtClean="0">
              <a:solidFill>
                <a:srgbClr val="FFFEFF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</TotalTime>
  <Words>5436</Words>
  <Application>Microsoft Office PowerPoint</Application>
  <PresentationFormat>Custom</PresentationFormat>
  <Paragraphs>1470</Paragraphs>
  <Slides>134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134</vt:i4>
      </vt:variant>
    </vt:vector>
  </HeadingPairs>
  <TitlesOfParts>
    <vt:vector size="13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Investintech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A2E_Engine</dc:creator>
  <cp:lastModifiedBy>Thanh</cp:lastModifiedBy>
  <cp:revision>88</cp:revision>
  <dcterms:created xsi:type="dcterms:W3CDTF">2014-10-31T06:21:39Z</dcterms:created>
  <dcterms:modified xsi:type="dcterms:W3CDTF">2014-11-03T23:02:41Z</dcterms:modified>
</cp:coreProperties>
</file>