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15"/>
  </p:notesMasterIdLst>
  <p:sldIdLst>
    <p:sldId id="256" r:id="rId3"/>
    <p:sldId id="330" r:id="rId4"/>
    <p:sldId id="427" r:id="rId5"/>
    <p:sldId id="428" r:id="rId6"/>
    <p:sldId id="429" r:id="rId7"/>
    <p:sldId id="462" r:id="rId8"/>
    <p:sldId id="334" r:id="rId9"/>
    <p:sldId id="335" r:id="rId10"/>
    <p:sldId id="336" r:id="rId11"/>
    <p:sldId id="337" r:id="rId12"/>
    <p:sldId id="338" r:id="rId13"/>
    <p:sldId id="339" r:id="rId14"/>
    <p:sldId id="340" r:id="rId15"/>
    <p:sldId id="341" r:id="rId16"/>
    <p:sldId id="430" r:id="rId17"/>
    <p:sldId id="586" r:id="rId18"/>
    <p:sldId id="484" r:id="rId19"/>
    <p:sldId id="485" r:id="rId20"/>
    <p:sldId id="434" r:id="rId21"/>
    <p:sldId id="349" r:id="rId22"/>
    <p:sldId id="563" r:id="rId23"/>
    <p:sldId id="564" r:id="rId24"/>
    <p:sldId id="565" r:id="rId25"/>
    <p:sldId id="566" r:id="rId26"/>
    <p:sldId id="567" r:id="rId27"/>
    <p:sldId id="568" r:id="rId28"/>
    <p:sldId id="569" r:id="rId29"/>
    <p:sldId id="570" r:id="rId30"/>
    <p:sldId id="571" r:id="rId31"/>
    <p:sldId id="572" r:id="rId32"/>
    <p:sldId id="573" r:id="rId33"/>
    <p:sldId id="574" r:id="rId34"/>
    <p:sldId id="575" r:id="rId35"/>
    <p:sldId id="576" r:id="rId36"/>
    <p:sldId id="577" r:id="rId37"/>
    <p:sldId id="578" r:id="rId38"/>
    <p:sldId id="579" r:id="rId39"/>
    <p:sldId id="583" r:id="rId40"/>
    <p:sldId id="581" r:id="rId41"/>
    <p:sldId id="356" r:id="rId42"/>
    <p:sldId id="447" r:id="rId43"/>
    <p:sldId id="448" r:id="rId44"/>
    <p:sldId id="449" r:id="rId45"/>
    <p:sldId id="450" r:id="rId46"/>
    <p:sldId id="498" r:id="rId47"/>
    <p:sldId id="486" r:id="rId48"/>
    <p:sldId id="487" r:id="rId49"/>
    <p:sldId id="488" r:id="rId50"/>
    <p:sldId id="489" r:id="rId51"/>
    <p:sldId id="490" r:id="rId52"/>
    <p:sldId id="491" r:id="rId53"/>
    <p:sldId id="453" r:id="rId54"/>
    <p:sldId id="452" r:id="rId55"/>
    <p:sldId id="455" r:id="rId56"/>
    <p:sldId id="465" r:id="rId57"/>
    <p:sldId id="466" r:id="rId58"/>
    <p:sldId id="456" r:id="rId59"/>
    <p:sldId id="363" r:id="rId60"/>
    <p:sldId id="364" r:id="rId61"/>
    <p:sldId id="408" r:id="rId62"/>
    <p:sldId id="409" r:id="rId63"/>
    <p:sldId id="410" r:id="rId64"/>
    <p:sldId id="411" r:id="rId65"/>
    <p:sldId id="412" r:id="rId66"/>
    <p:sldId id="414" r:id="rId67"/>
    <p:sldId id="415" r:id="rId68"/>
    <p:sldId id="416" r:id="rId69"/>
    <p:sldId id="417" r:id="rId70"/>
    <p:sldId id="419" r:id="rId71"/>
    <p:sldId id="420" r:id="rId72"/>
    <p:sldId id="446" r:id="rId73"/>
    <p:sldId id="268" r:id="rId74"/>
    <p:sldId id="270" r:id="rId75"/>
    <p:sldId id="271" r:id="rId76"/>
    <p:sldId id="298" r:id="rId77"/>
    <p:sldId id="299" r:id="rId78"/>
    <p:sldId id="438" r:id="rId79"/>
    <p:sldId id="497" r:id="rId80"/>
    <p:sldId id="502" r:id="rId81"/>
    <p:sldId id="324" r:id="rId82"/>
    <p:sldId id="325" r:id="rId83"/>
    <p:sldId id="326" r:id="rId84"/>
    <p:sldId id="327" r:id="rId85"/>
    <p:sldId id="504" r:id="rId86"/>
    <p:sldId id="312" r:id="rId87"/>
    <p:sldId id="505" r:id="rId88"/>
    <p:sldId id="311" r:id="rId89"/>
    <p:sldId id="473" r:id="rId90"/>
    <p:sldId id="475" r:id="rId91"/>
    <p:sldId id="474" r:id="rId92"/>
    <p:sldId id="476" r:id="rId93"/>
    <p:sldId id="477" r:id="rId94"/>
    <p:sldId id="478" r:id="rId95"/>
    <p:sldId id="479" r:id="rId96"/>
    <p:sldId id="480" r:id="rId97"/>
    <p:sldId id="481" r:id="rId98"/>
    <p:sldId id="308" r:id="rId99"/>
    <p:sldId id="441" r:id="rId100"/>
    <p:sldId id="506" r:id="rId101"/>
    <p:sldId id="442" r:id="rId102"/>
    <p:sldId id="443" r:id="rId103"/>
    <p:sldId id="444" r:id="rId104"/>
    <p:sldId id="300" r:id="rId105"/>
    <p:sldId id="445" r:id="rId106"/>
    <p:sldId id="301" r:id="rId107"/>
    <p:sldId id="457" r:id="rId108"/>
    <p:sldId id="458" r:id="rId109"/>
    <p:sldId id="460" r:id="rId110"/>
    <p:sldId id="461" r:id="rId111"/>
    <p:sldId id="587" r:id="rId112"/>
    <p:sldId id="482" r:id="rId113"/>
    <p:sldId id="439" r:id="rId1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FF"/>
    <a:srgbClr val="FFFF00"/>
    <a:srgbClr val="FF0080"/>
    <a:srgbClr val="FF8000"/>
    <a:srgbClr val="FD9419"/>
    <a:srgbClr val="FFCC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45" autoAdjust="0"/>
    <p:restoredTop sz="94660"/>
  </p:normalViewPr>
  <p:slideViewPr>
    <p:cSldViewPr snapToGrid="0" snapToObjects="1">
      <p:cViewPr>
        <p:scale>
          <a:sx n="76" d="100"/>
          <a:sy n="76" d="100"/>
        </p:scale>
        <p:origin x="-31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6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viewProps" Target="viewProp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cat>
            <c:strRef>
              <c:f>Sheet1!$A$2:$A$6</c:f>
              <c:strCache>
                <c:ptCount val="4"/>
                <c:pt idx="0">
                  <c:v>1st Qtr</c:v>
                </c:pt>
                <c:pt idx="1">
                  <c:v>2nd Qtr</c:v>
                </c:pt>
                <c:pt idx="2">
                  <c:v>3rd Qtr</c:v>
                </c:pt>
                <c:pt idx="3">
                  <c:v>4th Qtr</c:v>
                </c:pt>
              </c:strCache>
            </c:strRef>
          </c:cat>
          <c:val>
            <c:numRef>
              <c:f>Sheet1!$B$2:$B$6</c:f>
              <c:numCache>
                <c:formatCode>General</c:formatCode>
                <c:ptCount val="5"/>
                <c:pt idx="0" formatCode="0%">
                  <c:v>0.81</c:v>
                </c:pt>
                <c:pt idx="2" formatCode="0%">
                  <c:v>0.21000000000000008</c:v>
                </c:pt>
                <c:pt idx="3" formatCode="0%">
                  <c:v>5.0000000000000024E-2</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2">
    <c:autoUpdate val="0"/>
  </c:externalData>
  <c:userShapes r:id="rId3"/>
</c:chartSpace>
</file>

<file path=ppt/diagrams/_rels/data10.xml.rels><?xml version="1.0" encoding="UTF-8" standalone="yes"?>
<Relationships xmlns="http://schemas.openxmlformats.org/package/2006/relationships"><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CA8E40-4CF3-BE43-A9A7-4C4338AC0A42}"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C5616BA9-65C6-0B45-BDCB-C76ACED5DDA3}">
      <dgm:prSet phldrT="[Text]" custT="1"/>
      <dgm:spPr>
        <a:solidFill>
          <a:schemeClr val="accent3">
            <a:lumMod val="50000"/>
          </a:schemeClr>
        </a:solidFill>
      </dgm:spPr>
      <dgm:t>
        <a:bodyPr/>
        <a:lstStyle/>
        <a:p>
          <a:r>
            <a:rPr lang="en-US" sz="2400" dirty="0" err="1" smtClean="0"/>
            <a:t>Giới</a:t>
          </a:r>
          <a:r>
            <a:rPr lang="en-US" sz="2400" dirty="0" smtClean="0"/>
            <a:t> </a:t>
          </a:r>
          <a:r>
            <a:rPr lang="en-US" sz="2400" dirty="0" err="1" smtClean="0"/>
            <a:t>hạn</a:t>
          </a:r>
          <a:r>
            <a:rPr lang="en-US" sz="2400" dirty="0" smtClean="0"/>
            <a:t> </a:t>
          </a:r>
          <a:r>
            <a:rPr lang="en-US" sz="2400" dirty="0" err="1" smtClean="0"/>
            <a:t>hiệu</a:t>
          </a:r>
          <a:r>
            <a:rPr lang="en-US" sz="2400" dirty="0" smtClean="0"/>
            <a:t> </a:t>
          </a:r>
          <a:r>
            <a:rPr lang="en-US" sz="2400" dirty="0" err="1" smtClean="0"/>
            <a:t>quả</a:t>
          </a:r>
          <a:r>
            <a:rPr lang="en-US" sz="2400" dirty="0" smtClean="0"/>
            <a:t> (36-49%)</a:t>
          </a:r>
        </a:p>
        <a:p>
          <a:r>
            <a:rPr lang="en-US" sz="2400" dirty="0" smtClean="0"/>
            <a:t>So </a:t>
          </a:r>
          <a:r>
            <a:rPr lang="en-US" sz="2400" dirty="0" err="1" smtClean="0"/>
            <a:t>sánh</a:t>
          </a:r>
          <a:r>
            <a:rPr lang="en-US" sz="2400" dirty="0" smtClean="0"/>
            <a:t> </a:t>
          </a:r>
          <a:r>
            <a:rPr lang="en-US" sz="2400" dirty="0" err="1" smtClean="0"/>
            <a:t>với</a:t>
          </a:r>
          <a:r>
            <a:rPr lang="en-US" sz="2400" dirty="0" smtClean="0"/>
            <a:t> </a:t>
          </a:r>
          <a:r>
            <a:rPr lang="en-US" sz="2400" dirty="0" err="1" smtClean="0"/>
            <a:t>psychoprophylaxis</a:t>
          </a:r>
          <a:r>
            <a:rPr lang="en-US" sz="2400" dirty="0" smtClean="0"/>
            <a:t> </a:t>
          </a:r>
          <a:r>
            <a:rPr lang="en-US" sz="2400" dirty="0" err="1" smtClean="0"/>
            <a:t>và</a:t>
          </a:r>
          <a:r>
            <a:rPr lang="en-US" sz="2400" dirty="0" smtClean="0"/>
            <a:t> </a:t>
          </a:r>
          <a:r>
            <a:rPr lang="en-US" sz="2400" dirty="0" err="1" smtClean="0"/>
            <a:t>meperidine</a:t>
          </a:r>
          <a:endParaRPr lang="en-US" sz="2400" dirty="0"/>
        </a:p>
      </dgm:t>
    </dgm:pt>
    <dgm:pt modelId="{8A3C5760-9154-084C-8CE4-DBB71C8F3406}" type="parTrans" cxnId="{870CC673-DE6E-054F-8BFC-57E580199EBF}">
      <dgm:prSet/>
      <dgm:spPr/>
      <dgm:t>
        <a:bodyPr/>
        <a:lstStyle/>
        <a:p>
          <a:endParaRPr lang="en-US"/>
        </a:p>
      </dgm:t>
    </dgm:pt>
    <dgm:pt modelId="{3FC74C9E-961A-7B48-9FC7-5F9DB1115FF7}" type="sibTrans" cxnId="{870CC673-DE6E-054F-8BFC-57E580199EBF}">
      <dgm:prSet/>
      <dgm:spPr/>
      <dgm:t>
        <a:bodyPr/>
        <a:lstStyle/>
        <a:p>
          <a:endParaRPr lang="en-US"/>
        </a:p>
      </dgm:t>
    </dgm:pt>
    <dgm:pt modelId="{55AD6CBA-C653-D74B-A7D5-E1919BDB2A1D}">
      <dgm:prSet phldrT="[Text]" custT="1"/>
      <dgm:spPr>
        <a:solidFill>
          <a:schemeClr val="tx1">
            <a:lumMod val="50000"/>
            <a:lumOff val="50000"/>
            <a:alpha val="90000"/>
          </a:schemeClr>
        </a:solidFill>
      </dgm:spPr>
      <dgm:t>
        <a:bodyPr/>
        <a:lstStyle/>
        <a:p>
          <a:r>
            <a:rPr lang="en-US" sz="2400" b="1" dirty="0" err="1" smtClean="0">
              <a:solidFill>
                <a:schemeClr val="bg1"/>
              </a:solidFill>
            </a:rPr>
            <a:t>Giới</a:t>
          </a:r>
          <a:r>
            <a:rPr lang="en-US" sz="2400" b="1" dirty="0" smtClean="0">
              <a:solidFill>
                <a:schemeClr val="bg1"/>
              </a:solidFill>
            </a:rPr>
            <a:t> </a:t>
          </a:r>
          <a:r>
            <a:rPr lang="en-US" sz="2400" b="1" dirty="0" err="1" smtClean="0">
              <a:solidFill>
                <a:schemeClr val="bg1"/>
              </a:solidFill>
            </a:rPr>
            <a:t>hạn</a:t>
          </a:r>
          <a:r>
            <a:rPr lang="en-US" sz="2400" b="1" dirty="0" smtClean="0">
              <a:solidFill>
                <a:schemeClr val="bg1"/>
              </a:solidFill>
            </a:rPr>
            <a:t> an </a:t>
          </a:r>
          <a:r>
            <a:rPr lang="en-US" sz="2400" b="1" dirty="0" err="1" smtClean="0">
              <a:solidFill>
                <a:schemeClr val="bg1"/>
              </a:solidFill>
            </a:rPr>
            <a:t>toàn</a:t>
          </a:r>
          <a:r>
            <a:rPr lang="en-US" sz="2400" b="1" dirty="0" smtClean="0">
              <a:solidFill>
                <a:schemeClr val="bg1"/>
              </a:solidFill>
            </a:rPr>
            <a:t>(46-57%)</a:t>
          </a:r>
        </a:p>
        <a:p>
          <a:r>
            <a:rPr lang="en-US" sz="2400" b="1" dirty="0" smtClean="0">
              <a:solidFill>
                <a:schemeClr val="bg1"/>
              </a:solidFill>
            </a:rPr>
            <a:t>So </a:t>
          </a:r>
          <a:r>
            <a:rPr lang="en-US" sz="2400" b="1" dirty="0" err="1" smtClean="0">
              <a:solidFill>
                <a:schemeClr val="bg1"/>
              </a:solidFill>
            </a:rPr>
            <a:t>sánh</a:t>
          </a:r>
          <a:r>
            <a:rPr lang="en-US" sz="2400" b="1" dirty="0" smtClean="0">
              <a:solidFill>
                <a:schemeClr val="bg1"/>
              </a:solidFill>
            </a:rPr>
            <a:t> </a:t>
          </a:r>
          <a:r>
            <a:rPr lang="en-US" sz="2400" b="1" dirty="0" err="1" smtClean="0">
              <a:solidFill>
                <a:schemeClr val="bg1"/>
              </a:solidFill>
            </a:rPr>
            <a:t>với</a:t>
          </a:r>
          <a:r>
            <a:rPr lang="en-US" sz="2400" b="1" dirty="0" smtClean="0">
              <a:solidFill>
                <a:schemeClr val="bg1"/>
              </a:solidFill>
            </a:rPr>
            <a:t> </a:t>
          </a:r>
          <a:r>
            <a:rPr lang="en-US" sz="2400" b="1" dirty="0" err="1" smtClean="0">
              <a:solidFill>
                <a:schemeClr val="bg1"/>
              </a:solidFill>
            </a:rPr>
            <a:t>meperidine</a:t>
          </a:r>
          <a:endParaRPr lang="en-US" sz="2400" b="1" dirty="0">
            <a:solidFill>
              <a:schemeClr val="bg1"/>
            </a:solidFill>
          </a:endParaRPr>
        </a:p>
      </dgm:t>
    </dgm:pt>
    <dgm:pt modelId="{00E12E73-5D73-554F-9983-5CF2D48A7E9D}" type="parTrans" cxnId="{4D51AC4F-CF75-9E4D-A718-0E2B8506CC24}">
      <dgm:prSet/>
      <dgm:spPr/>
      <dgm:t>
        <a:bodyPr/>
        <a:lstStyle/>
        <a:p>
          <a:endParaRPr lang="en-US"/>
        </a:p>
      </dgm:t>
    </dgm:pt>
    <dgm:pt modelId="{3070D475-ABA7-CA4A-81EC-4E2771F1BF33}" type="sibTrans" cxnId="{4D51AC4F-CF75-9E4D-A718-0E2B8506CC24}">
      <dgm:prSet/>
      <dgm:spPr/>
      <dgm:t>
        <a:bodyPr/>
        <a:lstStyle/>
        <a:p>
          <a:endParaRPr lang="en-US"/>
        </a:p>
      </dgm:t>
    </dgm:pt>
    <dgm:pt modelId="{BF5D400D-C48B-8B49-89B7-980C6BAA3984}">
      <dgm:prSet phldrT="[Text]" custT="1"/>
      <dgm:spPr>
        <a:solidFill>
          <a:schemeClr val="accent6">
            <a:lumMod val="75000"/>
            <a:alpha val="90000"/>
          </a:schemeClr>
        </a:solidFill>
      </dgm:spPr>
      <dgm:t>
        <a:bodyPr/>
        <a:lstStyle/>
        <a:p>
          <a:r>
            <a:rPr lang="en-US" sz="2000" b="1" dirty="0" err="1" smtClean="0">
              <a:solidFill>
                <a:srgbClr val="FFFFFF"/>
              </a:solidFill>
            </a:rPr>
            <a:t>Tác</a:t>
          </a:r>
          <a:r>
            <a:rPr lang="en-US" sz="2000" b="1" dirty="0" smtClean="0">
              <a:solidFill>
                <a:srgbClr val="FFFFFF"/>
              </a:solidFill>
            </a:rPr>
            <a:t> </a:t>
          </a:r>
          <a:r>
            <a:rPr lang="en-US" sz="2000" b="1" dirty="0" err="1" smtClean="0">
              <a:solidFill>
                <a:srgbClr val="FFFFFF"/>
              </a:solidFill>
            </a:rPr>
            <a:t>dụng</a:t>
          </a:r>
          <a:r>
            <a:rPr lang="en-US" sz="2000" b="1" dirty="0" smtClean="0">
              <a:solidFill>
                <a:srgbClr val="FFFFFF"/>
              </a:solidFill>
            </a:rPr>
            <a:t> </a:t>
          </a:r>
          <a:r>
            <a:rPr lang="en-US" sz="2000" b="1" dirty="0" err="1" smtClean="0">
              <a:solidFill>
                <a:srgbClr val="FFFFFF"/>
              </a:solidFill>
            </a:rPr>
            <a:t>phụ</a:t>
          </a:r>
          <a:endParaRPr lang="en-US" sz="2000" b="1" dirty="0" smtClean="0">
            <a:solidFill>
              <a:srgbClr val="FFFFFF"/>
            </a:solidFill>
          </a:endParaRPr>
        </a:p>
        <a:p>
          <a:r>
            <a:rPr lang="en-US" sz="2000" b="1" dirty="0" smtClean="0">
              <a:solidFill>
                <a:srgbClr val="FFFFFF"/>
              </a:solidFill>
            </a:rPr>
            <a:t> </a:t>
          </a:r>
          <a:r>
            <a:rPr lang="en-US" sz="2000" b="1" dirty="0" err="1" smtClean="0">
              <a:solidFill>
                <a:srgbClr val="FFFFFF"/>
              </a:solidFill>
            </a:rPr>
            <a:t>Buồn</a:t>
          </a:r>
          <a:r>
            <a:rPr lang="en-US" sz="2000" b="1" dirty="0" smtClean="0">
              <a:solidFill>
                <a:srgbClr val="FFFFFF"/>
              </a:solidFill>
            </a:rPr>
            <a:t> </a:t>
          </a:r>
          <a:r>
            <a:rPr lang="en-US" sz="2000" b="1" dirty="0" err="1" smtClean="0">
              <a:solidFill>
                <a:srgbClr val="FFFFFF"/>
              </a:solidFill>
            </a:rPr>
            <a:t>Nôn</a:t>
          </a:r>
          <a:r>
            <a:rPr lang="en-US" sz="2000" b="1" dirty="0" smtClean="0">
              <a:solidFill>
                <a:srgbClr val="FFFFFF"/>
              </a:solidFill>
            </a:rPr>
            <a:t> </a:t>
          </a:r>
          <a:r>
            <a:rPr lang="en-US" sz="2000" b="1" dirty="0" err="1" smtClean="0">
              <a:solidFill>
                <a:srgbClr val="FFFFFF"/>
              </a:solidFill>
            </a:rPr>
            <a:t>và</a:t>
          </a:r>
          <a:r>
            <a:rPr lang="en-US" sz="2000" b="1" dirty="0" smtClean="0">
              <a:solidFill>
                <a:srgbClr val="FFFFFF"/>
              </a:solidFill>
            </a:rPr>
            <a:t> </a:t>
          </a:r>
          <a:r>
            <a:rPr lang="en-US" sz="2000" b="1" dirty="0" err="1" smtClean="0">
              <a:solidFill>
                <a:srgbClr val="FFFFFF"/>
              </a:solidFill>
            </a:rPr>
            <a:t>mửa</a:t>
          </a:r>
          <a:r>
            <a:rPr lang="en-US" sz="2000" b="1" dirty="0" smtClean="0">
              <a:solidFill>
                <a:srgbClr val="FFFFFF"/>
              </a:solidFill>
            </a:rPr>
            <a:t>(13%)</a:t>
          </a:r>
        </a:p>
        <a:p>
          <a:r>
            <a:rPr lang="en-US" sz="2000" b="1" dirty="0" err="1" smtClean="0">
              <a:solidFill>
                <a:srgbClr val="FFFFFF"/>
              </a:solidFill>
            </a:rPr>
            <a:t>giảm</a:t>
          </a:r>
          <a:r>
            <a:rPr lang="en-US" sz="2000" b="1" dirty="0" smtClean="0">
              <a:solidFill>
                <a:srgbClr val="FFFFFF"/>
              </a:solidFill>
            </a:rPr>
            <a:t> </a:t>
          </a:r>
          <a:r>
            <a:rPr lang="en-US" sz="2000" b="1" dirty="0" err="1" smtClean="0">
              <a:solidFill>
                <a:srgbClr val="FFFFFF"/>
              </a:solidFill>
            </a:rPr>
            <a:t>nhận</a:t>
          </a:r>
          <a:r>
            <a:rPr lang="en-US" sz="2000" b="1" dirty="0" smtClean="0">
              <a:solidFill>
                <a:srgbClr val="FFFFFF"/>
              </a:solidFill>
            </a:rPr>
            <a:t> </a:t>
          </a:r>
          <a:r>
            <a:rPr lang="en-US" sz="2000" b="1" dirty="0" err="1" smtClean="0">
              <a:solidFill>
                <a:srgbClr val="FFFFFF"/>
              </a:solidFill>
            </a:rPr>
            <a:t>thức</a:t>
          </a:r>
          <a:r>
            <a:rPr lang="en-US" sz="2000" b="1" dirty="0" smtClean="0">
              <a:solidFill>
                <a:srgbClr val="FFFFFF"/>
              </a:solidFill>
            </a:rPr>
            <a:t>(18%)</a:t>
          </a:r>
        </a:p>
        <a:p>
          <a:r>
            <a:rPr lang="en-US" sz="2000" b="1" dirty="0" err="1" smtClean="0">
              <a:solidFill>
                <a:srgbClr val="FFFFFF"/>
              </a:solidFill>
            </a:rPr>
            <a:t>Khác</a:t>
          </a:r>
          <a:r>
            <a:rPr lang="en-US" sz="2000" b="1" dirty="0" smtClean="0">
              <a:solidFill>
                <a:srgbClr val="FFFFFF"/>
              </a:solidFill>
            </a:rPr>
            <a:t>(1-5%)</a:t>
          </a:r>
        </a:p>
        <a:p>
          <a:r>
            <a:rPr lang="en-US" sz="2000" b="1" dirty="0" err="1" smtClean="0">
              <a:solidFill>
                <a:srgbClr val="FFFFFF"/>
              </a:solidFill>
            </a:rPr>
            <a:t>không</a:t>
          </a:r>
          <a:r>
            <a:rPr lang="en-US" sz="2000" b="1" dirty="0" smtClean="0">
              <a:solidFill>
                <a:srgbClr val="FFFFFF"/>
              </a:solidFill>
            </a:rPr>
            <a:t> </a:t>
          </a:r>
          <a:r>
            <a:rPr lang="en-US" sz="2000" b="1" dirty="0" err="1" smtClean="0">
              <a:solidFill>
                <a:srgbClr val="FFFFFF"/>
              </a:solidFill>
            </a:rPr>
            <a:t>có</a:t>
          </a:r>
          <a:r>
            <a:rPr lang="en-US" sz="2000" b="1" dirty="0" smtClean="0">
              <a:solidFill>
                <a:srgbClr val="FFFFFF"/>
              </a:solidFill>
            </a:rPr>
            <a:t> </a:t>
          </a:r>
          <a:r>
            <a:rPr lang="en-US" sz="2000" b="1" dirty="0" err="1" smtClean="0">
              <a:solidFill>
                <a:srgbClr val="FFFFFF"/>
              </a:solidFill>
            </a:rPr>
            <a:t>tác</a:t>
          </a:r>
          <a:r>
            <a:rPr lang="en-US" sz="2000" b="1" dirty="0" smtClean="0">
              <a:solidFill>
                <a:srgbClr val="FFFFFF"/>
              </a:solidFill>
            </a:rPr>
            <a:t> </a:t>
          </a:r>
          <a:r>
            <a:rPr lang="en-US" sz="2000" b="1" dirty="0" err="1" smtClean="0">
              <a:solidFill>
                <a:srgbClr val="FFFFFF"/>
              </a:solidFill>
            </a:rPr>
            <a:t>dụng</a:t>
          </a:r>
          <a:r>
            <a:rPr lang="en-US" sz="2000" b="1" dirty="0" smtClean="0">
              <a:solidFill>
                <a:srgbClr val="FFFFFF"/>
              </a:solidFill>
            </a:rPr>
            <a:t> </a:t>
          </a:r>
          <a:r>
            <a:rPr lang="en-US" sz="2000" b="1" dirty="0" err="1" smtClean="0">
              <a:solidFill>
                <a:srgbClr val="FFFFFF"/>
              </a:solidFill>
            </a:rPr>
            <a:t>phụ</a:t>
          </a:r>
          <a:r>
            <a:rPr lang="en-US" sz="2000" b="1" dirty="0" smtClean="0">
              <a:solidFill>
                <a:srgbClr val="FFFFFF"/>
              </a:solidFill>
            </a:rPr>
            <a:t> </a:t>
          </a:r>
          <a:r>
            <a:rPr lang="en-US" sz="2000" b="1" dirty="0" err="1" smtClean="0">
              <a:solidFill>
                <a:srgbClr val="FFFFFF"/>
              </a:solidFill>
            </a:rPr>
            <a:t>trên</a:t>
          </a:r>
          <a:r>
            <a:rPr lang="en-US" sz="2000" b="1" dirty="0" smtClean="0">
              <a:solidFill>
                <a:srgbClr val="FFFFFF"/>
              </a:solidFill>
            </a:rPr>
            <a:t> </a:t>
          </a:r>
          <a:r>
            <a:rPr lang="en-US" sz="2000" b="1" dirty="0" err="1" smtClean="0">
              <a:solidFill>
                <a:srgbClr val="FFFFFF"/>
              </a:solidFill>
            </a:rPr>
            <a:t>thai</a:t>
          </a:r>
          <a:r>
            <a:rPr lang="en-US" sz="2000" b="1" dirty="0" smtClean="0">
              <a:solidFill>
                <a:srgbClr val="FFFFFF"/>
              </a:solidFill>
            </a:rPr>
            <a:t> </a:t>
          </a:r>
          <a:r>
            <a:rPr lang="en-US" sz="2000" b="1" dirty="0" err="1" smtClean="0">
              <a:solidFill>
                <a:srgbClr val="FFFFFF"/>
              </a:solidFill>
            </a:rPr>
            <a:t>nhi</a:t>
          </a:r>
          <a:endParaRPr lang="en-US" sz="2000" b="1" dirty="0">
            <a:solidFill>
              <a:srgbClr val="FFFFFF"/>
            </a:solidFill>
          </a:endParaRPr>
        </a:p>
      </dgm:t>
    </dgm:pt>
    <dgm:pt modelId="{A3A43A4A-12A9-744A-A496-E7A75738B837}" type="parTrans" cxnId="{E6F4D5F4-3629-7F46-96D3-B9DB12F76AAF}">
      <dgm:prSet/>
      <dgm:spPr/>
      <dgm:t>
        <a:bodyPr/>
        <a:lstStyle/>
        <a:p>
          <a:endParaRPr lang="en-US"/>
        </a:p>
      </dgm:t>
    </dgm:pt>
    <dgm:pt modelId="{84C2BEF6-474C-B841-B507-7929604F5685}" type="sibTrans" cxnId="{E6F4D5F4-3629-7F46-96D3-B9DB12F76AAF}">
      <dgm:prSet/>
      <dgm:spPr/>
      <dgm:t>
        <a:bodyPr/>
        <a:lstStyle/>
        <a:p>
          <a:endParaRPr lang="en-US"/>
        </a:p>
      </dgm:t>
    </dgm:pt>
    <dgm:pt modelId="{569D8085-B60D-2048-A87D-6F9EF5E56D64}" type="pres">
      <dgm:prSet presAssocID="{7ECA8E40-4CF3-BE43-A9A7-4C4338AC0A42}" presName="diagram" presStyleCnt="0">
        <dgm:presLayoutVars>
          <dgm:chPref val="1"/>
          <dgm:dir/>
          <dgm:animOne val="branch"/>
          <dgm:animLvl val="lvl"/>
          <dgm:resizeHandles/>
        </dgm:presLayoutVars>
      </dgm:prSet>
      <dgm:spPr/>
      <dgm:t>
        <a:bodyPr/>
        <a:lstStyle/>
        <a:p>
          <a:endParaRPr lang="en-US"/>
        </a:p>
      </dgm:t>
    </dgm:pt>
    <dgm:pt modelId="{E1D91279-0BD6-0B49-A51B-633023D81A41}" type="pres">
      <dgm:prSet presAssocID="{C5616BA9-65C6-0B45-BDCB-C76ACED5DDA3}" presName="root" presStyleCnt="0"/>
      <dgm:spPr/>
    </dgm:pt>
    <dgm:pt modelId="{20AEFCB2-2EBB-B943-89E3-8AE03F5956E2}" type="pres">
      <dgm:prSet presAssocID="{C5616BA9-65C6-0B45-BDCB-C76ACED5DDA3}" presName="rootComposite" presStyleCnt="0"/>
      <dgm:spPr/>
    </dgm:pt>
    <dgm:pt modelId="{28EC6C44-E3C6-A842-AFF5-917C32934F5D}" type="pres">
      <dgm:prSet presAssocID="{C5616BA9-65C6-0B45-BDCB-C76ACED5DDA3}" presName="rootText" presStyleLbl="node1" presStyleIdx="0" presStyleCnt="1" custScaleX="242459" custScaleY="69617" custLinFactNeighborX="6453" custLinFactNeighborY="-15"/>
      <dgm:spPr/>
      <dgm:t>
        <a:bodyPr/>
        <a:lstStyle/>
        <a:p>
          <a:endParaRPr lang="en-US"/>
        </a:p>
      </dgm:t>
    </dgm:pt>
    <dgm:pt modelId="{59CA4517-646E-4D4B-9AC9-69E6B29F525C}" type="pres">
      <dgm:prSet presAssocID="{C5616BA9-65C6-0B45-BDCB-C76ACED5DDA3}" presName="rootConnector" presStyleLbl="node1" presStyleIdx="0" presStyleCnt="1"/>
      <dgm:spPr/>
      <dgm:t>
        <a:bodyPr/>
        <a:lstStyle/>
        <a:p>
          <a:endParaRPr lang="en-US"/>
        </a:p>
      </dgm:t>
    </dgm:pt>
    <dgm:pt modelId="{FA9AADE3-8CD4-4B47-8506-E24E0504B220}" type="pres">
      <dgm:prSet presAssocID="{C5616BA9-65C6-0B45-BDCB-C76ACED5DDA3}" presName="childShape" presStyleCnt="0"/>
      <dgm:spPr/>
    </dgm:pt>
    <dgm:pt modelId="{B823D0EB-C080-E34F-8F9D-E613011FAB6C}" type="pres">
      <dgm:prSet presAssocID="{00E12E73-5D73-554F-9983-5CF2D48A7E9D}" presName="Name13" presStyleLbl="parChTrans1D2" presStyleIdx="0" presStyleCnt="2"/>
      <dgm:spPr/>
      <dgm:t>
        <a:bodyPr/>
        <a:lstStyle/>
        <a:p>
          <a:endParaRPr lang="en-US"/>
        </a:p>
      </dgm:t>
    </dgm:pt>
    <dgm:pt modelId="{5CA9938D-7DE2-774E-863A-79C564DDA839}" type="pres">
      <dgm:prSet presAssocID="{55AD6CBA-C653-D74B-A7D5-E1919BDB2A1D}" presName="childText" presStyleLbl="bgAcc1" presStyleIdx="0" presStyleCnt="2" custScaleX="197295" custScaleY="63955">
        <dgm:presLayoutVars>
          <dgm:bulletEnabled val="1"/>
        </dgm:presLayoutVars>
      </dgm:prSet>
      <dgm:spPr/>
      <dgm:t>
        <a:bodyPr/>
        <a:lstStyle/>
        <a:p>
          <a:endParaRPr lang="en-US"/>
        </a:p>
      </dgm:t>
    </dgm:pt>
    <dgm:pt modelId="{C0BC133E-E350-9345-A74D-0D27BD9462E9}" type="pres">
      <dgm:prSet presAssocID="{A3A43A4A-12A9-744A-A496-E7A75738B837}" presName="Name13" presStyleLbl="parChTrans1D2" presStyleIdx="1" presStyleCnt="2"/>
      <dgm:spPr/>
      <dgm:t>
        <a:bodyPr/>
        <a:lstStyle/>
        <a:p>
          <a:endParaRPr lang="en-US"/>
        </a:p>
      </dgm:t>
    </dgm:pt>
    <dgm:pt modelId="{BFF9B9EF-CC3A-4649-89BD-3C645C6065F0}" type="pres">
      <dgm:prSet presAssocID="{BF5D400D-C48B-8B49-89B7-980C6BAA3984}" presName="childText" presStyleLbl="bgAcc1" presStyleIdx="1" presStyleCnt="2" custScaleX="147269" custScaleY="121400">
        <dgm:presLayoutVars>
          <dgm:bulletEnabled val="1"/>
        </dgm:presLayoutVars>
      </dgm:prSet>
      <dgm:spPr/>
      <dgm:t>
        <a:bodyPr/>
        <a:lstStyle/>
        <a:p>
          <a:endParaRPr lang="en-US"/>
        </a:p>
      </dgm:t>
    </dgm:pt>
  </dgm:ptLst>
  <dgm:cxnLst>
    <dgm:cxn modelId="{4D51AC4F-CF75-9E4D-A718-0E2B8506CC24}" srcId="{C5616BA9-65C6-0B45-BDCB-C76ACED5DDA3}" destId="{55AD6CBA-C653-D74B-A7D5-E1919BDB2A1D}" srcOrd="0" destOrd="0" parTransId="{00E12E73-5D73-554F-9983-5CF2D48A7E9D}" sibTransId="{3070D475-ABA7-CA4A-81EC-4E2771F1BF33}"/>
    <dgm:cxn modelId="{ADB256CE-08BD-A44E-8062-202C4C5F336D}" type="presOf" srcId="{A3A43A4A-12A9-744A-A496-E7A75738B837}" destId="{C0BC133E-E350-9345-A74D-0D27BD9462E9}" srcOrd="0" destOrd="0" presId="urn:microsoft.com/office/officeart/2005/8/layout/hierarchy3"/>
    <dgm:cxn modelId="{D1E75C52-27CC-F64E-BE82-35A9CF57777B}" type="presOf" srcId="{7ECA8E40-4CF3-BE43-A9A7-4C4338AC0A42}" destId="{569D8085-B60D-2048-A87D-6F9EF5E56D64}" srcOrd="0" destOrd="0" presId="urn:microsoft.com/office/officeart/2005/8/layout/hierarchy3"/>
    <dgm:cxn modelId="{870CC673-DE6E-054F-8BFC-57E580199EBF}" srcId="{7ECA8E40-4CF3-BE43-A9A7-4C4338AC0A42}" destId="{C5616BA9-65C6-0B45-BDCB-C76ACED5DDA3}" srcOrd="0" destOrd="0" parTransId="{8A3C5760-9154-084C-8CE4-DBB71C8F3406}" sibTransId="{3FC74C9E-961A-7B48-9FC7-5F9DB1115FF7}"/>
    <dgm:cxn modelId="{F4538874-A014-494E-9602-52BB33340C70}" type="presOf" srcId="{55AD6CBA-C653-D74B-A7D5-E1919BDB2A1D}" destId="{5CA9938D-7DE2-774E-863A-79C564DDA839}" srcOrd="0" destOrd="0" presId="urn:microsoft.com/office/officeart/2005/8/layout/hierarchy3"/>
    <dgm:cxn modelId="{92D5233F-E9C3-384E-9CE9-92E60B229A9A}" type="presOf" srcId="{C5616BA9-65C6-0B45-BDCB-C76ACED5DDA3}" destId="{28EC6C44-E3C6-A842-AFF5-917C32934F5D}" srcOrd="0" destOrd="0" presId="urn:microsoft.com/office/officeart/2005/8/layout/hierarchy3"/>
    <dgm:cxn modelId="{4CE3C115-AC97-3A44-9B2F-A75F7B5D6D78}" type="presOf" srcId="{00E12E73-5D73-554F-9983-5CF2D48A7E9D}" destId="{B823D0EB-C080-E34F-8F9D-E613011FAB6C}" srcOrd="0" destOrd="0" presId="urn:microsoft.com/office/officeart/2005/8/layout/hierarchy3"/>
    <dgm:cxn modelId="{E6F4D5F4-3629-7F46-96D3-B9DB12F76AAF}" srcId="{C5616BA9-65C6-0B45-BDCB-C76ACED5DDA3}" destId="{BF5D400D-C48B-8B49-89B7-980C6BAA3984}" srcOrd="1" destOrd="0" parTransId="{A3A43A4A-12A9-744A-A496-E7A75738B837}" sibTransId="{84C2BEF6-474C-B841-B507-7929604F5685}"/>
    <dgm:cxn modelId="{DC9382A4-E608-404F-9A42-0F7F3AD3D738}" type="presOf" srcId="{BF5D400D-C48B-8B49-89B7-980C6BAA3984}" destId="{BFF9B9EF-CC3A-4649-89BD-3C645C6065F0}" srcOrd="0" destOrd="0" presId="urn:microsoft.com/office/officeart/2005/8/layout/hierarchy3"/>
    <dgm:cxn modelId="{0F30BF1E-18BF-5041-A232-BE087E705CC0}" type="presOf" srcId="{C5616BA9-65C6-0B45-BDCB-C76ACED5DDA3}" destId="{59CA4517-646E-4D4B-9AC9-69E6B29F525C}" srcOrd="1" destOrd="0" presId="urn:microsoft.com/office/officeart/2005/8/layout/hierarchy3"/>
    <dgm:cxn modelId="{928D5E17-6AED-5B4D-871C-3B5C6700108F}" type="presParOf" srcId="{569D8085-B60D-2048-A87D-6F9EF5E56D64}" destId="{E1D91279-0BD6-0B49-A51B-633023D81A41}" srcOrd="0" destOrd="0" presId="urn:microsoft.com/office/officeart/2005/8/layout/hierarchy3"/>
    <dgm:cxn modelId="{BA468A37-B1AF-4A4B-A363-694445D7C877}" type="presParOf" srcId="{E1D91279-0BD6-0B49-A51B-633023D81A41}" destId="{20AEFCB2-2EBB-B943-89E3-8AE03F5956E2}" srcOrd="0" destOrd="0" presId="urn:microsoft.com/office/officeart/2005/8/layout/hierarchy3"/>
    <dgm:cxn modelId="{9724D65D-5D3D-A649-A5D5-425E51B7AF41}" type="presParOf" srcId="{20AEFCB2-2EBB-B943-89E3-8AE03F5956E2}" destId="{28EC6C44-E3C6-A842-AFF5-917C32934F5D}" srcOrd="0" destOrd="0" presId="urn:microsoft.com/office/officeart/2005/8/layout/hierarchy3"/>
    <dgm:cxn modelId="{16A7AEF0-83D1-FB4B-85E0-063088CBEF74}" type="presParOf" srcId="{20AEFCB2-2EBB-B943-89E3-8AE03F5956E2}" destId="{59CA4517-646E-4D4B-9AC9-69E6B29F525C}" srcOrd="1" destOrd="0" presId="urn:microsoft.com/office/officeart/2005/8/layout/hierarchy3"/>
    <dgm:cxn modelId="{3814C5D3-FE9A-D04A-9412-37B4011EF6E1}" type="presParOf" srcId="{E1D91279-0BD6-0B49-A51B-633023D81A41}" destId="{FA9AADE3-8CD4-4B47-8506-E24E0504B220}" srcOrd="1" destOrd="0" presId="urn:microsoft.com/office/officeart/2005/8/layout/hierarchy3"/>
    <dgm:cxn modelId="{FDC61F7F-206D-C447-BB5A-AA373715EEF7}" type="presParOf" srcId="{FA9AADE3-8CD4-4B47-8506-E24E0504B220}" destId="{B823D0EB-C080-E34F-8F9D-E613011FAB6C}" srcOrd="0" destOrd="0" presId="urn:microsoft.com/office/officeart/2005/8/layout/hierarchy3"/>
    <dgm:cxn modelId="{90F667FF-1018-9146-97AB-194E50E7242B}" type="presParOf" srcId="{FA9AADE3-8CD4-4B47-8506-E24E0504B220}" destId="{5CA9938D-7DE2-774E-863A-79C564DDA839}" srcOrd="1" destOrd="0" presId="urn:microsoft.com/office/officeart/2005/8/layout/hierarchy3"/>
    <dgm:cxn modelId="{41C44636-9DC2-3345-A384-825287B6C9CA}" type="presParOf" srcId="{FA9AADE3-8CD4-4B47-8506-E24E0504B220}" destId="{C0BC133E-E350-9345-A74D-0D27BD9462E9}" srcOrd="2" destOrd="0" presId="urn:microsoft.com/office/officeart/2005/8/layout/hierarchy3"/>
    <dgm:cxn modelId="{2B008C32-525D-734C-A80F-27E60156DBA7}" type="presParOf" srcId="{FA9AADE3-8CD4-4B47-8506-E24E0504B220}" destId="{BFF9B9EF-CC3A-4649-89BD-3C645C6065F0}"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E8A7E13-0D99-134A-A4DE-C411F52616BD}" type="doc">
      <dgm:prSet loTypeId="urn:microsoft.com/office/officeart/2008/layout/PictureStrips" loCatId="" qsTypeId="urn:microsoft.com/office/officeart/2005/8/quickstyle/simple4" qsCatId="simple" csTypeId="urn:microsoft.com/office/officeart/2005/8/colors/accent1_2" csCatId="accent1" phldr="1"/>
      <dgm:spPr/>
      <dgm:t>
        <a:bodyPr/>
        <a:lstStyle/>
        <a:p>
          <a:endParaRPr lang="en-US"/>
        </a:p>
      </dgm:t>
    </dgm:pt>
    <dgm:pt modelId="{976DE8C1-6255-824B-AB04-156068E36310}">
      <dgm:prSet phldrT="[Text]" custT="1"/>
      <dgm:spPr/>
      <dgm:t>
        <a:bodyPr/>
        <a:lstStyle/>
        <a:p>
          <a:r>
            <a:rPr lang="en-US" sz="2000" b="1" dirty="0" err="1" smtClean="0"/>
            <a:t>Nghiên</a:t>
          </a:r>
          <a:r>
            <a:rPr lang="en-US" sz="2000" b="1" dirty="0" smtClean="0"/>
            <a:t> </a:t>
          </a:r>
          <a:r>
            <a:rPr lang="en-US" sz="2000" b="1" dirty="0" err="1" smtClean="0"/>
            <a:t>cứu</a:t>
          </a:r>
          <a:r>
            <a:rPr lang="en-US" sz="2000" b="1" dirty="0" smtClean="0"/>
            <a:t> </a:t>
          </a:r>
          <a:r>
            <a:rPr lang="en-US" sz="2000" b="1" dirty="0" err="1" smtClean="0"/>
            <a:t>quan</a:t>
          </a:r>
          <a:r>
            <a:rPr lang="en-US" sz="2000" b="1" dirty="0" smtClean="0"/>
            <a:t> </a:t>
          </a:r>
          <a:r>
            <a:rPr lang="en-US" sz="2000" b="1" dirty="0" err="1" smtClean="0"/>
            <a:t>sát</a:t>
          </a:r>
          <a:endParaRPr lang="en-US" sz="2000" b="1" dirty="0" smtClean="0"/>
        </a:p>
        <a:p>
          <a:r>
            <a:rPr lang="en-US" sz="2000" dirty="0" smtClean="0"/>
            <a:t>26 </a:t>
          </a:r>
          <a:r>
            <a:rPr lang="en-US" sz="1800" dirty="0" err="1" smtClean="0"/>
            <a:t>sản</a:t>
          </a:r>
          <a:r>
            <a:rPr lang="en-US" sz="1800" dirty="0" smtClean="0"/>
            <a:t> </a:t>
          </a:r>
          <a:r>
            <a:rPr lang="en-US" sz="1800" dirty="0" err="1" smtClean="0"/>
            <a:t>phụ</a:t>
          </a:r>
          <a:r>
            <a:rPr lang="en-US" sz="1800" dirty="0" smtClean="0"/>
            <a:t> TSG, 25 </a:t>
          </a:r>
          <a:r>
            <a:rPr lang="en-US" sz="1800" dirty="0" err="1" smtClean="0"/>
            <a:t>sản</a:t>
          </a:r>
          <a:r>
            <a:rPr lang="en-US" sz="1800" dirty="0" smtClean="0"/>
            <a:t> </a:t>
          </a:r>
          <a:r>
            <a:rPr lang="en-US" sz="1800" dirty="0" err="1" smtClean="0"/>
            <a:t>phụ</a:t>
          </a:r>
          <a:r>
            <a:rPr lang="en-US" sz="1800" dirty="0" smtClean="0"/>
            <a:t> </a:t>
          </a:r>
          <a:r>
            <a:rPr lang="en-US" sz="1800" dirty="0" err="1" smtClean="0"/>
            <a:t>khỏe</a:t>
          </a:r>
          <a:r>
            <a:rPr lang="en-US" sz="1800" dirty="0" smtClean="0"/>
            <a:t> </a:t>
          </a:r>
          <a:r>
            <a:rPr lang="en-US" sz="1800" dirty="0" err="1" smtClean="0"/>
            <a:t>mạnh</a:t>
          </a:r>
          <a:r>
            <a:rPr lang="en-US" sz="1800" dirty="0" smtClean="0"/>
            <a:t>, 4-6 </a:t>
          </a:r>
          <a:r>
            <a:rPr lang="en-US" sz="1800" dirty="0" err="1" smtClean="0"/>
            <a:t>tuần</a:t>
          </a:r>
          <a:r>
            <a:rPr lang="en-US" sz="1800" dirty="0" smtClean="0"/>
            <a:t> </a:t>
          </a:r>
          <a:r>
            <a:rPr lang="en-US" sz="1800" dirty="0" err="1" smtClean="0"/>
            <a:t>trước</a:t>
          </a:r>
          <a:r>
            <a:rPr lang="en-US" sz="1800" dirty="0" smtClean="0"/>
            <a:t> </a:t>
          </a:r>
          <a:r>
            <a:rPr lang="en-US" sz="1800" dirty="0" err="1" smtClean="0"/>
            <a:t>khi</a:t>
          </a:r>
          <a:r>
            <a:rPr lang="en-US" sz="1800" dirty="0" smtClean="0"/>
            <a:t>  </a:t>
          </a:r>
          <a:r>
            <a:rPr lang="en-US" sz="1800" dirty="0" err="1" smtClean="0"/>
            <a:t>thai</a:t>
          </a:r>
          <a:r>
            <a:rPr lang="en-US" sz="1800" dirty="0" smtClean="0"/>
            <a:t>  </a:t>
          </a:r>
          <a:r>
            <a:rPr lang="en-US" sz="1800" dirty="0" err="1" smtClean="0"/>
            <a:t>đủ</a:t>
          </a:r>
          <a:r>
            <a:rPr lang="en-US" sz="1800" dirty="0" smtClean="0"/>
            <a:t> </a:t>
          </a:r>
          <a:r>
            <a:rPr lang="en-US" sz="1800" dirty="0" err="1" smtClean="0"/>
            <a:t>ngày</a:t>
          </a:r>
          <a:endParaRPr lang="en-US" sz="1800" dirty="0" smtClean="0"/>
        </a:p>
        <a:p>
          <a:r>
            <a:rPr lang="en-US" sz="1800" dirty="0" err="1" smtClean="0"/>
            <a:t>Đo</a:t>
          </a:r>
          <a:r>
            <a:rPr lang="en-US" sz="1800" dirty="0" smtClean="0"/>
            <a:t> </a:t>
          </a:r>
          <a:r>
            <a:rPr lang="vi-VN" sz="1800" dirty="0" smtClean="0"/>
            <a:t>đường kính vỏ bọc thần kinh thị</a:t>
          </a:r>
          <a:endParaRPr lang="en-US" sz="1800" dirty="0" smtClean="0"/>
        </a:p>
        <a:p>
          <a:r>
            <a:rPr lang="en-US" sz="1800" dirty="0" smtClean="0"/>
            <a:t>3 mm </a:t>
          </a:r>
          <a:r>
            <a:rPr lang="en-US" sz="1800" dirty="0" err="1" smtClean="0"/>
            <a:t>sau</a:t>
          </a:r>
          <a:r>
            <a:rPr lang="en-US" sz="1800" dirty="0" smtClean="0"/>
            <a:t> retina, 7.5Mhz probe, 2-D mode</a:t>
          </a:r>
        </a:p>
        <a:p>
          <a:endParaRPr lang="en-US" sz="1800" dirty="0" smtClean="0"/>
        </a:p>
        <a:p>
          <a:r>
            <a:rPr lang="en-US" sz="1800" i="1" dirty="0" err="1" smtClean="0"/>
            <a:t>Dubost</a:t>
          </a:r>
          <a:r>
            <a:rPr lang="en-US" sz="1800" i="1" dirty="0" smtClean="0"/>
            <a:t> C et al. Anesthesiology 2012;116:1066-71</a:t>
          </a:r>
          <a:endParaRPr lang="en-US" sz="1800" i="1" dirty="0"/>
        </a:p>
      </dgm:t>
    </dgm:pt>
    <dgm:pt modelId="{3357AA6B-B004-6246-8206-CA89D33ECA98}" type="parTrans" cxnId="{6E2EC594-0CE0-E540-A511-9381C29CE142}">
      <dgm:prSet/>
      <dgm:spPr/>
      <dgm:t>
        <a:bodyPr/>
        <a:lstStyle/>
        <a:p>
          <a:endParaRPr lang="en-US"/>
        </a:p>
      </dgm:t>
    </dgm:pt>
    <dgm:pt modelId="{2FB90E27-D52D-3748-8ADA-FCB708C1A1C0}" type="sibTrans" cxnId="{6E2EC594-0CE0-E540-A511-9381C29CE142}">
      <dgm:prSet/>
      <dgm:spPr/>
      <dgm:t>
        <a:bodyPr/>
        <a:lstStyle/>
        <a:p>
          <a:endParaRPr lang="en-US"/>
        </a:p>
      </dgm:t>
    </dgm:pt>
    <dgm:pt modelId="{25BB5B88-D1E6-5A43-8AC8-592792287765}" type="pres">
      <dgm:prSet presAssocID="{9E8A7E13-0D99-134A-A4DE-C411F52616BD}" presName="Name0" presStyleCnt="0">
        <dgm:presLayoutVars>
          <dgm:dir/>
          <dgm:resizeHandles val="exact"/>
        </dgm:presLayoutVars>
      </dgm:prSet>
      <dgm:spPr/>
      <dgm:t>
        <a:bodyPr/>
        <a:lstStyle/>
        <a:p>
          <a:endParaRPr lang="en-US"/>
        </a:p>
      </dgm:t>
    </dgm:pt>
    <dgm:pt modelId="{2C98252E-1E82-2B43-AB0B-6BF9B694B792}" type="pres">
      <dgm:prSet presAssocID="{976DE8C1-6255-824B-AB04-156068E36310}" presName="composite" presStyleCnt="0"/>
      <dgm:spPr/>
    </dgm:pt>
    <dgm:pt modelId="{35400ACF-682C-9D48-BA36-E1E9A88CE4E3}" type="pres">
      <dgm:prSet presAssocID="{976DE8C1-6255-824B-AB04-156068E36310}" presName="rect1" presStyleLbl="trAlignAcc1" presStyleIdx="0" presStyleCnt="1" custScaleX="84443" custScaleY="170437">
        <dgm:presLayoutVars>
          <dgm:bulletEnabled val="1"/>
        </dgm:presLayoutVars>
      </dgm:prSet>
      <dgm:spPr/>
      <dgm:t>
        <a:bodyPr/>
        <a:lstStyle/>
        <a:p>
          <a:endParaRPr lang="en-US"/>
        </a:p>
      </dgm:t>
    </dgm:pt>
    <dgm:pt modelId="{39D88500-7199-6F4A-B01A-B1E0EADF2267}" type="pres">
      <dgm:prSet presAssocID="{976DE8C1-6255-824B-AB04-156068E36310}" presName="rect2" presStyleLbl="fgImgPlace1" presStyleIdx="0" presStyleCnt="1" custScaleX="199458" custScaleY="182772" custLinFactNeighborX="0" custLinFactNeighborY="-335"/>
      <dgm:spPr>
        <a:blipFill rotWithShape="1">
          <a:blip xmlns:r="http://schemas.openxmlformats.org/officeDocument/2006/relationships" r:embed="rId1"/>
          <a:stretch>
            <a:fillRect/>
          </a:stretch>
        </a:blipFill>
      </dgm:spPr>
    </dgm:pt>
  </dgm:ptLst>
  <dgm:cxnLst>
    <dgm:cxn modelId="{6E2EC594-0CE0-E540-A511-9381C29CE142}" srcId="{9E8A7E13-0D99-134A-A4DE-C411F52616BD}" destId="{976DE8C1-6255-824B-AB04-156068E36310}" srcOrd="0" destOrd="0" parTransId="{3357AA6B-B004-6246-8206-CA89D33ECA98}" sibTransId="{2FB90E27-D52D-3748-8ADA-FCB708C1A1C0}"/>
    <dgm:cxn modelId="{FC3B3AB4-AC87-EE42-A5EE-28FBEB2925A6}" type="presOf" srcId="{976DE8C1-6255-824B-AB04-156068E36310}" destId="{35400ACF-682C-9D48-BA36-E1E9A88CE4E3}" srcOrd="0" destOrd="0" presId="urn:microsoft.com/office/officeart/2008/layout/PictureStrips"/>
    <dgm:cxn modelId="{701B4066-F1DA-BE46-8220-2F9DDFDC5634}" type="presOf" srcId="{9E8A7E13-0D99-134A-A4DE-C411F52616BD}" destId="{25BB5B88-D1E6-5A43-8AC8-592792287765}" srcOrd="0" destOrd="0" presId="urn:microsoft.com/office/officeart/2008/layout/PictureStrips"/>
    <dgm:cxn modelId="{55648DF7-77A8-CF40-BA0E-D270023151A0}" type="presParOf" srcId="{25BB5B88-D1E6-5A43-8AC8-592792287765}" destId="{2C98252E-1E82-2B43-AB0B-6BF9B694B792}" srcOrd="0" destOrd="0" presId="urn:microsoft.com/office/officeart/2008/layout/PictureStrips"/>
    <dgm:cxn modelId="{DA48FB6D-4EC2-794A-A51A-CFC217834768}" type="presParOf" srcId="{2C98252E-1E82-2B43-AB0B-6BF9B694B792}" destId="{35400ACF-682C-9D48-BA36-E1E9A88CE4E3}" srcOrd="0" destOrd="0" presId="urn:microsoft.com/office/officeart/2008/layout/PictureStrips"/>
    <dgm:cxn modelId="{3AFED639-CC49-F742-8083-16846ACADAF1}" type="presParOf" srcId="{2C98252E-1E82-2B43-AB0B-6BF9B694B792}" destId="{39D88500-7199-6F4A-B01A-B1E0EADF2267}"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436425-8D66-7443-A9D2-B7B02E801081}" type="doc">
      <dgm:prSet loTypeId="urn:microsoft.com/office/officeart/2005/8/layout/pList2#1" loCatId="list" qsTypeId="urn:microsoft.com/office/officeart/2005/8/quickstyle/simple4" qsCatId="simple" csTypeId="urn:microsoft.com/office/officeart/2005/8/colors/accent1_2" csCatId="accent1" phldr="1"/>
      <dgm:spPr/>
    </dgm:pt>
    <dgm:pt modelId="{DCAEF639-930C-B947-816C-33FD52EA0A15}">
      <dgm:prSet phldrT="[Text]" custT="1"/>
      <dgm:spPr>
        <a:noFill/>
      </dgm:spPr>
      <dgm:t>
        <a:bodyPr/>
        <a:lstStyle/>
        <a:p>
          <a:endParaRPr lang="en-US" sz="1800" b="1" cap="small" dirty="0" smtClean="0">
            <a:solidFill>
              <a:srgbClr val="1F497D"/>
            </a:solidFill>
            <a:effectLst>
              <a:outerShdw blurRad="50800" dist="38100" dir="18900000" algn="tr">
                <a:srgbClr val="000000">
                  <a:alpha val="43000"/>
                </a:srgbClr>
              </a:outerShdw>
            </a:effectLst>
          </a:endParaRPr>
        </a:p>
        <a:p>
          <a:r>
            <a:rPr lang="en-US" sz="1800" b="1" cap="small" dirty="0" err="1" smtClean="0">
              <a:solidFill>
                <a:srgbClr val="1F497D"/>
              </a:solidFill>
              <a:effectLst>
                <a:outerShdw blurRad="50800" dist="38100" dir="18900000" algn="tr">
                  <a:srgbClr val="000000">
                    <a:alpha val="43000"/>
                  </a:srgbClr>
                </a:outerShdw>
              </a:effectLst>
            </a:rPr>
            <a:t>dura</a:t>
          </a:r>
          <a:endParaRPr lang="en-US" sz="1800" b="1" cap="small" dirty="0">
            <a:solidFill>
              <a:srgbClr val="1F497D"/>
            </a:solidFill>
            <a:effectLst>
              <a:outerShdw blurRad="50800" dist="38100" dir="18900000" algn="tr">
                <a:srgbClr val="000000">
                  <a:alpha val="43000"/>
                </a:srgbClr>
              </a:outerShdw>
            </a:effectLst>
          </a:endParaRPr>
        </a:p>
      </dgm:t>
    </dgm:pt>
    <dgm:pt modelId="{6F332234-6FDB-3547-9FED-D759C284FABA}" type="parTrans" cxnId="{DC82CE80-6BF0-034E-BEAC-0F707B9468DA}">
      <dgm:prSet/>
      <dgm:spPr/>
      <dgm:t>
        <a:bodyPr/>
        <a:lstStyle/>
        <a:p>
          <a:endParaRPr lang="en-US"/>
        </a:p>
      </dgm:t>
    </dgm:pt>
    <dgm:pt modelId="{9D0A3AD5-D8F8-BB4C-8444-16F21DBB8E4B}" type="sibTrans" cxnId="{DC82CE80-6BF0-034E-BEAC-0F707B9468DA}">
      <dgm:prSet/>
      <dgm:spPr/>
      <dgm:t>
        <a:bodyPr/>
        <a:lstStyle/>
        <a:p>
          <a:endParaRPr lang="en-US"/>
        </a:p>
      </dgm:t>
    </dgm:pt>
    <dgm:pt modelId="{F82DAF9F-91F5-FC4A-95BF-DB80583B9C71}">
      <dgm:prSet phldrT="[Text]"/>
      <dgm:spPr>
        <a:solidFill>
          <a:srgbClr val="FFFFFF"/>
        </a:solidFill>
      </dgm:spPr>
      <dgm:t>
        <a:bodyPr/>
        <a:lstStyle/>
        <a:p>
          <a:endParaRPr lang="en-US" b="1" cap="small" dirty="0" smtClean="0">
            <a:solidFill>
              <a:srgbClr val="1F497D"/>
            </a:solidFill>
            <a:effectLst>
              <a:outerShdw blurRad="50800" dist="38100" dir="18900000" algn="tr">
                <a:srgbClr val="000000">
                  <a:alpha val="43000"/>
                </a:srgbClr>
              </a:outerShdw>
            </a:effectLst>
          </a:endParaRPr>
        </a:p>
        <a:p>
          <a:r>
            <a:rPr lang="en-US" b="1" cap="small" dirty="0" err="1" smtClean="0">
              <a:solidFill>
                <a:srgbClr val="1F497D"/>
              </a:solidFill>
              <a:effectLst>
                <a:outerShdw blurRad="50800" dist="38100" dir="18900000" algn="tr">
                  <a:srgbClr val="000000">
                    <a:alpha val="43000"/>
                  </a:srgbClr>
                </a:outerShdw>
              </a:effectLst>
            </a:rPr>
            <a:t>Ligamentum</a:t>
          </a:r>
          <a:r>
            <a:rPr lang="en-US" b="1" cap="small" dirty="0" smtClean="0">
              <a:solidFill>
                <a:srgbClr val="1F497D"/>
              </a:solidFill>
              <a:effectLst>
                <a:outerShdw blurRad="50800" dist="38100" dir="18900000" algn="tr">
                  <a:srgbClr val="000000">
                    <a:alpha val="43000"/>
                  </a:srgbClr>
                </a:outerShdw>
              </a:effectLst>
            </a:rPr>
            <a:t> </a:t>
          </a:r>
          <a:r>
            <a:rPr lang="en-US" b="1" cap="small" dirty="0" err="1" smtClean="0">
              <a:solidFill>
                <a:srgbClr val="1F497D"/>
              </a:solidFill>
              <a:effectLst>
                <a:outerShdw blurRad="50800" dist="38100" dir="18900000" algn="tr">
                  <a:srgbClr val="000000">
                    <a:alpha val="43000"/>
                  </a:srgbClr>
                </a:outerShdw>
              </a:effectLst>
            </a:rPr>
            <a:t>flavum</a:t>
          </a:r>
          <a:endParaRPr lang="en-US" b="1" cap="small" dirty="0">
            <a:solidFill>
              <a:srgbClr val="1F497D"/>
            </a:solidFill>
            <a:effectLst>
              <a:outerShdw blurRad="50800" dist="38100" dir="18900000" algn="tr">
                <a:srgbClr val="000000">
                  <a:alpha val="43000"/>
                </a:srgbClr>
              </a:outerShdw>
            </a:effectLst>
          </a:endParaRPr>
        </a:p>
      </dgm:t>
    </dgm:pt>
    <dgm:pt modelId="{A1A83401-3850-444D-9AE5-377027C9F9C3}" type="parTrans" cxnId="{6EDB76FB-30A9-E446-A7A5-BC38B3B40BD1}">
      <dgm:prSet/>
      <dgm:spPr/>
      <dgm:t>
        <a:bodyPr/>
        <a:lstStyle/>
        <a:p>
          <a:endParaRPr lang="en-US"/>
        </a:p>
      </dgm:t>
    </dgm:pt>
    <dgm:pt modelId="{A985A128-3DD4-414E-B170-190C42385B35}" type="sibTrans" cxnId="{6EDB76FB-30A9-E446-A7A5-BC38B3B40BD1}">
      <dgm:prSet/>
      <dgm:spPr/>
      <dgm:t>
        <a:bodyPr/>
        <a:lstStyle/>
        <a:p>
          <a:endParaRPr lang="en-US"/>
        </a:p>
      </dgm:t>
    </dgm:pt>
    <dgm:pt modelId="{4C0B87FB-C7BE-1E4E-8883-6432F0A18F69}">
      <dgm:prSet phldrT="[Text]" custT="1"/>
      <dgm:spPr>
        <a:noFill/>
      </dgm:spPr>
      <dgm:t>
        <a:bodyPr/>
        <a:lstStyle/>
        <a:p>
          <a:r>
            <a:rPr lang="en-US" sz="1800" b="1" cap="small" dirty="0" smtClean="0">
              <a:solidFill>
                <a:schemeClr val="tx2"/>
              </a:solidFill>
              <a:effectLst>
                <a:outerShdw blurRad="50800" algn="ctr">
                  <a:srgbClr val="000000">
                    <a:alpha val="43000"/>
                  </a:srgbClr>
                </a:outerShdw>
              </a:effectLst>
            </a:rPr>
            <a:t> skin</a:t>
          </a:r>
          <a:endParaRPr lang="en-US" sz="1800" b="1" cap="small" dirty="0">
            <a:solidFill>
              <a:schemeClr val="tx2"/>
            </a:solidFill>
            <a:effectLst>
              <a:outerShdw blurRad="50800" algn="ctr">
                <a:srgbClr val="000000">
                  <a:alpha val="43000"/>
                </a:srgbClr>
              </a:outerShdw>
            </a:effectLst>
          </a:endParaRPr>
        </a:p>
      </dgm:t>
    </dgm:pt>
    <dgm:pt modelId="{7DE43CDC-C634-3049-A6DA-EE523B939859}" type="parTrans" cxnId="{9757F342-4EE2-9149-A439-7B8A116DA791}">
      <dgm:prSet/>
      <dgm:spPr/>
      <dgm:t>
        <a:bodyPr/>
        <a:lstStyle/>
        <a:p>
          <a:endParaRPr lang="en-US"/>
        </a:p>
      </dgm:t>
    </dgm:pt>
    <dgm:pt modelId="{145CB9B4-793F-5F4D-A989-84ADB7992E3B}" type="sibTrans" cxnId="{9757F342-4EE2-9149-A439-7B8A116DA791}">
      <dgm:prSet/>
      <dgm:spPr/>
      <dgm:t>
        <a:bodyPr/>
        <a:lstStyle/>
        <a:p>
          <a:endParaRPr lang="en-US"/>
        </a:p>
      </dgm:t>
    </dgm:pt>
    <dgm:pt modelId="{C136C975-A728-E544-8D75-25181FEC5A20}" type="pres">
      <dgm:prSet presAssocID="{95436425-8D66-7443-A9D2-B7B02E801081}" presName="Name0" presStyleCnt="0">
        <dgm:presLayoutVars>
          <dgm:dir/>
          <dgm:resizeHandles val="exact"/>
        </dgm:presLayoutVars>
      </dgm:prSet>
      <dgm:spPr/>
    </dgm:pt>
    <dgm:pt modelId="{F94A3616-AD71-A64C-BC60-1B52E413A38B}" type="pres">
      <dgm:prSet presAssocID="{95436425-8D66-7443-A9D2-B7B02E801081}" presName="bkgdShp" presStyleLbl="alignAccFollowNode1" presStyleIdx="0" presStyleCnt="1"/>
      <dgm:spPr/>
    </dgm:pt>
    <dgm:pt modelId="{ED83C20F-F4DF-324A-AB87-71B9A4A34275}" type="pres">
      <dgm:prSet presAssocID="{95436425-8D66-7443-A9D2-B7B02E801081}" presName="linComp" presStyleCnt="0"/>
      <dgm:spPr/>
    </dgm:pt>
    <dgm:pt modelId="{682F91D5-7BBE-3847-9F8A-621A279BCD18}" type="pres">
      <dgm:prSet presAssocID="{DCAEF639-930C-B947-816C-33FD52EA0A15}" presName="compNode" presStyleCnt="0"/>
      <dgm:spPr/>
    </dgm:pt>
    <dgm:pt modelId="{4C393253-B26F-FF45-9260-7BFF086AA2B1}" type="pres">
      <dgm:prSet presAssocID="{DCAEF639-930C-B947-816C-33FD52EA0A15}" presName="node" presStyleLbl="node1" presStyleIdx="0" presStyleCnt="3" custScaleX="48672" custScaleY="27273" custLinFactNeighborX="55989" custLinFactNeighborY="366">
        <dgm:presLayoutVars>
          <dgm:bulletEnabled val="1"/>
        </dgm:presLayoutVars>
      </dgm:prSet>
      <dgm:spPr/>
      <dgm:t>
        <a:bodyPr/>
        <a:lstStyle/>
        <a:p>
          <a:endParaRPr lang="en-US"/>
        </a:p>
      </dgm:t>
    </dgm:pt>
    <dgm:pt modelId="{7D702F7C-A6FC-8549-B6AA-3C971BE8EF2C}" type="pres">
      <dgm:prSet presAssocID="{DCAEF639-930C-B947-816C-33FD52EA0A15}" presName="invisiNode" presStyleLbl="node1" presStyleIdx="0" presStyleCnt="3"/>
      <dgm:spPr/>
    </dgm:pt>
    <dgm:pt modelId="{39219655-66A3-5B4C-ACD2-832667B4D609}" type="pres">
      <dgm:prSet presAssocID="{DCAEF639-930C-B947-816C-33FD52EA0A15}" presName="imagNode" presStyleLbl="fgImgPlace1" presStyleIdx="0" presStyleCnt="3" custScaleY="266098"/>
      <dgm:spPr>
        <a:solidFill>
          <a:srgbClr val="3366FF"/>
        </a:solidFill>
      </dgm:spPr>
    </dgm:pt>
    <dgm:pt modelId="{04F95D30-2975-B941-B047-87C28C991790}" type="pres">
      <dgm:prSet presAssocID="{9D0A3AD5-D8F8-BB4C-8444-16F21DBB8E4B}" presName="sibTrans" presStyleLbl="sibTrans2D1" presStyleIdx="0" presStyleCnt="0"/>
      <dgm:spPr/>
      <dgm:t>
        <a:bodyPr/>
        <a:lstStyle/>
        <a:p>
          <a:endParaRPr lang="en-US"/>
        </a:p>
      </dgm:t>
    </dgm:pt>
    <dgm:pt modelId="{36B61287-9978-4845-9924-F0D04FEEA19E}" type="pres">
      <dgm:prSet presAssocID="{F82DAF9F-91F5-FC4A-95BF-DB80583B9C71}" presName="compNode" presStyleCnt="0"/>
      <dgm:spPr/>
    </dgm:pt>
    <dgm:pt modelId="{9BB9A5D6-A45C-0644-A701-2066B6EDE729}" type="pres">
      <dgm:prSet presAssocID="{F82DAF9F-91F5-FC4A-95BF-DB80583B9C71}" presName="node" presStyleLbl="node1" presStyleIdx="1" presStyleCnt="3" custScaleX="115686" custScaleY="27273" custLinFactNeighborX="67213" custLinFactNeighborY="13423">
        <dgm:presLayoutVars>
          <dgm:bulletEnabled val="1"/>
        </dgm:presLayoutVars>
      </dgm:prSet>
      <dgm:spPr/>
      <dgm:t>
        <a:bodyPr/>
        <a:lstStyle/>
        <a:p>
          <a:endParaRPr lang="en-US"/>
        </a:p>
      </dgm:t>
    </dgm:pt>
    <dgm:pt modelId="{13AD1022-2782-FB4C-A3A6-3A3B4E1B05A6}" type="pres">
      <dgm:prSet presAssocID="{F82DAF9F-91F5-FC4A-95BF-DB80583B9C71}" presName="invisiNode" presStyleLbl="node1" presStyleIdx="1" presStyleCnt="3"/>
      <dgm:spPr/>
    </dgm:pt>
    <dgm:pt modelId="{8E0B64AC-06E0-E84C-9844-1767D9D48BF4}" type="pres">
      <dgm:prSet presAssocID="{F82DAF9F-91F5-FC4A-95BF-DB80583B9C71}" presName="imagNode" presStyleLbl="fgImgPlace1" presStyleIdx="1" presStyleCnt="3" custScaleY="258997"/>
      <dgm:spPr>
        <a:solidFill>
          <a:srgbClr val="008000"/>
        </a:solidFill>
      </dgm:spPr>
    </dgm:pt>
    <dgm:pt modelId="{6E1FB305-7BA6-DC47-9589-91D347E03E60}" type="pres">
      <dgm:prSet presAssocID="{A985A128-3DD4-414E-B170-190C42385B35}" presName="sibTrans" presStyleLbl="sibTrans2D1" presStyleIdx="0" presStyleCnt="0"/>
      <dgm:spPr/>
      <dgm:t>
        <a:bodyPr/>
        <a:lstStyle/>
        <a:p>
          <a:endParaRPr lang="en-US"/>
        </a:p>
      </dgm:t>
    </dgm:pt>
    <dgm:pt modelId="{018AAAD7-01C8-1642-BDF3-F5B682E4BD71}" type="pres">
      <dgm:prSet presAssocID="{4C0B87FB-C7BE-1E4E-8883-6432F0A18F69}" presName="compNode" presStyleCnt="0"/>
      <dgm:spPr/>
    </dgm:pt>
    <dgm:pt modelId="{0C68209C-F11C-1048-A9A9-B17B6C39A56A}" type="pres">
      <dgm:prSet presAssocID="{4C0B87FB-C7BE-1E4E-8883-6432F0A18F69}" presName="node" presStyleLbl="node1" presStyleIdx="2" presStyleCnt="3" custFlipVert="1" custScaleX="45300" custScaleY="11706" custLinFactNeighborX="73941" custLinFactNeighborY="-9371">
        <dgm:presLayoutVars>
          <dgm:bulletEnabled val="1"/>
        </dgm:presLayoutVars>
      </dgm:prSet>
      <dgm:spPr/>
      <dgm:t>
        <a:bodyPr/>
        <a:lstStyle/>
        <a:p>
          <a:endParaRPr lang="en-US"/>
        </a:p>
      </dgm:t>
    </dgm:pt>
    <dgm:pt modelId="{6E33575E-F038-D841-86E6-6B86410EDE51}" type="pres">
      <dgm:prSet presAssocID="{4C0B87FB-C7BE-1E4E-8883-6432F0A18F69}" presName="invisiNode" presStyleLbl="node1" presStyleIdx="2" presStyleCnt="3"/>
      <dgm:spPr/>
    </dgm:pt>
    <dgm:pt modelId="{9C242E96-202C-B04D-A2BF-3E77C5AD700B}" type="pres">
      <dgm:prSet presAssocID="{4C0B87FB-C7BE-1E4E-8883-6432F0A18F69}" presName="imagNode" presStyleLbl="fgImgPlace1" presStyleIdx="2" presStyleCnt="3" custScaleX="143668" custScaleY="252504" custLinFactNeighborX="176" custLinFactNeighborY="-11684"/>
      <dgm:spPr>
        <a:solidFill>
          <a:srgbClr val="FFFF00"/>
        </a:solidFill>
      </dgm:spPr>
    </dgm:pt>
  </dgm:ptLst>
  <dgm:cxnLst>
    <dgm:cxn modelId="{DC82CE80-6BF0-034E-BEAC-0F707B9468DA}" srcId="{95436425-8D66-7443-A9D2-B7B02E801081}" destId="{DCAEF639-930C-B947-816C-33FD52EA0A15}" srcOrd="0" destOrd="0" parTransId="{6F332234-6FDB-3547-9FED-D759C284FABA}" sibTransId="{9D0A3AD5-D8F8-BB4C-8444-16F21DBB8E4B}"/>
    <dgm:cxn modelId="{D6FA1820-2B58-CA41-A14B-577FDA8416E8}" type="presOf" srcId="{4C0B87FB-C7BE-1E4E-8883-6432F0A18F69}" destId="{0C68209C-F11C-1048-A9A9-B17B6C39A56A}" srcOrd="0" destOrd="0" presId="urn:microsoft.com/office/officeart/2005/8/layout/pList2#1"/>
    <dgm:cxn modelId="{88E3D0A6-B491-034D-984F-5CBB017815B8}" type="presOf" srcId="{95436425-8D66-7443-A9D2-B7B02E801081}" destId="{C136C975-A728-E544-8D75-25181FEC5A20}" srcOrd="0" destOrd="0" presId="urn:microsoft.com/office/officeart/2005/8/layout/pList2#1"/>
    <dgm:cxn modelId="{06889A06-AFD7-5E44-98A0-F58391925112}" type="presOf" srcId="{9D0A3AD5-D8F8-BB4C-8444-16F21DBB8E4B}" destId="{04F95D30-2975-B941-B047-87C28C991790}" srcOrd="0" destOrd="0" presId="urn:microsoft.com/office/officeart/2005/8/layout/pList2#1"/>
    <dgm:cxn modelId="{6EDB76FB-30A9-E446-A7A5-BC38B3B40BD1}" srcId="{95436425-8D66-7443-A9D2-B7B02E801081}" destId="{F82DAF9F-91F5-FC4A-95BF-DB80583B9C71}" srcOrd="1" destOrd="0" parTransId="{A1A83401-3850-444D-9AE5-377027C9F9C3}" sibTransId="{A985A128-3DD4-414E-B170-190C42385B35}"/>
    <dgm:cxn modelId="{CD87E0D0-606B-C746-B274-E533612F8B7D}" type="presOf" srcId="{DCAEF639-930C-B947-816C-33FD52EA0A15}" destId="{4C393253-B26F-FF45-9260-7BFF086AA2B1}" srcOrd="0" destOrd="0" presId="urn:microsoft.com/office/officeart/2005/8/layout/pList2#1"/>
    <dgm:cxn modelId="{BD6B78A1-BD52-7A4A-A283-E979529A4AFB}" type="presOf" srcId="{F82DAF9F-91F5-FC4A-95BF-DB80583B9C71}" destId="{9BB9A5D6-A45C-0644-A701-2066B6EDE729}" srcOrd="0" destOrd="0" presId="urn:microsoft.com/office/officeart/2005/8/layout/pList2#1"/>
    <dgm:cxn modelId="{7979FE77-938B-B94F-ABD3-BF63A3A9C520}" type="presOf" srcId="{A985A128-3DD4-414E-B170-190C42385B35}" destId="{6E1FB305-7BA6-DC47-9589-91D347E03E60}" srcOrd="0" destOrd="0" presId="urn:microsoft.com/office/officeart/2005/8/layout/pList2#1"/>
    <dgm:cxn modelId="{9757F342-4EE2-9149-A439-7B8A116DA791}" srcId="{95436425-8D66-7443-A9D2-B7B02E801081}" destId="{4C0B87FB-C7BE-1E4E-8883-6432F0A18F69}" srcOrd="2" destOrd="0" parTransId="{7DE43CDC-C634-3049-A6DA-EE523B939859}" sibTransId="{145CB9B4-793F-5F4D-A989-84ADB7992E3B}"/>
    <dgm:cxn modelId="{EB3449FB-5168-CF47-91B2-B3D5AAD1EDE7}" type="presParOf" srcId="{C136C975-A728-E544-8D75-25181FEC5A20}" destId="{F94A3616-AD71-A64C-BC60-1B52E413A38B}" srcOrd="0" destOrd="0" presId="urn:microsoft.com/office/officeart/2005/8/layout/pList2#1"/>
    <dgm:cxn modelId="{846315BE-FE7C-1242-B633-235B32EDC49D}" type="presParOf" srcId="{C136C975-A728-E544-8D75-25181FEC5A20}" destId="{ED83C20F-F4DF-324A-AB87-71B9A4A34275}" srcOrd="1" destOrd="0" presId="urn:microsoft.com/office/officeart/2005/8/layout/pList2#1"/>
    <dgm:cxn modelId="{ED5070A8-EF20-7149-B08B-0BD887FABBAE}" type="presParOf" srcId="{ED83C20F-F4DF-324A-AB87-71B9A4A34275}" destId="{682F91D5-7BBE-3847-9F8A-621A279BCD18}" srcOrd="0" destOrd="0" presId="urn:microsoft.com/office/officeart/2005/8/layout/pList2#1"/>
    <dgm:cxn modelId="{F3169956-5C25-684A-83F4-34731B8ADE20}" type="presParOf" srcId="{682F91D5-7BBE-3847-9F8A-621A279BCD18}" destId="{4C393253-B26F-FF45-9260-7BFF086AA2B1}" srcOrd="0" destOrd="0" presId="urn:microsoft.com/office/officeart/2005/8/layout/pList2#1"/>
    <dgm:cxn modelId="{F00E3D16-BB09-FD4F-B258-23442775F086}" type="presParOf" srcId="{682F91D5-7BBE-3847-9F8A-621A279BCD18}" destId="{7D702F7C-A6FC-8549-B6AA-3C971BE8EF2C}" srcOrd="1" destOrd="0" presId="urn:microsoft.com/office/officeart/2005/8/layout/pList2#1"/>
    <dgm:cxn modelId="{BE493029-94B7-494E-BDC1-998C904A8071}" type="presParOf" srcId="{682F91D5-7BBE-3847-9F8A-621A279BCD18}" destId="{39219655-66A3-5B4C-ACD2-832667B4D609}" srcOrd="2" destOrd="0" presId="urn:microsoft.com/office/officeart/2005/8/layout/pList2#1"/>
    <dgm:cxn modelId="{6D18DBD5-EAF5-2C42-9499-D94DC0C7D9BC}" type="presParOf" srcId="{ED83C20F-F4DF-324A-AB87-71B9A4A34275}" destId="{04F95D30-2975-B941-B047-87C28C991790}" srcOrd="1" destOrd="0" presId="urn:microsoft.com/office/officeart/2005/8/layout/pList2#1"/>
    <dgm:cxn modelId="{5625C243-42AB-1545-84C4-41DD1C60B990}" type="presParOf" srcId="{ED83C20F-F4DF-324A-AB87-71B9A4A34275}" destId="{36B61287-9978-4845-9924-F0D04FEEA19E}" srcOrd="2" destOrd="0" presId="urn:microsoft.com/office/officeart/2005/8/layout/pList2#1"/>
    <dgm:cxn modelId="{B13BB86A-ACC7-E04D-985D-A2EFC8580E92}" type="presParOf" srcId="{36B61287-9978-4845-9924-F0D04FEEA19E}" destId="{9BB9A5D6-A45C-0644-A701-2066B6EDE729}" srcOrd="0" destOrd="0" presId="urn:microsoft.com/office/officeart/2005/8/layout/pList2#1"/>
    <dgm:cxn modelId="{7DE30EB4-DB77-B243-8B98-F6F14FCA3BFF}" type="presParOf" srcId="{36B61287-9978-4845-9924-F0D04FEEA19E}" destId="{13AD1022-2782-FB4C-A3A6-3A3B4E1B05A6}" srcOrd="1" destOrd="0" presId="urn:microsoft.com/office/officeart/2005/8/layout/pList2#1"/>
    <dgm:cxn modelId="{E8A7FAE9-D518-D542-A168-6C0DD8FB30E7}" type="presParOf" srcId="{36B61287-9978-4845-9924-F0D04FEEA19E}" destId="{8E0B64AC-06E0-E84C-9844-1767D9D48BF4}" srcOrd="2" destOrd="0" presId="urn:microsoft.com/office/officeart/2005/8/layout/pList2#1"/>
    <dgm:cxn modelId="{ABB527ED-0B3C-4B4E-BE12-CC2C621A44E2}" type="presParOf" srcId="{ED83C20F-F4DF-324A-AB87-71B9A4A34275}" destId="{6E1FB305-7BA6-DC47-9589-91D347E03E60}" srcOrd="3" destOrd="0" presId="urn:microsoft.com/office/officeart/2005/8/layout/pList2#1"/>
    <dgm:cxn modelId="{D950FB36-62E3-504E-BF5F-7701E099F36B}" type="presParOf" srcId="{ED83C20F-F4DF-324A-AB87-71B9A4A34275}" destId="{018AAAD7-01C8-1642-BDF3-F5B682E4BD71}" srcOrd="4" destOrd="0" presId="urn:microsoft.com/office/officeart/2005/8/layout/pList2#1"/>
    <dgm:cxn modelId="{426EA3E8-BB86-724E-BA7A-B8FD81E86A56}" type="presParOf" srcId="{018AAAD7-01C8-1642-BDF3-F5B682E4BD71}" destId="{0C68209C-F11C-1048-A9A9-B17B6C39A56A}" srcOrd="0" destOrd="0" presId="urn:microsoft.com/office/officeart/2005/8/layout/pList2#1"/>
    <dgm:cxn modelId="{FC00B339-FE00-B74C-8FFC-6E5896F580BF}" type="presParOf" srcId="{018AAAD7-01C8-1642-BDF3-F5B682E4BD71}" destId="{6E33575E-F038-D841-86E6-6B86410EDE51}" srcOrd="1" destOrd="0" presId="urn:microsoft.com/office/officeart/2005/8/layout/pList2#1"/>
    <dgm:cxn modelId="{C2246D00-4BE0-8B40-92C8-3CC5C4276C65}" type="presParOf" srcId="{018AAAD7-01C8-1642-BDF3-F5B682E4BD71}" destId="{9C242E96-202C-B04D-A2BF-3E77C5AD700B}" srcOrd="2" destOrd="0" presId="urn:microsoft.com/office/officeart/2005/8/layout/p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436425-8D66-7443-A9D2-B7B02E801081}" type="doc">
      <dgm:prSet loTypeId="urn:microsoft.com/office/officeart/2005/8/layout/pList2#2" loCatId="list" qsTypeId="urn:microsoft.com/office/officeart/2005/8/quickstyle/simple4" qsCatId="simple" csTypeId="urn:microsoft.com/office/officeart/2005/8/colors/accent1_2" csCatId="accent1" phldr="1"/>
      <dgm:spPr/>
    </dgm:pt>
    <dgm:pt modelId="{DCAEF639-930C-B947-816C-33FD52EA0A15}">
      <dgm:prSet phldrT="[Text]" custT="1"/>
      <dgm:spPr>
        <a:noFill/>
      </dgm:spPr>
      <dgm:t>
        <a:bodyPr/>
        <a:lstStyle/>
        <a:p>
          <a:endParaRPr lang="en-US" sz="1800" b="1" cap="small" dirty="0" smtClean="0">
            <a:solidFill>
              <a:srgbClr val="1F497D"/>
            </a:solidFill>
            <a:effectLst>
              <a:outerShdw blurRad="50800" dist="38100" dir="18900000" algn="tr">
                <a:srgbClr val="000000">
                  <a:alpha val="43000"/>
                </a:srgbClr>
              </a:outerShdw>
            </a:effectLst>
          </a:endParaRPr>
        </a:p>
        <a:p>
          <a:r>
            <a:rPr lang="en-US" sz="1800" b="1" cap="small" dirty="0" err="1" smtClean="0">
              <a:solidFill>
                <a:srgbClr val="1F497D"/>
              </a:solidFill>
              <a:effectLst>
                <a:outerShdw blurRad="50800" dist="38100" dir="18900000" algn="tr">
                  <a:srgbClr val="000000">
                    <a:alpha val="43000"/>
                  </a:srgbClr>
                </a:outerShdw>
              </a:effectLst>
            </a:rPr>
            <a:t>dura</a:t>
          </a:r>
          <a:endParaRPr lang="en-US" sz="1800" b="1" cap="small" dirty="0">
            <a:solidFill>
              <a:srgbClr val="1F497D"/>
            </a:solidFill>
            <a:effectLst>
              <a:outerShdw blurRad="50800" dist="38100" dir="18900000" algn="tr">
                <a:srgbClr val="000000">
                  <a:alpha val="43000"/>
                </a:srgbClr>
              </a:outerShdw>
            </a:effectLst>
          </a:endParaRPr>
        </a:p>
      </dgm:t>
    </dgm:pt>
    <dgm:pt modelId="{6F332234-6FDB-3547-9FED-D759C284FABA}" type="parTrans" cxnId="{DC82CE80-6BF0-034E-BEAC-0F707B9468DA}">
      <dgm:prSet/>
      <dgm:spPr/>
      <dgm:t>
        <a:bodyPr/>
        <a:lstStyle/>
        <a:p>
          <a:endParaRPr lang="en-US"/>
        </a:p>
      </dgm:t>
    </dgm:pt>
    <dgm:pt modelId="{9D0A3AD5-D8F8-BB4C-8444-16F21DBB8E4B}" type="sibTrans" cxnId="{DC82CE80-6BF0-034E-BEAC-0F707B9468DA}">
      <dgm:prSet/>
      <dgm:spPr/>
      <dgm:t>
        <a:bodyPr/>
        <a:lstStyle/>
        <a:p>
          <a:endParaRPr lang="en-US"/>
        </a:p>
      </dgm:t>
    </dgm:pt>
    <dgm:pt modelId="{F82DAF9F-91F5-FC4A-95BF-DB80583B9C71}">
      <dgm:prSet phldrT="[Text]"/>
      <dgm:spPr>
        <a:solidFill>
          <a:srgbClr val="FFFFFF"/>
        </a:solidFill>
      </dgm:spPr>
      <dgm:t>
        <a:bodyPr/>
        <a:lstStyle/>
        <a:p>
          <a:endParaRPr lang="en-US" b="1" cap="small" dirty="0" smtClean="0">
            <a:solidFill>
              <a:srgbClr val="1F497D"/>
            </a:solidFill>
            <a:effectLst>
              <a:outerShdw blurRad="50800" dist="38100" dir="18900000" algn="tr">
                <a:srgbClr val="000000">
                  <a:alpha val="43000"/>
                </a:srgbClr>
              </a:outerShdw>
            </a:effectLst>
          </a:endParaRPr>
        </a:p>
        <a:p>
          <a:r>
            <a:rPr lang="en-US" b="1" cap="small" dirty="0" err="1" smtClean="0">
              <a:solidFill>
                <a:srgbClr val="1F497D"/>
              </a:solidFill>
              <a:effectLst>
                <a:outerShdw blurRad="50800" dist="38100" dir="18900000" algn="tr">
                  <a:srgbClr val="000000">
                    <a:alpha val="43000"/>
                  </a:srgbClr>
                </a:outerShdw>
              </a:effectLst>
            </a:rPr>
            <a:t>Ligamentum</a:t>
          </a:r>
          <a:r>
            <a:rPr lang="en-US" b="1" cap="small" dirty="0" smtClean="0">
              <a:solidFill>
                <a:srgbClr val="1F497D"/>
              </a:solidFill>
              <a:effectLst>
                <a:outerShdw blurRad="50800" dist="38100" dir="18900000" algn="tr">
                  <a:srgbClr val="000000">
                    <a:alpha val="43000"/>
                  </a:srgbClr>
                </a:outerShdw>
              </a:effectLst>
            </a:rPr>
            <a:t> </a:t>
          </a:r>
          <a:r>
            <a:rPr lang="en-US" b="1" cap="small" dirty="0" err="1" smtClean="0">
              <a:solidFill>
                <a:srgbClr val="1F497D"/>
              </a:solidFill>
              <a:effectLst>
                <a:outerShdw blurRad="50800" dist="38100" dir="18900000" algn="tr">
                  <a:srgbClr val="000000">
                    <a:alpha val="43000"/>
                  </a:srgbClr>
                </a:outerShdw>
              </a:effectLst>
            </a:rPr>
            <a:t>flavum</a:t>
          </a:r>
          <a:endParaRPr lang="en-US" b="1" cap="small" dirty="0">
            <a:solidFill>
              <a:srgbClr val="1F497D"/>
            </a:solidFill>
            <a:effectLst>
              <a:outerShdw blurRad="50800" dist="38100" dir="18900000" algn="tr">
                <a:srgbClr val="000000">
                  <a:alpha val="43000"/>
                </a:srgbClr>
              </a:outerShdw>
            </a:effectLst>
          </a:endParaRPr>
        </a:p>
      </dgm:t>
    </dgm:pt>
    <dgm:pt modelId="{A1A83401-3850-444D-9AE5-377027C9F9C3}" type="parTrans" cxnId="{6EDB76FB-30A9-E446-A7A5-BC38B3B40BD1}">
      <dgm:prSet/>
      <dgm:spPr/>
      <dgm:t>
        <a:bodyPr/>
        <a:lstStyle/>
        <a:p>
          <a:endParaRPr lang="en-US"/>
        </a:p>
      </dgm:t>
    </dgm:pt>
    <dgm:pt modelId="{A985A128-3DD4-414E-B170-190C42385B35}" type="sibTrans" cxnId="{6EDB76FB-30A9-E446-A7A5-BC38B3B40BD1}">
      <dgm:prSet/>
      <dgm:spPr/>
      <dgm:t>
        <a:bodyPr/>
        <a:lstStyle/>
        <a:p>
          <a:endParaRPr lang="en-US"/>
        </a:p>
      </dgm:t>
    </dgm:pt>
    <dgm:pt modelId="{4C0B87FB-C7BE-1E4E-8883-6432F0A18F69}">
      <dgm:prSet phldrT="[Text]" custT="1"/>
      <dgm:spPr>
        <a:noFill/>
      </dgm:spPr>
      <dgm:t>
        <a:bodyPr/>
        <a:lstStyle/>
        <a:p>
          <a:r>
            <a:rPr lang="en-US" sz="1800" b="1" cap="small" dirty="0" smtClean="0">
              <a:solidFill>
                <a:schemeClr val="tx2"/>
              </a:solidFill>
              <a:effectLst>
                <a:outerShdw blurRad="50800" algn="ctr">
                  <a:srgbClr val="000000">
                    <a:alpha val="43000"/>
                  </a:srgbClr>
                </a:outerShdw>
              </a:effectLst>
            </a:rPr>
            <a:t> skin</a:t>
          </a:r>
          <a:endParaRPr lang="en-US" sz="1800" b="1" cap="small" dirty="0">
            <a:solidFill>
              <a:schemeClr val="tx2"/>
            </a:solidFill>
            <a:effectLst>
              <a:outerShdw blurRad="50800" algn="ctr">
                <a:srgbClr val="000000">
                  <a:alpha val="43000"/>
                </a:srgbClr>
              </a:outerShdw>
            </a:effectLst>
          </a:endParaRPr>
        </a:p>
      </dgm:t>
    </dgm:pt>
    <dgm:pt modelId="{7DE43CDC-C634-3049-A6DA-EE523B939859}" type="parTrans" cxnId="{9757F342-4EE2-9149-A439-7B8A116DA791}">
      <dgm:prSet/>
      <dgm:spPr/>
      <dgm:t>
        <a:bodyPr/>
        <a:lstStyle/>
        <a:p>
          <a:endParaRPr lang="en-US"/>
        </a:p>
      </dgm:t>
    </dgm:pt>
    <dgm:pt modelId="{145CB9B4-793F-5F4D-A989-84ADB7992E3B}" type="sibTrans" cxnId="{9757F342-4EE2-9149-A439-7B8A116DA791}">
      <dgm:prSet/>
      <dgm:spPr/>
      <dgm:t>
        <a:bodyPr/>
        <a:lstStyle/>
        <a:p>
          <a:endParaRPr lang="en-US"/>
        </a:p>
      </dgm:t>
    </dgm:pt>
    <dgm:pt modelId="{C136C975-A728-E544-8D75-25181FEC5A20}" type="pres">
      <dgm:prSet presAssocID="{95436425-8D66-7443-A9D2-B7B02E801081}" presName="Name0" presStyleCnt="0">
        <dgm:presLayoutVars>
          <dgm:dir/>
          <dgm:resizeHandles val="exact"/>
        </dgm:presLayoutVars>
      </dgm:prSet>
      <dgm:spPr/>
    </dgm:pt>
    <dgm:pt modelId="{F94A3616-AD71-A64C-BC60-1B52E413A38B}" type="pres">
      <dgm:prSet presAssocID="{95436425-8D66-7443-A9D2-B7B02E801081}" presName="bkgdShp" presStyleLbl="alignAccFollowNode1" presStyleIdx="0" presStyleCnt="1"/>
      <dgm:spPr/>
    </dgm:pt>
    <dgm:pt modelId="{ED83C20F-F4DF-324A-AB87-71B9A4A34275}" type="pres">
      <dgm:prSet presAssocID="{95436425-8D66-7443-A9D2-B7B02E801081}" presName="linComp" presStyleCnt="0"/>
      <dgm:spPr/>
    </dgm:pt>
    <dgm:pt modelId="{682F91D5-7BBE-3847-9F8A-621A279BCD18}" type="pres">
      <dgm:prSet presAssocID="{DCAEF639-930C-B947-816C-33FD52EA0A15}" presName="compNode" presStyleCnt="0"/>
      <dgm:spPr/>
    </dgm:pt>
    <dgm:pt modelId="{4C393253-B26F-FF45-9260-7BFF086AA2B1}" type="pres">
      <dgm:prSet presAssocID="{DCAEF639-930C-B947-816C-33FD52EA0A15}" presName="node" presStyleLbl="node1" presStyleIdx="0" presStyleCnt="3" custScaleX="48672" custScaleY="27273" custLinFactNeighborX="55989" custLinFactNeighborY="366">
        <dgm:presLayoutVars>
          <dgm:bulletEnabled val="1"/>
        </dgm:presLayoutVars>
      </dgm:prSet>
      <dgm:spPr/>
      <dgm:t>
        <a:bodyPr/>
        <a:lstStyle/>
        <a:p>
          <a:endParaRPr lang="en-US"/>
        </a:p>
      </dgm:t>
    </dgm:pt>
    <dgm:pt modelId="{7D702F7C-A6FC-8549-B6AA-3C971BE8EF2C}" type="pres">
      <dgm:prSet presAssocID="{DCAEF639-930C-B947-816C-33FD52EA0A15}" presName="invisiNode" presStyleLbl="node1" presStyleIdx="0" presStyleCnt="3"/>
      <dgm:spPr/>
    </dgm:pt>
    <dgm:pt modelId="{39219655-66A3-5B4C-ACD2-832667B4D609}" type="pres">
      <dgm:prSet presAssocID="{DCAEF639-930C-B947-816C-33FD52EA0A15}" presName="imagNode" presStyleLbl="fgImgPlace1" presStyleIdx="0" presStyleCnt="3" custScaleY="266098"/>
      <dgm:spPr>
        <a:solidFill>
          <a:srgbClr val="3366FF"/>
        </a:solidFill>
      </dgm:spPr>
    </dgm:pt>
    <dgm:pt modelId="{04F95D30-2975-B941-B047-87C28C991790}" type="pres">
      <dgm:prSet presAssocID="{9D0A3AD5-D8F8-BB4C-8444-16F21DBB8E4B}" presName="sibTrans" presStyleLbl="sibTrans2D1" presStyleIdx="0" presStyleCnt="0"/>
      <dgm:spPr/>
      <dgm:t>
        <a:bodyPr/>
        <a:lstStyle/>
        <a:p>
          <a:endParaRPr lang="en-US"/>
        </a:p>
      </dgm:t>
    </dgm:pt>
    <dgm:pt modelId="{36B61287-9978-4845-9924-F0D04FEEA19E}" type="pres">
      <dgm:prSet presAssocID="{F82DAF9F-91F5-FC4A-95BF-DB80583B9C71}" presName="compNode" presStyleCnt="0"/>
      <dgm:spPr/>
    </dgm:pt>
    <dgm:pt modelId="{9BB9A5D6-A45C-0644-A701-2066B6EDE729}" type="pres">
      <dgm:prSet presAssocID="{F82DAF9F-91F5-FC4A-95BF-DB80583B9C71}" presName="node" presStyleLbl="node1" presStyleIdx="1" presStyleCnt="3" custScaleX="115686" custScaleY="27273" custLinFactNeighborX="67213" custLinFactNeighborY="13423">
        <dgm:presLayoutVars>
          <dgm:bulletEnabled val="1"/>
        </dgm:presLayoutVars>
      </dgm:prSet>
      <dgm:spPr/>
      <dgm:t>
        <a:bodyPr/>
        <a:lstStyle/>
        <a:p>
          <a:endParaRPr lang="en-US"/>
        </a:p>
      </dgm:t>
    </dgm:pt>
    <dgm:pt modelId="{13AD1022-2782-FB4C-A3A6-3A3B4E1B05A6}" type="pres">
      <dgm:prSet presAssocID="{F82DAF9F-91F5-FC4A-95BF-DB80583B9C71}" presName="invisiNode" presStyleLbl="node1" presStyleIdx="1" presStyleCnt="3"/>
      <dgm:spPr/>
    </dgm:pt>
    <dgm:pt modelId="{8E0B64AC-06E0-E84C-9844-1767D9D48BF4}" type="pres">
      <dgm:prSet presAssocID="{F82DAF9F-91F5-FC4A-95BF-DB80583B9C71}" presName="imagNode" presStyleLbl="fgImgPlace1" presStyleIdx="1" presStyleCnt="3" custScaleY="258997"/>
      <dgm:spPr>
        <a:solidFill>
          <a:srgbClr val="008000"/>
        </a:solidFill>
      </dgm:spPr>
    </dgm:pt>
    <dgm:pt modelId="{6E1FB305-7BA6-DC47-9589-91D347E03E60}" type="pres">
      <dgm:prSet presAssocID="{A985A128-3DD4-414E-B170-190C42385B35}" presName="sibTrans" presStyleLbl="sibTrans2D1" presStyleIdx="0" presStyleCnt="0"/>
      <dgm:spPr/>
      <dgm:t>
        <a:bodyPr/>
        <a:lstStyle/>
        <a:p>
          <a:endParaRPr lang="en-US"/>
        </a:p>
      </dgm:t>
    </dgm:pt>
    <dgm:pt modelId="{018AAAD7-01C8-1642-BDF3-F5B682E4BD71}" type="pres">
      <dgm:prSet presAssocID="{4C0B87FB-C7BE-1E4E-8883-6432F0A18F69}" presName="compNode" presStyleCnt="0"/>
      <dgm:spPr/>
    </dgm:pt>
    <dgm:pt modelId="{0C68209C-F11C-1048-A9A9-B17B6C39A56A}" type="pres">
      <dgm:prSet presAssocID="{4C0B87FB-C7BE-1E4E-8883-6432F0A18F69}" presName="node" presStyleLbl="node1" presStyleIdx="2" presStyleCnt="3" custFlipVert="1" custScaleX="45300" custScaleY="11706" custLinFactNeighborX="73941" custLinFactNeighborY="-9371">
        <dgm:presLayoutVars>
          <dgm:bulletEnabled val="1"/>
        </dgm:presLayoutVars>
      </dgm:prSet>
      <dgm:spPr/>
      <dgm:t>
        <a:bodyPr/>
        <a:lstStyle/>
        <a:p>
          <a:endParaRPr lang="en-US"/>
        </a:p>
      </dgm:t>
    </dgm:pt>
    <dgm:pt modelId="{6E33575E-F038-D841-86E6-6B86410EDE51}" type="pres">
      <dgm:prSet presAssocID="{4C0B87FB-C7BE-1E4E-8883-6432F0A18F69}" presName="invisiNode" presStyleLbl="node1" presStyleIdx="2" presStyleCnt="3"/>
      <dgm:spPr/>
    </dgm:pt>
    <dgm:pt modelId="{9C242E96-202C-B04D-A2BF-3E77C5AD700B}" type="pres">
      <dgm:prSet presAssocID="{4C0B87FB-C7BE-1E4E-8883-6432F0A18F69}" presName="imagNode" presStyleLbl="fgImgPlace1" presStyleIdx="2" presStyleCnt="3" custScaleX="143668" custScaleY="252504" custLinFactNeighborX="176" custLinFactNeighborY="-11684"/>
      <dgm:spPr>
        <a:solidFill>
          <a:srgbClr val="FFFF00"/>
        </a:solidFill>
      </dgm:spPr>
    </dgm:pt>
  </dgm:ptLst>
  <dgm:cxnLst>
    <dgm:cxn modelId="{689B0BBB-B753-D049-8886-B93681CAA94D}" type="presOf" srcId="{9D0A3AD5-D8F8-BB4C-8444-16F21DBB8E4B}" destId="{04F95D30-2975-B941-B047-87C28C991790}" srcOrd="0" destOrd="0" presId="urn:microsoft.com/office/officeart/2005/8/layout/pList2#2"/>
    <dgm:cxn modelId="{DC82CE80-6BF0-034E-BEAC-0F707B9468DA}" srcId="{95436425-8D66-7443-A9D2-B7B02E801081}" destId="{DCAEF639-930C-B947-816C-33FD52EA0A15}" srcOrd="0" destOrd="0" parTransId="{6F332234-6FDB-3547-9FED-D759C284FABA}" sibTransId="{9D0A3AD5-D8F8-BB4C-8444-16F21DBB8E4B}"/>
    <dgm:cxn modelId="{21B0477C-B605-CA46-B36C-64F890AB013D}" type="presOf" srcId="{DCAEF639-930C-B947-816C-33FD52EA0A15}" destId="{4C393253-B26F-FF45-9260-7BFF086AA2B1}" srcOrd="0" destOrd="0" presId="urn:microsoft.com/office/officeart/2005/8/layout/pList2#2"/>
    <dgm:cxn modelId="{6EDB76FB-30A9-E446-A7A5-BC38B3B40BD1}" srcId="{95436425-8D66-7443-A9D2-B7B02E801081}" destId="{F82DAF9F-91F5-FC4A-95BF-DB80583B9C71}" srcOrd="1" destOrd="0" parTransId="{A1A83401-3850-444D-9AE5-377027C9F9C3}" sibTransId="{A985A128-3DD4-414E-B170-190C42385B35}"/>
    <dgm:cxn modelId="{5B5AFADB-0E5D-9846-AA5B-5D707904B1F5}" type="presOf" srcId="{A985A128-3DD4-414E-B170-190C42385B35}" destId="{6E1FB305-7BA6-DC47-9589-91D347E03E60}" srcOrd="0" destOrd="0" presId="urn:microsoft.com/office/officeart/2005/8/layout/pList2#2"/>
    <dgm:cxn modelId="{8ADDE84C-D2C7-B040-A249-27EBFF70A0E0}" type="presOf" srcId="{4C0B87FB-C7BE-1E4E-8883-6432F0A18F69}" destId="{0C68209C-F11C-1048-A9A9-B17B6C39A56A}" srcOrd="0" destOrd="0" presId="urn:microsoft.com/office/officeart/2005/8/layout/pList2#2"/>
    <dgm:cxn modelId="{F72A43F1-BCCE-124F-9194-7C87B1BA7BBE}" type="presOf" srcId="{F82DAF9F-91F5-FC4A-95BF-DB80583B9C71}" destId="{9BB9A5D6-A45C-0644-A701-2066B6EDE729}" srcOrd="0" destOrd="0" presId="urn:microsoft.com/office/officeart/2005/8/layout/pList2#2"/>
    <dgm:cxn modelId="{9456B03B-1E10-2044-A92C-D6ADB4F00FFE}" type="presOf" srcId="{95436425-8D66-7443-A9D2-B7B02E801081}" destId="{C136C975-A728-E544-8D75-25181FEC5A20}" srcOrd="0" destOrd="0" presId="urn:microsoft.com/office/officeart/2005/8/layout/pList2#2"/>
    <dgm:cxn modelId="{9757F342-4EE2-9149-A439-7B8A116DA791}" srcId="{95436425-8D66-7443-A9D2-B7B02E801081}" destId="{4C0B87FB-C7BE-1E4E-8883-6432F0A18F69}" srcOrd="2" destOrd="0" parTransId="{7DE43CDC-C634-3049-A6DA-EE523B939859}" sibTransId="{145CB9B4-793F-5F4D-A989-84ADB7992E3B}"/>
    <dgm:cxn modelId="{1E52BC0A-691A-0B44-A302-56C6A74AC1B5}" type="presParOf" srcId="{C136C975-A728-E544-8D75-25181FEC5A20}" destId="{F94A3616-AD71-A64C-BC60-1B52E413A38B}" srcOrd="0" destOrd="0" presId="urn:microsoft.com/office/officeart/2005/8/layout/pList2#2"/>
    <dgm:cxn modelId="{FC0D7B20-37AF-5B43-AE3B-CEE60ED435A4}" type="presParOf" srcId="{C136C975-A728-E544-8D75-25181FEC5A20}" destId="{ED83C20F-F4DF-324A-AB87-71B9A4A34275}" srcOrd="1" destOrd="0" presId="urn:microsoft.com/office/officeart/2005/8/layout/pList2#2"/>
    <dgm:cxn modelId="{25849B82-55C3-7849-8923-C6544ED19F93}" type="presParOf" srcId="{ED83C20F-F4DF-324A-AB87-71B9A4A34275}" destId="{682F91D5-7BBE-3847-9F8A-621A279BCD18}" srcOrd="0" destOrd="0" presId="urn:microsoft.com/office/officeart/2005/8/layout/pList2#2"/>
    <dgm:cxn modelId="{E4C67523-4281-0F43-96CA-FAEEEF1D2098}" type="presParOf" srcId="{682F91D5-7BBE-3847-9F8A-621A279BCD18}" destId="{4C393253-B26F-FF45-9260-7BFF086AA2B1}" srcOrd="0" destOrd="0" presId="urn:microsoft.com/office/officeart/2005/8/layout/pList2#2"/>
    <dgm:cxn modelId="{C2B55166-BAEB-A248-BD33-4D3603281121}" type="presParOf" srcId="{682F91D5-7BBE-3847-9F8A-621A279BCD18}" destId="{7D702F7C-A6FC-8549-B6AA-3C971BE8EF2C}" srcOrd="1" destOrd="0" presId="urn:microsoft.com/office/officeart/2005/8/layout/pList2#2"/>
    <dgm:cxn modelId="{41958FC4-C69E-B643-9FB1-84A9EF452BA8}" type="presParOf" srcId="{682F91D5-7BBE-3847-9F8A-621A279BCD18}" destId="{39219655-66A3-5B4C-ACD2-832667B4D609}" srcOrd="2" destOrd="0" presId="urn:microsoft.com/office/officeart/2005/8/layout/pList2#2"/>
    <dgm:cxn modelId="{A977F5BF-1EAF-BB4F-9B6F-244A1B2EF5F0}" type="presParOf" srcId="{ED83C20F-F4DF-324A-AB87-71B9A4A34275}" destId="{04F95D30-2975-B941-B047-87C28C991790}" srcOrd="1" destOrd="0" presId="urn:microsoft.com/office/officeart/2005/8/layout/pList2#2"/>
    <dgm:cxn modelId="{BA2BB4A9-5E67-CA44-A88A-8DBB6582CE41}" type="presParOf" srcId="{ED83C20F-F4DF-324A-AB87-71B9A4A34275}" destId="{36B61287-9978-4845-9924-F0D04FEEA19E}" srcOrd="2" destOrd="0" presId="urn:microsoft.com/office/officeart/2005/8/layout/pList2#2"/>
    <dgm:cxn modelId="{EB524D3B-A1A2-DF4A-8E05-A8FAD11C5068}" type="presParOf" srcId="{36B61287-9978-4845-9924-F0D04FEEA19E}" destId="{9BB9A5D6-A45C-0644-A701-2066B6EDE729}" srcOrd="0" destOrd="0" presId="urn:microsoft.com/office/officeart/2005/8/layout/pList2#2"/>
    <dgm:cxn modelId="{4CEBF60D-9EED-294B-8D77-08E19D2133E2}" type="presParOf" srcId="{36B61287-9978-4845-9924-F0D04FEEA19E}" destId="{13AD1022-2782-FB4C-A3A6-3A3B4E1B05A6}" srcOrd="1" destOrd="0" presId="urn:microsoft.com/office/officeart/2005/8/layout/pList2#2"/>
    <dgm:cxn modelId="{DD32F440-9504-5B43-884B-792384A041C8}" type="presParOf" srcId="{36B61287-9978-4845-9924-F0D04FEEA19E}" destId="{8E0B64AC-06E0-E84C-9844-1767D9D48BF4}" srcOrd="2" destOrd="0" presId="urn:microsoft.com/office/officeart/2005/8/layout/pList2#2"/>
    <dgm:cxn modelId="{02F1080F-947E-8348-A6E7-5D1D3C703A6F}" type="presParOf" srcId="{ED83C20F-F4DF-324A-AB87-71B9A4A34275}" destId="{6E1FB305-7BA6-DC47-9589-91D347E03E60}" srcOrd="3" destOrd="0" presId="urn:microsoft.com/office/officeart/2005/8/layout/pList2#2"/>
    <dgm:cxn modelId="{56F58A51-A4A0-8C48-83DE-78C0ED6874F6}" type="presParOf" srcId="{ED83C20F-F4DF-324A-AB87-71B9A4A34275}" destId="{018AAAD7-01C8-1642-BDF3-F5B682E4BD71}" srcOrd="4" destOrd="0" presId="urn:microsoft.com/office/officeart/2005/8/layout/pList2#2"/>
    <dgm:cxn modelId="{9497338F-F805-7F4E-AE0A-4C8726D2C665}" type="presParOf" srcId="{018AAAD7-01C8-1642-BDF3-F5B682E4BD71}" destId="{0C68209C-F11C-1048-A9A9-B17B6C39A56A}" srcOrd="0" destOrd="0" presId="urn:microsoft.com/office/officeart/2005/8/layout/pList2#2"/>
    <dgm:cxn modelId="{9BFB0938-26A8-7840-B51D-28AD73039C50}" type="presParOf" srcId="{018AAAD7-01C8-1642-BDF3-F5B682E4BD71}" destId="{6E33575E-F038-D841-86E6-6B86410EDE51}" srcOrd="1" destOrd="0" presId="urn:microsoft.com/office/officeart/2005/8/layout/pList2#2"/>
    <dgm:cxn modelId="{DA3CA9B4-BC2D-764D-8101-5651FDEFFFBD}" type="presParOf" srcId="{018AAAD7-01C8-1642-BDF3-F5B682E4BD71}" destId="{9C242E96-202C-B04D-A2BF-3E77C5AD700B}" srcOrd="2" destOrd="0" presId="urn:microsoft.com/office/officeart/2005/8/layout/p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436425-8D66-7443-A9D2-B7B02E801081}" type="doc">
      <dgm:prSet loTypeId="urn:microsoft.com/office/officeart/2005/8/layout/pList2#3" loCatId="list" qsTypeId="urn:microsoft.com/office/officeart/2005/8/quickstyle/simple4" qsCatId="simple" csTypeId="urn:microsoft.com/office/officeart/2005/8/colors/accent1_2" csCatId="accent1" phldr="1"/>
      <dgm:spPr/>
    </dgm:pt>
    <dgm:pt modelId="{DCAEF639-930C-B947-816C-33FD52EA0A15}">
      <dgm:prSet phldrT="[Text]" custT="1"/>
      <dgm:spPr>
        <a:noFill/>
      </dgm:spPr>
      <dgm:t>
        <a:bodyPr/>
        <a:lstStyle/>
        <a:p>
          <a:endParaRPr lang="en-US" sz="1800" b="1" cap="small" dirty="0" smtClean="0">
            <a:solidFill>
              <a:srgbClr val="1F497D"/>
            </a:solidFill>
            <a:effectLst>
              <a:outerShdw blurRad="50800" dist="38100" dir="18900000" algn="tr">
                <a:srgbClr val="000000">
                  <a:alpha val="43000"/>
                </a:srgbClr>
              </a:outerShdw>
            </a:effectLst>
          </a:endParaRPr>
        </a:p>
        <a:p>
          <a:r>
            <a:rPr lang="en-US" sz="1800" b="1" cap="small" dirty="0" err="1" smtClean="0">
              <a:solidFill>
                <a:srgbClr val="1F497D"/>
              </a:solidFill>
              <a:effectLst>
                <a:outerShdw blurRad="50800" dist="38100" dir="18900000" algn="tr">
                  <a:srgbClr val="000000">
                    <a:alpha val="43000"/>
                  </a:srgbClr>
                </a:outerShdw>
              </a:effectLst>
            </a:rPr>
            <a:t>dura</a:t>
          </a:r>
          <a:endParaRPr lang="en-US" sz="1800" b="1" cap="small" dirty="0">
            <a:solidFill>
              <a:srgbClr val="1F497D"/>
            </a:solidFill>
            <a:effectLst>
              <a:outerShdw blurRad="50800" dist="38100" dir="18900000" algn="tr">
                <a:srgbClr val="000000">
                  <a:alpha val="43000"/>
                </a:srgbClr>
              </a:outerShdw>
            </a:effectLst>
          </a:endParaRPr>
        </a:p>
      </dgm:t>
    </dgm:pt>
    <dgm:pt modelId="{6F332234-6FDB-3547-9FED-D759C284FABA}" type="parTrans" cxnId="{DC82CE80-6BF0-034E-BEAC-0F707B9468DA}">
      <dgm:prSet/>
      <dgm:spPr/>
      <dgm:t>
        <a:bodyPr/>
        <a:lstStyle/>
        <a:p>
          <a:endParaRPr lang="en-US"/>
        </a:p>
      </dgm:t>
    </dgm:pt>
    <dgm:pt modelId="{9D0A3AD5-D8F8-BB4C-8444-16F21DBB8E4B}" type="sibTrans" cxnId="{DC82CE80-6BF0-034E-BEAC-0F707B9468DA}">
      <dgm:prSet/>
      <dgm:spPr/>
      <dgm:t>
        <a:bodyPr/>
        <a:lstStyle/>
        <a:p>
          <a:endParaRPr lang="en-US"/>
        </a:p>
      </dgm:t>
    </dgm:pt>
    <dgm:pt modelId="{F82DAF9F-91F5-FC4A-95BF-DB80583B9C71}">
      <dgm:prSet phldrT="[Text]"/>
      <dgm:spPr>
        <a:solidFill>
          <a:srgbClr val="FFFFFF"/>
        </a:solidFill>
      </dgm:spPr>
      <dgm:t>
        <a:bodyPr/>
        <a:lstStyle/>
        <a:p>
          <a:endParaRPr lang="en-US" b="1" cap="small" dirty="0" smtClean="0">
            <a:solidFill>
              <a:srgbClr val="1F497D"/>
            </a:solidFill>
            <a:effectLst>
              <a:outerShdw blurRad="50800" dist="38100" dir="18900000" algn="tr">
                <a:srgbClr val="000000">
                  <a:alpha val="43000"/>
                </a:srgbClr>
              </a:outerShdw>
            </a:effectLst>
          </a:endParaRPr>
        </a:p>
        <a:p>
          <a:r>
            <a:rPr lang="en-US" b="1" cap="small" dirty="0" err="1" smtClean="0">
              <a:solidFill>
                <a:srgbClr val="1F497D"/>
              </a:solidFill>
              <a:effectLst>
                <a:outerShdw blurRad="50800" dist="38100" dir="18900000" algn="tr">
                  <a:srgbClr val="000000">
                    <a:alpha val="43000"/>
                  </a:srgbClr>
                </a:outerShdw>
              </a:effectLst>
            </a:rPr>
            <a:t>Ligamentum</a:t>
          </a:r>
          <a:r>
            <a:rPr lang="en-US" b="1" cap="small" dirty="0" smtClean="0">
              <a:solidFill>
                <a:srgbClr val="1F497D"/>
              </a:solidFill>
              <a:effectLst>
                <a:outerShdw blurRad="50800" dist="38100" dir="18900000" algn="tr">
                  <a:srgbClr val="000000">
                    <a:alpha val="43000"/>
                  </a:srgbClr>
                </a:outerShdw>
              </a:effectLst>
            </a:rPr>
            <a:t> </a:t>
          </a:r>
          <a:r>
            <a:rPr lang="en-US" b="1" cap="small" dirty="0" err="1" smtClean="0">
              <a:solidFill>
                <a:srgbClr val="1F497D"/>
              </a:solidFill>
              <a:effectLst>
                <a:outerShdw blurRad="50800" dist="38100" dir="18900000" algn="tr">
                  <a:srgbClr val="000000">
                    <a:alpha val="43000"/>
                  </a:srgbClr>
                </a:outerShdw>
              </a:effectLst>
            </a:rPr>
            <a:t>flavum</a:t>
          </a:r>
          <a:endParaRPr lang="en-US" b="1" cap="small" dirty="0">
            <a:solidFill>
              <a:srgbClr val="1F497D"/>
            </a:solidFill>
            <a:effectLst>
              <a:outerShdw blurRad="50800" dist="38100" dir="18900000" algn="tr">
                <a:srgbClr val="000000">
                  <a:alpha val="43000"/>
                </a:srgbClr>
              </a:outerShdw>
            </a:effectLst>
          </a:endParaRPr>
        </a:p>
      </dgm:t>
    </dgm:pt>
    <dgm:pt modelId="{A1A83401-3850-444D-9AE5-377027C9F9C3}" type="parTrans" cxnId="{6EDB76FB-30A9-E446-A7A5-BC38B3B40BD1}">
      <dgm:prSet/>
      <dgm:spPr/>
      <dgm:t>
        <a:bodyPr/>
        <a:lstStyle/>
        <a:p>
          <a:endParaRPr lang="en-US"/>
        </a:p>
      </dgm:t>
    </dgm:pt>
    <dgm:pt modelId="{A985A128-3DD4-414E-B170-190C42385B35}" type="sibTrans" cxnId="{6EDB76FB-30A9-E446-A7A5-BC38B3B40BD1}">
      <dgm:prSet/>
      <dgm:spPr/>
      <dgm:t>
        <a:bodyPr/>
        <a:lstStyle/>
        <a:p>
          <a:endParaRPr lang="en-US"/>
        </a:p>
      </dgm:t>
    </dgm:pt>
    <dgm:pt modelId="{4C0B87FB-C7BE-1E4E-8883-6432F0A18F69}">
      <dgm:prSet phldrT="[Text]" custT="1"/>
      <dgm:spPr>
        <a:noFill/>
      </dgm:spPr>
      <dgm:t>
        <a:bodyPr/>
        <a:lstStyle/>
        <a:p>
          <a:r>
            <a:rPr lang="en-US" sz="1800" b="1" cap="small" dirty="0" smtClean="0">
              <a:solidFill>
                <a:schemeClr val="tx2"/>
              </a:solidFill>
              <a:effectLst>
                <a:outerShdw blurRad="50800" algn="ctr">
                  <a:srgbClr val="000000">
                    <a:alpha val="43000"/>
                  </a:srgbClr>
                </a:outerShdw>
              </a:effectLst>
            </a:rPr>
            <a:t> skin</a:t>
          </a:r>
          <a:endParaRPr lang="en-US" sz="1800" b="1" cap="small" dirty="0">
            <a:solidFill>
              <a:schemeClr val="tx2"/>
            </a:solidFill>
            <a:effectLst>
              <a:outerShdw blurRad="50800" algn="ctr">
                <a:srgbClr val="000000">
                  <a:alpha val="43000"/>
                </a:srgbClr>
              </a:outerShdw>
            </a:effectLst>
          </a:endParaRPr>
        </a:p>
      </dgm:t>
    </dgm:pt>
    <dgm:pt modelId="{7DE43CDC-C634-3049-A6DA-EE523B939859}" type="parTrans" cxnId="{9757F342-4EE2-9149-A439-7B8A116DA791}">
      <dgm:prSet/>
      <dgm:spPr/>
      <dgm:t>
        <a:bodyPr/>
        <a:lstStyle/>
        <a:p>
          <a:endParaRPr lang="en-US"/>
        </a:p>
      </dgm:t>
    </dgm:pt>
    <dgm:pt modelId="{145CB9B4-793F-5F4D-A989-84ADB7992E3B}" type="sibTrans" cxnId="{9757F342-4EE2-9149-A439-7B8A116DA791}">
      <dgm:prSet/>
      <dgm:spPr/>
      <dgm:t>
        <a:bodyPr/>
        <a:lstStyle/>
        <a:p>
          <a:endParaRPr lang="en-US"/>
        </a:p>
      </dgm:t>
    </dgm:pt>
    <dgm:pt modelId="{C136C975-A728-E544-8D75-25181FEC5A20}" type="pres">
      <dgm:prSet presAssocID="{95436425-8D66-7443-A9D2-B7B02E801081}" presName="Name0" presStyleCnt="0">
        <dgm:presLayoutVars>
          <dgm:dir/>
          <dgm:resizeHandles val="exact"/>
        </dgm:presLayoutVars>
      </dgm:prSet>
      <dgm:spPr/>
    </dgm:pt>
    <dgm:pt modelId="{F94A3616-AD71-A64C-BC60-1B52E413A38B}" type="pres">
      <dgm:prSet presAssocID="{95436425-8D66-7443-A9D2-B7B02E801081}" presName="bkgdShp" presStyleLbl="alignAccFollowNode1" presStyleIdx="0" presStyleCnt="1"/>
      <dgm:spPr/>
    </dgm:pt>
    <dgm:pt modelId="{ED83C20F-F4DF-324A-AB87-71B9A4A34275}" type="pres">
      <dgm:prSet presAssocID="{95436425-8D66-7443-A9D2-B7B02E801081}" presName="linComp" presStyleCnt="0"/>
      <dgm:spPr/>
    </dgm:pt>
    <dgm:pt modelId="{682F91D5-7BBE-3847-9F8A-621A279BCD18}" type="pres">
      <dgm:prSet presAssocID="{DCAEF639-930C-B947-816C-33FD52EA0A15}" presName="compNode" presStyleCnt="0"/>
      <dgm:spPr/>
    </dgm:pt>
    <dgm:pt modelId="{4C393253-B26F-FF45-9260-7BFF086AA2B1}" type="pres">
      <dgm:prSet presAssocID="{DCAEF639-930C-B947-816C-33FD52EA0A15}" presName="node" presStyleLbl="node1" presStyleIdx="0" presStyleCnt="3" custScaleX="48672" custScaleY="27273" custLinFactNeighborX="55989" custLinFactNeighborY="366">
        <dgm:presLayoutVars>
          <dgm:bulletEnabled val="1"/>
        </dgm:presLayoutVars>
      </dgm:prSet>
      <dgm:spPr/>
      <dgm:t>
        <a:bodyPr/>
        <a:lstStyle/>
        <a:p>
          <a:endParaRPr lang="en-US"/>
        </a:p>
      </dgm:t>
    </dgm:pt>
    <dgm:pt modelId="{7D702F7C-A6FC-8549-B6AA-3C971BE8EF2C}" type="pres">
      <dgm:prSet presAssocID="{DCAEF639-930C-B947-816C-33FD52EA0A15}" presName="invisiNode" presStyleLbl="node1" presStyleIdx="0" presStyleCnt="3"/>
      <dgm:spPr/>
    </dgm:pt>
    <dgm:pt modelId="{39219655-66A3-5B4C-ACD2-832667B4D609}" type="pres">
      <dgm:prSet presAssocID="{DCAEF639-930C-B947-816C-33FD52EA0A15}" presName="imagNode" presStyleLbl="fgImgPlace1" presStyleIdx="0" presStyleCnt="3" custScaleY="266098"/>
      <dgm:spPr>
        <a:solidFill>
          <a:srgbClr val="3366FF"/>
        </a:solidFill>
      </dgm:spPr>
    </dgm:pt>
    <dgm:pt modelId="{04F95D30-2975-B941-B047-87C28C991790}" type="pres">
      <dgm:prSet presAssocID="{9D0A3AD5-D8F8-BB4C-8444-16F21DBB8E4B}" presName="sibTrans" presStyleLbl="sibTrans2D1" presStyleIdx="0" presStyleCnt="0"/>
      <dgm:spPr/>
      <dgm:t>
        <a:bodyPr/>
        <a:lstStyle/>
        <a:p>
          <a:endParaRPr lang="en-US"/>
        </a:p>
      </dgm:t>
    </dgm:pt>
    <dgm:pt modelId="{36B61287-9978-4845-9924-F0D04FEEA19E}" type="pres">
      <dgm:prSet presAssocID="{F82DAF9F-91F5-FC4A-95BF-DB80583B9C71}" presName="compNode" presStyleCnt="0"/>
      <dgm:spPr/>
    </dgm:pt>
    <dgm:pt modelId="{9BB9A5D6-A45C-0644-A701-2066B6EDE729}" type="pres">
      <dgm:prSet presAssocID="{F82DAF9F-91F5-FC4A-95BF-DB80583B9C71}" presName="node" presStyleLbl="node1" presStyleIdx="1" presStyleCnt="3" custScaleX="115686" custScaleY="27273" custLinFactNeighborX="67213" custLinFactNeighborY="13423">
        <dgm:presLayoutVars>
          <dgm:bulletEnabled val="1"/>
        </dgm:presLayoutVars>
      </dgm:prSet>
      <dgm:spPr/>
      <dgm:t>
        <a:bodyPr/>
        <a:lstStyle/>
        <a:p>
          <a:endParaRPr lang="en-US"/>
        </a:p>
      </dgm:t>
    </dgm:pt>
    <dgm:pt modelId="{13AD1022-2782-FB4C-A3A6-3A3B4E1B05A6}" type="pres">
      <dgm:prSet presAssocID="{F82DAF9F-91F5-FC4A-95BF-DB80583B9C71}" presName="invisiNode" presStyleLbl="node1" presStyleIdx="1" presStyleCnt="3"/>
      <dgm:spPr/>
    </dgm:pt>
    <dgm:pt modelId="{8E0B64AC-06E0-E84C-9844-1767D9D48BF4}" type="pres">
      <dgm:prSet presAssocID="{F82DAF9F-91F5-FC4A-95BF-DB80583B9C71}" presName="imagNode" presStyleLbl="fgImgPlace1" presStyleIdx="1" presStyleCnt="3" custScaleY="258997"/>
      <dgm:spPr>
        <a:solidFill>
          <a:srgbClr val="008000"/>
        </a:solidFill>
      </dgm:spPr>
    </dgm:pt>
    <dgm:pt modelId="{6E1FB305-7BA6-DC47-9589-91D347E03E60}" type="pres">
      <dgm:prSet presAssocID="{A985A128-3DD4-414E-B170-190C42385B35}" presName="sibTrans" presStyleLbl="sibTrans2D1" presStyleIdx="0" presStyleCnt="0"/>
      <dgm:spPr/>
      <dgm:t>
        <a:bodyPr/>
        <a:lstStyle/>
        <a:p>
          <a:endParaRPr lang="en-US"/>
        </a:p>
      </dgm:t>
    </dgm:pt>
    <dgm:pt modelId="{018AAAD7-01C8-1642-BDF3-F5B682E4BD71}" type="pres">
      <dgm:prSet presAssocID="{4C0B87FB-C7BE-1E4E-8883-6432F0A18F69}" presName="compNode" presStyleCnt="0"/>
      <dgm:spPr/>
    </dgm:pt>
    <dgm:pt modelId="{0C68209C-F11C-1048-A9A9-B17B6C39A56A}" type="pres">
      <dgm:prSet presAssocID="{4C0B87FB-C7BE-1E4E-8883-6432F0A18F69}" presName="node" presStyleLbl="node1" presStyleIdx="2" presStyleCnt="3" custFlipVert="1" custScaleX="45300" custScaleY="11706" custLinFactNeighborX="73941" custLinFactNeighborY="-9371">
        <dgm:presLayoutVars>
          <dgm:bulletEnabled val="1"/>
        </dgm:presLayoutVars>
      </dgm:prSet>
      <dgm:spPr/>
      <dgm:t>
        <a:bodyPr/>
        <a:lstStyle/>
        <a:p>
          <a:endParaRPr lang="en-US"/>
        </a:p>
      </dgm:t>
    </dgm:pt>
    <dgm:pt modelId="{6E33575E-F038-D841-86E6-6B86410EDE51}" type="pres">
      <dgm:prSet presAssocID="{4C0B87FB-C7BE-1E4E-8883-6432F0A18F69}" presName="invisiNode" presStyleLbl="node1" presStyleIdx="2" presStyleCnt="3"/>
      <dgm:spPr/>
    </dgm:pt>
    <dgm:pt modelId="{9C242E96-202C-B04D-A2BF-3E77C5AD700B}" type="pres">
      <dgm:prSet presAssocID="{4C0B87FB-C7BE-1E4E-8883-6432F0A18F69}" presName="imagNode" presStyleLbl="fgImgPlace1" presStyleIdx="2" presStyleCnt="3" custScaleX="143668" custScaleY="252504" custLinFactNeighborX="176" custLinFactNeighborY="-11684"/>
      <dgm:spPr>
        <a:solidFill>
          <a:srgbClr val="FFFF00"/>
        </a:solidFill>
      </dgm:spPr>
    </dgm:pt>
  </dgm:ptLst>
  <dgm:cxnLst>
    <dgm:cxn modelId="{08747C6C-8CAD-824B-AAE3-BCB21E564E78}" type="presOf" srcId="{95436425-8D66-7443-A9D2-B7B02E801081}" destId="{C136C975-A728-E544-8D75-25181FEC5A20}" srcOrd="0" destOrd="0" presId="urn:microsoft.com/office/officeart/2005/8/layout/pList2#3"/>
    <dgm:cxn modelId="{C65C9133-41A2-4243-91B1-01433F3FE12D}" type="presOf" srcId="{A985A128-3DD4-414E-B170-190C42385B35}" destId="{6E1FB305-7BA6-DC47-9589-91D347E03E60}" srcOrd="0" destOrd="0" presId="urn:microsoft.com/office/officeart/2005/8/layout/pList2#3"/>
    <dgm:cxn modelId="{7EB861D9-069D-C440-A0B8-2EAA27BB2C7E}" type="presOf" srcId="{9D0A3AD5-D8F8-BB4C-8444-16F21DBB8E4B}" destId="{04F95D30-2975-B941-B047-87C28C991790}" srcOrd="0" destOrd="0" presId="urn:microsoft.com/office/officeart/2005/8/layout/pList2#3"/>
    <dgm:cxn modelId="{9757F342-4EE2-9149-A439-7B8A116DA791}" srcId="{95436425-8D66-7443-A9D2-B7B02E801081}" destId="{4C0B87FB-C7BE-1E4E-8883-6432F0A18F69}" srcOrd="2" destOrd="0" parTransId="{7DE43CDC-C634-3049-A6DA-EE523B939859}" sibTransId="{145CB9B4-793F-5F4D-A989-84ADB7992E3B}"/>
    <dgm:cxn modelId="{6EDB76FB-30A9-E446-A7A5-BC38B3B40BD1}" srcId="{95436425-8D66-7443-A9D2-B7B02E801081}" destId="{F82DAF9F-91F5-FC4A-95BF-DB80583B9C71}" srcOrd="1" destOrd="0" parTransId="{A1A83401-3850-444D-9AE5-377027C9F9C3}" sibTransId="{A985A128-3DD4-414E-B170-190C42385B35}"/>
    <dgm:cxn modelId="{D1B9613F-FAF6-684B-92CB-312997756282}" type="presOf" srcId="{F82DAF9F-91F5-FC4A-95BF-DB80583B9C71}" destId="{9BB9A5D6-A45C-0644-A701-2066B6EDE729}" srcOrd="0" destOrd="0" presId="urn:microsoft.com/office/officeart/2005/8/layout/pList2#3"/>
    <dgm:cxn modelId="{DC82CE80-6BF0-034E-BEAC-0F707B9468DA}" srcId="{95436425-8D66-7443-A9D2-B7B02E801081}" destId="{DCAEF639-930C-B947-816C-33FD52EA0A15}" srcOrd="0" destOrd="0" parTransId="{6F332234-6FDB-3547-9FED-D759C284FABA}" sibTransId="{9D0A3AD5-D8F8-BB4C-8444-16F21DBB8E4B}"/>
    <dgm:cxn modelId="{96DB98C0-3A6D-5645-9FF5-66EAA2424AA2}" type="presOf" srcId="{DCAEF639-930C-B947-816C-33FD52EA0A15}" destId="{4C393253-B26F-FF45-9260-7BFF086AA2B1}" srcOrd="0" destOrd="0" presId="urn:microsoft.com/office/officeart/2005/8/layout/pList2#3"/>
    <dgm:cxn modelId="{EBC01F5E-2554-6245-A977-C682240A741F}" type="presOf" srcId="{4C0B87FB-C7BE-1E4E-8883-6432F0A18F69}" destId="{0C68209C-F11C-1048-A9A9-B17B6C39A56A}" srcOrd="0" destOrd="0" presId="urn:microsoft.com/office/officeart/2005/8/layout/pList2#3"/>
    <dgm:cxn modelId="{27E6437F-8D61-214A-B488-FD18BCC09D7A}" type="presParOf" srcId="{C136C975-A728-E544-8D75-25181FEC5A20}" destId="{F94A3616-AD71-A64C-BC60-1B52E413A38B}" srcOrd="0" destOrd="0" presId="urn:microsoft.com/office/officeart/2005/8/layout/pList2#3"/>
    <dgm:cxn modelId="{0432D938-FC89-6D47-88FD-58F0F3E30854}" type="presParOf" srcId="{C136C975-A728-E544-8D75-25181FEC5A20}" destId="{ED83C20F-F4DF-324A-AB87-71B9A4A34275}" srcOrd="1" destOrd="0" presId="urn:microsoft.com/office/officeart/2005/8/layout/pList2#3"/>
    <dgm:cxn modelId="{A6772C6A-AD5A-0944-A275-7215213EBB2B}" type="presParOf" srcId="{ED83C20F-F4DF-324A-AB87-71B9A4A34275}" destId="{682F91D5-7BBE-3847-9F8A-621A279BCD18}" srcOrd="0" destOrd="0" presId="urn:microsoft.com/office/officeart/2005/8/layout/pList2#3"/>
    <dgm:cxn modelId="{41777BB5-599C-594B-9793-713F054CA506}" type="presParOf" srcId="{682F91D5-7BBE-3847-9F8A-621A279BCD18}" destId="{4C393253-B26F-FF45-9260-7BFF086AA2B1}" srcOrd="0" destOrd="0" presId="urn:microsoft.com/office/officeart/2005/8/layout/pList2#3"/>
    <dgm:cxn modelId="{905FD4B1-5978-AA47-8E79-F310BDC73CF0}" type="presParOf" srcId="{682F91D5-7BBE-3847-9F8A-621A279BCD18}" destId="{7D702F7C-A6FC-8549-B6AA-3C971BE8EF2C}" srcOrd="1" destOrd="0" presId="urn:microsoft.com/office/officeart/2005/8/layout/pList2#3"/>
    <dgm:cxn modelId="{4767F592-0984-1844-AF88-FAA161FE59BC}" type="presParOf" srcId="{682F91D5-7BBE-3847-9F8A-621A279BCD18}" destId="{39219655-66A3-5B4C-ACD2-832667B4D609}" srcOrd="2" destOrd="0" presId="urn:microsoft.com/office/officeart/2005/8/layout/pList2#3"/>
    <dgm:cxn modelId="{7168490C-94B0-CD4D-A994-6BEED2181E84}" type="presParOf" srcId="{ED83C20F-F4DF-324A-AB87-71B9A4A34275}" destId="{04F95D30-2975-B941-B047-87C28C991790}" srcOrd="1" destOrd="0" presId="urn:microsoft.com/office/officeart/2005/8/layout/pList2#3"/>
    <dgm:cxn modelId="{C580691A-B94D-B345-8802-8CD6B054D5E9}" type="presParOf" srcId="{ED83C20F-F4DF-324A-AB87-71B9A4A34275}" destId="{36B61287-9978-4845-9924-F0D04FEEA19E}" srcOrd="2" destOrd="0" presId="urn:microsoft.com/office/officeart/2005/8/layout/pList2#3"/>
    <dgm:cxn modelId="{7D61104D-48AB-FA44-A11B-79D9270BBFCF}" type="presParOf" srcId="{36B61287-9978-4845-9924-F0D04FEEA19E}" destId="{9BB9A5D6-A45C-0644-A701-2066B6EDE729}" srcOrd="0" destOrd="0" presId="urn:microsoft.com/office/officeart/2005/8/layout/pList2#3"/>
    <dgm:cxn modelId="{502AC076-4894-AC42-82C3-14F3DD606E14}" type="presParOf" srcId="{36B61287-9978-4845-9924-F0D04FEEA19E}" destId="{13AD1022-2782-FB4C-A3A6-3A3B4E1B05A6}" srcOrd="1" destOrd="0" presId="urn:microsoft.com/office/officeart/2005/8/layout/pList2#3"/>
    <dgm:cxn modelId="{CE4E3920-3DDE-3B49-9FF1-21119770C5AD}" type="presParOf" srcId="{36B61287-9978-4845-9924-F0D04FEEA19E}" destId="{8E0B64AC-06E0-E84C-9844-1767D9D48BF4}" srcOrd="2" destOrd="0" presId="urn:microsoft.com/office/officeart/2005/8/layout/pList2#3"/>
    <dgm:cxn modelId="{8ED28186-E624-CF48-B72D-AC2FED6C3231}" type="presParOf" srcId="{ED83C20F-F4DF-324A-AB87-71B9A4A34275}" destId="{6E1FB305-7BA6-DC47-9589-91D347E03E60}" srcOrd="3" destOrd="0" presId="urn:microsoft.com/office/officeart/2005/8/layout/pList2#3"/>
    <dgm:cxn modelId="{1FB82B5F-D43E-AD48-9DE0-C3332F7ED0AB}" type="presParOf" srcId="{ED83C20F-F4DF-324A-AB87-71B9A4A34275}" destId="{018AAAD7-01C8-1642-BDF3-F5B682E4BD71}" srcOrd="4" destOrd="0" presId="urn:microsoft.com/office/officeart/2005/8/layout/pList2#3"/>
    <dgm:cxn modelId="{84CC56B6-B2F8-3541-B0B5-080B15E61B5B}" type="presParOf" srcId="{018AAAD7-01C8-1642-BDF3-F5B682E4BD71}" destId="{0C68209C-F11C-1048-A9A9-B17B6C39A56A}" srcOrd="0" destOrd="0" presId="urn:microsoft.com/office/officeart/2005/8/layout/pList2#3"/>
    <dgm:cxn modelId="{155A297A-A743-2447-8F67-350B5BEA99B1}" type="presParOf" srcId="{018AAAD7-01C8-1642-BDF3-F5B682E4BD71}" destId="{6E33575E-F038-D841-86E6-6B86410EDE51}" srcOrd="1" destOrd="0" presId="urn:microsoft.com/office/officeart/2005/8/layout/pList2#3"/>
    <dgm:cxn modelId="{E10D4156-09D1-654D-B26D-DC020BE6A7E2}" type="presParOf" srcId="{018AAAD7-01C8-1642-BDF3-F5B682E4BD71}" destId="{9C242E96-202C-B04D-A2BF-3E77C5AD700B}" srcOrd="2" destOrd="0" presId="urn:microsoft.com/office/officeart/2005/8/layout/pList2#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436425-8D66-7443-A9D2-B7B02E801081}" type="doc">
      <dgm:prSet loTypeId="urn:microsoft.com/office/officeart/2005/8/layout/pList2#4" loCatId="list" qsTypeId="urn:microsoft.com/office/officeart/2005/8/quickstyle/simple4" qsCatId="simple" csTypeId="urn:microsoft.com/office/officeart/2005/8/colors/accent1_2" csCatId="accent1" phldr="1"/>
      <dgm:spPr/>
    </dgm:pt>
    <dgm:pt modelId="{DCAEF639-930C-B947-816C-33FD52EA0A15}">
      <dgm:prSet phldrT="[Text]" custT="1"/>
      <dgm:spPr>
        <a:noFill/>
      </dgm:spPr>
      <dgm:t>
        <a:bodyPr/>
        <a:lstStyle/>
        <a:p>
          <a:endParaRPr lang="en-US" sz="1800" b="1" cap="small" dirty="0" smtClean="0">
            <a:solidFill>
              <a:srgbClr val="1F497D"/>
            </a:solidFill>
            <a:effectLst>
              <a:outerShdw blurRad="50800" dist="38100" dir="18900000" algn="tr">
                <a:srgbClr val="000000">
                  <a:alpha val="43000"/>
                </a:srgbClr>
              </a:outerShdw>
            </a:effectLst>
          </a:endParaRPr>
        </a:p>
        <a:p>
          <a:r>
            <a:rPr lang="en-US" sz="1800" b="1" cap="small" dirty="0" err="1" smtClean="0">
              <a:solidFill>
                <a:srgbClr val="1F497D"/>
              </a:solidFill>
              <a:effectLst>
                <a:outerShdw blurRad="50800" dist="38100" dir="18900000" algn="tr">
                  <a:srgbClr val="000000">
                    <a:alpha val="43000"/>
                  </a:srgbClr>
                </a:outerShdw>
              </a:effectLst>
            </a:rPr>
            <a:t>dura</a:t>
          </a:r>
          <a:endParaRPr lang="en-US" sz="1800" b="1" cap="small" dirty="0">
            <a:solidFill>
              <a:srgbClr val="1F497D"/>
            </a:solidFill>
            <a:effectLst>
              <a:outerShdw blurRad="50800" dist="38100" dir="18900000" algn="tr">
                <a:srgbClr val="000000">
                  <a:alpha val="43000"/>
                </a:srgbClr>
              </a:outerShdw>
            </a:effectLst>
          </a:endParaRPr>
        </a:p>
      </dgm:t>
    </dgm:pt>
    <dgm:pt modelId="{6F332234-6FDB-3547-9FED-D759C284FABA}" type="parTrans" cxnId="{DC82CE80-6BF0-034E-BEAC-0F707B9468DA}">
      <dgm:prSet/>
      <dgm:spPr/>
      <dgm:t>
        <a:bodyPr/>
        <a:lstStyle/>
        <a:p>
          <a:endParaRPr lang="en-US"/>
        </a:p>
      </dgm:t>
    </dgm:pt>
    <dgm:pt modelId="{9D0A3AD5-D8F8-BB4C-8444-16F21DBB8E4B}" type="sibTrans" cxnId="{DC82CE80-6BF0-034E-BEAC-0F707B9468DA}">
      <dgm:prSet/>
      <dgm:spPr/>
      <dgm:t>
        <a:bodyPr/>
        <a:lstStyle/>
        <a:p>
          <a:endParaRPr lang="en-US"/>
        </a:p>
      </dgm:t>
    </dgm:pt>
    <dgm:pt modelId="{F82DAF9F-91F5-FC4A-95BF-DB80583B9C71}">
      <dgm:prSet phldrT="[Text]"/>
      <dgm:spPr>
        <a:solidFill>
          <a:srgbClr val="FFFFFF"/>
        </a:solidFill>
      </dgm:spPr>
      <dgm:t>
        <a:bodyPr/>
        <a:lstStyle/>
        <a:p>
          <a:endParaRPr lang="en-US" b="1" cap="small" dirty="0" smtClean="0">
            <a:solidFill>
              <a:srgbClr val="1F497D"/>
            </a:solidFill>
            <a:effectLst>
              <a:outerShdw blurRad="50800" dist="38100" dir="18900000" algn="tr">
                <a:srgbClr val="000000">
                  <a:alpha val="43000"/>
                </a:srgbClr>
              </a:outerShdw>
            </a:effectLst>
          </a:endParaRPr>
        </a:p>
        <a:p>
          <a:r>
            <a:rPr lang="en-US" b="1" cap="small" dirty="0" err="1" smtClean="0">
              <a:solidFill>
                <a:srgbClr val="1F497D"/>
              </a:solidFill>
              <a:effectLst>
                <a:outerShdw blurRad="50800" dist="38100" dir="18900000" algn="tr">
                  <a:srgbClr val="000000">
                    <a:alpha val="43000"/>
                  </a:srgbClr>
                </a:outerShdw>
              </a:effectLst>
            </a:rPr>
            <a:t>Ligamentum</a:t>
          </a:r>
          <a:r>
            <a:rPr lang="en-US" b="1" cap="small" dirty="0" smtClean="0">
              <a:solidFill>
                <a:srgbClr val="1F497D"/>
              </a:solidFill>
              <a:effectLst>
                <a:outerShdw blurRad="50800" dist="38100" dir="18900000" algn="tr">
                  <a:srgbClr val="000000">
                    <a:alpha val="43000"/>
                  </a:srgbClr>
                </a:outerShdw>
              </a:effectLst>
            </a:rPr>
            <a:t> </a:t>
          </a:r>
          <a:r>
            <a:rPr lang="en-US" b="1" cap="small" dirty="0" err="1" smtClean="0">
              <a:solidFill>
                <a:srgbClr val="1F497D"/>
              </a:solidFill>
              <a:effectLst>
                <a:outerShdw blurRad="50800" dist="38100" dir="18900000" algn="tr">
                  <a:srgbClr val="000000">
                    <a:alpha val="43000"/>
                  </a:srgbClr>
                </a:outerShdw>
              </a:effectLst>
            </a:rPr>
            <a:t>flavum</a:t>
          </a:r>
          <a:endParaRPr lang="en-US" b="1" cap="small" dirty="0">
            <a:solidFill>
              <a:srgbClr val="1F497D"/>
            </a:solidFill>
            <a:effectLst>
              <a:outerShdw blurRad="50800" dist="38100" dir="18900000" algn="tr">
                <a:srgbClr val="000000">
                  <a:alpha val="43000"/>
                </a:srgbClr>
              </a:outerShdw>
            </a:effectLst>
          </a:endParaRPr>
        </a:p>
      </dgm:t>
    </dgm:pt>
    <dgm:pt modelId="{A1A83401-3850-444D-9AE5-377027C9F9C3}" type="parTrans" cxnId="{6EDB76FB-30A9-E446-A7A5-BC38B3B40BD1}">
      <dgm:prSet/>
      <dgm:spPr/>
      <dgm:t>
        <a:bodyPr/>
        <a:lstStyle/>
        <a:p>
          <a:endParaRPr lang="en-US"/>
        </a:p>
      </dgm:t>
    </dgm:pt>
    <dgm:pt modelId="{A985A128-3DD4-414E-B170-190C42385B35}" type="sibTrans" cxnId="{6EDB76FB-30A9-E446-A7A5-BC38B3B40BD1}">
      <dgm:prSet/>
      <dgm:spPr/>
      <dgm:t>
        <a:bodyPr/>
        <a:lstStyle/>
        <a:p>
          <a:endParaRPr lang="en-US"/>
        </a:p>
      </dgm:t>
    </dgm:pt>
    <dgm:pt modelId="{4C0B87FB-C7BE-1E4E-8883-6432F0A18F69}">
      <dgm:prSet phldrT="[Text]" custT="1"/>
      <dgm:spPr>
        <a:noFill/>
      </dgm:spPr>
      <dgm:t>
        <a:bodyPr/>
        <a:lstStyle/>
        <a:p>
          <a:r>
            <a:rPr lang="en-US" sz="1800" b="1" cap="small" dirty="0" smtClean="0">
              <a:solidFill>
                <a:schemeClr val="tx2"/>
              </a:solidFill>
              <a:effectLst>
                <a:outerShdw blurRad="50800" algn="ctr">
                  <a:srgbClr val="000000">
                    <a:alpha val="43000"/>
                  </a:srgbClr>
                </a:outerShdw>
              </a:effectLst>
            </a:rPr>
            <a:t> skin</a:t>
          </a:r>
          <a:endParaRPr lang="en-US" sz="1800" b="1" cap="small" dirty="0">
            <a:solidFill>
              <a:schemeClr val="tx2"/>
            </a:solidFill>
            <a:effectLst>
              <a:outerShdw blurRad="50800" algn="ctr">
                <a:srgbClr val="000000">
                  <a:alpha val="43000"/>
                </a:srgbClr>
              </a:outerShdw>
            </a:effectLst>
          </a:endParaRPr>
        </a:p>
      </dgm:t>
    </dgm:pt>
    <dgm:pt modelId="{7DE43CDC-C634-3049-A6DA-EE523B939859}" type="parTrans" cxnId="{9757F342-4EE2-9149-A439-7B8A116DA791}">
      <dgm:prSet/>
      <dgm:spPr/>
      <dgm:t>
        <a:bodyPr/>
        <a:lstStyle/>
        <a:p>
          <a:endParaRPr lang="en-US"/>
        </a:p>
      </dgm:t>
    </dgm:pt>
    <dgm:pt modelId="{145CB9B4-793F-5F4D-A989-84ADB7992E3B}" type="sibTrans" cxnId="{9757F342-4EE2-9149-A439-7B8A116DA791}">
      <dgm:prSet/>
      <dgm:spPr/>
      <dgm:t>
        <a:bodyPr/>
        <a:lstStyle/>
        <a:p>
          <a:endParaRPr lang="en-US"/>
        </a:p>
      </dgm:t>
    </dgm:pt>
    <dgm:pt modelId="{C136C975-A728-E544-8D75-25181FEC5A20}" type="pres">
      <dgm:prSet presAssocID="{95436425-8D66-7443-A9D2-B7B02E801081}" presName="Name0" presStyleCnt="0">
        <dgm:presLayoutVars>
          <dgm:dir/>
          <dgm:resizeHandles val="exact"/>
        </dgm:presLayoutVars>
      </dgm:prSet>
      <dgm:spPr/>
    </dgm:pt>
    <dgm:pt modelId="{F94A3616-AD71-A64C-BC60-1B52E413A38B}" type="pres">
      <dgm:prSet presAssocID="{95436425-8D66-7443-A9D2-B7B02E801081}" presName="bkgdShp" presStyleLbl="alignAccFollowNode1" presStyleIdx="0" presStyleCnt="1"/>
      <dgm:spPr/>
    </dgm:pt>
    <dgm:pt modelId="{ED83C20F-F4DF-324A-AB87-71B9A4A34275}" type="pres">
      <dgm:prSet presAssocID="{95436425-8D66-7443-A9D2-B7B02E801081}" presName="linComp" presStyleCnt="0"/>
      <dgm:spPr/>
    </dgm:pt>
    <dgm:pt modelId="{682F91D5-7BBE-3847-9F8A-621A279BCD18}" type="pres">
      <dgm:prSet presAssocID="{DCAEF639-930C-B947-816C-33FD52EA0A15}" presName="compNode" presStyleCnt="0"/>
      <dgm:spPr/>
    </dgm:pt>
    <dgm:pt modelId="{4C393253-B26F-FF45-9260-7BFF086AA2B1}" type="pres">
      <dgm:prSet presAssocID="{DCAEF639-930C-B947-816C-33FD52EA0A15}" presName="node" presStyleLbl="node1" presStyleIdx="0" presStyleCnt="3" custScaleX="48672" custScaleY="27273" custLinFactNeighborX="55989" custLinFactNeighborY="366">
        <dgm:presLayoutVars>
          <dgm:bulletEnabled val="1"/>
        </dgm:presLayoutVars>
      </dgm:prSet>
      <dgm:spPr/>
      <dgm:t>
        <a:bodyPr/>
        <a:lstStyle/>
        <a:p>
          <a:endParaRPr lang="en-US"/>
        </a:p>
      </dgm:t>
    </dgm:pt>
    <dgm:pt modelId="{7D702F7C-A6FC-8549-B6AA-3C971BE8EF2C}" type="pres">
      <dgm:prSet presAssocID="{DCAEF639-930C-B947-816C-33FD52EA0A15}" presName="invisiNode" presStyleLbl="node1" presStyleIdx="0" presStyleCnt="3"/>
      <dgm:spPr/>
    </dgm:pt>
    <dgm:pt modelId="{39219655-66A3-5B4C-ACD2-832667B4D609}" type="pres">
      <dgm:prSet presAssocID="{DCAEF639-930C-B947-816C-33FD52EA0A15}" presName="imagNode" presStyleLbl="fgImgPlace1" presStyleIdx="0" presStyleCnt="3" custScaleY="266098"/>
      <dgm:spPr>
        <a:solidFill>
          <a:srgbClr val="3366FF"/>
        </a:solidFill>
      </dgm:spPr>
    </dgm:pt>
    <dgm:pt modelId="{04F95D30-2975-B941-B047-87C28C991790}" type="pres">
      <dgm:prSet presAssocID="{9D0A3AD5-D8F8-BB4C-8444-16F21DBB8E4B}" presName="sibTrans" presStyleLbl="sibTrans2D1" presStyleIdx="0" presStyleCnt="0"/>
      <dgm:spPr/>
      <dgm:t>
        <a:bodyPr/>
        <a:lstStyle/>
        <a:p>
          <a:endParaRPr lang="en-US"/>
        </a:p>
      </dgm:t>
    </dgm:pt>
    <dgm:pt modelId="{36B61287-9978-4845-9924-F0D04FEEA19E}" type="pres">
      <dgm:prSet presAssocID="{F82DAF9F-91F5-FC4A-95BF-DB80583B9C71}" presName="compNode" presStyleCnt="0"/>
      <dgm:spPr/>
    </dgm:pt>
    <dgm:pt modelId="{9BB9A5D6-A45C-0644-A701-2066B6EDE729}" type="pres">
      <dgm:prSet presAssocID="{F82DAF9F-91F5-FC4A-95BF-DB80583B9C71}" presName="node" presStyleLbl="node1" presStyleIdx="1" presStyleCnt="3" custScaleX="115686" custScaleY="27273" custLinFactNeighborX="67213" custLinFactNeighborY="13423">
        <dgm:presLayoutVars>
          <dgm:bulletEnabled val="1"/>
        </dgm:presLayoutVars>
      </dgm:prSet>
      <dgm:spPr/>
      <dgm:t>
        <a:bodyPr/>
        <a:lstStyle/>
        <a:p>
          <a:endParaRPr lang="en-US"/>
        </a:p>
      </dgm:t>
    </dgm:pt>
    <dgm:pt modelId="{13AD1022-2782-FB4C-A3A6-3A3B4E1B05A6}" type="pres">
      <dgm:prSet presAssocID="{F82DAF9F-91F5-FC4A-95BF-DB80583B9C71}" presName="invisiNode" presStyleLbl="node1" presStyleIdx="1" presStyleCnt="3"/>
      <dgm:spPr/>
    </dgm:pt>
    <dgm:pt modelId="{8E0B64AC-06E0-E84C-9844-1767D9D48BF4}" type="pres">
      <dgm:prSet presAssocID="{F82DAF9F-91F5-FC4A-95BF-DB80583B9C71}" presName="imagNode" presStyleLbl="fgImgPlace1" presStyleIdx="1" presStyleCnt="3" custScaleY="258997"/>
      <dgm:spPr>
        <a:solidFill>
          <a:srgbClr val="008000"/>
        </a:solidFill>
      </dgm:spPr>
    </dgm:pt>
    <dgm:pt modelId="{6E1FB305-7BA6-DC47-9589-91D347E03E60}" type="pres">
      <dgm:prSet presAssocID="{A985A128-3DD4-414E-B170-190C42385B35}" presName="sibTrans" presStyleLbl="sibTrans2D1" presStyleIdx="0" presStyleCnt="0"/>
      <dgm:spPr/>
      <dgm:t>
        <a:bodyPr/>
        <a:lstStyle/>
        <a:p>
          <a:endParaRPr lang="en-US"/>
        </a:p>
      </dgm:t>
    </dgm:pt>
    <dgm:pt modelId="{018AAAD7-01C8-1642-BDF3-F5B682E4BD71}" type="pres">
      <dgm:prSet presAssocID="{4C0B87FB-C7BE-1E4E-8883-6432F0A18F69}" presName="compNode" presStyleCnt="0"/>
      <dgm:spPr/>
    </dgm:pt>
    <dgm:pt modelId="{0C68209C-F11C-1048-A9A9-B17B6C39A56A}" type="pres">
      <dgm:prSet presAssocID="{4C0B87FB-C7BE-1E4E-8883-6432F0A18F69}" presName="node" presStyleLbl="node1" presStyleIdx="2" presStyleCnt="3" custFlipVert="1" custScaleX="45300" custScaleY="11706" custLinFactNeighborX="73941" custLinFactNeighborY="-9371">
        <dgm:presLayoutVars>
          <dgm:bulletEnabled val="1"/>
        </dgm:presLayoutVars>
      </dgm:prSet>
      <dgm:spPr/>
      <dgm:t>
        <a:bodyPr/>
        <a:lstStyle/>
        <a:p>
          <a:endParaRPr lang="en-US"/>
        </a:p>
      </dgm:t>
    </dgm:pt>
    <dgm:pt modelId="{6E33575E-F038-D841-86E6-6B86410EDE51}" type="pres">
      <dgm:prSet presAssocID="{4C0B87FB-C7BE-1E4E-8883-6432F0A18F69}" presName="invisiNode" presStyleLbl="node1" presStyleIdx="2" presStyleCnt="3"/>
      <dgm:spPr/>
    </dgm:pt>
    <dgm:pt modelId="{9C242E96-202C-B04D-A2BF-3E77C5AD700B}" type="pres">
      <dgm:prSet presAssocID="{4C0B87FB-C7BE-1E4E-8883-6432F0A18F69}" presName="imagNode" presStyleLbl="fgImgPlace1" presStyleIdx="2" presStyleCnt="3" custScaleX="143668" custScaleY="252504" custLinFactNeighborX="176" custLinFactNeighborY="-11684"/>
      <dgm:spPr>
        <a:solidFill>
          <a:srgbClr val="FFFF00"/>
        </a:solidFill>
      </dgm:spPr>
    </dgm:pt>
  </dgm:ptLst>
  <dgm:cxnLst>
    <dgm:cxn modelId="{845FE8A1-5F67-FF40-AF52-FEF4FD1C7E52}" type="presOf" srcId="{A985A128-3DD4-414E-B170-190C42385B35}" destId="{6E1FB305-7BA6-DC47-9589-91D347E03E60}" srcOrd="0" destOrd="0" presId="urn:microsoft.com/office/officeart/2005/8/layout/pList2#4"/>
    <dgm:cxn modelId="{9757F342-4EE2-9149-A439-7B8A116DA791}" srcId="{95436425-8D66-7443-A9D2-B7B02E801081}" destId="{4C0B87FB-C7BE-1E4E-8883-6432F0A18F69}" srcOrd="2" destOrd="0" parTransId="{7DE43CDC-C634-3049-A6DA-EE523B939859}" sibTransId="{145CB9B4-793F-5F4D-A989-84ADB7992E3B}"/>
    <dgm:cxn modelId="{6EDB76FB-30A9-E446-A7A5-BC38B3B40BD1}" srcId="{95436425-8D66-7443-A9D2-B7B02E801081}" destId="{F82DAF9F-91F5-FC4A-95BF-DB80583B9C71}" srcOrd="1" destOrd="0" parTransId="{A1A83401-3850-444D-9AE5-377027C9F9C3}" sibTransId="{A985A128-3DD4-414E-B170-190C42385B35}"/>
    <dgm:cxn modelId="{DC82CE80-6BF0-034E-BEAC-0F707B9468DA}" srcId="{95436425-8D66-7443-A9D2-B7B02E801081}" destId="{DCAEF639-930C-B947-816C-33FD52EA0A15}" srcOrd="0" destOrd="0" parTransId="{6F332234-6FDB-3547-9FED-D759C284FABA}" sibTransId="{9D0A3AD5-D8F8-BB4C-8444-16F21DBB8E4B}"/>
    <dgm:cxn modelId="{92699CE2-22BD-C84E-A157-38AA57A52998}" type="presOf" srcId="{F82DAF9F-91F5-FC4A-95BF-DB80583B9C71}" destId="{9BB9A5D6-A45C-0644-A701-2066B6EDE729}" srcOrd="0" destOrd="0" presId="urn:microsoft.com/office/officeart/2005/8/layout/pList2#4"/>
    <dgm:cxn modelId="{96B75266-1E32-594A-9AAA-D895342F39FE}" type="presOf" srcId="{95436425-8D66-7443-A9D2-B7B02E801081}" destId="{C136C975-A728-E544-8D75-25181FEC5A20}" srcOrd="0" destOrd="0" presId="urn:microsoft.com/office/officeart/2005/8/layout/pList2#4"/>
    <dgm:cxn modelId="{03FD5249-5E26-2346-B932-60A3B07E9FF7}" type="presOf" srcId="{DCAEF639-930C-B947-816C-33FD52EA0A15}" destId="{4C393253-B26F-FF45-9260-7BFF086AA2B1}" srcOrd="0" destOrd="0" presId="urn:microsoft.com/office/officeart/2005/8/layout/pList2#4"/>
    <dgm:cxn modelId="{1B99B4D9-DBFE-AE40-9577-0DB49B8990A8}" type="presOf" srcId="{4C0B87FB-C7BE-1E4E-8883-6432F0A18F69}" destId="{0C68209C-F11C-1048-A9A9-B17B6C39A56A}" srcOrd="0" destOrd="0" presId="urn:microsoft.com/office/officeart/2005/8/layout/pList2#4"/>
    <dgm:cxn modelId="{F72EE93E-C5D9-CB4D-BBEC-6DF1780E2913}" type="presOf" srcId="{9D0A3AD5-D8F8-BB4C-8444-16F21DBB8E4B}" destId="{04F95D30-2975-B941-B047-87C28C991790}" srcOrd="0" destOrd="0" presId="urn:microsoft.com/office/officeart/2005/8/layout/pList2#4"/>
    <dgm:cxn modelId="{2941B4FF-BD78-C842-841C-A20ED8878048}" type="presParOf" srcId="{C136C975-A728-E544-8D75-25181FEC5A20}" destId="{F94A3616-AD71-A64C-BC60-1B52E413A38B}" srcOrd="0" destOrd="0" presId="urn:microsoft.com/office/officeart/2005/8/layout/pList2#4"/>
    <dgm:cxn modelId="{0B994803-C00E-3641-AB01-7AE37CB2C0CC}" type="presParOf" srcId="{C136C975-A728-E544-8D75-25181FEC5A20}" destId="{ED83C20F-F4DF-324A-AB87-71B9A4A34275}" srcOrd="1" destOrd="0" presId="urn:microsoft.com/office/officeart/2005/8/layout/pList2#4"/>
    <dgm:cxn modelId="{9902C346-7F08-6D48-AA49-74982EFC698E}" type="presParOf" srcId="{ED83C20F-F4DF-324A-AB87-71B9A4A34275}" destId="{682F91D5-7BBE-3847-9F8A-621A279BCD18}" srcOrd="0" destOrd="0" presId="urn:microsoft.com/office/officeart/2005/8/layout/pList2#4"/>
    <dgm:cxn modelId="{8F4DD97B-03DD-F246-8E5F-5CF95CA99DA5}" type="presParOf" srcId="{682F91D5-7BBE-3847-9F8A-621A279BCD18}" destId="{4C393253-B26F-FF45-9260-7BFF086AA2B1}" srcOrd="0" destOrd="0" presId="urn:microsoft.com/office/officeart/2005/8/layout/pList2#4"/>
    <dgm:cxn modelId="{9C214978-91E6-D24D-BBF8-24F326B4D095}" type="presParOf" srcId="{682F91D5-7BBE-3847-9F8A-621A279BCD18}" destId="{7D702F7C-A6FC-8549-B6AA-3C971BE8EF2C}" srcOrd="1" destOrd="0" presId="urn:microsoft.com/office/officeart/2005/8/layout/pList2#4"/>
    <dgm:cxn modelId="{7CDACCA0-9AFD-674E-9B46-2B43FDB40A62}" type="presParOf" srcId="{682F91D5-7BBE-3847-9F8A-621A279BCD18}" destId="{39219655-66A3-5B4C-ACD2-832667B4D609}" srcOrd="2" destOrd="0" presId="urn:microsoft.com/office/officeart/2005/8/layout/pList2#4"/>
    <dgm:cxn modelId="{E4C937F4-F28D-7646-BF76-60DBE7E9BE2E}" type="presParOf" srcId="{ED83C20F-F4DF-324A-AB87-71B9A4A34275}" destId="{04F95D30-2975-B941-B047-87C28C991790}" srcOrd="1" destOrd="0" presId="urn:microsoft.com/office/officeart/2005/8/layout/pList2#4"/>
    <dgm:cxn modelId="{31555221-7738-6249-9B4F-CFD1FDB7B155}" type="presParOf" srcId="{ED83C20F-F4DF-324A-AB87-71B9A4A34275}" destId="{36B61287-9978-4845-9924-F0D04FEEA19E}" srcOrd="2" destOrd="0" presId="urn:microsoft.com/office/officeart/2005/8/layout/pList2#4"/>
    <dgm:cxn modelId="{5ADEEDE7-7B81-754D-8F4E-E2A462C0F451}" type="presParOf" srcId="{36B61287-9978-4845-9924-F0D04FEEA19E}" destId="{9BB9A5D6-A45C-0644-A701-2066B6EDE729}" srcOrd="0" destOrd="0" presId="urn:microsoft.com/office/officeart/2005/8/layout/pList2#4"/>
    <dgm:cxn modelId="{00E5C0D4-3B52-E74A-95F1-303B1F73B6A1}" type="presParOf" srcId="{36B61287-9978-4845-9924-F0D04FEEA19E}" destId="{13AD1022-2782-FB4C-A3A6-3A3B4E1B05A6}" srcOrd="1" destOrd="0" presId="urn:microsoft.com/office/officeart/2005/8/layout/pList2#4"/>
    <dgm:cxn modelId="{DB368D2E-D760-8245-B289-42D5E3581F46}" type="presParOf" srcId="{36B61287-9978-4845-9924-F0D04FEEA19E}" destId="{8E0B64AC-06E0-E84C-9844-1767D9D48BF4}" srcOrd="2" destOrd="0" presId="urn:microsoft.com/office/officeart/2005/8/layout/pList2#4"/>
    <dgm:cxn modelId="{3440F5CF-3769-A64E-ADBE-F50DFD4EC24D}" type="presParOf" srcId="{ED83C20F-F4DF-324A-AB87-71B9A4A34275}" destId="{6E1FB305-7BA6-DC47-9589-91D347E03E60}" srcOrd="3" destOrd="0" presId="urn:microsoft.com/office/officeart/2005/8/layout/pList2#4"/>
    <dgm:cxn modelId="{92AD1B59-EF6A-0C47-8B35-8635EA251029}" type="presParOf" srcId="{ED83C20F-F4DF-324A-AB87-71B9A4A34275}" destId="{018AAAD7-01C8-1642-BDF3-F5B682E4BD71}" srcOrd="4" destOrd="0" presId="urn:microsoft.com/office/officeart/2005/8/layout/pList2#4"/>
    <dgm:cxn modelId="{6EB7EAAC-6BC5-8F4A-ABC2-4C4AAF2747BE}" type="presParOf" srcId="{018AAAD7-01C8-1642-BDF3-F5B682E4BD71}" destId="{0C68209C-F11C-1048-A9A9-B17B6C39A56A}" srcOrd="0" destOrd="0" presId="urn:microsoft.com/office/officeart/2005/8/layout/pList2#4"/>
    <dgm:cxn modelId="{D2120D9A-72A0-514B-A502-FC08CA50D1CF}" type="presParOf" srcId="{018AAAD7-01C8-1642-BDF3-F5B682E4BD71}" destId="{6E33575E-F038-D841-86E6-6B86410EDE51}" srcOrd="1" destOrd="0" presId="urn:microsoft.com/office/officeart/2005/8/layout/pList2#4"/>
    <dgm:cxn modelId="{2794F4F4-F402-0444-BC76-AF16C1A0DFAC}" type="presParOf" srcId="{018AAAD7-01C8-1642-BDF3-F5B682E4BD71}" destId="{9C242E96-202C-B04D-A2BF-3E77C5AD700B}" srcOrd="2" destOrd="0" presId="urn:microsoft.com/office/officeart/2005/8/layout/pList2#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5436425-8D66-7443-A9D2-B7B02E801081}" type="doc">
      <dgm:prSet loTypeId="urn:microsoft.com/office/officeart/2005/8/layout/pList2#6" loCatId="list" qsTypeId="urn:microsoft.com/office/officeart/2005/8/quickstyle/simple4" qsCatId="simple" csTypeId="urn:microsoft.com/office/officeart/2005/8/colors/accent1_2" csCatId="accent1" phldr="1"/>
      <dgm:spPr/>
    </dgm:pt>
    <dgm:pt modelId="{DCAEF639-930C-B947-816C-33FD52EA0A15}">
      <dgm:prSet phldrT="[Text]" custT="1"/>
      <dgm:spPr>
        <a:noFill/>
      </dgm:spPr>
      <dgm:t>
        <a:bodyPr/>
        <a:lstStyle/>
        <a:p>
          <a:r>
            <a:rPr lang="en-US" sz="1800" b="1" cap="small" dirty="0" err="1" smtClean="0">
              <a:solidFill>
                <a:srgbClr val="1F497D"/>
              </a:solidFill>
              <a:effectLst>
                <a:outerShdw blurRad="50800" dist="38100" dir="18900000" algn="tr">
                  <a:srgbClr val="000000">
                    <a:alpha val="43000"/>
                  </a:srgbClr>
                </a:outerShdw>
              </a:effectLst>
            </a:rPr>
            <a:t>dura</a:t>
          </a:r>
          <a:endParaRPr lang="en-US" sz="1800" b="1" cap="small" dirty="0">
            <a:solidFill>
              <a:srgbClr val="1F497D"/>
            </a:solidFill>
            <a:effectLst>
              <a:outerShdw blurRad="50800" dist="38100" dir="18900000" algn="tr">
                <a:srgbClr val="000000">
                  <a:alpha val="43000"/>
                </a:srgbClr>
              </a:outerShdw>
            </a:effectLst>
          </a:endParaRPr>
        </a:p>
      </dgm:t>
    </dgm:pt>
    <dgm:pt modelId="{6F332234-6FDB-3547-9FED-D759C284FABA}" type="parTrans" cxnId="{DC82CE80-6BF0-034E-BEAC-0F707B9468DA}">
      <dgm:prSet/>
      <dgm:spPr/>
      <dgm:t>
        <a:bodyPr/>
        <a:lstStyle/>
        <a:p>
          <a:endParaRPr lang="en-US"/>
        </a:p>
      </dgm:t>
    </dgm:pt>
    <dgm:pt modelId="{9D0A3AD5-D8F8-BB4C-8444-16F21DBB8E4B}" type="sibTrans" cxnId="{DC82CE80-6BF0-034E-BEAC-0F707B9468DA}">
      <dgm:prSet/>
      <dgm:spPr/>
      <dgm:t>
        <a:bodyPr/>
        <a:lstStyle/>
        <a:p>
          <a:endParaRPr lang="en-US"/>
        </a:p>
      </dgm:t>
    </dgm:pt>
    <dgm:pt modelId="{F82DAF9F-91F5-FC4A-95BF-DB80583B9C71}">
      <dgm:prSet phldrT="[Text]"/>
      <dgm:spPr>
        <a:solidFill>
          <a:srgbClr val="FFFFFF"/>
        </a:solidFill>
      </dgm:spPr>
      <dgm:t>
        <a:bodyPr/>
        <a:lstStyle/>
        <a:p>
          <a:r>
            <a:rPr lang="en-US" b="1" cap="small" dirty="0" err="1" smtClean="0">
              <a:solidFill>
                <a:srgbClr val="1F497D"/>
              </a:solidFill>
              <a:effectLst>
                <a:outerShdw blurRad="50800" dist="38100" dir="18900000" algn="tr">
                  <a:srgbClr val="000000">
                    <a:alpha val="43000"/>
                  </a:srgbClr>
                </a:outerShdw>
              </a:effectLst>
            </a:rPr>
            <a:t>Ligamentum</a:t>
          </a:r>
          <a:r>
            <a:rPr lang="en-US" b="1" cap="small" dirty="0" smtClean="0">
              <a:solidFill>
                <a:srgbClr val="1F497D"/>
              </a:solidFill>
              <a:effectLst>
                <a:outerShdw blurRad="50800" dist="38100" dir="18900000" algn="tr">
                  <a:srgbClr val="000000">
                    <a:alpha val="43000"/>
                  </a:srgbClr>
                </a:outerShdw>
              </a:effectLst>
            </a:rPr>
            <a:t> </a:t>
          </a:r>
          <a:r>
            <a:rPr lang="en-US" b="1" cap="small" dirty="0" err="1" smtClean="0">
              <a:solidFill>
                <a:srgbClr val="1F497D"/>
              </a:solidFill>
              <a:effectLst>
                <a:outerShdw blurRad="50800" dist="38100" dir="18900000" algn="tr">
                  <a:srgbClr val="000000">
                    <a:alpha val="43000"/>
                  </a:srgbClr>
                </a:outerShdw>
              </a:effectLst>
            </a:rPr>
            <a:t>flavum</a:t>
          </a:r>
          <a:endParaRPr lang="en-US" b="1" cap="small" dirty="0">
            <a:solidFill>
              <a:srgbClr val="1F497D"/>
            </a:solidFill>
            <a:effectLst>
              <a:outerShdw blurRad="50800" dist="38100" dir="18900000" algn="tr">
                <a:srgbClr val="000000">
                  <a:alpha val="43000"/>
                </a:srgbClr>
              </a:outerShdw>
            </a:effectLst>
          </a:endParaRPr>
        </a:p>
      </dgm:t>
    </dgm:pt>
    <dgm:pt modelId="{A1A83401-3850-444D-9AE5-377027C9F9C3}" type="parTrans" cxnId="{6EDB76FB-30A9-E446-A7A5-BC38B3B40BD1}">
      <dgm:prSet/>
      <dgm:spPr/>
      <dgm:t>
        <a:bodyPr/>
        <a:lstStyle/>
        <a:p>
          <a:endParaRPr lang="en-US"/>
        </a:p>
      </dgm:t>
    </dgm:pt>
    <dgm:pt modelId="{A985A128-3DD4-414E-B170-190C42385B35}" type="sibTrans" cxnId="{6EDB76FB-30A9-E446-A7A5-BC38B3B40BD1}">
      <dgm:prSet/>
      <dgm:spPr/>
      <dgm:t>
        <a:bodyPr/>
        <a:lstStyle/>
        <a:p>
          <a:endParaRPr lang="en-US"/>
        </a:p>
      </dgm:t>
    </dgm:pt>
    <dgm:pt modelId="{4C0B87FB-C7BE-1E4E-8883-6432F0A18F69}">
      <dgm:prSet phldrT="[Text]" custT="1"/>
      <dgm:spPr>
        <a:noFill/>
      </dgm:spPr>
      <dgm:t>
        <a:bodyPr/>
        <a:lstStyle/>
        <a:p>
          <a:r>
            <a:rPr lang="en-US" sz="1800" b="1" cap="small" dirty="0" smtClean="0">
              <a:solidFill>
                <a:schemeClr val="tx2"/>
              </a:solidFill>
              <a:effectLst>
                <a:outerShdw blurRad="50800" algn="ctr">
                  <a:srgbClr val="000000">
                    <a:alpha val="43000"/>
                  </a:srgbClr>
                </a:outerShdw>
              </a:effectLst>
            </a:rPr>
            <a:t>skin</a:t>
          </a:r>
          <a:endParaRPr lang="en-US" sz="1800" b="1" cap="small" dirty="0">
            <a:solidFill>
              <a:schemeClr val="tx2"/>
            </a:solidFill>
            <a:effectLst>
              <a:outerShdw blurRad="50800" algn="ctr">
                <a:srgbClr val="000000">
                  <a:alpha val="43000"/>
                </a:srgbClr>
              </a:outerShdw>
            </a:effectLst>
          </a:endParaRPr>
        </a:p>
      </dgm:t>
    </dgm:pt>
    <dgm:pt modelId="{7DE43CDC-C634-3049-A6DA-EE523B939859}" type="parTrans" cxnId="{9757F342-4EE2-9149-A439-7B8A116DA791}">
      <dgm:prSet/>
      <dgm:spPr/>
      <dgm:t>
        <a:bodyPr/>
        <a:lstStyle/>
        <a:p>
          <a:endParaRPr lang="en-US"/>
        </a:p>
      </dgm:t>
    </dgm:pt>
    <dgm:pt modelId="{145CB9B4-793F-5F4D-A989-84ADB7992E3B}" type="sibTrans" cxnId="{9757F342-4EE2-9149-A439-7B8A116DA791}">
      <dgm:prSet/>
      <dgm:spPr/>
      <dgm:t>
        <a:bodyPr/>
        <a:lstStyle/>
        <a:p>
          <a:endParaRPr lang="en-US"/>
        </a:p>
      </dgm:t>
    </dgm:pt>
    <dgm:pt modelId="{C136C975-A728-E544-8D75-25181FEC5A20}" type="pres">
      <dgm:prSet presAssocID="{95436425-8D66-7443-A9D2-B7B02E801081}" presName="Name0" presStyleCnt="0">
        <dgm:presLayoutVars>
          <dgm:dir/>
          <dgm:resizeHandles val="exact"/>
        </dgm:presLayoutVars>
      </dgm:prSet>
      <dgm:spPr/>
    </dgm:pt>
    <dgm:pt modelId="{F94A3616-AD71-A64C-BC60-1B52E413A38B}" type="pres">
      <dgm:prSet presAssocID="{95436425-8D66-7443-A9D2-B7B02E801081}" presName="bkgdShp" presStyleLbl="alignAccFollowNode1" presStyleIdx="0" presStyleCnt="1"/>
      <dgm:spPr/>
    </dgm:pt>
    <dgm:pt modelId="{ED83C20F-F4DF-324A-AB87-71B9A4A34275}" type="pres">
      <dgm:prSet presAssocID="{95436425-8D66-7443-A9D2-B7B02E801081}" presName="linComp" presStyleCnt="0"/>
      <dgm:spPr/>
    </dgm:pt>
    <dgm:pt modelId="{682F91D5-7BBE-3847-9F8A-621A279BCD18}" type="pres">
      <dgm:prSet presAssocID="{DCAEF639-930C-B947-816C-33FD52EA0A15}" presName="compNode" presStyleCnt="0"/>
      <dgm:spPr/>
    </dgm:pt>
    <dgm:pt modelId="{4C393253-B26F-FF45-9260-7BFF086AA2B1}" type="pres">
      <dgm:prSet presAssocID="{DCAEF639-930C-B947-816C-33FD52EA0A15}" presName="node" presStyleLbl="node1" presStyleIdx="0" presStyleCnt="3" custScaleX="48672" custScaleY="27273" custLinFactNeighborX="43136" custLinFactNeighborY="-1278">
        <dgm:presLayoutVars>
          <dgm:bulletEnabled val="1"/>
        </dgm:presLayoutVars>
      </dgm:prSet>
      <dgm:spPr/>
      <dgm:t>
        <a:bodyPr/>
        <a:lstStyle/>
        <a:p>
          <a:endParaRPr lang="en-US"/>
        </a:p>
      </dgm:t>
    </dgm:pt>
    <dgm:pt modelId="{7D702F7C-A6FC-8549-B6AA-3C971BE8EF2C}" type="pres">
      <dgm:prSet presAssocID="{DCAEF639-930C-B947-816C-33FD52EA0A15}" presName="invisiNode" presStyleLbl="node1" presStyleIdx="0" presStyleCnt="3"/>
      <dgm:spPr/>
    </dgm:pt>
    <dgm:pt modelId="{39219655-66A3-5B4C-ACD2-832667B4D609}" type="pres">
      <dgm:prSet presAssocID="{DCAEF639-930C-B947-816C-33FD52EA0A15}" presName="imagNode" presStyleLbl="fgImgPlace1" presStyleIdx="0" presStyleCnt="3" custScaleY="266098"/>
      <dgm:spPr>
        <a:solidFill>
          <a:srgbClr val="3366FF"/>
        </a:solidFill>
      </dgm:spPr>
    </dgm:pt>
    <dgm:pt modelId="{04F95D30-2975-B941-B047-87C28C991790}" type="pres">
      <dgm:prSet presAssocID="{9D0A3AD5-D8F8-BB4C-8444-16F21DBB8E4B}" presName="sibTrans" presStyleLbl="sibTrans2D1" presStyleIdx="0" presStyleCnt="0"/>
      <dgm:spPr/>
      <dgm:t>
        <a:bodyPr/>
        <a:lstStyle/>
        <a:p>
          <a:endParaRPr lang="en-US"/>
        </a:p>
      </dgm:t>
    </dgm:pt>
    <dgm:pt modelId="{36B61287-9978-4845-9924-F0D04FEEA19E}" type="pres">
      <dgm:prSet presAssocID="{F82DAF9F-91F5-FC4A-95BF-DB80583B9C71}" presName="compNode" presStyleCnt="0"/>
      <dgm:spPr/>
    </dgm:pt>
    <dgm:pt modelId="{9BB9A5D6-A45C-0644-A701-2066B6EDE729}" type="pres">
      <dgm:prSet presAssocID="{F82DAF9F-91F5-FC4A-95BF-DB80583B9C71}" presName="node" presStyleLbl="node1" presStyleIdx="1" presStyleCnt="3" custScaleX="72954" custScaleY="27273" custLinFactNeighborX="43799" custLinFactNeighborY="-213">
        <dgm:presLayoutVars>
          <dgm:bulletEnabled val="1"/>
        </dgm:presLayoutVars>
      </dgm:prSet>
      <dgm:spPr/>
      <dgm:t>
        <a:bodyPr/>
        <a:lstStyle/>
        <a:p>
          <a:endParaRPr lang="en-US"/>
        </a:p>
      </dgm:t>
    </dgm:pt>
    <dgm:pt modelId="{13AD1022-2782-FB4C-A3A6-3A3B4E1B05A6}" type="pres">
      <dgm:prSet presAssocID="{F82DAF9F-91F5-FC4A-95BF-DB80583B9C71}" presName="invisiNode" presStyleLbl="node1" presStyleIdx="1" presStyleCnt="3"/>
      <dgm:spPr/>
    </dgm:pt>
    <dgm:pt modelId="{8E0B64AC-06E0-E84C-9844-1767D9D48BF4}" type="pres">
      <dgm:prSet presAssocID="{F82DAF9F-91F5-FC4A-95BF-DB80583B9C71}" presName="imagNode" presStyleLbl="fgImgPlace1" presStyleIdx="1" presStyleCnt="3" custScaleY="258997"/>
      <dgm:spPr>
        <a:solidFill>
          <a:srgbClr val="008000"/>
        </a:solidFill>
      </dgm:spPr>
    </dgm:pt>
    <dgm:pt modelId="{6E1FB305-7BA6-DC47-9589-91D347E03E60}" type="pres">
      <dgm:prSet presAssocID="{A985A128-3DD4-414E-B170-190C42385B35}" presName="sibTrans" presStyleLbl="sibTrans2D1" presStyleIdx="0" presStyleCnt="0"/>
      <dgm:spPr/>
      <dgm:t>
        <a:bodyPr/>
        <a:lstStyle/>
        <a:p>
          <a:endParaRPr lang="en-US"/>
        </a:p>
      </dgm:t>
    </dgm:pt>
    <dgm:pt modelId="{018AAAD7-01C8-1642-BDF3-F5B682E4BD71}" type="pres">
      <dgm:prSet presAssocID="{4C0B87FB-C7BE-1E4E-8883-6432F0A18F69}" presName="compNode" presStyleCnt="0"/>
      <dgm:spPr/>
    </dgm:pt>
    <dgm:pt modelId="{0C68209C-F11C-1048-A9A9-B17B6C39A56A}" type="pres">
      <dgm:prSet presAssocID="{4C0B87FB-C7BE-1E4E-8883-6432F0A18F69}" presName="node" presStyleLbl="node1" presStyleIdx="2" presStyleCnt="3" custScaleX="45119" custScaleY="27273" custLinFactNeighborX="83492" custLinFactNeighborY="-1882">
        <dgm:presLayoutVars>
          <dgm:bulletEnabled val="1"/>
        </dgm:presLayoutVars>
      </dgm:prSet>
      <dgm:spPr/>
      <dgm:t>
        <a:bodyPr/>
        <a:lstStyle/>
        <a:p>
          <a:endParaRPr lang="en-US"/>
        </a:p>
      </dgm:t>
    </dgm:pt>
    <dgm:pt modelId="{6E33575E-F038-D841-86E6-6B86410EDE51}" type="pres">
      <dgm:prSet presAssocID="{4C0B87FB-C7BE-1E4E-8883-6432F0A18F69}" presName="invisiNode" presStyleLbl="node1" presStyleIdx="2" presStyleCnt="3"/>
      <dgm:spPr/>
    </dgm:pt>
    <dgm:pt modelId="{9C242E96-202C-B04D-A2BF-3E77C5AD700B}" type="pres">
      <dgm:prSet presAssocID="{4C0B87FB-C7BE-1E4E-8883-6432F0A18F69}" presName="imagNode" presStyleLbl="fgImgPlace1" presStyleIdx="2" presStyleCnt="3" custScaleX="143668" custScaleY="270123"/>
      <dgm:spPr>
        <a:solidFill>
          <a:srgbClr val="FFFF00"/>
        </a:solidFill>
      </dgm:spPr>
    </dgm:pt>
  </dgm:ptLst>
  <dgm:cxnLst>
    <dgm:cxn modelId="{B345DF3A-D7FC-4448-B516-1C299512D4AF}" type="presOf" srcId="{DCAEF639-930C-B947-816C-33FD52EA0A15}" destId="{4C393253-B26F-FF45-9260-7BFF086AA2B1}" srcOrd="0" destOrd="0" presId="urn:microsoft.com/office/officeart/2005/8/layout/pList2#6"/>
    <dgm:cxn modelId="{D71CE55D-1E96-5249-82D7-A5B3DE2AEE8F}" type="presOf" srcId="{A985A128-3DD4-414E-B170-190C42385B35}" destId="{6E1FB305-7BA6-DC47-9589-91D347E03E60}" srcOrd="0" destOrd="0" presId="urn:microsoft.com/office/officeart/2005/8/layout/pList2#6"/>
    <dgm:cxn modelId="{9757F342-4EE2-9149-A439-7B8A116DA791}" srcId="{95436425-8D66-7443-A9D2-B7B02E801081}" destId="{4C0B87FB-C7BE-1E4E-8883-6432F0A18F69}" srcOrd="2" destOrd="0" parTransId="{7DE43CDC-C634-3049-A6DA-EE523B939859}" sibTransId="{145CB9B4-793F-5F4D-A989-84ADB7992E3B}"/>
    <dgm:cxn modelId="{091247EF-2654-3E4C-B840-06C122D9CB9B}" type="presOf" srcId="{F82DAF9F-91F5-FC4A-95BF-DB80583B9C71}" destId="{9BB9A5D6-A45C-0644-A701-2066B6EDE729}" srcOrd="0" destOrd="0" presId="urn:microsoft.com/office/officeart/2005/8/layout/pList2#6"/>
    <dgm:cxn modelId="{6EDB76FB-30A9-E446-A7A5-BC38B3B40BD1}" srcId="{95436425-8D66-7443-A9D2-B7B02E801081}" destId="{F82DAF9F-91F5-FC4A-95BF-DB80583B9C71}" srcOrd="1" destOrd="0" parTransId="{A1A83401-3850-444D-9AE5-377027C9F9C3}" sibTransId="{A985A128-3DD4-414E-B170-190C42385B35}"/>
    <dgm:cxn modelId="{324FB4F0-0810-6540-8081-FBBDB551E996}" type="presOf" srcId="{9D0A3AD5-D8F8-BB4C-8444-16F21DBB8E4B}" destId="{04F95D30-2975-B941-B047-87C28C991790}" srcOrd="0" destOrd="0" presId="urn:microsoft.com/office/officeart/2005/8/layout/pList2#6"/>
    <dgm:cxn modelId="{3D9A8C2A-2094-894D-B529-A57062A5EFED}" type="presOf" srcId="{95436425-8D66-7443-A9D2-B7B02E801081}" destId="{C136C975-A728-E544-8D75-25181FEC5A20}" srcOrd="0" destOrd="0" presId="urn:microsoft.com/office/officeart/2005/8/layout/pList2#6"/>
    <dgm:cxn modelId="{DC82CE80-6BF0-034E-BEAC-0F707B9468DA}" srcId="{95436425-8D66-7443-A9D2-B7B02E801081}" destId="{DCAEF639-930C-B947-816C-33FD52EA0A15}" srcOrd="0" destOrd="0" parTransId="{6F332234-6FDB-3547-9FED-D759C284FABA}" sibTransId="{9D0A3AD5-D8F8-BB4C-8444-16F21DBB8E4B}"/>
    <dgm:cxn modelId="{3A1B1AE1-F5C0-7C4F-A0E9-DC8AE1CDD0EE}" type="presOf" srcId="{4C0B87FB-C7BE-1E4E-8883-6432F0A18F69}" destId="{0C68209C-F11C-1048-A9A9-B17B6C39A56A}" srcOrd="0" destOrd="0" presId="urn:microsoft.com/office/officeart/2005/8/layout/pList2#6"/>
    <dgm:cxn modelId="{3FCA431E-5D84-0243-B0AB-ED669880848F}" type="presParOf" srcId="{C136C975-A728-E544-8D75-25181FEC5A20}" destId="{F94A3616-AD71-A64C-BC60-1B52E413A38B}" srcOrd="0" destOrd="0" presId="urn:microsoft.com/office/officeart/2005/8/layout/pList2#6"/>
    <dgm:cxn modelId="{40674077-900D-2C42-9135-CAFD08DA7BAE}" type="presParOf" srcId="{C136C975-A728-E544-8D75-25181FEC5A20}" destId="{ED83C20F-F4DF-324A-AB87-71B9A4A34275}" srcOrd="1" destOrd="0" presId="urn:microsoft.com/office/officeart/2005/8/layout/pList2#6"/>
    <dgm:cxn modelId="{C07C695F-C7AA-1E48-B81B-19CA0655592E}" type="presParOf" srcId="{ED83C20F-F4DF-324A-AB87-71B9A4A34275}" destId="{682F91D5-7BBE-3847-9F8A-621A279BCD18}" srcOrd="0" destOrd="0" presId="urn:microsoft.com/office/officeart/2005/8/layout/pList2#6"/>
    <dgm:cxn modelId="{0DA5DE55-4782-FA4A-8FCD-C88457A48EB6}" type="presParOf" srcId="{682F91D5-7BBE-3847-9F8A-621A279BCD18}" destId="{4C393253-B26F-FF45-9260-7BFF086AA2B1}" srcOrd="0" destOrd="0" presId="urn:microsoft.com/office/officeart/2005/8/layout/pList2#6"/>
    <dgm:cxn modelId="{6413B1F4-0BB9-D34B-8E31-1F4E9E036A7B}" type="presParOf" srcId="{682F91D5-7BBE-3847-9F8A-621A279BCD18}" destId="{7D702F7C-A6FC-8549-B6AA-3C971BE8EF2C}" srcOrd="1" destOrd="0" presId="urn:microsoft.com/office/officeart/2005/8/layout/pList2#6"/>
    <dgm:cxn modelId="{1808AB8C-4A2E-3C46-B9B0-11FF526DE02E}" type="presParOf" srcId="{682F91D5-7BBE-3847-9F8A-621A279BCD18}" destId="{39219655-66A3-5B4C-ACD2-832667B4D609}" srcOrd="2" destOrd="0" presId="urn:microsoft.com/office/officeart/2005/8/layout/pList2#6"/>
    <dgm:cxn modelId="{984D1661-4A93-F54F-92D4-16B6F191CF6B}" type="presParOf" srcId="{ED83C20F-F4DF-324A-AB87-71B9A4A34275}" destId="{04F95D30-2975-B941-B047-87C28C991790}" srcOrd="1" destOrd="0" presId="urn:microsoft.com/office/officeart/2005/8/layout/pList2#6"/>
    <dgm:cxn modelId="{CD993054-05F2-0C4E-8F7B-9D72EBB5ABB8}" type="presParOf" srcId="{ED83C20F-F4DF-324A-AB87-71B9A4A34275}" destId="{36B61287-9978-4845-9924-F0D04FEEA19E}" srcOrd="2" destOrd="0" presId="urn:microsoft.com/office/officeart/2005/8/layout/pList2#6"/>
    <dgm:cxn modelId="{E3466B6E-15FD-1749-A9A1-FD9B3440128F}" type="presParOf" srcId="{36B61287-9978-4845-9924-F0D04FEEA19E}" destId="{9BB9A5D6-A45C-0644-A701-2066B6EDE729}" srcOrd="0" destOrd="0" presId="urn:microsoft.com/office/officeart/2005/8/layout/pList2#6"/>
    <dgm:cxn modelId="{1FB86374-8FC0-714F-BDEC-D7C301500627}" type="presParOf" srcId="{36B61287-9978-4845-9924-F0D04FEEA19E}" destId="{13AD1022-2782-FB4C-A3A6-3A3B4E1B05A6}" srcOrd="1" destOrd="0" presId="urn:microsoft.com/office/officeart/2005/8/layout/pList2#6"/>
    <dgm:cxn modelId="{86B0FEE7-B364-A949-B8AF-7B1DC18BE341}" type="presParOf" srcId="{36B61287-9978-4845-9924-F0D04FEEA19E}" destId="{8E0B64AC-06E0-E84C-9844-1767D9D48BF4}" srcOrd="2" destOrd="0" presId="urn:microsoft.com/office/officeart/2005/8/layout/pList2#6"/>
    <dgm:cxn modelId="{21013652-66C9-D545-A982-7985E37EED7F}" type="presParOf" srcId="{ED83C20F-F4DF-324A-AB87-71B9A4A34275}" destId="{6E1FB305-7BA6-DC47-9589-91D347E03E60}" srcOrd="3" destOrd="0" presId="urn:microsoft.com/office/officeart/2005/8/layout/pList2#6"/>
    <dgm:cxn modelId="{2C8228D8-0D9E-7849-929D-C614315ECB45}" type="presParOf" srcId="{ED83C20F-F4DF-324A-AB87-71B9A4A34275}" destId="{018AAAD7-01C8-1642-BDF3-F5B682E4BD71}" srcOrd="4" destOrd="0" presId="urn:microsoft.com/office/officeart/2005/8/layout/pList2#6"/>
    <dgm:cxn modelId="{E5873564-A522-5E49-9B97-56D35018D298}" type="presParOf" srcId="{018AAAD7-01C8-1642-BDF3-F5B682E4BD71}" destId="{0C68209C-F11C-1048-A9A9-B17B6C39A56A}" srcOrd="0" destOrd="0" presId="urn:microsoft.com/office/officeart/2005/8/layout/pList2#6"/>
    <dgm:cxn modelId="{2AB60F65-D0CC-DD4E-B6B8-8B3DF0228B08}" type="presParOf" srcId="{018AAAD7-01C8-1642-BDF3-F5B682E4BD71}" destId="{6E33575E-F038-D841-86E6-6B86410EDE51}" srcOrd="1" destOrd="0" presId="urn:microsoft.com/office/officeart/2005/8/layout/pList2#6"/>
    <dgm:cxn modelId="{DE1ABEC9-B277-B849-AAE8-97A88E39A77C}" type="presParOf" srcId="{018AAAD7-01C8-1642-BDF3-F5B682E4BD71}" destId="{9C242E96-202C-B04D-A2BF-3E77C5AD700B}" srcOrd="2" destOrd="0" presId="urn:microsoft.com/office/officeart/2005/8/layout/pList2#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436425-8D66-7443-A9D2-B7B02E801081}" type="doc">
      <dgm:prSet loTypeId="urn:microsoft.com/office/officeart/2005/8/layout/pList2#7" loCatId="list" qsTypeId="urn:microsoft.com/office/officeart/2005/8/quickstyle/simple4" qsCatId="simple" csTypeId="urn:microsoft.com/office/officeart/2005/8/colors/accent1_2" csCatId="accent1" phldr="1"/>
      <dgm:spPr/>
    </dgm:pt>
    <dgm:pt modelId="{DCAEF639-930C-B947-816C-33FD52EA0A15}">
      <dgm:prSet phldrT="[Text]" custT="1"/>
      <dgm:spPr>
        <a:noFill/>
      </dgm:spPr>
      <dgm:t>
        <a:bodyPr/>
        <a:lstStyle/>
        <a:p>
          <a:r>
            <a:rPr lang="en-US" sz="1800" b="1" cap="small" dirty="0" err="1" smtClean="0">
              <a:solidFill>
                <a:srgbClr val="1F497D"/>
              </a:solidFill>
              <a:effectLst>
                <a:outerShdw blurRad="50800" dist="38100" dir="18900000" algn="tr">
                  <a:srgbClr val="000000">
                    <a:alpha val="43000"/>
                  </a:srgbClr>
                </a:outerShdw>
              </a:effectLst>
            </a:rPr>
            <a:t>dura</a:t>
          </a:r>
          <a:endParaRPr lang="en-US" sz="1800" b="1" cap="small" dirty="0">
            <a:solidFill>
              <a:srgbClr val="1F497D"/>
            </a:solidFill>
            <a:effectLst>
              <a:outerShdw blurRad="50800" dist="38100" dir="18900000" algn="tr">
                <a:srgbClr val="000000">
                  <a:alpha val="43000"/>
                </a:srgbClr>
              </a:outerShdw>
            </a:effectLst>
          </a:endParaRPr>
        </a:p>
      </dgm:t>
    </dgm:pt>
    <dgm:pt modelId="{6F332234-6FDB-3547-9FED-D759C284FABA}" type="parTrans" cxnId="{DC82CE80-6BF0-034E-BEAC-0F707B9468DA}">
      <dgm:prSet/>
      <dgm:spPr/>
      <dgm:t>
        <a:bodyPr/>
        <a:lstStyle/>
        <a:p>
          <a:endParaRPr lang="en-US"/>
        </a:p>
      </dgm:t>
    </dgm:pt>
    <dgm:pt modelId="{9D0A3AD5-D8F8-BB4C-8444-16F21DBB8E4B}" type="sibTrans" cxnId="{DC82CE80-6BF0-034E-BEAC-0F707B9468DA}">
      <dgm:prSet/>
      <dgm:spPr/>
      <dgm:t>
        <a:bodyPr/>
        <a:lstStyle/>
        <a:p>
          <a:endParaRPr lang="en-US"/>
        </a:p>
      </dgm:t>
    </dgm:pt>
    <dgm:pt modelId="{F82DAF9F-91F5-FC4A-95BF-DB80583B9C71}">
      <dgm:prSet phldrT="[Text]"/>
      <dgm:spPr>
        <a:solidFill>
          <a:srgbClr val="FFFFFF"/>
        </a:solidFill>
      </dgm:spPr>
      <dgm:t>
        <a:bodyPr/>
        <a:lstStyle/>
        <a:p>
          <a:r>
            <a:rPr lang="en-US" b="1" cap="small" dirty="0" err="1" smtClean="0">
              <a:solidFill>
                <a:srgbClr val="1F497D"/>
              </a:solidFill>
              <a:effectLst>
                <a:outerShdw blurRad="50800" dist="38100" dir="18900000" algn="tr">
                  <a:srgbClr val="000000">
                    <a:alpha val="43000"/>
                  </a:srgbClr>
                </a:outerShdw>
              </a:effectLst>
            </a:rPr>
            <a:t>Ligamentum</a:t>
          </a:r>
          <a:r>
            <a:rPr lang="en-US" b="1" cap="small" dirty="0" smtClean="0">
              <a:solidFill>
                <a:srgbClr val="1F497D"/>
              </a:solidFill>
              <a:effectLst>
                <a:outerShdw blurRad="50800" dist="38100" dir="18900000" algn="tr">
                  <a:srgbClr val="000000">
                    <a:alpha val="43000"/>
                  </a:srgbClr>
                </a:outerShdw>
              </a:effectLst>
            </a:rPr>
            <a:t> </a:t>
          </a:r>
          <a:r>
            <a:rPr lang="en-US" b="1" cap="small" dirty="0" err="1" smtClean="0">
              <a:solidFill>
                <a:srgbClr val="1F497D"/>
              </a:solidFill>
              <a:effectLst>
                <a:outerShdw blurRad="50800" dist="38100" dir="18900000" algn="tr">
                  <a:srgbClr val="000000">
                    <a:alpha val="43000"/>
                  </a:srgbClr>
                </a:outerShdw>
              </a:effectLst>
            </a:rPr>
            <a:t>flavum</a:t>
          </a:r>
          <a:endParaRPr lang="en-US" b="1" cap="small" dirty="0">
            <a:solidFill>
              <a:srgbClr val="1F497D"/>
            </a:solidFill>
            <a:effectLst>
              <a:outerShdw blurRad="50800" dist="38100" dir="18900000" algn="tr">
                <a:srgbClr val="000000">
                  <a:alpha val="43000"/>
                </a:srgbClr>
              </a:outerShdw>
            </a:effectLst>
          </a:endParaRPr>
        </a:p>
      </dgm:t>
    </dgm:pt>
    <dgm:pt modelId="{A1A83401-3850-444D-9AE5-377027C9F9C3}" type="parTrans" cxnId="{6EDB76FB-30A9-E446-A7A5-BC38B3B40BD1}">
      <dgm:prSet/>
      <dgm:spPr/>
      <dgm:t>
        <a:bodyPr/>
        <a:lstStyle/>
        <a:p>
          <a:endParaRPr lang="en-US"/>
        </a:p>
      </dgm:t>
    </dgm:pt>
    <dgm:pt modelId="{A985A128-3DD4-414E-B170-190C42385B35}" type="sibTrans" cxnId="{6EDB76FB-30A9-E446-A7A5-BC38B3B40BD1}">
      <dgm:prSet/>
      <dgm:spPr/>
      <dgm:t>
        <a:bodyPr/>
        <a:lstStyle/>
        <a:p>
          <a:endParaRPr lang="en-US"/>
        </a:p>
      </dgm:t>
    </dgm:pt>
    <dgm:pt modelId="{4C0B87FB-C7BE-1E4E-8883-6432F0A18F69}">
      <dgm:prSet phldrT="[Text]" custT="1"/>
      <dgm:spPr>
        <a:noFill/>
      </dgm:spPr>
      <dgm:t>
        <a:bodyPr/>
        <a:lstStyle/>
        <a:p>
          <a:r>
            <a:rPr lang="en-US" sz="1800" b="1" cap="small" dirty="0" smtClean="0">
              <a:solidFill>
                <a:schemeClr val="tx2"/>
              </a:solidFill>
              <a:effectLst>
                <a:outerShdw blurRad="50800" algn="ctr">
                  <a:srgbClr val="000000">
                    <a:alpha val="43000"/>
                  </a:srgbClr>
                </a:outerShdw>
              </a:effectLst>
            </a:rPr>
            <a:t>skin</a:t>
          </a:r>
          <a:endParaRPr lang="en-US" sz="1800" b="1" cap="small" dirty="0">
            <a:solidFill>
              <a:schemeClr val="tx2"/>
            </a:solidFill>
            <a:effectLst>
              <a:outerShdw blurRad="50800" algn="ctr">
                <a:srgbClr val="000000">
                  <a:alpha val="43000"/>
                </a:srgbClr>
              </a:outerShdw>
            </a:effectLst>
          </a:endParaRPr>
        </a:p>
      </dgm:t>
    </dgm:pt>
    <dgm:pt modelId="{7DE43CDC-C634-3049-A6DA-EE523B939859}" type="parTrans" cxnId="{9757F342-4EE2-9149-A439-7B8A116DA791}">
      <dgm:prSet/>
      <dgm:spPr/>
      <dgm:t>
        <a:bodyPr/>
        <a:lstStyle/>
        <a:p>
          <a:endParaRPr lang="en-US"/>
        </a:p>
      </dgm:t>
    </dgm:pt>
    <dgm:pt modelId="{145CB9B4-793F-5F4D-A989-84ADB7992E3B}" type="sibTrans" cxnId="{9757F342-4EE2-9149-A439-7B8A116DA791}">
      <dgm:prSet/>
      <dgm:spPr/>
      <dgm:t>
        <a:bodyPr/>
        <a:lstStyle/>
        <a:p>
          <a:endParaRPr lang="en-US"/>
        </a:p>
      </dgm:t>
    </dgm:pt>
    <dgm:pt modelId="{C136C975-A728-E544-8D75-25181FEC5A20}" type="pres">
      <dgm:prSet presAssocID="{95436425-8D66-7443-A9D2-B7B02E801081}" presName="Name0" presStyleCnt="0">
        <dgm:presLayoutVars>
          <dgm:dir/>
          <dgm:resizeHandles val="exact"/>
        </dgm:presLayoutVars>
      </dgm:prSet>
      <dgm:spPr/>
    </dgm:pt>
    <dgm:pt modelId="{F94A3616-AD71-A64C-BC60-1B52E413A38B}" type="pres">
      <dgm:prSet presAssocID="{95436425-8D66-7443-A9D2-B7B02E801081}" presName="bkgdShp" presStyleLbl="alignAccFollowNode1" presStyleIdx="0" presStyleCnt="1"/>
      <dgm:spPr/>
    </dgm:pt>
    <dgm:pt modelId="{ED83C20F-F4DF-324A-AB87-71B9A4A34275}" type="pres">
      <dgm:prSet presAssocID="{95436425-8D66-7443-A9D2-B7B02E801081}" presName="linComp" presStyleCnt="0"/>
      <dgm:spPr/>
    </dgm:pt>
    <dgm:pt modelId="{682F91D5-7BBE-3847-9F8A-621A279BCD18}" type="pres">
      <dgm:prSet presAssocID="{DCAEF639-930C-B947-816C-33FD52EA0A15}" presName="compNode" presStyleCnt="0"/>
      <dgm:spPr/>
    </dgm:pt>
    <dgm:pt modelId="{4C393253-B26F-FF45-9260-7BFF086AA2B1}" type="pres">
      <dgm:prSet presAssocID="{DCAEF639-930C-B947-816C-33FD52EA0A15}" presName="node" presStyleLbl="node1" presStyleIdx="0" presStyleCnt="3" custScaleX="48672" custScaleY="27273" custLinFactNeighborX="43136" custLinFactNeighborY="-1278">
        <dgm:presLayoutVars>
          <dgm:bulletEnabled val="1"/>
        </dgm:presLayoutVars>
      </dgm:prSet>
      <dgm:spPr/>
      <dgm:t>
        <a:bodyPr/>
        <a:lstStyle/>
        <a:p>
          <a:endParaRPr lang="en-US"/>
        </a:p>
      </dgm:t>
    </dgm:pt>
    <dgm:pt modelId="{7D702F7C-A6FC-8549-B6AA-3C971BE8EF2C}" type="pres">
      <dgm:prSet presAssocID="{DCAEF639-930C-B947-816C-33FD52EA0A15}" presName="invisiNode" presStyleLbl="node1" presStyleIdx="0" presStyleCnt="3"/>
      <dgm:spPr/>
    </dgm:pt>
    <dgm:pt modelId="{39219655-66A3-5B4C-ACD2-832667B4D609}" type="pres">
      <dgm:prSet presAssocID="{DCAEF639-930C-B947-816C-33FD52EA0A15}" presName="imagNode" presStyleLbl="fgImgPlace1" presStyleIdx="0" presStyleCnt="3" custScaleY="266098"/>
      <dgm:spPr>
        <a:solidFill>
          <a:srgbClr val="3366FF"/>
        </a:solidFill>
      </dgm:spPr>
    </dgm:pt>
    <dgm:pt modelId="{04F95D30-2975-B941-B047-87C28C991790}" type="pres">
      <dgm:prSet presAssocID="{9D0A3AD5-D8F8-BB4C-8444-16F21DBB8E4B}" presName="sibTrans" presStyleLbl="sibTrans2D1" presStyleIdx="0" presStyleCnt="0"/>
      <dgm:spPr/>
      <dgm:t>
        <a:bodyPr/>
        <a:lstStyle/>
        <a:p>
          <a:endParaRPr lang="en-US"/>
        </a:p>
      </dgm:t>
    </dgm:pt>
    <dgm:pt modelId="{36B61287-9978-4845-9924-F0D04FEEA19E}" type="pres">
      <dgm:prSet presAssocID="{F82DAF9F-91F5-FC4A-95BF-DB80583B9C71}" presName="compNode" presStyleCnt="0"/>
      <dgm:spPr/>
    </dgm:pt>
    <dgm:pt modelId="{9BB9A5D6-A45C-0644-A701-2066B6EDE729}" type="pres">
      <dgm:prSet presAssocID="{F82DAF9F-91F5-FC4A-95BF-DB80583B9C71}" presName="node" presStyleLbl="node1" presStyleIdx="1" presStyleCnt="3" custScaleX="72954" custScaleY="27273" custLinFactNeighborX="43799" custLinFactNeighborY="-213">
        <dgm:presLayoutVars>
          <dgm:bulletEnabled val="1"/>
        </dgm:presLayoutVars>
      </dgm:prSet>
      <dgm:spPr/>
      <dgm:t>
        <a:bodyPr/>
        <a:lstStyle/>
        <a:p>
          <a:endParaRPr lang="en-US"/>
        </a:p>
      </dgm:t>
    </dgm:pt>
    <dgm:pt modelId="{13AD1022-2782-FB4C-A3A6-3A3B4E1B05A6}" type="pres">
      <dgm:prSet presAssocID="{F82DAF9F-91F5-FC4A-95BF-DB80583B9C71}" presName="invisiNode" presStyleLbl="node1" presStyleIdx="1" presStyleCnt="3"/>
      <dgm:spPr/>
    </dgm:pt>
    <dgm:pt modelId="{8E0B64AC-06E0-E84C-9844-1767D9D48BF4}" type="pres">
      <dgm:prSet presAssocID="{F82DAF9F-91F5-FC4A-95BF-DB80583B9C71}" presName="imagNode" presStyleLbl="fgImgPlace1" presStyleIdx="1" presStyleCnt="3" custScaleY="258997" custLinFactNeighborX="2582" custLinFactNeighborY="355"/>
      <dgm:spPr>
        <a:solidFill>
          <a:srgbClr val="008000"/>
        </a:solidFill>
      </dgm:spPr>
    </dgm:pt>
    <dgm:pt modelId="{6E1FB305-7BA6-DC47-9589-91D347E03E60}" type="pres">
      <dgm:prSet presAssocID="{A985A128-3DD4-414E-B170-190C42385B35}" presName="sibTrans" presStyleLbl="sibTrans2D1" presStyleIdx="0" presStyleCnt="0"/>
      <dgm:spPr/>
      <dgm:t>
        <a:bodyPr/>
        <a:lstStyle/>
        <a:p>
          <a:endParaRPr lang="en-US"/>
        </a:p>
      </dgm:t>
    </dgm:pt>
    <dgm:pt modelId="{018AAAD7-01C8-1642-BDF3-F5B682E4BD71}" type="pres">
      <dgm:prSet presAssocID="{4C0B87FB-C7BE-1E4E-8883-6432F0A18F69}" presName="compNode" presStyleCnt="0"/>
      <dgm:spPr/>
    </dgm:pt>
    <dgm:pt modelId="{0C68209C-F11C-1048-A9A9-B17B6C39A56A}" type="pres">
      <dgm:prSet presAssocID="{4C0B87FB-C7BE-1E4E-8883-6432F0A18F69}" presName="node" presStyleLbl="node1" presStyleIdx="2" presStyleCnt="3" custScaleX="45119" custScaleY="27273" custLinFactNeighborX="83492" custLinFactNeighborY="-1882">
        <dgm:presLayoutVars>
          <dgm:bulletEnabled val="1"/>
        </dgm:presLayoutVars>
      </dgm:prSet>
      <dgm:spPr/>
      <dgm:t>
        <a:bodyPr/>
        <a:lstStyle/>
        <a:p>
          <a:endParaRPr lang="en-US"/>
        </a:p>
      </dgm:t>
    </dgm:pt>
    <dgm:pt modelId="{6E33575E-F038-D841-86E6-6B86410EDE51}" type="pres">
      <dgm:prSet presAssocID="{4C0B87FB-C7BE-1E4E-8883-6432F0A18F69}" presName="invisiNode" presStyleLbl="node1" presStyleIdx="2" presStyleCnt="3"/>
      <dgm:spPr/>
    </dgm:pt>
    <dgm:pt modelId="{9C242E96-202C-B04D-A2BF-3E77C5AD700B}" type="pres">
      <dgm:prSet presAssocID="{4C0B87FB-C7BE-1E4E-8883-6432F0A18F69}" presName="imagNode" presStyleLbl="fgImgPlace1" presStyleIdx="2" presStyleCnt="3" custScaleX="143668" custScaleY="270123"/>
      <dgm:spPr>
        <a:solidFill>
          <a:srgbClr val="FFFF00"/>
        </a:solidFill>
      </dgm:spPr>
    </dgm:pt>
  </dgm:ptLst>
  <dgm:cxnLst>
    <dgm:cxn modelId="{C5119CE7-AF48-894C-9497-5AFB7A20AB6A}" type="presOf" srcId="{4C0B87FB-C7BE-1E4E-8883-6432F0A18F69}" destId="{0C68209C-F11C-1048-A9A9-B17B6C39A56A}" srcOrd="0" destOrd="0" presId="urn:microsoft.com/office/officeart/2005/8/layout/pList2#7"/>
    <dgm:cxn modelId="{B6014F6E-30C8-C741-8720-7E1AD3FB668B}" type="presOf" srcId="{9D0A3AD5-D8F8-BB4C-8444-16F21DBB8E4B}" destId="{04F95D30-2975-B941-B047-87C28C991790}" srcOrd="0" destOrd="0" presId="urn:microsoft.com/office/officeart/2005/8/layout/pList2#7"/>
    <dgm:cxn modelId="{B12384AE-9BFB-AA44-8831-EE0D11F310AB}" type="presOf" srcId="{DCAEF639-930C-B947-816C-33FD52EA0A15}" destId="{4C393253-B26F-FF45-9260-7BFF086AA2B1}" srcOrd="0" destOrd="0" presId="urn:microsoft.com/office/officeart/2005/8/layout/pList2#7"/>
    <dgm:cxn modelId="{9757F342-4EE2-9149-A439-7B8A116DA791}" srcId="{95436425-8D66-7443-A9D2-B7B02E801081}" destId="{4C0B87FB-C7BE-1E4E-8883-6432F0A18F69}" srcOrd="2" destOrd="0" parTransId="{7DE43CDC-C634-3049-A6DA-EE523B939859}" sibTransId="{145CB9B4-793F-5F4D-A989-84ADB7992E3B}"/>
    <dgm:cxn modelId="{6EDB76FB-30A9-E446-A7A5-BC38B3B40BD1}" srcId="{95436425-8D66-7443-A9D2-B7B02E801081}" destId="{F82DAF9F-91F5-FC4A-95BF-DB80583B9C71}" srcOrd="1" destOrd="0" parTransId="{A1A83401-3850-444D-9AE5-377027C9F9C3}" sibTransId="{A985A128-3DD4-414E-B170-190C42385B35}"/>
    <dgm:cxn modelId="{404A46F4-8C3E-0E42-B435-D28E2C585879}" type="presOf" srcId="{95436425-8D66-7443-A9D2-B7B02E801081}" destId="{C136C975-A728-E544-8D75-25181FEC5A20}" srcOrd="0" destOrd="0" presId="urn:microsoft.com/office/officeart/2005/8/layout/pList2#7"/>
    <dgm:cxn modelId="{DC82CE80-6BF0-034E-BEAC-0F707B9468DA}" srcId="{95436425-8D66-7443-A9D2-B7B02E801081}" destId="{DCAEF639-930C-B947-816C-33FD52EA0A15}" srcOrd="0" destOrd="0" parTransId="{6F332234-6FDB-3547-9FED-D759C284FABA}" sibTransId="{9D0A3AD5-D8F8-BB4C-8444-16F21DBB8E4B}"/>
    <dgm:cxn modelId="{3CB842A0-001D-1347-B5B5-4FBD3A86B013}" type="presOf" srcId="{A985A128-3DD4-414E-B170-190C42385B35}" destId="{6E1FB305-7BA6-DC47-9589-91D347E03E60}" srcOrd="0" destOrd="0" presId="urn:microsoft.com/office/officeart/2005/8/layout/pList2#7"/>
    <dgm:cxn modelId="{38DDE287-2EC1-8446-AC46-E17C7997BD09}" type="presOf" srcId="{F82DAF9F-91F5-FC4A-95BF-DB80583B9C71}" destId="{9BB9A5D6-A45C-0644-A701-2066B6EDE729}" srcOrd="0" destOrd="0" presId="urn:microsoft.com/office/officeart/2005/8/layout/pList2#7"/>
    <dgm:cxn modelId="{1917998F-8590-2A4F-B7AF-594632E6D65B}" type="presParOf" srcId="{C136C975-A728-E544-8D75-25181FEC5A20}" destId="{F94A3616-AD71-A64C-BC60-1B52E413A38B}" srcOrd="0" destOrd="0" presId="urn:microsoft.com/office/officeart/2005/8/layout/pList2#7"/>
    <dgm:cxn modelId="{612489A6-23A9-1447-ADAF-92C1735CE23B}" type="presParOf" srcId="{C136C975-A728-E544-8D75-25181FEC5A20}" destId="{ED83C20F-F4DF-324A-AB87-71B9A4A34275}" srcOrd="1" destOrd="0" presId="urn:microsoft.com/office/officeart/2005/8/layout/pList2#7"/>
    <dgm:cxn modelId="{9A4B0F87-9745-E945-8F81-AE73EEA3A675}" type="presParOf" srcId="{ED83C20F-F4DF-324A-AB87-71B9A4A34275}" destId="{682F91D5-7BBE-3847-9F8A-621A279BCD18}" srcOrd="0" destOrd="0" presId="urn:microsoft.com/office/officeart/2005/8/layout/pList2#7"/>
    <dgm:cxn modelId="{5421BC74-ED2E-7D44-BE9E-F4807A23DB8D}" type="presParOf" srcId="{682F91D5-7BBE-3847-9F8A-621A279BCD18}" destId="{4C393253-B26F-FF45-9260-7BFF086AA2B1}" srcOrd="0" destOrd="0" presId="urn:microsoft.com/office/officeart/2005/8/layout/pList2#7"/>
    <dgm:cxn modelId="{AC47361A-F41E-8449-AD0D-1561BDC1D219}" type="presParOf" srcId="{682F91D5-7BBE-3847-9F8A-621A279BCD18}" destId="{7D702F7C-A6FC-8549-B6AA-3C971BE8EF2C}" srcOrd="1" destOrd="0" presId="urn:microsoft.com/office/officeart/2005/8/layout/pList2#7"/>
    <dgm:cxn modelId="{6DDA40A0-CEEE-7F44-A74D-F2574B2A2899}" type="presParOf" srcId="{682F91D5-7BBE-3847-9F8A-621A279BCD18}" destId="{39219655-66A3-5B4C-ACD2-832667B4D609}" srcOrd="2" destOrd="0" presId="urn:microsoft.com/office/officeart/2005/8/layout/pList2#7"/>
    <dgm:cxn modelId="{5FD9C7F8-D01B-0B47-BDFA-7AE6D40C15AD}" type="presParOf" srcId="{ED83C20F-F4DF-324A-AB87-71B9A4A34275}" destId="{04F95D30-2975-B941-B047-87C28C991790}" srcOrd="1" destOrd="0" presId="urn:microsoft.com/office/officeart/2005/8/layout/pList2#7"/>
    <dgm:cxn modelId="{A0EF55A7-E8C6-7F42-BAC0-D1CBFE3E4743}" type="presParOf" srcId="{ED83C20F-F4DF-324A-AB87-71B9A4A34275}" destId="{36B61287-9978-4845-9924-F0D04FEEA19E}" srcOrd="2" destOrd="0" presId="urn:microsoft.com/office/officeart/2005/8/layout/pList2#7"/>
    <dgm:cxn modelId="{7DF7F6AF-2770-D149-94B0-6F060ABC449E}" type="presParOf" srcId="{36B61287-9978-4845-9924-F0D04FEEA19E}" destId="{9BB9A5D6-A45C-0644-A701-2066B6EDE729}" srcOrd="0" destOrd="0" presId="urn:microsoft.com/office/officeart/2005/8/layout/pList2#7"/>
    <dgm:cxn modelId="{A8B3EB73-1D5B-6244-AC98-F669BD07FC7D}" type="presParOf" srcId="{36B61287-9978-4845-9924-F0D04FEEA19E}" destId="{13AD1022-2782-FB4C-A3A6-3A3B4E1B05A6}" srcOrd="1" destOrd="0" presId="urn:microsoft.com/office/officeart/2005/8/layout/pList2#7"/>
    <dgm:cxn modelId="{43A1F921-BB43-9646-98B3-D5E939D499B0}" type="presParOf" srcId="{36B61287-9978-4845-9924-F0D04FEEA19E}" destId="{8E0B64AC-06E0-E84C-9844-1767D9D48BF4}" srcOrd="2" destOrd="0" presId="urn:microsoft.com/office/officeart/2005/8/layout/pList2#7"/>
    <dgm:cxn modelId="{C6C1E5AB-483F-174B-9880-7BC4424A3FAD}" type="presParOf" srcId="{ED83C20F-F4DF-324A-AB87-71B9A4A34275}" destId="{6E1FB305-7BA6-DC47-9589-91D347E03E60}" srcOrd="3" destOrd="0" presId="urn:microsoft.com/office/officeart/2005/8/layout/pList2#7"/>
    <dgm:cxn modelId="{8966A577-7F09-5A41-997B-EFD827128D48}" type="presParOf" srcId="{ED83C20F-F4DF-324A-AB87-71B9A4A34275}" destId="{018AAAD7-01C8-1642-BDF3-F5B682E4BD71}" srcOrd="4" destOrd="0" presId="urn:microsoft.com/office/officeart/2005/8/layout/pList2#7"/>
    <dgm:cxn modelId="{E3869BC6-D1AE-4B47-BE23-ACBB3919C3D0}" type="presParOf" srcId="{018AAAD7-01C8-1642-BDF3-F5B682E4BD71}" destId="{0C68209C-F11C-1048-A9A9-B17B6C39A56A}" srcOrd="0" destOrd="0" presId="urn:microsoft.com/office/officeart/2005/8/layout/pList2#7"/>
    <dgm:cxn modelId="{DBED43EA-8E3B-2C4A-A741-093FC3E119D0}" type="presParOf" srcId="{018AAAD7-01C8-1642-BDF3-F5B682E4BD71}" destId="{6E33575E-F038-D841-86E6-6B86410EDE51}" srcOrd="1" destOrd="0" presId="urn:microsoft.com/office/officeart/2005/8/layout/pList2#7"/>
    <dgm:cxn modelId="{A0D9DBA4-3721-184B-9815-90E671169462}" type="presParOf" srcId="{018AAAD7-01C8-1642-BDF3-F5B682E4BD71}" destId="{9C242E96-202C-B04D-A2BF-3E77C5AD700B}" srcOrd="2" destOrd="0" presId="urn:microsoft.com/office/officeart/2005/8/layout/pList2#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5436425-8D66-7443-A9D2-B7B02E801081}" type="doc">
      <dgm:prSet loTypeId="urn:microsoft.com/office/officeart/2005/8/layout/pList2#8" loCatId="list" qsTypeId="urn:microsoft.com/office/officeart/2005/8/quickstyle/simple4" qsCatId="simple" csTypeId="urn:microsoft.com/office/officeart/2005/8/colors/accent1_2" csCatId="accent1" phldr="1"/>
      <dgm:spPr/>
    </dgm:pt>
    <dgm:pt modelId="{DCAEF639-930C-B947-816C-33FD52EA0A15}">
      <dgm:prSet phldrT="[Text]" custT="1"/>
      <dgm:spPr>
        <a:noFill/>
      </dgm:spPr>
      <dgm:t>
        <a:bodyPr/>
        <a:lstStyle/>
        <a:p>
          <a:r>
            <a:rPr lang="en-US" sz="1800" b="1" cap="small" dirty="0" err="1" smtClean="0">
              <a:solidFill>
                <a:srgbClr val="1F497D"/>
              </a:solidFill>
              <a:effectLst>
                <a:outerShdw blurRad="50800" dist="38100" dir="18900000" algn="tr">
                  <a:srgbClr val="000000">
                    <a:alpha val="43000"/>
                  </a:srgbClr>
                </a:outerShdw>
              </a:effectLst>
            </a:rPr>
            <a:t>dura</a:t>
          </a:r>
          <a:endParaRPr lang="en-US" sz="1800" b="1" cap="small" dirty="0">
            <a:solidFill>
              <a:srgbClr val="1F497D"/>
            </a:solidFill>
            <a:effectLst>
              <a:outerShdw blurRad="50800" dist="38100" dir="18900000" algn="tr">
                <a:srgbClr val="000000">
                  <a:alpha val="43000"/>
                </a:srgbClr>
              </a:outerShdw>
            </a:effectLst>
          </a:endParaRPr>
        </a:p>
      </dgm:t>
    </dgm:pt>
    <dgm:pt modelId="{6F332234-6FDB-3547-9FED-D759C284FABA}" type="parTrans" cxnId="{DC82CE80-6BF0-034E-BEAC-0F707B9468DA}">
      <dgm:prSet/>
      <dgm:spPr/>
      <dgm:t>
        <a:bodyPr/>
        <a:lstStyle/>
        <a:p>
          <a:endParaRPr lang="en-US"/>
        </a:p>
      </dgm:t>
    </dgm:pt>
    <dgm:pt modelId="{9D0A3AD5-D8F8-BB4C-8444-16F21DBB8E4B}" type="sibTrans" cxnId="{DC82CE80-6BF0-034E-BEAC-0F707B9468DA}">
      <dgm:prSet/>
      <dgm:spPr/>
      <dgm:t>
        <a:bodyPr/>
        <a:lstStyle/>
        <a:p>
          <a:endParaRPr lang="en-US"/>
        </a:p>
      </dgm:t>
    </dgm:pt>
    <dgm:pt modelId="{F82DAF9F-91F5-FC4A-95BF-DB80583B9C71}">
      <dgm:prSet phldrT="[Text]"/>
      <dgm:spPr>
        <a:solidFill>
          <a:srgbClr val="FFFFFF"/>
        </a:solidFill>
      </dgm:spPr>
      <dgm:t>
        <a:bodyPr/>
        <a:lstStyle/>
        <a:p>
          <a:r>
            <a:rPr lang="en-US" b="1" cap="small" dirty="0" err="1" smtClean="0">
              <a:solidFill>
                <a:srgbClr val="1F497D"/>
              </a:solidFill>
              <a:effectLst>
                <a:outerShdw blurRad="50800" dist="38100" dir="18900000" algn="tr">
                  <a:srgbClr val="000000">
                    <a:alpha val="43000"/>
                  </a:srgbClr>
                </a:outerShdw>
              </a:effectLst>
            </a:rPr>
            <a:t>Ligamentum</a:t>
          </a:r>
          <a:r>
            <a:rPr lang="en-US" b="1" cap="small" dirty="0" smtClean="0">
              <a:solidFill>
                <a:srgbClr val="1F497D"/>
              </a:solidFill>
              <a:effectLst>
                <a:outerShdw blurRad="50800" dist="38100" dir="18900000" algn="tr">
                  <a:srgbClr val="000000">
                    <a:alpha val="43000"/>
                  </a:srgbClr>
                </a:outerShdw>
              </a:effectLst>
            </a:rPr>
            <a:t> </a:t>
          </a:r>
          <a:r>
            <a:rPr lang="en-US" b="1" cap="small" dirty="0" err="1" smtClean="0">
              <a:solidFill>
                <a:srgbClr val="1F497D"/>
              </a:solidFill>
              <a:effectLst>
                <a:outerShdw blurRad="50800" dist="38100" dir="18900000" algn="tr">
                  <a:srgbClr val="000000">
                    <a:alpha val="43000"/>
                  </a:srgbClr>
                </a:outerShdw>
              </a:effectLst>
            </a:rPr>
            <a:t>flavum</a:t>
          </a:r>
          <a:endParaRPr lang="en-US" b="1" cap="small" dirty="0">
            <a:solidFill>
              <a:srgbClr val="1F497D"/>
            </a:solidFill>
            <a:effectLst>
              <a:outerShdw blurRad="50800" dist="38100" dir="18900000" algn="tr">
                <a:srgbClr val="000000">
                  <a:alpha val="43000"/>
                </a:srgbClr>
              </a:outerShdw>
            </a:effectLst>
          </a:endParaRPr>
        </a:p>
      </dgm:t>
    </dgm:pt>
    <dgm:pt modelId="{A1A83401-3850-444D-9AE5-377027C9F9C3}" type="parTrans" cxnId="{6EDB76FB-30A9-E446-A7A5-BC38B3B40BD1}">
      <dgm:prSet/>
      <dgm:spPr/>
      <dgm:t>
        <a:bodyPr/>
        <a:lstStyle/>
        <a:p>
          <a:endParaRPr lang="en-US"/>
        </a:p>
      </dgm:t>
    </dgm:pt>
    <dgm:pt modelId="{A985A128-3DD4-414E-B170-190C42385B35}" type="sibTrans" cxnId="{6EDB76FB-30A9-E446-A7A5-BC38B3B40BD1}">
      <dgm:prSet/>
      <dgm:spPr/>
      <dgm:t>
        <a:bodyPr/>
        <a:lstStyle/>
        <a:p>
          <a:endParaRPr lang="en-US"/>
        </a:p>
      </dgm:t>
    </dgm:pt>
    <dgm:pt modelId="{4C0B87FB-C7BE-1E4E-8883-6432F0A18F69}">
      <dgm:prSet phldrT="[Text]" custT="1"/>
      <dgm:spPr>
        <a:noFill/>
      </dgm:spPr>
      <dgm:t>
        <a:bodyPr/>
        <a:lstStyle/>
        <a:p>
          <a:r>
            <a:rPr lang="en-US" sz="1800" b="1" cap="small" dirty="0" smtClean="0">
              <a:solidFill>
                <a:schemeClr val="tx2"/>
              </a:solidFill>
              <a:effectLst>
                <a:outerShdw blurRad="50800" algn="ctr">
                  <a:srgbClr val="000000">
                    <a:alpha val="43000"/>
                  </a:srgbClr>
                </a:outerShdw>
              </a:effectLst>
            </a:rPr>
            <a:t>skin</a:t>
          </a:r>
          <a:endParaRPr lang="en-US" sz="1800" b="1" cap="small" dirty="0">
            <a:solidFill>
              <a:schemeClr val="tx2"/>
            </a:solidFill>
            <a:effectLst>
              <a:outerShdw blurRad="50800" algn="ctr">
                <a:srgbClr val="000000">
                  <a:alpha val="43000"/>
                </a:srgbClr>
              </a:outerShdw>
            </a:effectLst>
          </a:endParaRPr>
        </a:p>
      </dgm:t>
    </dgm:pt>
    <dgm:pt modelId="{7DE43CDC-C634-3049-A6DA-EE523B939859}" type="parTrans" cxnId="{9757F342-4EE2-9149-A439-7B8A116DA791}">
      <dgm:prSet/>
      <dgm:spPr/>
      <dgm:t>
        <a:bodyPr/>
        <a:lstStyle/>
        <a:p>
          <a:endParaRPr lang="en-US"/>
        </a:p>
      </dgm:t>
    </dgm:pt>
    <dgm:pt modelId="{145CB9B4-793F-5F4D-A989-84ADB7992E3B}" type="sibTrans" cxnId="{9757F342-4EE2-9149-A439-7B8A116DA791}">
      <dgm:prSet/>
      <dgm:spPr/>
      <dgm:t>
        <a:bodyPr/>
        <a:lstStyle/>
        <a:p>
          <a:endParaRPr lang="en-US"/>
        </a:p>
      </dgm:t>
    </dgm:pt>
    <dgm:pt modelId="{C136C975-A728-E544-8D75-25181FEC5A20}" type="pres">
      <dgm:prSet presAssocID="{95436425-8D66-7443-A9D2-B7B02E801081}" presName="Name0" presStyleCnt="0">
        <dgm:presLayoutVars>
          <dgm:dir/>
          <dgm:resizeHandles val="exact"/>
        </dgm:presLayoutVars>
      </dgm:prSet>
      <dgm:spPr/>
    </dgm:pt>
    <dgm:pt modelId="{F94A3616-AD71-A64C-BC60-1B52E413A38B}" type="pres">
      <dgm:prSet presAssocID="{95436425-8D66-7443-A9D2-B7B02E801081}" presName="bkgdShp" presStyleLbl="alignAccFollowNode1" presStyleIdx="0" presStyleCnt="1"/>
      <dgm:spPr/>
    </dgm:pt>
    <dgm:pt modelId="{ED83C20F-F4DF-324A-AB87-71B9A4A34275}" type="pres">
      <dgm:prSet presAssocID="{95436425-8D66-7443-A9D2-B7B02E801081}" presName="linComp" presStyleCnt="0"/>
      <dgm:spPr/>
    </dgm:pt>
    <dgm:pt modelId="{682F91D5-7BBE-3847-9F8A-621A279BCD18}" type="pres">
      <dgm:prSet presAssocID="{DCAEF639-930C-B947-816C-33FD52EA0A15}" presName="compNode" presStyleCnt="0"/>
      <dgm:spPr/>
    </dgm:pt>
    <dgm:pt modelId="{4C393253-B26F-FF45-9260-7BFF086AA2B1}" type="pres">
      <dgm:prSet presAssocID="{DCAEF639-930C-B947-816C-33FD52EA0A15}" presName="node" presStyleLbl="node1" presStyleIdx="0" presStyleCnt="3" custScaleX="48672" custScaleY="27273" custLinFactNeighborX="43136" custLinFactNeighborY="-1278">
        <dgm:presLayoutVars>
          <dgm:bulletEnabled val="1"/>
        </dgm:presLayoutVars>
      </dgm:prSet>
      <dgm:spPr/>
      <dgm:t>
        <a:bodyPr/>
        <a:lstStyle/>
        <a:p>
          <a:endParaRPr lang="en-US"/>
        </a:p>
      </dgm:t>
    </dgm:pt>
    <dgm:pt modelId="{7D702F7C-A6FC-8549-B6AA-3C971BE8EF2C}" type="pres">
      <dgm:prSet presAssocID="{DCAEF639-930C-B947-816C-33FD52EA0A15}" presName="invisiNode" presStyleLbl="node1" presStyleIdx="0" presStyleCnt="3"/>
      <dgm:spPr/>
    </dgm:pt>
    <dgm:pt modelId="{39219655-66A3-5B4C-ACD2-832667B4D609}" type="pres">
      <dgm:prSet presAssocID="{DCAEF639-930C-B947-816C-33FD52EA0A15}" presName="imagNode" presStyleLbl="fgImgPlace1" presStyleIdx="0" presStyleCnt="3" custScaleY="266098"/>
      <dgm:spPr>
        <a:solidFill>
          <a:srgbClr val="3366FF"/>
        </a:solidFill>
      </dgm:spPr>
    </dgm:pt>
    <dgm:pt modelId="{04F95D30-2975-B941-B047-87C28C991790}" type="pres">
      <dgm:prSet presAssocID="{9D0A3AD5-D8F8-BB4C-8444-16F21DBB8E4B}" presName="sibTrans" presStyleLbl="sibTrans2D1" presStyleIdx="0" presStyleCnt="0"/>
      <dgm:spPr/>
      <dgm:t>
        <a:bodyPr/>
        <a:lstStyle/>
        <a:p>
          <a:endParaRPr lang="en-US"/>
        </a:p>
      </dgm:t>
    </dgm:pt>
    <dgm:pt modelId="{36B61287-9978-4845-9924-F0D04FEEA19E}" type="pres">
      <dgm:prSet presAssocID="{F82DAF9F-91F5-FC4A-95BF-DB80583B9C71}" presName="compNode" presStyleCnt="0"/>
      <dgm:spPr/>
    </dgm:pt>
    <dgm:pt modelId="{9BB9A5D6-A45C-0644-A701-2066B6EDE729}" type="pres">
      <dgm:prSet presAssocID="{F82DAF9F-91F5-FC4A-95BF-DB80583B9C71}" presName="node" presStyleLbl="node1" presStyleIdx="1" presStyleCnt="3" custScaleX="72954" custScaleY="27273" custLinFactNeighborX="43799" custLinFactNeighborY="-213">
        <dgm:presLayoutVars>
          <dgm:bulletEnabled val="1"/>
        </dgm:presLayoutVars>
      </dgm:prSet>
      <dgm:spPr/>
      <dgm:t>
        <a:bodyPr/>
        <a:lstStyle/>
        <a:p>
          <a:endParaRPr lang="en-US"/>
        </a:p>
      </dgm:t>
    </dgm:pt>
    <dgm:pt modelId="{13AD1022-2782-FB4C-A3A6-3A3B4E1B05A6}" type="pres">
      <dgm:prSet presAssocID="{F82DAF9F-91F5-FC4A-95BF-DB80583B9C71}" presName="invisiNode" presStyleLbl="node1" presStyleIdx="1" presStyleCnt="3"/>
      <dgm:spPr/>
    </dgm:pt>
    <dgm:pt modelId="{8E0B64AC-06E0-E84C-9844-1767D9D48BF4}" type="pres">
      <dgm:prSet presAssocID="{F82DAF9F-91F5-FC4A-95BF-DB80583B9C71}" presName="imagNode" presStyleLbl="fgImgPlace1" presStyleIdx="1" presStyleCnt="3" custScaleY="258997" custLinFactNeighborX="2582" custLinFactNeighborY="355"/>
      <dgm:spPr>
        <a:solidFill>
          <a:srgbClr val="008000"/>
        </a:solidFill>
      </dgm:spPr>
    </dgm:pt>
    <dgm:pt modelId="{6E1FB305-7BA6-DC47-9589-91D347E03E60}" type="pres">
      <dgm:prSet presAssocID="{A985A128-3DD4-414E-B170-190C42385B35}" presName="sibTrans" presStyleLbl="sibTrans2D1" presStyleIdx="0" presStyleCnt="0"/>
      <dgm:spPr/>
      <dgm:t>
        <a:bodyPr/>
        <a:lstStyle/>
        <a:p>
          <a:endParaRPr lang="en-US"/>
        </a:p>
      </dgm:t>
    </dgm:pt>
    <dgm:pt modelId="{018AAAD7-01C8-1642-BDF3-F5B682E4BD71}" type="pres">
      <dgm:prSet presAssocID="{4C0B87FB-C7BE-1E4E-8883-6432F0A18F69}" presName="compNode" presStyleCnt="0"/>
      <dgm:spPr/>
    </dgm:pt>
    <dgm:pt modelId="{0C68209C-F11C-1048-A9A9-B17B6C39A56A}" type="pres">
      <dgm:prSet presAssocID="{4C0B87FB-C7BE-1E4E-8883-6432F0A18F69}" presName="node" presStyleLbl="node1" presStyleIdx="2" presStyleCnt="3" custScaleX="45119" custScaleY="27273" custLinFactNeighborX="83492" custLinFactNeighborY="-1882">
        <dgm:presLayoutVars>
          <dgm:bulletEnabled val="1"/>
        </dgm:presLayoutVars>
      </dgm:prSet>
      <dgm:spPr/>
      <dgm:t>
        <a:bodyPr/>
        <a:lstStyle/>
        <a:p>
          <a:endParaRPr lang="en-US"/>
        </a:p>
      </dgm:t>
    </dgm:pt>
    <dgm:pt modelId="{6E33575E-F038-D841-86E6-6B86410EDE51}" type="pres">
      <dgm:prSet presAssocID="{4C0B87FB-C7BE-1E4E-8883-6432F0A18F69}" presName="invisiNode" presStyleLbl="node1" presStyleIdx="2" presStyleCnt="3"/>
      <dgm:spPr/>
    </dgm:pt>
    <dgm:pt modelId="{9C242E96-202C-B04D-A2BF-3E77C5AD700B}" type="pres">
      <dgm:prSet presAssocID="{4C0B87FB-C7BE-1E4E-8883-6432F0A18F69}" presName="imagNode" presStyleLbl="fgImgPlace1" presStyleIdx="2" presStyleCnt="3" custScaleX="143668" custScaleY="270123"/>
      <dgm:spPr>
        <a:solidFill>
          <a:srgbClr val="FFFF00"/>
        </a:solidFill>
      </dgm:spPr>
    </dgm:pt>
  </dgm:ptLst>
  <dgm:cxnLst>
    <dgm:cxn modelId="{9757F342-4EE2-9149-A439-7B8A116DA791}" srcId="{95436425-8D66-7443-A9D2-B7B02E801081}" destId="{4C0B87FB-C7BE-1E4E-8883-6432F0A18F69}" srcOrd="2" destOrd="0" parTransId="{7DE43CDC-C634-3049-A6DA-EE523B939859}" sibTransId="{145CB9B4-793F-5F4D-A989-84ADB7992E3B}"/>
    <dgm:cxn modelId="{6EDB76FB-30A9-E446-A7A5-BC38B3B40BD1}" srcId="{95436425-8D66-7443-A9D2-B7B02E801081}" destId="{F82DAF9F-91F5-FC4A-95BF-DB80583B9C71}" srcOrd="1" destOrd="0" parTransId="{A1A83401-3850-444D-9AE5-377027C9F9C3}" sibTransId="{A985A128-3DD4-414E-B170-190C42385B35}"/>
    <dgm:cxn modelId="{8BFFAE73-24C8-BB4D-8365-7351CA3A7FDD}" type="presOf" srcId="{DCAEF639-930C-B947-816C-33FD52EA0A15}" destId="{4C393253-B26F-FF45-9260-7BFF086AA2B1}" srcOrd="0" destOrd="0" presId="urn:microsoft.com/office/officeart/2005/8/layout/pList2#8"/>
    <dgm:cxn modelId="{9DC8835E-B716-8148-93D6-9AEFE5574D5F}" type="presOf" srcId="{F82DAF9F-91F5-FC4A-95BF-DB80583B9C71}" destId="{9BB9A5D6-A45C-0644-A701-2066B6EDE729}" srcOrd="0" destOrd="0" presId="urn:microsoft.com/office/officeart/2005/8/layout/pList2#8"/>
    <dgm:cxn modelId="{4E7EA427-2C06-8B4E-BB23-A77607E32612}" type="presOf" srcId="{9D0A3AD5-D8F8-BB4C-8444-16F21DBB8E4B}" destId="{04F95D30-2975-B941-B047-87C28C991790}" srcOrd="0" destOrd="0" presId="urn:microsoft.com/office/officeart/2005/8/layout/pList2#8"/>
    <dgm:cxn modelId="{DC82CE80-6BF0-034E-BEAC-0F707B9468DA}" srcId="{95436425-8D66-7443-A9D2-B7B02E801081}" destId="{DCAEF639-930C-B947-816C-33FD52EA0A15}" srcOrd="0" destOrd="0" parTransId="{6F332234-6FDB-3547-9FED-D759C284FABA}" sibTransId="{9D0A3AD5-D8F8-BB4C-8444-16F21DBB8E4B}"/>
    <dgm:cxn modelId="{5BF12B31-2632-AB46-BF90-748C99F13C16}" type="presOf" srcId="{4C0B87FB-C7BE-1E4E-8883-6432F0A18F69}" destId="{0C68209C-F11C-1048-A9A9-B17B6C39A56A}" srcOrd="0" destOrd="0" presId="urn:microsoft.com/office/officeart/2005/8/layout/pList2#8"/>
    <dgm:cxn modelId="{7468D7C6-01FD-B647-A52B-4E9C86839A7F}" type="presOf" srcId="{95436425-8D66-7443-A9D2-B7B02E801081}" destId="{C136C975-A728-E544-8D75-25181FEC5A20}" srcOrd="0" destOrd="0" presId="urn:microsoft.com/office/officeart/2005/8/layout/pList2#8"/>
    <dgm:cxn modelId="{913CCEA1-6867-C14B-9998-EA382C8A93CF}" type="presOf" srcId="{A985A128-3DD4-414E-B170-190C42385B35}" destId="{6E1FB305-7BA6-DC47-9589-91D347E03E60}" srcOrd="0" destOrd="0" presId="urn:microsoft.com/office/officeart/2005/8/layout/pList2#8"/>
    <dgm:cxn modelId="{FE140DFE-7AE6-D348-854A-A4062B602F17}" type="presParOf" srcId="{C136C975-A728-E544-8D75-25181FEC5A20}" destId="{F94A3616-AD71-A64C-BC60-1B52E413A38B}" srcOrd="0" destOrd="0" presId="urn:microsoft.com/office/officeart/2005/8/layout/pList2#8"/>
    <dgm:cxn modelId="{0EDB8E30-AF93-8D4B-948D-2370760B2997}" type="presParOf" srcId="{C136C975-A728-E544-8D75-25181FEC5A20}" destId="{ED83C20F-F4DF-324A-AB87-71B9A4A34275}" srcOrd="1" destOrd="0" presId="urn:microsoft.com/office/officeart/2005/8/layout/pList2#8"/>
    <dgm:cxn modelId="{DA0BF4DE-919C-6648-9150-0872B945D959}" type="presParOf" srcId="{ED83C20F-F4DF-324A-AB87-71B9A4A34275}" destId="{682F91D5-7BBE-3847-9F8A-621A279BCD18}" srcOrd="0" destOrd="0" presId="urn:microsoft.com/office/officeart/2005/8/layout/pList2#8"/>
    <dgm:cxn modelId="{2D8A7D77-2C35-164D-859D-E83704453CA9}" type="presParOf" srcId="{682F91D5-7BBE-3847-9F8A-621A279BCD18}" destId="{4C393253-B26F-FF45-9260-7BFF086AA2B1}" srcOrd="0" destOrd="0" presId="urn:microsoft.com/office/officeart/2005/8/layout/pList2#8"/>
    <dgm:cxn modelId="{4A9F753A-3172-AB45-9D3A-46317C2E3630}" type="presParOf" srcId="{682F91D5-7BBE-3847-9F8A-621A279BCD18}" destId="{7D702F7C-A6FC-8549-B6AA-3C971BE8EF2C}" srcOrd="1" destOrd="0" presId="urn:microsoft.com/office/officeart/2005/8/layout/pList2#8"/>
    <dgm:cxn modelId="{EC48FD6F-68D6-B342-B712-BE134590FA22}" type="presParOf" srcId="{682F91D5-7BBE-3847-9F8A-621A279BCD18}" destId="{39219655-66A3-5B4C-ACD2-832667B4D609}" srcOrd="2" destOrd="0" presId="urn:microsoft.com/office/officeart/2005/8/layout/pList2#8"/>
    <dgm:cxn modelId="{7CFCC71F-4699-B945-8D58-DAC39D755D7D}" type="presParOf" srcId="{ED83C20F-F4DF-324A-AB87-71B9A4A34275}" destId="{04F95D30-2975-B941-B047-87C28C991790}" srcOrd="1" destOrd="0" presId="urn:microsoft.com/office/officeart/2005/8/layout/pList2#8"/>
    <dgm:cxn modelId="{6AF77F98-7214-C44E-80C6-7F3B706AB88A}" type="presParOf" srcId="{ED83C20F-F4DF-324A-AB87-71B9A4A34275}" destId="{36B61287-9978-4845-9924-F0D04FEEA19E}" srcOrd="2" destOrd="0" presId="urn:microsoft.com/office/officeart/2005/8/layout/pList2#8"/>
    <dgm:cxn modelId="{1B038602-EC8E-1E48-95A1-EAA78504A1FC}" type="presParOf" srcId="{36B61287-9978-4845-9924-F0D04FEEA19E}" destId="{9BB9A5D6-A45C-0644-A701-2066B6EDE729}" srcOrd="0" destOrd="0" presId="urn:microsoft.com/office/officeart/2005/8/layout/pList2#8"/>
    <dgm:cxn modelId="{D4210770-44EF-824C-BFFE-7F9DCE3A349C}" type="presParOf" srcId="{36B61287-9978-4845-9924-F0D04FEEA19E}" destId="{13AD1022-2782-FB4C-A3A6-3A3B4E1B05A6}" srcOrd="1" destOrd="0" presId="urn:microsoft.com/office/officeart/2005/8/layout/pList2#8"/>
    <dgm:cxn modelId="{D8F6E404-18FB-6B44-8BDD-F5C362296278}" type="presParOf" srcId="{36B61287-9978-4845-9924-F0D04FEEA19E}" destId="{8E0B64AC-06E0-E84C-9844-1767D9D48BF4}" srcOrd="2" destOrd="0" presId="urn:microsoft.com/office/officeart/2005/8/layout/pList2#8"/>
    <dgm:cxn modelId="{9C66A836-6976-8C47-AF57-FE30B4229CFF}" type="presParOf" srcId="{ED83C20F-F4DF-324A-AB87-71B9A4A34275}" destId="{6E1FB305-7BA6-DC47-9589-91D347E03E60}" srcOrd="3" destOrd="0" presId="urn:microsoft.com/office/officeart/2005/8/layout/pList2#8"/>
    <dgm:cxn modelId="{81154B74-42F5-414F-8536-A81BFD89BAC3}" type="presParOf" srcId="{ED83C20F-F4DF-324A-AB87-71B9A4A34275}" destId="{018AAAD7-01C8-1642-BDF3-F5B682E4BD71}" srcOrd="4" destOrd="0" presId="urn:microsoft.com/office/officeart/2005/8/layout/pList2#8"/>
    <dgm:cxn modelId="{C83AE71B-C738-614D-A850-9C7873CC23E0}" type="presParOf" srcId="{018AAAD7-01C8-1642-BDF3-F5B682E4BD71}" destId="{0C68209C-F11C-1048-A9A9-B17B6C39A56A}" srcOrd="0" destOrd="0" presId="urn:microsoft.com/office/officeart/2005/8/layout/pList2#8"/>
    <dgm:cxn modelId="{66B26192-0898-BD41-A2CD-FB8E3C5B0617}" type="presParOf" srcId="{018AAAD7-01C8-1642-BDF3-F5B682E4BD71}" destId="{6E33575E-F038-D841-86E6-6B86410EDE51}" srcOrd="1" destOrd="0" presId="urn:microsoft.com/office/officeart/2005/8/layout/pList2#8"/>
    <dgm:cxn modelId="{D98324BD-1CB4-EB46-BDD8-044DFE734328}" type="presParOf" srcId="{018AAAD7-01C8-1642-BDF3-F5B682E4BD71}" destId="{9C242E96-202C-B04D-A2BF-3E77C5AD700B}" srcOrd="2" destOrd="0" presId="urn:microsoft.com/office/officeart/2005/8/layout/pList2#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5436425-8D66-7443-A9D2-B7B02E801081}" type="doc">
      <dgm:prSet loTypeId="urn:microsoft.com/office/officeart/2005/8/layout/pList2#9" loCatId="list" qsTypeId="urn:microsoft.com/office/officeart/2005/8/quickstyle/simple4" qsCatId="simple" csTypeId="urn:microsoft.com/office/officeart/2005/8/colors/accent1_2" csCatId="accent1" phldr="1"/>
      <dgm:spPr/>
    </dgm:pt>
    <dgm:pt modelId="{DCAEF639-930C-B947-816C-33FD52EA0A15}">
      <dgm:prSet phldrT="[Text]" custT="1"/>
      <dgm:spPr>
        <a:noFill/>
      </dgm:spPr>
      <dgm:t>
        <a:bodyPr/>
        <a:lstStyle/>
        <a:p>
          <a:r>
            <a:rPr lang="en-US" sz="1800" b="1" cap="small" dirty="0" err="1" smtClean="0">
              <a:solidFill>
                <a:srgbClr val="1F497D"/>
              </a:solidFill>
              <a:effectLst>
                <a:outerShdw blurRad="50800" dist="38100" dir="18900000" algn="tr">
                  <a:srgbClr val="000000">
                    <a:alpha val="43000"/>
                  </a:srgbClr>
                </a:outerShdw>
              </a:effectLst>
            </a:rPr>
            <a:t>dura</a:t>
          </a:r>
          <a:endParaRPr lang="en-US" sz="1800" b="1" cap="small" dirty="0">
            <a:solidFill>
              <a:srgbClr val="1F497D"/>
            </a:solidFill>
            <a:effectLst>
              <a:outerShdw blurRad="50800" dist="38100" dir="18900000" algn="tr">
                <a:srgbClr val="000000">
                  <a:alpha val="43000"/>
                </a:srgbClr>
              </a:outerShdw>
            </a:effectLst>
          </a:endParaRPr>
        </a:p>
      </dgm:t>
    </dgm:pt>
    <dgm:pt modelId="{6F332234-6FDB-3547-9FED-D759C284FABA}" type="parTrans" cxnId="{DC82CE80-6BF0-034E-BEAC-0F707B9468DA}">
      <dgm:prSet/>
      <dgm:spPr/>
      <dgm:t>
        <a:bodyPr/>
        <a:lstStyle/>
        <a:p>
          <a:endParaRPr lang="en-US"/>
        </a:p>
      </dgm:t>
    </dgm:pt>
    <dgm:pt modelId="{9D0A3AD5-D8F8-BB4C-8444-16F21DBB8E4B}" type="sibTrans" cxnId="{DC82CE80-6BF0-034E-BEAC-0F707B9468DA}">
      <dgm:prSet/>
      <dgm:spPr/>
      <dgm:t>
        <a:bodyPr/>
        <a:lstStyle/>
        <a:p>
          <a:endParaRPr lang="en-US"/>
        </a:p>
      </dgm:t>
    </dgm:pt>
    <dgm:pt modelId="{F82DAF9F-91F5-FC4A-95BF-DB80583B9C71}">
      <dgm:prSet phldrT="[Text]"/>
      <dgm:spPr>
        <a:solidFill>
          <a:srgbClr val="FFFFFF"/>
        </a:solidFill>
      </dgm:spPr>
      <dgm:t>
        <a:bodyPr/>
        <a:lstStyle/>
        <a:p>
          <a:r>
            <a:rPr lang="en-US" b="1" cap="small" dirty="0" err="1" smtClean="0">
              <a:solidFill>
                <a:srgbClr val="1F497D"/>
              </a:solidFill>
              <a:effectLst>
                <a:outerShdw blurRad="50800" dist="38100" dir="18900000" algn="tr">
                  <a:srgbClr val="000000">
                    <a:alpha val="43000"/>
                  </a:srgbClr>
                </a:outerShdw>
              </a:effectLst>
            </a:rPr>
            <a:t>Ligamentum</a:t>
          </a:r>
          <a:r>
            <a:rPr lang="en-US" b="1" cap="small" dirty="0" smtClean="0">
              <a:solidFill>
                <a:srgbClr val="1F497D"/>
              </a:solidFill>
              <a:effectLst>
                <a:outerShdw blurRad="50800" dist="38100" dir="18900000" algn="tr">
                  <a:srgbClr val="000000">
                    <a:alpha val="43000"/>
                  </a:srgbClr>
                </a:outerShdw>
              </a:effectLst>
            </a:rPr>
            <a:t> </a:t>
          </a:r>
          <a:r>
            <a:rPr lang="en-US" b="1" cap="small" dirty="0" err="1" smtClean="0">
              <a:solidFill>
                <a:srgbClr val="1F497D"/>
              </a:solidFill>
              <a:effectLst>
                <a:outerShdw blurRad="50800" dist="38100" dir="18900000" algn="tr">
                  <a:srgbClr val="000000">
                    <a:alpha val="43000"/>
                  </a:srgbClr>
                </a:outerShdw>
              </a:effectLst>
            </a:rPr>
            <a:t>flavum</a:t>
          </a:r>
          <a:endParaRPr lang="en-US" b="1" cap="small" dirty="0">
            <a:solidFill>
              <a:srgbClr val="1F497D"/>
            </a:solidFill>
            <a:effectLst>
              <a:outerShdw blurRad="50800" dist="38100" dir="18900000" algn="tr">
                <a:srgbClr val="000000">
                  <a:alpha val="43000"/>
                </a:srgbClr>
              </a:outerShdw>
            </a:effectLst>
          </a:endParaRPr>
        </a:p>
      </dgm:t>
    </dgm:pt>
    <dgm:pt modelId="{A1A83401-3850-444D-9AE5-377027C9F9C3}" type="parTrans" cxnId="{6EDB76FB-30A9-E446-A7A5-BC38B3B40BD1}">
      <dgm:prSet/>
      <dgm:spPr/>
      <dgm:t>
        <a:bodyPr/>
        <a:lstStyle/>
        <a:p>
          <a:endParaRPr lang="en-US"/>
        </a:p>
      </dgm:t>
    </dgm:pt>
    <dgm:pt modelId="{A985A128-3DD4-414E-B170-190C42385B35}" type="sibTrans" cxnId="{6EDB76FB-30A9-E446-A7A5-BC38B3B40BD1}">
      <dgm:prSet/>
      <dgm:spPr/>
      <dgm:t>
        <a:bodyPr/>
        <a:lstStyle/>
        <a:p>
          <a:endParaRPr lang="en-US"/>
        </a:p>
      </dgm:t>
    </dgm:pt>
    <dgm:pt modelId="{4C0B87FB-C7BE-1E4E-8883-6432F0A18F69}">
      <dgm:prSet phldrT="[Text]" custT="1"/>
      <dgm:spPr>
        <a:noFill/>
      </dgm:spPr>
      <dgm:t>
        <a:bodyPr/>
        <a:lstStyle/>
        <a:p>
          <a:r>
            <a:rPr lang="en-US" sz="1800" b="1" cap="small" dirty="0" smtClean="0">
              <a:solidFill>
                <a:schemeClr val="tx2"/>
              </a:solidFill>
              <a:effectLst>
                <a:outerShdw blurRad="50800" algn="ctr">
                  <a:srgbClr val="000000">
                    <a:alpha val="43000"/>
                  </a:srgbClr>
                </a:outerShdw>
              </a:effectLst>
            </a:rPr>
            <a:t>skin</a:t>
          </a:r>
          <a:endParaRPr lang="en-US" sz="1800" b="1" cap="small" dirty="0">
            <a:solidFill>
              <a:schemeClr val="tx2"/>
            </a:solidFill>
            <a:effectLst>
              <a:outerShdw blurRad="50800" algn="ctr">
                <a:srgbClr val="000000">
                  <a:alpha val="43000"/>
                </a:srgbClr>
              </a:outerShdw>
            </a:effectLst>
          </a:endParaRPr>
        </a:p>
      </dgm:t>
    </dgm:pt>
    <dgm:pt modelId="{7DE43CDC-C634-3049-A6DA-EE523B939859}" type="parTrans" cxnId="{9757F342-4EE2-9149-A439-7B8A116DA791}">
      <dgm:prSet/>
      <dgm:spPr/>
      <dgm:t>
        <a:bodyPr/>
        <a:lstStyle/>
        <a:p>
          <a:endParaRPr lang="en-US"/>
        </a:p>
      </dgm:t>
    </dgm:pt>
    <dgm:pt modelId="{145CB9B4-793F-5F4D-A989-84ADB7992E3B}" type="sibTrans" cxnId="{9757F342-4EE2-9149-A439-7B8A116DA791}">
      <dgm:prSet/>
      <dgm:spPr/>
      <dgm:t>
        <a:bodyPr/>
        <a:lstStyle/>
        <a:p>
          <a:endParaRPr lang="en-US"/>
        </a:p>
      </dgm:t>
    </dgm:pt>
    <dgm:pt modelId="{C136C975-A728-E544-8D75-25181FEC5A20}" type="pres">
      <dgm:prSet presAssocID="{95436425-8D66-7443-A9D2-B7B02E801081}" presName="Name0" presStyleCnt="0">
        <dgm:presLayoutVars>
          <dgm:dir/>
          <dgm:resizeHandles val="exact"/>
        </dgm:presLayoutVars>
      </dgm:prSet>
      <dgm:spPr/>
    </dgm:pt>
    <dgm:pt modelId="{F94A3616-AD71-A64C-BC60-1B52E413A38B}" type="pres">
      <dgm:prSet presAssocID="{95436425-8D66-7443-A9D2-B7B02E801081}" presName="bkgdShp" presStyleLbl="alignAccFollowNode1" presStyleIdx="0" presStyleCnt="1"/>
      <dgm:spPr/>
    </dgm:pt>
    <dgm:pt modelId="{ED83C20F-F4DF-324A-AB87-71B9A4A34275}" type="pres">
      <dgm:prSet presAssocID="{95436425-8D66-7443-A9D2-B7B02E801081}" presName="linComp" presStyleCnt="0"/>
      <dgm:spPr/>
    </dgm:pt>
    <dgm:pt modelId="{682F91D5-7BBE-3847-9F8A-621A279BCD18}" type="pres">
      <dgm:prSet presAssocID="{DCAEF639-930C-B947-816C-33FD52EA0A15}" presName="compNode" presStyleCnt="0"/>
      <dgm:spPr/>
    </dgm:pt>
    <dgm:pt modelId="{4C393253-B26F-FF45-9260-7BFF086AA2B1}" type="pres">
      <dgm:prSet presAssocID="{DCAEF639-930C-B947-816C-33FD52EA0A15}" presName="node" presStyleLbl="node1" presStyleIdx="0" presStyleCnt="3" custScaleX="48672" custScaleY="27273" custLinFactNeighborX="43136" custLinFactNeighborY="-1278">
        <dgm:presLayoutVars>
          <dgm:bulletEnabled val="1"/>
        </dgm:presLayoutVars>
      </dgm:prSet>
      <dgm:spPr/>
      <dgm:t>
        <a:bodyPr/>
        <a:lstStyle/>
        <a:p>
          <a:endParaRPr lang="en-US"/>
        </a:p>
      </dgm:t>
    </dgm:pt>
    <dgm:pt modelId="{7D702F7C-A6FC-8549-B6AA-3C971BE8EF2C}" type="pres">
      <dgm:prSet presAssocID="{DCAEF639-930C-B947-816C-33FD52EA0A15}" presName="invisiNode" presStyleLbl="node1" presStyleIdx="0" presStyleCnt="3"/>
      <dgm:spPr/>
    </dgm:pt>
    <dgm:pt modelId="{39219655-66A3-5B4C-ACD2-832667B4D609}" type="pres">
      <dgm:prSet presAssocID="{DCAEF639-930C-B947-816C-33FD52EA0A15}" presName="imagNode" presStyleLbl="fgImgPlace1" presStyleIdx="0" presStyleCnt="3" custScaleY="266098"/>
      <dgm:spPr>
        <a:solidFill>
          <a:srgbClr val="3366FF"/>
        </a:solidFill>
      </dgm:spPr>
    </dgm:pt>
    <dgm:pt modelId="{04F95D30-2975-B941-B047-87C28C991790}" type="pres">
      <dgm:prSet presAssocID="{9D0A3AD5-D8F8-BB4C-8444-16F21DBB8E4B}" presName="sibTrans" presStyleLbl="sibTrans2D1" presStyleIdx="0" presStyleCnt="0"/>
      <dgm:spPr/>
      <dgm:t>
        <a:bodyPr/>
        <a:lstStyle/>
        <a:p>
          <a:endParaRPr lang="en-US"/>
        </a:p>
      </dgm:t>
    </dgm:pt>
    <dgm:pt modelId="{36B61287-9978-4845-9924-F0D04FEEA19E}" type="pres">
      <dgm:prSet presAssocID="{F82DAF9F-91F5-FC4A-95BF-DB80583B9C71}" presName="compNode" presStyleCnt="0"/>
      <dgm:spPr/>
    </dgm:pt>
    <dgm:pt modelId="{9BB9A5D6-A45C-0644-A701-2066B6EDE729}" type="pres">
      <dgm:prSet presAssocID="{F82DAF9F-91F5-FC4A-95BF-DB80583B9C71}" presName="node" presStyleLbl="node1" presStyleIdx="1" presStyleCnt="3" custScaleX="72954" custScaleY="27273" custLinFactNeighborX="43799" custLinFactNeighborY="-213">
        <dgm:presLayoutVars>
          <dgm:bulletEnabled val="1"/>
        </dgm:presLayoutVars>
      </dgm:prSet>
      <dgm:spPr/>
      <dgm:t>
        <a:bodyPr/>
        <a:lstStyle/>
        <a:p>
          <a:endParaRPr lang="en-US"/>
        </a:p>
      </dgm:t>
    </dgm:pt>
    <dgm:pt modelId="{13AD1022-2782-FB4C-A3A6-3A3B4E1B05A6}" type="pres">
      <dgm:prSet presAssocID="{F82DAF9F-91F5-FC4A-95BF-DB80583B9C71}" presName="invisiNode" presStyleLbl="node1" presStyleIdx="1" presStyleCnt="3"/>
      <dgm:spPr/>
    </dgm:pt>
    <dgm:pt modelId="{8E0B64AC-06E0-E84C-9844-1767D9D48BF4}" type="pres">
      <dgm:prSet presAssocID="{F82DAF9F-91F5-FC4A-95BF-DB80583B9C71}" presName="imagNode" presStyleLbl="fgImgPlace1" presStyleIdx="1" presStyleCnt="3" custScaleY="258997" custLinFactNeighborX="2582" custLinFactNeighborY="355"/>
      <dgm:spPr>
        <a:solidFill>
          <a:srgbClr val="008000"/>
        </a:solidFill>
      </dgm:spPr>
    </dgm:pt>
    <dgm:pt modelId="{6E1FB305-7BA6-DC47-9589-91D347E03E60}" type="pres">
      <dgm:prSet presAssocID="{A985A128-3DD4-414E-B170-190C42385B35}" presName="sibTrans" presStyleLbl="sibTrans2D1" presStyleIdx="0" presStyleCnt="0"/>
      <dgm:spPr/>
      <dgm:t>
        <a:bodyPr/>
        <a:lstStyle/>
        <a:p>
          <a:endParaRPr lang="en-US"/>
        </a:p>
      </dgm:t>
    </dgm:pt>
    <dgm:pt modelId="{018AAAD7-01C8-1642-BDF3-F5B682E4BD71}" type="pres">
      <dgm:prSet presAssocID="{4C0B87FB-C7BE-1E4E-8883-6432F0A18F69}" presName="compNode" presStyleCnt="0"/>
      <dgm:spPr/>
    </dgm:pt>
    <dgm:pt modelId="{0C68209C-F11C-1048-A9A9-B17B6C39A56A}" type="pres">
      <dgm:prSet presAssocID="{4C0B87FB-C7BE-1E4E-8883-6432F0A18F69}" presName="node" presStyleLbl="node1" presStyleIdx="2" presStyleCnt="3" custScaleX="45119" custScaleY="27273" custLinFactNeighborX="83492" custLinFactNeighborY="-1882">
        <dgm:presLayoutVars>
          <dgm:bulletEnabled val="1"/>
        </dgm:presLayoutVars>
      </dgm:prSet>
      <dgm:spPr/>
      <dgm:t>
        <a:bodyPr/>
        <a:lstStyle/>
        <a:p>
          <a:endParaRPr lang="en-US"/>
        </a:p>
      </dgm:t>
    </dgm:pt>
    <dgm:pt modelId="{6E33575E-F038-D841-86E6-6B86410EDE51}" type="pres">
      <dgm:prSet presAssocID="{4C0B87FB-C7BE-1E4E-8883-6432F0A18F69}" presName="invisiNode" presStyleLbl="node1" presStyleIdx="2" presStyleCnt="3"/>
      <dgm:spPr/>
    </dgm:pt>
    <dgm:pt modelId="{9C242E96-202C-B04D-A2BF-3E77C5AD700B}" type="pres">
      <dgm:prSet presAssocID="{4C0B87FB-C7BE-1E4E-8883-6432F0A18F69}" presName="imagNode" presStyleLbl="fgImgPlace1" presStyleIdx="2" presStyleCnt="3" custScaleX="143668" custScaleY="270123"/>
      <dgm:spPr>
        <a:solidFill>
          <a:srgbClr val="FFFF00"/>
        </a:solidFill>
      </dgm:spPr>
    </dgm:pt>
  </dgm:ptLst>
  <dgm:cxnLst>
    <dgm:cxn modelId="{19FFCD98-26E7-9141-B75F-EC431B197A39}" type="presOf" srcId="{95436425-8D66-7443-A9D2-B7B02E801081}" destId="{C136C975-A728-E544-8D75-25181FEC5A20}" srcOrd="0" destOrd="0" presId="urn:microsoft.com/office/officeart/2005/8/layout/pList2#9"/>
    <dgm:cxn modelId="{B16D1E91-CEFD-5348-9042-1193B498FC96}" type="presOf" srcId="{4C0B87FB-C7BE-1E4E-8883-6432F0A18F69}" destId="{0C68209C-F11C-1048-A9A9-B17B6C39A56A}" srcOrd="0" destOrd="0" presId="urn:microsoft.com/office/officeart/2005/8/layout/pList2#9"/>
    <dgm:cxn modelId="{9757F342-4EE2-9149-A439-7B8A116DA791}" srcId="{95436425-8D66-7443-A9D2-B7B02E801081}" destId="{4C0B87FB-C7BE-1E4E-8883-6432F0A18F69}" srcOrd="2" destOrd="0" parTransId="{7DE43CDC-C634-3049-A6DA-EE523B939859}" sibTransId="{145CB9B4-793F-5F4D-A989-84ADB7992E3B}"/>
    <dgm:cxn modelId="{6EDB76FB-30A9-E446-A7A5-BC38B3B40BD1}" srcId="{95436425-8D66-7443-A9D2-B7B02E801081}" destId="{F82DAF9F-91F5-FC4A-95BF-DB80583B9C71}" srcOrd="1" destOrd="0" parTransId="{A1A83401-3850-444D-9AE5-377027C9F9C3}" sibTransId="{A985A128-3DD4-414E-B170-190C42385B35}"/>
    <dgm:cxn modelId="{DC82CE80-6BF0-034E-BEAC-0F707B9468DA}" srcId="{95436425-8D66-7443-A9D2-B7B02E801081}" destId="{DCAEF639-930C-B947-816C-33FD52EA0A15}" srcOrd="0" destOrd="0" parTransId="{6F332234-6FDB-3547-9FED-D759C284FABA}" sibTransId="{9D0A3AD5-D8F8-BB4C-8444-16F21DBB8E4B}"/>
    <dgm:cxn modelId="{9CF9586F-AE7A-1141-A441-B340CD99A495}" type="presOf" srcId="{A985A128-3DD4-414E-B170-190C42385B35}" destId="{6E1FB305-7BA6-DC47-9589-91D347E03E60}" srcOrd="0" destOrd="0" presId="urn:microsoft.com/office/officeart/2005/8/layout/pList2#9"/>
    <dgm:cxn modelId="{F0323B66-6B80-4D4E-AF22-2F0F3C7B35E0}" type="presOf" srcId="{9D0A3AD5-D8F8-BB4C-8444-16F21DBB8E4B}" destId="{04F95D30-2975-B941-B047-87C28C991790}" srcOrd="0" destOrd="0" presId="urn:microsoft.com/office/officeart/2005/8/layout/pList2#9"/>
    <dgm:cxn modelId="{6EBAAE01-E1BF-E94F-803A-28C15DF17E4E}" type="presOf" srcId="{DCAEF639-930C-B947-816C-33FD52EA0A15}" destId="{4C393253-B26F-FF45-9260-7BFF086AA2B1}" srcOrd="0" destOrd="0" presId="urn:microsoft.com/office/officeart/2005/8/layout/pList2#9"/>
    <dgm:cxn modelId="{C6434BAF-F8FC-A542-A204-940BBE3BDAF5}" type="presOf" srcId="{F82DAF9F-91F5-FC4A-95BF-DB80583B9C71}" destId="{9BB9A5D6-A45C-0644-A701-2066B6EDE729}" srcOrd="0" destOrd="0" presId="urn:microsoft.com/office/officeart/2005/8/layout/pList2#9"/>
    <dgm:cxn modelId="{05F6EBF2-AC6A-AE46-ACFF-45216125D0A7}" type="presParOf" srcId="{C136C975-A728-E544-8D75-25181FEC5A20}" destId="{F94A3616-AD71-A64C-BC60-1B52E413A38B}" srcOrd="0" destOrd="0" presId="urn:microsoft.com/office/officeart/2005/8/layout/pList2#9"/>
    <dgm:cxn modelId="{962B5321-1590-D64D-B151-0B976CE90430}" type="presParOf" srcId="{C136C975-A728-E544-8D75-25181FEC5A20}" destId="{ED83C20F-F4DF-324A-AB87-71B9A4A34275}" srcOrd="1" destOrd="0" presId="urn:microsoft.com/office/officeart/2005/8/layout/pList2#9"/>
    <dgm:cxn modelId="{D987C917-D680-184C-BC96-2F7C768BAA2D}" type="presParOf" srcId="{ED83C20F-F4DF-324A-AB87-71B9A4A34275}" destId="{682F91D5-7BBE-3847-9F8A-621A279BCD18}" srcOrd="0" destOrd="0" presId="urn:microsoft.com/office/officeart/2005/8/layout/pList2#9"/>
    <dgm:cxn modelId="{4C73D47A-7157-8D42-BF0A-CA52B976E110}" type="presParOf" srcId="{682F91D5-7BBE-3847-9F8A-621A279BCD18}" destId="{4C393253-B26F-FF45-9260-7BFF086AA2B1}" srcOrd="0" destOrd="0" presId="urn:microsoft.com/office/officeart/2005/8/layout/pList2#9"/>
    <dgm:cxn modelId="{F7B3DA9C-E4E8-7746-B0F1-218A3B2BBC87}" type="presParOf" srcId="{682F91D5-7BBE-3847-9F8A-621A279BCD18}" destId="{7D702F7C-A6FC-8549-B6AA-3C971BE8EF2C}" srcOrd="1" destOrd="0" presId="urn:microsoft.com/office/officeart/2005/8/layout/pList2#9"/>
    <dgm:cxn modelId="{9A0E14AD-A12B-2945-96C9-33BBF4DA9F32}" type="presParOf" srcId="{682F91D5-7BBE-3847-9F8A-621A279BCD18}" destId="{39219655-66A3-5B4C-ACD2-832667B4D609}" srcOrd="2" destOrd="0" presId="urn:microsoft.com/office/officeart/2005/8/layout/pList2#9"/>
    <dgm:cxn modelId="{C15D4FD1-E862-EF47-9311-0DF1CF94EA0F}" type="presParOf" srcId="{ED83C20F-F4DF-324A-AB87-71B9A4A34275}" destId="{04F95D30-2975-B941-B047-87C28C991790}" srcOrd="1" destOrd="0" presId="urn:microsoft.com/office/officeart/2005/8/layout/pList2#9"/>
    <dgm:cxn modelId="{4E22651F-9663-AA4E-9A81-CEDB065D8A84}" type="presParOf" srcId="{ED83C20F-F4DF-324A-AB87-71B9A4A34275}" destId="{36B61287-9978-4845-9924-F0D04FEEA19E}" srcOrd="2" destOrd="0" presId="urn:microsoft.com/office/officeart/2005/8/layout/pList2#9"/>
    <dgm:cxn modelId="{8C5E2E24-AD58-8948-87AD-21D6B3AD0747}" type="presParOf" srcId="{36B61287-9978-4845-9924-F0D04FEEA19E}" destId="{9BB9A5D6-A45C-0644-A701-2066B6EDE729}" srcOrd="0" destOrd="0" presId="urn:microsoft.com/office/officeart/2005/8/layout/pList2#9"/>
    <dgm:cxn modelId="{4AFE1272-27FC-A846-8A0A-A4960D79999E}" type="presParOf" srcId="{36B61287-9978-4845-9924-F0D04FEEA19E}" destId="{13AD1022-2782-FB4C-A3A6-3A3B4E1B05A6}" srcOrd="1" destOrd="0" presId="urn:microsoft.com/office/officeart/2005/8/layout/pList2#9"/>
    <dgm:cxn modelId="{8E9BC407-3122-114D-B2C2-37B1281B0E82}" type="presParOf" srcId="{36B61287-9978-4845-9924-F0D04FEEA19E}" destId="{8E0B64AC-06E0-E84C-9844-1767D9D48BF4}" srcOrd="2" destOrd="0" presId="urn:microsoft.com/office/officeart/2005/8/layout/pList2#9"/>
    <dgm:cxn modelId="{900775E2-5BCC-514D-B299-FD4DF1723290}" type="presParOf" srcId="{ED83C20F-F4DF-324A-AB87-71B9A4A34275}" destId="{6E1FB305-7BA6-DC47-9589-91D347E03E60}" srcOrd="3" destOrd="0" presId="urn:microsoft.com/office/officeart/2005/8/layout/pList2#9"/>
    <dgm:cxn modelId="{2D4F5B8C-F44D-6F46-8BED-49F25571B511}" type="presParOf" srcId="{ED83C20F-F4DF-324A-AB87-71B9A4A34275}" destId="{018AAAD7-01C8-1642-BDF3-F5B682E4BD71}" srcOrd="4" destOrd="0" presId="urn:microsoft.com/office/officeart/2005/8/layout/pList2#9"/>
    <dgm:cxn modelId="{91FF639E-C2B6-4A40-AF01-40C5DCCD232A}" type="presParOf" srcId="{018AAAD7-01C8-1642-BDF3-F5B682E4BD71}" destId="{0C68209C-F11C-1048-A9A9-B17B6C39A56A}" srcOrd="0" destOrd="0" presId="urn:microsoft.com/office/officeart/2005/8/layout/pList2#9"/>
    <dgm:cxn modelId="{35D390DD-3BA8-0641-BDD7-40A052310CA6}" type="presParOf" srcId="{018AAAD7-01C8-1642-BDF3-F5B682E4BD71}" destId="{6E33575E-F038-D841-86E6-6B86410EDE51}" srcOrd="1" destOrd="0" presId="urn:microsoft.com/office/officeart/2005/8/layout/pList2#9"/>
    <dgm:cxn modelId="{988E6E06-9CD9-0C4A-A49B-4440539E737A}" type="presParOf" srcId="{018AAAD7-01C8-1642-BDF3-F5B682E4BD71}" destId="{9C242E96-202C-B04D-A2BF-3E77C5AD700B}" srcOrd="2" destOrd="0" presId="urn:microsoft.com/office/officeart/2005/8/layout/pList2#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pList2#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pList2#3">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pList2#4">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pList2#6">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xml><?xml version="1.0" encoding="utf-8"?>
<dgm:layoutDef xmlns:dgm="http://schemas.openxmlformats.org/drawingml/2006/diagram" xmlns:a="http://schemas.openxmlformats.org/drawingml/2006/main" uniqueId="urn:microsoft.com/office/officeart/2005/8/layout/pList2#7">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5/8/layout/pList2#8">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9.xml><?xml version="1.0" encoding="utf-8"?>
<dgm:layoutDef xmlns:dgm="http://schemas.openxmlformats.org/drawingml/2006/diagram" xmlns:a="http://schemas.openxmlformats.org/drawingml/2006/main" uniqueId="urn:microsoft.com/office/officeart/2005/8/layout/pList2#9">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0.83647</cdr:x>
      <cdr:y>0.18858</cdr:y>
    </cdr:from>
    <cdr:to>
      <cdr:x>0.94758</cdr:x>
      <cdr:y>0.39061</cdr:y>
    </cdr:to>
    <cdr:sp macro="" textlink="">
      <cdr:nvSpPr>
        <cdr:cNvPr id="2" name="TextBox 1"/>
        <cdr:cNvSpPr txBox="1"/>
      </cdr:nvSpPr>
      <cdr:spPr>
        <a:xfrm xmlns:a="http://schemas.openxmlformats.org/drawingml/2006/main">
          <a:off x="6883834" y="85350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0.80508</cdr:x>
      <cdr:y>0.11249</cdr:y>
    </cdr:from>
    <cdr:to>
      <cdr:x>0.91619</cdr:x>
      <cdr:y>0.31452</cdr:y>
    </cdr:to>
    <cdr:sp macro="" textlink="">
      <cdr:nvSpPr>
        <cdr:cNvPr id="3" name="TextBox 2"/>
        <cdr:cNvSpPr txBox="1"/>
      </cdr:nvSpPr>
      <cdr:spPr>
        <a:xfrm xmlns:a="http://schemas.openxmlformats.org/drawingml/2006/main">
          <a:off x="6625498" y="50912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0.88889</cdr:x>
      <cdr:y>0.60707</cdr:y>
    </cdr:from>
    <cdr:to>
      <cdr:x>1</cdr:x>
      <cdr:y>0.68792</cdr:y>
    </cdr:to>
    <cdr:sp macro="" textlink="">
      <cdr:nvSpPr>
        <cdr:cNvPr id="4" name="TextBox 3"/>
        <cdr:cNvSpPr txBox="1"/>
      </cdr:nvSpPr>
      <cdr:spPr>
        <a:xfrm xmlns:a="http://schemas.openxmlformats.org/drawingml/2006/main">
          <a:off x="7315200" y="2747594"/>
          <a:ext cx="914400" cy="365904"/>
        </a:xfrm>
        <a:prstGeom xmlns:a="http://schemas.openxmlformats.org/drawingml/2006/main" prst="rect">
          <a:avLst/>
        </a:prstGeom>
        <a:solidFill xmlns:a="http://schemas.openxmlformats.org/drawingml/2006/main">
          <a:srgbClr val="FFFFFF"/>
        </a:solidFill>
      </cdr:spPr>
      <cdr:txBody>
        <a:bodyPr xmlns:a="http://schemas.openxmlformats.org/drawingml/2006/main" vertOverflow="clip" wrap="none" rtlCol="0"/>
        <a:lstStyle xmlns:a="http://schemas.openxmlformats.org/drawingml/2006/main"/>
        <a:p xmlns:a="http://schemas.openxmlformats.org/drawingml/2006/main">
          <a:r>
            <a:rPr lang="en-US" sz="1100" b="1" dirty="0" err="1" smtClean="0"/>
            <a:t>Idiopatic</a:t>
          </a:r>
          <a:r>
            <a:rPr lang="en-US" sz="1100" b="1" dirty="0" smtClean="0"/>
            <a:t> Thrombocytopenic </a:t>
          </a:r>
          <a:r>
            <a:rPr lang="en-US" sz="1100" dirty="0" err="1" smtClean="0"/>
            <a:t>Purpura</a:t>
          </a:r>
          <a:r>
            <a:rPr lang="en-US" sz="1100" dirty="0" smtClean="0"/>
            <a:t> (ITP)</a:t>
          </a:r>
          <a:endParaRPr lang="en-US" sz="1100" dirty="0"/>
        </a:p>
      </cdr:txBody>
    </cdr:sp>
  </cdr:relSizeAnchor>
  <cdr:relSizeAnchor xmlns:cdr="http://schemas.openxmlformats.org/drawingml/2006/chartDrawing">
    <cdr:from>
      <cdr:x>0.37101</cdr:x>
      <cdr:y>0.03435</cdr:y>
    </cdr:from>
    <cdr:to>
      <cdr:x>0.62238</cdr:x>
      <cdr:y>0.09239</cdr:y>
    </cdr:to>
    <cdr:sp macro="" textlink="">
      <cdr:nvSpPr>
        <cdr:cNvPr id="5" name="TextBox 4"/>
        <cdr:cNvSpPr txBox="1"/>
      </cdr:nvSpPr>
      <cdr:spPr>
        <a:xfrm xmlns:a="http://schemas.openxmlformats.org/drawingml/2006/main">
          <a:off x="3522533" y="155452"/>
          <a:ext cx="2386581" cy="262717"/>
        </a:xfrm>
        <a:prstGeom xmlns:a="http://schemas.openxmlformats.org/drawingml/2006/main" prst="rect">
          <a:avLst/>
        </a:prstGeom>
        <a:solidFill xmlns:a="http://schemas.openxmlformats.org/drawingml/2006/main">
          <a:srgbClr val="FFFFFF"/>
        </a:solidFill>
      </cdr:spPr>
      <cdr:txBody>
        <a:bodyPr xmlns:a="http://schemas.openxmlformats.org/drawingml/2006/main" vertOverflow="clip" wrap="none" rtlCol="0"/>
        <a:lstStyle xmlns:a="http://schemas.openxmlformats.org/drawingml/2006/main"/>
        <a:p xmlns:a="http://schemas.openxmlformats.org/drawingml/2006/main">
          <a:r>
            <a:rPr lang="en-US" sz="1600" b="1" dirty="0" err="1" smtClean="0"/>
            <a:t>Idiopatic</a:t>
          </a:r>
          <a:r>
            <a:rPr lang="en-US" sz="1600" b="1" dirty="0" smtClean="0"/>
            <a:t> Thrombocytopenic </a:t>
          </a:r>
          <a:r>
            <a:rPr lang="en-US" sz="1600" b="1" dirty="0" err="1" smtClean="0"/>
            <a:t>Purpura</a:t>
          </a:r>
          <a:r>
            <a:rPr lang="en-US" sz="1600" b="1" dirty="0" smtClean="0"/>
            <a:t> </a:t>
          </a:r>
          <a:endParaRPr lang="en-US" sz="1600" b="1" dirty="0"/>
        </a:p>
      </cdr:txBody>
    </cdr:sp>
  </cdr:relSizeAnchor>
  <cdr:relSizeAnchor xmlns:cdr="http://schemas.openxmlformats.org/drawingml/2006/chartDrawing">
    <cdr:from>
      <cdr:x>0.10811</cdr:x>
      <cdr:y>0.16979</cdr:y>
    </cdr:from>
    <cdr:to>
      <cdr:x>0.20442</cdr:x>
      <cdr:y>0.37182</cdr:y>
    </cdr:to>
    <cdr:sp macro="" textlink="">
      <cdr:nvSpPr>
        <cdr:cNvPr id="6" name="TextBox 5"/>
        <cdr:cNvSpPr txBox="1"/>
      </cdr:nvSpPr>
      <cdr:spPr>
        <a:xfrm xmlns:a="http://schemas.openxmlformats.org/drawingml/2006/main">
          <a:off x="1026476" y="76845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0.08505</cdr:x>
      <cdr:y>0.20365</cdr:y>
    </cdr:from>
    <cdr:to>
      <cdr:x>0.25571</cdr:x>
      <cdr:y>0.28104</cdr:y>
    </cdr:to>
    <cdr:sp macro="" textlink="">
      <cdr:nvSpPr>
        <cdr:cNvPr id="7" name="TextBox 6"/>
        <cdr:cNvSpPr txBox="1"/>
      </cdr:nvSpPr>
      <cdr:spPr>
        <a:xfrm xmlns:a="http://schemas.openxmlformats.org/drawingml/2006/main">
          <a:off x="807524" y="921709"/>
          <a:ext cx="1620248" cy="35028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smtClean="0"/>
            <a:t>Preeclampsia-HELLP</a:t>
          </a:r>
          <a:endParaRPr lang="en-US" sz="1600" b="1" dirty="0"/>
        </a:p>
      </cdr:txBody>
    </cdr:sp>
  </cdr:relSizeAnchor>
  <cdr:relSizeAnchor xmlns:cdr="http://schemas.openxmlformats.org/drawingml/2006/chartDrawing">
    <cdr:from>
      <cdr:x>0.35948</cdr:x>
      <cdr:y>0.58579</cdr:y>
    </cdr:from>
    <cdr:to>
      <cdr:x>0.57626</cdr:x>
      <cdr:y>0.65835</cdr:y>
    </cdr:to>
    <cdr:sp macro="" textlink="">
      <cdr:nvSpPr>
        <cdr:cNvPr id="8" name="TextBox 7"/>
        <cdr:cNvSpPr txBox="1"/>
      </cdr:nvSpPr>
      <cdr:spPr>
        <a:xfrm xmlns:a="http://schemas.openxmlformats.org/drawingml/2006/main">
          <a:off x="3413058" y="2651260"/>
          <a:ext cx="2058152" cy="32839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smtClean="0"/>
            <a:t>Gestational thrombocytopenia</a:t>
          </a:r>
          <a:endParaRPr lang="en-US" sz="1600" b="1" dirty="0"/>
        </a:p>
      </cdr:txBody>
    </cdr:sp>
  </cdr:relSizeAnchor>
  <cdr:relSizeAnchor xmlns:cdr="http://schemas.openxmlformats.org/drawingml/2006/chartDrawing">
    <cdr:from>
      <cdr:x>0.87837</cdr:x>
      <cdr:y>0.33425</cdr:y>
    </cdr:from>
    <cdr:to>
      <cdr:x>1</cdr:x>
      <cdr:y>0.8083</cdr:y>
    </cdr:to>
    <cdr:sp macro="" textlink="">
      <cdr:nvSpPr>
        <cdr:cNvPr id="9" name="Rectangle 8"/>
        <cdr:cNvSpPr/>
      </cdr:nvSpPr>
      <cdr:spPr>
        <a:xfrm xmlns:a="http://schemas.openxmlformats.org/drawingml/2006/main">
          <a:off x="8339486" y="1512821"/>
          <a:ext cx="1154838" cy="2145520"/>
        </a:xfrm>
        <a:prstGeom xmlns:a="http://schemas.openxmlformats.org/drawingml/2006/main" prst="rect">
          <a:avLst/>
        </a:prstGeom>
        <a:solidFill xmlns:a="http://schemas.openxmlformats.org/drawingml/2006/main">
          <a:srgbClr val="FFFFFF"/>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0.04815</cdr:x>
      <cdr:y>0.9184</cdr:y>
    </cdr:from>
    <cdr:to>
      <cdr:x>0.17833</cdr:x>
      <cdr:y>1</cdr:y>
    </cdr:to>
    <cdr:sp macro="" textlink="">
      <cdr:nvSpPr>
        <cdr:cNvPr id="10" name="TextBox 9"/>
        <cdr:cNvSpPr txBox="1"/>
      </cdr:nvSpPr>
      <cdr:spPr>
        <a:xfrm xmlns:a="http://schemas.openxmlformats.org/drawingml/2006/main">
          <a:off x="457199" y="4156631"/>
          <a:ext cx="1235955" cy="36933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517EC5-07A4-1C49-8CD2-5C9D84D7D53C}" type="datetimeFigureOut">
              <a:rPr lang="en-US" smtClean="0"/>
              <a:pPr/>
              <a:t>6/23/2016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99DB25-1BB2-D84A-A25D-DC471E03B54C}" type="slidenum">
              <a:rPr lang="en-US" smtClean="0"/>
              <a:pPr/>
              <a:t>‹#›</a:t>
            </a:fld>
            <a:endParaRPr lang="en-US"/>
          </a:p>
        </p:txBody>
      </p:sp>
    </p:spTree>
    <p:extLst>
      <p:ext uri="{BB962C8B-B14F-4D97-AF65-F5344CB8AC3E}">
        <p14:creationId xmlns:p14="http://schemas.microsoft.com/office/powerpoint/2010/main" val="10627333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1</a:t>
            </a:fld>
            <a:endParaRPr lang="en-US" dirty="0"/>
          </a:p>
        </p:txBody>
      </p:sp>
    </p:spTree>
    <p:extLst>
      <p:ext uri="{BB962C8B-B14F-4D97-AF65-F5344CB8AC3E}">
        <p14:creationId xmlns:p14="http://schemas.microsoft.com/office/powerpoint/2010/main" val="590844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16</a:t>
            </a:fld>
            <a:endParaRPr lang="en-US"/>
          </a:p>
        </p:txBody>
      </p:sp>
    </p:spTree>
    <p:extLst>
      <p:ext uri="{BB962C8B-B14F-4D97-AF65-F5344CB8AC3E}">
        <p14:creationId xmlns:p14="http://schemas.microsoft.com/office/powerpoint/2010/main" val="2750184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marL="85725" marR="0" indent="-85725" algn="l" defTabSz="457200" rtl="0" eaLnBrk="1" fontAlgn="auto" latinLnBrk="0" hangingPunct="1">
              <a:lnSpc>
                <a:spcPct val="93000"/>
              </a:lnSpc>
              <a:spcBef>
                <a:spcPct val="0"/>
              </a:spcBef>
              <a:spcAft>
                <a:spcPts val="0"/>
              </a:spcAft>
              <a:buClrTx/>
              <a:buSzPct val="45000"/>
              <a:buFont typeface="Wingdings" charset="0"/>
              <a:buNone/>
              <a:tabLst>
                <a:tab pos="723900" algn="l"/>
                <a:tab pos="1447800" algn="l"/>
                <a:tab pos="2171700" algn="l"/>
                <a:tab pos="2895600" algn="l"/>
                <a:tab pos="3619500" algn="l"/>
                <a:tab pos="4343400" algn="l"/>
                <a:tab pos="5067300" algn="l"/>
              </a:tabLst>
              <a:defRPr/>
            </a:pPr>
            <a:endParaRPr lang="en-GB" dirty="0">
              <a:latin typeface="Arial" charset="0"/>
              <a:cs typeface="msgothic"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endParaRPr lang="en-GB" dirty="0">
              <a:latin typeface="Arial" charset="0"/>
              <a:cs typeface="msgothic"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19</a:t>
            </a:fld>
            <a:endParaRPr lang="en-US"/>
          </a:p>
        </p:txBody>
      </p:sp>
    </p:spTree>
    <p:extLst>
      <p:ext uri="{BB962C8B-B14F-4D97-AF65-F5344CB8AC3E}">
        <p14:creationId xmlns:p14="http://schemas.microsoft.com/office/powerpoint/2010/main" val="3104389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21</a:t>
            </a:fld>
            <a:endParaRPr lang="en-US"/>
          </a:p>
        </p:txBody>
      </p:sp>
    </p:spTree>
    <p:extLst>
      <p:ext uri="{BB962C8B-B14F-4D97-AF65-F5344CB8AC3E}">
        <p14:creationId xmlns:p14="http://schemas.microsoft.com/office/powerpoint/2010/main" val="1264706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24</a:t>
            </a:fld>
            <a:endParaRPr lang="en-US"/>
          </a:p>
        </p:txBody>
      </p:sp>
    </p:spTree>
    <p:extLst>
      <p:ext uri="{BB962C8B-B14F-4D97-AF65-F5344CB8AC3E}">
        <p14:creationId xmlns:p14="http://schemas.microsoft.com/office/powerpoint/2010/main" val="457170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solidFill>
                <a:prstClr val="black"/>
              </a:solidFill>
              <a:latin typeface="Calibri"/>
            </a:endParaRPr>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endParaRPr lang="en-GB" dirty="0">
              <a:latin typeface="Arial" charset="0"/>
              <a:cs typeface="msgothic"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26</a:t>
            </a:fld>
            <a:endParaRPr lang="en-US"/>
          </a:p>
        </p:txBody>
      </p:sp>
    </p:spTree>
    <p:extLst>
      <p:ext uri="{BB962C8B-B14F-4D97-AF65-F5344CB8AC3E}">
        <p14:creationId xmlns:p14="http://schemas.microsoft.com/office/powerpoint/2010/main" val="732514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27</a:t>
            </a:fld>
            <a:endParaRPr lang="en-US"/>
          </a:p>
        </p:txBody>
      </p:sp>
    </p:spTree>
    <p:extLst>
      <p:ext uri="{BB962C8B-B14F-4D97-AF65-F5344CB8AC3E}">
        <p14:creationId xmlns:p14="http://schemas.microsoft.com/office/powerpoint/2010/main" val="340106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28</a:t>
            </a:fld>
            <a:endParaRPr lang="en-US"/>
          </a:p>
        </p:txBody>
      </p:sp>
    </p:spTree>
    <p:extLst>
      <p:ext uri="{BB962C8B-B14F-4D97-AF65-F5344CB8AC3E}">
        <p14:creationId xmlns:p14="http://schemas.microsoft.com/office/powerpoint/2010/main" val="3955634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3</a:t>
            </a:fld>
            <a:endParaRPr lang="en-US"/>
          </a:p>
        </p:txBody>
      </p:sp>
    </p:spTree>
    <p:extLst>
      <p:ext uri="{BB962C8B-B14F-4D97-AF65-F5344CB8AC3E}">
        <p14:creationId xmlns:p14="http://schemas.microsoft.com/office/powerpoint/2010/main" val="536095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29</a:t>
            </a:fld>
            <a:endParaRPr lang="en-US"/>
          </a:p>
        </p:txBody>
      </p:sp>
    </p:spTree>
    <p:extLst>
      <p:ext uri="{BB962C8B-B14F-4D97-AF65-F5344CB8AC3E}">
        <p14:creationId xmlns:p14="http://schemas.microsoft.com/office/powerpoint/2010/main" val="3763789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30</a:t>
            </a:fld>
            <a:endParaRPr lang="en-US"/>
          </a:p>
        </p:txBody>
      </p:sp>
    </p:spTree>
    <p:extLst>
      <p:ext uri="{BB962C8B-B14F-4D97-AF65-F5344CB8AC3E}">
        <p14:creationId xmlns:p14="http://schemas.microsoft.com/office/powerpoint/2010/main" val="414125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31</a:t>
            </a:fld>
            <a:endParaRPr lang="en-US"/>
          </a:p>
        </p:txBody>
      </p:sp>
    </p:spTree>
    <p:extLst>
      <p:ext uri="{BB962C8B-B14F-4D97-AF65-F5344CB8AC3E}">
        <p14:creationId xmlns:p14="http://schemas.microsoft.com/office/powerpoint/2010/main" val="1944806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32</a:t>
            </a:fld>
            <a:endParaRPr lang="en-US"/>
          </a:p>
        </p:txBody>
      </p:sp>
    </p:spTree>
    <p:extLst>
      <p:ext uri="{BB962C8B-B14F-4D97-AF65-F5344CB8AC3E}">
        <p14:creationId xmlns:p14="http://schemas.microsoft.com/office/powerpoint/2010/main" val="3335022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33</a:t>
            </a:fld>
            <a:endParaRPr lang="en-US"/>
          </a:p>
        </p:txBody>
      </p:sp>
    </p:spTree>
    <p:extLst>
      <p:ext uri="{BB962C8B-B14F-4D97-AF65-F5344CB8AC3E}">
        <p14:creationId xmlns:p14="http://schemas.microsoft.com/office/powerpoint/2010/main" val="1626178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35</a:t>
            </a:fld>
            <a:endParaRPr lang="en-US"/>
          </a:p>
        </p:txBody>
      </p:sp>
    </p:spTree>
    <p:extLst>
      <p:ext uri="{BB962C8B-B14F-4D97-AF65-F5344CB8AC3E}">
        <p14:creationId xmlns:p14="http://schemas.microsoft.com/office/powerpoint/2010/main" val="2783709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37</a:t>
            </a:fld>
            <a:endParaRPr lang="en-US"/>
          </a:p>
        </p:txBody>
      </p:sp>
    </p:spTree>
    <p:extLst>
      <p:ext uri="{BB962C8B-B14F-4D97-AF65-F5344CB8AC3E}">
        <p14:creationId xmlns:p14="http://schemas.microsoft.com/office/powerpoint/2010/main" val="422889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38</a:t>
            </a:fld>
            <a:endParaRPr lang="en-US"/>
          </a:p>
        </p:txBody>
      </p:sp>
    </p:spTree>
    <p:extLst>
      <p:ext uri="{BB962C8B-B14F-4D97-AF65-F5344CB8AC3E}">
        <p14:creationId xmlns:p14="http://schemas.microsoft.com/office/powerpoint/2010/main" val="1564202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39</a:t>
            </a:fld>
            <a:endParaRPr lang="en-US"/>
          </a:p>
        </p:txBody>
      </p:sp>
    </p:spTree>
    <p:extLst>
      <p:ext uri="{BB962C8B-B14F-4D97-AF65-F5344CB8AC3E}">
        <p14:creationId xmlns:p14="http://schemas.microsoft.com/office/powerpoint/2010/main" val="28314451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Remi</a:t>
            </a:r>
            <a:r>
              <a:rPr lang="en-US" dirty="0" smtClean="0"/>
              <a:t>- pretty much standard </a:t>
            </a:r>
            <a:r>
              <a:rPr lang="en-US" dirty="0" err="1" smtClean="0"/>
              <a:t>vs</a:t>
            </a:r>
            <a:r>
              <a:rPr lang="en-US" dirty="0" smtClean="0"/>
              <a:t> standard </a:t>
            </a:r>
            <a:r>
              <a:rPr lang="en-US" dirty="0" err="1" smtClean="0"/>
              <a:t>epid</a:t>
            </a:r>
            <a:r>
              <a:rPr lang="en-US" dirty="0" smtClean="0"/>
              <a:t>- not a PCEA study</a:t>
            </a:r>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42</a:t>
            </a:fld>
            <a:endParaRPr lang="en-US"/>
          </a:p>
        </p:txBody>
      </p:sp>
    </p:spTree>
    <p:extLst>
      <p:ext uri="{BB962C8B-B14F-4D97-AF65-F5344CB8AC3E}">
        <p14:creationId xmlns:p14="http://schemas.microsoft.com/office/powerpoint/2010/main" val="2318250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4</a:t>
            </a:fld>
            <a:endParaRPr lang="en-US"/>
          </a:p>
        </p:txBody>
      </p:sp>
    </p:spTree>
    <p:extLst>
      <p:ext uri="{BB962C8B-B14F-4D97-AF65-F5344CB8AC3E}">
        <p14:creationId xmlns:p14="http://schemas.microsoft.com/office/powerpoint/2010/main" val="29277722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reduction in pain scores were plotted </a:t>
            </a:r>
            <a:r>
              <a:rPr lang="en-US" dirty="0" err="1" smtClean="0"/>
              <a:t>ther</a:t>
            </a:r>
            <a:r>
              <a:rPr lang="en-US" dirty="0" smtClean="0"/>
              <a:t> is no difference.</a:t>
            </a:r>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43</a:t>
            </a:fld>
            <a:endParaRPr lang="en-US"/>
          </a:p>
        </p:txBody>
      </p:sp>
    </p:spTree>
    <p:extLst>
      <p:ext uri="{BB962C8B-B14F-4D97-AF65-F5344CB8AC3E}">
        <p14:creationId xmlns:p14="http://schemas.microsoft.com/office/powerpoint/2010/main" val="33434891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65% in </a:t>
            </a:r>
            <a:r>
              <a:rPr lang="en-US" dirty="0" err="1" smtClean="0"/>
              <a:t>remi</a:t>
            </a:r>
            <a:r>
              <a:rPr lang="en-US" dirty="0" smtClean="0"/>
              <a:t> group </a:t>
            </a:r>
            <a:r>
              <a:rPr lang="en-US" dirty="0" err="1" smtClean="0"/>
              <a:t>neede</a:t>
            </a:r>
            <a:r>
              <a:rPr lang="en-US" dirty="0" smtClean="0"/>
              <a:t> Oxygen, all were sedated and although </a:t>
            </a:r>
            <a:r>
              <a:rPr lang="en-US" dirty="0" err="1" smtClean="0"/>
              <a:t>umb</a:t>
            </a:r>
            <a:r>
              <a:rPr lang="en-US" dirty="0" smtClean="0"/>
              <a:t> v </a:t>
            </a:r>
            <a:r>
              <a:rPr lang="en-US" dirty="0" err="1" smtClean="0"/>
              <a:t>ph</a:t>
            </a:r>
            <a:r>
              <a:rPr lang="en-US" dirty="0" smtClean="0"/>
              <a:t> was significantly lower, there were NO differences in neonatal outcomes</a:t>
            </a:r>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45</a:t>
            </a:fld>
            <a:endParaRPr lang="en-US"/>
          </a:p>
        </p:txBody>
      </p:sp>
    </p:spTree>
    <p:extLst>
      <p:ext uri="{BB962C8B-B14F-4D97-AF65-F5344CB8AC3E}">
        <p14:creationId xmlns:p14="http://schemas.microsoft.com/office/powerpoint/2010/main" val="3089388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300 mcg total</a:t>
            </a:r>
            <a:endParaRPr lang="en-US" dirty="0"/>
          </a:p>
        </p:txBody>
      </p:sp>
      <p:sp>
        <p:nvSpPr>
          <p:cNvPr id="4" name="Slide Number Placeholder 3"/>
          <p:cNvSpPr>
            <a:spLocks noGrp="1"/>
          </p:cNvSpPr>
          <p:nvPr>
            <p:ph type="sldNum" sz="quarter" idx="10"/>
          </p:nvPr>
        </p:nvSpPr>
        <p:spPr/>
        <p:txBody>
          <a:bodyPr/>
          <a:lstStyle/>
          <a:p>
            <a:fld id="{0D853C53-850F-674E-B8C8-554D5107BC13}" type="slidenum">
              <a:rPr lang="en-US" smtClean="0"/>
              <a:pPr/>
              <a:t>49</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Reently</a:t>
            </a:r>
            <a:r>
              <a:rPr lang="en-US" dirty="0" smtClean="0"/>
              <a:t> published- but not very good studies</a:t>
            </a:r>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52</a:t>
            </a:fld>
            <a:endParaRPr lang="en-US"/>
          </a:p>
        </p:txBody>
      </p:sp>
    </p:spTree>
    <p:extLst>
      <p:ext uri="{BB962C8B-B14F-4D97-AF65-F5344CB8AC3E}">
        <p14:creationId xmlns:p14="http://schemas.microsoft.com/office/powerpoint/2010/main" val="3341547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Reduced awareness 1 in 5 and others as desaturation but only a small</a:t>
            </a:r>
            <a:r>
              <a:rPr lang="en-US" baseline="0" dirty="0" smtClean="0"/>
              <a:t> number</a:t>
            </a:r>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53</a:t>
            </a:fld>
            <a:endParaRPr lang="en-US"/>
          </a:p>
        </p:txBody>
      </p:sp>
    </p:spTree>
    <p:extLst>
      <p:ext uri="{BB962C8B-B14F-4D97-AF65-F5344CB8AC3E}">
        <p14:creationId xmlns:p14="http://schemas.microsoft.com/office/powerpoint/2010/main" val="24623327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54</a:t>
            </a:fld>
            <a:endParaRPr lang="en-US"/>
          </a:p>
        </p:txBody>
      </p:sp>
    </p:spTree>
    <p:extLst>
      <p:ext uri="{BB962C8B-B14F-4D97-AF65-F5344CB8AC3E}">
        <p14:creationId xmlns:p14="http://schemas.microsoft.com/office/powerpoint/2010/main" val="19297957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55</a:t>
            </a:fld>
            <a:endParaRPr lang="en-US"/>
          </a:p>
        </p:txBody>
      </p:sp>
    </p:spTree>
    <p:extLst>
      <p:ext uri="{BB962C8B-B14F-4D97-AF65-F5344CB8AC3E}">
        <p14:creationId xmlns:p14="http://schemas.microsoft.com/office/powerpoint/2010/main" val="10857621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56</a:t>
            </a:fld>
            <a:endParaRPr lang="en-US"/>
          </a:p>
        </p:txBody>
      </p:sp>
    </p:spTree>
    <p:extLst>
      <p:ext uri="{BB962C8B-B14F-4D97-AF65-F5344CB8AC3E}">
        <p14:creationId xmlns:p14="http://schemas.microsoft.com/office/powerpoint/2010/main" val="13757207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Perhaps the most striking and poignant part of the editorial is this statement</a:t>
            </a:r>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57</a:t>
            </a:fld>
            <a:endParaRPr lang="en-US" dirty="0"/>
          </a:p>
        </p:txBody>
      </p:sp>
    </p:spTree>
    <p:extLst>
      <p:ext uri="{BB962C8B-B14F-4D97-AF65-F5344CB8AC3E}">
        <p14:creationId xmlns:p14="http://schemas.microsoft.com/office/powerpoint/2010/main" val="40994016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72</a:t>
            </a:fld>
            <a:endParaRPr lang="en-US"/>
          </a:p>
        </p:txBody>
      </p:sp>
    </p:spTree>
    <p:extLst>
      <p:ext uri="{BB962C8B-B14F-4D97-AF65-F5344CB8AC3E}">
        <p14:creationId xmlns:p14="http://schemas.microsoft.com/office/powerpoint/2010/main" val="1302860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5</a:t>
            </a:fld>
            <a:endParaRPr lang="en-US"/>
          </a:p>
        </p:txBody>
      </p:sp>
    </p:spTree>
    <p:extLst>
      <p:ext uri="{BB962C8B-B14F-4D97-AF65-F5344CB8AC3E}">
        <p14:creationId xmlns:p14="http://schemas.microsoft.com/office/powerpoint/2010/main" val="3026810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Groups were appropriately matched as to age and as you can see here, the ONSD is significantly higher in the </a:t>
            </a:r>
            <a:r>
              <a:rPr lang="en-US" dirty="0" err="1" smtClean="0"/>
              <a:t>preecl</a:t>
            </a:r>
            <a:r>
              <a:rPr lang="en-US" dirty="0" smtClean="0"/>
              <a:t> compared to the </a:t>
            </a:r>
            <a:r>
              <a:rPr lang="en-US" dirty="0" err="1" smtClean="0"/>
              <a:t>nirmal</a:t>
            </a:r>
            <a:r>
              <a:rPr lang="en-US" dirty="0" smtClean="0"/>
              <a:t> parturient.</a:t>
            </a:r>
          </a:p>
          <a:p>
            <a:r>
              <a:rPr lang="en-US" dirty="0" smtClean="0"/>
              <a:t> </a:t>
            </a:r>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73</a:t>
            </a:fld>
            <a:endParaRPr lang="en-US"/>
          </a:p>
        </p:txBody>
      </p:sp>
    </p:spTree>
    <p:extLst>
      <p:ext uri="{BB962C8B-B14F-4D97-AF65-F5344CB8AC3E}">
        <p14:creationId xmlns:p14="http://schemas.microsoft.com/office/powerpoint/2010/main" val="31143228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authors did not stop</a:t>
            </a:r>
            <a:r>
              <a:rPr lang="en-US" baseline="0" dirty="0" smtClean="0"/>
              <a:t> there , they also tracked the ONSD postpartum </a:t>
            </a:r>
            <a:r>
              <a:rPr lang="en-US" baseline="0" dirty="0" err="1" smtClean="0"/>
              <a:t>upto</a:t>
            </a:r>
            <a:r>
              <a:rPr lang="en-US" baseline="0" dirty="0" smtClean="0"/>
              <a:t> 7 days. And you can see here that the median ONSD decreased starting the 3</a:t>
            </a:r>
            <a:r>
              <a:rPr lang="en-US" baseline="30000" dirty="0" smtClean="0"/>
              <a:t>rd</a:t>
            </a:r>
            <a:r>
              <a:rPr lang="en-US" baseline="0" dirty="0" smtClean="0"/>
              <a:t> postpartum day and reached almost normal diameter on the 7</a:t>
            </a:r>
            <a:r>
              <a:rPr lang="en-US" baseline="30000" dirty="0" smtClean="0"/>
              <a:t>th</a:t>
            </a:r>
            <a:r>
              <a:rPr lang="en-US" baseline="0" dirty="0" smtClean="0"/>
              <a:t> postpartum day. </a:t>
            </a:r>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74</a:t>
            </a:fld>
            <a:endParaRPr lang="en-US"/>
          </a:p>
        </p:txBody>
      </p:sp>
    </p:spTree>
    <p:extLst>
      <p:ext uri="{BB962C8B-B14F-4D97-AF65-F5344CB8AC3E}">
        <p14:creationId xmlns:p14="http://schemas.microsoft.com/office/powerpoint/2010/main" val="19198475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authors did not stop</a:t>
            </a:r>
            <a:r>
              <a:rPr lang="en-US" baseline="0" dirty="0" smtClean="0"/>
              <a:t> there , they also tracked the ONSD postpartum </a:t>
            </a:r>
            <a:r>
              <a:rPr lang="en-US" baseline="0" dirty="0" err="1" smtClean="0"/>
              <a:t>upto</a:t>
            </a:r>
            <a:r>
              <a:rPr lang="en-US" baseline="0" dirty="0" smtClean="0"/>
              <a:t> 7 days. And you can see here that the median ONSD decreased starting the 3</a:t>
            </a:r>
            <a:r>
              <a:rPr lang="en-US" baseline="30000" dirty="0" smtClean="0"/>
              <a:t>rd</a:t>
            </a:r>
            <a:r>
              <a:rPr lang="en-US" baseline="0" dirty="0" smtClean="0"/>
              <a:t> postpartum day and reached almost normal diameter on the 7</a:t>
            </a:r>
            <a:r>
              <a:rPr lang="en-US" baseline="30000" dirty="0" smtClean="0"/>
              <a:t>th</a:t>
            </a:r>
            <a:r>
              <a:rPr lang="en-US" baseline="0" dirty="0" smtClean="0"/>
              <a:t> postpartum day. </a:t>
            </a:r>
            <a:endParaRPr lang="en-US" dirty="0" smtClean="0"/>
          </a:p>
          <a:p>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75</a:t>
            </a:fld>
            <a:endParaRPr lang="en-US"/>
          </a:p>
        </p:txBody>
      </p:sp>
    </p:spTree>
    <p:extLst>
      <p:ext uri="{BB962C8B-B14F-4D97-AF65-F5344CB8AC3E}">
        <p14:creationId xmlns:p14="http://schemas.microsoft.com/office/powerpoint/2010/main" val="37593926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authors did not stop</a:t>
            </a:r>
            <a:r>
              <a:rPr lang="en-US" baseline="0" dirty="0" smtClean="0"/>
              <a:t> there , they also tracked the ONSD postpartum </a:t>
            </a:r>
            <a:r>
              <a:rPr lang="en-US" baseline="0" dirty="0" err="1" smtClean="0"/>
              <a:t>upto</a:t>
            </a:r>
            <a:r>
              <a:rPr lang="en-US" baseline="0" dirty="0" smtClean="0"/>
              <a:t> 7 days. And you can see here that the median ONSD decreased starting the 3</a:t>
            </a:r>
            <a:r>
              <a:rPr lang="en-US" baseline="30000" dirty="0" smtClean="0"/>
              <a:t>rd</a:t>
            </a:r>
            <a:r>
              <a:rPr lang="en-US" baseline="0" dirty="0" smtClean="0"/>
              <a:t> postpartum day and reached almost normal diameter on the 7</a:t>
            </a:r>
            <a:r>
              <a:rPr lang="en-US" baseline="30000" dirty="0" smtClean="0"/>
              <a:t>th</a:t>
            </a:r>
            <a:r>
              <a:rPr lang="en-US" baseline="0" dirty="0" smtClean="0"/>
              <a:t> postpartum day. No such change was found in healthy </a:t>
            </a:r>
            <a:r>
              <a:rPr lang="en-US" baseline="0" dirty="0" err="1" smtClean="0"/>
              <a:t>parturients</a:t>
            </a:r>
            <a:r>
              <a:rPr lang="en-US" baseline="0" dirty="0" smtClean="0"/>
              <a:t> suggestive that this is unique in the </a:t>
            </a:r>
            <a:r>
              <a:rPr lang="en-US" baseline="0" dirty="0" err="1" smtClean="0"/>
              <a:t>preeclamptic</a:t>
            </a:r>
            <a:r>
              <a:rPr lang="en-US" baseline="0" dirty="0" smtClean="0"/>
              <a:t> state.</a:t>
            </a:r>
            <a:endParaRPr lang="en-US" dirty="0" smtClean="0"/>
          </a:p>
          <a:p>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76</a:t>
            </a:fld>
            <a:endParaRPr lang="en-US"/>
          </a:p>
        </p:txBody>
      </p:sp>
    </p:spTree>
    <p:extLst>
      <p:ext uri="{BB962C8B-B14F-4D97-AF65-F5344CB8AC3E}">
        <p14:creationId xmlns:p14="http://schemas.microsoft.com/office/powerpoint/2010/main" val="33696028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Edema</a:t>
            </a:r>
            <a:r>
              <a:rPr lang="en-US" baseline="0" dirty="0" smtClean="0"/>
              <a:t> secondary to  generalized increase in permeability seen in </a:t>
            </a:r>
            <a:r>
              <a:rPr lang="en-US" baseline="0" dirty="0" err="1" smtClean="0"/>
              <a:t>preecl</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77</a:t>
            </a:fld>
            <a:endParaRPr lang="en-US"/>
          </a:p>
        </p:txBody>
      </p:sp>
    </p:spTree>
    <p:extLst>
      <p:ext uri="{BB962C8B-B14F-4D97-AF65-F5344CB8AC3E}">
        <p14:creationId xmlns:p14="http://schemas.microsoft.com/office/powerpoint/2010/main" val="21220964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all know that </a:t>
            </a:r>
            <a:r>
              <a:rPr lang="en-US" dirty="0" err="1" smtClean="0"/>
              <a:t>preeclamsia</a:t>
            </a:r>
            <a:r>
              <a:rPr lang="en-US" dirty="0" smtClean="0"/>
              <a:t> remains to be one of the causes of the leading causes of maternal  and </a:t>
            </a:r>
            <a:r>
              <a:rPr lang="en-US" dirty="0" err="1" smtClean="0"/>
              <a:t>fetalmortality</a:t>
            </a:r>
            <a:r>
              <a:rPr lang="en-US" dirty="0" smtClean="0"/>
              <a:t> and morbidity  and we have guidelines</a:t>
            </a:r>
            <a:r>
              <a:rPr lang="en-US" baseline="0" dirty="0" smtClean="0"/>
              <a:t> to help us with the management of these patients. Tailored and individualized management has been a challenge because of the lack of prognostic  biomarkers.</a:t>
            </a:r>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78</a:t>
            </a:fld>
            <a:endParaRPr lang="en-US"/>
          </a:p>
        </p:txBody>
      </p:sp>
    </p:spTree>
    <p:extLst>
      <p:ext uri="{BB962C8B-B14F-4D97-AF65-F5344CB8AC3E}">
        <p14:creationId xmlns:p14="http://schemas.microsoft.com/office/powerpoint/2010/main" val="20281525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all know that </a:t>
            </a:r>
            <a:r>
              <a:rPr lang="en-US" dirty="0" err="1" smtClean="0"/>
              <a:t>preeclamsia</a:t>
            </a:r>
            <a:r>
              <a:rPr lang="en-US" dirty="0" smtClean="0"/>
              <a:t> remains to be one of the causes of the leading causes of maternal  and </a:t>
            </a:r>
            <a:r>
              <a:rPr lang="en-US" dirty="0" err="1" smtClean="0"/>
              <a:t>fetalmortality</a:t>
            </a:r>
            <a:r>
              <a:rPr lang="en-US" dirty="0" smtClean="0"/>
              <a:t> and morbidity  and we have guidelines</a:t>
            </a:r>
            <a:r>
              <a:rPr lang="en-US" baseline="0" dirty="0" smtClean="0"/>
              <a:t> to help us with the management of these patients. Tailored and individualized management has been a challenge because of the lack of prognostic  biomarkers.</a:t>
            </a:r>
            <a:endParaRPr lang="en-US" dirty="0" smtClean="0"/>
          </a:p>
          <a:p>
            <a:r>
              <a:rPr lang="en-US" dirty="0" smtClean="0"/>
              <a:t>Factor this ratio into the realm of clinical decision making</a:t>
            </a:r>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79</a:t>
            </a:fld>
            <a:endParaRPr lang="en-US"/>
          </a:p>
        </p:txBody>
      </p:sp>
    </p:spTree>
    <p:extLst>
      <p:ext uri="{BB962C8B-B14F-4D97-AF65-F5344CB8AC3E}">
        <p14:creationId xmlns:p14="http://schemas.microsoft.com/office/powerpoint/2010/main" val="38382450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80</a:t>
            </a:fld>
            <a:endParaRPr lang="en-US"/>
          </a:p>
        </p:txBody>
      </p:sp>
    </p:spTree>
    <p:extLst>
      <p:ext uri="{BB962C8B-B14F-4D97-AF65-F5344CB8AC3E}">
        <p14:creationId xmlns:p14="http://schemas.microsoft.com/office/powerpoint/2010/main" val="24311253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adverse outcomes. </a:t>
            </a:r>
            <a:r>
              <a:rPr lang="en-US" dirty="0" err="1" smtClean="0"/>
              <a:t>Sice</a:t>
            </a:r>
            <a:r>
              <a:rPr lang="en-US" dirty="0" smtClean="0"/>
              <a:t> 34 weeks seem to be the magic number wherein most of the analysis regarding delivery is made, the authors made a separate </a:t>
            </a:r>
            <a:r>
              <a:rPr lang="en-US" dirty="0" err="1" smtClean="0"/>
              <a:t>anaysis</a:t>
            </a:r>
            <a:r>
              <a:rPr lang="en-US" dirty="0" smtClean="0"/>
              <a:t> . Magic number of 85</a:t>
            </a:r>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82</a:t>
            </a:fld>
            <a:endParaRPr lang="en-US"/>
          </a:p>
        </p:txBody>
      </p:sp>
    </p:spTree>
    <p:extLst>
      <p:ext uri="{BB962C8B-B14F-4D97-AF65-F5344CB8AC3E}">
        <p14:creationId xmlns:p14="http://schemas.microsoft.com/office/powerpoint/2010/main" val="9776435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Kaplan</a:t>
            </a:r>
            <a:r>
              <a:rPr lang="en-US" baseline="0" dirty="0" smtClean="0"/>
              <a:t> </a:t>
            </a:r>
            <a:r>
              <a:rPr lang="en-US" baseline="0" dirty="0" err="1" smtClean="0"/>
              <a:t>meier</a:t>
            </a:r>
            <a:r>
              <a:rPr lang="en-US" baseline="0" dirty="0" smtClean="0"/>
              <a:t> survival curve, a ratio of 85  delivered within 2 weeks</a:t>
            </a:r>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84</a:t>
            </a:fld>
            <a:endParaRPr lang="en-US"/>
          </a:p>
        </p:txBody>
      </p:sp>
    </p:spTree>
    <p:extLst>
      <p:ext uri="{BB962C8B-B14F-4D97-AF65-F5344CB8AC3E}">
        <p14:creationId xmlns:p14="http://schemas.microsoft.com/office/powerpoint/2010/main" val="2275378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0D853C53-850F-674E-B8C8-554D5107BC13}" type="slidenum">
              <a:rPr lang="en-US" smtClean="0"/>
              <a:pPr/>
              <a:t>7</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Incidence… but the problem with these studies is it is not controlled for pre </a:t>
            </a:r>
            <a:r>
              <a:rPr lang="en-US" dirty="0" err="1" smtClean="0"/>
              <a:t>exustng</a:t>
            </a:r>
            <a:r>
              <a:rPr lang="en-US" dirty="0" smtClean="0"/>
              <a:t> pain</a:t>
            </a:r>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89</a:t>
            </a:fld>
            <a:endParaRPr lang="en-US"/>
          </a:p>
        </p:txBody>
      </p:sp>
    </p:spTree>
    <p:extLst>
      <p:ext uri="{BB962C8B-B14F-4D97-AF65-F5344CB8AC3E}">
        <p14:creationId xmlns:p14="http://schemas.microsoft.com/office/powerpoint/2010/main" val="2652308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this was addressed by this</a:t>
            </a:r>
            <a:r>
              <a:rPr lang="en-US" baseline="0" dirty="0" smtClean="0"/>
              <a:t> wonderful study published in 2013. 4 centers</a:t>
            </a:r>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90</a:t>
            </a:fld>
            <a:endParaRPr lang="en-US"/>
          </a:p>
        </p:txBody>
      </p:sp>
    </p:spTree>
    <p:extLst>
      <p:ext uri="{BB962C8B-B14F-4D97-AF65-F5344CB8AC3E}">
        <p14:creationId xmlns:p14="http://schemas.microsoft.com/office/powerpoint/2010/main" val="16044019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91</a:t>
            </a:fld>
            <a:endParaRPr lang="en-US" dirty="0"/>
          </a:p>
        </p:txBody>
      </p:sp>
    </p:spTree>
    <p:extLst>
      <p:ext uri="{BB962C8B-B14F-4D97-AF65-F5344CB8AC3E}">
        <p14:creationId xmlns:p14="http://schemas.microsoft.com/office/powerpoint/2010/main" val="24384232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there must be something protective- either tissue trauma is not enough to </a:t>
            </a:r>
            <a:r>
              <a:rPr lang="en-US" dirty="0" err="1" smtClean="0"/>
              <a:t>triggera</a:t>
            </a:r>
            <a:r>
              <a:rPr lang="en-US" dirty="0" smtClean="0"/>
              <a:t> chronic</a:t>
            </a:r>
            <a:r>
              <a:rPr lang="en-US" baseline="0" dirty="0" smtClean="0"/>
              <a:t> pain response or there can be some biological factors in pregnant women making them less susceptible to chronic pain.</a:t>
            </a:r>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92</a:t>
            </a:fld>
            <a:endParaRPr lang="en-US"/>
          </a:p>
        </p:txBody>
      </p:sp>
    </p:spTree>
    <p:extLst>
      <p:ext uri="{BB962C8B-B14F-4D97-AF65-F5344CB8AC3E}">
        <p14:creationId xmlns:p14="http://schemas.microsoft.com/office/powerpoint/2010/main" val="4422069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Withdrawal </a:t>
            </a:r>
            <a:r>
              <a:rPr lang="en-US" dirty="0" err="1" smtClean="0"/>
              <a:t>thresholgds</a:t>
            </a:r>
            <a:r>
              <a:rPr lang="en-US" dirty="0" smtClean="0"/>
              <a:t> were plotted </a:t>
            </a:r>
            <a:r>
              <a:rPr lang="en-US" dirty="0" err="1" smtClean="0"/>
              <a:t>agaist</a:t>
            </a:r>
            <a:r>
              <a:rPr lang="en-US" dirty="0" smtClean="0"/>
              <a:t> days before and after delivery. And you can see that </a:t>
            </a:r>
            <a:r>
              <a:rPr lang="en-US" dirty="0" err="1" smtClean="0"/>
              <a:t>postdelivery</a:t>
            </a:r>
            <a:r>
              <a:rPr lang="en-US" dirty="0" smtClean="0"/>
              <a:t> the withdrawal thresholds slowly increase among the pregnant patients suggesting that they become less </a:t>
            </a:r>
            <a:r>
              <a:rPr lang="en-US" dirty="0" err="1" smtClean="0"/>
              <a:t>sensiive</a:t>
            </a:r>
            <a:r>
              <a:rPr lang="en-US" dirty="0" smtClean="0"/>
              <a:t> to pain. So</a:t>
            </a:r>
            <a:r>
              <a:rPr lang="en-US" baseline="0" dirty="0" smtClean="0"/>
              <a:t> the authors looked at oxytocin</a:t>
            </a:r>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94</a:t>
            </a:fld>
            <a:endParaRPr lang="en-US"/>
          </a:p>
        </p:txBody>
      </p:sp>
    </p:spTree>
    <p:extLst>
      <p:ext uri="{BB962C8B-B14F-4D97-AF65-F5344CB8AC3E}">
        <p14:creationId xmlns:p14="http://schemas.microsoft.com/office/powerpoint/2010/main" val="14887452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authors looked at the role of oxytocin as a </a:t>
            </a:r>
            <a:r>
              <a:rPr lang="en-US" dirty="0" err="1" smtClean="0"/>
              <a:t>moleculewith</a:t>
            </a:r>
            <a:r>
              <a:rPr lang="en-US" dirty="0" smtClean="0"/>
              <a:t> analgesic potential and quantified CSF oxytocin levels. They found that oxytocin level markedly increased when mothers were with their pups …. Suggesting</a:t>
            </a:r>
            <a:r>
              <a:rPr lang="en-US" baseline="0" dirty="0" smtClean="0"/>
              <a:t> the role of oxytocin.</a:t>
            </a:r>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95</a:t>
            </a:fld>
            <a:endParaRPr lang="en-US"/>
          </a:p>
        </p:txBody>
      </p:sp>
    </p:spTree>
    <p:extLst>
      <p:ext uri="{BB962C8B-B14F-4D97-AF65-F5344CB8AC3E}">
        <p14:creationId xmlns:p14="http://schemas.microsoft.com/office/powerpoint/2010/main" val="30239257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a:t>
            </a:r>
            <a:r>
              <a:rPr lang="en-US" dirty="0" err="1" smtClean="0"/>
              <a:t>injectedintrathecal</a:t>
            </a:r>
            <a:r>
              <a:rPr lang="en-US" dirty="0" smtClean="0"/>
              <a:t>  oxytocin in these rats and this resulted in a</a:t>
            </a:r>
            <a:r>
              <a:rPr lang="en-US" baseline="0" dirty="0" smtClean="0"/>
              <a:t> prolongation</a:t>
            </a:r>
            <a:r>
              <a:rPr lang="en-US" dirty="0" smtClean="0"/>
              <a:t> of</a:t>
            </a:r>
            <a:r>
              <a:rPr lang="en-US" baseline="0" dirty="0" smtClean="0"/>
              <a:t> the</a:t>
            </a:r>
            <a:r>
              <a:rPr lang="en-US" dirty="0" smtClean="0"/>
              <a:t> withdrawal threshold suggesting role of oxytocin in analgesia.</a:t>
            </a:r>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96</a:t>
            </a:fld>
            <a:endParaRPr lang="en-US"/>
          </a:p>
        </p:txBody>
      </p:sp>
    </p:spTree>
    <p:extLst>
      <p:ext uri="{BB962C8B-B14F-4D97-AF65-F5344CB8AC3E}">
        <p14:creationId xmlns:p14="http://schemas.microsoft.com/office/powerpoint/2010/main" val="2613205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 is clear from animal studies that commonly used anesthetic agents affect early brain development both histologically and functionally. With human epidemiologic evidence suggesting an association between anesthesia and surgery early in life and late-onset learning disabilities, investigators have focused their attention on the subtle long-term effects of anesthesia exposure. Most obstetric anesthesia studies, however, have focused on either the </a:t>
            </a:r>
            <a:r>
              <a:rPr lang="en-US" sz="1200" kern="1200" dirty="0" err="1" smtClean="0">
                <a:solidFill>
                  <a:schemeClr val="tx1"/>
                </a:solidFill>
                <a:latin typeface="+mn-lt"/>
                <a:ea typeface="+mn-ea"/>
                <a:cs typeface="+mn-cs"/>
              </a:rPr>
              <a:t>teratogenic</a:t>
            </a:r>
            <a:r>
              <a:rPr lang="en-US" sz="1200" kern="1200" dirty="0" smtClean="0">
                <a:solidFill>
                  <a:schemeClr val="tx1"/>
                </a:solidFill>
                <a:latin typeface="+mn-lt"/>
                <a:ea typeface="+mn-ea"/>
                <a:cs typeface="+mn-cs"/>
              </a:rPr>
              <a:t> effects of anesthetic agents in the first trimester or on the neonatal status immediately after delivery. Not much attention has been paid to the human second trimester, a period of active fetal brain development typified by neurogenesis and neuronal migration. Of concern though, is that these events are easily perturbed by environmental and pharmacological influences. New research studies have raised significant questions about the fetal impact of maternal anesthesia for non-obstetric and fetal surgery. This review summarizes the major findings in the field of developmental neurotoxicity of anesthetic agents, discusses the susceptibility of the fetal brain to anesthetic effects in a trimester-specific style, and outlines the pitfalls in extrapolating animal research to humans.</a:t>
            </a:r>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103</a:t>
            </a:fld>
            <a:endParaRPr lang="en-US"/>
          </a:p>
        </p:txBody>
      </p:sp>
    </p:spTree>
    <p:extLst>
      <p:ext uri="{BB962C8B-B14F-4D97-AF65-F5344CB8AC3E}">
        <p14:creationId xmlns:p14="http://schemas.microsoft.com/office/powerpoint/2010/main" val="2086391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853C53-850F-674E-B8C8-554D5107BC13}"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0D853C53-850F-674E-B8C8-554D5107BC13}"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853C53-850F-674E-B8C8-554D5107BC13}"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9DB25-1BB2-D84A-A25D-DC471E03B54C}" type="slidenum">
              <a:rPr lang="en-US" smtClean="0"/>
              <a:pPr/>
              <a:t>15</a:t>
            </a:fld>
            <a:endParaRPr lang="en-US"/>
          </a:p>
        </p:txBody>
      </p:sp>
    </p:spTree>
    <p:extLst>
      <p:ext uri="{BB962C8B-B14F-4D97-AF65-F5344CB8AC3E}">
        <p14:creationId xmlns:p14="http://schemas.microsoft.com/office/powerpoint/2010/main" val="1611671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AD0B09-80A2-5C46-9CDA-302E736EBBA7}" type="datetimeFigureOut">
              <a:rPr lang="en-US" smtClean="0"/>
              <a:pPr/>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896A5-58BA-9444-AE19-266521836D6D}" type="slidenum">
              <a:rPr lang="en-US" smtClean="0"/>
              <a:pPr/>
              <a:t>‹#›</a:t>
            </a:fld>
            <a:endParaRPr lang="en-US"/>
          </a:p>
        </p:txBody>
      </p:sp>
    </p:spTree>
    <p:extLst>
      <p:ext uri="{BB962C8B-B14F-4D97-AF65-F5344CB8AC3E}">
        <p14:creationId xmlns:p14="http://schemas.microsoft.com/office/powerpoint/2010/main" val="3995093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AD0B09-80A2-5C46-9CDA-302E736EBBA7}" type="datetimeFigureOut">
              <a:rPr lang="en-US" smtClean="0"/>
              <a:pPr/>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896A5-58BA-9444-AE19-266521836D6D}" type="slidenum">
              <a:rPr lang="en-US" smtClean="0"/>
              <a:pPr/>
              <a:t>‹#›</a:t>
            </a:fld>
            <a:endParaRPr lang="en-US"/>
          </a:p>
        </p:txBody>
      </p:sp>
    </p:spTree>
    <p:extLst>
      <p:ext uri="{BB962C8B-B14F-4D97-AF65-F5344CB8AC3E}">
        <p14:creationId xmlns:p14="http://schemas.microsoft.com/office/powerpoint/2010/main" val="629152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AD0B09-80A2-5C46-9CDA-302E736EBBA7}" type="datetimeFigureOut">
              <a:rPr lang="en-US" smtClean="0"/>
              <a:pPr/>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896A5-58BA-9444-AE19-266521836D6D}" type="slidenum">
              <a:rPr lang="en-US" smtClean="0"/>
              <a:pPr/>
              <a:t>‹#›</a:t>
            </a:fld>
            <a:endParaRPr lang="en-US"/>
          </a:p>
        </p:txBody>
      </p:sp>
    </p:spTree>
    <p:extLst>
      <p:ext uri="{BB962C8B-B14F-4D97-AF65-F5344CB8AC3E}">
        <p14:creationId xmlns:p14="http://schemas.microsoft.com/office/powerpoint/2010/main" val="2934877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3A544F-E5E0-B347-913F-AED37AB9A9CB}" type="datetimeFigureOut">
              <a:rPr lang="en-US" smtClean="0">
                <a:solidFill>
                  <a:prstClr val="black">
                    <a:tint val="75000"/>
                  </a:prstClr>
                </a:solidFill>
                <a:latin typeface="Calibri"/>
              </a:rPr>
              <a:pPr/>
              <a:t>6/23/2016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277BB92-7131-1348-A82A-3D0E27903D9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32116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3A544F-E5E0-B347-913F-AED37AB9A9CB}" type="datetimeFigureOut">
              <a:rPr lang="en-US" smtClean="0">
                <a:solidFill>
                  <a:prstClr val="black">
                    <a:tint val="75000"/>
                  </a:prstClr>
                </a:solidFill>
                <a:latin typeface="Calibri"/>
              </a:rPr>
              <a:pPr/>
              <a:t>6/23/2016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277BB92-7131-1348-A82A-3D0E27903D9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3965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3A544F-E5E0-B347-913F-AED37AB9A9CB}" type="datetimeFigureOut">
              <a:rPr lang="en-US" smtClean="0">
                <a:solidFill>
                  <a:prstClr val="black">
                    <a:tint val="75000"/>
                  </a:prstClr>
                </a:solidFill>
                <a:latin typeface="Calibri"/>
              </a:rPr>
              <a:pPr/>
              <a:t>6/23/2016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277BB92-7131-1348-A82A-3D0E27903D9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23154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3A544F-E5E0-B347-913F-AED37AB9A9CB}" type="datetimeFigureOut">
              <a:rPr lang="en-US" smtClean="0">
                <a:solidFill>
                  <a:prstClr val="black">
                    <a:tint val="75000"/>
                  </a:prstClr>
                </a:solidFill>
                <a:latin typeface="Calibri"/>
              </a:rPr>
              <a:pPr/>
              <a:t>6/23/2016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277BB92-7131-1348-A82A-3D0E27903D9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11930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3A544F-E5E0-B347-913F-AED37AB9A9CB}" type="datetimeFigureOut">
              <a:rPr lang="en-US" smtClean="0">
                <a:solidFill>
                  <a:prstClr val="black">
                    <a:tint val="75000"/>
                  </a:prstClr>
                </a:solidFill>
                <a:latin typeface="Calibri"/>
              </a:rPr>
              <a:pPr/>
              <a:t>6/23/2016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277BB92-7131-1348-A82A-3D0E27903D9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35181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3A544F-E5E0-B347-913F-AED37AB9A9CB}" type="datetimeFigureOut">
              <a:rPr lang="en-US" smtClean="0">
                <a:solidFill>
                  <a:prstClr val="black">
                    <a:tint val="75000"/>
                  </a:prstClr>
                </a:solidFill>
                <a:latin typeface="Calibri"/>
              </a:rPr>
              <a:pPr/>
              <a:t>6/23/2016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277BB92-7131-1348-A82A-3D0E27903D9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00433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3A544F-E5E0-B347-913F-AED37AB9A9CB}" type="datetimeFigureOut">
              <a:rPr lang="en-US" smtClean="0">
                <a:solidFill>
                  <a:prstClr val="black">
                    <a:tint val="75000"/>
                  </a:prstClr>
                </a:solidFill>
                <a:latin typeface="Calibri"/>
              </a:rPr>
              <a:pPr/>
              <a:t>6/23/2016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277BB92-7131-1348-A82A-3D0E27903D9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07628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3A544F-E5E0-B347-913F-AED37AB9A9CB}" type="datetimeFigureOut">
              <a:rPr lang="en-US" smtClean="0">
                <a:solidFill>
                  <a:prstClr val="black">
                    <a:tint val="75000"/>
                  </a:prstClr>
                </a:solidFill>
                <a:latin typeface="Calibri"/>
              </a:rPr>
              <a:pPr/>
              <a:t>6/23/2016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277BB92-7131-1348-A82A-3D0E27903D9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89576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AD0B09-80A2-5C46-9CDA-302E736EBBA7}" type="datetimeFigureOut">
              <a:rPr lang="en-US" smtClean="0"/>
              <a:pPr/>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896A5-58BA-9444-AE19-266521836D6D}" type="slidenum">
              <a:rPr lang="en-US" smtClean="0"/>
              <a:pPr/>
              <a:t>‹#›</a:t>
            </a:fld>
            <a:endParaRPr lang="en-US"/>
          </a:p>
        </p:txBody>
      </p:sp>
    </p:spTree>
    <p:extLst>
      <p:ext uri="{BB962C8B-B14F-4D97-AF65-F5344CB8AC3E}">
        <p14:creationId xmlns:p14="http://schemas.microsoft.com/office/powerpoint/2010/main" val="1300515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3A544F-E5E0-B347-913F-AED37AB9A9CB}" type="datetimeFigureOut">
              <a:rPr lang="en-US" smtClean="0">
                <a:solidFill>
                  <a:prstClr val="black">
                    <a:tint val="75000"/>
                  </a:prstClr>
                </a:solidFill>
                <a:latin typeface="Calibri"/>
              </a:rPr>
              <a:pPr/>
              <a:t>6/23/2016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277BB92-7131-1348-A82A-3D0E27903D9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06907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3A544F-E5E0-B347-913F-AED37AB9A9CB}" type="datetimeFigureOut">
              <a:rPr lang="en-US" smtClean="0">
                <a:solidFill>
                  <a:prstClr val="black">
                    <a:tint val="75000"/>
                  </a:prstClr>
                </a:solidFill>
                <a:latin typeface="Calibri"/>
              </a:rPr>
              <a:pPr/>
              <a:t>6/23/2016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277BB92-7131-1348-A82A-3D0E27903D9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16471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3A544F-E5E0-B347-913F-AED37AB9A9CB}" type="datetimeFigureOut">
              <a:rPr lang="en-US" smtClean="0">
                <a:solidFill>
                  <a:prstClr val="black">
                    <a:tint val="75000"/>
                  </a:prstClr>
                </a:solidFill>
                <a:latin typeface="Calibri"/>
              </a:rPr>
              <a:pPr/>
              <a:t>6/23/2016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277BB92-7131-1348-A82A-3D0E27903D9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9668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AD0B09-80A2-5C46-9CDA-302E736EBBA7}" type="datetimeFigureOut">
              <a:rPr lang="en-US" smtClean="0"/>
              <a:pPr/>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896A5-58BA-9444-AE19-266521836D6D}" type="slidenum">
              <a:rPr lang="en-US" smtClean="0"/>
              <a:pPr/>
              <a:t>‹#›</a:t>
            </a:fld>
            <a:endParaRPr lang="en-US"/>
          </a:p>
        </p:txBody>
      </p:sp>
    </p:spTree>
    <p:extLst>
      <p:ext uri="{BB962C8B-B14F-4D97-AF65-F5344CB8AC3E}">
        <p14:creationId xmlns:p14="http://schemas.microsoft.com/office/powerpoint/2010/main" val="2087495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AD0B09-80A2-5C46-9CDA-302E736EBBA7}" type="datetimeFigureOut">
              <a:rPr lang="en-US" smtClean="0"/>
              <a:pPr/>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896A5-58BA-9444-AE19-266521836D6D}" type="slidenum">
              <a:rPr lang="en-US" smtClean="0"/>
              <a:pPr/>
              <a:t>‹#›</a:t>
            </a:fld>
            <a:endParaRPr lang="en-US"/>
          </a:p>
        </p:txBody>
      </p:sp>
    </p:spTree>
    <p:extLst>
      <p:ext uri="{BB962C8B-B14F-4D97-AF65-F5344CB8AC3E}">
        <p14:creationId xmlns:p14="http://schemas.microsoft.com/office/powerpoint/2010/main" val="834108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AD0B09-80A2-5C46-9CDA-302E736EBBA7}" type="datetimeFigureOut">
              <a:rPr lang="en-US" smtClean="0"/>
              <a:pPr/>
              <a:t>6/23/2016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6896A5-58BA-9444-AE19-266521836D6D}" type="slidenum">
              <a:rPr lang="en-US" smtClean="0"/>
              <a:pPr/>
              <a:t>‹#›</a:t>
            </a:fld>
            <a:endParaRPr lang="en-US"/>
          </a:p>
        </p:txBody>
      </p:sp>
    </p:spTree>
    <p:extLst>
      <p:ext uri="{BB962C8B-B14F-4D97-AF65-F5344CB8AC3E}">
        <p14:creationId xmlns:p14="http://schemas.microsoft.com/office/powerpoint/2010/main" val="2362398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AD0B09-80A2-5C46-9CDA-302E736EBBA7}" type="datetimeFigureOut">
              <a:rPr lang="en-US" smtClean="0"/>
              <a:pPr/>
              <a:t>6/23/2016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6896A5-58BA-9444-AE19-266521836D6D}" type="slidenum">
              <a:rPr lang="en-US" smtClean="0"/>
              <a:pPr/>
              <a:t>‹#›</a:t>
            </a:fld>
            <a:endParaRPr lang="en-US"/>
          </a:p>
        </p:txBody>
      </p:sp>
    </p:spTree>
    <p:extLst>
      <p:ext uri="{BB962C8B-B14F-4D97-AF65-F5344CB8AC3E}">
        <p14:creationId xmlns:p14="http://schemas.microsoft.com/office/powerpoint/2010/main" val="3608947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AD0B09-80A2-5C46-9CDA-302E736EBBA7}" type="datetimeFigureOut">
              <a:rPr lang="en-US" smtClean="0"/>
              <a:pPr/>
              <a:t>6/23/2016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896A5-58BA-9444-AE19-266521836D6D}" type="slidenum">
              <a:rPr lang="en-US" smtClean="0"/>
              <a:pPr/>
              <a:t>‹#›</a:t>
            </a:fld>
            <a:endParaRPr lang="en-US"/>
          </a:p>
        </p:txBody>
      </p:sp>
    </p:spTree>
    <p:extLst>
      <p:ext uri="{BB962C8B-B14F-4D97-AF65-F5344CB8AC3E}">
        <p14:creationId xmlns:p14="http://schemas.microsoft.com/office/powerpoint/2010/main" val="2503732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AD0B09-80A2-5C46-9CDA-302E736EBBA7}" type="datetimeFigureOut">
              <a:rPr lang="en-US" smtClean="0"/>
              <a:pPr/>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896A5-58BA-9444-AE19-266521836D6D}" type="slidenum">
              <a:rPr lang="en-US" smtClean="0"/>
              <a:pPr/>
              <a:t>‹#›</a:t>
            </a:fld>
            <a:endParaRPr lang="en-US"/>
          </a:p>
        </p:txBody>
      </p:sp>
    </p:spTree>
    <p:extLst>
      <p:ext uri="{BB962C8B-B14F-4D97-AF65-F5344CB8AC3E}">
        <p14:creationId xmlns:p14="http://schemas.microsoft.com/office/powerpoint/2010/main" val="684596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AD0B09-80A2-5C46-9CDA-302E736EBBA7}" type="datetimeFigureOut">
              <a:rPr lang="en-US" smtClean="0"/>
              <a:pPr/>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896A5-58BA-9444-AE19-266521836D6D}" type="slidenum">
              <a:rPr lang="en-US" smtClean="0"/>
              <a:pPr/>
              <a:t>‹#›</a:t>
            </a:fld>
            <a:endParaRPr lang="en-US"/>
          </a:p>
        </p:txBody>
      </p:sp>
    </p:spTree>
    <p:extLst>
      <p:ext uri="{BB962C8B-B14F-4D97-AF65-F5344CB8AC3E}">
        <p14:creationId xmlns:p14="http://schemas.microsoft.com/office/powerpoint/2010/main" val="1536839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AD0B09-80A2-5C46-9CDA-302E736EBBA7}" type="datetimeFigureOut">
              <a:rPr lang="en-US" smtClean="0"/>
              <a:pPr/>
              <a:t>6/23/2016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6896A5-58BA-9444-AE19-266521836D6D}" type="slidenum">
              <a:rPr lang="en-US" smtClean="0"/>
              <a:pPr/>
              <a:t>‹#›</a:t>
            </a:fld>
            <a:endParaRPr lang="en-US"/>
          </a:p>
        </p:txBody>
      </p:sp>
    </p:spTree>
    <p:extLst>
      <p:ext uri="{BB962C8B-B14F-4D97-AF65-F5344CB8AC3E}">
        <p14:creationId xmlns:p14="http://schemas.microsoft.com/office/powerpoint/2010/main" val="765475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A544F-E5E0-B347-913F-AED37AB9A9CB}" type="datetimeFigureOut">
              <a:rPr lang="en-US" smtClean="0">
                <a:solidFill>
                  <a:prstClr val="black">
                    <a:tint val="75000"/>
                  </a:prstClr>
                </a:solidFill>
                <a:latin typeface="Calibri"/>
              </a:rPr>
              <a:pPr/>
              <a:t>6/23/2016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77BB92-7131-1348-A82A-3D0E27903D9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31918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10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7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8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 Id="rId5" Type="http://schemas.openxmlformats.org/officeDocument/2006/relationships/image" Target="../media/image40.jpeg"/><Relationship Id="rId4" Type="http://schemas.openxmlformats.org/officeDocument/2006/relationships/image" Target="../media/image39.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r>
              <a:rPr lang="en-US" sz="6000" dirty="0" smtClean="0">
                <a:latin typeface="Times New Roman" pitchFamily="18" charset="0"/>
                <a:cs typeface="Times New Roman" pitchFamily="18" charset="0"/>
              </a:rPr>
              <a:t>NHỮNG GÌ MỚI </a:t>
            </a:r>
            <a:br>
              <a:rPr lang="en-US" sz="6000" dirty="0" smtClean="0">
                <a:latin typeface="Times New Roman" pitchFamily="18" charset="0"/>
                <a:cs typeface="Times New Roman" pitchFamily="18" charset="0"/>
              </a:rPr>
            </a:br>
            <a:r>
              <a:rPr lang="en-US" sz="6000" dirty="0" smtClean="0">
                <a:latin typeface="Times New Roman" pitchFamily="18" charset="0"/>
                <a:cs typeface="Times New Roman" pitchFamily="18" charset="0"/>
              </a:rPr>
              <a:t>HẢY CÙNG XEM…</a:t>
            </a:r>
            <a:endParaRPr lang="en-US" sz="6000" dirty="0">
              <a:latin typeface="Times New Roman" pitchFamily="18" charset="0"/>
              <a:cs typeface="Times New Roman" pitchFamily="18" charset="0"/>
            </a:endParaRPr>
          </a:p>
        </p:txBody>
      </p:sp>
      <p:sp>
        <p:nvSpPr>
          <p:cNvPr id="4" name="TextBox 3"/>
          <p:cNvSpPr txBox="1"/>
          <p:nvPr/>
        </p:nvSpPr>
        <p:spPr>
          <a:xfrm>
            <a:off x="-1792850" y="1998110"/>
            <a:ext cx="184666" cy="369332"/>
          </a:xfrm>
          <a:prstGeom prst="rect">
            <a:avLst/>
          </a:prstGeom>
          <a:noFill/>
        </p:spPr>
        <p:txBody>
          <a:bodyPr wrap="none" rtlCol="0">
            <a:spAutoFit/>
          </a:bodyPr>
          <a:lstStyle/>
          <a:p>
            <a:endParaRPr lang="en-US" dirty="0"/>
          </a:p>
        </p:txBody>
      </p:sp>
      <p:sp>
        <p:nvSpPr>
          <p:cNvPr id="5" name="TextBox 4"/>
          <p:cNvSpPr txBox="1"/>
          <p:nvPr/>
        </p:nvSpPr>
        <p:spPr>
          <a:xfrm>
            <a:off x="-4810143" y="532424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6835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9144000" cy="1143000"/>
          </a:xfrm>
          <a:solidFill>
            <a:schemeClr val="accent2">
              <a:lumMod val="20000"/>
              <a:lumOff val="80000"/>
            </a:schemeClr>
          </a:solidFill>
        </p:spPr>
        <p:txBody>
          <a:bodyPr>
            <a:normAutofit fontScale="90000"/>
          </a:bodyPr>
          <a:lstStyle/>
          <a:p>
            <a:pPr algn="l"/>
            <a:r>
              <a:rPr lang="vi-VN" sz="3600" cap="small" dirty="0" smtClean="0">
                <a:latin typeface="Gill Sans Light"/>
                <a:cs typeface="Gill Sans Light"/>
              </a:rPr>
              <a:t>Câu </a:t>
            </a:r>
            <a:r>
              <a:rPr lang="vi-VN" sz="3600" cap="small" dirty="0">
                <a:latin typeface="Gill Sans Light"/>
                <a:cs typeface="Gill Sans Light"/>
              </a:rPr>
              <a:t>hỏi #1</a:t>
            </a:r>
            <a:br>
              <a:rPr lang="vi-VN" sz="3600" cap="small" dirty="0">
                <a:latin typeface="Gill Sans Light"/>
                <a:cs typeface="Gill Sans Light"/>
              </a:rPr>
            </a:br>
            <a:r>
              <a:rPr lang="vi-VN" sz="3600" cap="small" dirty="0">
                <a:latin typeface="Gill Sans Light"/>
                <a:cs typeface="Gill Sans Light"/>
              </a:rPr>
              <a:t>Sản phụ được phép ăn trong khi chuyển dạ </a:t>
            </a:r>
            <a:r>
              <a:rPr lang="en-US" sz="3600" cap="small" dirty="0" smtClean="0">
                <a:latin typeface="Gill Sans Light"/>
                <a:cs typeface="Gill Sans Light"/>
              </a:rPr>
              <a:t/>
            </a:r>
            <a:br>
              <a:rPr lang="en-US" sz="3600" cap="small" dirty="0" smtClean="0">
                <a:latin typeface="Gill Sans Light"/>
                <a:cs typeface="Gill Sans Light"/>
              </a:rPr>
            </a:br>
            <a:endParaRPr lang="en-US" sz="3600" cap="small" dirty="0">
              <a:latin typeface="Gill Sans Light"/>
              <a:cs typeface="Gill Sans Light"/>
            </a:endParaRPr>
          </a:p>
        </p:txBody>
      </p:sp>
      <p:pic>
        <p:nvPicPr>
          <p:cNvPr id="6" name="Picture 5"/>
          <p:cNvPicPr>
            <a:picLocks noChangeAspect="1"/>
          </p:cNvPicPr>
          <p:nvPr/>
        </p:nvPicPr>
        <p:blipFill>
          <a:blip r:embed="rId3"/>
          <a:stretch>
            <a:fillRect/>
          </a:stretch>
        </p:blipFill>
        <p:spPr>
          <a:xfrm>
            <a:off x="1558407" y="1704913"/>
            <a:ext cx="4994793" cy="3705287"/>
          </a:xfrm>
          <a:prstGeom prst="rect">
            <a:avLst/>
          </a:prstGeom>
        </p:spPr>
      </p:pic>
      <p:sp>
        <p:nvSpPr>
          <p:cNvPr id="7" name="TextBox 6"/>
          <p:cNvSpPr txBox="1"/>
          <p:nvPr/>
        </p:nvSpPr>
        <p:spPr>
          <a:xfrm>
            <a:off x="596540" y="2053679"/>
            <a:ext cx="2259553" cy="400110"/>
          </a:xfrm>
          <a:prstGeom prst="rect">
            <a:avLst/>
          </a:prstGeom>
          <a:noFill/>
        </p:spPr>
        <p:txBody>
          <a:bodyPr wrap="none" rtlCol="0">
            <a:spAutoFit/>
          </a:bodyPr>
          <a:lstStyle/>
          <a:p>
            <a:r>
              <a:rPr lang="en-US" sz="2000" dirty="0" smtClean="0">
                <a:solidFill>
                  <a:srgbClr val="FF0000"/>
                </a:solidFill>
              </a:rPr>
              <a:t>Caloric requirement</a:t>
            </a:r>
            <a:endParaRPr lang="en-US" sz="2000" dirty="0">
              <a:solidFill>
                <a:srgbClr val="FF0000"/>
              </a:solidFill>
            </a:endParaRPr>
          </a:p>
        </p:txBody>
      </p:sp>
      <p:sp>
        <p:nvSpPr>
          <p:cNvPr id="8" name="TextBox 7"/>
          <p:cNvSpPr txBox="1"/>
          <p:nvPr/>
        </p:nvSpPr>
        <p:spPr>
          <a:xfrm>
            <a:off x="661031" y="2453789"/>
            <a:ext cx="897376" cy="400110"/>
          </a:xfrm>
          <a:prstGeom prst="rect">
            <a:avLst/>
          </a:prstGeom>
          <a:noFill/>
        </p:spPr>
        <p:txBody>
          <a:bodyPr wrap="none" rtlCol="0">
            <a:spAutoFit/>
          </a:bodyPr>
          <a:lstStyle/>
          <a:p>
            <a:r>
              <a:rPr lang="en-US" sz="2000" dirty="0" smtClean="0">
                <a:solidFill>
                  <a:srgbClr val="FF0000"/>
                </a:solidFill>
              </a:rPr>
              <a:t>ketosis</a:t>
            </a:r>
            <a:endParaRPr lang="en-US" sz="2000" dirty="0">
              <a:solidFill>
                <a:srgbClr val="FF0000"/>
              </a:solidFill>
            </a:endParaRPr>
          </a:p>
        </p:txBody>
      </p:sp>
      <p:sp>
        <p:nvSpPr>
          <p:cNvPr id="9" name="TextBox 8"/>
          <p:cNvSpPr txBox="1"/>
          <p:nvPr/>
        </p:nvSpPr>
        <p:spPr>
          <a:xfrm>
            <a:off x="596540" y="2853899"/>
            <a:ext cx="1444777" cy="400110"/>
          </a:xfrm>
          <a:prstGeom prst="rect">
            <a:avLst/>
          </a:prstGeom>
          <a:noFill/>
        </p:spPr>
        <p:txBody>
          <a:bodyPr wrap="none" rtlCol="0">
            <a:spAutoFit/>
          </a:bodyPr>
          <a:lstStyle/>
          <a:p>
            <a:r>
              <a:rPr lang="en-US" sz="2000" dirty="0" smtClean="0">
                <a:solidFill>
                  <a:srgbClr val="FF0000"/>
                </a:solidFill>
              </a:rPr>
              <a:t>dehydration</a:t>
            </a:r>
            <a:endParaRPr lang="en-US" sz="2000" dirty="0">
              <a:solidFill>
                <a:srgbClr val="FF0000"/>
              </a:solidFill>
            </a:endParaRPr>
          </a:p>
        </p:txBody>
      </p:sp>
      <p:sp>
        <p:nvSpPr>
          <p:cNvPr id="10" name="TextBox 9"/>
          <p:cNvSpPr txBox="1"/>
          <p:nvPr/>
        </p:nvSpPr>
        <p:spPr>
          <a:xfrm>
            <a:off x="533400" y="3254009"/>
            <a:ext cx="1400944" cy="400110"/>
          </a:xfrm>
          <a:prstGeom prst="rect">
            <a:avLst/>
          </a:prstGeom>
          <a:noFill/>
        </p:spPr>
        <p:txBody>
          <a:bodyPr wrap="none" rtlCol="0">
            <a:spAutoFit/>
          </a:bodyPr>
          <a:lstStyle/>
          <a:p>
            <a:r>
              <a:rPr lang="en-US" sz="2000" dirty="0" smtClean="0">
                <a:solidFill>
                  <a:srgbClr val="FF0000"/>
                </a:solidFill>
              </a:rPr>
              <a:t>electrolytes</a:t>
            </a:r>
            <a:endParaRPr lang="en-US" sz="2000" dirty="0">
              <a:solidFill>
                <a:srgbClr val="FF0000"/>
              </a:solidFill>
            </a:endParaRPr>
          </a:p>
        </p:txBody>
      </p:sp>
      <p:sp>
        <p:nvSpPr>
          <p:cNvPr id="11" name="TextBox 10"/>
          <p:cNvSpPr txBox="1"/>
          <p:nvPr/>
        </p:nvSpPr>
        <p:spPr>
          <a:xfrm>
            <a:off x="533400" y="3654119"/>
            <a:ext cx="2027493" cy="400110"/>
          </a:xfrm>
          <a:prstGeom prst="rect">
            <a:avLst/>
          </a:prstGeom>
          <a:noFill/>
        </p:spPr>
        <p:txBody>
          <a:bodyPr wrap="none" rtlCol="0">
            <a:spAutoFit/>
          </a:bodyPr>
          <a:lstStyle/>
          <a:p>
            <a:r>
              <a:rPr lang="en-US" sz="2000" dirty="0" smtClean="0">
                <a:solidFill>
                  <a:srgbClr val="FF0000"/>
                </a:solidFill>
              </a:rPr>
              <a:t>Maternal comfort</a:t>
            </a:r>
            <a:endParaRPr lang="en-US" sz="2000" dirty="0">
              <a:solidFill>
                <a:srgbClr val="FF0000"/>
              </a:solidFill>
            </a:endParaRPr>
          </a:p>
        </p:txBody>
      </p:sp>
      <p:sp>
        <p:nvSpPr>
          <p:cNvPr id="12" name="TextBox 11"/>
          <p:cNvSpPr txBox="1"/>
          <p:nvPr/>
        </p:nvSpPr>
        <p:spPr>
          <a:xfrm>
            <a:off x="6172200" y="3854174"/>
            <a:ext cx="3004669" cy="461665"/>
          </a:xfrm>
          <a:prstGeom prst="rect">
            <a:avLst/>
          </a:prstGeom>
          <a:noFill/>
        </p:spPr>
        <p:txBody>
          <a:bodyPr wrap="none" rtlCol="0">
            <a:spAutoFit/>
          </a:bodyPr>
          <a:lstStyle/>
          <a:p>
            <a:r>
              <a:rPr lang="en-US" sz="2400" dirty="0" err="1" smtClean="0">
                <a:solidFill>
                  <a:srgbClr val="FF0000"/>
                </a:solidFill>
              </a:rPr>
              <a:t>Hội</a:t>
            </a:r>
            <a:r>
              <a:rPr lang="en-US" sz="2400" dirty="0" smtClean="0">
                <a:solidFill>
                  <a:srgbClr val="FF0000"/>
                </a:solidFill>
              </a:rPr>
              <a:t> </a:t>
            </a:r>
            <a:r>
              <a:rPr lang="en-US" sz="2400" dirty="0" err="1" smtClean="0">
                <a:solidFill>
                  <a:srgbClr val="FF0000"/>
                </a:solidFill>
              </a:rPr>
              <a:t>chứng</a:t>
            </a:r>
            <a:r>
              <a:rPr lang="en-US" sz="2400" dirty="0" smtClean="0">
                <a:solidFill>
                  <a:srgbClr val="FF0000"/>
                </a:solidFill>
              </a:rPr>
              <a:t> </a:t>
            </a:r>
            <a:r>
              <a:rPr lang="en-US" sz="2400" dirty="0" err="1" smtClean="0">
                <a:solidFill>
                  <a:srgbClr val="FF0000"/>
                </a:solidFill>
              </a:rPr>
              <a:t>hít</a:t>
            </a:r>
            <a:r>
              <a:rPr lang="en-US" sz="2400" dirty="0" smtClean="0">
                <a:solidFill>
                  <a:srgbClr val="FF0000"/>
                </a:solidFill>
              </a:rPr>
              <a:t> </a:t>
            </a:r>
            <a:r>
              <a:rPr lang="en-US" sz="2400" dirty="0" err="1" smtClean="0">
                <a:solidFill>
                  <a:srgbClr val="FF0000"/>
                </a:solidFill>
              </a:rPr>
              <a:t>vào</a:t>
            </a:r>
            <a:r>
              <a:rPr lang="en-US" sz="2400" dirty="0" smtClean="0">
                <a:solidFill>
                  <a:srgbClr val="FF0000"/>
                </a:solidFill>
              </a:rPr>
              <a:t> </a:t>
            </a:r>
            <a:r>
              <a:rPr lang="en-US" sz="2400" dirty="0" err="1" smtClean="0">
                <a:solidFill>
                  <a:srgbClr val="FF0000"/>
                </a:solidFill>
              </a:rPr>
              <a:t>phổi</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DCE6F2"/>
          </a:solidFill>
        </p:spPr>
        <p:txBody>
          <a:bodyPr>
            <a:normAutofit/>
          </a:bodyPr>
          <a:lstStyle/>
          <a:p>
            <a:pPr algn="l"/>
            <a:r>
              <a:rPr lang="en-US" sz="3100" dirty="0" err="1" smtClean="0">
                <a:latin typeface="Gill Sans Light"/>
                <a:cs typeface="Gill Sans Light"/>
              </a:rPr>
              <a:t>Ngộ</a:t>
            </a:r>
            <a:r>
              <a:rPr lang="en-US" sz="3100" dirty="0" smtClean="0">
                <a:latin typeface="Gill Sans Light"/>
                <a:cs typeface="Gill Sans Light"/>
              </a:rPr>
              <a:t> </a:t>
            </a:r>
            <a:r>
              <a:rPr lang="en-US" sz="3100" dirty="0" err="1" smtClean="0">
                <a:latin typeface="Gill Sans Light"/>
                <a:cs typeface="Gill Sans Light"/>
              </a:rPr>
              <a:t>độc</a:t>
            </a:r>
            <a:r>
              <a:rPr lang="en-US" sz="3100" dirty="0" smtClean="0">
                <a:latin typeface="Gill Sans Light"/>
                <a:cs typeface="Gill Sans Light"/>
              </a:rPr>
              <a:t> </a:t>
            </a:r>
            <a:r>
              <a:rPr lang="en-US" sz="3100" dirty="0" err="1" smtClean="0">
                <a:latin typeface="Gill Sans Light"/>
                <a:cs typeface="Gill Sans Light"/>
              </a:rPr>
              <a:t>thần</a:t>
            </a:r>
            <a:r>
              <a:rPr lang="en-US" sz="3100" dirty="0" smtClean="0">
                <a:latin typeface="Gill Sans Light"/>
                <a:cs typeface="Gill Sans Light"/>
              </a:rPr>
              <a:t> </a:t>
            </a:r>
            <a:r>
              <a:rPr lang="en-US" sz="3100" dirty="0" err="1" smtClean="0">
                <a:latin typeface="Gill Sans Light"/>
                <a:cs typeface="Gill Sans Light"/>
              </a:rPr>
              <a:t>kinh</a:t>
            </a:r>
            <a:r>
              <a:rPr lang="en-US" sz="3100" dirty="0" smtClean="0">
                <a:latin typeface="Gill Sans Light"/>
                <a:cs typeface="Gill Sans Light"/>
              </a:rPr>
              <a:t> do </a:t>
            </a:r>
            <a:r>
              <a:rPr lang="en-US" sz="3100" dirty="0" err="1" smtClean="0">
                <a:latin typeface="Gill Sans Light"/>
                <a:cs typeface="Gill Sans Light"/>
              </a:rPr>
              <a:t>thuốc</a:t>
            </a:r>
            <a:r>
              <a:rPr lang="en-US" sz="3100" dirty="0" smtClean="0">
                <a:latin typeface="Gill Sans Light"/>
                <a:cs typeface="Gill Sans Light"/>
              </a:rPr>
              <a:t> </a:t>
            </a:r>
            <a:r>
              <a:rPr lang="en-US" sz="3100" dirty="0" err="1" smtClean="0">
                <a:latin typeface="Gill Sans Light"/>
                <a:cs typeface="Gill Sans Light"/>
              </a:rPr>
              <a:t>mê</a:t>
            </a:r>
            <a:r>
              <a:rPr lang="en-US" sz="3100" dirty="0" smtClean="0">
                <a:latin typeface="Gill Sans Light"/>
                <a:cs typeface="Gill Sans Light"/>
              </a:rPr>
              <a:t> </a:t>
            </a:r>
            <a:r>
              <a:rPr lang="en-US" sz="3100" dirty="0" err="1" smtClean="0">
                <a:latin typeface="Gill Sans Light"/>
                <a:cs typeface="Gill Sans Light"/>
              </a:rPr>
              <a:t>trên</a:t>
            </a:r>
            <a:r>
              <a:rPr lang="en-US" sz="3100" dirty="0" smtClean="0">
                <a:latin typeface="Gill Sans Light"/>
                <a:cs typeface="Gill Sans Light"/>
              </a:rPr>
              <a:t> </a:t>
            </a:r>
            <a:r>
              <a:rPr lang="en-US" sz="3100" dirty="0" err="1" smtClean="0">
                <a:latin typeface="Gill Sans Light"/>
                <a:cs typeface="Gill Sans Light"/>
              </a:rPr>
              <a:t>thai</a:t>
            </a:r>
            <a:r>
              <a:rPr lang="en-US" sz="3100" dirty="0" smtClean="0">
                <a:latin typeface="Gill Sans Light"/>
                <a:cs typeface="Gill Sans Light"/>
              </a:rPr>
              <a:t> </a:t>
            </a:r>
            <a:br>
              <a:rPr lang="en-US" sz="3100" dirty="0" smtClean="0">
                <a:latin typeface="Gill Sans Light"/>
                <a:cs typeface="Gill Sans Light"/>
              </a:rPr>
            </a:br>
            <a:r>
              <a:rPr lang="vi-VN" sz="2400" dirty="0" smtClean="0">
                <a:latin typeface="Gill Sans Light"/>
                <a:cs typeface="Gill Sans Light"/>
              </a:rPr>
              <a:t>Bằng </a:t>
            </a:r>
            <a:r>
              <a:rPr lang="vi-VN" sz="2400" dirty="0">
                <a:latin typeface="Gill Sans Light"/>
                <a:cs typeface="Gill Sans Light"/>
              </a:rPr>
              <a:t>chứng từ </a:t>
            </a:r>
            <a:r>
              <a:rPr lang="vi-VN" sz="2400" dirty="0" smtClean="0">
                <a:latin typeface="Gill Sans Light"/>
                <a:cs typeface="Gill Sans Light"/>
              </a:rPr>
              <a:t> </a:t>
            </a:r>
            <a:r>
              <a:rPr lang="vi-VN" sz="2400" dirty="0">
                <a:latin typeface="Gill Sans Light"/>
                <a:cs typeface="Gill Sans Light"/>
              </a:rPr>
              <a:t>mô hình động vật linh trưởng</a:t>
            </a:r>
            <a:endParaRPr lang="en-US" sz="2400" dirty="0">
              <a:latin typeface="Gill Sans Light"/>
              <a:cs typeface="Gill Sans Light"/>
            </a:endParaRPr>
          </a:p>
        </p:txBody>
      </p:sp>
      <p:pic>
        <p:nvPicPr>
          <p:cNvPr id="6" name="Content Placeholder 5"/>
          <p:cNvPicPr>
            <a:picLocks noGrp="1" noChangeAspect="1"/>
          </p:cNvPicPr>
          <p:nvPr>
            <p:ph sz="half" idx="1"/>
          </p:nvPr>
        </p:nvPicPr>
        <p:blipFill>
          <a:blip r:embed="rId2"/>
          <a:srcRect t="7433" b="7433"/>
          <a:stretch>
            <a:fillRect/>
          </a:stretch>
        </p:blipFill>
        <p:spPr/>
      </p:pic>
      <p:sp>
        <p:nvSpPr>
          <p:cNvPr id="5" name="Content Placeholder 4"/>
          <p:cNvSpPr>
            <a:spLocks noGrp="1"/>
          </p:cNvSpPr>
          <p:nvPr>
            <p:ph sz="half" idx="2"/>
          </p:nvPr>
        </p:nvSpPr>
        <p:spPr/>
        <p:txBody>
          <a:bodyPr>
            <a:normAutofit/>
          </a:bodyPr>
          <a:lstStyle/>
          <a:p>
            <a:pPr marL="0" indent="0">
              <a:buNone/>
            </a:pPr>
            <a:r>
              <a:rPr lang="vi-VN" sz="2400" b="1" dirty="0"/>
              <a:t>nghiên cứu linh trưởng</a:t>
            </a:r>
          </a:p>
          <a:p>
            <a:pPr marL="0" indent="0">
              <a:buNone/>
            </a:pPr>
            <a:r>
              <a:rPr lang="vi-VN" sz="2000" dirty="0"/>
              <a:t>khỉ mang thai tại G120 </a:t>
            </a:r>
            <a:r>
              <a:rPr lang="vi-VN" sz="2000" dirty="0" smtClean="0"/>
              <a:t>(</a:t>
            </a:r>
            <a:r>
              <a:rPr lang="en-US" sz="2000" dirty="0" err="1" smtClean="0"/>
              <a:t>thai</a:t>
            </a:r>
            <a:r>
              <a:rPr lang="en-US" sz="2000" dirty="0" smtClean="0"/>
              <a:t> </a:t>
            </a:r>
            <a:r>
              <a:rPr lang="en-US" sz="2000" dirty="0" err="1" smtClean="0"/>
              <a:t>kỳ</a:t>
            </a:r>
            <a:r>
              <a:rPr lang="en-US" sz="2000" dirty="0" smtClean="0"/>
              <a:t> 2</a:t>
            </a:r>
            <a:r>
              <a:rPr lang="vi-VN" sz="2000" dirty="0" smtClean="0"/>
              <a:t>)</a:t>
            </a:r>
            <a:endParaRPr lang="vi-VN" sz="2000" dirty="0"/>
          </a:p>
          <a:p>
            <a:pPr marL="0" indent="0">
              <a:buNone/>
            </a:pPr>
            <a:r>
              <a:rPr lang="vi-VN" sz="2000" dirty="0"/>
              <a:t>khỉ sơ sinh tại P6</a:t>
            </a:r>
          </a:p>
          <a:p>
            <a:pPr marL="0" indent="0">
              <a:buNone/>
            </a:pPr>
            <a:r>
              <a:rPr lang="vi-VN" sz="2000" dirty="0"/>
              <a:t>IV ketamine truyền </a:t>
            </a:r>
            <a:r>
              <a:rPr lang="vi-VN" sz="2000" dirty="0" smtClean="0"/>
              <a:t>(liều)</a:t>
            </a:r>
            <a:endParaRPr lang="en-US" sz="2000" dirty="0" smtClean="0"/>
          </a:p>
          <a:p>
            <a:pPr marL="0" indent="0">
              <a:buNone/>
            </a:pPr>
            <a:endParaRPr lang="vi-VN" sz="2000" dirty="0"/>
          </a:p>
          <a:p>
            <a:pPr marL="0" indent="0">
              <a:buNone/>
            </a:pPr>
            <a:r>
              <a:rPr lang="vi-VN" sz="2400" b="1" dirty="0"/>
              <a:t>Kết cục chính</a:t>
            </a:r>
          </a:p>
          <a:p>
            <a:pPr marL="0" indent="0">
              <a:buNone/>
            </a:pPr>
            <a:r>
              <a:rPr lang="vi-VN" sz="2000" dirty="0" smtClean="0"/>
              <a:t>Neuroapoptosi</a:t>
            </a:r>
            <a:r>
              <a:rPr lang="en-US" sz="2000" dirty="0" smtClean="0"/>
              <a:t> </a:t>
            </a:r>
            <a:r>
              <a:rPr lang="vi-VN" sz="2000" dirty="0" smtClean="0"/>
              <a:t>trong </a:t>
            </a:r>
            <a:r>
              <a:rPr lang="vi-VN" sz="2000" dirty="0"/>
              <a:t>vùng não</a:t>
            </a:r>
          </a:p>
        </p:txBody>
      </p:sp>
      <p:sp>
        <p:nvSpPr>
          <p:cNvPr id="7" name="TextBox 6"/>
          <p:cNvSpPr txBox="1"/>
          <p:nvPr/>
        </p:nvSpPr>
        <p:spPr>
          <a:xfrm>
            <a:off x="457200" y="6289204"/>
            <a:ext cx="5198859" cy="369332"/>
          </a:xfrm>
          <a:prstGeom prst="rect">
            <a:avLst/>
          </a:prstGeom>
          <a:noFill/>
        </p:spPr>
        <p:txBody>
          <a:bodyPr wrap="none" rtlCol="0">
            <a:spAutoFit/>
          </a:bodyPr>
          <a:lstStyle/>
          <a:p>
            <a:r>
              <a:rPr lang="en-US" dirty="0" err="1" smtClean="0"/>
              <a:t>Brambrink</a:t>
            </a:r>
            <a:r>
              <a:rPr lang="en-US" dirty="0" smtClean="0"/>
              <a:t> AM et al. Anesthesiology 2012;116:372-84</a:t>
            </a:r>
            <a:endParaRPr lang="en-US" dirty="0"/>
          </a:p>
        </p:txBody>
      </p:sp>
    </p:spTree>
    <p:extLst>
      <p:ext uri="{BB962C8B-B14F-4D97-AF65-F5344CB8AC3E}">
        <p14:creationId xmlns:p14="http://schemas.microsoft.com/office/powerpoint/2010/main" val="11279635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rgbClr val="DCE6F2"/>
          </a:solidFill>
        </p:spPr>
        <p:txBody>
          <a:bodyPr>
            <a:normAutofit/>
          </a:bodyPr>
          <a:lstStyle/>
          <a:p>
            <a:pPr algn="l"/>
            <a:r>
              <a:rPr lang="vi-VN" sz="3100" dirty="0">
                <a:latin typeface="Gill Sans Light"/>
                <a:cs typeface="Gill Sans Light"/>
              </a:rPr>
              <a:t>Ngộ độc thần kinh do thuốc mê trên </a:t>
            </a:r>
            <a:r>
              <a:rPr lang="vi-VN" sz="3100" dirty="0" smtClean="0">
                <a:latin typeface="Gill Sans Light"/>
                <a:cs typeface="Gill Sans Light"/>
              </a:rPr>
              <a:t>thai</a:t>
            </a:r>
            <a:r>
              <a:rPr lang="en-US" sz="3100" dirty="0" smtClean="0">
                <a:latin typeface="Gill Sans Light"/>
                <a:cs typeface="Gill Sans Light"/>
              </a:rPr>
              <a:t/>
            </a:r>
            <a:br>
              <a:rPr lang="en-US" sz="3100" dirty="0" smtClean="0">
                <a:latin typeface="Gill Sans Light"/>
                <a:cs typeface="Gill Sans Light"/>
              </a:rPr>
            </a:br>
            <a:r>
              <a:rPr lang="vi-VN" sz="3100" dirty="0" smtClean="0">
                <a:latin typeface="Gill Sans Light"/>
                <a:cs typeface="Gill Sans Light"/>
              </a:rPr>
              <a:t> </a:t>
            </a:r>
            <a:r>
              <a:rPr lang="vi-VN" sz="2400" dirty="0">
                <a:latin typeface="Gill Sans Light"/>
                <a:cs typeface="Gill Sans Light"/>
              </a:rPr>
              <a:t>Bằng chứng từ </a:t>
            </a:r>
            <a:r>
              <a:rPr lang="vi-VN" sz="2400" dirty="0" smtClean="0">
                <a:latin typeface="Gill Sans Light"/>
                <a:cs typeface="Gill Sans Light"/>
              </a:rPr>
              <a:t> </a:t>
            </a:r>
            <a:r>
              <a:rPr lang="vi-VN" sz="2400" dirty="0">
                <a:latin typeface="Gill Sans Light"/>
                <a:cs typeface="Gill Sans Light"/>
              </a:rPr>
              <a:t>mô hình động vật linh trưởng</a:t>
            </a:r>
            <a:endParaRPr lang="en-US" sz="2400" dirty="0">
              <a:latin typeface="Gill Sans Light"/>
              <a:cs typeface="Gill Sans Light"/>
            </a:endParaRPr>
          </a:p>
        </p:txBody>
      </p:sp>
      <p:pic>
        <p:nvPicPr>
          <p:cNvPr id="6" name="Picture 5"/>
          <p:cNvPicPr>
            <a:picLocks noChangeAspect="1"/>
          </p:cNvPicPr>
          <p:nvPr/>
        </p:nvPicPr>
        <p:blipFill>
          <a:blip r:embed="rId2"/>
          <a:stretch>
            <a:fillRect/>
          </a:stretch>
        </p:blipFill>
        <p:spPr>
          <a:xfrm rot="186201">
            <a:off x="2499384" y="1823336"/>
            <a:ext cx="4461829" cy="4361563"/>
          </a:xfrm>
          <a:prstGeom prst="rect">
            <a:avLst/>
          </a:prstGeom>
        </p:spPr>
      </p:pic>
    </p:spTree>
    <p:extLst>
      <p:ext uri="{BB962C8B-B14F-4D97-AF65-F5344CB8AC3E}">
        <p14:creationId xmlns:p14="http://schemas.microsoft.com/office/powerpoint/2010/main" val="330431907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rgbClr val="DCE6F2"/>
          </a:solidFill>
        </p:spPr>
        <p:txBody>
          <a:bodyPr>
            <a:normAutofit/>
          </a:bodyPr>
          <a:lstStyle/>
          <a:p>
            <a:pPr algn="l"/>
            <a:r>
              <a:rPr lang="vi-VN" sz="3100" dirty="0">
                <a:latin typeface="Gill Sans Light"/>
                <a:cs typeface="Gill Sans Light"/>
              </a:rPr>
              <a:t>Ngộ độc thần kinh do thuốc mê trên thai</a:t>
            </a:r>
            <a:r>
              <a:rPr lang="vi-VN" dirty="0">
                <a:latin typeface="Gill Sans Light"/>
                <a:cs typeface="Gill Sans Light"/>
              </a:rPr>
              <a:t/>
            </a:r>
            <a:br>
              <a:rPr lang="vi-VN" dirty="0">
                <a:latin typeface="Gill Sans Light"/>
                <a:cs typeface="Gill Sans Light"/>
              </a:rPr>
            </a:br>
            <a:r>
              <a:rPr lang="vi-VN" sz="2400" dirty="0">
                <a:latin typeface="Gill Sans Light"/>
                <a:cs typeface="Gill Sans Light"/>
              </a:rPr>
              <a:t>Bằng chứng từ  mô hình động vật linh trưởng</a:t>
            </a:r>
            <a:endParaRPr lang="en-US" sz="2400" dirty="0">
              <a:latin typeface="Gill Sans Light"/>
              <a:cs typeface="Gill Sans Light"/>
            </a:endParaRPr>
          </a:p>
        </p:txBody>
      </p:sp>
      <p:pic>
        <p:nvPicPr>
          <p:cNvPr id="6" name="Picture 5"/>
          <p:cNvPicPr>
            <a:picLocks noChangeAspect="1"/>
          </p:cNvPicPr>
          <p:nvPr/>
        </p:nvPicPr>
        <p:blipFill>
          <a:blip r:embed="rId2"/>
          <a:stretch>
            <a:fillRect/>
          </a:stretch>
        </p:blipFill>
        <p:spPr>
          <a:xfrm rot="186201">
            <a:off x="2499384" y="1823336"/>
            <a:ext cx="4461829" cy="4361563"/>
          </a:xfrm>
          <a:prstGeom prst="rect">
            <a:avLst/>
          </a:prstGeom>
        </p:spPr>
      </p:pic>
      <p:cxnSp>
        <p:nvCxnSpPr>
          <p:cNvPr id="3" name="Straight Arrow Connector 2"/>
          <p:cNvCxnSpPr/>
          <p:nvPr/>
        </p:nvCxnSpPr>
        <p:spPr>
          <a:xfrm flipV="1">
            <a:off x="4957374" y="4793942"/>
            <a:ext cx="778431" cy="471199"/>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6032014" y="1562349"/>
            <a:ext cx="783714" cy="586609"/>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815728" y="1417638"/>
            <a:ext cx="1677838" cy="400110"/>
          </a:xfrm>
          <a:prstGeom prst="rect">
            <a:avLst/>
          </a:prstGeom>
          <a:noFill/>
        </p:spPr>
        <p:txBody>
          <a:bodyPr wrap="none" rtlCol="0">
            <a:spAutoFit/>
          </a:bodyPr>
          <a:lstStyle/>
          <a:p>
            <a:r>
              <a:rPr lang="en-US" sz="2000" b="1" dirty="0" smtClean="0"/>
              <a:t>Frontal cortex</a:t>
            </a:r>
            <a:endParaRPr lang="en-US" sz="2000" b="1" dirty="0"/>
          </a:p>
        </p:txBody>
      </p:sp>
      <p:sp>
        <p:nvSpPr>
          <p:cNvPr id="14" name="TextBox 13"/>
          <p:cNvSpPr txBox="1"/>
          <p:nvPr/>
        </p:nvSpPr>
        <p:spPr>
          <a:xfrm>
            <a:off x="3534088" y="5034308"/>
            <a:ext cx="1423286" cy="461665"/>
          </a:xfrm>
          <a:prstGeom prst="rect">
            <a:avLst/>
          </a:prstGeom>
          <a:noFill/>
        </p:spPr>
        <p:txBody>
          <a:bodyPr wrap="none" rtlCol="0">
            <a:spAutoFit/>
          </a:bodyPr>
          <a:lstStyle/>
          <a:p>
            <a:r>
              <a:rPr lang="en-US" sz="2400" b="1" dirty="0" smtClean="0"/>
              <a:t>amygdala</a:t>
            </a:r>
            <a:endParaRPr lang="en-US" sz="2400" b="1" dirty="0"/>
          </a:p>
        </p:txBody>
      </p:sp>
    </p:spTree>
    <p:extLst>
      <p:ext uri="{BB962C8B-B14F-4D97-AF65-F5344CB8AC3E}">
        <p14:creationId xmlns:p14="http://schemas.microsoft.com/office/powerpoint/2010/main" val="307473392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CE6F2"/>
          </a:solidFill>
        </p:spPr>
        <p:txBody>
          <a:bodyPr>
            <a:normAutofit/>
          </a:bodyPr>
          <a:lstStyle/>
          <a:p>
            <a:pPr algn="l"/>
            <a:r>
              <a:rPr lang="vi-VN" sz="3100" dirty="0">
                <a:latin typeface="Gill Sans Light"/>
                <a:cs typeface="Gill Sans Light"/>
              </a:rPr>
              <a:t>Ngộ độc thần kinh do thuốc mê trên thai</a:t>
            </a:r>
            <a:br>
              <a:rPr lang="vi-VN" sz="3100" dirty="0">
                <a:latin typeface="Gill Sans Light"/>
                <a:cs typeface="Gill Sans Light"/>
              </a:rPr>
            </a:br>
            <a:r>
              <a:rPr lang="en-US" sz="2400" dirty="0" err="1" smtClean="0">
                <a:latin typeface="Gill Sans Light"/>
                <a:cs typeface="Gill Sans Light"/>
              </a:rPr>
              <a:t>Độc</a:t>
            </a:r>
            <a:r>
              <a:rPr lang="en-US" sz="2400" dirty="0" smtClean="0">
                <a:latin typeface="Gill Sans Light"/>
                <a:cs typeface="Gill Sans Light"/>
              </a:rPr>
              <a:t> </a:t>
            </a:r>
            <a:r>
              <a:rPr lang="en-US" sz="2400" dirty="0" err="1" smtClean="0">
                <a:latin typeface="Gill Sans Light"/>
                <a:cs typeface="Gill Sans Light"/>
              </a:rPr>
              <a:t>thần</a:t>
            </a:r>
            <a:r>
              <a:rPr lang="en-US" sz="2400" dirty="0" smtClean="0">
                <a:latin typeface="Gill Sans Light"/>
                <a:cs typeface="Gill Sans Light"/>
              </a:rPr>
              <a:t> </a:t>
            </a:r>
            <a:r>
              <a:rPr lang="en-US" sz="2400" dirty="0" err="1" smtClean="0">
                <a:latin typeface="Gill Sans Light"/>
                <a:cs typeface="Gill Sans Light"/>
              </a:rPr>
              <a:t>kinh</a:t>
            </a:r>
            <a:r>
              <a:rPr lang="en-US" sz="2400" dirty="0" smtClean="0">
                <a:latin typeface="Gill Sans Light"/>
                <a:cs typeface="Gill Sans Light"/>
              </a:rPr>
              <a:t> do </a:t>
            </a:r>
            <a:r>
              <a:rPr lang="en-US" sz="2400" dirty="0" err="1" smtClean="0">
                <a:latin typeface="Gill Sans Light"/>
                <a:cs typeface="Gill Sans Light"/>
              </a:rPr>
              <a:t>Propofol</a:t>
            </a:r>
            <a:endParaRPr lang="en-US" sz="2400" dirty="0">
              <a:latin typeface="Gill Sans Light"/>
              <a:cs typeface="Gill Sans Light"/>
            </a:endParaRPr>
          </a:p>
        </p:txBody>
      </p:sp>
      <p:pic>
        <p:nvPicPr>
          <p:cNvPr id="4" name="Picture 3"/>
          <p:cNvPicPr>
            <a:picLocks noChangeAspect="1"/>
          </p:cNvPicPr>
          <p:nvPr/>
        </p:nvPicPr>
        <p:blipFill>
          <a:blip r:embed="rId3"/>
          <a:stretch>
            <a:fillRect/>
          </a:stretch>
        </p:blipFill>
        <p:spPr>
          <a:xfrm>
            <a:off x="457200" y="1741389"/>
            <a:ext cx="4623701" cy="4260854"/>
          </a:xfrm>
          <a:prstGeom prst="rect">
            <a:avLst/>
          </a:prstGeom>
        </p:spPr>
      </p:pic>
      <p:pic>
        <p:nvPicPr>
          <p:cNvPr id="5" name="Picture 4"/>
          <p:cNvPicPr>
            <a:picLocks noChangeAspect="1"/>
          </p:cNvPicPr>
          <p:nvPr/>
        </p:nvPicPr>
        <p:blipFill>
          <a:blip r:embed="rId4"/>
          <a:stretch>
            <a:fillRect/>
          </a:stretch>
        </p:blipFill>
        <p:spPr>
          <a:xfrm>
            <a:off x="5480523" y="1481043"/>
            <a:ext cx="3130978" cy="4009454"/>
          </a:xfrm>
          <a:prstGeom prst="rect">
            <a:avLst/>
          </a:prstGeom>
        </p:spPr>
      </p:pic>
      <p:sp>
        <p:nvSpPr>
          <p:cNvPr id="6" name="TextBox 5"/>
          <p:cNvSpPr txBox="1"/>
          <p:nvPr/>
        </p:nvSpPr>
        <p:spPr>
          <a:xfrm>
            <a:off x="1884622" y="6309975"/>
            <a:ext cx="4557658" cy="369332"/>
          </a:xfrm>
          <a:prstGeom prst="rect">
            <a:avLst/>
          </a:prstGeom>
          <a:noFill/>
        </p:spPr>
        <p:txBody>
          <a:bodyPr wrap="none" rtlCol="0">
            <a:spAutoFit/>
          </a:bodyPr>
          <a:lstStyle/>
          <a:p>
            <a:r>
              <a:rPr lang="en-US" dirty="0" err="1" smtClean="0"/>
              <a:t>Creeley</a:t>
            </a:r>
            <a:r>
              <a:rPr lang="en-US" dirty="0" smtClean="0"/>
              <a:t> C et al. Br J </a:t>
            </a:r>
            <a:r>
              <a:rPr lang="en-US" dirty="0" err="1" smtClean="0"/>
              <a:t>Anaesth</a:t>
            </a:r>
            <a:r>
              <a:rPr lang="en-US" dirty="0" smtClean="0"/>
              <a:t> 2013;110:129-138</a:t>
            </a:r>
            <a:endParaRPr lang="en-US" dirty="0"/>
          </a:p>
        </p:txBody>
      </p:sp>
    </p:spTree>
    <p:extLst>
      <p:ext uri="{BB962C8B-B14F-4D97-AF65-F5344CB8AC3E}">
        <p14:creationId xmlns:p14="http://schemas.microsoft.com/office/powerpoint/2010/main" val="311216553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rgbClr val="DCE6F2"/>
          </a:solidFill>
        </p:spPr>
        <p:txBody>
          <a:bodyPr>
            <a:normAutofit/>
          </a:bodyPr>
          <a:lstStyle/>
          <a:p>
            <a:pPr algn="l"/>
            <a:r>
              <a:rPr lang="vi-VN" sz="3100" dirty="0">
                <a:latin typeface="Gill Sans Light"/>
                <a:cs typeface="Gill Sans Light"/>
              </a:rPr>
              <a:t>Ngộ độc thần kinh do thuốc mê trên thai</a:t>
            </a:r>
            <a:br>
              <a:rPr lang="vi-VN" sz="3100" dirty="0">
                <a:latin typeface="Gill Sans Light"/>
                <a:cs typeface="Gill Sans Light"/>
              </a:rPr>
            </a:br>
            <a:r>
              <a:rPr lang="vi-VN" sz="2400" dirty="0">
                <a:latin typeface="Gill Sans Light"/>
                <a:cs typeface="Gill Sans Light"/>
              </a:rPr>
              <a:t>Bằng chứng từ  mô hình động vật linh trưởng</a:t>
            </a:r>
            <a:endParaRPr lang="en-US" sz="2400" dirty="0">
              <a:latin typeface="Gill Sans Light"/>
              <a:cs typeface="Gill Sans Light"/>
            </a:endParaRPr>
          </a:p>
        </p:txBody>
      </p:sp>
      <p:pic>
        <p:nvPicPr>
          <p:cNvPr id="2" name="Picture 1"/>
          <p:cNvPicPr>
            <a:picLocks noChangeAspect="1"/>
          </p:cNvPicPr>
          <p:nvPr/>
        </p:nvPicPr>
        <p:blipFill>
          <a:blip r:embed="rId2"/>
          <a:stretch>
            <a:fillRect/>
          </a:stretch>
        </p:blipFill>
        <p:spPr>
          <a:xfrm>
            <a:off x="1536377" y="1692116"/>
            <a:ext cx="4619358" cy="4756083"/>
          </a:xfrm>
          <a:prstGeom prst="rect">
            <a:avLst/>
          </a:prstGeom>
        </p:spPr>
      </p:pic>
      <p:sp>
        <p:nvSpPr>
          <p:cNvPr id="3" name="TextBox 2"/>
          <p:cNvSpPr txBox="1"/>
          <p:nvPr/>
        </p:nvSpPr>
        <p:spPr>
          <a:xfrm>
            <a:off x="5074418" y="6263533"/>
            <a:ext cx="1307861" cy="369332"/>
          </a:xfrm>
          <a:prstGeom prst="rect">
            <a:avLst/>
          </a:prstGeom>
          <a:solidFill>
            <a:srgbClr val="FFFFFF"/>
          </a:solidFill>
        </p:spPr>
        <p:txBody>
          <a:bodyPr wrap="square" rtlCol="0">
            <a:spAutoFit/>
          </a:bodyPr>
          <a:lstStyle/>
          <a:p>
            <a:endParaRPr lang="en-US" dirty="0"/>
          </a:p>
        </p:txBody>
      </p:sp>
    </p:spTree>
    <p:extLst>
      <p:ext uri="{BB962C8B-B14F-4D97-AF65-F5344CB8AC3E}">
        <p14:creationId xmlns:p14="http://schemas.microsoft.com/office/powerpoint/2010/main" val="390786047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8308"/>
            <a:ext cx="9144000" cy="913604"/>
          </a:xfrm>
          <a:solidFill>
            <a:srgbClr val="C6D9F1"/>
          </a:solidFill>
        </p:spPr>
        <p:txBody>
          <a:bodyPr/>
          <a:lstStyle/>
          <a:p>
            <a:pPr algn="l"/>
            <a:r>
              <a:rPr lang="en-US" dirty="0" err="1">
                <a:latin typeface="Gill Sans Light"/>
                <a:cs typeface="Gill Sans Light"/>
              </a:rPr>
              <a:t>Các</a:t>
            </a:r>
            <a:r>
              <a:rPr lang="en-US" dirty="0">
                <a:latin typeface="Gill Sans Light"/>
                <a:cs typeface="Gill Sans Light"/>
              </a:rPr>
              <a:t> </a:t>
            </a:r>
            <a:r>
              <a:rPr lang="en-US" dirty="0" err="1">
                <a:latin typeface="Gill Sans Light"/>
                <a:cs typeface="Gill Sans Light"/>
              </a:rPr>
              <a:t>Nghiên</a:t>
            </a:r>
            <a:r>
              <a:rPr lang="en-US" dirty="0">
                <a:latin typeface="Gill Sans Light"/>
                <a:cs typeface="Gill Sans Light"/>
              </a:rPr>
              <a:t> </a:t>
            </a:r>
            <a:r>
              <a:rPr lang="en-US" dirty="0" err="1">
                <a:latin typeface="Gill Sans Light"/>
                <a:cs typeface="Gill Sans Light"/>
              </a:rPr>
              <a:t>cứu</a:t>
            </a:r>
            <a:r>
              <a:rPr lang="en-US" dirty="0">
                <a:latin typeface="Gill Sans Light"/>
                <a:cs typeface="Gill Sans Light"/>
              </a:rPr>
              <a:t> </a:t>
            </a:r>
            <a:r>
              <a:rPr lang="en-US" dirty="0" err="1" smtClean="0">
                <a:latin typeface="Gill Sans Light"/>
                <a:cs typeface="Gill Sans Light"/>
              </a:rPr>
              <a:t>này</a:t>
            </a:r>
            <a:r>
              <a:rPr lang="en-US" dirty="0" smtClean="0">
                <a:latin typeface="Gill Sans Light"/>
                <a:cs typeface="Gill Sans Light"/>
              </a:rPr>
              <a:t> </a:t>
            </a:r>
            <a:r>
              <a:rPr lang="en-US" dirty="0" err="1" smtClean="0">
                <a:latin typeface="Gill Sans Light"/>
                <a:cs typeface="Gill Sans Light"/>
              </a:rPr>
              <a:t>thêm</a:t>
            </a:r>
            <a:r>
              <a:rPr lang="en-US" dirty="0" smtClean="0">
                <a:latin typeface="Gill Sans Light"/>
                <a:cs typeface="Gill Sans Light"/>
              </a:rPr>
              <a:t> </a:t>
            </a:r>
            <a:r>
              <a:rPr lang="en-US" dirty="0" err="1" smtClean="0">
                <a:latin typeface="Gill Sans Light"/>
                <a:cs typeface="Gill Sans Light"/>
              </a:rPr>
              <a:t>gì</a:t>
            </a:r>
            <a:r>
              <a:rPr lang="en-US" dirty="0" smtClean="0">
                <a:latin typeface="Gill Sans Light"/>
                <a:cs typeface="Gill Sans Light"/>
              </a:rPr>
              <a:t>?</a:t>
            </a:r>
            <a:endParaRPr lang="en-US" dirty="0">
              <a:latin typeface="Gill Sans Light"/>
              <a:cs typeface="Gill Sans Light"/>
            </a:endParaRPr>
          </a:p>
        </p:txBody>
      </p:sp>
      <p:sp>
        <p:nvSpPr>
          <p:cNvPr id="4" name="Content Placeholder 3"/>
          <p:cNvSpPr>
            <a:spLocks noGrp="1"/>
          </p:cNvSpPr>
          <p:nvPr>
            <p:ph idx="1"/>
          </p:nvPr>
        </p:nvSpPr>
        <p:spPr>
          <a:xfrm>
            <a:off x="457200" y="1169974"/>
            <a:ext cx="8229600" cy="5529252"/>
          </a:xfrm>
        </p:spPr>
        <p:txBody>
          <a:bodyPr>
            <a:normAutofit/>
          </a:bodyPr>
          <a:lstStyle/>
          <a:p>
            <a:pPr marL="0" indent="0">
              <a:buNone/>
            </a:pPr>
            <a:r>
              <a:rPr lang="en-US" sz="2400" dirty="0" smtClean="0"/>
              <a:t>N</a:t>
            </a:r>
            <a:r>
              <a:rPr lang="vi-VN" sz="2400" dirty="0" smtClean="0"/>
              <a:t>ão </a:t>
            </a:r>
            <a:r>
              <a:rPr lang="en-US" sz="2400" dirty="0" smtClean="0"/>
              <a:t> </a:t>
            </a:r>
            <a:r>
              <a:rPr lang="en-US" sz="2400" dirty="0" err="1" smtClean="0"/>
              <a:t>của</a:t>
            </a:r>
            <a:r>
              <a:rPr lang="en-US" sz="2400" dirty="0" smtClean="0"/>
              <a:t> </a:t>
            </a:r>
            <a:r>
              <a:rPr lang="en-US" sz="2400" dirty="0" err="1" smtClean="0"/>
              <a:t>thai</a:t>
            </a:r>
            <a:r>
              <a:rPr lang="en-US" sz="2400" dirty="0" smtClean="0"/>
              <a:t> </a:t>
            </a:r>
            <a:r>
              <a:rPr lang="en-US" sz="2400" dirty="0" err="1" smtClean="0"/>
              <a:t>nhi</a:t>
            </a:r>
            <a:r>
              <a:rPr lang="en-US" sz="2400" dirty="0" smtClean="0"/>
              <a:t> </a:t>
            </a:r>
            <a:r>
              <a:rPr lang="vi-VN" sz="2400" dirty="0" smtClean="0"/>
              <a:t>động </a:t>
            </a:r>
            <a:r>
              <a:rPr lang="vi-VN" sz="2400" dirty="0"/>
              <a:t>vật linh trưởng </a:t>
            </a:r>
            <a:r>
              <a:rPr lang="vi-VN" sz="2400" dirty="0" smtClean="0"/>
              <a:t>rất </a:t>
            </a:r>
            <a:r>
              <a:rPr lang="vi-VN" sz="2400" dirty="0"/>
              <a:t>dễ bị ảnh hưởng </a:t>
            </a:r>
            <a:r>
              <a:rPr lang="en-US" sz="2400" dirty="0" err="1" smtClean="0"/>
              <a:t>ngay</a:t>
            </a:r>
            <a:r>
              <a:rPr lang="vi-VN" sz="2400" dirty="0" smtClean="0"/>
              <a:t> </a:t>
            </a:r>
            <a:r>
              <a:rPr lang="vi-VN" sz="2400" dirty="0"/>
              <a:t>cả </a:t>
            </a:r>
            <a:r>
              <a:rPr lang="en-US" sz="2400" dirty="0" smtClean="0"/>
              <a:t> </a:t>
            </a:r>
            <a:r>
              <a:rPr lang="en-US" sz="2400" dirty="0" err="1" smtClean="0"/>
              <a:t>khi</a:t>
            </a:r>
            <a:r>
              <a:rPr lang="en-US" sz="2400" dirty="0" smtClean="0"/>
              <a:t> </a:t>
            </a:r>
            <a:r>
              <a:rPr lang="vi-VN" sz="2400" dirty="0" smtClean="0"/>
              <a:t>thời </a:t>
            </a:r>
            <a:r>
              <a:rPr lang="vi-VN" sz="2400" dirty="0"/>
              <a:t>gian </a:t>
            </a:r>
            <a:r>
              <a:rPr lang="vi-VN" sz="2400" dirty="0" smtClean="0"/>
              <a:t>gây mê</a:t>
            </a:r>
            <a:r>
              <a:rPr lang="en-US" sz="2400" dirty="0"/>
              <a:t> </a:t>
            </a:r>
            <a:r>
              <a:rPr lang="en-US" sz="2400" dirty="0" err="1"/>
              <a:t>ngắn</a:t>
            </a:r>
            <a:endParaRPr lang="vi-VN" sz="2400" dirty="0"/>
          </a:p>
          <a:p>
            <a:pPr marL="0" indent="0">
              <a:buNone/>
            </a:pPr>
            <a:endParaRPr lang="vi-VN" sz="2400" dirty="0"/>
          </a:p>
          <a:p>
            <a:pPr marL="0" indent="0">
              <a:buNone/>
            </a:pPr>
            <a:r>
              <a:rPr lang="vi-VN" sz="2400" dirty="0"/>
              <a:t>Hiệu ứng xảy ra với tất cả các loại thuốc gây mê</a:t>
            </a:r>
          </a:p>
          <a:p>
            <a:pPr marL="0" indent="0">
              <a:buNone/>
            </a:pPr>
            <a:endParaRPr lang="vi-VN" sz="2400" dirty="0"/>
          </a:p>
          <a:p>
            <a:pPr marL="0" indent="0">
              <a:buNone/>
            </a:pPr>
            <a:r>
              <a:rPr lang="en-US" sz="2400" dirty="0" smtClean="0"/>
              <a:t>N</a:t>
            </a:r>
            <a:r>
              <a:rPr lang="vi-VN" sz="2400" dirty="0" smtClean="0"/>
              <a:t>ão </a:t>
            </a:r>
            <a:r>
              <a:rPr lang="vi-VN" sz="2400" dirty="0"/>
              <a:t>của thai </a:t>
            </a:r>
            <a:r>
              <a:rPr lang="vi-VN" sz="2400" dirty="0" smtClean="0"/>
              <a:t>nhi</a:t>
            </a:r>
            <a:r>
              <a:rPr lang="en-US" sz="2400" dirty="0" smtClean="0"/>
              <a:t> </a:t>
            </a:r>
            <a:r>
              <a:rPr lang="en-US" sz="2400" dirty="0" err="1" smtClean="0"/>
              <a:t>cảm</a:t>
            </a:r>
            <a:r>
              <a:rPr lang="en-US" sz="2400" dirty="0" smtClean="0"/>
              <a:t> </a:t>
            </a:r>
            <a:r>
              <a:rPr lang="en-US" sz="2400" dirty="0" err="1" smtClean="0"/>
              <a:t>nhận</a:t>
            </a:r>
            <a:r>
              <a:rPr lang="en-US" sz="2400" dirty="0" smtClean="0"/>
              <a:t> </a:t>
            </a:r>
            <a:r>
              <a:rPr lang="en-US" sz="2400" dirty="0" err="1" smtClean="0"/>
              <a:t>khác</a:t>
            </a:r>
            <a:r>
              <a:rPr lang="en-US" sz="2400" dirty="0" smtClean="0"/>
              <a:t> </a:t>
            </a:r>
            <a:r>
              <a:rPr lang="en-US" sz="2400" smtClean="0"/>
              <a:t>nhau</a:t>
            </a:r>
          </a:p>
          <a:p>
            <a:pPr marL="0" indent="0">
              <a:buNone/>
            </a:pPr>
            <a:endParaRPr lang="vi-VN" sz="2400" dirty="0"/>
          </a:p>
          <a:p>
            <a:pPr marL="0" indent="0">
              <a:buNone/>
            </a:pPr>
            <a:r>
              <a:rPr lang="vi-VN" sz="2400" dirty="0"/>
              <a:t>Cả hai </a:t>
            </a:r>
            <a:r>
              <a:rPr lang="en-US" sz="2400" dirty="0" smtClean="0"/>
              <a:t> </a:t>
            </a:r>
            <a:r>
              <a:rPr lang="en-US" sz="2400" dirty="0" err="1" smtClean="0"/>
              <a:t>loại</a:t>
            </a:r>
            <a:r>
              <a:rPr lang="en-US" sz="2400" dirty="0" smtClean="0"/>
              <a:t>  : </a:t>
            </a:r>
            <a:r>
              <a:rPr lang="vi-VN" sz="2400" dirty="0" smtClean="0"/>
              <a:t>tế </a:t>
            </a:r>
            <a:r>
              <a:rPr lang="vi-VN" sz="2400" dirty="0"/>
              <a:t>bào thần kinh và tế bào ít nhánh bị ảnh hưởng</a:t>
            </a:r>
            <a:endParaRPr lang="en-US" sz="2400" dirty="0"/>
          </a:p>
        </p:txBody>
      </p:sp>
      <p:sp>
        <p:nvSpPr>
          <p:cNvPr id="5" name="TextBox 4"/>
          <p:cNvSpPr txBox="1"/>
          <p:nvPr/>
        </p:nvSpPr>
        <p:spPr>
          <a:xfrm>
            <a:off x="0" y="6273224"/>
            <a:ext cx="9143999" cy="584776"/>
          </a:xfrm>
          <a:prstGeom prst="rect">
            <a:avLst/>
          </a:prstGeom>
          <a:solidFill>
            <a:schemeClr val="accent2">
              <a:lumMod val="75000"/>
            </a:schemeClr>
          </a:solidFill>
        </p:spPr>
        <p:txBody>
          <a:bodyPr wrap="square" rtlCol="0">
            <a:spAutoFit/>
          </a:bodyPr>
          <a:lstStyle/>
          <a:p>
            <a:r>
              <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Developmental Neurotoxicity of Anesthetic Agents</a:t>
            </a:r>
          </a:p>
          <a:p>
            <a:r>
              <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Rhesus monkey models</a:t>
            </a:r>
          </a:p>
        </p:txBody>
      </p:sp>
    </p:spTree>
    <p:extLst>
      <p:ext uri="{BB962C8B-B14F-4D97-AF65-F5344CB8AC3E}">
        <p14:creationId xmlns:p14="http://schemas.microsoft.com/office/powerpoint/2010/main" val="221871960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7848600" cy="1143000"/>
          </a:xfrm>
        </p:spPr>
        <p:txBody>
          <a:bodyPr/>
          <a:lstStyle/>
          <a:p>
            <a:r>
              <a:rPr lang="en-US" dirty="0" smtClean="0"/>
              <a:t>    </a:t>
            </a:r>
            <a:r>
              <a:rPr lang="en-US" dirty="0">
                <a:latin typeface="Gill Sans Light"/>
                <a:cs typeface="Gill Sans Light"/>
              </a:rPr>
              <a:t> </a:t>
            </a:r>
            <a:r>
              <a:rPr lang="en-US" dirty="0" err="1">
                <a:latin typeface="Gill Sans Light"/>
                <a:cs typeface="Gill Sans Light"/>
              </a:rPr>
              <a:t>Câu</a:t>
            </a:r>
            <a:r>
              <a:rPr lang="en-US" dirty="0">
                <a:latin typeface="Gill Sans Light"/>
                <a:cs typeface="Gill Sans Light"/>
              </a:rPr>
              <a:t> </a:t>
            </a:r>
            <a:r>
              <a:rPr lang="en-US" dirty="0" err="1" smtClean="0">
                <a:latin typeface="Gill Sans Light"/>
                <a:cs typeface="Gill Sans Light"/>
              </a:rPr>
              <a:t>hỏi</a:t>
            </a:r>
            <a:r>
              <a:rPr lang="en-US" dirty="0" smtClean="0">
                <a:latin typeface="Gill Sans Light"/>
                <a:cs typeface="Gill Sans Light"/>
              </a:rPr>
              <a:t> </a:t>
            </a:r>
            <a:r>
              <a:rPr lang="en-US" dirty="0" err="1" smtClean="0">
                <a:latin typeface="Gill Sans Light"/>
                <a:cs typeface="Gill Sans Light"/>
              </a:rPr>
              <a:t>thêm</a:t>
            </a:r>
            <a:endParaRPr lang="en-US" dirty="0">
              <a:latin typeface="Gill Sans Light"/>
              <a:cs typeface="Gill Sans Light"/>
            </a:endParaRPr>
          </a:p>
        </p:txBody>
      </p:sp>
    </p:spTree>
    <p:extLst>
      <p:ext uri="{BB962C8B-B14F-4D97-AF65-F5344CB8AC3E}">
        <p14:creationId xmlns:p14="http://schemas.microsoft.com/office/powerpoint/2010/main" val="338793031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7848600" cy="1143000"/>
          </a:xfrm>
        </p:spPr>
        <p:txBody>
          <a:bodyPr/>
          <a:lstStyle/>
          <a:p>
            <a:r>
              <a:rPr lang="en-US" dirty="0" smtClean="0"/>
              <a:t>    </a:t>
            </a:r>
            <a:r>
              <a:rPr lang="en-US" dirty="0" smtClean="0">
                <a:latin typeface="Gill Sans Light"/>
                <a:cs typeface="Gill Sans Light"/>
              </a:rPr>
              <a:t>Bonus Question</a:t>
            </a:r>
            <a:endParaRPr lang="en-US" dirty="0">
              <a:latin typeface="Gill Sans Light"/>
              <a:cs typeface="Gill Sans Light"/>
            </a:endParaRPr>
          </a:p>
        </p:txBody>
      </p:sp>
      <p:sp>
        <p:nvSpPr>
          <p:cNvPr id="4" name="TextBox 3"/>
          <p:cNvSpPr txBox="1"/>
          <p:nvPr/>
        </p:nvSpPr>
        <p:spPr>
          <a:xfrm>
            <a:off x="762000" y="4114800"/>
            <a:ext cx="6053260" cy="461665"/>
          </a:xfrm>
          <a:prstGeom prst="rect">
            <a:avLst/>
          </a:prstGeom>
          <a:noFill/>
        </p:spPr>
        <p:txBody>
          <a:bodyPr wrap="none" rtlCol="0">
            <a:spAutoFit/>
          </a:bodyPr>
          <a:lstStyle/>
          <a:p>
            <a:r>
              <a:rPr lang="vi-VN" sz="2400" dirty="0"/>
              <a:t>Có an toàn để </a:t>
            </a:r>
            <a:r>
              <a:rPr lang="en-US" sz="2400" dirty="0" err="1" smtClean="0"/>
              <a:t>làm</a:t>
            </a:r>
            <a:r>
              <a:rPr lang="en-US" sz="2400" dirty="0" smtClean="0"/>
              <a:t> NMC</a:t>
            </a:r>
            <a:r>
              <a:rPr lang="vi-VN" sz="2400" dirty="0" smtClean="0"/>
              <a:t> </a:t>
            </a:r>
            <a:r>
              <a:rPr lang="vi-VN" sz="2400" dirty="0"/>
              <a:t>qua một hình xăm</a:t>
            </a:r>
            <a:r>
              <a:rPr lang="en-US" sz="2400" dirty="0" smtClean="0"/>
              <a:t>?</a:t>
            </a:r>
            <a:endParaRPr lang="en-US" sz="2400" dirty="0"/>
          </a:p>
        </p:txBody>
      </p:sp>
      <p:pic>
        <p:nvPicPr>
          <p:cNvPr id="7" name="Picture 6" descr="epidural_lower_back_tattoo.jpg"/>
          <p:cNvPicPr>
            <a:picLocks noChangeAspect="1"/>
          </p:cNvPicPr>
          <p:nvPr/>
        </p:nvPicPr>
        <p:blipFill>
          <a:blip r:embed="rId2"/>
          <a:stretch>
            <a:fillRect/>
          </a:stretch>
        </p:blipFill>
        <p:spPr>
          <a:xfrm>
            <a:off x="2514600" y="1417638"/>
            <a:ext cx="4476750" cy="2807295"/>
          </a:xfrm>
          <a:prstGeom prst="rect">
            <a:avLst/>
          </a:prstGeom>
        </p:spPr>
      </p:pic>
    </p:spTree>
    <p:extLst>
      <p:ext uri="{BB962C8B-B14F-4D97-AF65-F5344CB8AC3E}">
        <p14:creationId xmlns:p14="http://schemas.microsoft.com/office/powerpoint/2010/main" val="173845703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9682" y="381001"/>
            <a:ext cx="8289561" cy="6019800"/>
          </a:xfrm>
          <a:prstGeom prst="rect">
            <a:avLst/>
          </a:prstGeom>
        </p:spPr>
      </p:pic>
      <p:sp>
        <p:nvSpPr>
          <p:cNvPr id="3" name="TextBox 2"/>
          <p:cNvSpPr txBox="1"/>
          <p:nvPr/>
        </p:nvSpPr>
        <p:spPr>
          <a:xfrm>
            <a:off x="3733800" y="6400801"/>
            <a:ext cx="4785535" cy="307777"/>
          </a:xfrm>
          <a:prstGeom prst="rect">
            <a:avLst/>
          </a:prstGeom>
          <a:noFill/>
        </p:spPr>
        <p:txBody>
          <a:bodyPr wrap="none" rtlCol="0">
            <a:spAutoFit/>
          </a:bodyPr>
          <a:lstStyle/>
          <a:p>
            <a:r>
              <a:rPr lang="en-US" sz="1400" i="1" dirty="0" smtClean="0"/>
              <a:t>Courtesy of Dr. Kenneth Nelson, </a:t>
            </a:r>
            <a:r>
              <a:rPr lang="en-US" sz="1400" i="1" dirty="0" err="1" smtClean="0"/>
              <a:t>Wakeforest</a:t>
            </a:r>
            <a:r>
              <a:rPr lang="en-US" sz="1400" i="1" dirty="0" smtClean="0"/>
              <a:t> School of Medicine</a:t>
            </a:r>
            <a:endParaRPr lang="en-US" sz="1400" i="1" dirty="0"/>
          </a:p>
        </p:txBody>
      </p:sp>
    </p:spTree>
    <p:extLst>
      <p:ext uri="{BB962C8B-B14F-4D97-AF65-F5344CB8AC3E}">
        <p14:creationId xmlns:p14="http://schemas.microsoft.com/office/powerpoint/2010/main" val="308950848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0129" y="1466165"/>
            <a:ext cx="4572000" cy="646331"/>
          </a:xfrm>
          <a:prstGeom prst="rect">
            <a:avLst/>
          </a:prstGeom>
        </p:spPr>
        <p:txBody>
          <a:bodyPr>
            <a:spAutoFit/>
          </a:bodyPr>
          <a:lstStyle/>
          <a:p>
            <a:r>
              <a:rPr lang="en-US" cap="small" dirty="0" smtClean="0"/>
              <a:t>Question #1</a:t>
            </a:r>
            <a:br>
              <a:rPr lang="en-US" cap="small" dirty="0" smtClean="0"/>
            </a:br>
            <a:r>
              <a:rPr lang="en-US" cap="small" dirty="0" smtClean="0"/>
              <a:t>Should laboring women be allowed to eat?</a:t>
            </a:r>
            <a:endParaRPr lang="en-US" dirty="0"/>
          </a:p>
        </p:txBody>
      </p:sp>
      <p:sp>
        <p:nvSpPr>
          <p:cNvPr id="3" name="Rectangle 2"/>
          <p:cNvSpPr/>
          <p:nvPr/>
        </p:nvSpPr>
        <p:spPr>
          <a:xfrm>
            <a:off x="410129" y="2428014"/>
            <a:ext cx="4572000" cy="923330"/>
          </a:xfrm>
          <a:prstGeom prst="rect">
            <a:avLst/>
          </a:prstGeom>
        </p:spPr>
        <p:txBody>
          <a:bodyPr>
            <a:spAutoFit/>
          </a:bodyPr>
          <a:lstStyle/>
          <a:p>
            <a:r>
              <a:rPr lang="en-US" dirty="0" smtClean="0"/>
              <a:t>Question #2</a:t>
            </a:r>
          </a:p>
          <a:p>
            <a:r>
              <a:rPr lang="en-US" dirty="0" smtClean="0"/>
              <a:t> Can I put an epidural on a patient with bleeding diathesis?</a:t>
            </a:r>
            <a:endParaRPr lang="en-US" dirty="0"/>
          </a:p>
        </p:txBody>
      </p:sp>
      <p:sp>
        <p:nvSpPr>
          <p:cNvPr id="4" name="TextBox 3"/>
          <p:cNvSpPr txBox="1"/>
          <p:nvPr/>
        </p:nvSpPr>
        <p:spPr>
          <a:xfrm>
            <a:off x="410129" y="3463752"/>
            <a:ext cx="4254440" cy="1477328"/>
          </a:xfrm>
          <a:prstGeom prst="rect">
            <a:avLst/>
          </a:prstGeom>
          <a:noFill/>
        </p:spPr>
        <p:txBody>
          <a:bodyPr wrap="square" rtlCol="0">
            <a:spAutoFit/>
          </a:bodyPr>
          <a:lstStyle/>
          <a:p>
            <a:r>
              <a:rPr lang="en-US" dirty="0" smtClean="0"/>
              <a:t>Question #3</a:t>
            </a:r>
          </a:p>
          <a:p>
            <a:r>
              <a:rPr lang="en-US" dirty="0"/>
              <a:t>What anesthetic technique can be used for labor analgesia if the patient refuses </a:t>
            </a:r>
            <a:r>
              <a:rPr lang="en-US" dirty="0" err="1"/>
              <a:t>neuraxial</a:t>
            </a:r>
            <a:r>
              <a:rPr lang="en-US" dirty="0"/>
              <a:t> techniques or when regional anesthesia is contraindicated</a:t>
            </a:r>
            <a:r>
              <a:rPr lang="en-US" dirty="0" smtClean="0"/>
              <a:t>?</a:t>
            </a:r>
            <a:endParaRPr lang="en-US" dirty="0"/>
          </a:p>
        </p:txBody>
      </p:sp>
      <p:sp>
        <p:nvSpPr>
          <p:cNvPr id="5" name="Rectangle 4"/>
          <p:cNvSpPr/>
          <p:nvPr/>
        </p:nvSpPr>
        <p:spPr>
          <a:xfrm>
            <a:off x="4860763" y="1327665"/>
            <a:ext cx="2954655" cy="646331"/>
          </a:xfrm>
          <a:prstGeom prst="rect">
            <a:avLst/>
          </a:prstGeom>
        </p:spPr>
        <p:txBody>
          <a:bodyPr wrap="none">
            <a:spAutoFit/>
          </a:bodyPr>
          <a:lstStyle/>
          <a:p>
            <a:r>
              <a:rPr lang="en-US" dirty="0" smtClean="0"/>
              <a:t>Question #4</a:t>
            </a:r>
          </a:p>
          <a:p>
            <a:r>
              <a:rPr lang="en-US" dirty="0" smtClean="0"/>
              <a:t>What is </a:t>
            </a:r>
            <a:r>
              <a:rPr lang="en-US" i="1" dirty="0" smtClean="0">
                <a:solidFill>
                  <a:srgbClr val="9B0105"/>
                </a:solidFill>
              </a:rPr>
              <a:t>everyone else  </a:t>
            </a:r>
            <a:r>
              <a:rPr lang="en-US" dirty="0" smtClean="0"/>
              <a:t>doing?</a:t>
            </a:r>
          </a:p>
        </p:txBody>
      </p:sp>
      <p:sp>
        <p:nvSpPr>
          <p:cNvPr id="6" name="Rectangle 5"/>
          <p:cNvSpPr/>
          <p:nvPr/>
        </p:nvSpPr>
        <p:spPr>
          <a:xfrm>
            <a:off x="4784772" y="2104848"/>
            <a:ext cx="4572000" cy="646331"/>
          </a:xfrm>
          <a:prstGeom prst="rect">
            <a:avLst/>
          </a:prstGeom>
        </p:spPr>
        <p:txBody>
          <a:bodyPr>
            <a:spAutoFit/>
          </a:bodyPr>
          <a:lstStyle/>
          <a:p>
            <a:r>
              <a:rPr lang="en-US" dirty="0" smtClean="0"/>
              <a:t>Question #5</a:t>
            </a:r>
          </a:p>
          <a:p>
            <a:r>
              <a:rPr lang="en-US" dirty="0" smtClean="0"/>
              <a:t>What’s new in preeclampsia? </a:t>
            </a:r>
            <a:endParaRPr lang="en-US" dirty="0"/>
          </a:p>
        </p:txBody>
      </p:sp>
      <p:sp>
        <p:nvSpPr>
          <p:cNvPr id="7" name="TextBox 6"/>
          <p:cNvSpPr txBox="1"/>
          <p:nvPr/>
        </p:nvSpPr>
        <p:spPr>
          <a:xfrm>
            <a:off x="0" y="65379"/>
            <a:ext cx="9144000" cy="1015663"/>
          </a:xfrm>
          <a:prstGeom prst="rect">
            <a:avLst/>
          </a:prstGeom>
          <a:solidFill>
            <a:srgbClr val="C6D9F1"/>
          </a:solidFill>
        </p:spPr>
        <p:txBody>
          <a:bodyPr wrap="square" rtlCol="0">
            <a:spAutoFit/>
          </a:bodyPr>
          <a:lstStyle/>
          <a:p>
            <a:r>
              <a:rPr lang="en-US" sz="6000" dirty="0" smtClean="0">
                <a:latin typeface="Handwriting - Dakota"/>
                <a:cs typeface="Handwriting - Dakota"/>
              </a:rPr>
              <a:t>F</a:t>
            </a:r>
            <a:r>
              <a:rPr lang="en-US" sz="1400" dirty="0" smtClean="0">
                <a:latin typeface="Handwriting - Dakota"/>
                <a:cs typeface="Handwriting - Dakota"/>
              </a:rPr>
              <a:t>requently</a:t>
            </a:r>
            <a:r>
              <a:rPr lang="en-US" sz="6000" dirty="0" smtClean="0">
                <a:latin typeface="Handwriting - Dakota"/>
                <a:cs typeface="Handwriting - Dakota"/>
              </a:rPr>
              <a:t> A </a:t>
            </a:r>
            <a:r>
              <a:rPr lang="en-US" sz="1400" dirty="0" err="1" smtClean="0">
                <a:latin typeface="Handwriting - Dakota"/>
                <a:cs typeface="Handwriting - Dakota"/>
              </a:rPr>
              <a:t>sked</a:t>
            </a:r>
            <a:r>
              <a:rPr lang="en-US" sz="6000" dirty="0" err="1" smtClean="0">
                <a:latin typeface="Handwriting - Dakota"/>
                <a:cs typeface="Handwriting - Dakota"/>
              </a:rPr>
              <a:t>Q</a:t>
            </a:r>
            <a:r>
              <a:rPr lang="en-US" sz="6000" dirty="0" smtClean="0">
                <a:latin typeface="Handwriting - Dakota"/>
                <a:cs typeface="Handwriting - Dakota"/>
              </a:rPr>
              <a:t> </a:t>
            </a:r>
            <a:r>
              <a:rPr lang="en-US" sz="1400" dirty="0" err="1" smtClean="0">
                <a:latin typeface="Handwriting - Dakota"/>
                <a:cs typeface="Handwriting - Dakota"/>
              </a:rPr>
              <a:t>uestion</a:t>
            </a:r>
            <a:r>
              <a:rPr lang="en-US" sz="6000" dirty="0" err="1" smtClean="0">
                <a:latin typeface="Handwriting - Dakota"/>
                <a:cs typeface="Handwriting - Dakota"/>
              </a:rPr>
              <a:t>’s</a:t>
            </a:r>
            <a:endParaRPr lang="en-US" sz="6000" dirty="0">
              <a:latin typeface="Handwriting - Dakota"/>
              <a:cs typeface="Handwriting - Dakota"/>
            </a:endParaRPr>
          </a:p>
        </p:txBody>
      </p:sp>
      <p:sp>
        <p:nvSpPr>
          <p:cNvPr id="8" name="TextBox 7"/>
          <p:cNvSpPr txBox="1"/>
          <p:nvPr/>
        </p:nvSpPr>
        <p:spPr>
          <a:xfrm>
            <a:off x="4860763" y="4202416"/>
            <a:ext cx="3637684" cy="646331"/>
          </a:xfrm>
          <a:prstGeom prst="rect">
            <a:avLst/>
          </a:prstGeom>
          <a:noFill/>
        </p:spPr>
        <p:txBody>
          <a:bodyPr wrap="none" rtlCol="0">
            <a:spAutoFit/>
          </a:bodyPr>
          <a:lstStyle/>
          <a:p>
            <a:r>
              <a:rPr lang="en-US" dirty="0" smtClean="0"/>
              <a:t>Question #</a:t>
            </a:r>
            <a:r>
              <a:rPr lang="en-US" dirty="0"/>
              <a:t>7</a:t>
            </a:r>
            <a:endParaRPr lang="en-US" dirty="0" smtClean="0"/>
          </a:p>
          <a:p>
            <a:r>
              <a:rPr lang="en-US" dirty="0" smtClean="0"/>
              <a:t>Will my anesthetic affect the fetus?</a:t>
            </a:r>
            <a:endParaRPr lang="en-US" dirty="0"/>
          </a:p>
        </p:txBody>
      </p:sp>
      <p:sp>
        <p:nvSpPr>
          <p:cNvPr id="9" name="TextBox 8"/>
          <p:cNvSpPr txBox="1"/>
          <p:nvPr/>
        </p:nvSpPr>
        <p:spPr>
          <a:xfrm>
            <a:off x="4860763" y="3065268"/>
            <a:ext cx="3289633" cy="646331"/>
          </a:xfrm>
          <a:prstGeom prst="rect">
            <a:avLst/>
          </a:prstGeom>
          <a:noFill/>
        </p:spPr>
        <p:txBody>
          <a:bodyPr wrap="none" rtlCol="0">
            <a:spAutoFit/>
          </a:bodyPr>
          <a:lstStyle/>
          <a:p>
            <a:r>
              <a:rPr lang="en-US" dirty="0" smtClean="0"/>
              <a:t>Question #6</a:t>
            </a:r>
          </a:p>
          <a:p>
            <a:r>
              <a:rPr lang="en-US" dirty="0" smtClean="0"/>
              <a:t>What is pain like after childbirth?</a:t>
            </a:r>
            <a:endParaRPr lang="en-US" dirty="0"/>
          </a:p>
        </p:txBody>
      </p:sp>
    </p:spTree>
    <p:extLst>
      <p:ext uri="{BB962C8B-B14F-4D97-AF65-F5344CB8AC3E}">
        <p14:creationId xmlns:p14="http://schemas.microsoft.com/office/powerpoint/2010/main" val="2092705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rgbClr val="F2DCDB"/>
          </a:solidFill>
        </p:spPr>
        <p:txBody>
          <a:bodyPr/>
          <a:lstStyle/>
          <a:p>
            <a:r>
              <a:rPr lang="en-US" dirty="0" err="1" smtClean="0">
                <a:latin typeface="Gill Sans Light"/>
                <a:cs typeface="Gill Sans Light"/>
              </a:rPr>
              <a:t>Ăn</a:t>
            </a:r>
            <a:r>
              <a:rPr lang="en-US" dirty="0" smtClean="0">
                <a:latin typeface="Gill Sans Light"/>
                <a:cs typeface="Gill Sans Light"/>
              </a:rPr>
              <a:t> </a:t>
            </a:r>
            <a:r>
              <a:rPr lang="en-US" dirty="0" err="1" smtClean="0">
                <a:latin typeface="Gill Sans Light"/>
                <a:cs typeface="Gill Sans Light"/>
              </a:rPr>
              <a:t>trong</a:t>
            </a:r>
            <a:r>
              <a:rPr lang="en-US" dirty="0" smtClean="0">
                <a:latin typeface="Gill Sans Light"/>
                <a:cs typeface="Gill Sans Light"/>
              </a:rPr>
              <a:t> </a:t>
            </a:r>
            <a:r>
              <a:rPr lang="en-US" dirty="0" err="1" smtClean="0">
                <a:latin typeface="Gill Sans Light"/>
                <a:cs typeface="Gill Sans Light"/>
              </a:rPr>
              <a:t>khi</a:t>
            </a:r>
            <a:r>
              <a:rPr lang="en-US" dirty="0" smtClean="0">
                <a:latin typeface="Gill Sans Light"/>
                <a:cs typeface="Gill Sans Light"/>
              </a:rPr>
              <a:t> </a:t>
            </a:r>
            <a:r>
              <a:rPr lang="en-US" dirty="0" err="1" smtClean="0">
                <a:latin typeface="Gill Sans Light"/>
                <a:cs typeface="Gill Sans Light"/>
              </a:rPr>
              <a:t>chuyển</a:t>
            </a:r>
            <a:r>
              <a:rPr lang="en-US" dirty="0" smtClean="0">
                <a:latin typeface="Gill Sans Light"/>
                <a:cs typeface="Gill Sans Light"/>
              </a:rPr>
              <a:t> </a:t>
            </a:r>
            <a:r>
              <a:rPr lang="en-US" dirty="0" err="1" smtClean="0">
                <a:latin typeface="Gill Sans Light"/>
                <a:cs typeface="Gill Sans Light"/>
              </a:rPr>
              <a:t>dạ</a:t>
            </a:r>
            <a:endParaRPr lang="en-US" dirty="0">
              <a:latin typeface="Gill Sans Light"/>
              <a:cs typeface="Gill Sans Light"/>
            </a:endParaRPr>
          </a:p>
        </p:txBody>
      </p:sp>
      <p:sp>
        <p:nvSpPr>
          <p:cNvPr id="3" name="Content Placeholder 2"/>
          <p:cNvSpPr>
            <a:spLocks noGrp="1"/>
          </p:cNvSpPr>
          <p:nvPr>
            <p:ph idx="1"/>
          </p:nvPr>
        </p:nvSpPr>
        <p:spPr>
          <a:xfrm>
            <a:off x="125260" y="1600200"/>
            <a:ext cx="9018740" cy="4525963"/>
          </a:xfrm>
        </p:spPr>
        <p:txBody>
          <a:bodyPr vert="horz"/>
          <a:lstStyle/>
          <a:p>
            <a:pPr>
              <a:buClr>
                <a:schemeClr val="tx2">
                  <a:lumMod val="75000"/>
                </a:schemeClr>
              </a:buClr>
              <a:buFont typeface="Wingdings" charset="2"/>
              <a:buChar char="§"/>
            </a:pPr>
            <a:r>
              <a:rPr lang="vi-VN" dirty="0">
                <a:latin typeface="Gill Sans Light"/>
                <a:cs typeface="Gill Sans Light"/>
              </a:rPr>
              <a:t>Cảm thấy như đó là chúng ta chống lại thế giới</a:t>
            </a:r>
            <a:r>
              <a:rPr lang="en-US" dirty="0" smtClean="0">
                <a:latin typeface="Gill Sans Light"/>
                <a:cs typeface="Gill Sans Light"/>
              </a:rPr>
              <a:t>!</a:t>
            </a:r>
          </a:p>
          <a:p>
            <a:pPr lvl="1">
              <a:buClr>
                <a:schemeClr val="tx2">
                  <a:lumMod val="75000"/>
                </a:schemeClr>
              </a:buClr>
              <a:buFont typeface="Wingdings" charset="2"/>
              <a:buChar char="§"/>
            </a:pPr>
            <a:r>
              <a:rPr lang="en-US" dirty="0" smtClean="0">
                <a:latin typeface="Gill Sans Light"/>
                <a:cs typeface="Gill Sans Light"/>
              </a:rPr>
              <a:t>WHO</a:t>
            </a:r>
          </a:p>
          <a:p>
            <a:pPr lvl="1">
              <a:buClr>
                <a:schemeClr val="tx2">
                  <a:lumMod val="75000"/>
                </a:schemeClr>
              </a:buClr>
              <a:buFont typeface="Wingdings" charset="2"/>
              <a:buChar char="§"/>
            </a:pPr>
            <a:r>
              <a:rPr lang="en-US" dirty="0" smtClean="0">
                <a:latin typeface="Gill Sans Light"/>
                <a:cs typeface="Gill Sans Light"/>
              </a:rPr>
              <a:t>ACNM </a:t>
            </a:r>
            <a:r>
              <a:rPr lang="en-US" sz="1800" dirty="0" smtClean="0">
                <a:latin typeface="Gill Sans Light"/>
                <a:cs typeface="Gill Sans Light"/>
              </a:rPr>
              <a:t>(American College of Nurse Midwives)</a:t>
            </a:r>
          </a:p>
          <a:p>
            <a:pPr lvl="1">
              <a:buClr>
                <a:schemeClr val="tx2">
                  <a:lumMod val="75000"/>
                </a:schemeClr>
              </a:buClr>
              <a:buFont typeface="Wingdings" charset="2"/>
              <a:buChar char="§"/>
            </a:pPr>
            <a:r>
              <a:rPr lang="en-US" dirty="0" smtClean="0">
                <a:latin typeface="Gill Sans Light"/>
                <a:cs typeface="Gill Sans Light"/>
              </a:rPr>
              <a:t>others</a:t>
            </a:r>
            <a:endParaRPr lang="en-US" dirty="0">
              <a:latin typeface="Gill Sans Light"/>
              <a:cs typeface="Gill Sans Light"/>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24708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1838622"/>
              </p:ext>
            </p:extLst>
          </p:nvPr>
        </p:nvGraphicFramePr>
        <p:xfrm>
          <a:off x="457200" y="1600200"/>
          <a:ext cx="8229600" cy="4206240"/>
        </p:xfrm>
        <a:graphic>
          <a:graphicData uri="http://schemas.openxmlformats.org/drawingml/2006/table">
            <a:tbl>
              <a:tblPr firstRow="1" bandRow="1">
                <a:tableStyleId>{2D5ABB26-0587-4C30-8999-92F81FD0307C}</a:tableStyleId>
              </a:tblPr>
              <a:tblGrid>
                <a:gridCol w="7520853"/>
                <a:gridCol w="708747"/>
              </a:tblGrid>
              <a:tr h="370840">
                <a:tc>
                  <a:txBody>
                    <a:bodyPr/>
                    <a:lstStyle/>
                    <a:p>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Non- Invasive Technology in OB Anesthesia</a:t>
                      </a:r>
                    </a:p>
                    <a:p>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USG for non-</a:t>
                      </a:r>
                      <a:r>
                        <a:rPr lang="en-US" sz="24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neuraxial</a:t>
                      </a: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 interventions</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endParaRPr>
                    </a:p>
                  </a:txBody>
                  <a:tcPr>
                    <a:solidFill>
                      <a:srgbClr val="FF8000"/>
                    </a:solidFill>
                  </a:tcPr>
                </a:tc>
                <a:tc>
                  <a:txBody>
                    <a:bodyPr/>
                    <a:lstStyle/>
                    <a:p>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1</a:t>
                      </a:r>
                      <a:endParaRPr lang="en-US" sz="4000" dirty="0">
                        <a:solidFill>
                          <a:schemeClr val="bg1"/>
                        </a:solidFill>
                        <a:latin typeface="Arial"/>
                        <a:cs typeface="Arial"/>
                      </a:endParaRPr>
                    </a:p>
                  </a:txBody>
                  <a:tcPr>
                    <a:solidFill>
                      <a:srgbClr val="FF8000"/>
                    </a:solidFill>
                  </a:tcPr>
                </a:tc>
              </a:tr>
              <a:tr h="370840">
                <a:tc>
                  <a:txBody>
                    <a:bodyPr/>
                    <a:lstStyle/>
                    <a:p>
                      <a:r>
                        <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Anesthetic Management of Labor and Delivery</a:t>
                      </a:r>
                    </a:p>
                    <a:p>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NPO, Labor Analgesia, complications</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endParaRPr>
                    </a:p>
                  </a:txBody>
                  <a:tcPr>
                    <a:solidFill>
                      <a:schemeClr val="tx1">
                        <a:lumMod val="75000"/>
                        <a:lumOff val="25000"/>
                      </a:schemeClr>
                    </a:solidFill>
                  </a:tcPr>
                </a:tc>
                <a:tc>
                  <a:txBody>
                    <a:bodyPr/>
                    <a:lstStyle/>
                    <a:p>
                      <a:r>
                        <a:rPr lang="en-US" sz="4000" dirty="0" smtClean="0">
                          <a:solidFill>
                            <a:srgbClr val="FFFFFF"/>
                          </a:solidFill>
                          <a:latin typeface="Arial"/>
                          <a:cs typeface="Arial"/>
                        </a:rPr>
                        <a:t>2</a:t>
                      </a:r>
                      <a:endParaRPr lang="en-US" sz="4000" dirty="0">
                        <a:solidFill>
                          <a:srgbClr val="FFFFFF"/>
                        </a:solidFill>
                        <a:latin typeface="Arial"/>
                        <a:cs typeface="Arial"/>
                      </a:endParaRPr>
                    </a:p>
                  </a:txBody>
                  <a:tcPr>
                    <a:solidFill>
                      <a:schemeClr val="tx1">
                        <a:lumMod val="75000"/>
                        <a:lumOff val="25000"/>
                      </a:schemeClr>
                    </a:solidFill>
                  </a:tcPr>
                </a:tc>
              </a:tr>
              <a:tr h="370840">
                <a:tc>
                  <a:txBody>
                    <a:bodyPr/>
                    <a:lstStyle/>
                    <a:p>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Impact</a:t>
                      </a:r>
                      <a:r>
                        <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 of Maternal Disease</a:t>
                      </a:r>
                    </a:p>
                    <a:p>
                      <a:r>
                        <a:rPr lang="en-US" sz="24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Preeclampsia</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endParaRPr>
                    </a:p>
                  </a:txBody>
                  <a:tcPr>
                    <a:solidFill>
                      <a:schemeClr val="tx2">
                        <a:lumMod val="75000"/>
                      </a:schemeClr>
                    </a:solidFill>
                  </a:tcPr>
                </a:tc>
                <a:tc>
                  <a:txBody>
                    <a:bodyPr/>
                    <a:lstStyle/>
                    <a:p>
                      <a:r>
                        <a:rPr lang="en-US" sz="4000" dirty="0" smtClean="0">
                          <a:solidFill>
                            <a:srgbClr val="FFFFFF"/>
                          </a:solidFill>
                          <a:latin typeface="Arial"/>
                          <a:cs typeface="Arial"/>
                        </a:rPr>
                        <a:t>3</a:t>
                      </a:r>
                      <a:endParaRPr lang="en-US" sz="4000" dirty="0">
                        <a:solidFill>
                          <a:srgbClr val="FFFFFF"/>
                        </a:solidFill>
                        <a:latin typeface="Arial"/>
                        <a:cs typeface="Arial"/>
                      </a:endParaRPr>
                    </a:p>
                  </a:txBody>
                  <a:tcPr>
                    <a:solidFill>
                      <a:schemeClr val="tx2">
                        <a:lumMod val="75000"/>
                      </a:schemeClr>
                    </a:solidFill>
                  </a:tcPr>
                </a:tc>
              </a:tr>
              <a:tr h="370840">
                <a:tc>
                  <a:txBody>
                    <a:bodyPr/>
                    <a:lstStyle/>
                    <a:p>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Developmental Neurotoxicity of Anesthetic Agents</a:t>
                      </a:r>
                    </a:p>
                    <a:p>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Rhesus</a:t>
                      </a:r>
                      <a:r>
                        <a:rPr lang="en-US" sz="24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 monkey models</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endParaRPr>
                    </a:p>
                  </a:txBody>
                  <a:tcPr>
                    <a:solidFill>
                      <a:schemeClr val="accent2">
                        <a:lumMod val="75000"/>
                      </a:schemeClr>
                    </a:solidFill>
                  </a:tcPr>
                </a:tc>
                <a:tc>
                  <a:txBody>
                    <a:bodyPr/>
                    <a:lstStyle/>
                    <a:p>
                      <a:r>
                        <a:rPr lang="en-US" sz="4000" dirty="0" smtClean="0">
                          <a:solidFill>
                            <a:srgbClr val="FFFFFF"/>
                          </a:solidFill>
                          <a:latin typeface="Arial"/>
                          <a:cs typeface="Arial"/>
                        </a:rPr>
                        <a:t>4</a:t>
                      </a:r>
                      <a:endParaRPr lang="en-US" sz="4000" dirty="0">
                        <a:solidFill>
                          <a:srgbClr val="FFFFFF"/>
                        </a:solidFill>
                        <a:latin typeface="Arial"/>
                        <a:cs typeface="Arial"/>
                      </a:endParaRPr>
                    </a:p>
                  </a:txBody>
                  <a:tcPr>
                    <a:solidFill>
                      <a:schemeClr val="accent2">
                        <a:lumMod val="75000"/>
                      </a:schemeClr>
                    </a:solidFill>
                  </a:tcPr>
                </a:tc>
              </a:tr>
            </a:tbl>
          </a:graphicData>
        </a:graphic>
      </p:graphicFrame>
    </p:spTree>
    <p:extLst>
      <p:ext uri="{BB962C8B-B14F-4D97-AF65-F5344CB8AC3E}">
        <p14:creationId xmlns:p14="http://schemas.microsoft.com/office/powerpoint/2010/main" val="286014893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6" name="Picture 5" descr="bertrandrussell.jpg"/>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094154" y="2227958"/>
            <a:ext cx="8180284" cy="4630041"/>
          </a:xfrm>
          <a:prstGeom prst="rect">
            <a:avLst/>
          </a:prstGeom>
        </p:spPr>
      </p:pic>
      <p:sp>
        <p:nvSpPr>
          <p:cNvPr id="4" name="TextBox 3"/>
          <p:cNvSpPr txBox="1"/>
          <p:nvPr/>
        </p:nvSpPr>
        <p:spPr>
          <a:xfrm>
            <a:off x="0" y="0"/>
            <a:ext cx="7044315" cy="3416320"/>
          </a:xfrm>
          <a:prstGeom prst="rect">
            <a:avLst/>
          </a:prstGeom>
          <a:noFill/>
        </p:spPr>
        <p:txBody>
          <a:bodyPr wrap="square" rtlCol="0">
            <a:spAutoFit/>
          </a:bodyPr>
          <a:lstStyle/>
          <a:p>
            <a:r>
              <a:rPr lang="en-US" sz="2400" dirty="0" smtClean="0">
                <a:latin typeface="American Typewriter"/>
                <a:cs typeface="American Typewriter"/>
              </a:rPr>
              <a:t>“</a:t>
            </a:r>
            <a:r>
              <a:rPr lang="vi-VN" sz="2400" dirty="0">
                <a:latin typeface="American Typewriter"/>
                <a:cs typeface="American Typewriter"/>
              </a:rPr>
              <a:t>Khoa học tự nó, không thể cung cấp cho chúng ta một nền đạo đức. Nó có thể cho chúng ta thấy làm thế nào để đạt được một kết thúc nhất định, và nó có thể cho chúng ta thấy rằng một số kết không bao giờ có thể đạt được.</a:t>
            </a:r>
          </a:p>
          <a:p>
            <a:endParaRPr lang="vi-VN" sz="2400" dirty="0">
              <a:latin typeface="American Typewriter"/>
              <a:cs typeface="American Typewriter"/>
            </a:endParaRPr>
          </a:p>
          <a:p>
            <a:r>
              <a:rPr lang="vi-VN" sz="2400" dirty="0" smtClean="0">
                <a:latin typeface="American Typewriter"/>
                <a:cs typeface="American Typewriter"/>
              </a:rPr>
              <a:t>Nhưng</a:t>
            </a:r>
            <a:r>
              <a:rPr lang="vi-VN" sz="2400" dirty="0">
                <a:latin typeface="American Typewriter"/>
                <a:cs typeface="American Typewriter"/>
              </a:rPr>
              <a:t>, đôi </a:t>
            </a:r>
            <a:r>
              <a:rPr lang="vi-VN" sz="2400" dirty="0" smtClean="0">
                <a:latin typeface="American Typewriter"/>
                <a:cs typeface="American Typewriter"/>
              </a:rPr>
              <a:t>khi</a:t>
            </a:r>
            <a:r>
              <a:rPr lang="en-US" sz="2400" dirty="0" smtClean="0">
                <a:latin typeface="American Typewriter"/>
                <a:cs typeface="American Typewriter"/>
              </a:rPr>
              <a:t> </a:t>
            </a:r>
            <a:r>
              <a:rPr lang="vi-VN" sz="2400" dirty="0" smtClean="0">
                <a:latin typeface="American Typewriter"/>
                <a:cs typeface="American Typewriter"/>
              </a:rPr>
              <a:t>sự </a:t>
            </a:r>
            <a:r>
              <a:rPr lang="vi-VN" sz="2400" dirty="0">
                <a:latin typeface="American Typewriter"/>
                <a:cs typeface="American Typewriter"/>
              </a:rPr>
              <a:t>lựa chọn của chúng </a:t>
            </a:r>
            <a:r>
              <a:rPr lang="en-US" sz="2400" dirty="0" smtClean="0">
                <a:latin typeface="American Typewriter"/>
                <a:cs typeface="American Typewriter"/>
              </a:rPr>
              <a:t>ta</a:t>
            </a:r>
            <a:r>
              <a:rPr lang="vi-VN" sz="2400" dirty="0" smtClean="0">
                <a:latin typeface="American Typewriter"/>
                <a:cs typeface="American Typewriter"/>
              </a:rPr>
              <a:t>, </a:t>
            </a:r>
            <a:r>
              <a:rPr lang="vi-VN" sz="2400" dirty="0">
                <a:latin typeface="American Typewriter"/>
                <a:cs typeface="American Typewriter"/>
              </a:rPr>
              <a:t>phải có quyết định bằng cách khác hơn là cân nhắc khoa học thuần tuý ".</a:t>
            </a:r>
            <a:endParaRPr lang="en-US" sz="2400" dirty="0">
              <a:latin typeface="American Typewriter"/>
              <a:cs typeface="American Typewriter"/>
            </a:endParaRPr>
          </a:p>
        </p:txBody>
      </p:sp>
      <p:sp>
        <p:nvSpPr>
          <p:cNvPr id="5" name="TextBox 4"/>
          <p:cNvSpPr txBox="1"/>
          <p:nvPr/>
        </p:nvSpPr>
        <p:spPr>
          <a:xfrm>
            <a:off x="2385795" y="6347490"/>
            <a:ext cx="6758205" cy="369332"/>
          </a:xfrm>
          <a:prstGeom prst="rect">
            <a:avLst/>
          </a:prstGeom>
          <a:noFill/>
        </p:spPr>
        <p:txBody>
          <a:bodyPr wrap="none" rtlCol="0">
            <a:spAutoFit/>
          </a:bodyPr>
          <a:lstStyle/>
          <a:p>
            <a:r>
              <a:rPr lang="en-US" dirty="0" smtClean="0"/>
              <a:t>Bertrand Russell, The Science to Save us from Science, NY Times, 1950</a:t>
            </a:r>
            <a:endParaRPr lang="en-US" dirty="0"/>
          </a:p>
        </p:txBody>
      </p:sp>
    </p:spTree>
    <p:extLst>
      <p:ext uri="{BB962C8B-B14F-4D97-AF65-F5344CB8AC3E}">
        <p14:creationId xmlns:p14="http://schemas.microsoft.com/office/powerpoint/2010/main" val="2818996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9144000" cy="1143000"/>
          </a:xfrm>
          <a:solidFill>
            <a:srgbClr val="F2DCDB"/>
          </a:solidFill>
        </p:spPr>
        <p:txBody>
          <a:bodyPr/>
          <a:lstStyle/>
          <a:p>
            <a:r>
              <a:rPr lang="nn-NO" dirty="0">
                <a:latin typeface="Gill Sans Light"/>
                <a:cs typeface="Gill Sans Light"/>
              </a:rPr>
              <a:t>Ăn trong khi chuyển dạ</a:t>
            </a:r>
            <a:endParaRPr lang="en-US" dirty="0">
              <a:latin typeface="Gill Sans Light"/>
              <a:cs typeface="Gill Sans Light"/>
            </a:endParaRPr>
          </a:p>
        </p:txBody>
      </p:sp>
      <p:sp>
        <p:nvSpPr>
          <p:cNvPr id="4" name="TextBox 3"/>
          <p:cNvSpPr txBox="1"/>
          <p:nvPr/>
        </p:nvSpPr>
        <p:spPr>
          <a:xfrm>
            <a:off x="338204" y="2057400"/>
            <a:ext cx="9807812" cy="954107"/>
          </a:xfrm>
          <a:prstGeom prst="rect">
            <a:avLst/>
          </a:prstGeom>
          <a:noFill/>
        </p:spPr>
        <p:txBody>
          <a:bodyPr wrap="square" rtlCol="0">
            <a:spAutoFit/>
          </a:bodyPr>
          <a:lstStyle/>
          <a:p>
            <a:r>
              <a:rPr lang="en-US" sz="2800" dirty="0" smtClean="0">
                <a:latin typeface="Gill Sans Light"/>
                <a:cs typeface="Gill Sans Light"/>
              </a:rPr>
              <a:t>“</a:t>
            </a:r>
            <a:r>
              <a:rPr lang="vi-VN" sz="2800" dirty="0">
                <a:latin typeface="Gill Sans Light"/>
                <a:cs typeface="Gill Sans Light"/>
              </a:rPr>
              <a:t>bác sĩ sản khoa của chúng tôi </a:t>
            </a:r>
            <a:r>
              <a:rPr lang="en-US" sz="2800" dirty="0" err="1" smtClean="0">
                <a:latin typeface="Gill Sans Light"/>
                <a:cs typeface="Gill Sans Light"/>
              </a:rPr>
              <a:t>cho</a:t>
            </a:r>
            <a:r>
              <a:rPr lang="en-US" sz="2800" dirty="0" smtClean="0">
                <a:latin typeface="Gill Sans Light"/>
                <a:cs typeface="Gill Sans Light"/>
              </a:rPr>
              <a:t> </a:t>
            </a:r>
            <a:r>
              <a:rPr lang="vi-VN" sz="2800" dirty="0" smtClean="0">
                <a:latin typeface="Gill Sans Light"/>
                <a:cs typeface="Gill Sans Light"/>
              </a:rPr>
              <a:t>ăn </a:t>
            </a:r>
            <a:r>
              <a:rPr lang="en-US" sz="2800" dirty="0" err="1" smtClean="0">
                <a:latin typeface="Gill Sans Light"/>
                <a:cs typeface="Gill Sans Light"/>
              </a:rPr>
              <a:t>ngay</a:t>
            </a:r>
            <a:r>
              <a:rPr lang="vi-VN" sz="2800" dirty="0" smtClean="0">
                <a:latin typeface="Gill Sans Light"/>
                <a:cs typeface="Gill Sans Light"/>
              </a:rPr>
              <a:t> </a:t>
            </a:r>
            <a:r>
              <a:rPr lang="vi-VN" sz="2800" dirty="0">
                <a:latin typeface="Gill Sans Light"/>
                <a:cs typeface="Gill Sans Light"/>
              </a:rPr>
              <a:t>lập tức</a:t>
            </a:r>
          </a:p>
          <a:p>
            <a:r>
              <a:rPr lang="vi-VN" sz="2800" dirty="0">
                <a:latin typeface="Gill Sans Light"/>
                <a:cs typeface="Gill Sans Light"/>
              </a:rPr>
              <a:t>trước khi bắt đầu oxytocin ... "</a:t>
            </a:r>
            <a:endParaRPr lang="en-US" sz="2800" dirty="0">
              <a:latin typeface="Gill Sans Light"/>
              <a:cs typeface="Gill Sans Light"/>
            </a:endParaRPr>
          </a:p>
        </p:txBody>
      </p:sp>
      <p:sp>
        <p:nvSpPr>
          <p:cNvPr id="5" name="TextBox 4"/>
          <p:cNvSpPr txBox="1"/>
          <p:nvPr/>
        </p:nvSpPr>
        <p:spPr>
          <a:xfrm>
            <a:off x="3276600" y="4267200"/>
            <a:ext cx="2390398" cy="584775"/>
          </a:xfrm>
          <a:prstGeom prst="rect">
            <a:avLst/>
          </a:prstGeom>
          <a:noFill/>
        </p:spPr>
        <p:txBody>
          <a:bodyPr wrap="none" rtlCol="0">
            <a:spAutoFit/>
          </a:bodyPr>
          <a:lstStyle/>
          <a:p>
            <a:r>
              <a:rPr lang="en-US" sz="3200" i="1" dirty="0" err="1" smtClean="0">
                <a:solidFill>
                  <a:srgbClr val="FF0000"/>
                </a:solidFill>
              </a:rPr>
              <a:t>Đúng</a:t>
            </a:r>
            <a:r>
              <a:rPr lang="en-US" sz="3200" i="1" dirty="0" smtClean="0">
                <a:solidFill>
                  <a:srgbClr val="FF0000"/>
                </a:solidFill>
              </a:rPr>
              <a:t> </a:t>
            </a:r>
            <a:r>
              <a:rPr lang="en-US" sz="3200" i="1" dirty="0" err="1" smtClean="0">
                <a:solidFill>
                  <a:srgbClr val="FF0000"/>
                </a:solidFill>
              </a:rPr>
              <a:t>không</a:t>
            </a:r>
            <a:r>
              <a:rPr lang="en-US" sz="3200" i="1" dirty="0" smtClean="0">
                <a:solidFill>
                  <a:srgbClr val="FF0000"/>
                </a:solidFill>
              </a:rPr>
              <a:t>?</a:t>
            </a:r>
            <a:endParaRPr lang="en-US" sz="3200" i="1"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rgbClr val="F2DCDB"/>
          </a:solidFill>
        </p:spPr>
        <p:txBody>
          <a:bodyPr/>
          <a:lstStyle/>
          <a:p>
            <a:r>
              <a:rPr lang="nn-NO" dirty="0">
                <a:latin typeface="Gill Sans Light"/>
                <a:cs typeface="Gill Sans Light"/>
              </a:rPr>
              <a:t>Ăn trong khi chuyển dạ</a:t>
            </a:r>
            <a:endParaRPr lang="en-US" dirty="0">
              <a:latin typeface="Gill Sans Light"/>
              <a:cs typeface="Gill Sans Light"/>
            </a:endParaRPr>
          </a:p>
        </p:txBody>
      </p:sp>
      <p:sp>
        <p:nvSpPr>
          <p:cNvPr id="3" name="Content Placeholder 2"/>
          <p:cNvSpPr>
            <a:spLocks noGrp="1"/>
          </p:cNvSpPr>
          <p:nvPr>
            <p:ph idx="1"/>
          </p:nvPr>
        </p:nvSpPr>
        <p:spPr/>
        <p:txBody>
          <a:bodyPr>
            <a:normAutofit lnSpcReduction="10000"/>
          </a:bodyPr>
          <a:lstStyle/>
          <a:p>
            <a:pPr>
              <a:buClr>
                <a:schemeClr val="tx2"/>
              </a:buClr>
              <a:buFont typeface="Wingdings" charset="2"/>
              <a:buChar char="§"/>
            </a:pPr>
            <a:r>
              <a:rPr lang="en-US" dirty="0" smtClean="0">
                <a:latin typeface="Gill Sans Light"/>
                <a:cs typeface="Gill Sans Light"/>
              </a:rPr>
              <a:t>HƯỚNG DẨN CỦA ASA</a:t>
            </a:r>
          </a:p>
          <a:p>
            <a:pPr lvl="1">
              <a:buClr>
                <a:schemeClr val="tx2"/>
              </a:buClr>
              <a:buFont typeface="Wingdings" charset="2"/>
              <a:buChar char="§"/>
            </a:pPr>
            <a:r>
              <a:rPr lang="en-US" dirty="0" smtClean="0">
                <a:latin typeface="Gill Sans Light"/>
                <a:cs typeface="Gill Sans Light"/>
              </a:rPr>
              <a:t> </a:t>
            </a:r>
            <a:r>
              <a:rPr lang="en-US" dirty="0" err="1" smtClean="0">
                <a:latin typeface="Gill Sans Light"/>
                <a:cs typeface="Gill Sans Light"/>
              </a:rPr>
              <a:t>uống</a:t>
            </a:r>
            <a:r>
              <a:rPr lang="en-US" dirty="0" smtClean="0">
                <a:latin typeface="Gill Sans Light"/>
                <a:cs typeface="Gill Sans Light"/>
              </a:rPr>
              <a:t> </a:t>
            </a:r>
            <a:r>
              <a:rPr lang="vi-VN" dirty="0" smtClean="0">
                <a:latin typeface="Gill Sans Light"/>
                <a:cs typeface="Gill Sans Light"/>
              </a:rPr>
              <a:t>một </a:t>
            </a:r>
            <a:r>
              <a:rPr lang="vi-VN" dirty="0">
                <a:latin typeface="Gill Sans Light"/>
                <a:cs typeface="Gill Sans Light"/>
              </a:rPr>
              <a:t>lượng </a:t>
            </a:r>
            <a:r>
              <a:rPr lang="en-US" dirty="0" err="1" smtClean="0">
                <a:latin typeface="Gill Sans Light"/>
                <a:cs typeface="Gill Sans Light"/>
              </a:rPr>
              <a:t>nhỏ</a:t>
            </a:r>
            <a:r>
              <a:rPr lang="en-US" dirty="0" smtClean="0">
                <a:latin typeface="Gill Sans Light"/>
                <a:cs typeface="Gill Sans Light"/>
              </a:rPr>
              <a:t> </a:t>
            </a:r>
            <a:r>
              <a:rPr lang="en-US" dirty="0" err="1" smtClean="0">
                <a:latin typeface="Gill Sans Light"/>
                <a:cs typeface="Gill Sans Light"/>
              </a:rPr>
              <a:t>nước</a:t>
            </a:r>
            <a:r>
              <a:rPr lang="en-US" dirty="0" smtClean="0">
                <a:latin typeface="Gill Sans Light"/>
                <a:cs typeface="Gill Sans Light"/>
              </a:rPr>
              <a:t> </a:t>
            </a:r>
            <a:r>
              <a:rPr lang="en-US" dirty="0" err="1" smtClean="0">
                <a:latin typeface="Gill Sans Light"/>
                <a:cs typeface="Gill Sans Light"/>
              </a:rPr>
              <a:t>trong</a:t>
            </a:r>
            <a:r>
              <a:rPr lang="en-US" dirty="0" smtClean="0">
                <a:latin typeface="Gill Sans Light"/>
                <a:cs typeface="Gill Sans Light"/>
              </a:rPr>
              <a:t> </a:t>
            </a:r>
            <a:r>
              <a:rPr lang="vi-VN" dirty="0" smtClean="0">
                <a:latin typeface="Gill Sans Light"/>
                <a:cs typeface="Gill Sans Light"/>
              </a:rPr>
              <a:t>có </a:t>
            </a:r>
            <a:r>
              <a:rPr lang="vi-VN" dirty="0">
                <a:latin typeface="Gill Sans Light"/>
                <a:cs typeface="Gill Sans Light"/>
              </a:rPr>
              <a:t>thể được phép </a:t>
            </a:r>
            <a:r>
              <a:rPr lang="en-US" dirty="0" err="1" smtClean="0">
                <a:latin typeface="Gill Sans Light"/>
                <a:cs typeface="Gill Sans Light"/>
              </a:rPr>
              <a:t>trong</a:t>
            </a:r>
            <a:r>
              <a:rPr lang="vi-VN" dirty="0" smtClean="0">
                <a:latin typeface="Gill Sans Light"/>
                <a:cs typeface="Gill Sans Light"/>
              </a:rPr>
              <a:t> </a:t>
            </a:r>
            <a:r>
              <a:rPr lang="vi-VN" dirty="0">
                <a:latin typeface="Gill Sans Light"/>
                <a:cs typeface="Gill Sans Light"/>
              </a:rPr>
              <a:t>sản </a:t>
            </a:r>
            <a:r>
              <a:rPr lang="vi-VN" dirty="0" smtClean="0">
                <a:latin typeface="Gill Sans Light"/>
                <a:cs typeface="Gill Sans Light"/>
              </a:rPr>
              <a:t>khoa</a:t>
            </a:r>
            <a:r>
              <a:rPr lang="en-US" dirty="0" smtClean="0">
                <a:latin typeface="Gill Sans Light"/>
                <a:cs typeface="Gill Sans Light"/>
              </a:rPr>
              <a:t> </a:t>
            </a:r>
            <a:r>
              <a:rPr lang="vi-VN" dirty="0" smtClean="0">
                <a:latin typeface="Gill Sans Light"/>
                <a:cs typeface="Gill Sans Light"/>
              </a:rPr>
              <a:t>không </a:t>
            </a:r>
            <a:r>
              <a:rPr lang="vi-VN" dirty="0">
                <a:latin typeface="Gill Sans Light"/>
                <a:cs typeface="Gill Sans Light"/>
              </a:rPr>
              <a:t>biến chứng </a:t>
            </a:r>
            <a:endParaRPr lang="en-US" dirty="0" smtClean="0">
              <a:latin typeface="Gill Sans Light"/>
              <a:cs typeface="Gill Sans Light"/>
            </a:endParaRPr>
          </a:p>
          <a:p>
            <a:pPr lvl="4">
              <a:buNone/>
            </a:pPr>
            <a:endParaRPr lang="en-US" dirty="0" smtClean="0">
              <a:latin typeface="Gill Sans Light"/>
              <a:cs typeface="Gill Sans Light"/>
            </a:endParaRPr>
          </a:p>
          <a:p>
            <a:pPr lvl="4">
              <a:buNone/>
            </a:pPr>
            <a:endParaRPr lang="en-US" dirty="0" smtClean="0">
              <a:latin typeface="Gill Sans Light"/>
              <a:cs typeface="Gill Sans Light"/>
            </a:endParaRPr>
          </a:p>
          <a:p>
            <a:pPr lvl="4">
              <a:buNone/>
            </a:pPr>
            <a:endParaRPr lang="en-US" dirty="0" smtClean="0">
              <a:latin typeface="Gill Sans Light"/>
              <a:cs typeface="Gill Sans Light"/>
            </a:endParaRPr>
          </a:p>
          <a:p>
            <a:pPr lvl="4">
              <a:buNone/>
            </a:pPr>
            <a:endParaRPr lang="en-US" dirty="0" smtClean="0">
              <a:latin typeface="Gill Sans Light"/>
              <a:cs typeface="Gill Sans Light"/>
            </a:endParaRPr>
          </a:p>
          <a:p>
            <a:pPr lvl="4">
              <a:buNone/>
            </a:pPr>
            <a:endParaRPr lang="en-US" dirty="0" smtClean="0">
              <a:latin typeface="Gill Sans Light"/>
              <a:cs typeface="Gill Sans Light"/>
            </a:endParaRPr>
          </a:p>
          <a:p>
            <a:pPr lvl="4">
              <a:buNone/>
            </a:pPr>
            <a:endParaRPr lang="en-US" dirty="0" smtClean="0">
              <a:latin typeface="Gill Sans Light"/>
              <a:cs typeface="Gill Sans Light"/>
            </a:endParaRPr>
          </a:p>
          <a:p>
            <a:pPr lvl="4">
              <a:buNone/>
            </a:pPr>
            <a:endParaRPr lang="en-US" dirty="0" smtClean="0">
              <a:latin typeface="Gill Sans Light"/>
              <a:cs typeface="Gill Sans Light"/>
            </a:endParaRPr>
          </a:p>
          <a:p>
            <a:pPr lvl="4">
              <a:buNone/>
            </a:pPr>
            <a:r>
              <a:rPr lang="en-US" dirty="0" smtClean="0">
                <a:latin typeface="Gill Sans Light"/>
                <a:cs typeface="Gill Sans Light"/>
              </a:rPr>
              <a:t>                                             Anesthesiology 2007;106: 843-63</a:t>
            </a:r>
            <a:endParaRPr lang="en-US" dirty="0">
              <a:latin typeface="Gill Sans Light"/>
              <a:cs typeface="Gill Sans Ligh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rgbClr val="F2DCDB"/>
          </a:solidFill>
        </p:spPr>
        <p:txBody>
          <a:bodyPr/>
          <a:lstStyle/>
          <a:p>
            <a:r>
              <a:rPr lang="nn-NO" dirty="0">
                <a:latin typeface="Gill Sans Light"/>
                <a:cs typeface="Gill Sans Light"/>
              </a:rPr>
              <a:t>Ăn trong khi chuyển dạ</a:t>
            </a:r>
            <a:endParaRPr lang="en-US" dirty="0">
              <a:latin typeface="Gill Sans Light"/>
              <a:cs typeface="Gill Sans Light"/>
            </a:endParaRPr>
          </a:p>
        </p:txBody>
      </p:sp>
      <p:sp>
        <p:nvSpPr>
          <p:cNvPr id="3" name="Content Placeholder 2"/>
          <p:cNvSpPr>
            <a:spLocks noGrp="1"/>
          </p:cNvSpPr>
          <p:nvPr>
            <p:ph idx="1"/>
          </p:nvPr>
        </p:nvSpPr>
        <p:spPr/>
        <p:txBody>
          <a:bodyPr>
            <a:normAutofit fontScale="92500" lnSpcReduction="20000"/>
          </a:bodyPr>
          <a:lstStyle/>
          <a:p>
            <a:pPr marL="0" indent="0">
              <a:buNone/>
            </a:pPr>
            <a:r>
              <a:rPr lang="vi-VN" dirty="0">
                <a:latin typeface="Gill Sans Light"/>
                <a:cs typeface="Gill Sans Light"/>
              </a:rPr>
              <a:t>HƯỚNG DẨN CỦA ASA</a:t>
            </a:r>
          </a:p>
          <a:p>
            <a:pPr marL="0" indent="0">
              <a:buNone/>
            </a:pPr>
            <a:r>
              <a:rPr lang="vi-VN" dirty="0">
                <a:latin typeface="Gill Sans Light"/>
                <a:cs typeface="Gill Sans Light"/>
              </a:rPr>
              <a:t> uống một </a:t>
            </a:r>
            <a:r>
              <a:rPr lang="vi-VN" dirty="0">
                <a:solidFill>
                  <a:srgbClr val="FF0000"/>
                </a:solidFill>
                <a:latin typeface="Gill Sans Light"/>
                <a:cs typeface="Gill Sans Light"/>
              </a:rPr>
              <a:t>lượng nhỏ </a:t>
            </a:r>
            <a:r>
              <a:rPr lang="en-US" dirty="0" err="1" smtClean="0">
                <a:latin typeface="Gill Sans Light"/>
                <a:cs typeface="Gill Sans Light"/>
              </a:rPr>
              <a:t>nước</a:t>
            </a:r>
            <a:r>
              <a:rPr lang="en-US" dirty="0" smtClean="0">
                <a:latin typeface="Gill Sans Light"/>
                <a:cs typeface="Gill Sans Light"/>
              </a:rPr>
              <a:t> </a:t>
            </a:r>
            <a:r>
              <a:rPr lang="en-US" dirty="0" err="1" smtClean="0">
                <a:latin typeface="Gill Sans Light"/>
                <a:cs typeface="Gill Sans Light"/>
              </a:rPr>
              <a:t>trong</a:t>
            </a:r>
            <a:r>
              <a:rPr lang="en-US" dirty="0" smtClean="0">
                <a:latin typeface="Gill Sans Light"/>
                <a:cs typeface="Gill Sans Light"/>
              </a:rPr>
              <a:t> </a:t>
            </a:r>
            <a:r>
              <a:rPr lang="vi-VN" dirty="0" smtClean="0">
                <a:latin typeface="Gill Sans Light"/>
                <a:cs typeface="Gill Sans Light"/>
              </a:rPr>
              <a:t>có </a:t>
            </a:r>
            <a:r>
              <a:rPr lang="vi-VN" dirty="0">
                <a:latin typeface="Gill Sans Light"/>
                <a:cs typeface="Gill Sans Light"/>
              </a:rPr>
              <a:t>thể được phép </a:t>
            </a:r>
            <a:r>
              <a:rPr lang="en-US" dirty="0" err="1" smtClean="0">
                <a:latin typeface="Gill Sans Light"/>
                <a:cs typeface="Gill Sans Light"/>
              </a:rPr>
              <a:t>trong</a:t>
            </a:r>
            <a:r>
              <a:rPr lang="en-US" dirty="0" smtClean="0">
                <a:latin typeface="Gill Sans Light"/>
                <a:cs typeface="Gill Sans Light"/>
              </a:rPr>
              <a:t> </a:t>
            </a:r>
            <a:r>
              <a:rPr lang="vi-VN" dirty="0" smtClean="0">
                <a:latin typeface="Gill Sans Light"/>
                <a:cs typeface="Gill Sans Light"/>
              </a:rPr>
              <a:t> </a:t>
            </a:r>
            <a:r>
              <a:rPr lang="vi-VN" dirty="0">
                <a:latin typeface="Gill Sans Light"/>
                <a:cs typeface="Gill Sans Light"/>
              </a:rPr>
              <a:t>sản khoa </a:t>
            </a:r>
            <a:r>
              <a:rPr lang="vi-VN" dirty="0">
                <a:solidFill>
                  <a:srgbClr val="FF0000"/>
                </a:solidFill>
                <a:latin typeface="Gill Sans Light"/>
                <a:cs typeface="Gill Sans Light"/>
              </a:rPr>
              <a:t>không biến chứng </a:t>
            </a:r>
          </a:p>
          <a:p>
            <a:pPr lvl="1"/>
            <a:endParaRPr lang="en-US" dirty="0" smtClean="0">
              <a:latin typeface="Gill Sans Light"/>
              <a:cs typeface="Gill Sans Light"/>
            </a:endParaRPr>
          </a:p>
          <a:p>
            <a:pPr lvl="1"/>
            <a:r>
              <a:rPr lang="vi-VN" dirty="0">
                <a:solidFill>
                  <a:srgbClr val="FF0000"/>
                </a:solidFill>
                <a:latin typeface="Gill Sans Light"/>
                <a:cs typeface="Gill Sans Light"/>
              </a:rPr>
              <a:t>thức ăn </a:t>
            </a:r>
            <a:r>
              <a:rPr lang="en-US" dirty="0" err="1" smtClean="0">
                <a:solidFill>
                  <a:srgbClr val="FF0000"/>
                </a:solidFill>
                <a:latin typeface="Gill Sans Light"/>
                <a:cs typeface="Gill Sans Light"/>
              </a:rPr>
              <a:t>đặc</a:t>
            </a:r>
            <a:r>
              <a:rPr lang="vi-VN" dirty="0" smtClean="0">
                <a:solidFill>
                  <a:srgbClr val="FF0000"/>
                </a:solidFill>
                <a:latin typeface="Gill Sans Light"/>
                <a:cs typeface="Gill Sans Light"/>
              </a:rPr>
              <a:t> </a:t>
            </a:r>
            <a:r>
              <a:rPr lang="vi-VN" dirty="0">
                <a:solidFill>
                  <a:srgbClr val="FF0000"/>
                </a:solidFill>
                <a:latin typeface="Gill Sans Light"/>
                <a:cs typeface="Gill Sans Light"/>
              </a:rPr>
              <a:t>nên tránh </a:t>
            </a:r>
            <a:r>
              <a:rPr lang="en-US" dirty="0" err="1" smtClean="0">
                <a:solidFill>
                  <a:srgbClr val="FF0000"/>
                </a:solidFill>
                <a:latin typeface="Gill Sans Light"/>
                <a:cs typeface="Gill Sans Light"/>
              </a:rPr>
              <a:t>trên</a:t>
            </a:r>
            <a:r>
              <a:rPr lang="vi-VN" dirty="0" smtClean="0">
                <a:solidFill>
                  <a:srgbClr val="FF0000"/>
                </a:solidFill>
                <a:latin typeface="Gill Sans Light"/>
                <a:cs typeface="Gill Sans Light"/>
              </a:rPr>
              <a:t> </a:t>
            </a:r>
            <a:r>
              <a:rPr lang="en-US" dirty="0" err="1" smtClean="0">
                <a:solidFill>
                  <a:srgbClr val="FF0000"/>
                </a:solidFill>
                <a:latin typeface="Gill Sans Light"/>
                <a:cs typeface="Gill Sans Light"/>
              </a:rPr>
              <a:t>sản</a:t>
            </a:r>
            <a:r>
              <a:rPr lang="en-US" dirty="0" smtClean="0">
                <a:solidFill>
                  <a:srgbClr val="FF0000"/>
                </a:solidFill>
                <a:latin typeface="Gill Sans Light"/>
                <a:cs typeface="Gill Sans Light"/>
              </a:rPr>
              <a:t> </a:t>
            </a:r>
            <a:r>
              <a:rPr lang="en-US" dirty="0" err="1" smtClean="0">
                <a:solidFill>
                  <a:srgbClr val="FF0000"/>
                </a:solidFill>
                <a:latin typeface="Gill Sans Light"/>
                <a:cs typeface="Gill Sans Light"/>
              </a:rPr>
              <a:t>phụ</a:t>
            </a:r>
            <a:r>
              <a:rPr lang="en-US" dirty="0" smtClean="0">
                <a:solidFill>
                  <a:srgbClr val="FF0000"/>
                </a:solidFill>
                <a:latin typeface="Gill Sans Light"/>
                <a:cs typeface="Gill Sans Light"/>
              </a:rPr>
              <a:t> </a:t>
            </a:r>
            <a:r>
              <a:rPr lang="en-US" dirty="0" err="1" smtClean="0">
                <a:solidFill>
                  <a:srgbClr val="FF0000"/>
                </a:solidFill>
                <a:latin typeface="Gill Sans Light"/>
                <a:cs typeface="Gill Sans Light"/>
              </a:rPr>
              <a:t>chuyển</a:t>
            </a:r>
            <a:r>
              <a:rPr lang="en-US" dirty="0" smtClean="0">
                <a:solidFill>
                  <a:srgbClr val="FF0000"/>
                </a:solidFill>
                <a:latin typeface="Gill Sans Light"/>
                <a:cs typeface="Gill Sans Light"/>
              </a:rPr>
              <a:t> </a:t>
            </a:r>
            <a:r>
              <a:rPr lang="en-US" dirty="0" err="1" smtClean="0">
                <a:solidFill>
                  <a:srgbClr val="FF0000"/>
                </a:solidFill>
                <a:latin typeface="Gill Sans Light"/>
                <a:cs typeface="Gill Sans Light"/>
              </a:rPr>
              <a:t>dạ</a:t>
            </a:r>
            <a:endParaRPr lang="en-US" dirty="0" smtClean="0">
              <a:latin typeface="Gill Sans Light"/>
              <a:cs typeface="Gill Sans Light"/>
            </a:endParaRPr>
          </a:p>
          <a:p>
            <a:pPr lvl="4">
              <a:buNone/>
            </a:pPr>
            <a:endParaRPr lang="en-US" dirty="0" smtClean="0">
              <a:latin typeface="Gill Sans Light"/>
              <a:cs typeface="Gill Sans Light"/>
            </a:endParaRPr>
          </a:p>
          <a:p>
            <a:pPr lvl="4">
              <a:buNone/>
            </a:pPr>
            <a:endParaRPr lang="en-US" dirty="0" smtClean="0">
              <a:latin typeface="Gill Sans Light"/>
              <a:cs typeface="Gill Sans Light"/>
            </a:endParaRPr>
          </a:p>
          <a:p>
            <a:pPr lvl="4">
              <a:buNone/>
            </a:pPr>
            <a:endParaRPr lang="en-US" dirty="0" smtClean="0">
              <a:latin typeface="Gill Sans Light"/>
              <a:cs typeface="Gill Sans Light"/>
            </a:endParaRPr>
          </a:p>
          <a:p>
            <a:pPr lvl="4">
              <a:buNone/>
            </a:pPr>
            <a:endParaRPr lang="en-US" dirty="0" smtClean="0">
              <a:latin typeface="Gill Sans Light"/>
              <a:cs typeface="Gill Sans Light"/>
            </a:endParaRPr>
          </a:p>
          <a:p>
            <a:pPr lvl="4">
              <a:buNone/>
            </a:pPr>
            <a:endParaRPr lang="en-US" dirty="0" smtClean="0">
              <a:latin typeface="Gill Sans Light"/>
              <a:cs typeface="Gill Sans Light"/>
            </a:endParaRPr>
          </a:p>
          <a:p>
            <a:pPr lvl="4">
              <a:buNone/>
            </a:pPr>
            <a:endParaRPr lang="en-US" dirty="0" smtClean="0">
              <a:latin typeface="Gill Sans Light"/>
              <a:cs typeface="Gill Sans Light"/>
            </a:endParaRPr>
          </a:p>
          <a:p>
            <a:pPr lvl="4">
              <a:buNone/>
            </a:pPr>
            <a:r>
              <a:rPr lang="en-US" dirty="0" smtClean="0">
                <a:latin typeface="Gill Sans Light"/>
                <a:cs typeface="Gill Sans Light"/>
              </a:rPr>
              <a:t>                                             Anesthesiology 2007;106: 843-63</a:t>
            </a:r>
            <a:endParaRPr lang="en-US" dirty="0">
              <a:latin typeface="Gill Sans Light"/>
              <a:cs typeface="Gill Sans Ligh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rgbClr val="F2DCDB"/>
          </a:solidFill>
        </p:spPr>
        <p:txBody>
          <a:bodyPr>
            <a:normAutofit fontScale="90000"/>
          </a:bodyPr>
          <a:lstStyle/>
          <a:p>
            <a:pPr algn="l"/>
            <a:r>
              <a:rPr lang="en-US" dirty="0" err="1" smtClean="0">
                <a:latin typeface="Gill Sans Light"/>
                <a:cs typeface="Gill Sans Light"/>
              </a:rPr>
              <a:t>Dạ</a:t>
            </a:r>
            <a:r>
              <a:rPr lang="en-US" dirty="0" smtClean="0">
                <a:latin typeface="Gill Sans Light"/>
                <a:cs typeface="Gill Sans Light"/>
              </a:rPr>
              <a:t> </a:t>
            </a:r>
            <a:r>
              <a:rPr lang="en-US" dirty="0" err="1" smtClean="0">
                <a:latin typeface="Gill Sans Light"/>
                <a:cs typeface="Gill Sans Light"/>
              </a:rPr>
              <a:t>dày</a:t>
            </a:r>
            <a:r>
              <a:rPr lang="en-US" dirty="0" smtClean="0">
                <a:latin typeface="Gill Sans Light"/>
                <a:cs typeface="Gill Sans Light"/>
              </a:rPr>
              <a:t> </a:t>
            </a:r>
            <a:r>
              <a:rPr lang="en-US" dirty="0" err="1" smtClean="0">
                <a:latin typeface="Gill Sans Light"/>
                <a:cs typeface="Gill Sans Light"/>
              </a:rPr>
              <a:t>trống</a:t>
            </a:r>
            <a:r>
              <a:rPr lang="en-US" dirty="0" smtClean="0">
                <a:latin typeface="Gill Sans Light"/>
                <a:cs typeface="Gill Sans Light"/>
              </a:rPr>
              <a:t> </a:t>
            </a:r>
            <a:r>
              <a:rPr lang="en-US" dirty="0" err="1" smtClean="0">
                <a:latin typeface="Gill Sans Light"/>
                <a:cs typeface="Gill Sans Light"/>
              </a:rPr>
              <a:t>trong</a:t>
            </a:r>
            <a:r>
              <a:rPr lang="en-US" dirty="0" smtClean="0">
                <a:latin typeface="Gill Sans Light"/>
                <a:cs typeface="Gill Sans Light"/>
              </a:rPr>
              <a:t> </a:t>
            </a:r>
            <a:r>
              <a:rPr lang="en-US" dirty="0" err="1" smtClean="0">
                <a:latin typeface="Gill Sans Light"/>
                <a:cs typeface="Gill Sans Light"/>
              </a:rPr>
              <a:t>chuyển</a:t>
            </a:r>
            <a:r>
              <a:rPr lang="en-US" dirty="0" smtClean="0">
                <a:latin typeface="Gill Sans Light"/>
                <a:cs typeface="Gill Sans Light"/>
              </a:rPr>
              <a:t> </a:t>
            </a:r>
            <a:r>
              <a:rPr lang="en-US" dirty="0" err="1" smtClean="0">
                <a:latin typeface="Gill Sans Light"/>
                <a:cs typeface="Gill Sans Light"/>
              </a:rPr>
              <a:t>dạ</a:t>
            </a:r>
            <a:r>
              <a:rPr lang="en-US" dirty="0" smtClean="0">
                <a:latin typeface="Gill Sans Light"/>
                <a:cs typeface="Gill Sans Light"/>
              </a:rPr>
              <a:t/>
            </a:r>
            <a:br>
              <a:rPr lang="en-US" dirty="0" smtClean="0">
                <a:latin typeface="Gill Sans Light"/>
                <a:cs typeface="Gill Sans Light"/>
              </a:rPr>
            </a:br>
            <a:r>
              <a:rPr lang="en-US" sz="3100" dirty="0" smtClean="0">
                <a:solidFill>
                  <a:srgbClr val="A6A6A6"/>
                </a:solidFill>
                <a:latin typeface="Gill Sans Light"/>
                <a:cs typeface="Gill Sans Light"/>
              </a:rPr>
              <a:t>USG </a:t>
            </a:r>
            <a:r>
              <a:rPr lang="en-US" sz="3100" dirty="0" err="1" smtClean="0">
                <a:solidFill>
                  <a:srgbClr val="A6A6A6"/>
                </a:solidFill>
                <a:latin typeface="Gill Sans Light"/>
                <a:cs typeface="Gill Sans Light"/>
              </a:rPr>
              <a:t>Đo</a:t>
            </a:r>
            <a:r>
              <a:rPr lang="en-US" sz="3100" dirty="0" smtClean="0">
                <a:solidFill>
                  <a:srgbClr val="A6A6A6"/>
                </a:solidFill>
                <a:latin typeface="Gill Sans Light"/>
                <a:cs typeface="Gill Sans Light"/>
              </a:rPr>
              <a:t> </a:t>
            </a:r>
            <a:r>
              <a:rPr lang="en-US" sz="3100" dirty="0" err="1" smtClean="0">
                <a:solidFill>
                  <a:srgbClr val="A6A6A6"/>
                </a:solidFill>
                <a:latin typeface="Gill Sans Light"/>
                <a:cs typeface="Gill Sans Light"/>
              </a:rPr>
              <a:t>dịch</a:t>
            </a:r>
            <a:r>
              <a:rPr lang="en-US" sz="3100" dirty="0" smtClean="0">
                <a:solidFill>
                  <a:srgbClr val="A6A6A6"/>
                </a:solidFill>
                <a:latin typeface="Gill Sans Light"/>
                <a:cs typeface="Gill Sans Light"/>
              </a:rPr>
              <a:t> </a:t>
            </a:r>
            <a:r>
              <a:rPr lang="en-US" sz="3100" dirty="0" err="1" smtClean="0">
                <a:solidFill>
                  <a:srgbClr val="A6A6A6"/>
                </a:solidFill>
                <a:latin typeface="Gill Sans Light"/>
                <a:cs typeface="Gill Sans Light"/>
              </a:rPr>
              <a:t>vị</a:t>
            </a:r>
            <a:r>
              <a:rPr lang="en-US" sz="3100" dirty="0" smtClean="0">
                <a:solidFill>
                  <a:srgbClr val="A6A6A6"/>
                </a:solidFill>
                <a:latin typeface="Gill Sans Light"/>
                <a:cs typeface="Gill Sans Light"/>
              </a:rPr>
              <a:t> </a:t>
            </a:r>
            <a:r>
              <a:rPr lang="en-US" sz="3100" dirty="0" err="1" smtClean="0">
                <a:solidFill>
                  <a:srgbClr val="A6A6A6"/>
                </a:solidFill>
                <a:latin typeface="Gill Sans Light"/>
                <a:cs typeface="Gill Sans Light"/>
              </a:rPr>
              <a:t>vùng</a:t>
            </a:r>
            <a:r>
              <a:rPr lang="en-US" sz="3100" dirty="0" smtClean="0">
                <a:solidFill>
                  <a:srgbClr val="A6A6A6"/>
                </a:solidFill>
                <a:latin typeface="Gill Sans Light"/>
                <a:cs typeface="Gill Sans Light"/>
              </a:rPr>
              <a:t> hang </a:t>
            </a:r>
            <a:r>
              <a:rPr lang="en-US" sz="3100" dirty="0" err="1" smtClean="0">
                <a:solidFill>
                  <a:srgbClr val="A6A6A6"/>
                </a:solidFill>
                <a:latin typeface="Gill Sans Light"/>
                <a:cs typeface="Gill Sans Light"/>
              </a:rPr>
              <a:t>vị</a:t>
            </a:r>
            <a:endParaRPr lang="en-US" sz="3100" dirty="0">
              <a:solidFill>
                <a:srgbClr val="A6A6A6"/>
              </a:solidFill>
              <a:latin typeface="Gill Sans Light"/>
              <a:cs typeface="Gill Sans Light"/>
            </a:endParaRPr>
          </a:p>
        </p:txBody>
      </p:sp>
      <p:sp>
        <p:nvSpPr>
          <p:cNvPr id="6" name="Text Placeholder 5"/>
          <p:cNvSpPr>
            <a:spLocks noGrp="1"/>
          </p:cNvSpPr>
          <p:nvPr>
            <p:ph type="body" idx="1"/>
          </p:nvPr>
        </p:nvSpPr>
        <p:spPr/>
        <p:txBody>
          <a:bodyPr/>
          <a:lstStyle/>
          <a:p>
            <a:endParaRPr lang="en-US"/>
          </a:p>
        </p:txBody>
      </p:sp>
      <p:sp>
        <p:nvSpPr>
          <p:cNvPr id="8" name="Text Placeholder 7"/>
          <p:cNvSpPr>
            <a:spLocks noGrp="1"/>
          </p:cNvSpPr>
          <p:nvPr>
            <p:ph type="body" sz="quarter" idx="3"/>
          </p:nvPr>
        </p:nvSpPr>
        <p:spPr/>
        <p:txBody>
          <a:bodyPr/>
          <a:lstStyle/>
          <a:p>
            <a:endParaRPr lang="en-US" dirty="0"/>
          </a:p>
        </p:txBody>
      </p:sp>
      <p:sp>
        <p:nvSpPr>
          <p:cNvPr id="9" name="Content Placeholder 8"/>
          <p:cNvSpPr>
            <a:spLocks noGrp="1"/>
          </p:cNvSpPr>
          <p:nvPr>
            <p:ph sz="quarter" idx="4"/>
          </p:nvPr>
        </p:nvSpPr>
        <p:spPr>
          <a:xfrm>
            <a:off x="4645025" y="2174875"/>
            <a:ext cx="4361189" cy="3951288"/>
          </a:xfrm>
        </p:spPr>
        <p:txBody>
          <a:bodyPr/>
          <a:lstStyle/>
          <a:p>
            <a:pPr marL="0" indent="0">
              <a:buNone/>
            </a:pPr>
            <a:r>
              <a:rPr lang="en-US" sz="2800" b="1" dirty="0" smtClean="0"/>
              <a:t>Prospective cohort study</a:t>
            </a:r>
          </a:p>
          <a:p>
            <a:pPr marL="0" indent="0">
              <a:buNone/>
            </a:pPr>
            <a:r>
              <a:rPr lang="en-US" dirty="0" smtClean="0"/>
              <a:t>60 </a:t>
            </a:r>
            <a:r>
              <a:rPr lang="en-US" dirty="0" err="1" smtClean="0"/>
              <a:t>sản</a:t>
            </a:r>
            <a:r>
              <a:rPr lang="en-US" dirty="0" smtClean="0"/>
              <a:t> </a:t>
            </a:r>
            <a:r>
              <a:rPr lang="en-US" dirty="0" err="1" smtClean="0"/>
              <a:t>phụ</a:t>
            </a:r>
            <a:r>
              <a:rPr lang="en-US" dirty="0" smtClean="0"/>
              <a:t>(41 con so, 19 con </a:t>
            </a:r>
            <a:r>
              <a:rPr lang="en-US" dirty="0" err="1" smtClean="0"/>
              <a:t>rạ</a:t>
            </a:r>
            <a:endParaRPr lang="en-US" dirty="0" smtClean="0"/>
          </a:p>
          <a:p>
            <a:pPr marL="0" indent="0">
              <a:buNone/>
            </a:pPr>
            <a:r>
              <a:rPr lang="en-US" b="1" dirty="0" err="1" smtClean="0">
                <a:solidFill>
                  <a:srgbClr val="FF0000"/>
                </a:solidFill>
              </a:rPr>
              <a:t>Antral</a:t>
            </a:r>
            <a:r>
              <a:rPr lang="en-US" b="1" dirty="0" smtClean="0">
                <a:solidFill>
                  <a:srgbClr val="FF0000"/>
                </a:solidFill>
              </a:rPr>
              <a:t> CSA measurement</a:t>
            </a:r>
          </a:p>
          <a:p>
            <a:pPr marL="0" indent="0">
              <a:buNone/>
            </a:pPr>
            <a:r>
              <a:rPr lang="vi-VN" dirty="0"/>
              <a:t>Nằm ngửa với đầu </a:t>
            </a:r>
            <a:r>
              <a:rPr lang="vi-VN" dirty="0" smtClean="0"/>
              <a:t>cao</a:t>
            </a:r>
            <a:r>
              <a:rPr lang="vi-VN" dirty="0"/>
              <a:t>, </a:t>
            </a:r>
            <a:r>
              <a:rPr lang="en-US" dirty="0" err="1" smtClean="0"/>
              <a:t>đầu</a:t>
            </a:r>
            <a:r>
              <a:rPr lang="en-US" dirty="0" smtClean="0"/>
              <a:t> </a:t>
            </a:r>
            <a:r>
              <a:rPr lang="vi-VN" dirty="0" smtClean="0"/>
              <a:t>dò </a:t>
            </a:r>
            <a:r>
              <a:rPr lang="en-US" dirty="0" smtClean="0"/>
              <a:t> </a:t>
            </a:r>
            <a:r>
              <a:rPr lang="vi-VN" dirty="0" smtClean="0"/>
              <a:t> </a:t>
            </a:r>
            <a:r>
              <a:rPr lang="vi-VN" dirty="0"/>
              <a:t>cong, mặt phẳng dọc giữa, công thức đặc biệt</a:t>
            </a:r>
            <a:endParaRPr lang="en-US" dirty="0"/>
          </a:p>
        </p:txBody>
      </p:sp>
      <p:sp>
        <p:nvSpPr>
          <p:cNvPr id="11" name="TextBox 10"/>
          <p:cNvSpPr txBox="1"/>
          <p:nvPr/>
        </p:nvSpPr>
        <p:spPr>
          <a:xfrm>
            <a:off x="4645025" y="5756831"/>
            <a:ext cx="3501723" cy="369332"/>
          </a:xfrm>
          <a:prstGeom prst="rect">
            <a:avLst/>
          </a:prstGeom>
          <a:noFill/>
        </p:spPr>
        <p:txBody>
          <a:bodyPr wrap="square" rtlCol="0">
            <a:spAutoFit/>
          </a:bodyPr>
          <a:lstStyle/>
          <a:p>
            <a:r>
              <a:rPr lang="en-US" i="1" dirty="0" err="1" smtClean="0"/>
              <a:t>Batalle</a:t>
            </a:r>
            <a:r>
              <a:rPr lang="en-US" i="1" dirty="0" smtClean="0"/>
              <a:t> A et al. Br J </a:t>
            </a:r>
            <a:r>
              <a:rPr lang="en-US" i="1" dirty="0" err="1" smtClean="0"/>
              <a:t>Anaesth</a:t>
            </a:r>
            <a:r>
              <a:rPr lang="en-US" i="1" dirty="0" smtClean="0"/>
              <a:t> 2014</a:t>
            </a:r>
            <a:endParaRPr lang="en-US" i="1" dirty="0"/>
          </a:p>
        </p:txBody>
      </p:sp>
      <p:sp>
        <p:nvSpPr>
          <p:cNvPr id="3" name="TextBox 2"/>
          <p:cNvSpPr txBox="1"/>
          <p:nvPr/>
        </p:nvSpPr>
        <p:spPr>
          <a:xfrm>
            <a:off x="0" y="6488668"/>
            <a:ext cx="9377973" cy="369332"/>
          </a:xfrm>
          <a:prstGeom prst="rect">
            <a:avLst/>
          </a:prstGeom>
          <a:solidFill>
            <a:srgbClr val="FF8000"/>
          </a:solidFill>
        </p:spPr>
        <p:txBody>
          <a:bodyPr wrap="square" rtlCol="0">
            <a:spAutoFit/>
          </a:bodyPr>
          <a:lstStyle/>
          <a:p>
            <a:r>
              <a:rPr lang="en-US" dirty="0" smtClean="0">
                <a:solidFill>
                  <a:srgbClr val="FFFFFF"/>
                </a:solidFill>
              </a:rPr>
              <a:t>Non- Invasive Technology in OB Anesthesia- use of USG for Non </a:t>
            </a:r>
            <a:r>
              <a:rPr lang="en-US" dirty="0" err="1" smtClean="0">
                <a:solidFill>
                  <a:srgbClr val="FFFFFF"/>
                </a:solidFill>
              </a:rPr>
              <a:t>Neuraxial</a:t>
            </a:r>
            <a:r>
              <a:rPr lang="en-US" dirty="0" smtClean="0">
                <a:solidFill>
                  <a:srgbClr val="FFFFFF"/>
                </a:solidFill>
              </a:rPr>
              <a:t> techniques</a:t>
            </a:r>
            <a:endParaRPr lang="en-US" dirty="0">
              <a:solidFill>
                <a:srgbClr val="FFFFFF"/>
              </a:solidFill>
            </a:endParaRPr>
          </a:p>
        </p:txBody>
      </p:sp>
      <p:pic>
        <p:nvPicPr>
          <p:cNvPr id="12"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5761" b="5761"/>
          <a:stretch>
            <a:fillRect/>
          </a:stretch>
        </p:blipFill>
        <p:spPr bwMode="auto">
          <a:xfrm>
            <a:off x="165635" y="1889726"/>
            <a:ext cx="4331753" cy="4236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Oval 3"/>
          <p:cNvSpPr/>
          <p:nvPr/>
        </p:nvSpPr>
        <p:spPr>
          <a:xfrm rot="233541">
            <a:off x="769616" y="3867999"/>
            <a:ext cx="1154424" cy="1424039"/>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46651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rgbClr val="F2DCDB"/>
          </a:solidFill>
        </p:spPr>
        <p:txBody>
          <a:bodyPr>
            <a:normAutofit fontScale="90000"/>
          </a:bodyPr>
          <a:lstStyle/>
          <a:p>
            <a:pPr algn="l"/>
            <a:r>
              <a:rPr lang="en-US" dirty="0" err="1">
                <a:latin typeface="Gill Sans Light"/>
                <a:cs typeface="Gill Sans Light"/>
              </a:rPr>
              <a:t>Dạ</a:t>
            </a:r>
            <a:r>
              <a:rPr lang="en-US" dirty="0">
                <a:latin typeface="Gill Sans Light"/>
                <a:cs typeface="Gill Sans Light"/>
              </a:rPr>
              <a:t> </a:t>
            </a:r>
            <a:r>
              <a:rPr lang="en-US" dirty="0" err="1">
                <a:latin typeface="Gill Sans Light"/>
                <a:cs typeface="Gill Sans Light"/>
              </a:rPr>
              <a:t>dày</a:t>
            </a:r>
            <a:r>
              <a:rPr lang="en-US" dirty="0">
                <a:latin typeface="Gill Sans Light"/>
                <a:cs typeface="Gill Sans Light"/>
              </a:rPr>
              <a:t> </a:t>
            </a:r>
            <a:r>
              <a:rPr lang="en-US" dirty="0" err="1">
                <a:latin typeface="Gill Sans Light"/>
                <a:cs typeface="Gill Sans Light"/>
              </a:rPr>
              <a:t>trống</a:t>
            </a:r>
            <a:r>
              <a:rPr lang="en-US" dirty="0">
                <a:latin typeface="Gill Sans Light"/>
                <a:cs typeface="Gill Sans Light"/>
              </a:rPr>
              <a:t> </a:t>
            </a:r>
            <a:r>
              <a:rPr lang="en-US" dirty="0" err="1">
                <a:latin typeface="Gill Sans Light"/>
                <a:cs typeface="Gill Sans Light"/>
              </a:rPr>
              <a:t>trong</a:t>
            </a:r>
            <a:r>
              <a:rPr lang="en-US" dirty="0">
                <a:latin typeface="Gill Sans Light"/>
                <a:cs typeface="Gill Sans Light"/>
              </a:rPr>
              <a:t> </a:t>
            </a:r>
            <a:r>
              <a:rPr lang="en-US" dirty="0" err="1">
                <a:latin typeface="Gill Sans Light"/>
                <a:cs typeface="Gill Sans Light"/>
              </a:rPr>
              <a:t>chuyển</a:t>
            </a:r>
            <a:r>
              <a:rPr lang="en-US" dirty="0">
                <a:latin typeface="Gill Sans Light"/>
                <a:cs typeface="Gill Sans Light"/>
              </a:rPr>
              <a:t> </a:t>
            </a:r>
            <a:r>
              <a:rPr lang="en-US" dirty="0" err="1">
                <a:latin typeface="Gill Sans Light"/>
                <a:cs typeface="Gill Sans Light"/>
              </a:rPr>
              <a:t>dạ</a:t>
            </a:r>
            <a:r>
              <a:rPr lang="en-US" dirty="0">
                <a:latin typeface="Gill Sans Light"/>
                <a:cs typeface="Gill Sans Light"/>
              </a:rPr>
              <a:t/>
            </a:r>
            <a:br>
              <a:rPr lang="en-US" dirty="0">
                <a:latin typeface="Gill Sans Light"/>
                <a:cs typeface="Gill Sans Light"/>
              </a:rPr>
            </a:br>
            <a:r>
              <a:rPr lang="en-US" sz="3100" dirty="0">
                <a:solidFill>
                  <a:srgbClr val="A6A6A6"/>
                </a:solidFill>
                <a:latin typeface="Gill Sans Light"/>
                <a:cs typeface="Gill Sans Light"/>
              </a:rPr>
              <a:t>USG </a:t>
            </a:r>
            <a:r>
              <a:rPr lang="en-US" sz="3100" dirty="0" err="1">
                <a:solidFill>
                  <a:srgbClr val="A6A6A6"/>
                </a:solidFill>
                <a:latin typeface="Gill Sans Light"/>
                <a:cs typeface="Gill Sans Light"/>
              </a:rPr>
              <a:t>Đo</a:t>
            </a:r>
            <a:r>
              <a:rPr lang="en-US" sz="3100" dirty="0">
                <a:solidFill>
                  <a:srgbClr val="A6A6A6"/>
                </a:solidFill>
                <a:latin typeface="Gill Sans Light"/>
                <a:cs typeface="Gill Sans Light"/>
              </a:rPr>
              <a:t> </a:t>
            </a:r>
            <a:r>
              <a:rPr lang="en-US" sz="3100" dirty="0" err="1">
                <a:solidFill>
                  <a:srgbClr val="A6A6A6"/>
                </a:solidFill>
                <a:latin typeface="Gill Sans Light"/>
                <a:cs typeface="Gill Sans Light"/>
              </a:rPr>
              <a:t>dịch</a:t>
            </a:r>
            <a:r>
              <a:rPr lang="en-US" sz="3100" dirty="0">
                <a:solidFill>
                  <a:srgbClr val="A6A6A6"/>
                </a:solidFill>
                <a:latin typeface="Gill Sans Light"/>
                <a:cs typeface="Gill Sans Light"/>
              </a:rPr>
              <a:t> </a:t>
            </a:r>
            <a:r>
              <a:rPr lang="en-US" sz="3100" dirty="0" err="1">
                <a:solidFill>
                  <a:srgbClr val="A6A6A6"/>
                </a:solidFill>
                <a:latin typeface="Gill Sans Light"/>
                <a:cs typeface="Gill Sans Light"/>
              </a:rPr>
              <a:t>vị</a:t>
            </a:r>
            <a:r>
              <a:rPr lang="en-US" sz="3100" dirty="0">
                <a:solidFill>
                  <a:srgbClr val="A6A6A6"/>
                </a:solidFill>
                <a:latin typeface="Gill Sans Light"/>
                <a:cs typeface="Gill Sans Light"/>
              </a:rPr>
              <a:t> </a:t>
            </a:r>
            <a:r>
              <a:rPr lang="en-US" sz="3100" dirty="0" err="1">
                <a:solidFill>
                  <a:srgbClr val="A6A6A6"/>
                </a:solidFill>
                <a:latin typeface="Gill Sans Light"/>
                <a:cs typeface="Gill Sans Light"/>
              </a:rPr>
              <a:t>vùng</a:t>
            </a:r>
            <a:r>
              <a:rPr lang="en-US" sz="3100" dirty="0">
                <a:solidFill>
                  <a:srgbClr val="A6A6A6"/>
                </a:solidFill>
                <a:latin typeface="Gill Sans Light"/>
                <a:cs typeface="Gill Sans Light"/>
              </a:rPr>
              <a:t> hang </a:t>
            </a:r>
            <a:r>
              <a:rPr lang="en-US" sz="3100" dirty="0" err="1">
                <a:solidFill>
                  <a:srgbClr val="A6A6A6"/>
                </a:solidFill>
                <a:latin typeface="Gill Sans Light"/>
                <a:cs typeface="Gill Sans Light"/>
              </a:rPr>
              <a:t>vị</a:t>
            </a:r>
            <a:r>
              <a:rPr lang="en-US" sz="3100" dirty="0">
                <a:solidFill>
                  <a:srgbClr val="A6A6A6"/>
                </a:solidFill>
                <a:latin typeface="Gill Sans Light"/>
                <a:cs typeface="Gill Sans Light"/>
              </a:rPr>
              <a:t/>
            </a:r>
            <a:br>
              <a:rPr lang="en-US" sz="3100" dirty="0">
                <a:solidFill>
                  <a:srgbClr val="A6A6A6"/>
                </a:solidFill>
                <a:latin typeface="Gill Sans Light"/>
                <a:cs typeface="Gill Sans Light"/>
              </a:rPr>
            </a:br>
            <a:endParaRPr lang="en-US" sz="3100" dirty="0">
              <a:solidFill>
                <a:srgbClr val="A6A6A6"/>
              </a:solidFill>
              <a:latin typeface="Gill Sans Light"/>
              <a:cs typeface="Gill Sans Light"/>
            </a:endParaRPr>
          </a:p>
        </p:txBody>
      </p:sp>
      <p:sp>
        <p:nvSpPr>
          <p:cNvPr id="6" name="Text Placeholder 5"/>
          <p:cNvSpPr>
            <a:spLocks noGrp="1"/>
          </p:cNvSpPr>
          <p:nvPr>
            <p:ph type="body" idx="4294967295"/>
          </p:nvPr>
        </p:nvSpPr>
        <p:spPr>
          <a:xfrm>
            <a:off x="0" y="1535113"/>
            <a:ext cx="4040188" cy="639762"/>
          </a:xfrm>
        </p:spPr>
        <p:txBody>
          <a:bodyPr>
            <a:normAutofit fontScale="92500"/>
          </a:bodyPr>
          <a:lstStyle/>
          <a:p>
            <a:r>
              <a:rPr lang="en-US" dirty="0" smtClean="0"/>
              <a:t> Thai </a:t>
            </a:r>
            <a:r>
              <a:rPr lang="en-US" dirty="0" err="1" smtClean="0"/>
              <a:t>chưa</a:t>
            </a:r>
            <a:r>
              <a:rPr lang="en-US" dirty="0" smtClean="0"/>
              <a:t> </a:t>
            </a:r>
            <a:r>
              <a:rPr lang="vi-VN" dirty="0" smtClean="0"/>
              <a:t>chuyển</a:t>
            </a:r>
            <a:r>
              <a:rPr lang="en-US" dirty="0" smtClean="0"/>
              <a:t> </a:t>
            </a:r>
            <a:r>
              <a:rPr lang="en-US" dirty="0" err="1" smtClean="0"/>
              <a:t>dạ</a:t>
            </a:r>
            <a:endParaRPr lang="en-US" dirty="0"/>
          </a:p>
        </p:txBody>
      </p:sp>
      <p:sp>
        <p:nvSpPr>
          <p:cNvPr id="11" name="TextBox 10"/>
          <p:cNvSpPr txBox="1"/>
          <p:nvPr/>
        </p:nvSpPr>
        <p:spPr>
          <a:xfrm>
            <a:off x="4497388" y="6289204"/>
            <a:ext cx="3501723" cy="369332"/>
          </a:xfrm>
          <a:prstGeom prst="rect">
            <a:avLst/>
          </a:prstGeom>
          <a:noFill/>
        </p:spPr>
        <p:txBody>
          <a:bodyPr wrap="square" rtlCol="0">
            <a:spAutoFit/>
          </a:bodyPr>
          <a:lstStyle/>
          <a:p>
            <a:r>
              <a:rPr lang="en-US" i="1" dirty="0" err="1" smtClean="0"/>
              <a:t>Batalle</a:t>
            </a:r>
            <a:r>
              <a:rPr lang="en-US" i="1" dirty="0" smtClean="0"/>
              <a:t> A et al. Br J </a:t>
            </a:r>
            <a:r>
              <a:rPr lang="en-US" i="1" dirty="0" err="1" smtClean="0"/>
              <a:t>Anaesth</a:t>
            </a:r>
            <a:r>
              <a:rPr lang="en-US" i="1" dirty="0" smtClean="0"/>
              <a:t> 2014</a:t>
            </a:r>
            <a:endParaRPr lang="en-US" i="1" dirty="0"/>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1" y="2193763"/>
            <a:ext cx="7804800" cy="3884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 name="TextBox 4"/>
          <p:cNvSpPr txBox="1"/>
          <p:nvPr/>
        </p:nvSpPr>
        <p:spPr>
          <a:xfrm>
            <a:off x="4329090" y="2001353"/>
            <a:ext cx="4059724" cy="4076497"/>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578029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1"/>
            <a:ext cx="8493120" cy="614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US" sz="1500" b="1" dirty="0" smtClean="0">
                <a:latin typeface="Arial" charset="0"/>
              </a:rPr>
              <a:t>Đ</a:t>
            </a:r>
            <a:r>
              <a:rPr lang="vi-VN" sz="1500" b="1" dirty="0" smtClean="0">
                <a:latin typeface="Arial" charset="0"/>
              </a:rPr>
              <a:t>ánh </a:t>
            </a:r>
            <a:r>
              <a:rPr lang="vi-VN" sz="1500" b="1" dirty="0">
                <a:latin typeface="Arial" charset="0"/>
              </a:rPr>
              <a:t>giá CSA hang vị </a:t>
            </a:r>
            <a:r>
              <a:rPr lang="vi-VN" sz="1500" b="1" dirty="0" smtClean="0">
                <a:latin typeface="Arial" charset="0"/>
              </a:rPr>
              <a:t>bằng </a:t>
            </a:r>
            <a:r>
              <a:rPr lang="vi-VN" sz="1500" b="1" dirty="0">
                <a:latin typeface="Arial" charset="0"/>
              </a:rPr>
              <a:t>siêu âm (a) trong sáu phụ nữ mang thai sau khi nhịn đói qua đêm và sau khi uống 250 ml </a:t>
            </a:r>
            <a:r>
              <a:rPr lang="en-US" sz="1500" b="1" dirty="0" err="1" smtClean="0">
                <a:latin typeface="Arial" charset="0"/>
              </a:rPr>
              <a:t>nước</a:t>
            </a:r>
            <a:r>
              <a:rPr lang="en-US" sz="1500" b="1" dirty="0" smtClean="0">
                <a:latin typeface="Arial" charset="0"/>
              </a:rPr>
              <a:t> </a:t>
            </a:r>
            <a:r>
              <a:rPr lang="en-US" sz="1500" b="1" dirty="0" err="1" smtClean="0">
                <a:latin typeface="Arial" charset="0"/>
              </a:rPr>
              <a:t>trong</a:t>
            </a:r>
            <a:r>
              <a:rPr lang="en-US" sz="1500" b="1" dirty="0" smtClean="0">
                <a:latin typeface="Arial" charset="0"/>
              </a:rPr>
              <a:t> </a:t>
            </a:r>
            <a:r>
              <a:rPr lang="vi-VN" sz="1500" b="1" dirty="0" smtClean="0">
                <a:latin typeface="Arial" charset="0"/>
              </a:rPr>
              <a:t>và </a:t>
            </a:r>
            <a:r>
              <a:rPr lang="vi-VN" sz="1500" b="1" dirty="0">
                <a:latin typeface="Arial" charset="0"/>
              </a:rPr>
              <a:t>(b) trong 60 phụ nữ mang thai trong chuyển dạ khi gọi các bác sĩ gây mê </a:t>
            </a:r>
            <a:r>
              <a:rPr lang="vi-VN" sz="1500" b="1" dirty="0" smtClean="0">
                <a:latin typeface="Arial" charset="0"/>
              </a:rPr>
              <a:t> </a:t>
            </a:r>
            <a:r>
              <a:rPr lang="vi-VN" sz="1500" b="1" dirty="0">
                <a:latin typeface="Arial" charset="0"/>
              </a:rPr>
              <a:t>giảm đau ngoài màng cứng và </a:t>
            </a:r>
            <a:r>
              <a:rPr lang="vi-VN" sz="1500" b="1" dirty="0" smtClean="0">
                <a:latin typeface="Arial" charset="0"/>
              </a:rPr>
              <a:t>cổ </a:t>
            </a:r>
            <a:r>
              <a:rPr lang="vi-VN" sz="1500" b="1" dirty="0">
                <a:latin typeface="Arial" charset="0"/>
              </a:rPr>
              <a:t>tử </a:t>
            </a:r>
            <a:r>
              <a:rPr lang="vi-VN" sz="1500" b="1" dirty="0" smtClean="0">
                <a:latin typeface="Arial" charset="0"/>
              </a:rPr>
              <a:t>cung</a:t>
            </a:r>
            <a:r>
              <a:rPr lang="en-US" sz="1500" b="1" dirty="0" smtClean="0">
                <a:latin typeface="Arial" charset="0"/>
              </a:rPr>
              <a:t> </a:t>
            </a:r>
            <a:r>
              <a:rPr lang="vi-VN" sz="1500" b="1" dirty="0" smtClean="0">
                <a:latin typeface="Arial" charset="0"/>
              </a:rPr>
              <a:t>mở </a:t>
            </a:r>
            <a:r>
              <a:rPr lang="vi-VN" sz="1500" b="1" dirty="0">
                <a:latin typeface="Arial" charset="0"/>
              </a:rPr>
              <a:t>hoàn toàn.</a:t>
            </a:r>
            <a:endParaRPr lang="en-GB" sz="1500" b="1" dirty="0">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520" y="6283380"/>
            <a:ext cx="2534400" cy="5054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040" y="1449490"/>
            <a:ext cx="7804800" cy="3884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67104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Bataille A et al. Br. J. Anaesth. 2014;bja.aet435</a:t>
            </a:r>
          </a:p>
        </p:txBody>
      </p:sp>
      <p:sp>
        <p:nvSpPr>
          <p:cNvPr id="3077" name="Text Box 5"/>
          <p:cNvSpPr txBox="1">
            <a:spLocks noChangeArrowheads="1"/>
          </p:cNvSpPr>
          <p:nvPr/>
        </p:nvSpPr>
        <p:spPr bwMode="auto">
          <a:xfrm>
            <a:off x="97920" y="6450438"/>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 The Author [2014]. Published by Oxford University Press on behalf of the British Journal of Anaesthesia. All rights reserved. For Permissions, please email: journals.permissions@oup.com</a:t>
            </a:r>
          </a:p>
        </p:txBody>
      </p:sp>
      <p:sp>
        <p:nvSpPr>
          <p:cNvPr id="2" name="TextBox 1"/>
          <p:cNvSpPr txBox="1"/>
          <p:nvPr/>
        </p:nvSpPr>
        <p:spPr>
          <a:xfrm>
            <a:off x="1734708" y="1780075"/>
            <a:ext cx="2351926" cy="369332"/>
          </a:xfrm>
          <a:prstGeom prst="rect">
            <a:avLst/>
          </a:prstGeom>
          <a:noFill/>
        </p:spPr>
        <p:txBody>
          <a:bodyPr wrap="none" rtlCol="0">
            <a:spAutoFit/>
          </a:bodyPr>
          <a:lstStyle/>
          <a:p>
            <a:r>
              <a:rPr lang="en-US" dirty="0" smtClean="0"/>
              <a:t>Non Laboring Pregnant</a:t>
            </a:r>
            <a:endParaRPr lang="en-US" dirty="0"/>
          </a:p>
        </p:txBody>
      </p:sp>
      <p:sp>
        <p:nvSpPr>
          <p:cNvPr id="3" name="TextBox 2"/>
          <p:cNvSpPr txBox="1"/>
          <p:nvPr/>
        </p:nvSpPr>
        <p:spPr>
          <a:xfrm>
            <a:off x="5777196" y="1780075"/>
            <a:ext cx="998666" cy="369332"/>
          </a:xfrm>
          <a:prstGeom prst="rect">
            <a:avLst/>
          </a:prstGeom>
          <a:noFill/>
        </p:spPr>
        <p:txBody>
          <a:bodyPr wrap="none" rtlCol="0">
            <a:spAutoFit/>
          </a:bodyPr>
          <a:lstStyle/>
          <a:p>
            <a:r>
              <a:rPr lang="en-US" dirty="0" smtClean="0"/>
              <a:t>Laboring</a:t>
            </a:r>
            <a:endParaRPr lang="en-US" dirty="0"/>
          </a:p>
        </p:txBody>
      </p:sp>
    </p:spTree>
    <p:extLst>
      <p:ext uri="{BB962C8B-B14F-4D97-AF65-F5344CB8AC3E}">
        <p14:creationId xmlns:p14="http://schemas.microsoft.com/office/powerpoint/2010/main" val="25899291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vi-VN" sz="1500" b="1" dirty="0">
                <a:latin typeface="Arial" charset="0"/>
              </a:rPr>
              <a:t>Sự tương quan giữa sự thay đổi CSA và thời gian trôi qua giữa các phép đo (thời gian chuyển dạ).</a:t>
            </a:r>
            <a:endParaRPr lang="en-GB" sz="1500" b="1" dirty="0">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520" y="6283380"/>
            <a:ext cx="2534400" cy="5054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040" y="1005226"/>
            <a:ext cx="7804800" cy="4841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67104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Bataille A et al. Br. J. Anaesth. 2014;bja.aet435</a:t>
            </a:r>
          </a:p>
        </p:txBody>
      </p:sp>
      <p:sp>
        <p:nvSpPr>
          <p:cNvPr id="3077" name="Text Box 5"/>
          <p:cNvSpPr txBox="1">
            <a:spLocks noChangeArrowheads="1"/>
          </p:cNvSpPr>
          <p:nvPr/>
        </p:nvSpPr>
        <p:spPr bwMode="auto">
          <a:xfrm>
            <a:off x="97920" y="6450438"/>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 The Author [2014]. Published by Oxford University Press on behalf of the British Journal of Anaesthesia. All rights reserved. For Permissions, please email: journals.permissions@oup.com</a:t>
            </a:r>
          </a:p>
        </p:txBody>
      </p:sp>
    </p:spTree>
    <p:extLst>
      <p:ext uri="{BB962C8B-B14F-4D97-AF65-F5344CB8AC3E}">
        <p14:creationId xmlns:p14="http://schemas.microsoft.com/office/powerpoint/2010/main" val="30815776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2838"/>
            <a:ext cx="9144000" cy="1893626"/>
          </a:xfrm>
          <a:solidFill>
            <a:srgbClr val="F2DCDB"/>
          </a:solidFill>
        </p:spPr>
        <p:txBody>
          <a:bodyPr>
            <a:normAutofit/>
          </a:bodyPr>
          <a:lstStyle/>
          <a:p>
            <a:pPr algn="l"/>
            <a:r>
              <a:rPr lang="en-US" dirty="0" err="1" smtClean="0">
                <a:latin typeface="Gill Sans Light"/>
                <a:cs typeface="Gill Sans Light"/>
              </a:rPr>
              <a:t>Dạ</a:t>
            </a:r>
            <a:r>
              <a:rPr lang="en-US" dirty="0" smtClean="0">
                <a:latin typeface="Gill Sans Light"/>
                <a:cs typeface="Gill Sans Light"/>
              </a:rPr>
              <a:t> </a:t>
            </a:r>
            <a:r>
              <a:rPr lang="en-US" dirty="0" err="1" smtClean="0">
                <a:latin typeface="Gill Sans Light"/>
                <a:cs typeface="Gill Sans Light"/>
              </a:rPr>
              <a:t>dày</a:t>
            </a:r>
            <a:r>
              <a:rPr lang="en-US" dirty="0" smtClean="0">
                <a:latin typeface="Gill Sans Light"/>
                <a:cs typeface="Gill Sans Light"/>
              </a:rPr>
              <a:t> </a:t>
            </a:r>
            <a:r>
              <a:rPr lang="en-US" dirty="0" err="1" smtClean="0">
                <a:latin typeface="Gill Sans Light"/>
                <a:cs typeface="Gill Sans Light"/>
              </a:rPr>
              <a:t>trống</a:t>
            </a:r>
            <a:r>
              <a:rPr lang="en-US" dirty="0" smtClean="0">
                <a:latin typeface="Gill Sans Light"/>
                <a:cs typeface="Gill Sans Light"/>
              </a:rPr>
              <a:t> </a:t>
            </a:r>
            <a:r>
              <a:rPr lang="en-US" dirty="0" err="1" smtClean="0">
                <a:latin typeface="Gill Sans Light"/>
                <a:cs typeface="Gill Sans Light"/>
              </a:rPr>
              <a:t>trong</a:t>
            </a:r>
            <a:r>
              <a:rPr lang="en-US" dirty="0" smtClean="0">
                <a:latin typeface="Gill Sans Light"/>
                <a:cs typeface="Gill Sans Light"/>
              </a:rPr>
              <a:t> </a:t>
            </a:r>
            <a:r>
              <a:rPr lang="en-US" dirty="0" err="1" smtClean="0">
                <a:latin typeface="Gill Sans Light"/>
                <a:cs typeface="Gill Sans Light"/>
              </a:rPr>
              <a:t>chuyển</a:t>
            </a:r>
            <a:r>
              <a:rPr lang="en-US" dirty="0" smtClean="0">
                <a:latin typeface="Gill Sans Light"/>
                <a:cs typeface="Gill Sans Light"/>
              </a:rPr>
              <a:t> </a:t>
            </a:r>
            <a:r>
              <a:rPr lang="en-US" dirty="0" err="1" smtClean="0">
                <a:latin typeface="Gill Sans Light"/>
                <a:cs typeface="Gill Sans Light"/>
              </a:rPr>
              <a:t>dạ</a:t>
            </a:r>
            <a:r>
              <a:rPr lang="en-US" dirty="0" smtClean="0">
                <a:latin typeface="Gill Sans Light"/>
                <a:cs typeface="Gill Sans Light"/>
              </a:rPr>
              <a:t/>
            </a:r>
            <a:br>
              <a:rPr lang="en-US" dirty="0" smtClean="0">
                <a:latin typeface="Gill Sans Light"/>
                <a:cs typeface="Gill Sans Light"/>
              </a:rPr>
            </a:br>
            <a:r>
              <a:rPr lang="en-US" sz="3100" dirty="0">
                <a:solidFill>
                  <a:srgbClr val="A6A6A6"/>
                </a:solidFill>
                <a:latin typeface="Gill Sans Light"/>
                <a:cs typeface="Gill Sans Light"/>
              </a:rPr>
              <a:t>USG </a:t>
            </a:r>
            <a:r>
              <a:rPr lang="en-US" sz="3100" dirty="0" err="1">
                <a:solidFill>
                  <a:srgbClr val="A6A6A6"/>
                </a:solidFill>
                <a:latin typeface="Gill Sans Light"/>
                <a:cs typeface="Gill Sans Light"/>
              </a:rPr>
              <a:t>Đo</a:t>
            </a:r>
            <a:r>
              <a:rPr lang="en-US" sz="3100" dirty="0">
                <a:solidFill>
                  <a:srgbClr val="A6A6A6"/>
                </a:solidFill>
                <a:latin typeface="Gill Sans Light"/>
                <a:cs typeface="Gill Sans Light"/>
              </a:rPr>
              <a:t> </a:t>
            </a:r>
            <a:r>
              <a:rPr lang="en-US" sz="3100" dirty="0" err="1">
                <a:solidFill>
                  <a:srgbClr val="A6A6A6"/>
                </a:solidFill>
                <a:latin typeface="Gill Sans Light"/>
                <a:cs typeface="Gill Sans Light"/>
              </a:rPr>
              <a:t>dịch</a:t>
            </a:r>
            <a:r>
              <a:rPr lang="en-US" sz="3100" dirty="0">
                <a:solidFill>
                  <a:srgbClr val="A6A6A6"/>
                </a:solidFill>
                <a:latin typeface="Gill Sans Light"/>
                <a:cs typeface="Gill Sans Light"/>
              </a:rPr>
              <a:t> </a:t>
            </a:r>
            <a:r>
              <a:rPr lang="en-US" sz="3100" dirty="0" err="1">
                <a:solidFill>
                  <a:srgbClr val="A6A6A6"/>
                </a:solidFill>
                <a:latin typeface="Gill Sans Light"/>
                <a:cs typeface="Gill Sans Light"/>
              </a:rPr>
              <a:t>vị</a:t>
            </a:r>
            <a:r>
              <a:rPr lang="en-US" sz="3100" dirty="0">
                <a:solidFill>
                  <a:srgbClr val="A6A6A6"/>
                </a:solidFill>
                <a:latin typeface="Gill Sans Light"/>
                <a:cs typeface="Gill Sans Light"/>
              </a:rPr>
              <a:t> </a:t>
            </a:r>
            <a:r>
              <a:rPr lang="en-US" sz="3100" dirty="0" err="1">
                <a:solidFill>
                  <a:srgbClr val="A6A6A6"/>
                </a:solidFill>
                <a:latin typeface="Gill Sans Light"/>
                <a:cs typeface="Gill Sans Light"/>
              </a:rPr>
              <a:t>vùng</a:t>
            </a:r>
            <a:r>
              <a:rPr lang="en-US" sz="3100" dirty="0">
                <a:solidFill>
                  <a:srgbClr val="A6A6A6"/>
                </a:solidFill>
                <a:latin typeface="Gill Sans Light"/>
                <a:cs typeface="Gill Sans Light"/>
              </a:rPr>
              <a:t> hang </a:t>
            </a:r>
            <a:r>
              <a:rPr lang="en-US" sz="3100" dirty="0" err="1">
                <a:solidFill>
                  <a:srgbClr val="A6A6A6"/>
                </a:solidFill>
                <a:latin typeface="Gill Sans Light"/>
                <a:cs typeface="Gill Sans Light"/>
              </a:rPr>
              <a:t>vị</a:t>
            </a:r>
            <a:r>
              <a:rPr lang="en-US" sz="3100" dirty="0">
                <a:solidFill>
                  <a:srgbClr val="A6A6A6"/>
                </a:solidFill>
                <a:latin typeface="Gill Sans Light"/>
                <a:cs typeface="Gill Sans Light"/>
              </a:rPr>
              <a:t/>
            </a:r>
            <a:br>
              <a:rPr lang="en-US" sz="3100" dirty="0">
                <a:solidFill>
                  <a:srgbClr val="A6A6A6"/>
                </a:solidFill>
                <a:latin typeface="Gill Sans Light"/>
                <a:cs typeface="Gill Sans Light"/>
              </a:rPr>
            </a:br>
            <a:endParaRPr lang="en-US" sz="3100" dirty="0">
              <a:solidFill>
                <a:srgbClr val="A6A6A6"/>
              </a:solidFill>
              <a:latin typeface="Gill Sans Light"/>
              <a:cs typeface="Gill Sans Ligh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601096"/>
              </p:ext>
            </p:extLst>
          </p:nvPr>
        </p:nvGraphicFramePr>
        <p:xfrm>
          <a:off x="457200" y="2156754"/>
          <a:ext cx="8229600" cy="4297680"/>
        </p:xfrm>
        <a:graphic>
          <a:graphicData uri="http://schemas.openxmlformats.org/drawingml/2006/table">
            <a:tbl>
              <a:tblPr firstRow="1" bandRow="1">
                <a:tableStyleId>{5C22544A-7EE6-4342-B048-85BDC9FD1C3A}</a:tableStyleId>
              </a:tblPr>
              <a:tblGrid>
                <a:gridCol w="2898774"/>
                <a:gridCol w="5330826"/>
              </a:tblGrid>
              <a:tr h="370840">
                <a:tc>
                  <a:txBody>
                    <a:bodyPr/>
                    <a:lstStyle/>
                    <a:p>
                      <a:r>
                        <a:rPr lang="en-US" sz="2800" dirty="0" smtClean="0">
                          <a:solidFill>
                            <a:schemeClr val="tx1"/>
                          </a:solidFill>
                        </a:rPr>
                        <a:t> </a:t>
                      </a:r>
                      <a:r>
                        <a:rPr lang="en-US" sz="2800" dirty="0" err="1" smtClean="0">
                          <a:solidFill>
                            <a:schemeClr val="tx1"/>
                          </a:solidFill>
                        </a:rPr>
                        <a:t>Chứng</a:t>
                      </a:r>
                      <a:r>
                        <a:rPr lang="en-US" sz="2800" dirty="0" smtClean="0">
                          <a:solidFill>
                            <a:schemeClr val="tx1"/>
                          </a:solidFill>
                        </a:rPr>
                        <a:t> </a:t>
                      </a:r>
                      <a:r>
                        <a:rPr lang="en-US" sz="2800" dirty="0" err="1" smtClean="0">
                          <a:solidFill>
                            <a:schemeClr val="tx1"/>
                          </a:solidFill>
                        </a:rPr>
                        <a:t>cớ</a:t>
                      </a:r>
                      <a:endParaRPr lang="en-US" sz="2800" dirty="0">
                        <a:solidFill>
                          <a:schemeClr val="tx1"/>
                        </a:solidFill>
                      </a:endParaRPr>
                    </a:p>
                  </a:txBody>
                  <a:tcPr>
                    <a:lnR w="3175" cap="flat" cmpd="sng" algn="ctr">
                      <a:solidFill>
                        <a:scrgbClr r="0" g="0" b="0"/>
                      </a:solidFill>
                      <a:prstDash val="solid"/>
                      <a:round/>
                      <a:headEnd type="none" w="med" len="med"/>
                      <a:tailEnd type="none" w="med" len="med"/>
                    </a:lnR>
                    <a:lnB w="3175" cap="flat" cmpd="sng" algn="ctr">
                      <a:solidFill>
                        <a:scrgbClr r="0" g="0" b="0"/>
                      </a:solidFill>
                      <a:prstDash val="solid"/>
                      <a:round/>
                      <a:headEnd type="none" w="med" len="med"/>
                      <a:tailEnd type="none" w="med" len="med"/>
                    </a:lnB>
                    <a:solidFill>
                      <a:schemeClr val="bg1"/>
                    </a:solidFill>
                  </a:tcPr>
                </a:tc>
                <a:tc>
                  <a:txBody>
                    <a:bodyPr/>
                    <a:lstStyle/>
                    <a:p>
                      <a:r>
                        <a:rPr lang="vi-VN" sz="2400" b="0" dirty="0" smtClean="0">
                          <a:solidFill>
                            <a:schemeClr val="bg1">
                              <a:lumMod val="50000"/>
                            </a:schemeClr>
                          </a:solidFill>
                        </a:rPr>
                        <a:t>nhu động dạ dày </a:t>
                      </a:r>
                      <a:r>
                        <a:rPr lang="en-US" sz="2400" b="0" dirty="0" err="1" smtClean="0">
                          <a:solidFill>
                            <a:srgbClr val="FF0000"/>
                          </a:solidFill>
                        </a:rPr>
                        <a:t>vẩn</a:t>
                      </a:r>
                      <a:r>
                        <a:rPr lang="en-US" sz="2400" b="0" baseline="0" dirty="0" smtClean="0">
                          <a:solidFill>
                            <a:srgbClr val="FF0000"/>
                          </a:solidFill>
                        </a:rPr>
                        <a:t> </a:t>
                      </a:r>
                      <a:r>
                        <a:rPr lang="en-US" sz="2400" b="0" baseline="0" dirty="0" err="1" smtClean="0">
                          <a:solidFill>
                            <a:srgbClr val="FF0000"/>
                          </a:solidFill>
                        </a:rPr>
                        <a:t>duy</a:t>
                      </a:r>
                      <a:r>
                        <a:rPr lang="en-US" sz="2400" b="0" baseline="0" dirty="0" smtClean="0">
                          <a:solidFill>
                            <a:srgbClr val="FF0000"/>
                          </a:solidFill>
                        </a:rPr>
                        <a:t> </a:t>
                      </a:r>
                      <a:r>
                        <a:rPr lang="en-US" sz="2400" b="0" baseline="0" dirty="0" err="1" smtClean="0">
                          <a:solidFill>
                            <a:srgbClr val="FF0000"/>
                          </a:solidFill>
                        </a:rPr>
                        <a:t>trì</a:t>
                      </a:r>
                      <a:r>
                        <a:rPr lang="en-US" sz="2400" b="0" baseline="0" dirty="0" smtClean="0">
                          <a:solidFill>
                            <a:srgbClr val="FF0000"/>
                          </a:solidFill>
                        </a:rPr>
                        <a:t>  </a:t>
                      </a:r>
                      <a:r>
                        <a:rPr lang="vi-VN" sz="2400" b="0" dirty="0" smtClean="0">
                          <a:solidFill>
                            <a:schemeClr val="bg1">
                              <a:lumMod val="50000"/>
                            </a:schemeClr>
                          </a:solidFill>
                        </a:rPr>
                        <a:t>trong quá trình </a:t>
                      </a:r>
                      <a:r>
                        <a:rPr lang="en-US" sz="2400" b="0" dirty="0" err="1" smtClean="0">
                          <a:solidFill>
                            <a:schemeClr val="bg1">
                              <a:lumMod val="50000"/>
                            </a:schemeClr>
                          </a:solidFill>
                        </a:rPr>
                        <a:t>chuyển</a:t>
                      </a:r>
                      <a:r>
                        <a:rPr lang="en-US" sz="2400" b="0" baseline="0" dirty="0" smtClean="0">
                          <a:solidFill>
                            <a:schemeClr val="bg1">
                              <a:lumMod val="50000"/>
                            </a:schemeClr>
                          </a:solidFill>
                        </a:rPr>
                        <a:t> </a:t>
                      </a:r>
                      <a:r>
                        <a:rPr lang="en-US" sz="2400" b="0" baseline="0" dirty="0" err="1" smtClean="0">
                          <a:solidFill>
                            <a:schemeClr val="bg1">
                              <a:lumMod val="50000"/>
                            </a:schemeClr>
                          </a:solidFill>
                        </a:rPr>
                        <a:t>dạ</a:t>
                      </a:r>
                      <a:endParaRPr lang="vi-VN" sz="2400" b="0" dirty="0" smtClean="0">
                        <a:solidFill>
                          <a:schemeClr val="bg1">
                            <a:lumMod val="50000"/>
                          </a:schemeClr>
                        </a:solidFill>
                      </a:endParaRPr>
                    </a:p>
                    <a:p>
                      <a:r>
                        <a:rPr lang="vi-VN" sz="2400" b="0" dirty="0" smtClean="0">
                          <a:solidFill>
                            <a:schemeClr val="bg1">
                              <a:lumMod val="50000"/>
                            </a:schemeClr>
                          </a:solidFill>
                        </a:rPr>
                        <a:t>Đo lường </a:t>
                      </a:r>
                      <a:r>
                        <a:rPr lang="en-US" sz="2400" b="0" dirty="0" err="1" smtClean="0">
                          <a:solidFill>
                            <a:schemeClr val="bg1">
                              <a:lumMod val="50000"/>
                            </a:schemeClr>
                          </a:solidFill>
                        </a:rPr>
                        <a:t>trên</a:t>
                      </a:r>
                      <a:r>
                        <a:rPr lang="vi-VN" sz="2400" b="0" dirty="0" smtClean="0">
                          <a:solidFill>
                            <a:schemeClr val="bg1">
                              <a:lumMod val="50000"/>
                            </a:schemeClr>
                          </a:solidFill>
                        </a:rPr>
                        <a:t> 96% </a:t>
                      </a:r>
                      <a:r>
                        <a:rPr lang="en-US" sz="2400" b="0" dirty="0" err="1" smtClean="0">
                          <a:solidFill>
                            <a:schemeClr val="bg1">
                              <a:lumMod val="50000"/>
                            </a:schemeClr>
                          </a:solidFill>
                        </a:rPr>
                        <a:t>sản</a:t>
                      </a:r>
                      <a:r>
                        <a:rPr lang="en-US" sz="2400" b="0" baseline="0" dirty="0" smtClean="0">
                          <a:solidFill>
                            <a:schemeClr val="bg1">
                              <a:lumMod val="50000"/>
                            </a:schemeClr>
                          </a:solidFill>
                        </a:rPr>
                        <a:t> </a:t>
                      </a:r>
                      <a:r>
                        <a:rPr lang="en-US" sz="2400" b="0" baseline="0" dirty="0" err="1" smtClean="0">
                          <a:solidFill>
                            <a:schemeClr val="bg1">
                              <a:lumMod val="50000"/>
                            </a:schemeClr>
                          </a:solidFill>
                        </a:rPr>
                        <a:t>phụ</a:t>
                      </a:r>
                      <a:endParaRPr lang="en-US" sz="2400" b="0" dirty="0">
                        <a:solidFill>
                          <a:schemeClr val="bg1">
                            <a:lumMod val="50000"/>
                          </a:schemeClr>
                        </a:solidFill>
                      </a:endParaRPr>
                    </a:p>
                  </a:txBody>
                  <a:tcPr>
                    <a:lnL w="3175" cap="flat" cmpd="sng" algn="ctr">
                      <a:solidFill>
                        <a:scrgbClr r="0" g="0" b="0"/>
                      </a:solidFill>
                      <a:prstDash val="solid"/>
                      <a:round/>
                      <a:headEnd type="none" w="med" len="med"/>
                      <a:tailEnd type="none" w="med" len="med"/>
                    </a:lnL>
                    <a:lnB w="3175" cap="flat" cmpd="sng" algn="ctr">
                      <a:solidFill>
                        <a:scrgbClr r="0" g="0" b="0"/>
                      </a:solidFill>
                      <a:prstDash val="solid"/>
                      <a:round/>
                      <a:headEnd type="none" w="med" len="med"/>
                      <a:tailEnd type="none" w="med" len="med"/>
                    </a:lnB>
                    <a:solidFill>
                      <a:schemeClr val="bg1"/>
                    </a:solidFill>
                  </a:tcPr>
                </a:tc>
              </a:tr>
              <a:tr h="370840">
                <a:tc>
                  <a:txBody>
                    <a:bodyPr/>
                    <a:lstStyle/>
                    <a:p>
                      <a:r>
                        <a:rPr lang="en-US" sz="2800" b="1" dirty="0" err="1" smtClean="0"/>
                        <a:t>Giá</a:t>
                      </a:r>
                      <a:r>
                        <a:rPr lang="en-US" sz="2800" b="1" dirty="0" smtClean="0"/>
                        <a:t> </a:t>
                      </a:r>
                      <a:r>
                        <a:rPr lang="en-US" sz="2800" b="1" dirty="0" err="1" smtClean="0"/>
                        <a:t>trị</a:t>
                      </a:r>
                      <a:r>
                        <a:rPr lang="en-US" sz="2800" b="1" dirty="0" smtClean="0"/>
                        <a:t> </a:t>
                      </a:r>
                      <a:r>
                        <a:rPr lang="en-US" sz="2800" b="1" dirty="0" err="1" smtClean="0"/>
                        <a:t>bên</a:t>
                      </a:r>
                      <a:r>
                        <a:rPr lang="en-US" sz="2800" b="1" dirty="0" smtClean="0"/>
                        <a:t> </a:t>
                      </a:r>
                      <a:r>
                        <a:rPr lang="en-US" sz="2800" b="1" dirty="0" err="1" smtClean="0"/>
                        <a:t>ngoài</a:t>
                      </a:r>
                      <a:endParaRPr lang="en-US" sz="2800" b="1" dirty="0"/>
                    </a:p>
                  </a:txBody>
                  <a:tcPr>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rgbClr val="FFFFFF"/>
                    </a:solidFill>
                  </a:tcPr>
                </a:tc>
                <a:tc>
                  <a:txBody>
                    <a:bodyPr/>
                    <a:lstStyle/>
                    <a:p>
                      <a:r>
                        <a:rPr lang="vi-VN" sz="2400" dirty="0" smtClean="0">
                          <a:solidFill>
                            <a:schemeClr val="bg1">
                              <a:lumMod val="50000"/>
                            </a:schemeClr>
                          </a:solidFill>
                        </a:rPr>
                        <a:t>thời gian dài nhịn ăn (trung bình: 370 phút cho </a:t>
                      </a:r>
                      <a:r>
                        <a:rPr lang="en-US" sz="2400" dirty="0" err="1" smtClean="0">
                          <a:solidFill>
                            <a:schemeClr val="bg1">
                              <a:lumMod val="50000"/>
                            </a:schemeClr>
                          </a:solidFill>
                        </a:rPr>
                        <a:t>nước</a:t>
                      </a:r>
                      <a:r>
                        <a:rPr lang="en-US" sz="2400" baseline="0" dirty="0" smtClean="0">
                          <a:solidFill>
                            <a:schemeClr val="bg1">
                              <a:lumMod val="50000"/>
                            </a:schemeClr>
                          </a:solidFill>
                        </a:rPr>
                        <a:t> </a:t>
                      </a:r>
                      <a:r>
                        <a:rPr lang="en-US" sz="2400" baseline="0" dirty="0" err="1" smtClean="0">
                          <a:solidFill>
                            <a:schemeClr val="bg1">
                              <a:lumMod val="50000"/>
                            </a:schemeClr>
                          </a:solidFill>
                        </a:rPr>
                        <a:t>trong</a:t>
                      </a:r>
                      <a:r>
                        <a:rPr lang="vi-VN" sz="2400" dirty="0" smtClean="0">
                          <a:solidFill>
                            <a:schemeClr val="bg1">
                              <a:lumMod val="50000"/>
                            </a:schemeClr>
                          </a:solidFill>
                        </a:rPr>
                        <a:t>, 840 phút cho các chất </a:t>
                      </a:r>
                      <a:r>
                        <a:rPr lang="en-US" sz="2400" dirty="0" err="1" smtClean="0">
                          <a:solidFill>
                            <a:schemeClr val="bg1">
                              <a:lumMod val="50000"/>
                            </a:schemeClr>
                          </a:solidFill>
                        </a:rPr>
                        <a:t>đặc</a:t>
                      </a:r>
                      <a:r>
                        <a:rPr lang="vi-VN" sz="2400" dirty="0" smtClean="0">
                          <a:solidFill>
                            <a:schemeClr val="bg1">
                              <a:lumMod val="50000"/>
                            </a:schemeClr>
                          </a:solidFill>
                        </a:rPr>
                        <a:t>)</a:t>
                      </a:r>
                    </a:p>
                    <a:p>
                      <a:r>
                        <a:rPr lang="vi-VN" sz="2400" dirty="0" smtClean="0">
                          <a:solidFill>
                            <a:schemeClr val="bg1">
                              <a:lumMod val="50000"/>
                            </a:schemeClr>
                          </a:solidFill>
                        </a:rPr>
                        <a:t>BMI thấp, và thời gian </a:t>
                      </a:r>
                      <a:r>
                        <a:rPr lang="en-US" sz="2400" dirty="0" err="1" smtClean="0">
                          <a:solidFill>
                            <a:schemeClr val="bg1">
                              <a:lumMod val="50000"/>
                            </a:schemeClr>
                          </a:solidFill>
                        </a:rPr>
                        <a:t>chuyển</a:t>
                      </a:r>
                      <a:r>
                        <a:rPr lang="en-US" sz="2400" baseline="0" dirty="0" smtClean="0">
                          <a:solidFill>
                            <a:schemeClr val="bg1">
                              <a:lumMod val="50000"/>
                            </a:schemeClr>
                          </a:solidFill>
                        </a:rPr>
                        <a:t> </a:t>
                      </a:r>
                      <a:r>
                        <a:rPr lang="en-US" sz="2400" baseline="0" dirty="0" err="1" smtClean="0">
                          <a:solidFill>
                            <a:schemeClr val="bg1">
                              <a:lumMod val="50000"/>
                            </a:schemeClr>
                          </a:solidFill>
                        </a:rPr>
                        <a:t>dạ</a:t>
                      </a:r>
                      <a:r>
                        <a:rPr lang="en-US" sz="2400" baseline="0" dirty="0" smtClean="0">
                          <a:solidFill>
                            <a:schemeClr val="bg1">
                              <a:lumMod val="50000"/>
                            </a:schemeClr>
                          </a:solidFill>
                        </a:rPr>
                        <a:t> n</a:t>
                      </a:r>
                      <a:r>
                        <a:rPr lang="vi-VN" sz="2400" dirty="0" smtClean="0">
                          <a:solidFill>
                            <a:schemeClr val="bg1">
                              <a:lumMod val="50000"/>
                            </a:schemeClr>
                          </a:solidFill>
                        </a:rPr>
                        <a:t>gắn (trung bình 188 phút)</a:t>
                      </a:r>
                      <a:endParaRPr lang="en-US" sz="2400" dirty="0">
                        <a:solidFill>
                          <a:schemeClr val="bg1">
                            <a:lumMod val="50000"/>
                          </a:schemeClr>
                        </a:solidFill>
                      </a:endParaRPr>
                    </a:p>
                  </a:txBody>
                  <a:tcPr>
                    <a:lnL w="3175" cap="flat" cmpd="sng" algn="ctr">
                      <a:solidFill>
                        <a:scrgbClr r="0" g="0" b="0"/>
                      </a:solidFill>
                      <a:prstDash val="solid"/>
                      <a:round/>
                      <a:headEnd type="none" w="med" len="med"/>
                      <a:tailEnd type="none" w="med" len="med"/>
                    </a:lnL>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solidFill>
                      <a:srgbClr val="FFFFFF"/>
                    </a:solidFill>
                  </a:tcPr>
                </a:tc>
              </a:tr>
              <a:tr h="370840">
                <a:tc>
                  <a:txBody>
                    <a:bodyPr/>
                    <a:lstStyle/>
                    <a:p>
                      <a:r>
                        <a:rPr lang="en-US" sz="2800" b="1" dirty="0" smtClean="0"/>
                        <a:t> </a:t>
                      </a:r>
                      <a:r>
                        <a:rPr lang="vi-VN" sz="2800" b="1" dirty="0" smtClean="0"/>
                        <a:t>nhược điểm</a:t>
                      </a:r>
                      <a:endParaRPr lang="en-US" sz="2800" b="1" dirty="0"/>
                    </a:p>
                  </a:txBody>
                  <a:tcPr>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solidFill>
                      <a:srgbClr val="FFFFFF"/>
                    </a:solidFill>
                  </a:tcPr>
                </a:tc>
                <a:tc>
                  <a:txBody>
                    <a:bodyPr/>
                    <a:lstStyle/>
                    <a:p>
                      <a:r>
                        <a:rPr lang="vi-VN" sz="2400" dirty="0" smtClean="0">
                          <a:solidFill>
                            <a:schemeClr val="bg1">
                              <a:lumMod val="50000"/>
                            </a:schemeClr>
                          </a:solidFill>
                        </a:rPr>
                        <a:t>Không </a:t>
                      </a:r>
                      <a:r>
                        <a:rPr lang="en-US" sz="2400" dirty="0" err="1" smtClean="0">
                          <a:solidFill>
                            <a:schemeClr val="bg1">
                              <a:lumMod val="50000"/>
                            </a:schemeClr>
                          </a:solidFill>
                        </a:rPr>
                        <a:t>đo</a:t>
                      </a:r>
                      <a:r>
                        <a:rPr lang="en-US" sz="2400" baseline="0" dirty="0" smtClean="0">
                          <a:solidFill>
                            <a:schemeClr val="bg1">
                              <a:lumMod val="50000"/>
                            </a:schemeClr>
                          </a:solidFill>
                        </a:rPr>
                        <a:t> </a:t>
                      </a:r>
                      <a:r>
                        <a:rPr lang="en-US" sz="2400" baseline="0" dirty="0" err="1" smtClean="0">
                          <a:solidFill>
                            <a:schemeClr val="bg1">
                              <a:lumMod val="50000"/>
                            </a:schemeClr>
                          </a:solidFill>
                        </a:rPr>
                        <a:t>trước</a:t>
                      </a:r>
                      <a:r>
                        <a:rPr lang="en-US" sz="2400" baseline="0" dirty="0" smtClean="0">
                          <a:solidFill>
                            <a:schemeClr val="bg1">
                              <a:lumMod val="50000"/>
                            </a:schemeClr>
                          </a:solidFill>
                        </a:rPr>
                        <a:t> </a:t>
                      </a:r>
                      <a:r>
                        <a:rPr lang="en-US" sz="2400" baseline="0" dirty="0" err="1" smtClean="0">
                          <a:solidFill>
                            <a:schemeClr val="bg1">
                              <a:lumMod val="50000"/>
                            </a:schemeClr>
                          </a:solidFill>
                        </a:rPr>
                        <a:t>chuyển</a:t>
                      </a:r>
                      <a:r>
                        <a:rPr lang="en-US" sz="2400" baseline="0" dirty="0" smtClean="0">
                          <a:solidFill>
                            <a:schemeClr val="bg1">
                              <a:lumMod val="50000"/>
                            </a:schemeClr>
                          </a:solidFill>
                        </a:rPr>
                        <a:t> </a:t>
                      </a:r>
                      <a:r>
                        <a:rPr lang="en-US" sz="2400" baseline="0" dirty="0" err="1" smtClean="0">
                          <a:solidFill>
                            <a:schemeClr val="bg1">
                              <a:lumMod val="50000"/>
                            </a:schemeClr>
                          </a:solidFill>
                        </a:rPr>
                        <a:t>dạ</a:t>
                      </a:r>
                      <a:r>
                        <a:rPr lang="en-US" sz="2400" baseline="0" dirty="0" smtClean="0">
                          <a:solidFill>
                            <a:schemeClr val="bg1">
                              <a:lumMod val="50000"/>
                            </a:schemeClr>
                          </a:solidFill>
                        </a:rPr>
                        <a:t> </a:t>
                      </a:r>
                      <a:r>
                        <a:rPr lang="en-US" sz="2400" baseline="0" dirty="0" err="1" smtClean="0">
                          <a:solidFill>
                            <a:schemeClr val="bg1">
                              <a:lumMod val="50000"/>
                            </a:schemeClr>
                          </a:solidFill>
                        </a:rPr>
                        <a:t>và</a:t>
                      </a:r>
                      <a:r>
                        <a:rPr lang="en-US" sz="2400" baseline="0" dirty="0" smtClean="0">
                          <a:solidFill>
                            <a:schemeClr val="bg1">
                              <a:lumMod val="50000"/>
                            </a:schemeClr>
                          </a:solidFill>
                        </a:rPr>
                        <a:t> </a:t>
                      </a:r>
                      <a:r>
                        <a:rPr lang="en-US" sz="2400" baseline="0" dirty="0" err="1" smtClean="0">
                          <a:solidFill>
                            <a:schemeClr val="bg1">
                              <a:lumMod val="50000"/>
                            </a:schemeClr>
                          </a:solidFill>
                        </a:rPr>
                        <a:t>trước</a:t>
                      </a:r>
                      <a:r>
                        <a:rPr lang="en-US" sz="2400" baseline="0" dirty="0" smtClean="0">
                          <a:solidFill>
                            <a:schemeClr val="bg1">
                              <a:lumMod val="50000"/>
                            </a:schemeClr>
                          </a:solidFill>
                        </a:rPr>
                        <a:t> </a:t>
                      </a:r>
                      <a:r>
                        <a:rPr lang="en-US" sz="2400" baseline="0" dirty="0" err="1" smtClean="0">
                          <a:solidFill>
                            <a:schemeClr val="bg1">
                              <a:lumMod val="50000"/>
                            </a:schemeClr>
                          </a:solidFill>
                        </a:rPr>
                        <a:t>gây</a:t>
                      </a:r>
                      <a:r>
                        <a:rPr lang="en-US" sz="2400" baseline="0" dirty="0" smtClean="0">
                          <a:solidFill>
                            <a:schemeClr val="bg1">
                              <a:lumMod val="50000"/>
                            </a:schemeClr>
                          </a:solidFill>
                        </a:rPr>
                        <a:t> </a:t>
                      </a:r>
                      <a:r>
                        <a:rPr lang="en-US" sz="2400" baseline="0" dirty="0" err="1" smtClean="0">
                          <a:solidFill>
                            <a:schemeClr val="bg1">
                              <a:lumMod val="50000"/>
                            </a:schemeClr>
                          </a:solidFill>
                        </a:rPr>
                        <a:t>tê</a:t>
                      </a:r>
                      <a:r>
                        <a:rPr lang="en-US" sz="2400" baseline="0" dirty="0" smtClean="0">
                          <a:solidFill>
                            <a:schemeClr val="bg1">
                              <a:lumMod val="50000"/>
                            </a:schemeClr>
                          </a:solidFill>
                        </a:rPr>
                        <a:t> NMC </a:t>
                      </a:r>
                      <a:r>
                        <a:rPr lang="en-US" sz="2400" baseline="0" dirty="0" err="1" smtClean="0">
                          <a:solidFill>
                            <a:schemeClr val="bg1">
                              <a:lumMod val="50000"/>
                            </a:schemeClr>
                          </a:solidFill>
                        </a:rPr>
                        <a:t>giảm</a:t>
                      </a:r>
                      <a:r>
                        <a:rPr lang="en-US" sz="2400" baseline="0" dirty="0" smtClean="0">
                          <a:solidFill>
                            <a:schemeClr val="bg1">
                              <a:lumMod val="50000"/>
                            </a:schemeClr>
                          </a:solidFill>
                        </a:rPr>
                        <a:t> </a:t>
                      </a:r>
                      <a:r>
                        <a:rPr lang="en-US" sz="2400" baseline="0" dirty="0" err="1" smtClean="0">
                          <a:solidFill>
                            <a:schemeClr val="bg1">
                              <a:lumMod val="50000"/>
                            </a:schemeClr>
                          </a:solidFill>
                        </a:rPr>
                        <a:t>đau</a:t>
                      </a:r>
                      <a:r>
                        <a:rPr lang="vi-VN" sz="2400" dirty="0" smtClean="0">
                          <a:solidFill>
                            <a:schemeClr val="bg1">
                              <a:lumMod val="50000"/>
                            </a:schemeClr>
                          </a:solidFill>
                        </a:rPr>
                        <a:t> (vì  100mm2 nhanh trong các nghiên cứu khác)</a:t>
                      </a:r>
                      <a:endParaRPr lang="en-US" sz="2400" dirty="0">
                        <a:solidFill>
                          <a:schemeClr val="bg1">
                            <a:lumMod val="50000"/>
                          </a:schemeClr>
                        </a:solidFill>
                      </a:endParaRPr>
                    </a:p>
                  </a:txBody>
                  <a:tcPr>
                    <a:lnL w="3175" cap="flat" cmpd="sng" algn="ctr">
                      <a:solidFill>
                        <a:scrgbClr r="0" g="0" b="0"/>
                      </a:solidFill>
                      <a:prstDash val="solid"/>
                      <a:round/>
                      <a:headEnd type="none" w="med" len="med"/>
                      <a:tailEnd type="none" w="med" len="med"/>
                    </a:lnL>
                    <a:lnT w="3175" cap="flat" cmpd="sng" algn="ctr">
                      <a:solidFill>
                        <a:scrgbClr r="0" g="0" b="0"/>
                      </a:solidFill>
                      <a:prstDash val="solid"/>
                      <a:round/>
                      <a:headEnd type="none" w="med" len="med"/>
                      <a:tailEnd type="none" w="med" len="med"/>
                    </a:lnT>
                    <a:solidFill>
                      <a:srgbClr val="FFFFFF"/>
                    </a:solidFill>
                  </a:tcPr>
                </a:tc>
              </a:tr>
            </a:tbl>
          </a:graphicData>
        </a:graphic>
      </p:graphicFrame>
    </p:spTree>
    <p:extLst>
      <p:ext uri="{BB962C8B-B14F-4D97-AF65-F5344CB8AC3E}">
        <p14:creationId xmlns:p14="http://schemas.microsoft.com/office/powerpoint/2010/main" val="1824209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pPr algn="l"/>
            <a:r>
              <a:rPr lang="en-US" dirty="0" smtClean="0">
                <a:latin typeface="Gill Sans Light"/>
                <a:cs typeface="Gill Sans Light"/>
              </a:rPr>
              <a:t>NHỮNG CÂU HỎI</a:t>
            </a:r>
            <a:br>
              <a:rPr lang="en-US" dirty="0" smtClean="0">
                <a:latin typeface="Gill Sans Light"/>
                <a:cs typeface="Gill Sans Light"/>
              </a:rPr>
            </a:br>
            <a:r>
              <a:rPr lang="en-US" sz="3600" dirty="0" smtClean="0">
                <a:latin typeface="Times New Roman" pitchFamily="18" charset="0"/>
                <a:cs typeface="Times New Roman" pitchFamily="18" charset="0"/>
              </a:rPr>
              <a:t>TRONG GÂY MÊ SẢN KHOA LÂM SÀNG</a:t>
            </a:r>
            <a:endParaRPr lang="en-US" sz="3600" dirty="0">
              <a:latin typeface="Times New Roman" pitchFamily="18" charset="0"/>
              <a:cs typeface="Times New Roman" pitchFamily="18" charset="0"/>
            </a:endParaRPr>
          </a:p>
        </p:txBody>
      </p:sp>
      <p:sp>
        <p:nvSpPr>
          <p:cNvPr id="7" name="Subtitle 6"/>
          <p:cNvSpPr>
            <a:spLocks noGrp="1"/>
          </p:cNvSpPr>
          <p:nvPr>
            <p:ph type="subTitle" idx="1"/>
          </p:nvPr>
        </p:nvSpPr>
        <p:spPr>
          <a:xfrm>
            <a:off x="685800" y="4762500"/>
            <a:ext cx="4177577" cy="1371363"/>
          </a:xfrm>
        </p:spPr>
        <p:txBody>
          <a:bodyPr>
            <a:normAutofit/>
          </a:bodyPr>
          <a:lstStyle/>
          <a:p>
            <a:pPr algn="l"/>
            <a:r>
              <a:rPr lang="en-US" sz="1400" i="1" dirty="0">
                <a:latin typeface="Gill Sans Light"/>
                <a:cs typeface="Gill Sans Light"/>
              </a:rPr>
              <a:t>Grace Anne </a:t>
            </a:r>
            <a:r>
              <a:rPr lang="en-US" sz="1400" i="1" dirty="0" err="1">
                <a:latin typeface="Gill Sans Light"/>
                <a:cs typeface="Gill Sans Light"/>
              </a:rPr>
              <a:t>Banson</a:t>
            </a:r>
            <a:r>
              <a:rPr lang="en-US" sz="1400" i="1" dirty="0">
                <a:latin typeface="Gill Sans Light"/>
                <a:cs typeface="Gill Sans Light"/>
              </a:rPr>
              <a:t> </a:t>
            </a:r>
            <a:r>
              <a:rPr lang="en-US" sz="1400" i="1" dirty="0" err="1">
                <a:latin typeface="Gill Sans Light"/>
                <a:cs typeface="Gill Sans Light"/>
              </a:rPr>
              <a:t>Herbosa</a:t>
            </a:r>
            <a:r>
              <a:rPr lang="en-US" sz="1400" i="1" dirty="0">
                <a:latin typeface="Gill Sans Light"/>
                <a:cs typeface="Gill Sans Light"/>
              </a:rPr>
              <a:t>, M, DPBA</a:t>
            </a:r>
          </a:p>
          <a:p>
            <a:pPr algn="l"/>
            <a:r>
              <a:rPr lang="en-US" sz="1400" i="1" dirty="0">
                <a:latin typeface="Gill Sans Light"/>
                <a:cs typeface="Gill Sans Light"/>
              </a:rPr>
              <a:t>Professor of Anesthesiology</a:t>
            </a:r>
          </a:p>
          <a:p>
            <a:pPr algn="l"/>
            <a:r>
              <a:rPr lang="en-US" sz="1400" i="1" dirty="0">
                <a:latin typeface="Gill Sans Light"/>
                <a:cs typeface="Gill Sans Light"/>
              </a:rPr>
              <a:t>University of the Philippines, College of Medicine</a:t>
            </a:r>
          </a:p>
          <a:p>
            <a:pPr algn="l"/>
            <a:r>
              <a:rPr lang="en-US" sz="1400" i="1" dirty="0">
                <a:latin typeface="Gill Sans Light"/>
                <a:cs typeface="Gill Sans Light"/>
              </a:rPr>
              <a:t>Philippine General Hospital, Manila</a:t>
            </a:r>
          </a:p>
          <a:p>
            <a:endParaRPr lang="en-US" dirty="0"/>
          </a:p>
        </p:txBody>
      </p:sp>
    </p:spTree>
    <p:extLst>
      <p:ext uri="{BB962C8B-B14F-4D97-AF65-F5344CB8AC3E}">
        <p14:creationId xmlns:p14="http://schemas.microsoft.com/office/powerpoint/2010/main" val="980405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08091"/>
            <a:ext cx="9144000" cy="1904009"/>
          </a:xfrm>
          <a:solidFill>
            <a:srgbClr val="DCE6F2"/>
          </a:solidFill>
        </p:spPr>
        <p:txBody>
          <a:bodyPr>
            <a:normAutofit fontScale="90000"/>
          </a:bodyPr>
          <a:lstStyle/>
          <a:p>
            <a:pPr algn="l"/>
            <a:r>
              <a:rPr lang="en-US" sz="4000" dirty="0" smtClean="0">
                <a:latin typeface="Gill Sans Light"/>
                <a:cs typeface="Gill Sans Light"/>
              </a:rPr>
              <a:t>C</a:t>
            </a:r>
            <a:r>
              <a:rPr lang="vi-VN" sz="4000" dirty="0" smtClean="0">
                <a:latin typeface="Gill Sans Light"/>
                <a:cs typeface="Gill Sans Light"/>
              </a:rPr>
              <a:t>âu </a:t>
            </a:r>
            <a:r>
              <a:rPr lang="vi-VN" sz="4000" dirty="0">
                <a:latin typeface="Gill Sans Light"/>
                <a:cs typeface="Gill Sans Light"/>
              </a:rPr>
              <a:t>hỏi # 2: </a:t>
            </a:r>
            <a:r>
              <a:rPr lang="en-US" sz="4000" dirty="0" smtClean="0">
                <a:latin typeface="Gill Sans Light"/>
                <a:cs typeface="Gill Sans Light"/>
              </a:rPr>
              <a:t/>
            </a:r>
            <a:br>
              <a:rPr lang="en-US" sz="4000" dirty="0" smtClean="0">
                <a:latin typeface="Gill Sans Light"/>
                <a:cs typeface="Gill Sans Light"/>
              </a:rPr>
            </a:br>
            <a:r>
              <a:rPr lang="vi-VN" sz="4000" dirty="0" smtClean="0">
                <a:latin typeface="Gill Sans Light"/>
                <a:cs typeface="Gill Sans Light"/>
              </a:rPr>
              <a:t>Tôi </a:t>
            </a:r>
            <a:r>
              <a:rPr lang="vi-VN" sz="4000" dirty="0">
                <a:latin typeface="Gill Sans Light"/>
                <a:cs typeface="Gill Sans Light"/>
              </a:rPr>
              <a:t>có thể </a:t>
            </a:r>
            <a:r>
              <a:rPr lang="en-US" sz="4000" dirty="0" err="1" smtClean="0">
                <a:latin typeface="Gill Sans Light"/>
                <a:cs typeface="Gill Sans Light"/>
              </a:rPr>
              <a:t>gây</a:t>
            </a:r>
            <a:r>
              <a:rPr lang="en-US" sz="4000" dirty="0" smtClean="0">
                <a:latin typeface="Gill Sans Light"/>
                <a:cs typeface="Gill Sans Light"/>
              </a:rPr>
              <a:t> </a:t>
            </a:r>
            <a:r>
              <a:rPr lang="en-US" sz="4000" dirty="0" err="1" smtClean="0">
                <a:latin typeface="Gill Sans Light"/>
                <a:cs typeface="Gill Sans Light"/>
              </a:rPr>
              <a:t>tê</a:t>
            </a:r>
            <a:r>
              <a:rPr lang="en-US" sz="4000" dirty="0" smtClean="0">
                <a:latin typeface="Gill Sans Light"/>
                <a:cs typeface="Gill Sans Light"/>
              </a:rPr>
              <a:t> </a:t>
            </a:r>
            <a:r>
              <a:rPr lang="en-US" sz="4000" dirty="0" err="1" smtClean="0">
                <a:latin typeface="Gill Sans Light"/>
                <a:cs typeface="Gill Sans Light"/>
              </a:rPr>
              <a:t>ngoài</a:t>
            </a:r>
            <a:r>
              <a:rPr lang="en-US" sz="4000" dirty="0" smtClean="0">
                <a:latin typeface="Gill Sans Light"/>
                <a:cs typeface="Gill Sans Light"/>
              </a:rPr>
              <a:t> </a:t>
            </a:r>
            <a:r>
              <a:rPr lang="vi-VN" sz="4000" dirty="0" smtClean="0">
                <a:latin typeface="Gill Sans Light"/>
                <a:cs typeface="Gill Sans Light"/>
              </a:rPr>
              <a:t>màng </a:t>
            </a:r>
            <a:r>
              <a:rPr lang="vi-VN" sz="4000" dirty="0">
                <a:latin typeface="Gill Sans Light"/>
                <a:cs typeface="Gill Sans Light"/>
              </a:rPr>
              <a:t>cứng ở bệnh nhân bị chảy máu tạng</a:t>
            </a:r>
            <a:r>
              <a:rPr lang="en-US" sz="3600" dirty="0" smtClean="0">
                <a:latin typeface="Gill Sans Light"/>
                <a:cs typeface="Gill Sans Light"/>
              </a:rPr>
              <a:t>?</a:t>
            </a:r>
            <a:r>
              <a:rPr lang="en-US" sz="3600" dirty="0">
                <a:latin typeface="Gill Sans Light"/>
                <a:cs typeface="Gill Sans Light"/>
              </a:rPr>
              <a:t/>
            </a:r>
            <a:br>
              <a:rPr lang="en-US" sz="3600" dirty="0">
                <a:latin typeface="Gill Sans Light"/>
                <a:cs typeface="Gill Sans Light"/>
              </a:rPr>
            </a:br>
            <a:endParaRPr lang="en-US" sz="3600" dirty="0">
              <a:latin typeface="Gill Sans Light"/>
              <a:cs typeface="Gill Sans Light"/>
            </a:endParaRPr>
          </a:p>
        </p:txBody>
      </p:sp>
      <p:sp>
        <p:nvSpPr>
          <p:cNvPr id="3" name="TextBox 2"/>
          <p:cNvSpPr txBox="1"/>
          <p:nvPr/>
        </p:nvSpPr>
        <p:spPr>
          <a:xfrm>
            <a:off x="0" y="6488668"/>
            <a:ext cx="9144000" cy="369332"/>
          </a:xfrm>
          <a:prstGeom prst="rect">
            <a:avLst/>
          </a:prstGeom>
          <a:solidFill>
            <a:schemeClr val="tx1">
              <a:lumMod val="50000"/>
              <a:lumOff val="50000"/>
            </a:schemeClr>
          </a:solidFill>
        </p:spPr>
        <p:txBody>
          <a:bodyPr wrap="square" rtlCol="0">
            <a:spAutoFit/>
          </a:bodyPr>
          <a:lstStyle/>
          <a:p>
            <a:r>
              <a:rPr lang="en-US" dirty="0">
                <a:solidFill>
                  <a:schemeClr val="bg1"/>
                </a:solidFill>
              </a:rPr>
              <a:t>Anesthetic Management of Labor and Disease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CE6F2"/>
          </a:solidFill>
        </p:spPr>
        <p:txBody>
          <a:bodyPr/>
          <a:lstStyle/>
          <a:p>
            <a:pPr algn="l"/>
            <a:r>
              <a:rPr lang="en-US" dirty="0" err="1">
                <a:latin typeface="Gill Sans Light"/>
                <a:cs typeface="Gill Sans Light"/>
              </a:rPr>
              <a:t>Chảy</a:t>
            </a:r>
            <a:r>
              <a:rPr lang="en-US" dirty="0">
                <a:latin typeface="Gill Sans Light"/>
                <a:cs typeface="Gill Sans Light"/>
              </a:rPr>
              <a:t> </a:t>
            </a:r>
            <a:r>
              <a:rPr lang="en-US" dirty="0" err="1">
                <a:latin typeface="Gill Sans Light"/>
                <a:cs typeface="Gill Sans Light"/>
              </a:rPr>
              <a:t>máu</a:t>
            </a:r>
            <a:r>
              <a:rPr lang="en-US" dirty="0">
                <a:latin typeface="Gill Sans Light"/>
                <a:cs typeface="Gill Sans Light"/>
              </a:rPr>
              <a:t> </a:t>
            </a:r>
            <a:r>
              <a:rPr lang="en-US" dirty="0" err="1">
                <a:latin typeface="Gill Sans Light"/>
                <a:cs typeface="Gill Sans Light"/>
              </a:rPr>
              <a:t>tạng</a:t>
            </a:r>
            <a:endParaRPr lang="en-US" dirty="0">
              <a:latin typeface="Gill Sans Light"/>
              <a:cs typeface="Gill Sans Light"/>
            </a:endParaRPr>
          </a:p>
        </p:txBody>
      </p:sp>
      <p:sp>
        <p:nvSpPr>
          <p:cNvPr id="4" name="TextBox 3"/>
          <p:cNvSpPr txBox="1"/>
          <p:nvPr/>
        </p:nvSpPr>
        <p:spPr>
          <a:xfrm>
            <a:off x="7323138" y="2262024"/>
            <a:ext cx="677118" cy="3539431"/>
          </a:xfrm>
          <a:prstGeom prst="rect">
            <a:avLst/>
          </a:prstGeom>
          <a:solidFill>
            <a:srgbClr val="FFDC72"/>
          </a:solidFill>
          <a:ln>
            <a:solidFill>
              <a:srgbClr val="000000"/>
            </a:solidFill>
          </a:ln>
        </p:spPr>
        <p:txBody>
          <a:bodyPr wrap="square" rtlCol="0">
            <a:spAutoFit/>
          </a:bodyPr>
          <a:lstStyle/>
          <a:p>
            <a:r>
              <a:rPr lang="en-US" sz="2800" b="1" dirty="0" smtClean="0">
                <a:solidFill>
                  <a:prstClr val="black"/>
                </a:solidFill>
                <a:latin typeface="Calibri"/>
              </a:rPr>
              <a:t> H</a:t>
            </a:r>
          </a:p>
          <a:p>
            <a:r>
              <a:rPr lang="en-US" sz="2800" b="1" dirty="0" smtClean="0">
                <a:solidFill>
                  <a:prstClr val="black"/>
                </a:solidFill>
                <a:latin typeface="Calibri"/>
              </a:rPr>
              <a:t> E</a:t>
            </a:r>
          </a:p>
          <a:p>
            <a:r>
              <a:rPr lang="en-US" sz="2800" b="1" dirty="0" smtClean="0">
                <a:solidFill>
                  <a:prstClr val="black"/>
                </a:solidFill>
                <a:latin typeface="Calibri"/>
              </a:rPr>
              <a:t> M</a:t>
            </a:r>
          </a:p>
          <a:p>
            <a:r>
              <a:rPr lang="en-US" sz="2800" b="1" dirty="0" smtClean="0">
                <a:solidFill>
                  <a:prstClr val="black"/>
                </a:solidFill>
                <a:latin typeface="Calibri"/>
              </a:rPr>
              <a:t> A</a:t>
            </a:r>
          </a:p>
          <a:p>
            <a:r>
              <a:rPr lang="en-US" sz="2800" b="1" dirty="0" smtClean="0">
                <a:solidFill>
                  <a:prstClr val="black"/>
                </a:solidFill>
                <a:latin typeface="Calibri"/>
              </a:rPr>
              <a:t> T</a:t>
            </a:r>
          </a:p>
          <a:p>
            <a:r>
              <a:rPr lang="en-US" sz="2800" b="1" dirty="0" smtClean="0">
                <a:solidFill>
                  <a:prstClr val="black"/>
                </a:solidFill>
                <a:latin typeface="Calibri"/>
              </a:rPr>
              <a:t> O</a:t>
            </a:r>
          </a:p>
          <a:p>
            <a:r>
              <a:rPr lang="en-US" sz="2800" b="1" dirty="0" smtClean="0">
                <a:solidFill>
                  <a:prstClr val="black"/>
                </a:solidFill>
                <a:latin typeface="Calibri"/>
              </a:rPr>
              <a:t> M</a:t>
            </a:r>
          </a:p>
          <a:p>
            <a:r>
              <a:rPr lang="en-US" sz="2800" b="1" dirty="0" smtClean="0">
                <a:solidFill>
                  <a:prstClr val="black"/>
                </a:solidFill>
                <a:latin typeface="Calibri"/>
              </a:rPr>
              <a:t> A</a:t>
            </a:r>
            <a:endParaRPr lang="en-US" sz="2800" b="1" dirty="0">
              <a:solidFill>
                <a:prstClr val="black"/>
              </a:solidFill>
              <a:latin typeface="Calibri"/>
            </a:endParaRPr>
          </a:p>
        </p:txBody>
      </p:sp>
      <p:sp>
        <p:nvSpPr>
          <p:cNvPr id="5" name="Right Arrow 4"/>
          <p:cNvSpPr/>
          <p:nvPr/>
        </p:nvSpPr>
        <p:spPr>
          <a:xfrm>
            <a:off x="972449" y="2262024"/>
            <a:ext cx="5457624" cy="881478"/>
          </a:xfrm>
          <a:prstGeom prst="rightArrow">
            <a:avLst/>
          </a:prstGeom>
          <a:gradFill flip="none" rotWithShape="1">
            <a:gsLst>
              <a:gs pos="75000">
                <a:srgbClr val="800000"/>
              </a:gs>
              <a:gs pos="100000">
                <a:srgbClr val="FFFFFF"/>
              </a:gs>
            </a:gsLst>
            <a:lin ang="0" scaled="1"/>
            <a:tileRec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a:solidFill>
                  <a:prstClr val="white"/>
                </a:solidFill>
              </a:rPr>
              <a:t>giảm</a:t>
            </a:r>
            <a:r>
              <a:rPr lang="en-US" sz="2400" b="1" dirty="0">
                <a:solidFill>
                  <a:prstClr val="white"/>
                </a:solidFill>
              </a:rPr>
              <a:t> </a:t>
            </a:r>
            <a:r>
              <a:rPr lang="en-US" sz="2400" b="1" dirty="0" err="1">
                <a:solidFill>
                  <a:prstClr val="white"/>
                </a:solidFill>
              </a:rPr>
              <a:t>tiểu</a:t>
            </a:r>
            <a:r>
              <a:rPr lang="en-US" sz="2400" b="1" dirty="0">
                <a:solidFill>
                  <a:prstClr val="white"/>
                </a:solidFill>
              </a:rPr>
              <a:t> </a:t>
            </a:r>
            <a:r>
              <a:rPr lang="en-US" sz="2400" b="1" dirty="0" err="1">
                <a:solidFill>
                  <a:prstClr val="white"/>
                </a:solidFill>
              </a:rPr>
              <a:t>cầu</a:t>
            </a:r>
            <a:endParaRPr lang="en-US" sz="2400" b="1" dirty="0">
              <a:solidFill>
                <a:prstClr val="white"/>
              </a:solidFill>
              <a:latin typeface="Calibri"/>
            </a:endParaRPr>
          </a:p>
        </p:txBody>
      </p:sp>
      <p:sp>
        <p:nvSpPr>
          <p:cNvPr id="8" name="TextBox 7"/>
          <p:cNvSpPr txBox="1"/>
          <p:nvPr/>
        </p:nvSpPr>
        <p:spPr>
          <a:xfrm>
            <a:off x="972449" y="1726281"/>
            <a:ext cx="1893595" cy="461665"/>
          </a:xfrm>
          <a:prstGeom prst="rect">
            <a:avLst/>
          </a:prstGeom>
          <a:noFill/>
        </p:spPr>
        <p:txBody>
          <a:bodyPr wrap="none" rtlCol="0">
            <a:spAutoFit/>
          </a:bodyPr>
          <a:lstStyle/>
          <a:p>
            <a:r>
              <a:rPr lang="en-US" sz="2400" b="1" dirty="0" err="1" smtClean="0">
                <a:solidFill>
                  <a:prstClr val="black"/>
                </a:solidFill>
                <a:latin typeface="Calibri"/>
              </a:rPr>
              <a:t>Nguy</a:t>
            </a:r>
            <a:r>
              <a:rPr lang="en-US" sz="2400" b="1" dirty="0" smtClean="0">
                <a:solidFill>
                  <a:prstClr val="black"/>
                </a:solidFill>
                <a:latin typeface="Calibri"/>
              </a:rPr>
              <a:t> </a:t>
            </a:r>
            <a:r>
              <a:rPr lang="en-US" sz="2400" b="1" dirty="0" err="1" smtClean="0">
                <a:solidFill>
                  <a:prstClr val="black"/>
                </a:solidFill>
                <a:latin typeface="Calibri"/>
              </a:rPr>
              <a:t>cơ</a:t>
            </a:r>
            <a:r>
              <a:rPr lang="en-US" sz="2400" b="1" dirty="0" smtClean="0">
                <a:solidFill>
                  <a:prstClr val="black"/>
                </a:solidFill>
                <a:latin typeface="Calibri"/>
              </a:rPr>
              <a:t> </a:t>
            </a:r>
            <a:r>
              <a:rPr lang="en-US" sz="2400" b="1" dirty="0" err="1" smtClean="0">
                <a:solidFill>
                  <a:prstClr val="black"/>
                </a:solidFill>
                <a:latin typeface="Calibri"/>
              </a:rPr>
              <a:t>thấp</a:t>
            </a:r>
            <a:endParaRPr lang="en-US" sz="2400" b="1" dirty="0">
              <a:solidFill>
                <a:prstClr val="black"/>
              </a:solidFill>
              <a:latin typeface="Calibri"/>
            </a:endParaRPr>
          </a:p>
        </p:txBody>
      </p:sp>
      <p:sp>
        <p:nvSpPr>
          <p:cNvPr id="9" name="TextBox 8"/>
          <p:cNvSpPr txBox="1"/>
          <p:nvPr/>
        </p:nvSpPr>
        <p:spPr>
          <a:xfrm>
            <a:off x="4842400" y="1726281"/>
            <a:ext cx="1747530" cy="461665"/>
          </a:xfrm>
          <a:prstGeom prst="rect">
            <a:avLst/>
          </a:prstGeom>
          <a:noFill/>
        </p:spPr>
        <p:txBody>
          <a:bodyPr wrap="none" rtlCol="0">
            <a:spAutoFit/>
          </a:bodyPr>
          <a:lstStyle/>
          <a:p>
            <a:r>
              <a:rPr lang="en-US" sz="2400" b="1" dirty="0" err="1" smtClean="0">
                <a:solidFill>
                  <a:prstClr val="black"/>
                </a:solidFill>
                <a:latin typeface="Calibri"/>
              </a:rPr>
              <a:t>Nguy</a:t>
            </a:r>
            <a:r>
              <a:rPr lang="en-US" sz="2400" b="1" dirty="0" smtClean="0">
                <a:solidFill>
                  <a:prstClr val="black"/>
                </a:solidFill>
                <a:latin typeface="Calibri"/>
              </a:rPr>
              <a:t> </a:t>
            </a:r>
            <a:r>
              <a:rPr lang="en-US" sz="2400" b="1" dirty="0" err="1" smtClean="0">
                <a:solidFill>
                  <a:prstClr val="black"/>
                </a:solidFill>
                <a:latin typeface="Calibri"/>
              </a:rPr>
              <a:t>cơ</a:t>
            </a:r>
            <a:r>
              <a:rPr lang="en-US" sz="2400" b="1" dirty="0" smtClean="0">
                <a:solidFill>
                  <a:prstClr val="black"/>
                </a:solidFill>
                <a:latin typeface="Calibri"/>
              </a:rPr>
              <a:t> </a:t>
            </a:r>
            <a:r>
              <a:rPr lang="en-US" sz="2400" b="1" dirty="0" err="1" smtClean="0">
                <a:solidFill>
                  <a:prstClr val="black"/>
                </a:solidFill>
                <a:latin typeface="Calibri"/>
              </a:rPr>
              <a:t>cao</a:t>
            </a:r>
            <a:endParaRPr lang="en-US" sz="2400" b="1" dirty="0">
              <a:solidFill>
                <a:prstClr val="black"/>
              </a:solidFill>
              <a:latin typeface="Calibri"/>
            </a:endParaRPr>
          </a:p>
        </p:txBody>
      </p:sp>
    </p:spTree>
    <p:extLst>
      <p:ext uri="{BB962C8B-B14F-4D97-AF65-F5344CB8AC3E}">
        <p14:creationId xmlns:p14="http://schemas.microsoft.com/office/powerpoint/2010/main" val="27407204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CE6F2"/>
          </a:solidFill>
        </p:spPr>
        <p:txBody>
          <a:bodyPr/>
          <a:lstStyle/>
          <a:p>
            <a:pPr algn="l"/>
            <a:r>
              <a:rPr lang="en-US" dirty="0" err="1">
                <a:latin typeface="Gill Sans Light"/>
                <a:cs typeface="Gill Sans Light"/>
              </a:rPr>
              <a:t>Chảy</a:t>
            </a:r>
            <a:r>
              <a:rPr lang="en-US" dirty="0">
                <a:latin typeface="Gill Sans Light"/>
                <a:cs typeface="Gill Sans Light"/>
              </a:rPr>
              <a:t> </a:t>
            </a:r>
            <a:r>
              <a:rPr lang="en-US" dirty="0" err="1">
                <a:latin typeface="Gill Sans Light"/>
                <a:cs typeface="Gill Sans Light"/>
              </a:rPr>
              <a:t>máu</a:t>
            </a:r>
            <a:r>
              <a:rPr lang="en-US" dirty="0">
                <a:latin typeface="Gill Sans Light"/>
                <a:cs typeface="Gill Sans Light"/>
              </a:rPr>
              <a:t> </a:t>
            </a:r>
            <a:r>
              <a:rPr lang="en-US" dirty="0" err="1">
                <a:latin typeface="Gill Sans Light"/>
                <a:cs typeface="Gill Sans Light"/>
              </a:rPr>
              <a:t>tạng</a:t>
            </a:r>
            <a:endParaRPr lang="en-US" dirty="0">
              <a:latin typeface="Gill Sans Light"/>
              <a:cs typeface="Gill Sans Light"/>
            </a:endParaRPr>
          </a:p>
        </p:txBody>
      </p:sp>
      <p:sp>
        <p:nvSpPr>
          <p:cNvPr id="4" name="TextBox 3"/>
          <p:cNvSpPr txBox="1"/>
          <p:nvPr/>
        </p:nvSpPr>
        <p:spPr>
          <a:xfrm>
            <a:off x="7323138" y="2262024"/>
            <a:ext cx="677118" cy="3539431"/>
          </a:xfrm>
          <a:prstGeom prst="rect">
            <a:avLst/>
          </a:prstGeom>
          <a:solidFill>
            <a:srgbClr val="FFDC72"/>
          </a:solidFill>
          <a:ln>
            <a:solidFill>
              <a:srgbClr val="000000"/>
            </a:solidFill>
          </a:ln>
        </p:spPr>
        <p:txBody>
          <a:bodyPr wrap="square" rtlCol="0">
            <a:spAutoFit/>
          </a:bodyPr>
          <a:lstStyle/>
          <a:p>
            <a:r>
              <a:rPr lang="en-US" sz="2800" b="1" dirty="0" smtClean="0">
                <a:solidFill>
                  <a:prstClr val="black"/>
                </a:solidFill>
                <a:latin typeface="Calibri"/>
              </a:rPr>
              <a:t> H</a:t>
            </a:r>
          </a:p>
          <a:p>
            <a:r>
              <a:rPr lang="en-US" sz="2800" b="1" dirty="0" smtClean="0">
                <a:solidFill>
                  <a:prstClr val="black"/>
                </a:solidFill>
                <a:latin typeface="Calibri"/>
              </a:rPr>
              <a:t> E</a:t>
            </a:r>
          </a:p>
          <a:p>
            <a:r>
              <a:rPr lang="en-US" sz="2800" b="1" dirty="0" smtClean="0">
                <a:solidFill>
                  <a:prstClr val="black"/>
                </a:solidFill>
                <a:latin typeface="Calibri"/>
              </a:rPr>
              <a:t> M</a:t>
            </a:r>
          </a:p>
          <a:p>
            <a:r>
              <a:rPr lang="en-US" sz="2800" b="1" dirty="0" smtClean="0">
                <a:solidFill>
                  <a:prstClr val="black"/>
                </a:solidFill>
                <a:latin typeface="Calibri"/>
              </a:rPr>
              <a:t> A</a:t>
            </a:r>
          </a:p>
          <a:p>
            <a:r>
              <a:rPr lang="en-US" sz="2800" b="1" dirty="0" smtClean="0">
                <a:solidFill>
                  <a:prstClr val="black"/>
                </a:solidFill>
                <a:latin typeface="Calibri"/>
              </a:rPr>
              <a:t> T</a:t>
            </a:r>
          </a:p>
          <a:p>
            <a:r>
              <a:rPr lang="en-US" sz="2800" b="1" dirty="0" smtClean="0">
                <a:solidFill>
                  <a:prstClr val="black"/>
                </a:solidFill>
                <a:latin typeface="Calibri"/>
              </a:rPr>
              <a:t> O</a:t>
            </a:r>
          </a:p>
          <a:p>
            <a:r>
              <a:rPr lang="en-US" sz="2800" b="1" dirty="0" smtClean="0">
                <a:solidFill>
                  <a:prstClr val="black"/>
                </a:solidFill>
                <a:latin typeface="Calibri"/>
              </a:rPr>
              <a:t> M</a:t>
            </a:r>
          </a:p>
          <a:p>
            <a:r>
              <a:rPr lang="en-US" sz="2800" b="1" dirty="0" smtClean="0">
                <a:solidFill>
                  <a:prstClr val="black"/>
                </a:solidFill>
                <a:latin typeface="Calibri"/>
              </a:rPr>
              <a:t> A</a:t>
            </a:r>
            <a:endParaRPr lang="en-US" sz="2800" b="1" dirty="0">
              <a:solidFill>
                <a:prstClr val="black"/>
              </a:solidFill>
              <a:latin typeface="Calibri"/>
            </a:endParaRPr>
          </a:p>
        </p:txBody>
      </p:sp>
      <p:sp>
        <p:nvSpPr>
          <p:cNvPr id="5" name="Right Arrow 4"/>
          <p:cNvSpPr/>
          <p:nvPr/>
        </p:nvSpPr>
        <p:spPr>
          <a:xfrm>
            <a:off x="972449" y="2262024"/>
            <a:ext cx="5457624" cy="881478"/>
          </a:xfrm>
          <a:prstGeom prst="rightArrow">
            <a:avLst/>
          </a:prstGeom>
          <a:gradFill flip="none" rotWithShape="1">
            <a:gsLst>
              <a:gs pos="75000">
                <a:srgbClr val="800000"/>
              </a:gs>
              <a:gs pos="100000">
                <a:srgbClr val="FFFFFF"/>
              </a:gs>
            </a:gsLst>
            <a:lin ang="0" scaled="1"/>
            <a:tileRec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a:solidFill>
                  <a:prstClr val="white"/>
                </a:solidFill>
              </a:rPr>
              <a:t>giảm</a:t>
            </a:r>
            <a:r>
              <a:rPr lang="en-US" sz="2400" b="1" dirty="0">
                <a:solidFill>
                  <a:prstClr val="white"/>
                </a:solidFill>
              </a:rPr>
              <a:t> </a:t>
            </a:r>
            <a:r>
              <a:rPr lang="en-US" sz="2400" b="1" dirty="0" err="1">
                <a:solidFill>
                  <a:prstClr val="white"/>
                </a:solidFill>
              </a:rPr>
              <a:t>tiểu</a:t>
            </a:r>
            <a:r>
              <a:rPr lang="en-US" sz="2400" b="1" dirty="0">
                <a:solidFill>
                  <a:prstClr val="white"/>
                </a:solidFill>
              </a:rPr>
              <a:t> </a:t>
            </a:r>
            <a:r>
              <a:rPr lang="en-US" sz="2400" b="1" dirty="0" err="1">
                <a:solidFill>
                  <a:prstClr val="white"/>
                </a:solidFill>
              </a:rPr>
              <a:t>cầu</a:t>
            </a:r>
            <a:endParaRPr lang="en-US" sz="2400" b="1" dirty="0">
              <a:solidFill>
                <a:prstClr val="white"/>
              </a:solidFill>
            </a:endParaRPr>
          </a:p>
        </p:txBody>
      </p:sp>
      <p:sp>
        <p:nvSpPr>
          <p:cNvPr id="6" name="Right Arrow 5"/>
          <p:cNvSpPr/>
          <p:nvPr/>
        </p:nvSpPr>
        <p:spPr>
          <a:xfrm>
            <a:off x="972449" y="3611301"/>
            <a:ext cx="5457624" cy="932589"/>
          </a:xfrm>
          <a:prstGeom prst="rightArrow">
            <a:avLst/>
          </a:prstGeom>
          <a:gradFill flip="none" rotWithShape="1">
            <a:gsLst>
              <a:gs pos="75000">
                <a:srgbClr val="800000"/>
              </a:gs>
              <a:gs pos="100000">
                <a:srgbClr val="FFFFFF"/>
              </a:gs>
            </a:gsLst>
            <a:lin ang="0" scaled="1"/>
            <a:tileRec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prstClr val="white"/>
                </a:solidFill>
                <a:latin typeface="Calibri"/>
              </a:rPr>
              <a:t>FACTOR DEFICIENCIES</a:t>
            </a:r>
            <a:endParaRPr lang="en-US" sz="2400" b="1" dirty="0">
              <a:solidFill>
                <a:prstClr val="white"/>
              </a:solidFill>
              <a:latin typeface="Calibri"/>
            </a:endParaRPr>
          </a:p>
        </p:txBody>
      </p:sp>
      <p:sp>
        <p:nvSpPr>
          <p:cNvPr id="8" name="TextBox 7"/>
          <p:cNvSpPr txBox="1"/>
          <p:nvPr/>
        </p:nvSpPr>
        <p:spPr>
          <a:xfrm>
            <a:off x="972449" y="1726281"/>
            <a:ext cx="1893595" cy="461665"/>
          </a:xfrm>
          <a:prstGeom prst="rect">
            <a:avLst/>
          </a:prstGeom>
          <a:noFill/>
        </p:spPr>
        <p:txBody>
          <a:bodyPr wrap="none" rtlCol="0">
            <a:spAutoFit/>
          </a:bodyPr>
          <a:lstStyle/>
          <a:p>
            <a:r>
              <a:rPr lang="en-US" sz="2400" b="1" dirty="0" err="1" smtClean="0">
                <a:solidFill>
                  <a:prstClr val="black"/>
                </a:solidFill>
                <a:latin typeface="Calibri"/>
              </a:rPr>
              <a:t>Nguy</a:t>
            </a:r>
            <a:r>
              <a:rPr lang="en-US" sz="2400" b="1" dirty="0" smtClean="0">
                <a:solidFill>
                  <a:prstClr val="black"/>
                </a:solidFill>
                <a:latin typeface="Calibri"/>
              </a:rPr>
              <a:t> </a:t>
            </a:r>
            <a:r>
              <a:rPr lang="en-US" sz="2400" b="1" dirty="0" err="1" smtClean="0">
                <a:solidFill>
                  <a:prstClr val="black"/>
                </a:solidFill>
                <a:latin typeface="Calibri"/>
              </a:rPr>
              <a:t>cơ</a:t>
            </a:r>
            <a:r>
              <a:rPr lang="en-US" sz="2400" b="1" dirty="0" smtClean="0">
                <a:solidFill>
                  <a:prstClr val="black"/>
                </a:solidFill>
                <a:latin typeface="Calibri"/>
              </a:rPr>
              <a:t> </a:t>
            </a:r>
            <a:r>
              <a:rPr lang="en-US" sz="2400" b="1" dirty="0" err="1" smtClean="0">
                <a:solidFill>
                  <a:prstClr val="black"/>
                </a:solidFill>
                <a:latin typeface="Calibri"/>
              </a:rPr>
              <a:t>thấp</a:t>
            </a:r>
            <a:endParaRPr lang="en-US" sz="2400" b="1" dirty="0">
              <a:solidFill>
                <a:prstClr val="black"/>
              </a:solidFill>
              <a:latin typeface="Calibri"/>
            </a:endParaRPr>
          </a:p>
        </p:txBody>
      </p:sp>
      <p:sp>
        <p:nvSpPr>
          <p:cNvPr id="9" name="TextBox 8"/>
          <p:cNvSpPr txBox="1"/>
          <p:nvPr/>
        </p:nvSpPr>
        <p:spPr>
          <a:xfrm>
            <a:off x="4842400" y="1726281"/>
            <a:ext cx="1747530" cy="461665"/>
          </a:xfrm>
          <a:prstGeom prst="rect">
            <a:avLst/>
          </a:prstGeom>
          <a:noFill/>
        </p:spPr>
        <p:txBody>
          <a:bodyPr wrap="none" rtlCol="0">
            <a:spAutoFit/>
          </a:bodyPr>
          <a:lstStyle/>
          <a:p>
            <a:r>
              <a:rPr lang="en-US" sz="2400" b="1" dirty="0" err="1" smtClean="0">
                <a:solidFill>
                  <a:prstClr val="black"/>
                </a:solidFill>
                <a:latin typeface="Calibri"/>
              </a:rPr>
              <a:t>Nguy</a:t>
            </a:r>
            <a:r>
              <a:rPr lang="en-US" sz="2400" b="1" dirty="0" smtClean="0">
                <a:solidFill>
                  <a:prstClr val="black"/>
                </a:solidFill>
                <a:latin typeface="Calibri"/>
              </a:rPr>
              <a:t> </a:t>
            </a:r>
            <a:r>
              <a:rPr lang="en-US" sz="2400" b="1" dirty="0" err="1" smtClean="0">
                <a:solidFill>
                  <a:prstClr val="black"/>
                </a:solidFill>
                <a:latin typeface="Calibri"/>
              </a:rPr>
              <a:t>cơ</a:t>
            </a:r>
            <a:r>
              <a:rPr lang="en-US" sz="2400" b="1" dirty="0" smtClean="0">
                <a:solidFill>
                  <a:prstClr val="black"/>
                </a:solidFill>
                <a:latin typeface="Calibri"/>
              </a:rPr>
              <a:t> </a:t>
            </a:r>
            <a:r>
              <a:rPr lang="en-US" sz="2400" b="1" dirty="0" err="1" smtClean="0">
                <a:solidFill>
                  <a:prstClr val="black"/>
                </a:solidFill>
                <a:latin typeface="Calibri"/>
              </a:rPr>
              <a:t>cao</a:t>
            </a:r>
            <a:endParaRPr lang="en-US" sz="2400" b="1" dirty="0">
              <a:solidFill>
                <a:prstClr val="black"/>
              </a:solidFill>
              <a:latin typeface="Calibri"/>
            </a:endParaRPr>
          </a:p>
        </p:txBody>
      </p:sp>
    </p:spTree>
    <p:extLst>
      <p:ext uri="{BB962C8B-B14F-4D97-AF65-F5344CB8AC3E}">
        <p14:creationId xmlns:p14="http://schemas.microsoft.com/office/powerpoint/2010/main" val="14334121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CE6F2"/>
          </a:solidFill>
        </p:spPr>
        <p:txBody>
          <a:bodyPr/>
          <a:lstStyle/>
          <a:p>
            <a:pPr algn="l"/>
            <a:r>
              <a:rPr lang="en-US" dirty="0" err="1">
                <a:latin typeface="Gill Sans Light"/>
                <a:cs typeface="Gill Sans Light"/>
              </a:rPr>
              <a:t>Chảy</a:t>
            </a:r>
            <a:r>
              <a:rPr lang="en-US" dirty="0">
                <a:latin typeface="Gill Sans Light"/>
                <a:cs typeface="Gill Sans Light"/>
              </a:rPr>
              <a:t> </a:t>
            </a:r>
            <a:r>
              <a:rPr lang="en-US" dirty="0" err="1">
                <a:latin typeface="Gill Sans Light"/>
                <a:cs typeface="Gill Sans Light"/>
              </a:rPr>
              <a:t>máu</a:t>
            </a:r>
            <a:r>
              <a:rPr lang="en-US" dirty="0">
                <a:latin typeface="Gill Sans Light"/>
                <a:cs typeface="Gill Sans Light"/>
              </a:rPr>
              <a:t> </a:t>
            </a:r>
            <a:r>
              <a:rPr lang="en-US" dirty="0" err="1">
                <a:latin typeface="Gill Sans Light"/>
                <a:cs typeface="Gill Sans Light"/>
              </a:rPr>
              <a:t>tạng</a:t>
            </a:r>
            <a:endParaRPr lang="en-US" dirty="0">
              <a:latin typeface="Gill Sans Light"/>
              <a:cs typeface="Gill Sans Light"/>
            </a:endParaRPr>
          </a:p>
        </p:txBody>
      </p:sp>
      <p:sp>
        <p:nvSpPr>
          <p:cNvPr id="4" name="TextBox 3"/>
          <p:cNvSpPr txBox="1"/>
          <p:nvPr/>
        </p:nvSpPr>
        <p:spPr>
          <a:xfrm>
            <a:off x="7323138" y="2262024"/>
            <a:ext cx="677118" cy="3539431"/>
          </a:xfrm>
          <a:prstGeom prst="rect">
            <a:avLst/>
          </a:prstGeom>
          <a:solidFill>
            <a:srgbClr val="FFDC72"/>
          </a:solidFill>
          <a:ln>
            <a:solidFill>
              <a:srgbClr val="000000"/>
            </a:solidFill>
          </a:ln>
        </p:spPr>
        <p:txBody>
          <a:bodyPr wrap="square" rtlCol="0">
            <a:spAutoFit/>
          </a:bodyPr>
          <a:lstStyle/>
          <a:p>
            <a:r>
              <a:rPr lang="en-US" sz="2800" b="1" dirty="0" smtClean="0">
                <a:solidFill>
                  <a:prstClr val="black"/>
                </a:solidFill>
                <a:latin typeface="Calibri"/>
              </a:rPr>
              <a:t> H</a:t>
            </a:r>
          </a:p>
          <a:p>
            <a:r>
              <a:rPr lang="en-US" sz="2800" b="1" dirty="0" smtClean="0">
                <a:solidFill>
                  <a:prstClr val="black"/>
                </a:solidFill>
                <a:latin typeface="Calibri"/>
              </a:rPr>
              <a:t> E</a:t>
            </a:r>
          </a:p>
          <a:p>
            <a:r>
              <a:rPr lang="en-US" sz="2800" b="1" dirty="0" smtClean="0">
                <a:solidFill>
                  <a:prstClr val="black"/>
                </a:solidFill>
                <a:latin typeface="Calibri"/>
              </a:rPr>
              <a:t> M</a:t>
            </a:r>
          </a:p>
          <a:p>
            <a:r>
              <a:rPr lang="en-US" sz="2800" b="1" dirty="0" smtClean="0">
                <a:solidFill>
                  <a:prstClr val="black"/>
                </a:solidFill>
                <a:latin typeface="Calibri"/>
              </a:rPr>
              <a:t> A</a:t>
            </a:r>
          </a:p>
          <a:p>
            <a:r>
              <a:rPr lang="en-US" sz="2800" b="1" dirty="0" smtClean="0">
                <a:solidFill>
                  <a:prstClr val="black"/>
                </a:solidFill>
                <a:latin typeface="Calibri"/>
              </a:rPr>
              <a:t> T</a:t>
            </a:r>
          </a:p>
          <a:p>
            <a:r>
              <a:rPr lang="en-US" sz="2800" b="1" dirty="0" smtClean="0">
                <a:solidFill>
                  <a:prstClr val="black"/>
                </a:solidFill>
                <a:latin typeface="Calibri"/>
              </a:rPr>
              <a:t> O</a:t>
            </a:r>
          </a:p>
          <a:p>
            <a:r>
              <a:rPr lang="en-US" sz="2800" b="1" dirty="0" smtClean="0">
                <a:solidFill>
                  <a:prstClr val="black"/>
                </a:solidFill>
                <a:latin typeface="Calibri"/>
              </a:rPr>
              <a:t> M</a:t>
            </a:r>
          </a:p>
          <a:p>
            <a:r>
              <a:rPr lang="en-US" sz="2800" b="1" dirty="0" smtClean="0">
                <a:solidFill>
                  <a:prstClr val="black"/>
                </a:solidFill>
                <a:latin typeface="Calibri"/>
              </a:rPr>
              <a:t> A</a:t>
            </a:r>
            <a:endParaRPr lang="en-US" sz="2800" b="1" dirty="0">
              <a:solidFill>
                <a:prstClr val="black"/>
              </a:solidFill>
              <a:latin typeface="Calibri"/>
            </a:endParaRPr>
          </a:p>
        </p:txBody>
      </p:sp>
      <p:sp>
        <p:nvSpPr>
          <p:cNvPr id="5" name="Right Arrow 4"/>
          <p:cNvSpPr/>
          <p:nvPr/>
        </p:nvSpPr>
        <p:spPr>
          <a:xfrm>
            <a:off x="972449" y="2262024"/>
            <a:ext cx="5457624" cy="881478"/>
          </a:xfrm>
          <a:prstGeom prst="rightArrow">
            <a:avLst/>
          </a:prstGeom>
          <a:gradFill flip="none" rotWithShape="1">
            <a:gsLst>
              <a:gs pos="75000">
                <a:srgbClr val="800000"/>
              </a:gs>
              <a:gs pos="100000">
                <a:srgbClr val="FFFFFF"/>
              </a:gs>
            </a:gsLst>
            <a:lin ang="0" scaled="1"/>
            <a:tileRec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smtClean="0">
                <a:solidFill>
                  <a:prstClr val="white"/>
                </a:solidFill>
                <a:latin typeface="Calibri"/>
              </a:rPr>
              <a:t>Gỉam</a:t>
            </a:r>
            <a:r>
              <a:rPr lang="en-US" sz="2400" b="1" dirty="0" smtClean="0">
                <a:solidFill>
                  <a:prstClr val="white"/>
                </a:solidFill>
                <a:latin typeface="Calibri"/>
              </a:rPr>
              <a:t> </a:t>
            </a:r>
            <a:r>
              <a:rPr lang="en-US" sz="2400" b="1" dirty="0" err="1" smtClean="0">
                <a:solidFill>
                  <a:prstClr val="white"/>
                </a:solidFill>
                <a:latin typeface="Calibri"/>
              </a:rPr>
              <a:t>tiểu</a:t>
            </a:r>
            <a:r>
              <a:rPr lang="en-US" sz="2400" b="1" dirty="0" smtClean="0">
                <a:solidFill>
                  <a:prstClr val="white"/>
                </a:solidFill>
                <a:latin typeface="Calibri"/>
              </a:rPr>
              <a:t> </a:t>
            </a:r>
            <a:r>
              <a:rPr lang="en-US" sz="2400" b="1" dirty="0" err="1" smtClean="0">
                <a:solidFill>
                  <a:prstClr val="white"/>
                </a:solidFill>
                <a:latin typeface="Calibri"/>
              </a:rPr>
              <a:t>cấu</a:t>
            </a:r>
            <a:endParaRPr lang="en-US" sz="2400" b="1" dirty="0">
              <a:solidFill>
                <a:prstClr val="white"/>
              </a:solidFill>
              <a:latin typeface="Calibri"/>
            </a:endParaRPr>
          </a:p>
        </p:txBody>
      </p:sp>
      <p:sp>
        <p:nvSpPr>
          <p:cNvPr id="6" name="Right Arrow 5"/>
          <p:cNvSpPr/>
          <p:nvPr/>
        </p:nvSpPr>
        <p:spPr>
          <a:xfrm>
            <a:off x="972449" y="3611301"/>
            <a:ext cx="5457624" cy="932589"/>
          </a:xfrm>
          <a:prstGeom prst="rightArrow">
            <a:avLst/>
          </a:prstGeom>
          <a:gradFill flip="none" rotWithShape="1">
            <a:gsLst>
              <a:gs pos="75000">
                <a:srgbClr val="800000"/>
              </a:gs>
              <a:gs pos="100000">
                <a:srgbClr val="FFFFFF"/>
              </a:gs>
            </a:gsLst>
            <a:lin ang="0" scaled="1"/>
            <a:tileRec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smtClean="0">
                <a:solidFill>
                  <a:prstClr val="white"/>
                </a:solidFill>
                <a:latin typeface="Calibri"/>
              </a:rPr>
              <a:t>Thiếu</a:t>
            </a:r>
            <a:r>
              <a:rPr lang="en-US" sz="2400" b="1" dirty="0" smtClean="0">
                <a:solidFill>
                  <a:prstClr val="white"/>
                </a:solidFill>
                <a:latin typeface="Calibri"/>
              </a:rPr>
              <a:t> </a:t>
            </a:r>
            <a:r>
              <a:rPr lang="en-US" sz="2400" b="1" dirty="0" err="1" smtClean="0">
                <a:solidFill>
                  <a:prstClr val="white"/>
                </a:solidFill>
                <a:latin typeface="Calibri"/>
              </a:rPr>
              <a:t>yếu</a:t>
            </a:r>
            <a:r>
              <a:rPr lang="en-US" sz="2400" b="1" dirty="0" smtClean="0">
                <a:solidFill>
                  <a:prstClr val="white"/>
                </a:solidFill>
                <a:latin typeface="Calibri"/>
              </a:rPr>
              <a:t> </a:t>
            </a:r>
            <a:r>
              <a:rPr lang="en-US" sz="2400" b="1" dirty="0" err="1" smtClean="0">
                <a:solidFill>
                  <a:prstClr val="white"/>
                </a:solidFill>
                <a:latin typeface="Calibri"/>
              </a:rPr>
              <a:t>tố</a:t>
            </a:r>
            <a:endParaRPr lang="en-US" sz="2400" b="1" dirty="0">
              <a:solidFill>
                <a:prstClr val="white"/>
              </a:solidFill>
              <a:latin typeface="Calibri"/>
            </a:endParaRPr>
          </a:p>
        </p:txBody>
      </p:sp>
      <p:sp>
        <p:nvSpPr>
          <p:cNvPr id="7" name="Right Arrow 6"/>
          <p:cNvSpPr/>
          <p:nvPr/>
        </p:nvSpPr>
        <p:spPr>
          <a:xfrm>
            <a:off x="972449" y="5059791"/>
            <a:ext cx="5457624" cy="892904"/>
          </a:xfrm>
          <a:prstGeom prst="rightArrow">
            <a:avLst/>
          </a:prstGeom>
          <a:gradFill flip="none" rotWithShape="1">
            <a:gsLst>
              <a:gs pos="75000">
                <a:srgbClr val="800000"/>
              </a:gs>
              <a:gs pos="100000">
                <a:srgbClr val="FFFFFF"/>
              </a:gs>
            </a:gsLst>
            <a:lin ang="0" scaled="1"/>
            <a:tileRec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smtClean="0">
                <a:solidFill>
                  <a:prstClr val="white"/>
                </a:solidFill>
                <a:latin typeface="Calibri"/>
              </a:rPr>
              <a:t>Rối</a:t>
            </a:r>
            <a:r>
              <a:rPr lang="en-US" sz="2400" b="1" dirty="0" smtClean="0">
                <a:solidFill>
                  <a:prstClr val="white"/>
                </a:solidFill>
                <a:latin typeface="Calibri"/>
              </a:rPr>
              <a:t> </a:t>
            </a:r>
            <a:r>
              <a:rPr lang="en-US" sz="2400" b="1" dirty="0" err="1" smtClean="0">
                <a:solidFill>
                  <a:prstClr val="white"/>
                </a:solidFill>
                <a:latin typeface="Calibri"/>
              </a:rPr>
              <a:t>loạn</a:t>
            </a:r>
            <a:r>
              <a:rPr lang="en-US" sz="2400" b="1" dirty="0" smtClean="0">
                <a:solidFill>
                  <a:prstClr val="white"/>
                </a:solidFill>
                <a:latin typeface="Calibri"/>
              </a:rPr>
              <a:t> </a:t>
            </a:r>
            <a:r>
              <a:rPr lang="en-US" sz="2400" b="1" dirty="0" err="1" smtClean="0">
                <a:solidFill>
                  <a:prstClr val="white"/>
                </a:solidFill>
                <a:latin typeface="Calibri"/>
              </a:rPr>
              <a:t>đông</a:t>
            </a:r>
            <a:r>
              <a:rPr lang="en-US" sz="2400" b="1" dirty="0" smtClean="0">
                <a:solidFill>
                  <a:prstClr val="white"/>
                </a:solidFill>
                <a:latin typeface="Calibri"/>
              </a:rPr>
              <a:t> </a:t>
            </a:r>
            <a:r>
              <a:rPr lang="en-US" sz="2400" b="1" dirty="0" err="1" smtClean="0">
                <a:solidFill>
                  <a:prstClr val="white"/>
                </a:solidFill>
                <a:latin typeface="Calibri"/>
              </a:rPr>
              <a:t>máu</a:t>
            </a:r>
            <a:endParaRPr lang="en-US" sz="2400" b="1" dirty="0">
              <a:solidFill>
                <a:prstClr val="white"/>
              </a:solidFill>
              <a:latin typeface="Calibri"/>
            </a:endParaRPr>
          </a:p>
        </p:txBody>
      </p:sp>
      <p:sp>
        <p:nvSpPr>
          <p:cNvPr id="8" name="TextBox 7"/>
          <p:cNvSpPr txBox="1"/>
          <p:nvPr/>
        </p:nvSpPr>
        <p:spPr>
          <a:xfrm>
            <a:off x="972449" y="1726281"/>
            <a:ext cx="1893595" cy="461665"/>
          </a:xfrm>
          <a:prstGeom prst="rect">
            <a:avLst/>
          </a:prstGeom>
          <a:noFill/>
        </p:spPr>
        <p:txBody>
          <a:bodyPr wrap="none" rtlCol="0">
            <a:spAutoFit/>
          </a:bodyPr>
          <a:lstStyle/>
          <a:p>
            <a:r>
              <a:rPr lang="en-US" sz="2400" b="1" dirty="0" err="1" smtClean="0">
                <a:solidFill>
                  <a:prstClr val="black"/>
                </a:solidFill>
                <a:latin typeface="Calibri"/>
              </a:rPr>
              <a:t>Nguy</a:t>
            </a:r>
            <a:r>
              <a:rPr lang="en-US" sz="2400" b="1" dirty="0" smtClean="0">
                <a:solidFill>
                  <a:prstClr val="black"/>
                </a:solidFill>
                <a:latin typeface="Calibri"/>
              </a:rPr>
              <a:t> </a:t>
            </a:r>
            <a:r>
              <a:rPr lang="en-US" sz="2400" b="1" dirty="0" err="1" smtClean="0">
                <a:solidFill>
                  <a:prstClr val="black"/>
                </a:solidFill>
                <a:latin typeface="Calibri"/>
              </a:rPr>
              <a:t>cơ</a:t>
            </a:r>
            <a:r>
              <a:rPr lang="en-US" sz="2400" b="1" dirty="0" smtClean="0">
                <a:solidFill>
                  <a:prstClr val="black"/>
                </a:solidFill>
                <a:latin typeface="Calibri"/>
              </a:rPr>
              <a:t> </a:t>
            </a:r>
            <a:r>
              <a:rPr lang="en-US" sz="2400" b="1" dirty="0" err="1" smtClean="0">
                <a:solidFill>
                  <a:prstClr val="black"/>
                </a:solidFill>
                <a:latin typeface="Calibri"/>
              </a:rPr>
              <a:t>thấp</a:t>
            </a:r>
            <a:endParaRPr lang="en-US" sz="2400" b="1" dirty="0">
              <a:solidFill>
                <a:prstClr val="black"/>
              </a:solidFill>
              <a:latin typeface="Calibri"/>
            </a:endParaRPr>
          </a:p>
        </p:txBody>
      </p:sp>
      <p:sp>
        <p:nvSpPr>
          <p:cNvPr id="9" name="TextBox 8"/>
          <p:cNvSpPr txBox="1"/>
          <p:nvPr/>
        </p:nvSpPr>
        <p:spPr>
          <a:xfrm>
            <a:off x="4842400" y="1726281"/>
            <a:ext cx="1747530" cy="461665"/>
          </a:xfrm>
          <a:prstGeom prst="rect">
            <a:avLst/>
          </a:prstGeom>
          <a:noFill/>
        </p:spPr>
        <p:txBody>
          <a:bodyPr wrap="none" rtlCol="0">
            <a:spAutoFit/>
          </a:bodyPr>
          <a:lstStyle/>
          <a:p>
            <a:r>
              <a:rPr lang="en-US" sz="2400" b="1" dirty="0" err="1" smtClean="0">
                <a:solidFill>
                  <a:prstClr val="black"/>
                </a:solidFill>
                <a:latin typeface="Calibri"/>
              </a:rPr>
              <a:t>Nguy</a:t>
            </a:r>
            <a:r>
              <a:rPr lang="en-US" sz="2400" b="1" dirty="0" smtClean="0">
                <a:solidFill>
                  <a:prstClr val="black"/>
                </a:solidFill>
                <a:latin typeface="Calibri"/>
              </a:rPr>
              <a:t> </a:t>
            </a:r>
            <a:r>
              <a:rPr lang="en-US" sz="2400" b="1" dirty="0" err="1" smtClean="0">
                <a:solidFill>
                  <a:prstClr val="black"/>
                </a:solidFill>
                <a:latin typeface="Calibri"/>
              </a:rPr>
              <a:t>cơ</a:t>
            </a:r>
            <a:r>
              <a:rPr lang="en-US" sz="2400" b="1" dirty="0" smtClean="0">
                <a:solidFill>
                  <a:prstClr val="black"/>
                </a:solidFill>
                <a:latin typeface="Calibri"/>
              </a:rPr>
              <a:t> </a:t>
            </a:r>
            <a:r>
              <a:rPr lang="en-US" sz="2400" b="1" dirty="0" err="1" smtClean="0">
                <a:solidFill>
                  <a:prstClr val="black"/>
                </a:solidFill>
                <a:latin typeface="Calibri"/>
              </a:rPr>
              <a:t>cao</a:t>
            </a:r>
            <a:endParaRPr lang="en-US" sz="2400" b="1" dirty="0">
              <a:solidFill>
                <a:prstClr val="black"/>
              </a:solidFill>
              <a:latin typeface="Calibri"/>
            </a:endParaRPr>
          </a:p>
        </p:txBody>
      </p:sp>
    </p:spTree>
    <p:extLst>
      <p:ext uri="{BB962C8B-B14F-4D97-AF65-F5344CB8AC3E}">
        <p14:creationId xmlns:p14="http://schemas.microsoft.com/office/powerpoint/2010/main" val="2428410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CE6F2"/>
          </a:solidFill>
        </p:spPr>
        <p:txBody>
          <a:bodyPr>
            <a:normAutofit/>
          </a:bodyPr>
          <a:lstStyle/>
          <a:p>
            <a:r>
              <a:rPr lang="en-US" dirty="0" err="1" smtClean="0">
                <a:latin typeface="Gill Sans Light"/>
                <a:cs typeface="Gill Sans Light"/>
              </a:rPr>
              <a:t>Biến</a:t>
            </a:r>
            <a:r>
              <a:rPr lang="en-US" dirty="0" smtClean="0">
                <a:latin typeface="Gill Sans Light"/>
                <a:cs typeface="Gill Sans Light"/>
              </a:rPr>
              <a:t> </a:t>
            </a:r>
            <a:r>
              <a:rPr lang="en-US" dirty="0" err="1" smtClean="0">
                <a:latin typeface="Gill Sans Light"/>
                <a:cs typeface="Gill Sans Light"/>
              </a:rPr>
              <a:t>chứng</a:t>
            </a:r>
            <a:r>
              <a:rPr lang="en-US" dirty="0" smtClean="0">
                <a:latin typeface="Gill Sans Light"/>
                <a:cs typeface="Gill Sans Light"/>
              </a:rPr>
              <a:t>: Hematoma NMC</a:t>
            </a:r>
            <a:endParaRPr lang="en-US" dirty="0">
              <a:latin typeface="Gill Sans Light"/>
              <a:cs typeface="Gill Sans Light"/>
            </a:endParaRPr>
          </a:p>
        </p:txBody>
      </p:sp>
      <p:sp>
        <p:nvSpPr>
          <p:cNvPr id="4" name="Text Placeholder 3"/>
          <p:cNvSpPr>
            <a:spLocks noGrp="1"/>
          </p:cNvSpPr>
          <p:nvPr>
            <p:ph type="body" idx="1"/>
          </p:nvPr>
        </p:nvSpPr>
        <p:spPr/>
        <p:txBody>
          <a:bodyPr>
            <a:normAutofit/>
          </a:bodyPr>
          <a:lstStyle/>
          <a:p>
            <a:r>
              <a:rPr lang="en-US" sz="2800" b="0" i="1" dirty="0" smtClean="0"/>
              <a:t>OB </a:t>
            </a:r>
            <a:r>
              <a:rPr lang="en-US" sz="2800" b="0" i="1" dirty="0" err="1" smtClean="0"/>
              <a:t>vs</a:t>
            </a:r>
            <a:r>
              <a:rPr lang="en-US" sz="2800" b="0" i="1" dirty="0" smtClean="0"/>
              <a:t> Surgical Patients:</a:t>
            </a:r>
            <a:endParaRPr lang="en-US" sz="2800" b="0" i="1" dirty="0"/>
          </a:p>
        </p:txBody>
      </p:sp>
      <p:sp>
        <p:nvSpPr>
          <p:cNvPr id="5" name="Content Placeholder 4"/>
          <p:cNvSpPr>
            <a:spLocks noGrp="1"/>
          </p:cNvSpPr>
          <p:nvPr>
            <p:ph sz="half" idx="2"/>
          </p:nvPr>
        </p:nvSpPr>
        <p:spPr/>
        <p:txBody>
          <a:bodyPr>
            <a:normAutofit lnSpcReduction="10000"/>
          </a:bodyPr>
          <a:lstStyle/>
          <a:p>
            <a:pPr>
              <a:buFont typeface="Wingdings" charset="2"/>
              <a:buChar char="§"/>
            </a:pPr>
            <a:r>
              <a:rPr lang="en-US" dirty="0" smtClean="0"/>
              <a:t>1:200,000vs 1:3,600</a:t>
            </a:r>
          </a:p>
          <a:p>
            <a:pPr marL="0" indent="0">
              <a:buNone/>
            </a:pPr>
            <a:r>
              <a:rPr lang="en-US" dirty="0"/>
              <a:t>	</a:t>
            </a:r>
            <a:r>
              <a:rPr lang="en-US" dirty="0" smtClean="0"/>
              <a:t>(p&lt;0.0001)</a:t>
            </a:r>
          </a:p>
          <a:p>
            <a:pPr marL="0" indent="0">
              <a:buNone/>
            </a:pPr>
            <a:r>
              <a:rPr lang="en-US" dirty="0"/>
              <a:t>	</a:t>
            </a:r>
            <a:r>
              <a:rPr lang="en-US" sz="1600" i="1" dirty="0" smtClean="0"/>
              <a:t>(Moen et al. Anesthesiology 2004)</a:t>
            </a:r>
          </a:p>
          <a:p>
            <a:pPr>
              <a:buFont typeface="Wingdings" charset="2"/>
              <a:buChar char="§"/>
            </a:pPr>
            <a:r>
              <a:rPr lang="en-US" dirty="0"/>
              <a:t> </a:t>
            </a:r>
            <a:r>
              <a:rPr lang="en-US" dirty="0" smtClean="0"/>
              <a:t> 0:79,837 </a:t>
            </a:r>
            <a:r>
              <a:rPr lang="en-US" dirty="0" err="1" smtClean="0"/>
              <a:t>vs</a:t>
            </a:r>
            <a:r>
              <a:rPr lang="en-US" dirty="0" smtClean="0"/>
              <a:t> 7:62,450</a:t>
            </a:r>
          </a:p>
          <a:p>
            <a:pPr marL="0" indent="0">
              <a:buNone/>
            </a:pPr>
            <a:r>
              <a:rPr lang="en-US" dirty="0" smtClean="0"/>
              <a:t>	(p=0.003)</a:t>
            </a:r>
          </a:p>
          <a:p>
            <a:pPr marL="0" indent="0">
              <a:buNone/>
            </a:pPr>
            <a:r>
              <a:rPr lang="en-US" sz="1800" i="1" dirty="0" smtClean="0"/>
              <a:t>	(Bateman et al. </a:t>
            </a:r>
            <a:r>
              <a:rPr lang="en-US" sz="1800" i="1" dirty="0" err="1" smtClean="0"/>
              <a:t>Anesth</a:t>
            </a:r>
            <a:r>
              <a:rPr lang="en-US" sz="1800" i="1" dirty="0" smtClean="0"/>
              <a:t> </a:t>
            </a:r>
            <a:r>
              <a:rPr lang="en-US" sz="1800" i="1" dirty="0" err="1" smtClean="0"/>
              <a:t>Analg</a:t>
            </a:r>
            <a:r>
              <a:rPr lang="en-US" sz="1800" i="1" dirty="0" smtClean="0"/>
              <a:t> 2011)</a:t>
            </a:r>
          </a:p>
          <a:p>
            <a:pPr>
              <a:buFont typeface="Wingdings" charset="2"/>
              <a:buChar char="§"/>
            </a:pPr>
            <a:endParaRPr lang="en-US" dirty="0"/>
          </a:p>
          <a:p>
            <a:pPr>
              <a:buFont typeface="Wingdings" charset="2"/>
              <a:buChar char="§"/>
            </a:pPr>
            <a:r>
              <a:rPr lang="en-US" dirty="0" smtClean="0"/>
              <a:t>1:251,463</a:t>
            </a:r>
          </a:p>
          <a:p>
            <a:pPr marL="457200" lvl="1" indent="0">
              <a:buNone/>
            </a:pPr>
            <a:r>
              <a:rPr lang="en-US" sz="1900" i="1" dirty="0" smtClean="0"/>
              <a:t>(D Angelo et al. Anesthesiology 2014)</a:t>
            </a:r>
          </a:p>
          <a:p>
            <a:pPr>
              <a:buFont typeface="Wingdings" charset="2"/>
              <a:buChar char="§"/>
            </a:pPr>
            <a:endParaRPr lang="en-US" sz="1900" i="1" dirty="0"/>
          </a:p>
        </p:txBody>
      </p:sp>
      <p:sp>
        <p:nvSpPr>
          <p:cNvPr id="6" name="Text Placeholder 5"/>
          <p:cNvSpPr>
            <a:spLocks noGrp="1"/>
          </p:cNvSpPr>
          <p:nvPr>
            <p:ph type="body" sz="quarter" idx="3"/>
          </p:nvPr>
        </p:nvSpPr>
        <p:spPr/>
        <p:txBody>
          <a:bodyPr/>
          <a:lstStyle/>
          <a:p>
            <a:endParaRPr lang="en-US"/>
          </a:p>
        </p:txBody>
      </p:sp>
      <p:sp>
        <p:nvSpPr>
          <p:cNvPr id="7" name="Content Placeholder 6"/>
          <p:cNvSpPr>
            <a:spLocks noGrp="1"/>
          </p:cNvSpPr>
          <p:nvPr>
            <p:ph sz="quarter" idx="4"/>
          </p:nvPr>
        </p:nvSpPr>
        <p:spPr/>
        <p:txBody>
          <a:bodyPr/>
          <a:lstStyle/>
          <a:p>
            <a:endParaRPr lang="en-US"/>
          </a:p>
        </p:txBody>
      </p:sp>
      <p:pic>
        <p:nvPicPr>
          <p:cNvPr id="3" name="Picture 2" descr="Screen Shot 2015-09-07 at 10.15.33 PM.pn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4645024" y="1224130"/>
            <a:ext cx="4047805" cy="5447799"/>
          </a:xfrm>
          <a:prstGeom prst="rect">
            <a:avLst/>
          </a:prstGeom>
        </p:spPr>
      </p:pic>
      <p:sp>
        <p:nvSpPr>
          <p:cNvPr id="8" name="Right Arrow 7"/>
          <p:cNvSpPr/>
          <p:nvPr/>
        </p:nvSpPr>
        <p:spPr>
          <a:xfrm>
            <a:off x="5735801" y="4406169"/>
            <a:ext cx="1979738" cy="180503"/>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68035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a:latin typeface="Arial" charset="0"/>
              </a:rPr>
              <a:t>Figure. T2–turbo spin-echo MRI of the cervicothoracic spine.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960" y="5982388"/>
            <a:ext cx="2612160" cy="6523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201" y="979303"/>
            <a:ext cx="740448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871201"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Ralf Giess et al. Neurology 2003;61:1449</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©2003 by Lippincott Williams &amp; Wilkins</a:t>
            </a:r>
          </a:p>
        </p:txBody>
      </p:sp>
      <p:sp>
        <p:nvSpPr>
          <p:cNvPr id="2" name="Right Arrow 1"/>
          <p:cNvSpPr/>
          <p:nvPr/>
        </p:nvSpPr>
        <p:spPr>
          <a:xfrm>
            <a:off x="1423789" y="4079679"/>
            <a:ext cx="978408" cy="327145"/>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27827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CE6F2"/>
          </a:solidFill>
        </p:spPr>
        <p:txBody>
          <a:bodyPr>
            <a:normAutofit/>
          </a:bodyPr>
          <a:lstStyle/>
          <a:p>
            <a:r>
              <a:rPr lang="en-US" dirty="0" err="1">
                <a:latin typeface="Gill Sans Light"/>
                <a:cs typeface="Gill Sans Light"/>
              </a:rPr>
              <a:t>Biến</a:t>
            </a:r>
            <a:r>
              <a:rPr lang="en-US" dirty="0">
                <a:latin typeface="Gill Sans Light"/>
                <a:cs typeface="Gill Sans Light"/>
              </a:rPr>
              <a:t> </a:t>
            </a:r>
            <a:r>
              <a:rPr lang="en-US" dirty="0" err="1">
                <a:latin typeface="Gill Sans Light"/>
                <a:cs typeface="Gill Sans Light"/>
              </a:rPr>
              <a:t>chứng</a:t>
            </a:r>
            <a:r>
              <a:rPr lang="en-US" dirty="0">
                <a:latin typeface="Gill Sans Light"/>
                <a:cs typeface="Gill Sans Light"/>
              </a:rPr>
              <a:t>: Hematoma NMC</a:t>
            </a:r>
          </a:p>
        </p:txBody>
      </p:sp>
      <p:sp>
        <p:nvSpPr>
          <p:cNvPr id="4" name="Text Placeholder 3"/>
          <p:cNvSpPr>
            <a:spLocks noGrp="1"/>
          </p:cNvSpPr>
          <p:nvPr>
            <p:ph type="body" idx="1"/>
          </p:nvPr>
        </p:nvSpPr>
        <p:spPr/>
        <p:txBody>
          <a:bodyPr>
            <a:normAutofit/>
          </a:bodyPr>
          <a:lstStyle/>
          <a:p>
            <a:r>
              <a:rPr lang="en-US" sz="2800" b="0" i="1" dirty="0" smtClean="0"/>
              <a:t>OB </a:t>
            </a:r>
            <a:r>
              <a:rPr lang="en-US" sz="2800" b="0" i="1" dirty="0" err="1" smtClean="0"/>
              <a:t>vs</a:t>
            </a:r>
            <a:r>
              <a:rPr lang="en-US" sz="2800" b="0" i="1" dirty="0" smtClean="0"/>
              <a:t> Surgical Patients:</a:t>
            </a:r>
            <a:endParaRPr lang="en-US" sz="2800" b="0" i="1" dirty="0"/>
          </a:p>
        </p:txBody>
      </p:sp>
      <p:sp>
        <p:nvSpPr>
          <p:cNvPr id="5" name="Content Placeholder 4"/>
          <p:cNvSpPr>
            <a:spLocks noGrp="1"/>
          </p:cNvSpPr>
          <p:nvPr>
            <p:ph sz="half" idx="2"/>
          </p:nvPr>
        </p:nvSpPr>
        <p:spPr/>
        <p:txBody>
          <a:bodyPr>
            <a:normAutofit lnSpcReduction="10000"/>
          </a:bodyPr>
          <a:lstStyle/>
          <a:p>
            <a:pPr>
              <a:buClr>
                <a:schemeClr val="tx2"/>
              </a:buClr>
              <a:buFont typeface="Wingdings" charset="2"/>
              <a:buChar char="§"/>
            </a:pPr>
            <a:r>
              <a:rPr lang="en-US" dirty="0" smtClean="0"/>
              <a:t>1:200,000vs 1:3,600</a:t>
            </a:r>
          </a:p>
          <a:p>
            <a:pPr marL="0" indent="0">
              <a:buClr>
                <a:schemeClr val="tx2"/>
              </a:buClr>
              <a:buNone/>
            </a:pPr>
            <a:r>
              <a:rPr lang="en-US" dirty="0"/>
              <a:t>	</a:t>
            </a:r>
            <a:r>
              <a:rPr lang="en-US" dirty="0" smtClean="0"/>
              <a:t>(p&lt;0.0001)</a:t>
            </a:r>
          </a:p>
          <a:p>
            <a:pPr marL="0" indent="0">
              <a:buClr>
                <a:schemeClr val="tx2"/>
              </a:buClr>
              <a:buNone/>
            </a:pPr>
            <a:r>
              <a:rPr lang="en-US" dirty="0"/>
              <a:t>	</a:t>
            </a:r>
            <a:r>
              <a:rPr lang="en-US" sz="1600" i="1" dirty="0" smtClean="0"/>
              <a:t>(Moen et al. Anesthesiology 2004)</a:t>
            </a:r>
          </a:p>
          <a:p>
            <a:pPr>
              <a:buClr>
                <a:schemeClr val="tx2"/>
              </a:buClr>
              <a:buFont typeface="Wingdings" charset="2"/>
              <a:buChar char="§"/>
            </a:pPr>
            <a:r>
              <a:rPr lang="en-US" dirty="0"/>
              <a:t> </a:t>
            </a:r>
            <a:r>
              <a:rPr lang="en-US" dirty="0" smtClean="0"/>
              <a:t> 0:79,837 </a:t>
            </a:r>
            <a:r>
              <a:rPr lang="en-US" dirty="0" err="1" smtClean="0"/>
              <a:t>vs</a:t>
            </a:r>
            <a:r>
              <a:rPr lang="en-US" dirty="0" smtClean="0"/>
              <a:t> 7:62,450</a:t>
            </a:r>
          </a:p>
          <a:p>
            <a:pPr marL="0" indent="0">
              <a:buClr>
                <a:schemeClr val="tx2"/>
              </a:buClr>
              <a:buNone/>
            </a:pPr>
            <a:r>
              <a:rPr lang="en-US" dirty="0"/>
              <a:t>	</a:t>
            </a:r>
            <a:r>
              <a:rPr lang="en-US" dirty="0" smtClean="0"/>
              <a:t>(p=0.003)</a:t>
            </a:r>
          </a:p>
          <a:p>
            <a:pPr marL="0" indent="0">
              <a:buClr>
                <a:schemeClr val="tx2"/>
              </a:buClr>
              <a:buNone/>
            </a:pPr>
            <a:r>
              <a:rPr lang="en-US" sz="1800" i="1" dirty="0" smtClean="0"/>
              <a:t>	(Bateman et al. </a:t>
            </a:r>
            <a:r>
              <a:rPr lang="en-US" sz="1800" i="1" dirty="0" err="1" smtClean="0"/>
              <a:t>Anesth</a:t>
            </a:r>
            <a:r>
              <a:rPr lang="en-US" sz="1800" i="1" dirty="0" smtClean="0"/>
              <a:t> </a:t>
            </a:r>
            <a:r>
              <a:rPr lang="en-US" sz="1800" i="1" dirty="0" err="1" smtClean="0"/>
              <a:t>Analg</a:t>
            </a:r>
            <a:r>
              <a:rPr lang="en-US" sz="1800" i="1" dirty="0" smtClean="0"/>
              <a:t> 2011)</a:t>
            </a:r>
          </a:p>
          <a:p>
            <a:pPr>
              <a:buClr>
                <a:schemeClr val="tx2"/>
              </a:buClr>
              <a:buFont typeface="Wingdings" charset="2"/>
              <a:buChar char="§"/>
            </a:pPr>
            <a:endParaRPr lang="en-US" dirty="0"/>
          </a:p>
          <a:p>
            <a:pPr>
              <a:buClr>
                <a:schemeClr val="tx2"/>
              </a:buClr>
              <a:buFont typeface="Wingdings" charset="2"/>
              <a:buChar char="§"/>
            </a:pPr>
            <a:r>
              <a:rPr lang="en-US" dirty="0" smtClean="0"/>
              <a:t>1:251,463</a:t>
            </a:r>
          </a:p>
          <a:p>
            <a:pPr marL="457200" lvl="1" indent="0">
              <a:buClr>
                <a:schemeClr val="tx2"/>
              </a:buClr>
              <a:buNone/>
            </a:pPr>
            <a:r>
              <a:rPr lang="en-US" sz="1900" i="1" dirty="0" smtClean="0"/>
              <a:t>(D Angelo et al. Anesthesiology 2014)</a:t>
            </a:r>
          </a:p>
          <a:p>
            <a:pPr>
              <a:buFont typeface="Wingdings" charset="2"/>
              <a:buChar char="§"/>
            </a:pPr>
            <a:endParaRPr lang="en-US" sz="1900" i="1" dirty="0"/>
          </a:p>
        </p:txBody>
      </p:sp>
      <p:sp>
        <p:nvSpPr>
          <p:cNvPr id="6" name="Text Placeholder 5"/>
          <p:cNvSpPr>
            <a:spLocks noGrp="1"/>
          </p:cNvSpPr>
          <p:nvPr>
            <p:ph type="body" sz="quarter" idx="3"/>
          </p:nvPr>
        </p:nvSpPr>
        <p:spPr/>
        <p:txBody>
          <a:bodyPr/>
          <a:lstStyle/>
          <a:p>
            <a:endParaRPr lang="en-US"/>
          </a:p>
        </p:txBody>
      </p:sp>
      <p:sp>
        <p:nvSpPr>
          <p:cNvPr id="7" name="Content Placeholder 6"/>
          <p:cNvSpPr>
            <a:spLocks noGrp="1"/>
          </p:cNvSpPr>
          <p:nvPr>
            <p:ph sz="quarter" idx="4"/>
          </p:nvPr>
        </p:nvSpPr>
        <p:spPr/>
        <p:txBody>
          <a:bodyPr/>
          <a:lstStyle/>
          <a:p>
            <a:endParaRPr lang="en-US"/>
          </a:p>
        </p:txBody>
      </p:sp>
      <p:pic>
        <p:nvPicPr>
          <p:cNvPr id="3" name="Picture 2" descr="Screen Shot 2015-09-07 at 10.15.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5024" y="1224130"/>
            <a:ext cx="4047805" cy="5447799"/>
          </a:xfrm>
          <a:prstGeom prst="rect">
            <a:avLst/>
          </a:prstGeom>
        </p:spPr>
      </p:pic>
    </p:spTree>
    <p:extLst>
      <p:ext uri="{BB962C8B-B14F-4D97-AF65-F5344CB8AC3E}">
        <p14:creationId xmlns:p14="http://schemas.microsoft.com/office/powerpoint/2010/main" val="22342628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rgbClr val="DCE6F2"/>
          </a:solidFill>
        </p:spPr>
        <p:txBody>
          <a:bodyPr/>
          <a:lstStyle/>
          <a:p>
            <a:pPr algn="l"/>
            <a:r>
              <a:rPr lang="en-US" dirty="0" smtClean="0">
                <a:latin typeface="Gill Sans Light"/>
                <a:cs typeface="Gill Sans Light"/>
              </a:rPr>
              <a:t>Bleeding Diathesis</a:t>
            </a:r>
            <a:endParaRPr lang="en-US" dirty="0">
              <a:latin typeface="Gill Sans Light"/>
              <a:cs typeface="Gill Sans Light"/>
            </a:endParaRPr>
          </a:p>
        </p:txBody>
      </p:sp>
      <p:sp>
        <p:nvSpPr>
          <p:cNvPr id="4" name="TextBox 3"/>
          <p:cNvSpPr txBox="1"/>
          <p:nvPr/>
        </p:nvSpPr>
        <p:spPr>
          <a:xfrm>
            <a:off x="7323138" y="2262024"/>
            <a:ext cx="677118" cy="3539431"/>
          </a:xfrm>
          <a:prstGeom prst="rect">
            <a:avLst/>
          </a:prstGeom>
          <a:solidFill>
            <a:srgbClr val="FFDC72"/>
          </a:solidFill>
          <a:ln>
            <a:solidFill>
              <a:srgbClr val="000000"/>
            </a:solidFill>
          </a:ln>
        </p:spPr>
        <p:txBody>
          <a:bodyPr wrap="square" rtlCol="0">
            <a:spAutoFit/>
          </a:bodyPr>
          <a:lstStyle/>
          <a:p>
            <a:r>
              <a:rPr lang="en-US" sz="2800" b="1" dirty="0" smtClean="0">
                <a:solidFill>
                  <a:prstClr val="black"/>
                </a:solidFill>
                <a:latin typeface="Calibri"/>
              </a:rPr>
              <a:t> H</a:t>
            </a:r>
          </a:p>
          <a:p>
            <a:r>
              <a:rPr lang="en-US" sz="2800" b="1" dirty="0" smtClean="0">
                <a:solidFill>
                  <a:prstClr val="black"/>
                </a:solidFill>
                <a:latin typeface="Calibri"/>
              </a:rPr>
              <a:t> E</a:t>
            </a:r>
          </a:p>
          <a:p>
            <a:r>
              <a:rPr lang="en-US" sz="2800" b="1" dirty="0" smtClean="0">
                <a:solidFill>
                  <a:prstClr val="black"/>
                </a:solidFill>
                <a:latin typeface="Calibri"/>
              </a:rPr>
              <a:t> M</a:t>
            </a:r>
          </a:p>
          <a:p>
            <a:r>
              <a:rPr lang="en-US" sz="2800" b="1" dirty="0" smtClean="0">
                <a:solidFill>
                  <a:prstClr val="black"/>
                </a:solidFill>
                <a:latin typeface="Calibri"/>
              </a:rPr>
              <a:t> A</a:t>
            </a:r>
          </a:p>
          <a:p>
            <a:r>
              <a:rPr lang="en-US" sz="2800" b="1" dirty="0" smtClean="0">
                <a:solidFill>
                  <a:prstClr val="black"/>
                </a:solidFill>
                <a:latin typeface="Calibri"/>
              </a:rPr>
              <a:t> T</a:t>
            </a:r>
          </a:p>
          <a:p>
            <a:r>
              <a:rPr lang="en-US" sz="2800" b="1" dirty="0" smtClean="0">
                <a:solidFill>
                  <a:prstClr val="black"/>
                </a:solidFill>
                <a:latin typeface="Calibri"/>
              </a:rPr>
              <a:t> O</a:t>
            </a:r>
          </a:p>
          <a:p>
            <a:r>
              <a:rPr lang="en-US" sz="2800" b="1" dirty="0" smtClean="0">
                <a:solidFill>
                  <a:prstClr val="black"/>
                </a:solidFill>
                <a:latin typeface="Calibri"/>
              </a:rPr>
              <a:t> M</a:t>
            </a:r>
          </a:p>
          <a:p>
            <a:r>
              <a:rPr lang="en-US" sz="2800" b="1" dirty="0" smtClean="0">
                <a:solidFill>
                  <a:prstClr val="black"/>
                </a:solidFill>
                <a:latin typeface="Calibri"/>
              </a:rPr>
              <a:t> A</a:t>
            </a:r>
            <a:endParaRPr lang="en-US" sz="2800" b="1" dirty="0">
              <a:solidFill>
                <a:prstClr val="black"/>
              </a:solidFill>
              <a:latin typeface="Calibri"/>
            </a:endParaRPr>
          </a:p>
        </p:txBody>
      </p:sp>
      <p:sp>
        <p:nvSpPr>
          <p:cNvPr id="5" name="Right Arrow 4"/>
          <p:cNvSpPr/>
          <p:nvPr/>
        </p:nvSpPr>
        <p:spPr>
          <a:xfrm>
            <a:off x="972449" y="2262024"/>
            <a:ext cx="5457624" cy="881478"/>
          </a:xfrm>
          <a:prstGeom prst="rightArrow">
            <a:avLst/>
          </a:prstGeom>
          <a:gradFill flip="none" rotWithShape="1">
            <a:gsLst>
              <a:gs pos="75000">
                <a:srgbClr val="800000"/>
              </a:gs>
              <a:gs pos="100000">
                <a:srgbClr val="FFFFFF"/>
              </a:gs>
            </a:gsLst>
            <a:lin ang="0" scaled="1"/>
            <a:tileRec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prstClr val="white"/>
                </a:solidFill>
                <a:latin typeface="Calibri"/>
              </a:rPr>
              <a:t>THROMBOCYTOPENIA</a:t>
            </a:r>
            <a:endParaRPr lang="en-US" sz="2400" b="1" dirty="0">
              <a:solidFill>
                <a:prstClr val="white"/>
              </a:solidFill>
              <a:latin typeface="Calibri"/>
            </a:endParaRPr>
          </a:p>
        </p:txBody>
      </p:sp>
      <p:sp>
        <p:nvSpPr>
          <p:cNvPr id="6" name="Right Arrow 5"/>
          <p:cNvSpPr/>
          <p:nvPr/>
        </p:nvSpPr>
        <p:spPr>
          <a:xfrm>
            <a:off x="972449" y="3611301"/>
            <a:ext cx="5457624" cy="932589"/>
          </a:xfrm>
          <a:prstGeom prst="rightArrow">
            <a:avLst/>
          </a:prstGeom>
          <a:solidFill>
            <a:schemeClr val="tx1">
              <a:lumMod val="50000"/>
              <a:lumOff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prstClr val="white"/>
                </a:solidFill>
                <a:latin typeface="Calibri"/>
              </a:rPr>
              <a:t>FACTOR DEFICIENCIES</a:t>
            </a:r>
            <a:endParaRPr lang="en-US" sz="2400" b="1" dirty="0">
              <a:solidFill>
                <a:prstClr val="white"/>
              </a:solidFill>
              <a:latin typeface="Calibri"/>
            </a:endParaRPr>
          </a:p>
        </p:txBody>
      </p:sp>
      <p:sp>
        <p:nvSpPr>
          <p:cNvPr id="7" name="Right Arrow 6"/>
          <p:cNvSpPr/>
          <p:nvPr/>
        </p:nvSpPr>
        <p:spPr>
          <a:xfrm>
            <a:off x="972449" y="5059791"/>
            <a:ext cx="5457624" cy="892904"/>
          </a:xfrm>
          <a:prstGeom prst="rightArrow">
            <a:avLst/>
          </a:prstGeom>
          <a:solidFill>
            <a:srgbClr val="7F7F7F"/>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prstClr val="white"/>
                </a:solidFill>
                <a:latin typeface="Calibri"/>
              </a:rPr>
              <a:t>ANTICOAGULATION</a:t>
            </a:r>
            <a:endParaRPr lang="en-US" sz="2400" b="1" dirty="0">
              <a:solidFill>
                <a:prstClr val="white"/>
              </a:solidFill>
              <a:latin typeface="Calibri"/>
            </a:endParaRPr>
          </a:p>
        </p:txBody>
      </p:sp>
      <p:sp>
        <p:nvSpPr>
          <p:cNvPr id="8" name="TextBox 7"/>
          <p:cNvSpPr txBox="1"/>
          <p:nvPr/>
        </p:nvSpPr>
        <p:spPr>
          <a:xfrm>
            <a:off x="972449" y="1726281"/>
            <a:ext cx="1298553" cy="461665"/>
          </a:xfrm>
          <a:prstGeom prst="rect">
            <a:avLst/>
          </a:prstGeom>
          <a:noFill/>
        </p:spPr>
        <p:txBody>
          <a:bodyPr wrap="none" rtlCol="0">
            <a:spAutoFit/>
          </a:bodyPr>
          <a:lstStyle/>
          <a:p>
            <a:r>
              <a:rPr lang="en-US" sz="2400" b="1" dirty="0" smtClean="0">
                <a:solidFill>
                  <a:prstClr val="black"/>
                </a:solidFill>
                <a:latin typeface="Calibri"/>
              </a:rPr>
              <a:t>Low Risk</a:t>
            </a:r>
            <a:endParaRPr lang="en-US" sz="2400" b="1" dirty="0">
              <a:solidFill>
                <a:prstClr val="black"/>
              </a:solidFill>
              <a:latin typeface="Calibri"/>
            </a:endParaRPr>
          </a:p>
        </p:txBody>
      </p:sp>
      <p:sp>
        <p:nvSpPr>
          <p:cNvPr id="9" name="TextBox 8"/>
          <p:cNvSpPr txBox="1"/>
          <p:nvPr/>
        </p:nvSpPr>
        <p:spPr>
          <a:xfrm>
            <a:off x="4842400" y="1726281"/>
            <a:ext cx="1354457" cy="461665"/>
          </a:xfrm>
          <a:prstGeom prst="rect">
            <a:avLst/>
          </a:prstGeom>
          <a:noFill/>
        </p:spPr>
        <p:txBody>
          <a:bodyPr wrap="none" rtlCol="0">
            <a:spAutoFit/>
          </a:bodyPr>
          <a:lstStyle/>
          <a:p>
            <a:r>
              <a:rPr lang="en-US" sz="2400" b="1" dirty="0" smtClean="0">
                <a:solidFill>
                  <a:prstClr val="black"/>
                </a:solidFill>
                <a:latin typeface="Calibri"/>
              </a:rPr>
              <a:t>High Risk</a:t>
            </a:r>
            <a:endParaRPr lang="en-US" sz="2400" b="1" dirty="0">
              <a:solidFill>
                <a:prstClr val="black"/>
              </a:solidFill>
              <a:latin typeface="Calibri"/>
            </a:endParaRPr>
          </a:p>
        </p:txBody>
      </p:sp>
    </p:spTree>
    <p:extLst>
      <p:ext uri="{BB962C8B-B14F-4D97-AF65-F5344CB8AC3E}">
        <p14:creationId xmlns:p14="http://schemas.microsoft.com/office/powerpoint/2010/main" val="19152196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3243"/>
            <a:ext cx="9144000" cy="1143000"/>
          </a:xfrm>
          <a:solidFill>
            <a:srgbClr val="DCE6F2"/>
          </a:solidFill>
        </p:spPr>
        <p:txBody>
          <a:bodyPr/>
          <a:lstStyle/>
          <a:p>
            <a:r>
              <a:rPr lang="en-US" dirty="0" err="1" smtClean="0">
                <a:latin typeface="Gill Sans Light"/>
                <a:cs typeface="Gill Sans Light"/>
              </a:rPr>
              <a:t>Giảm</a:t>
            </a:r>
            <a:r>
              <a:rPr lang="en-US" dirty="0" smtClean="0">
                <a:latin typeface="Gill Sans Light"/>
                <a:cs typeface="Gill Sans Light"/>
              </a:rPr>
              <a:t> </a:t>
            </a:r>
            <a:r>
              <a:rPr lang="en-US" dirty="0" err="1" smtClean="0">
                <a:latin typeface="Gill Sans Light"/>
                <a:cs typeface="Gill Sans Light"/>
              </a:rPr>
              <a:t>tiểu</a:t>
            </a:r>
            <a:r>
              <a:rPr lang="en-US" dirty="0" smtClean="0">
                <a:latin typeface="Gill Sans Light"/>
                <a:cs typeface="Gill Sans Light"/>
              </a:rPr>
              <a:t> </a:t>
            </a:r>
            <a:r>
              <a:rPr lang="en-US" dirty="0" err="1" smtClean="0">
                <a:latin typeface="Gill Sans Light"/>
                <a:cs typeface="Gill Sans Light"/>
              </a:rPr>
              <a:t>cầu</a:t>
            </a:r>
            <a:r>
              <a:rPr lang="en-US" dirty="0" smtClean="0">
                <a:latin typeface="Gill Sans Light"/>
                <a:cs typeface="Gill Sans Light"/>
              </a:rPr>
              <a:t> </a:t>
            </a:r>
            <a:r>
              <a:rPr lang="en-US" dirty="0" err="1" smtClean="0">
                <a:latin typeface="Gill Sans Light"/>
                <a:cs typeface="Gill Sans Light"/>
              </a:rPr>
              <a:t>trong</a:t>
            </a:r>
            <a:r>
              <a:rPr lang="en-US" dirty="0" smtClean="0">
                <a:latin typeface="Gill Sans Light"/>
                <a:cs typeface="Gill Sans Light"/>
              </a:rPr>
              <a:t> </a:t>
            </a:r>
            <a:r>
              <a:rPr lang="en-US" dirty="0" err="1" smtClean="0">
                <a:latin typeface="Gill Sans Light"/>
                <a:cs typeface="Gill Sans Light"/>
              </a:rPr>
              <a:t>thai</a:t>
            </a:r>
            <a:r>
              <a:rPr lang="en-US" dirty="0" smtClean="0">
                <a:latin typeface="Gill Sans Light"/>
                <a:cs typeface="Gill Sans Light"/>
              </a:rPr>
              <a:t> </a:t>
            </a:r>
            <a:r>
              <a:rPr lang="en-US" dirty="0" err="1" smtClean="0">
                <a:latin typeface="Gill Sans Light"/>
                <a:cs typeface="Gill Sans Light"/>
              </a:rPr>
              <a:t>kỳ</a:t>
            </a:r>
            <a:endParaRPr lang="en-US" dirty="0">
              <a:latin typeface="Gill Sans Light"/>
              <a:cs typeface="Gill Sans Light"/>
            </a:endParaRPr>
          </a:p>
        </p:txBody>
      </p:sp>
      <p:sp>
        <p:nvSpPr>
          <p:cNvPr id="5" name="TextBox 4"/>
          <p:cNvSpPr txBox="1"/>
          <p:nvPr/>
        </p:nvSpPr>
        <p:spPr>
          <a:xfrm>
            <a:off x="457200" y="5862089"/>
            <a:ext cx="8686800" cy="369332"/>
          </a:xfrm>
          <a:prstGeom prst="rect">
            <a:avLst/>
          </a:prstGeom>
          <a:noFill/>
        </p:spPr>
        <p:txBody>
          <a:bodyPr wrap="square" rtlCol="0">
            <a:spAutoFit/>
          </a:bodyPr>
          <a:lstStyle/>
          <a:p>
            <a:r>
              <a:rPr lang="en-US" dirty="0" smtClean="0">
                <a:solidFill>
                  <a:prstClr val="black"/>
                </a:solidFill>
                <a:latin typeface="Calibri"/>
              </a:rPr>
              <a:t>Gonzalez- .</a:t>
            </a:r>
            <a:endParaRPr lang="en-US" dirty="0">
              <a:solidFill>
                <a:prstClr val="black"/>
              </a:solidFill>
              <a:latin typeface="Calibri"/>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30938460"/>
              </p:ext>
            </p:extLst>
          </p:nvPr>
        </p:nvGraphicFramePr>
        <p:xfrm>
          <a:off x="0" y="1705458"/>
          <a:ext cx="9494324"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342791" y="2914626"/>
            <a:ext cx="1174835" cy="523220"/>
          </a:xfrm>
          <a:prstGeom prst="rect">
            <a:avLst/>
          </a:prstGeom>
          <a:noFill/>
        </p:spPr>
        <p:txBody>
          <a:bodyPr wrap="square" rtlCol="0">
            <a:spAutoFit/>
          </a:bodyPr>
          <a:lstStyle/>
          <a:p>
            <a:r>
              <a:rPr lang="en-US" sz="2800" b="1" dirty="0" smtClean="0">
                <a:solidFill>
                  <a:prstClr val="black"/>
                </a:solidFill>
                <a:latin typeface="Calibri"/>
              </a:rPr>
              <a:t>21%</a:t>
            </a:r>
            <a:endParaRPr lang="en-US" sz="2800" b="1" dirty="0">
              <a:solidFill>
                <a:prstClr val="black"/>
              </a:solidFill>
              <a:latin typeface="Calibri"/>
            </a:endParaRPr>
          </a:p>
        </p:txBody>
      </p:sp>
      <p:sp>
        <p:nvSpPr>
          <p:cNvPr id="8" name="TextBox 7"/>
          <p:cNvSpPr txBox="1"/>
          <p:nvPr/>
        </p:nvSpPr>
        <p:spPr>
          <a:xfrm>
            <a:off x="4291467" y="3853178"/>
            <a:ext cx="1284326" cy="523220"/>
          </a:xfrm>
          <a:prstGeom prst="rect">
            <a:avLst/>
          </a:prstGeom>
          <a:noFill/>
        </p:spPr>
        <p:txBody>
          <a:bodyPr wrap="none" rtlCol="0">
            <a:spAutoFit/>
          </a:bodyPr>
          <a:lstStyle/>
          <a:p>
            <a:r>
              <a:rPr lang="en-US" sz="2800" b="1" dirty="0" smtClean="0">
                <a:solidFill>
                  <a:prstClr val="black"/>
                </a:solidFill>
                <a:latin typeface="Calibri"/>
              </a:rPr>
              <a:t>70-81%</a:t>
            </a:r>
            <a:endParaRPr lang="en-US" sz="2800" b="1" dirty="0">
              <a:solidFill>
                <a:prstClr val="black"/>
              </a:solidFill>
              <a:latin typeface="Calibri"/>
            </a:endParaRPr>
          </a:p>
        </p:txBody>
      </p:sp>
      <p:sp>
        <p:nvSpPr>
          <p:cNvPr id="9" name="TextBox 8"/>
          <p:cNvSpPr txBox="1"/>
          <p:nvPr/>
        </p:nvSpPr>
        <p:spPr>
          <a:xfrm>
            <a:off x="3722191" y="2391406"/>
            <a:ext cx="729537" cy="523220"/>
          </a:xfrm>
          <a:prstGeom prst="rect">
            <a:avLst/>
          </a:prstGeom>
          <a:noFill/>
        </p:spPr>
        <p:txBody>
          <a:bodyPr wrap="square" rtlCol="0">
            <a:spAutoFit/>
          </a:bodyPr>
          <a:lstStyle/>
          <a:p>
            <a:r>
              <a:rPr lang="en-US" sz="2800" b="1" dirty="0" smtClean="0">
                <a:solidFill>
                  <a:prstClr val="black"/>
                </a:solidFill>
                <a:latin typeface="Calibri"/>
              </a:rPr>
              <a:t>5%</a:t>
            </a:r>
            <a:endParaRPr lang="en-US" sz="2800" b="1" dirty="0">
              <a:solidFill>
                <a:prstClr val="black"/>
              </a:solidFill>
              <a:latin typeface="Calibri"/>
            </a:endParaRPr>
          </a:p>
        </p:txBody>
      </p:sp>
      <p:sp>
        <p:nvSpPr>
          <p:cNvPr id="3" name="TextBox 2"/>
          <p:cNvSpPr txBox="1"/>
          <p:nvPr/>
        </p:nvSpPr>
        <p:spPr>
          <a:xfrm>
            <a:off x="264796" y="6289014"/>
            <a:ext cx="6020173" cy="369332"/>
          </a:xfrm>
          <a:prstGeom prst="rect">
            <a:avLst/>
          </a:prstGeom>
          <a:noFill/>
        </p:spPr>
        <p:txBody>
          <a:bodyPr wrap="none" rtlCol="0">
            <a:spAutoFit/>
          </a:bodyPr>
          <a:lstStyle/>
          <a:p>
            <a:r>
              <a:rPr lang="en-US" dirty="0" smtClean="0"/>
              <a:t>Gonzalez-</a:t>
            </a:r>
            <a:r>
              <a:rPr lang="en-US" dirty="0" err="1" smtClean="0"/>
              <a:t>Fiol</a:t>
            </a:r>
            <a:r>
              <a:rPr lang="en-US" dirty="0" smtClean="0"/>
              <a:t> A &amp; </a:t>
            </a:r>
            <a:r>
              <a:rPr lang="en-US" dirty="0" err="1" smtClean="0"/>
              <a:t>Eisenberger</a:t>
            </a:r>
            <a:r>
              <a:rPr lang="en-US" dirty="0" smtClean="0"/>
              <a:t>. A </a:t>
            </a:r>
            <a:r>
              <a:rPr lang="en-US" dirty="0" err="1" smtClean="0"/>
              <a:t>Sem</a:t>
            </a:r>
            <a:r>
              <a:rPr lang="en-US" dirty="0" smtClean="0"/>
              <a:t> </a:t>
            </a:r>
            <a:r>
              <a:rPr lang="en-US" dirty="0" err="1" smtClean="0"/>
              <a:t>Perinatol</a:t>
            </a:r>
            <a:r>
              <a:rPr lang="en-US" dirty="0" smtClean="0"/>
              <a:t> 2011:36;370-7.</a:t>
            </a:r>
            <a:endParaRPr lang="en-US" dirty="0"/>
          </a:p>
        </p:txBody>
      </p:sp>
    </p:spTree>
    <p:extLst>
      <p:ext uri="{BB962C8B-B14F-4D97-AF65-F5344CB8AC3E}">
        <p14:creationId xmlns:p14="http://schemas.microsoft.com/office/powerpoint/2010/main" val="41964674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3243"/>
            <a:ext cx="9144000" cy="1143000"/>
          </a:xfrm>
          <a:solidFill>
            <a:srgbClr val="DCE6F2"/>
          </a:solidFill>
        </p:spPr>
        <p:txBody>
          <a:bodyPr/>
          <a:lstStyle/>
          <a:p>
            <a:r>
              <a:rPr lang="en-US" dirty="0" err="1">
                <a:latin typeface="Gill Sans Light"/>
                <a:cs typeface="Gill Sans Light"/>
              </a:rPr>
              <a:t>Giảm</a:t>
            </a:r>
            <a:r>
              <a:rPr lang="en-US" dirty="0">
                <a:latin typeface="Gill Sans Light"/>
                <a:cs typeface="Gill Sans Light"/>
              </a:rPr>
              <a:t> </a:t>
            </a:r>
            <a:r>
              <a:rPr lang="en-US" dirty="0" err="1">
                <a:latin typeface="Gill Sans Light"/>
                <a:cs typeface="Gill Sans Light"/>
              </a:rPr>
              <a:t>tiểu</a:t>
            </a:r>
            <a:r>
              <a:rPr lang="en-US" dirty="0">
                <a:latin typeface="Gill Sans Light"/>
                <a:cs typeface="Gill Sans Light"/>
              </a:rPr>
              <a:t> </a:t>
            </a:r>
            <a:r>
              <a:rPr lang="en-US" dirty="0" err="1">
                <a:latin typeface="Gill Sans Light"/>
                <a:cs typeface="Gill Sans Light"/>
              </a:rPr>
              <a:t>cầu</a:t>
            </a:r>
            <a:r>
              <a:rPr lang="en-US" dirty="0">
                <a:latin typeface="Gill Sans Light"/>
                <a:cs typeface="Gill Sans Light"/>
              </a:rPr>
              <a:t> </a:t>
            </a:r>
            <a:r>
              <a:rPr lang="en-US" dirty="0" err="1">
                <a:latin typeface="Gill Sans Light"/>
                <a:cs typeface="Gill Sans Light"/>
              </a:rPr>
              <a:t>trong</a:t>
            </a:r>
            <a:r>
              <a:rPr lang="en-US" dirty="0">
                <a:latin typeface="Gill Sans Light"/>
                <a:cs typeface="Gill Sans Light"/>
              </a:rPr>
              <a:t> </a:t>
            </a:r>
            <a:r>
              <a:rPr lang="en-US" dirty="0" err="1">
                <a:latin typeface="Gill Sans Light"/>
                <a:cs typeface="Gill Sans Light"/>
              </a:rPr>
              <a:t>thai</a:t>
            </a:r>
            <a:r>
              <a:rPr lang="en-US" dirty="0">
                <a:latin typeface="Gill Sans Light"/>
                <a:cs typeface="Gill Sans Light"/>
              </a:rPr>
              <a:t> </a:t>
            </a:r>
            <a:r>
              <a:rPr lang="en-US" dirty="0" err="1">
                <a:latin typeface="Gill Sans Light"/>
                <a:cs typeface="Gill Sans Light"/>
              </a:rPr>
              <a:t>kỳ</a:t>
            </a:r>
            <a:endParaRPr lang="en-US" dirty="0">
              <a:latin typeface="Gill Sans Light"/>
              <a:cs typeface="Gill Sans Ligh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3443352"/>
              </p:ext>
            </p:extLst>
          </p:nvPr>
        </p:nvGraphicFramePr>
        <p:xfrm>
          <a:off x="457200" y="909757"/>
          <a:ext cx="4114800" cy="3677920"/>
        </p:xfrm>
        <a:graphic>
          <a:graphicData uri="http://schemas.openxmlformats.org/drawingml/2006/table">
            <a:tbl>
              <a:tblPr firstRow="1" bandRow="1">
                <a:tableStyleId>{5C22544A-7EE6-4342-B048-85BDC9FD1C3A}</a:tableStyleId>
              </a:tblPr>
              <a:tblGrid>
                <a:gridCol w="2057400"/>
                <a:gridCol w="2057400"/>
              </a:tblGrid>
              <a:tr h="370840">
                <a:tc>
                  <a:txBody>
                    <a:bodyPr/>
                    <a:lstStyle/>
                    <a:p>
                      <a:endParaRPr lang="en-US" dirty="0"/>
                    </a:p>
                  </a:txBody>
                  <a:tcPr/>
                </a:tc>
                <a:tc>
                  <a:txBody>
                    <a:bodyPr/>
                    <a:lstStyle/>
                    <a:p>
                      <a:r>
                        <a:rPr lang="en-US" dirty="0" smtClean="0"/>
                        <a:t>Gestational</a:t>
                      </a:r>
                      <a:endParaRPr lang="en-US" dirty="0"/>
                    </a:p>
                  </a:txBody>
                  <a:tcPr/>
                </a:tc>
              </a:tr>
              <a:tr h="370840">
                <a:tc>
                  <a:txBody>
                    <a:bodyPr/>
                    <a:lstStyle/>
                    <a:p>
                      <a:r>
                        <a:rPr lang="en-US" b="1" dirty="0" smtClean="0"/>
                        <a:t>Tam </a:t>
                      </a:r>
                      <a:r>
                        <a:rPr lang="en-US" b="1" dirty="0" err="1" smtClean="0"/>
                        <a:t>cá</a:t>
                      </a:r>
                      <a:r>
                        <a:rPr lang="en-US" b="1" baseline="0" dirty="0" smtClean="0"/>
                        <a:t> </a:t>
                      </a:r>
                      <a:r>
                        <a:rPr lang="en-US" b="1" baseline="0" dirty="0" err="1" smtClean="0"/>
                        <a:t>nguyệt</a:t>
                      </a:r>
                      <a:endParaRPr lang="en-US" b="1" dirty="0" smtClean="0"/>
                    </a:p>
                    <a:p>
                      <a:r>
                        <a:rPr lang="en-US" b="1" dirty="0" smtClean="0"/>
                        <a:t>(onset)</a:t>
                      </a:r>
                      <a:endParaRPr lang="en-US" b="1" dirty="0"/>
                    </a:p>
                  </a:txBody>
                  <a:tcPr/>
                </a:tc>
                <a:tc>
                  <a:txBody>
                    <a:bodyPr/>
                    <a:lstStyle/>
                    <a:p>
                      <a:r>
                        <a:rPr lang="en-US" dirty="0" smtClean="0"/>
                        <a:t>3rd</a:t>
                      </a:r>
                      <a:endParaRPr lang="en-US" dirty="0"/>
                    </a:p>
                  </a:txBody>
                  <a:tcPr/>
                </a:tc>
              </a:tr>
              <a:tr h="370840">
                <a:tc>
                  <a:txBody>
                    <a:bodyPr/>
                    <a:lstStyle/>
                    <a:p>
                      <a:r>
                        <a:rPr lang="en-US" b="1" dirty="0" err="1" smtClean="0"/>
                        <a:t>Tần</a:t>
                      </a:r>
                      <a:r>
                        <a:rPr lang="en-US" b="1" baseline="0" dirty="0" smtClean="0"/>
                        <a:t> </a:t>
                      </a:r>
                      <a:r>
                        <a:rPr lang="en-US" b="1" baseline="0" dirty="0" err="1" smtClean="0"/>
                        <a:t>suất</a:t>
                      </a:r>
                      <a:endParaRPr lang="en-US" b="1" dirty="0"/>
                    </a:p>
                  </a:txBody>
                  <a:tcPr/>
                </a:tc>
                <a:tc>
                  <a:txBody>
                    <a:bodyPr/>
                    <a:lstStyle/>
                    <a:p>
                      <a:r>
                        <a:rPr lang="en-US" dirty="0" smtClean="0"/>
                        <a:t>70-80%</a:t>
                      </a:r>
                      <a:endParaRPr lang="en-US" dirty="0"/>
                    </a:p>
                  </a:txBody>
                  <a:tcPr/>
                </a:tc>
              </a:tr>
              <a:tr h="370840">
                <a:tc>
                  <a:txBody>
                    <a:bodyPr/>
                    <a:lstStyle/>
                    <a:p>
                      <a:r>
                        <a:rPr lang="en-US" b="1" dirty="0" err="1" smtClean="0"/>
                        <a:t>Số</a:t>
                      </a:r>
                      <a:r>
                        <a:rPr lang="en-US" b="1" baseline="0" dirty="0" smtClean="0"/>
                        <a:t> </a:t>
                      </a:r>
                      <a:r>
                        <a:rPr lang="en-US" b="1" baseline="0" dirty="0" err="1" smtClean="0"/>
                        <a:t>lượng</a:t>
                      </a:r>
                      <a:r>
                        <a:rPr lang="en-US" b="1" baseline="0" dirty="0" smtClean="0"/>
                        <a:t> </a:t>
                      </a:r>
                      <a:r>
                        <a:rPr lang="en-US" b="1" baseline="0" dirty="0" err="1" smtClean="0"/>
                        <a:t>tiểu</a:t>
                      </a:r>
                      <a:r>
                        <a:rPr lang="en-US" b="1" baseline="0" dirty="0" smtClean="0"/>
                        <a:t> </a:t>
                      </a:r>
                      <a:r>
                        <a:rPr lang="en-US" b="1" baseline="0" dirty="0" err="1" smtClean="0"/>
                        <a:t>cầu</a:t>
                      </a:r>
                      <a:endParaRPr lang="en-US" b="1" dirty="0"/>
                    </a:p>
                  </a:txBody>
                  <a:tcPr/>
                </a:tc>
                <a:tc>
                  <a:txBody>
                    <a:bodyPr/>
                    <a:lstStyle/>
                    <a:p>
                      <a:r>
                        <a:rPr lang="en-US" dirty="0" smtClean="0"/>
                        <a:t>&gt;70-80K</a:t>
                      </a:r>
                      <a:endParaRPr lang="en-US" dirty="0"/>
                    </a:p>
                  </a:txBody>
                  <a:tcPr/>
                </a:tc>
              </a:tr>
              <a:tr h="370840">
                <a:tc>
                  <a:txBody>
                    <a:bodyPr/>
                    <a:lstStyle/>
                    <a:p>
                      <a:r>
                        <a:rPr lang="en-US" b="1" dirty="0" err="1" smtClean="0"/>
                        <a:t>Chức</a:t>
                      </a:r>
                      <a:r>
                        <a:rPr lang="en-US" b="1" baseline="0" dirty="0" smtClean="0"/>
                        <a:t> </a:t>
                      </a:r>
                      <a:r>
                        <a:rPr lang="en-US" b="1" baseline="0" dirty="0" err="1" smtClean="0"/>
                        <a:t>năng</a:t>
                      </a:r>
                      <a:r>
                        <a:rPr lang="en-US" b="1" baseline="0" dirty="0" smtClean="0"/>
                        <a:t> </a:t>
                      </a:r>
                      <a:r>
                        <a:rPr lang="en-US" b="1" baseline="0" dirty="0" err="1" smtClean="0"/>
                        <a:t>tiểu</a:t>
                      </a:r>
                      <a:r>
                        <a:rPr lang="en-US" b="1" baseline="0" dirty="0" smtClean="0"/>
                        <a:t> </a:t>
                      </a:r>
                      <a:r>
                        <a:rPr lang="en-US" b="1" baseline="0" dirty="0" err="1" smtClean="0"/>
                        <a:t>cầu</a:t>
                      </a:r>
                      <a:endParaRPr lang="en-US" b="1" dirty="0"/>
                    </a:p>
                  </a:txBody>
                  <a:tcPr/>
                </a:tc>
                <a:tc>
                  <a:txBody>
                    <a:bodyPr/>
                    <a:lstStyle/>
                    <a:p>
                      <a:r>
                        <a:rPr lang="en-US" dirty="0" smtClean="0"/>
                        <a:t>normal</a:t>
                      </a:r>
                      <a:endParaRPr lang="en-US" dirty="0"/>
                    </a:p>
                  </a:txBody>
                  <a:tcPr/>
                </a:tc>
              </a:tr>
              <a:tr h="370840">
                <a:tc>
                  <a:txBody>
                    <a:bodyPr/>
                    <a:lstStyle/>
                    <a:p>
                      <a:r>
                        <a:rPr lang="en-US" b="1" dirty="0" err="1" smtClean="0"/>
                        <a:t>Nguyên</a:t>
                      </a:r>
                      <a:r>
                        <a:rPr lang="en-US" b="1" baseline="0" dirty="0" smtClean="0"/>
                        <a:t> </a:t>
                      </a:r>
                      <a:r>
                        <a:rPr lang="en-US" b="1" baseline="0" dirty="0" err="1" smtClean="0"/>
                        <a:t>nhân</a:t>
                      </a:r>
                      <a:endParaRPr lang="en-US" b="1" dirty="0"/>
                    </a:p>
                  </a:txBody>
                  <a:tcPr/>
                </a:tc>
                <a:tc>
                  <a:txBody>
                    <a:bodyPr/>
                    <a:lstStyle/>
                    <a:p>
                      <a:r>
                        <a:rPr lang="en-US" dirty="0" err="1" smtClean="0"/>
                        <a:t>Pha</a:t>
                      </a:r>
                      <a:r>
                        <a:rPr lang="en-US" dirty="0" smtClean="0"/>
                        <a:t> </a:t>
                      </a:r>
                      <a:r>
                        <a:rPr lang="en-US" dirty="0" err="1" smtClean="0"/>
                        <a:t>loãng</a:t>
                      </a:r>
                      <a:r>
                        <a:rPr lang="en-US" dirty="0" smtClean="0"/>
                        <a:t> </a:t>
                      </a:r>
                      <a:r>
                        <a:rPr lang="en-US" dirty="0" err="1" smtClean="0"/>
                        <a:t>máu</a:t>
                      </a:r>
                      <a:r>
                        <a:rPr lang="en-US" dirty="0" smtClean="0"/>
                        <a:t> / -</a:t>
                      </a:r>
                    </a:p>
                    <a:p>
                      <a:r>
                        <a:rPr lang="en-US" dirty="0" err="1" smtClean="0"/>
                        <a:t>cô</a:t>
                      </a:r>
                      <a:r>
                        <a:rPr lang="en-US" dirty="0" smtClean="0"/>
                        <a:t> </a:t>
                      </a:r>
                      <a:r>
                        <a:rPr lang="en-US" dirty="0" err="1" smtClean="0"/>
                        <a:t>lập</a:t>
                      </a:r>
                      <a:r>
                        <a:rPr lang="en-US" dirty="0" smtClean="0"/>
                        <a:t> +/-</a:t>
                      </a:r>
                    </a:p>
                    <a:p>
                      <a:r>
                        <a:rPr lang="en-US" dirty="0" err="1" smtClean="0"/>
                        <a:t>phá</a:t>
                      </a:r>
                      <a:r>
                        <a:rPr lang="en-US" dirty="0" smtClean="0"/>
                        <a:t> </a:t>
                      </a:r>
                      <a:r>
                        <a:rPr lang="en-US" dirty="0" err="1" smtClean="0"/>
                        <a:t>hủy</a:t>
                      </a:r>
                      <a:endParaRPr lang="en-US" dirty="0"/>
                    </a:p>
                  </a:txBody>
                  <a:tcPr/>
                </a:tc>
              </a:tr>
              <a:tr h="370840">
                <a:tc>
                  <a:txBody>
                    <a:bodyPr/>
                    <a:lstStyle/>
                    <a:p>
                      <a:r>
                        <a:rPr lang="en-US" b="1" dirty="0" err="1" smtClean="0"/>
                        <a:t>Diều</a:t>
                      </a:r>
                      <a:r>
                        <a:rPr lang="en-US" b="1" baseline="0" dirty="0" smtClean="0"/>
                        <a:t> </a:t>
                      </a:r>
                      <a:r>
                        <a:rPr lang="en-US" b="1" baseline="0" dirty="0" err="1" smtClean="0"/>
                        <a:t>trị</a:t>
                      </a:r>
                      <a:endParaRPr lang="en-US" b="1" dirty="0"/>
                    </a:p>
                  </a:txBody>
                  <a:tcPr/>
                </a:tc>
                <a:tc>
                  <a:txBody>
                    <a:bodyPr/>
                    <a:lstStyle/>
                    <a:p>
                      <a:r>
                        <a:rPr lang="en-US" dirty="0" smtClean="0"/>
                        <a:t>Prednisone hay TM</a:t>
                      </a:r>
                    </a:p>
                    <a:p>
                      <a:r>
                        <a:rPr lang="en-US" dirty="0" smtClean="0"/>
                        <a:t>immunoglobulin</a:t>
                      </a:r>
                      <a:endParaRPr lang="en-US" dirty="0"/>
                    </a:p>
                  </a:txBody>
                  <a:tcPr/>
                </a:tc>
              </a:tr>
            </a:tbl>
          </a:graphicData>
        </a:graphic>
      </p:graphicFrame>
      <p:sp>
        <p:nvSpPr>
          <p:cNvPr id="5" name="TextBox 4"/>
          <p:cNvSpPr txBox="1"/>
          <p:nvPr/>
        </p:nvSpPr>
        <p:spPr>
          <a:xfrm>
            <a:off x="0" y="5862089"/>
            <a:ext cx="9144000" cy="646331"/>
          </a:xfrm>
          <a:prstGeom prst="rect">
            <a:avLst/>
          </a:prstGeom>
          <a:noFill/>
        </p:spPr>
        <p:txBody>
          <a:bodyPr wrap="square" rtlCol="0">
            <a:spAutoFit/>
          </a:bodyPr>
          <a:lstStyle/>
          <a:p>
            <a:r>
              <a:rPr lang="en-US" dirty="0" smtClean="0">
                <a:solidFill>
                  <a:prstClr val="black"/>
                </a:solidFill>
                <a:latin typeface="Calibri"/>
              </a:rPr>
              <a:t>Gonzalez &amp; </a:t>
            </a:r>
            <a:r>
              <a:rPr lang="en-US" dirty="0" err="1" smtClean="0">
                <a:solidFill>
                  <a:prstClr val="black"/>
                </a:solidFill>
                <a:latin typeface="Calibri"/>
              </a:rPr>
              <a:t>Eisenberger</a:t>
            </a:r>
            <a:r>
              <a:rPr lang="en-US" dirty="0" smtClean="0">
                <a:solidFill>
                  <a:prstClr val="black"/>
                </a:solidFill>
                <a:latin typeface="Calibri"/>
              </a:rPr>
              <a:t> </a:t>
            </a:r>
            <a:r>
              <a:rPr lang="en-US" dirty="0" err="1" smtClean="0">
                <a:solidFill>
                  <a:prstClr val="black"/>
                </a:solidFill>
                <a:latin typeface="Calibri"/>
              </a:rPr>
              <a:t>A.Sem</a:t>
            </a:r>
            <a:r>
              <a:rPr lang="en-US" dirty="0" smtClean="0">
                <a:solidFill>
                  <a:prstClr val="black"/>
                </a:solidFill>
                <a:latin typeface="Calibri"/>
              </a:rPr>
              <a:t> </a:t>
            </a:r>
            <a:r>
              <a:rPr lang="en-US" dirty="0" err="1" smtClean="0">
                <a:solidFill>
                  <a:prstClr val="black"/>
                </a:solidFill>
                <a:latin typeface="Calibri"/>
              </a:rPr>
              <a:t>Perinatol</a:t>
            </a:r>
            <a:r>
              <a:rPr lang="en-US" dirty="0" smtClean="0">
                <a:solidFill>
                  <a:prstClr val="black"/>
                </a:solidFill>
                <a:latin typeface="Calibri"/>
              </a:rPr>
              <a:t> 2014;38;370-7.Gensheimer, T  et 2013.Blood121:28-47. </a:t>
            </a:r>
            <a:r>
              <a:rPr lang="en-US" dirty="0" err="1" smtClean="0">
                <a:solidFill>
                  <a:prstClr val="black"/>
                </a:solidFill>
                <a:latin typeface="Calibri"/>
              </a:rPr>
              <a:t>Rajasokhar</a:t>
            </a:r>
            <a:r>
              <a:rPr lang="en-US" dirty="0" smtClean="0">
                <a:solidFill>
                  <a:prstClr val="black"/>
                </a:solidFill>
                <a:latin typeface="Calibri"/>
              </a:rPr>
              <a:t> et al. 2013. Thrombocytopenia in Pregnancy. American Society of Hematology.</a:t>
            </a:r>
            <a:endParaRPr lang="en-US" dirty="0">
              <a:solidFill>
                <a:prstClr val="black"/>
              </a:solidFill>
              <a:latin typeface="Calibri"/>
            </a:endParaRPr>
          </a:p>
        </p:txBody>
      </p:sp>
    </p:spTree>
    <p:extLst>
      <p:ext uri="{BB962C8B-B14F-4D97-AF65-F5344CB8AC3E}">
        <p14:creationId xmlns:p14="http://schemas.microsoft.com/office/powerpoint/2010/main" val="849944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latin typeface="Times New Roman" pitchFamily="18" charset="0"/>
                <a:cs typeface="Times New Roman" pitchFamily="18" charset="0"/>
              </a:rPr>
              <a:t>BA HƯỚNG DẨN CHÍNH</a:t>
            </a:r>
            <a:endParaRPr lang="en-US" sz="36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0773915"/>
              </p:ext>
            </p:extLst>
          </p:nvPr>
        </p:nvGraphicFramePr>
        <p:xfrm>
          <a:off x="457200" y="1600200"/>
          <a:ext cx="2777682" cy="4846320"/>
        </p:xfrm>
        <a:graphic>
          <a:graphicData uri="http://schemas.openxmlformats.org/drawingml/2006/table">
            <a:tbl>
              <a:tblPr firstRow="1" bandRow="1">
                <a:tableStyleId>{22838BEF-8BB2-4498-84A7-C5851F593DF1}</a:tableStyleId>
              </a:tblPr>
              <a:tblGrid>
                <a:gridCol w="2777682"/>
              </a:tblGrid>
              <a:tr h="1112520">
                <a:tc>
                  <a:txBody>
                    <a:bodyPr/>
                    <a:lstStyle/>
                    <a:p>
                      <a:r>
                        <a:rPr lang="en-US" sz="2400" b="0" i="0" dirty="0" smtClean="0">
                          <a:solidFill>
                            <a:srgbClr val="FF0000"/>
                          </a:solidFill>
                          <a:latin typeface="Gill Sans Light"/>
                          <a:cs typeface="Gill Sans Light"/>
                        </a:rPr>
                        <a:t>Ý</a:t>
                      </a:r>
                      <a:r>
                        <a:rPr lang="en-US" sz="2400" b="0" i="0" baseline="0" dirty="0" smtClean="0">
                          <a:solidFill>
                            <a:srgbClr val="FF0000"/>
                          </a:solidFill>
                          <a:latin typeface="Gill Sans Light"/>
                          <a:cs typeface="Gill Sans Light"/>
                        </a:rPr>
                        <a:t> TƯỞNG TỐT</a:t>
                      </a:r>
                      <a:endParaRPr lang="en-US" sz="2400" b="0" i="0" dirty="0">
                        <a:solidFill>
                          <a:srgbClr val="FF0000"/>
                        </a:solidFill>
                        <a:latin typeface="Gill Sans Light"/>
                        <a:cs typeface="Gill Sans Light"/>
                      </a:endParaRP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sz="1800" b="0" i="0" dirty="0" smtClean="0">
                          <a:latin typeface="Times New Roman" pitchFamily="18" charset="0"/>
                          <a:cs typeface="Times New Roman" pitchFamily="18" charset="0"/>
                        </a:rPr>
                        <a:t>DỰA</a:t>
                      </a:r>
                      <a:r>
                        <a:rPr lang="en-US" sz="1800" b="0" i="0" baseline="0" dirty="0" smtClean="0">
                          <a:latin typeface="Times New Roman" pitchFamily="18" charset="0"/>
                          <a:cs typeface="Times New Roman" pitchFamily="18" charset="0"/>
                        </a:rPr>
                        <a:t> VÀO THỬ NGHIỆM LÂM SÀNG</a:t>
                      </a:r>
                      <a:endParaRPr lang="en-US" sz="1800" b="0" i="0" dirty="0" smtClean="0">
                        <a:latin typeface="Times New Roman" pitchFamily="18" charset="0"/>
                        <a:cs typeface="Times New Roman" pitchFamily="18" charset="0"/>
                      </a:endParaRPr>
                    </a:p>
                    <a:p>
                      <a:r>
                        <a:rPr lang="vi-VN" sz="2400" b="0" i="0" dirty="0" smtClean="0">
                          <a:latin typeface="Gill Sans Light"/>
                          <a:cs typeface="Gill Sans Light"/>
                        </a:rPr>
                        <a:t>Nên biết trước: ý tưởng tốt đẹp đến từ khắp mọi nơi</a:t>
                      </a:r>
                      <a:endParaRPr lang="en-US" sz="2400" b="0" i="0" dirty="0">
                        <a:latin typeface="Gill Sans Light"/>
                        <a:cs typeface="Gill Sans Light"/>
                      </a:endParaRPr>
                    </a:p>
                  </a:txBody>
                  <a:tcPr>
                    <a:lnL w="12700" cmpd="sng">
                      <a:noFill/>
                    </a:lnL>
                    <a:lnR w="12700" cmpd="sng">
                      <a:noFill/>
                    </a:lnR>
                    <a:lnT w="12700" cmpd="sng">
                      <a:noFill/>
                    </a:lnT>
                    <a:lnB w="12700" cmpd="sng">
                      <a:noFill/>
                    </a:lnB>
                    <a:noFill/>
                  </a:tcPr>
                </a:tc>
              </a:tr>
            </a:tbl>
          </a:graphicData>
        </a:graphic>
      </p:graphicFrame>
      <p:pic>
        <p:nvPicPr>
          <p:cNvPr id="6" name="Picture 5" descr="light bul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704" y="2424369"/>
            <a:ext cx="1910348" cy="2375562"/>
          </a:xfrm>
          <a:prstGeom prst="rect">
            <a:avLst/>
          </a:prstGeom>
        </p:spPr>
      </p:pic>
    </p:spTree>
    <p:extLst>
      <p:ext uri="{BB962C8B-B14F-4D97-AF65-F5344CB8AC3E}">
        <p14:creationId xmlns:p14="http://schemas.microsoft.com/office/powerpoint/2010/main" val="23861254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3243"/>
            <a:ext cx="9144000" cy="1143000"/>
          </a:xfrm>
          <a:solidFill>
            <a:srgbClr val="DCE6F2"/>
          </a:solidFill>
        </p:spPr>
        <p:txBody>
          <a:bodyPr/>
          <a:lstStyle/>
          <a:p>
            <a:r>
              <a:rPr lang="en-US" dirty="0" err="1">
                <a:latin typeface="Gill Sans Light"/>
                <a:cs typeface="Gill Sans Light"/>
              </a:rPr>
              <a:t>Giảm</a:t>
            </a:r>
            <a:r>
              <a:rPr lang="en-US" dirty="0">
                <a:latin typeface="Gill Sans Light"/>
                <a:cs typeface="Gill Sans Light"/>
              </a:rPr>
              <a:t> </a:t>
            </a:r>
            <a:r>
              <a:rPr lang="en-US" dirty="0" err="1">
                <a:latin typeface="Gill Sans Light"/>
                <a:cs typeface="Gill Sans Light"/>
              </a:rPr>
              <a:t>tiểu</a:t>
            </a:r>
            <a:r>
              <a:rPr lang="en-US" dirty="0">
                <a:latin typeface="Gill Sans Light"/>
                <a:cs typeface="Gill Sans Light"/>
              </a:rPr>
              <a:t> </a:t>
            </a:r>
            <a:r>
              <a:rPr lang="en-US" dirty="0" err="1">
                <a:latin typeface="Gill Sans Light"/>
                <a:cs typeface="Gill Sans Light"/>
              </a:rPr>
              <a:t>cầu</a:t>
            </a:r>
            <a:r>
              <a:rPr lang="en-US" dirty="0">
                <a:latin typeface="Gill Sans Light"/>
                <a:cs typeface="Gill Sans Light"/>
              </a:rPr>
              <a:t> </a:t>
            </a:r>
            <a:r>
              <a:rPr lang="en-US" dirty="0" err="1">
                <a:latin typeface="Gill Sans Light"/>
                <a:cs typeface="Gill Sans Light"/>
              </a:rPr>
              <a:t>trong</a:t>
            </a:r>
            <a:r>
              <a:rPr lang="en-US" dirty="0">
                <a:latin typeface="Gill Sans Light"/>
                <a:cs typeface="Gill Sans Light"/>
              </a:rPr>
              <a:t> </a:t>
            </a:r>
            <a:r>
              <a:rPr lang="en-US" dirty="0" err="1">
                <a:latin typeface="Gill Sans Light"/>
                <a:cs typeface="Gill Sans Light"/>
              </a:rPr>
              <a:t>thai</a:t>
            </a:r>
            <a:r>
              <a:rPr lang="en-US" dirty="0">
                <a:latin typeface="Gill Sans Light"/>
                <a:cs typeface="Gill Sans Light"/>
              </a:rPr>
              <a:t> </a:t>
            </a:r>
            <a:r>
              <a:rPr lang="en-US" dirty="0" err="1">
                <a:latin typeface="Gill Sans Light"/>
                <a:cs typeface="Gill Sans Light"/>
              </a:rPr>
              <a:t>kỳ</a:t>
            </a:r>
            <a:endParaRPr lang="en-US" dirty="0">
              <a:latin typeface="Gill Sans Light"/>
              <a:cs typeface="Gill Sans Ligh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2803471"/>
              </p:ext>
            </p:extLst>
          </p:nvPr>
        </p:nvGraphicFramePr>
        <p:xfrm>
          <a:off x="457200" y="909757"/>
          <a:ext cx="5933181" cy="4221480"/>
        </p:xfrm>
        <a:graphic>
          <a:graphicData uri="http://schemas.openxmlformats.org/drawingml/2006/table">
            <a:tbl>
              <a:tblPr firstRow="1" bandRow="1">
                <a:tableStyleId>{5C22544A-7EE6-4342-B048-85BDC9FD1C3A}</a:tableStyleId>
              </a:tblPr>
              <a:tblGrid>
                <a:gridCol w="2057400"/>
                <a:gridCol w="2057400"/>
                <a:gridCol w="1818381"/>
              </a:tblGrid>
              <a:tr h="370840">
                <a:tc>
                  <a:txBody>
                    <a:bodyPr/>
                    <a:lstStyle/>
                    <a:p>
                      <a:endParaRPr lang="en-US" dirty="0"/>
                    </a:p>
                  </a:txBody>
                  <a:tcPr/>
                </a:tc>
                <a:tc>
                  <a:txBody>
                    <a:bodyPr/>
                    <a:lstStyle/>
                    <a:p>
                      <a:r>
                        <a:rPr lang="en-US" dirty="0" smtClean="0"/>
                        <a:t>Thai </a:t>
                      </a:r>
                      <a:r>
                        <a:rPr lang="en-US" dirty="0" err="1" smtClean="0"/>
                        <a:t>kỳ</a:t>
                      </a:r>
                      <a:endParaRPr lang="en-US" dirty="0"/>
                    </a:p>
                  </a:txBody>
                  <a:tcPr/>
                </a:tc>
                <a:tc>
                  <a:txBody>
                    <a:bodyPr/>
                    <a:lstStyle/>
                    <a:p>
                      <a:r>
                        <a:rPr lang="en-US" dirty="0" err="1" smtClean="0"/>
                        <a:t>Igiảm</a:t>
                      </a:r>
                      <a:r>
                        <a:rPr lang="en-US" baseline="0" dirty="0" smtClean="0"/>
                        <a:t> TC </a:t>
                      </a:r>
                      <a:r>
                        <a:rPr lang="en-US" baseline="0" dirty="0" err="1" smtClean="0"/>
                        <a:t>vô</a:t>
                      </a:r>
                      <a:r>
                        <a:rPr lang="en-US" baseline="0" dirty="0" smtClean="0"/>
                        <a:t> </a:t>
                      </a:r>
                      <a:r>
                        <a:rPr lang="en-US" baseline="0" dirty="0" err="1" smtClean="0"/>
                        <a:t>căn</a:t>
                      </a:r>
                      <a:endParaRPr lang="en-US" dirty="0"/>
                    </a:p>
                  </a:txBody>
                  <a:tcPr/>
                </a:tc>
              </a:tr>
              <a:tr h="370840">
                <a:tc>
                  <a:txBody>
                    <a:bodyPr/>
                    <a:lstStyle/>
                    <a:p>
                      <a:r>
                        <a:rPr lang="en-US" b="1" dirty="0" smtClean="0"/>
                        <a:t>Tam </a:t>
                      </a:r>
                      <a:r>
                        <a:rPr lang="en-US" b="1" dirty="0" err="1" smtClean="0"/>
                        <a:t>cá</a:t>
                      </a:r>
                      <a:r>
                        <a:rPr lang="en-US" b="1" baseline="0" dirty="0" smtClean="0"/>
                        <a:t> </a:t>
                      </a:r>
                      <a:r>
                        <a:rPr lang="en-US" b="1" baseline="0" dirty="0" err="1" smtClean="0"/>
                        <a:t>nguyệt</a:t>
                      </a:r>
                      <a:endParaRPr lang="en-US" b="1" dirty="0" smtClean="0"/>
                    </a:p>
                    <a:p>
                      <a:r>
                        <a:rPr lang="en-US" b="1" dirty="0" smtClean="0"/>
                        <a:t>(onset)</a:t>
                      </a:r>
                      <a:endParaRPr lang="en-US" b="1" dirty="0"/>
                    </a:p>
                  </a:txBody>
                  <a:tcPr/>
                </a:tc>
                <a:tc>
                  <a:txBody>
                    <a:bodyPr/>
                    <a:lstStyle/>
                    <a:p>
                      <a:r>
                        <a:rPr lang="en-US" dirty="0" smtClean="0"/>
                        <a:t>3rd</a:t>
                      </a:r>
                      <a:endParaRPr lang="en-US" dirty="0"/>
                    </a:p>
                  </a:txBody>
                  <a:tcPr/>
                </a:tc>
                <a:tc>
                  <a:txBody>
                    <a:bodyPr/>
                    <a:lstStyle/>
                    <a:p>
                      <a:r>
                        <a:rPr lang="en-US" dirty="0" smtClean="0"/>
                        <a:t>preexisting</a:t>
                      </a:r>
                      <a:endParaRPr lang="en-US" dirty="0"/>
                    </a:p>
                  </a:txBody>
                  <a:tcPr/>
                </a:tc>
              </a:tr>
              <a:tr h="370840">
                <a:tc>
                  <a:txBody>
                    <a:bodyPr/>
                    <a:lstStyle/>
                    <a:p>
                      <a:r>
                        <a:rPr lang="en-US" b="1" dirty="0" err="1" smtClean="0"/>
                        <a:t>Tần</a:t>
                      </a:r>
                      <a:r>
                        <a:rPr lang="en-US" b="1" dirty="0" smtClean="0"/>
                        <a:t> </a:t>
                      </a:r>
                      <a:r>
                        <a:rPr lang="en-US" b="1" dirty="0" err="1" smtClean="0"/>
                        <a:t>suất</a:t>
                      </a:r>
                      <a:endParaRPr lang="en-US" b="1" dirty="0"/>
                    </a:p>
                  </a:txBody>
                  <a:tcPr/>
                </a:tc>
                <a:tc>
                  <a:txBody>
                    <a:bodyPr/>
                    <a:lstStyle/>
                    <a:p>
                      <a:r>
                        <a:rPr lang="en-US" dirty="0" smtClean="0"/>
                        <a:t>7—80%</a:t>
                      </a:r>
                      <a:endParaRPr lang="en-US" dirty="0"/>
                    </a:p>
                  </a:txBody>
                  <a:tcPr/>
                </a:tc>
                <a:tc>
                  <a:txBody>
                    <a:bodyPr/>
                    <a:lstStyle/>
                    <a:p>
                      <a:r>
                        <a:rPr lang="en-US" dirty="0" smtClean="0"/>
                        <a:t>1-5%</a:t>
                      </a:r>
                      <a:endParaRPr lang="en-US" dirty="0"/>
                    </a:p>
                  </a:txBody>
                  <a:tcPr/>
                </a:tc>
              </a:tr>
              <a:tr h="370840">
                <a:tc>
                  <a:txBody>
                    <a:bodyPr/>
                    <a:lstStyle/>
                    <a:p>
                      <a:r>
                        <a:rPr lang="en-US" b="1" dirty="0" err="1" smtClean="0"/>
                        <a:t>Số</a:t>
                      </a:r>
                      <a:r>
                        <a:rPr lang="en-US" b="1" baseline="0" dirty="0" smtClean="0"/>
                        <a:t> </a:t>
                      </a:r>
                      <a:r>
                        <a:rPr lang="en-US" b="1" baseline="0" dirty="0" err="1" smtClean="0"/>
                        <a:t>lượng</a:t>
                      </a:r>
                      <a:r>
                        <a:rPr lang="en-US" b="1" baseline="0" dirty="0" smtClean="0"/>
                        <a:t> TC</a:t>
                      </a:r>
                      <a:endParaRPr lang="en-US" b="1" dirty="0"/>
                    </a:p>
                  </a:txBody>
                  <a:tcPr/>
                </a:tc>
                <a:tc>
                  <a:txBody>
                    <a:bodyPr/>
                    <a:lstStyle/>
                    <a:p>
                      <a:r>
                        <a:rPr lang="en-US" dirty="0" smtClean="0"/>
                        <a:t>&gt;70-80K</a:t>
                      </a:r>
                      <a:endParaRPr lang="en-US" dirty="0"/>
                    </a:p>
                  </a:txBody>
                  <a:tcPr/>
                </a:tc>
                <a:tc>
                  <a:txBody>
                    <a:bodyPr/>
                    <a:lstStyle/>
                    <a:p>
                      <a:r>
                        <a:rPr lang="en-US" dirty="0" smtClean="0"/>
                        <a:t>&lt;70-80K</a:t>
                      </a:r>
                      <a:endParaRPr lang="en-US" dirty="0"/>
                    </a:p>
                  </a:txBody>
                  <a:tcPr/>
                </a:tc>
              </a:tr>
              <a:tr h="370840">
                <a:tc>
                  <a:txBody>
                    <a:bodyPr/>
                    <a:lstStyle/>
                    <a:p>
                      <a:r>
                        <a:rPr lang="vi-VN" b="1" dirty="0" smtClean="0"/>
                        <a:t>Chức năng tiểu cầu</a:t>
                      </a:r>
                    </a:p>
                  </a:txBody>
                  <a:tcPr/>
                </a:tc>
                <a:tc>
                  <a:txBody>
                    <a:bodyPr/>
                    <a:lstStyle/>
                    <a:p>
                      <a:r>
                        <a:rPr lang="en-US" dirty="0" smtClean="0"/>
                        <a:t>normal</a:t>
                      </a:r>
                      <a:endParaRPr lang="en-US" dirty="0"/>
                    </a:p>
                  </a:txBody>
                  <a:tcPr/>
                </a:tc>
                <a:tc>
                  <a:txBody>
                    <a:bodyPr/>
                    <a:lstStyle/>
                    <a:p>
                      <a:r>
                        <a:rPr lang="en-US" dirty="0" smtClean="0"/>
                        <a:t>normal</a:t>
                      </a:r>
                      <a:endParaRPr lang="en-US" dirty="0"/>
                    </a:p>
                  </a:txBody>
                  <a:tcPr/>
                </a:tc>
              </a:tr>
              <a:tr h="370840">
                <a:tc>
                  <a:txBody>
                    <a:bodyPr/>
                    <a:lstStyle/>
                    <a:p>
                      <a:r>
                        <a:rPr lang="en-US" b="1" dirty="0" err="1" smtClean="0"/>
                        <a:t>Nguyên</a:t>
                      </a:r>
                      <a:r>
                        <a:rPr lang="en-US" b="1" baseline="0" dirty="0" smtClean="0"/>
                        <a:t> </a:t>
                      </a:r>
                      <a:r>
                        <a:rPr lang="en-US" b="1" baseline="0" dirty="0" err="1" smtClean="0"/>
                        <a:t>nhân</a:t>
                      </a:r>
                      <a:endParaRPr lang="en-US" b="1" dirty="0"/>
                    </a:p>
                  </a:txBody>
                  <a:tcPr/>
                </a:tc>
                <a:tc>
                  <a:txBody>
                    <a:bodyPr/>
                    <a:lstStyle/>
                    <a:p>
                      <a:r>
                        <a:rPr lang="en-US" dirty="0" err="1" smtClean="0"/>
                        <a:t>Pha</a:t>
                      </a:r>
                      <a:r>
                        <a:rPr lang="en-US" dirty="0" smtClean="0"/>
                        <a:t> </a:t>
                      </a:r>
                      <a:r>
                        <a:rPr lang="en-US" dirty="0" err="1" smtClean="0"/>
                        <a:t>loãng</a:t>
                      </a:r>
                      <a:r>
                        <a:rPr lang="en-US" dirty="0" smtClean="0"/>
                        <a:t> </a:t>
                      </a:r>
                      <a:r>
                        <a:rPr lang="en-US" dirty="0" err="1" smtClean="0"/>
                        <a:t>máu</a:t>
                      </a:r>
                      <a:r>
                        <a:rPr lang="en-US" dirty="0" smtClean="0"/>
                        <a:t> / -</a:t>
                      </a:r>
                    </a:p>
                    <a:p>
                      <a:r>
                        <a:rPr lang="en-US" dirty="0" err="1" smtClean="0"/>
                        <a:t>cô</a:t>
                      </a:r>
                      <a:r>
                        <a:rPr lang="en-US" dirty="0" smtClean="0"/>
                        <a:t> </a:t>
                      </a:r>
                      <a:r>
                        <a:rPr lang="en-US" dirty="0" err="1" smtClean="0"/>
                        <a:t>lập</a:t>
                      </a:r>
                      <a:r>
                        <a:rPr lang="en-US" dirty="0" smtClean="0"/>
                        <a:t> +/-</a:t>
                      </a:r>
                    </a:p>
                    <a:p>
                      <a:r>
                        <a:rPr lang="en-US" dirty="0" err="1" smtClean="0"/>
                        <a:t>phá</a:t>
                      </a:r>
                      <a:r>
                        <a:rPr lang="en-US" dirty="0" smtClean="0"/>
                        <a:t> </a:t>
                      </a:r>
                      <a:r>
                        <a:rPr lang="en-US" dirty="0" err="1" smtClean="0"/>
                        <a:t>hủy</a:t>
                      </a:r>
                      <a:endParaRPr lang="en-US" dirty="0" smtClean="0"/>
                    </a:p>
                  </a:txBody>
                  <a:tcPr/>
                </a:tc>
                <a:tc>
                  <a:txBody>
                    <a:bodyPr/>
                    <a:lstStyle/>
                    <a:p>
                      <a:r>
                        <a:rPr lang="en-US" dirty="0" err="1" smtClean="0"/>
                        <a:t>Tự</a:t>
                      </a:r>
                      <a:r>
                        <a:rPr lang="en-US" dirty="0" smtClean="0"/>
                        <a:t> </a:t>
                      </a:r>
                      <a:r>
                        <a:rPr lang="en-US" dirty="0" err="1" smtClean="0"/>
                        <a:t>miển</a:t>
                      </a:r>
                      <a:endParaRPr lang="en-US" dirty="0"/>
                    </a:p>
                  </a:txBody>
                  <a:tcPr/>
                </a:tc>
              </a:tr>
              <a:tr h="370840">
                <a:tc>
                  <a:txBody>
                    <a:bodyPr/>
                    <a:lstStyle/>
                    <a:p>
                      <a:r>
                        <a:rPr lang="en-US" b="1" dirty="0" err="1" smtClean="0"/>
                        <a:t>Điều</a:t>
                      </a:r>
                      <a:r>
                        <a:rPr lang="en-US" b="1" baseline="0" dirty="0" smtClean="0"/>
                        <a:t> </a:t>
                      </a:r>
                      <a:r>
                        <a:rPr lang="en-US" b="1" baseline="0" dirty="0" err="1" smtClean="0"/>
                        <a:t>trị</a:t>
                      </a:r>
                      <a:endParaRPr lang="en-US" b="1" dirty="0"/>
                    </a:p>
                  </a:txBody>
                  <a:tcPr/>
                </a:tc>
                <a:tc>
                  <a:txBody>
                    <a:bodyPr/>
                    <a:lstStyle/>
                    <a:p>
                      <a:r>
                        <a:rPr lang="en-US" dirty="0" smtClean="0"/>
                        <a:t>Prednisone hay IV</a:t>
                      </a:r>
                    </a:p>
                    <a:p>
                      <a:r>
                        <a:rPr lang="en-US" dirty="0" smtClean="0"/>
                        <a:t>immunoglobulin</a:t>
                      </a:r>
                      <a:endParaRPr lang="en-US" dirty="0"/>
                    </a:p>
                  </a:txBody>
                  <a:tcPr/>
                </a:tc>
                <a:tc>
                  <a:txBody>
                    <a:bodyPr/>
                    <a:lstStyle/>
                    <a:p>
                      <a:r>
                        <a:rPr lang="en-US" dirty="0" smtClean="0"/>
                        <a:t>Corticosteroids hay (</a:t>
                      </a:r>
                      <a:r>
                        <a:rPr lang="en-US" dirty="0" err="1" smtClean="0"/>
                        <a:t>hiếm</a:t>
                      </a:r>
                      <a:r>
                        <a:rPr lang="en-US" baseline="0" dirty="0" smtClean="0"/>
                        <a:t> </a:t>
                      </a:r>
                      <a:r>
                        <a:rPr lang="en-US" baseline="0" dirty="0" err="1" smtClean="0"/>
                        <a:t>khi</a:t>
                      </a:r>
                      <a:r>
                        <a:rPr lang="en-US" baseline="0" dirty="0" smtClean="0"/>
                        <a:t>)</a:t>
                      </a:r>
                      <a:r>
                        <a:rPr lang="en-US" dirty="0" smtClean="0"/>
                        <a:t>IV </a:t>
                      </a:r>
                      <a:r>
                        <a:rPr lang="en-US" dirty="0" err="1" smtClean="0"/>
                        <a:t>gammaglobulin</a:t>
                      </a:r>
                      <a:endParaRPr lang="en-US" dirty="0"/>
                    </a:p>
                  </a:txBody>
                  <a:tcPr/>
                </a:tc>
              </a:tr>
            </a:tbl>
          </a:graphicData>
        </a:graphic>
      </p:graphicFrame>
      <p:sp>
        <p:nvSpPr>
          <p:cNvPr id="5" name="TextBox 4"/>
          <p:cNvSpPr txBox="1"/>
          <p:nvPr/>
        </p:nvSpPr>
        <p:spPr>
          <a:xfrm>
            <a:off x="457200" y="5862089"/>
            <a:ext cx="8686800" cy="1200329"/>
          </a:xfrm>
          <a:prstGeom prst="rect">
            <a:avLst/>
          </a:prstGeom>
          <a:noFill/>
        </p:spPr>
        <p:txBody>
          <a:bodyPr wrap="square" rtlCol="0">
            <a:spAutoFit/>
          </a:bodyPr>
          <a:lstStyle/>
          <a:p>
            <a:r>
              <a:rPr lang="en-US" dirty="0" smtClean="0">
                <a:solidFill>
                  <a:prstClr val="black"/>
                </a:solidFill>
              </a:rPr>
              <a:t>Gonzalez </a:t>
            </a:r>
            <a:r>
              <a:rPr lang="en-US" dirty="0">
                <a:solidFill>
                  <a:prstClr val="black"/>
                </a:solidFill>
              </a:rPr>
              <a:t>&amp; </a:t>
            </a:r>
            <a:r>
              <a:rPr lang="en-US" dirty="0" err="1">
                <a:solidFill>
                  <a:prstClr val="black"/>
                </a:solidFill>
              </a:rPr>
              <a:t>Eisenberger</a:t>
            </a:r>
            <a:r>
              <a:rPr lang="en-US" dirty="0">
                <a:solidFill>
                  <a:prstClr val="black"/>
                </a:solidFill>
              </a:rPr>
              <a:t> </a:t>
            </a:r>
            <a:r>
              <a:rPr lang="en-US" dirty="0" err="1">
                <a:solidFill>
                  <a:prstClr val="black"/>
                </a:solidFill>
              </a:rPr>
              <a:t>A.Sem</a:t>
            </a:r>
            <a:r>
              <a:rPr lang="en-US" dirty="0">
                <a:solidFill>
                  <a:prstClr val="black"/>
                </a:solidFill>
              </a:rPr>
              <a:t> </a:t>
            </a:r>
            <a:r>
              <a:rPr lang="en-US" dirty="0" err="1">
                <a:solidFill>
                  <a:prstClr val="black"/>
                </a:solidFill>
              </a:rPr>
              <a:t>Perinatol</a:t>
            </a:r>
            <a:r>
              <a:rPr lang="en-US" dirty="0">
                <a:solidFill>
                  <a:prstClr val="black"/>
                </a:solidFill>
              </a:rPr>
              <a:t> 2014;38;370-7.Gensheimer, T  et 2013.Blood121:28-47. </a:t>
            </a:r>
            <a:r>
              <a:rPr lang="en-US" dirty="0" err="1">
                <a:solidFill>
                  <a:prstClr val="black"/>
                </a:solidFill>
              </a:rPr>
              <a:t>Rajasokhar</a:t>
            </a:r>
            <a:r>
              <a:rPr lang="en-US" dirty="0">
                <a:solidFill>
                  <a:prstClr val="black"/>
                </a:solidFill>
              </a:rPr>
              <a:t> et al. 2013. Thrombocytopenia in Pregnancy. American Society of Hematology.</a:t>
            </a:r>
          </a:p>
          <a:p>
            <a:endParaRPr lang="en-US" dirty="0">
              <a:solidFill>
                <a:prstClr val="black"/>
              </a:solidFill>
              <a:latin typeface="Calibri"/>
            </a:endParaRPr>
          </a:p>
        </p:txBody>
      </p:sp>
    </p:spTree>
    <p:extLst>
      <p:ext uri="{BB962C8B-B14F-4D97-AF65-F5344CB8AC3E}">
        <p14:creationId xmlns:p14="http://schemas.microsoft.com/office/powerpoint/2010/main" val="16166907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58702"/>
            <a:ext cx="9143998" cy="1143000"/>
          </a:xfrm>
          <a:solidFill>
            <a:srgbClr val="DCE6F2"/>
          </a:solidFill>
        </p:spPr>
        <p:txBody>
          <a:bodyPr/>
          <a:lstStyle/>
          <a:p>
            <a:r>
              <a:rPr lang="en-US" dirty="0" err="1">
                <a:latin typeface="Gill Sans Light"/>
                <a:cs typeface="Gill Sans Light"/>
              </a:rPr>
              <a:t>Giảm</a:t>
            </a:r>
            <a:r>
              <a:rPr lang="en-US" dirty="0">
                <a:latin typeface="Gill Sans Light"/>
                <a:cs typeface="Gill Sans Light"/>
              </a:rPr>
              <a:t> </a:t>
            </a:r>
            <a:r>
              <a:rPr lang="en-US" dirty="0" err="1">
                <a:latin typeface="Gill Sans Light"/>
                <a:cs typeface="Gill Sans Light"/>
              </a:rPr>
              <a:t>tiểu</a:t>
            </a:r>
            <a:r>
              <a:rPr lang="en-US" dirty="0">
                <a:latin typeface="Gill Sans Light"/>
                <a:cs typeface="Gill Sans Light"/>
              </a:rPr>
              <a:t> </a:t>
            </a:r>
            <a:r>
              <a:rPr lang="en-US" dirty="0" err="1">
                <a:latin typeface="Gill Sans Light"/>
                <a:cs typeface="Gill Sans Light"/>
              </a:rPr>
              <a:t>cầu</a:t>
            </a:r>
            <a:r>
              <a:rPr lang="en-US" dirty="0">
                <a:latin typeface="Gill Sans Light"/>
                <a:cs typeface="Gill Sans Light"/>
              </a:rPr>
              <a:t> </a:t>
            </a:r>
            <a:r>
              <a:rPr lang="en-US" dirty="0" err="1">
                <a:latin typeface="Gill Sans Light"/>
                <a:cs typeface="Gill Sans Light"/>
              </a:rPr>
              <a:t>trong</a:t>
            </a:r>
            <a:r>
              <a:rPr lang="en-US" dirty="0">
                <a:latin typeface="Gill Sans Light"/>
                <a:cs typeface="Gill Sans Light"/>
              </a:rPr>
              <a:t> </a:t>
            </a:r>
            <a:r>
              <a:rPr lang="en-US" dirty="0" err="1">
                <a:latin typeface="Gill Sans Light"/>
                <a:cs typeface="Gill Sans Light"/>
              </a:rPr>
              <a:t>thai</a:t>
            </a:r>
            <a:r>
              <a:rPr lang="en-US" dirty="0">
                <a:latin typeface="Gill Sans Light"/>
                <a:cs typeface="Gill Sans Light"/>
              </a:rPr>
              <a:t> </a:t>
            </a:r>
            <a:r>
              <a:rPr lang="en-US" dirty="0" err="1">
                <a:latin typeface="Gill Sans Light"/>
                <a:cs typeface="Gill Sans Light"/>
              </a:rPr>
              <a:t>kỳ</a:t>
            </a:r>
            <a:endParaRPr lang="en-US" dirty="0">
              <a:latin typeface="Gill Sans Light"/>
              <a:cs typeface="Gill Sans Ligh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1619634"/>
              </p:ext>
            </p:extLst>
          </p:nvPr>
        </p:nvGraphicFramePr>
        <p:xfrm>
          <a:off x="457200" y="984298"/>
          <a:ext cx="8229600" cy="4434840"/>
        </p:xfrm>
        <a:graphic>
          <a:graphicData uri="http://schemas.openxmlformats.org/drawingml/2006/table">
            <a:tbl>
              <a:tblPr firstRow="1" bandRow="1">
                <a:tableStyleId>{5C22544A-7EE6-4342-B048-85BDC9FD1C3A}</a:tableStyleId>
              </a:tblPr>
              <a:tblGrid>
                <a:gridCol w="2057400"/>
                <a:gridCol w="2057400"/>
                <a:gridCol w="1818381"/>
                <a:gridCol w="2296419"/>
              </a:tblGrid>
              <a:tr h="370840">
                <a:tc>
                  <a:txBody>
                    <a:bodyPr/>
                    <a:lstStyle/>
                    <a:p>
                      <a:endParaRPr lang="en-US" dirty="0"/>
                    </a:p>
                  </a:txBody>
                  <a:tcPr/>
                </a:tc>
                <a:tc>
                  <a:txBody>
                    <a:bodyPr/>
                    <a:lstStyle/>
                    <a:p>
                      <a:r>
                        <a:rPr lang="en-US" dirty="0" smtClean="0"/>
                        <a:t>Gestational</a:t>
                      </a:r>
                      <a:endParaRPr lang="en-US" dirty="0"/>
                    </a:p>
                  </a:txBody>
                  <a:tcPr/>
                </a:tc>
                <a:tc>
                  <a:txBody>
                    <a:bodyPr/>
                    <a:lstStyle/>
                    <a:p>
                      <a:r>
                        <a:rPr lang="en-US" dirty="0" smtClean="0"/>
                        <a:t>ITP</a:t>
                      </a:r>
                      <a:endParaRPr lang="en-US" dirty="0"/>
                    </a:p>
                  </a:txBody>
                  <a:tcPr/>
                </a:tc>
                <a:tc>
                  <a:txBody>
                    <a:bodyPr/>
                    <a:lstStyle/>
                    <a:p>
                      <a:r>
                        <a:rPr lang="en-US" dirty="0" smtClean="0"/>
                        <a:t>Preeclampsia HELLP</a:t>
                      </a:r>
                      <a:endParaRPr lang="en-US" dirty="0"/>
                    </a:p>
                  </a:txBody>
                  <a:tcPr/>
                </a:tc>
              </a:tr>
              <a:tr h="370840">
                <a:tc>
                  <a:txBody>
                    <a:bodyPr/>
                    <a:lstStyle/>
                    <a:p>
                      <a:r>
                        <a:rPr lang="en-US" b="1" dirty="0" smtClean="0"/>
                        <a:t>Tam </a:t>
                      </a:r>
                      <a:r>
                        <a:rPr lang="en-US" b="1" dirty="0" err="1" smtClean="0"/>
                        <a:t>cá</a:t>
                      </a:r>
                      <a:r>
                        <a:rPr lang="en-US" b="1" baseline="0" dirty="0" smtClean="0"/>
                        <a:t> </a:t>
                      </a:r>
                      <a:r>
                        <a:rPr lang="en-US" b="1" baseline="0" dirty="0" err="1" smtClean="0"/>
                        <a:t>nguyệt</a:t>
                      </a:r>
                      <a:endParaRPr lang="en-US" b="1" dirty="0" smtClean="0"/>
                    </a:p>
                    <a:p>
                      <a:r>
                        <a:rPr lang="en-US" b="1" dirty="0" smtClean="0"/>
                        <a:t>(onset)</a:t>
                      </a:r>
                      <a:endParaRPr lang="en-US" b="1" dirty="0"/>
                    </a:p>
                  </a:txBody>
                  <a:tcPr/>
                </a:tc>
                <a:tc>
                  <a:txBody>
                    <a:bodyPr/>
                    <a:lstStyle/>
                    <a:p>
                      <a:r>
                        <a:rPr lang="en-US" dirty="0" smtClean="0"/>
                        <a:t>3rd</a:t>
                      </a:r>
                      <a:endParaRPr lang="en-US" dirty="0"/>
                    </a:p>
                  </a:txBody>
                  <a:tcPr/>
                </a:tc>
                <a:tc>
                  <a:txBody>
                    <a:bodyPr/>
                    <a:lstStyle/>
                    <a:p>
                      <a:r>
                        <a:rPr lang="en-US" dirty="0" smtClean="0"/>
                        <a:t>preexisting</a:t>
                      </a:r>
                      <a:endParaRPr lang="en-US" dirty="0"/>
                    </a:p>
                  </a:txBody>
                  <a:tcPr/>
                </a:tc>
                <a:tc>
                  <a:txBody>
                    <a:bodyPr/>
                    <a:lstStyle/>
                    <a:p>
                      <a:r>
                        <a:rPr lang="en-US" dirty="0" smtClean="0"/>
                        <a:t>20+ weeks</a:t>
                      </a:r>
                      <a:endParaRPr lang="en-US" dirty="0"/>
                    </a:p>
                  </a:txBody>
                  <a:tcPr/>
                </a:tc>
              </a:tr>
              <a:tr h="370840">
                <a:tc>
                  <a:txBody>
                    <a:bodyPr/>
                    <a:lstStyle/>
                    <a:p>
                      <a:r>
                        <a:rPr lang="en-US" b="1" dirty="0" err="1" smtClean="0"/>
                        <a:t>Tần</a:t>
                      </a:r>
                      <a:r>
                        <a:rPr lang="en-US" b="1" dirty="0" smtClean="0"/>
                        <a:t> </a:t>
                      </a:r>
                      <a:r>
                        <a:rPr lang="en-US" b="1" dirty="0" err="1" smtClean="0"/>
                        <a:t>suất</a:t>
                      </a:r>
                      <a:endParaRPr lang="en-US" b="1" dirty="0" smtClean="0"/>
                    </a:p>
                  </a:txBody>
                  <a:tcPr/>
                </a:tc>
                <a:tc>
                  <a:txBody>
                    <a:bodyPr/>
                    <a:lstStyle/>
                    <a:p>
                      <a:r>
                        <a:rPr lang="en-US" dirty="0" smtClean="0"/>
                        <a:t>5-9%</a:t>
                      </a:r>
                      <a:endParaRPr lang="en-US" dirty="0"/>
                    </a:p>
                  </a:txBody>
                  <a:tcPr/>
                </a:tc>
                <a:tc>
                  <a:txBody>
                    <a:bodyPr/>
                    <a:lstStyle/>
                    <a:p>
                      <a:r>
                        <a:rPr lang="en-US" dirty="0" smtClean="0"/>
                        <a:t>1-5%</a:t>
                      </a:r>
                      <a:endParaRPr lang="en-US" dirty="0"/>
                    </a:p>
                  </a:txBody>
                  <a:tcPr/>
                </a:tc>
                <a:tc>
                  <a:txBody>
                    <a:bodyPr/>
                    <a:lstStyle/>
                    <a:p>
                      <a:r>
                        <a:rPr lang="en-US" dirty="0" smtClean="0"/>
                        <a:t>5-8%(PE), &lt;1% (HELLP)</a:t>
                      </a:r>
                      <a:endParaRPr lang="en-US" dirty="0"/>
                    </a:p>
                  </a:txBody>
                  <a:tcPr/>
                </a:tc>
              </a:tr>
              <a:tr h="370840">
                <a:tc>
                  <a:txBody>
                    <a:bodyPr/>
                    <a:lstStyle/>
                    <a:p>
                      <a:r>
                        <a:rPr lang="vi-VN" sz="1600" b="1" dirty="0" smtClean="0"/>
                        <a:t>Số lượng tiểu cầu</a:t>
                      </a:r>
                    </a:p>
                  </a:txBody>
                  <a:tcPr/>
                </a:tc>
                <a:tc>
                  <a:txBody>
                    <a:bodyPr/>
                    <a:lstStyle/>
                    <a:p>
                      <a:r>
                        <a:rPr lang="en-US" dirty="0" smtClean="0"/>
                        <a:t>&gt;70-80K</a:t>
                      </a:r>
                      <a:endParaRPr lang="en-US" dirty="0"/>
                    </a:p>
                  </a:txBody>
                  <a:tcPr/>
                </a:tc>
                <a:tc>
                  <a:txBody>
                    <a:bodyPr/>
                    <a:lstStyle/>
                    <a:p>
                      <a:r>
                        <a:rPr lang="en-US" dirty="0" smtClean="0"/>
                        <a:t>&lt;70-80K</a:t>
                      </a:r>
                      <a:endParaRPr lang="en-US" dirty="0"/>
                    </a:p>
                  </a:txBody>
                  <a:tcPr/>
                </a:tc>
                <a:tc>
                  <a:txBody>
                    <a:bodyPr/>
                    <a:lstStyle/>
                    <a:p>
                      <a:r>
                        <a:rPr lang="en-US" dirty="0" err="1" smtClean="0"/>
                        <a:t>biến</a:t>
                      </a:r>
                      <a:r>
                        <a:rPr lang="en-US" dirty="0" smtClean="0"/>
                        <a:t> </a:t>
                      </a:r>
                      <a:r>
                        <a:rPr lang="en-US" dirty="0" err="1" smtClean="0"/>
                        <a:t>số</a:t>
                      </a:r>
                      <a:endParaRPr lang="en-US" dirty="0"/>
                    </a:p>
                  </a:txBody>
                  <a:tcPr/>
                </a:tc>
              </a:tr>
              <a:tr h="370840">
                <a:tc>
                  <a:txBody>
                    <a:bodyPr/>
                    <a:lstStyle/>
                    <a:p>
                      <a:r>
                        <a:rPr lang="vi-VN" sz="1600" b="1" dirty="0" smtClean="0"/>
                        <a:t>Chức năng tiểu cầu</a:t>
                      </a:r>
                    </a:p>
                    <a:p>
                      <a:endParaRPr lang="en-US" b="1" dirty="0"/>
                    </a:p>
                  </a:txBody>
                  <a:tcPr/>
                </a:tc>
                <a:tc>
                  <a:txBody>
                    <a:bodyPr/>
                    <a:lstStyle/>
                    <a:p>
                      <a:r>
                        <a:rPr lang="en-US" dirty="0" smtClean="0"/>
                        <a:t>normal</a:t>
                      </a:r>
                      <a:endParaRPr lang="en-US" dirty="0"/>
                    </a:p>
                  </a:txBody>
                  <a:tcPr/>
                </a:tc>
                <a:tc>
                  <a:txBody>
                    <a:bodyPr/>
                    <a:lstStyle/>
                    <a:p>
                      <a:r>
                        <a:rPr lang="en-US" dirty="0" smtClean="0"/>
                        <a:t>normal</a:t>
                      </a:r>
                      <a:endParaRPr lang="en-US" dirty="0"/>
                    </a:p>
                  </a:txBody>
                  <a:tcPr/>
                </a:tc>
                <a:tc>
                  <a:txBody>
                    <a:bodyPr/>
                    <a:lstStyle/>
                    <a:p>
                      <a:r>
                        <a:rPr lang="vi-VN" sz="1600" dirty="0" smtClean="0"/>
                        <a:t>Có thể bất thường</a:t>
                      </a:r>
                      <a:endParaRPr lang="en-US" sz="1600" dirty="0"/>
                    </a:p>
                  </a:txBody>
                  <a:tcPr/>
                </a:tc>
              </a:tr>
              <a:tr h="370840">
                <a:tc>
                  <a:txBody>
                    <a:bodyPr/>
                    <a:lstStyle/>
                    <a:p>
                      <a:r>
                        <a:rPr lang="en-US" b="1" dirty="0" err="1" smtClean="0"/>
                        <a:t>Nguyên</a:t>
                      </a:r>
                      <a:r>
                        <a:rPr lang="en-US" b="1" dirty="0" smtClean="0"/>
                        <a:t> </a:t>
                      </a:r>
                      <a:r>
                        <a:rPr lang="en-US" b="1" dirty="0" err="1" smtClean="0"/>
                        <a:t>nhân</a:t>
                      </a:r>
                      <a:endParaRPr lang="en-US" b="1" dirty="0" smtClean="0"/>
                    </a:p>
                    <a:p>
                      <a:endParaRPr lang="en-US" b="1" dirty="0"/>
                    </a:p>
                  </a:txBody>
                  <a:tcPr/>
                </a:tc>
                <a:tc>
                  <a:txBody>
                    <a:bodyPr/>
                    <a:lstStyle/>
                    <a:p>
                      <a:r>
                        <a:rPr lang="en-US" dirty="0" err="1" smtClean="0"/>
                        <a:t>Pha</a:t>
                      </a:r>
                      <a:r>
                        <a:rPr lang="en-US" dirty="0" smtClean="0"/>
                        <a:t> </a:t>
                      </a:r>
                      <a:r>
                        <a:rPr lang="en-US" dirty="0" err="1" smtClean="0"/>
                        <a:t>loãng</a:t>
                      </a:r>
                      <a:r>
                        <a:rPr lang="en-US" dirty="0" smtClean="0"/>
                        <a:t> </a:t>
                      </a:r>
                      <a:r>
                        <a:rPr lang="en-US" dirty="0" err="1" smtClean="0"/>
                        <a:t>máu</a:t>
                      </a:r>
                      <a:r>
                        <a:rPr lang="en-US" dirty="0" smtClean="0"/>
                        <a:t> / -</a:t>
                      </a:r>
                    </a:p>
                    <a:p>
                      <a:r>
                        <a:rPr lang="en-US" dirty="0" err="1" smtClean="0"/>
                        <a:t>cô</a:t>
                      </a:r>
                      <a:r>
                        <a:rPr lang="en-US" dirty="0" smtClean="0"/>
                        <a:t> </a:t>
                      </a:r>
                      <a:r>
                        <a:rPr lang="en-US" dirty="0" err="1" smtClean="0"/>
                        <a:t>lập</a:t>
                      </a:r>
                      <a:r>
                        <a:rPr lang="en-US" dirty="0" smtClean="0"/>
                        <a:t> +/-</a:t>
                      </a:r>
                    </a:p>
                    <a:p>
                      <a:r>
                        <a:rPr lang="en-US" dirty="0" err="1" smtClean="0"/>
                        <a:t>phá</a:t>
                      </a:r>
                      <a:r>
                        <a:rPr lang="en-US" dirty="0" smtClean="0"/>
                        <a:t> </a:t>
                      </a:r>
                      <a:r>
                        <a:rPr lang="en-US" dirty="0" err="1" smtClean="0"/>
                        <a:t>hủy</a:t>
                      </a:r>
                      <a:endParaRPr lang="en-US" dirty="0" smtClean="0"/>
                    </a:p>
                  </a:txBody>
                  <a:tcPr/>
                </a:tc>
                <a:tc>
                  <a:txBody>
                    <a:bodyPr/>
                    <a:lstStyle/>
                    <a:p>
                      <a:r>
                        <a:rPr lang="en-US" dirty="0" err="1" smtClean="0"/>
                        <a:t>Tự</a:t>
                      </a:r>
                      <a:r>
                        <a:rPr lang="en-US" dirty="0" smtClean="0"/>
                        <a:t> </a:t>
                      </a:r>
                      <a:r>
                        <a:rPr lang="en-US" dirty="0" err="1" smtClean="0"/>
                        <a:t>miển</a:t>
                      </a:r>
                      <a:endParaRPr lang="en-US" dirty="0"/>
                    </a:p>
                  </a:txBody>
                  <a:tcPr/>
                </a:tc>
                <a:tc>
                  <a:txBody>
                    <a:bodyPr/>
                    <a:lstStyle/>
                    <a:p>
                      <a:r>
                        <a:rPr lang="en-US" dirty="0" smtClean="0"/>
                        <a:t> </a:t>
                      </a:r>
                      <a:r>
                        <a:rPr lang="en-US" dirty="0" err="1" smtClean="0"/>
                        <a:t>kích</a:t>
                      </a:r>
                      <a:r>
                        <a:rPr lang="en-US" dirty="0" smtClean="0"/>
                        <a:t> </a:t>
                      </a:r>
                      <a:r>
                        <a:rPr lang="en-US" dirty="0" err="1" smtClean="0"/>
                        <a:t>hoạt</a:t>
                      </a:r>
                      <a:r>
                        <a:rPr lang="en-US" dirty="0" smtClean="0"/>
                        <a:t> </a:t>
                      </a:r>
                      <a:r>
                        <a:rPr lang="en-US" dirty="0" err="1" smtClean="0"/>
                        <a:t>tiểu</a:t>
                      </a:r>
                      <a:r>
                        <a:rPr lang="en-US" dirty="0" smtClean="0"/>
                        <a:t> </a:t>
                      </a:r>
                      <a:r>
                        <a:rPr lang="en-US" dirty="0" err="1" smtClean="0"/>
                        <a:t>cầu</a:t>
                      </a:r>
                      <a:endParaRPr lang="en-US" dirty="0"/>
                    </a:p>
                  </a:txBody>
                  <a:tcPr/>
                </a:tc>
              </a:tr>
              <a:tr h="370840">
                <a:tc>
                  <a:txBody>
                    <a:bodyPr/>
                    <a:lstStyle/>
                    <a:p>
                      <a:r>
                        <a:rPr lang="en-US" b="1" dirty="0" err="1" smtClean="0"/>
                        <a:t>Điều</a:t>
                      </a:r>
                      <a:r>
                        <a:rPr lang="en-US" b="1" dirty="0" smtClean="0"/>
                        <a:t> </a:t>
                      </a:r>
                      <a:r>
                        <a:rPr lang="en-US" b="1" dirty="0" err="1" smtClean="0"/>
                        <a:t>trị</a:t>
                      </a:r>
                      <a:endParaRPr lang="en-US" b="1" dirty="0" smtClean="0"/>
                    </a:p>
                  </a:txBody>
                  <a:tcPr/>
                </a:tc>
                <a:tc>
                  <a:txBody>
                    <a:bodyPr/>
                    <a:lstStyle/>
                    <a:p>
                      <a:r>
                        <a:rPr lang="en-US" dirty="0" smtClean="0"/>
                        <a:t>Prednisone hay IV</a:t>
                      </a:r>
                    </a:p>
                    <a:p>
                      <a:r>
                        <a:rPr lang="en-US" dirty="0" smtClean="0"/>
                        <a:t>immunoglobulin</a:t>
                      </a:r>
                      <a:endParaRPr lang="en-US" dirty="0"/>
                    </a:p>
                  </a:txBody>
                  <a:tcPr/>
                </a:tc>
                <a:tc>
                  <a:txBody>
                    <a:bodyPr/>
                    <a:lstStyle/>
                    <a:p>
                      <a:r>
                        <a:rPr lang="en-US" dirty="0" smtClean="0"/>
                        <a:t>Corticosteroids hay (</a:t>
                      </a:r>
                      <a:r>
                        <a:rPr lang="en-US" dirty="0" err="1" smtClean="0"/>
                        <a:t>hiếm</a:t>
                      </a:r>
                      <a:r>
                        <a:rPr lang="en-US" dirty="0" smtClean="0"/>
                        <a:t>) IV </a:t>
                      </a:r>
                      <a:r>
                        <a:rPr lang="en-US" dirty="0" err="1" smtClean="0"/>
                        <a:t>gammaglobulin</a:t>
                      </a:r>
                      <a:endParaRPr lang="en-US" dirty="0"/>
                    </a:p>
                  </a:txBody>
                  <a:tcPr/>
                </a:tc>
                <a:tc>
                  <a:txBody>
                    <a:bodyPr/>
                    <a:lstStyle/>
                    <a:p>
                      <a:r>
                        <a:rPr lang="en-US" sz="1600" dirty="0" err="1" smtClean="0"/>
                        <a:t>sanh</a:t>
                      </a:r>
                      <a:r>
                        <a:rPr lang="vi-VN" sz="1600" dirty="0" smtClean="0"/>
                        <a:t>, </a:t>
                      </a:r>
                      <a:r>
                        <a:rPr lang="en-US" sz="1600" dirty="0" err="1" smtClean="0"/>
                        <a:t>điều</a:t>
                      </a:r>
                      <a:r>
                        <a:rPr lang="en-US" sz="1600" baseline="0" dirty="0" smtClean="0"/>
                        <a:t> </a:t>
                      </a:r>
                      <a:r>
                        <a:rPr lang="en-US" sz="1600" baseline="0" dirty="0" err="1" smtClean="0"/>
                        <a:t>trị</a:t>
                      </a:r>
                      <a:r>
                        <a:rPr lang="en-US" sz="1600" baseline="0" dirty="0" smtClean="0"/>
                        <a:t> </a:t>
                      </a:r>
                      <a:r>
                        <a:rPr lang="vi-VN" sz="1600" dirty="0" smtClean="0"/>
                        <a:t>hỗ trợ với corticosteroid, truyền tiểu cầu (nếu nặng)</a:t>
                      </a:r>
                      <a:endParaRPr lang="en-US" sz="1600" dirty="0"/>
                    </a:p>
                  </a:txBody>
                  <a:tcPr/>
                </a:tc>
              </a:tr>
            </a:tbl>
          </a:graphicData>
        </a:graphic>
      </p:graphicFrame>
      <p:sp>
        <p:nvSpPr>
          <p:cNvPr id="5" name="TextBox 4"/>
          <p:cNvSpPr txBox="1"/>
          <p:nvPr/>
        </p:nvSpPr>
        <p:spPr>
          <a:xfrm>
            <a:off x="141102" y="5934670"/>
            <a:ext cx="9002897" cy="923330"/>
          </a:xfrm>
          <a:prstGeom prst="rect">
            <a:avLst/>
          </a:prstGeom>
          <a:noFill/>
        </p:spPr>
        <p:txBody>
          <a:bodyPr wrap="square" rtlCol="0">
            <a:spAutoFit/>
          </a:bodyPr>
          <a:lstStyle/>
          <a:p>
            <a:r>
              <a:rPr lang="en-US" i="1" dirty="0">
                <a:solidFill>
                  <a:prstClr val="black"/>
                </a:solidFill>
              </a:rPr>
              <a:t>Gonzalez &amp; </a:t>
            </a:r>
            <a:r>
              <a:rPr lang="en-US" i="1" dirty="0" err="1">
                <a:solidFill>
                  <a:prstClr val="black"/>
                </a:solidFill>
              </a:rPr>
              <a:t>Eisenberger</a:t>
            </a:r>
            <a:r>
              <a:rPr lang="en-US" i="1" dirty="0">
                <a:solidFill>
                  <a:prstClr val="black"/>
                </a:solidFill>
              </a:rPr>
              <a:t> </a:t>
            </a:r>
            <a:r>
              <a:rPr lang="en-US" i="1" dirty="0" err="1">
                <a:solidFill>
                  <a:prstClr val="black"/>
                </a:solidFill>
              </a:rPr>
              <a:t>A.Sem</a:t>
            </a:r>
            <a:r>
              <a:rPr lang="en-US" i="1" dirty="0">
                <a:solidFill>
                  <a:prstClr val="black"/>
                </a:solidFill>
              </a:rPr>
              <a:t> </a:t>
            </a:r>
            <a:r>
              <a:rPr lang="en-US" i="1" dirty="0" err="1">
                <a:solidFill>
                  <a:prstClr val="black"/>
                </a:solidFill>
              </a:rPr>
              <a:t>Perinatol</a:t>
            </a:r>
            <a:r>
              <a:rPr lang="en-US" i="1" dirty="0">
                <a:solidFill>
                  <a:prstClr val="black"/>
                </a:solidFill>
              </a:rPr>
              <a:t> 2014;38;370-7.Gensheimer, T  et 2013.Blood121:28-47. </a:t>
            </a:r>
            <a:r>
              <a:rPr lang="en-US" i="1" dirty="0" err="1">
                <a:solidFill>
                  <a:prstClr val="black"/>
                </a:solidFill>
              </a:rPr>
              <a:t>Rajasokhar</a:t>
            </a:r>
            <a:r>
              <a:rPr lang="en-US" i="1" dirty="0">
                <a:solidFill>
                  <a:prstClr val="black"/>
                </a:solidFill>
              </a:rPr>
              <a:t> et al. 2013. Thrombocytopenia in Pregnancy. American Society of Hematology</a:t>
            </a:r>
            <a:r>
              <a:rPr lang="en-US" i="1" dirty="0" smtClean="0">
                <a:solidFill>
                  <a:prstClr val="black"/>
                </a:solidFill>
              </a:rPr>
              <a:t>.</a:t>
            </a:r>
            <a:endParaRPr lang="en-US" i="1" dirty="0">
              <a:solidFill>
                <a:prstClr val="black"/>
              </a:solidFill>
            </a:endParaRPr>
          </a:p>
        </p:txBody>
      </p:sp>
    </p:spTree>
    <p:extLst>
      <p:ext uri="{BB962C8B-B14F-4D97-AF65-F5344CB8AC3E}">
        <p14:creationId xmlns:p14="http://schemas.microsoft.com/office/powerpoint/2010/main" val="21243568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accent1">
              <a:lumMod val="20000"/>
              <a:lumOff val="80000"/>
            </a:schemeClr>
          </a:solidFill>
        </p:spPr>
        <p:txBody>
          <a:bodyPr/>
          <a:lstStyle/>
          <a:p>
            <a:r>
              <a:rPr lang="en-US" dirty="0" err="1">
                <a:latin typeface="Gill Sans Light"/>
                <a:cs typeface="Gill Sans Light"/>
              </a:rPr>
              <a:t>Giảm</a:t>
            </a:r>
            <a:r>
              <a:rPr lang="en-US" dirty="0">
                <a:latin typeface="Gill Sans Light"/>
                <a:cs typeface="Gill Sans Light"/>
              </a:rPr>
              <a:t> </a:t>
            </a:r>
            <a:r>
              <a:rPr lang="en-US" dirty="0" err="1">
                <a:latin typeface="Gill Sans Light"/>
                <a:cs typeface="Gill Sans Light"/>
              </a:rPr>
              <a:t>tiểu</a:t>
            </a:r>
            <a:r>
              <a:rPr lang="en-US" dirty="0">
                <a:latin typeface="Gill Sans Light"/>
                <a:cs typeface="Gill Sans Light"/>
              </a:rPr>
              <a:t> </a:t>
            </a:r>
            <a:r>
              <a:rPr lang="en-US" dirty="0" err="1">
                <a:latin typeface="Gill Sans Light"/>
                <a:cs typeface="Gill Sans Light"/>
              </a:rPr>
              <a:t>cầu</a:t>
            </a:r>
            <a:r>
              <a:rPr lang="en-US" dirty="0">
                <a:latin typeface="Gill Sans Light"/>
                <a:cs typeface="Gill Sans Light"/>
              </a:rPr>
              <a:t> </a:t>
            </a:r>
            <a:r>
              <a:rPr lang="en-US" dirty="0" err="1">
                <a:latin typeface="Gill Sans Light"/>
                <a:cs typeface="Gill Sans Light"/>
              </a:rPr>
              <a:t>trong</a:t>
            </a:r>
            <a:r>
              <a:rPr lang="en-US" dirty="0">
                <a:latin typeface="Gill Sans Light"/>
                <a:cs typeface="Gill Sans Light"/>
              </a:rPr>
              <a:t> </a:t>
            </a:r>
            <a:r>
              <a:rPr lang="en-US" dirty="0" err="1">
                <a:latin typeface="Gill Sans Light"/>
                <a:cs typeface="Gill Sans Light"/>
              </a:rPr>
              <a:t>thai</a:t>
            </a:r>
            <a:r>
              <a:rPr lang="en-US" dirty="0">
                <a:latin typeface="Gill Sans Light"/>
                <a:cs typeface="Gill Sans Light"/>
              </a:rPr>
              <a:t> </a:t>
            </a:r>
            <a:r>
              <a:rPr lang="en-US" dirty="0" err="1">
                <a:latin typeface="Gill Sans Light"/>
                <a:cs typeface="Gill Sans Light"/>
              </a:rPr>
              <a:t>kỳ</a:t>
            </a:r>
            <a:endParaRPr lang="en-US" dirty="0">
              <a:latin typeface="Gill Sans Light"/>
              <a:cs typeface="Gill Sans Light"/>
            </a:endParaRPr>
          </a:p>
        </p:txBody>
      </p:sp>
      <p:sp>
        <p:nvSpPr>
          <p:cNvPr id="3" name="Content Placeholder 2"/>
          <p:cNvSpPr>
            <a:spLocks noGrp="1"/>
          </p:cNvSpPr>
          <p:nvPr>
            <p:ph idx="1"/>
          </p:nvPr>
        </p:nvSpPr>
        <p:spPr/>
        <p:txBody>
          <a:bodyPr>
            <a:normAutofit lnSpcReduction="10000"/>
          </a:bodyPr>
          <a:lstStyle/>
          <a:p>
            <a:pPr>
              <a:buClr>
                <a:schemeClr val="tx2"/>
              </a:buClr>
              <a:buFont typeface="Wingdings" charset="2"/>
              <a:buChar char="§"/>
            </a:pPr>
            <a:r>
              <a:rPr lang="en-US" dirty="0" smtClean="0">
                <a:latin typeface="Gill Sans Light"/>
                <a:cs typeface="Gill Sans Light"/>
              </a:rPr>
              <a:t>S</a:t>
            </a:r>
            <a:r>
              <a:rPr lang="vi-VN" dirty="0" smtClean="0">
                <a:latin typeface="Gill Sans Light"/>
                <a:cs typeface="Gill Sans Light"/>
              </a:rPr>
              <a:t>ố </a:t>
            </a:r>
            <a:r>
              <a:rPr lang="vi-VN" dirty="0">
                <a:latin typeface="Gill Sans Light"/>
                <a:cs typeface="Gill Sans Light"/>
              </a:rPr>
              <a:t>lượng tiểu </a:t>
            </a:r>
            <a:r>
              <a:rPr lang="vi-VN" dirty="0" smtClean="0">
                <a:latin typeface="Gill Sans Light"/>
                <a:cs typeface="Gill Sans Light"/>
              </a:rPr>
              <a:t>cầu</a:t>
            </a:r>
            <a:r>
              <a:rPr lang="en-US" dirty="0" smtClean="0">
                <a:latin typeface="Gill Sans Light"/>
                <a:cs typeface="Gill Sans Light"/>
              </a:rPr>
              <a:t> </a:t>
            </a:r>
            <a:r>
              <a:rPr lang="en-US" dirty="0" err="1" smtClean="0">
                <a:latin typeface="Gill Sans Light"/>
                <a:cs typeface="Gill Sans Light"/>
              </a:rPr>
              <a:t>thấp</a:t>
            </a:r>
            <a:r>
              <a:rPr lang="en-US" dirty="0" smtClean="0">
                <a:latin typeface="Gill Sans Light"/>
                <a:cs typeface="Gill Sans Light"/>
              </a:rPr>
              <a:t> </a:t>
            </a:r>
            <a:r>
              <a:rPr lang="en-US" dirty="0" err="1" smtClean="0">
                <a:latin typeface="Gill Sans Light"/>
                <a:cs typeface="Gill Sans Light"/>
              </a:rPr>
              <a:t>nhất</a:t>
            </a:r>
            <a:r>
              <a:rPr lang="vi-VN" dirty="0" smtClean="0">
                <a:latin typeface="Gill Sans Light"/>
                <a:cs typeface="Gill Sans Light"/>
              </a:rPr>
              <a:t> </a:t>
            </a:r>
            <a:r>
              <a:rPr lang="vi-VN" dirty="0">
                <a:latin typeface="Gill Sans Light"/>
                <a:cs typeface="Gill Sans Light"/>
              </a:rPr>
              <a:t>chấp nhận được cho gây </a:t>
            </a:r>
            <a:r>
              <a:rPr lang="en-US" dirty="0" err="1" smtClean="0">
                <a:latin typeface="Gill Sans Light"/>
                <a:cs typeface="Gill Sans Light"/>
              </a:rPr>
              <a:t>tê</a:t>
            </a:r>
            <a:r>
              <a:rPr lang="en-US" dirty="0" smtClean="0">
                <a:latin typeface="Gill Sans Light"/>
                <a:cs typeface="Gill Sans Light"/>
              </a:rPr>
              <a:t> </a:t>
            </a:r>
            <a:r>
              <a:rPr lang="vi-VN" dirty="0" smtClean="0">
                <a:latin typeface="Gill Sans Light"/>
                <a:cs typeface="Gill Sans Light"/>
              </a:rPr>
              <a:t>vẫn </a:t>
            </a:r>
            <a:r>
              <a:rPr lang="en-US" dirty="0" err="1" smtClean="0">
                <a:latin typeface="Gill Sans Light"/>
                <a:cs typeface="Gill Sans Light"/>
              </a:rPr>
              <a:t>chưa</a:t>
            </a:r>
            <a:r>
              <a:rPr lang="en-US" dirty="0" smtClean="0">
                <a:latin typeface="Gill Sans Light"/>
                <a:cs typeface="Gill Sans Light"/>
              </a:rPr>
              <a:t> </a:t>
            </a:r>
            <a:r>
              <a:rPr lang="en-US" dirty="0" err="1" smtClean="0">
                <a:latin typeface="Gill Sans Light"/>
                <a:cs typeface="Gill Sans Light"/>
              </a:rPr>
              <a:t>định</a:t>
            </a:r>
            <a:r>
              <a:rPr lang="en-US" dirty="0" smtClean="0">
                <a:latin typeface="Gill Sans Light"/>
                <a:cs typeface="Gill Sans Light"/>
              </a:rPr>
              <a:t> </a:t>
            </a:r>
            <a:r>
              <a:rPr lang="en-US" dirty="0" err="1" smtClean="0">
                <a:latin typeface="Gill Sans Light"/>
                <a:cs typeface="Gill Sans Light"/>
              </a:rPr>
              <a:t>rõ</a:t>
            </a:r>
            <a:endParaRPr lang="vi-VN" dirty="0">
              <a:latin typeface="Gill Sans Light"/>
              <a:cs typeface="Gill Sans Light"/>
            </a:endParaRPr>
          </a:p>
          <a:p>
            <a:pPr>
              <a:buClr>
                <a:schemeClr val="tx2"/>
              </a:buClr>
              <a:buFont typeface="Wingdings" charset="2"/>
              <a:buChar char="§"/>
            </a:pPr>
            <a:r>
              <a:rPr lang="vi-VN" dirty="0">
                <a:latin typeface="Gill Sans Light"/>
                <a:cs typeface="Gill Sans Light"/>
              </a:rPr>
              <a:t>Đối với </a:t>
            </a:r>
            <a:r>
              <a:rPr lang="vi-VN" dirty="0" smtClean="0">
                <a:latin typeface="Gill Sans Light"/>
                <a:cs typeface="Gill Sans Light"/>
              </a:rPr>
              <a:t>giảm </a:t>
            </a:r>
            <a:r>
              <a:rPr lang="vi-VN" dirty="0">
                <a:latin typeface="Gill Sans Light"/>
                <a:cs typeface="Gill Sans Light"/>
              </a:rPr>
              <a:t>tiểu cầu vô căn </a:t>
            </a:r>
            <a:r>
              <a:rPr lang="vi-VN" dirty="0" smtClean="0">
                <a:latin typeface="Gill Sans Light"/>
                <a:cs typeface="Gill Sans Light"/>
              </a:rPr>
              <a:t>(</a:t>
            </a:r>
            <a:r>
              <a:rPr lang="vi-VN" dirty="0">
                <a:latin typeface="Gill Sans Light"/>
                <a:cs typeface="Gill Sans Light"/>
              </a:rPr>
              <a:t>ITP):</a:t>
            </a:r>
          </a:p>
          <a:p>
            <a:pPr>
              <a:buClr>
                <a:schemeClr val="tx2"/>
              </a:buClr>
              <a:buFont typeface="Wingdings" charset="2"/>
              <a:buChar char="§"/>
            </a:pPr>
            <a:r>
              <a:rPr lang="vi-VN" dirty="0">
                <a:latin typeface="Gill Sans Light"/>
                <a:cs typeface="Gill Sans Light"/>
              </a:rPr>
              <a:t>"</a:t>
            </a:r>
            <a:r>
              <a:rPr lang="vi-VN" sz="2800" dirty="0">
                <a:latin typeface="Gill Sans Light"/>
                <a:cs typeface="Gill Sans Light"/>
              </a:rPr>
              <a:t>Thực hành </a:t>
            </a:r>
            <a:r>
              <a:rPr lang="en-US" sz="2800" dirty="0" err="1" smtClean="0">
                <a:latin typeface="Gill Sans Light"/>
                <a:cs typeface="Gill Sans Light"/>
              </a:rPr>
              <a:t>mổi</a:t>
            </a:r>
            <a:r>
              <a:rPr lang="en-US" sz="2800" dirty="0" smtClean="0">
                <a:latin typeface="Gill Sans Light"/>
                <a:cs typeface="Gill Sans Light"/>
              </a:rPr>
              <a:t> </a:t>
            </a:r>
            <a:r>
              <a:rPr lang="en-US" sz="2800" dirty="0" err="1" smtClean="0">
                <a:latin typeface="Gill Sans Light"/>
                <a:cs typeface="Gill Sans Light"/>
              </a:rPr>
              <a:t>nơi</a:t>
            </a:r>
            <a:r>
              <a:rPr lang="en-US" sz="2800" dirty="0" smtClean="0">
                <a:latin typeface="Gill Sans Light"/>
                <a:cs typeface="Gill Sans Light"/>
              </a:rPr>
              <a:t> </a:t>
            </a:r>
            <a:r>
              <a:rPr lang="vi-VN" sz="2800" dirty="0" smtClean="0">
                <a:latin typeface="Gill Sans Light"/>
                <a:cs typeface="Gill Sans Light"/>
              </a:rPr>
              <a:t>có </a:t>
            </a:r>
            <a:r>
              <a:rPr lang="vi-VN" sz="2800" dirty="0">
                <a:latin typeface="Gill Sans Light"/>
                <a:cs typeface="Gill Sans Light"/>
              </a:rPr>
              <a:t>thể khác nhau"</a:t>
            </a:r>
          </a:p>
          <a:p>
            <a:pPr>
              <a:buClr>
                <a:schemeClr val="tx2"/>
              </a:buClr>
              <a:buFont typeface="Wingdings" charset="2"/>
              <a:buChar char="§"/>
            </a:pPr>
            <a:r>
              <a:rPr lang="en-US" sz="2200" dirty="0" smtClean="0">
                <a:latin typeface="Gill Sans Light"/>
                <a:cs typeface="Gill Sans Light"/>
              </a:rPr>
              <a:t>    </a:t>
            </a:r>
            <a:r>
              <a:rPr lang="vi-VN" sz="2200" dirty="0" smtClean="0">
                <a:latin typeface="Gill Sans Light"/>
                <a:cs typeface="Gill Sans Light"/>
              </a:rPr>
              <a:t>Nhiều </a:t>
            </a:r>
            <a:r>
              <a:rPr lang="en-US" sz="2200" dirty="0" smtClean="0">
                <a:latin typeface="Gill Sans Light"/>
                <a:cs typeface="Gill Sans Light"/>
              </a:rPr>
              <a:t>BS </a:t>
            </a:r>
            <a:r>
              <a:rPr lang="vi-VN" sz="2200" dirty="0" smtClean="0">
                <a:latin typeface="Gill Sans Light"/>
                <a:cs typeface="Gill Sans Light"/>
              </a:rPr>
              <a:t>gây </a:t>
            </a:r>
            <a:r>
              <a:rPr lang="vi-VN" sz="2200" dirty="0">
                <a:latin typeface="Gill Sans Light"/>
                <a:cs typeface="Gill Sans Light"/>
              </a:rPr>
              <a:t>mê sẽ </a:t>
            </a:r>
            <a:r>
              <a:rPr lang="en-US" sz="2200" dirty="0" err="1" smtClean="0">
                <a:latin typeface="Gill Sans Light"/>
                <a:cs typeface="Gill Sans Light"/>
              </a:rPr>
              <a:t>gây</a:t>
            </a:r>
            <a:r>
              <a:rPr lang="en-US" sz="2200" dirty="0" smtClean="0">
                <a:latin typeface="Gill Sans Light"/>
                <a:cs typeface="Gill Sans Light"/>
              </a:rPr>
              <a:t> </a:t>
            </a:r>
            <a:r>
              <a:rPr lang="en-US" sz="2200" dirty="0" err="1" smtClean="0">
                <a:latin typeface="Gill Sans Light"/>
                <a:cs typeface="Gill Sans Light"/>
              </a:rPr>
              <a:t>tê</a:t>
            </a:r>
            <a:r>
              <a:rPr lang="en-US" sz="2200" dirty="0" smtClean="0">
                <a:latin typeface="Gill Sans Light"/>
                <a:cs typeface="Gill Sans Light"/>
              </a:rPr>
              <a:t> </a:t>
            </a:r>
            <a:r>
              <a:rPr lang="en-US" sz="2200" dirty="0" err="1" smtClean="0">
                <a:latin typeface="Gill Sans Light"/>
                <a:cs typeface="Gill Sans Light"/>
              </a:rPr>
              <a:t>vùng</a:t>
            </a:r>
            <a:r>
              <a:rPr lang="en-US" sz="2200" dirty="0" smtClean="0">
                <a:latin typeface="Gill Sans Light"/>
                <a:cs typeface="Gill Sans Light"/>
              </a:rPr>
              <a:t> </a:t>
            </a:r>
            <a:r>
              <a:rPr lang="vi-VN" sz="2200" dirty="0" smtClean="0">
                <a:latin typeface="Gill Sans Light"/>
                <a:cs typeface="Gill Sans Light"/>
              </a:rPr>
              <a:t>nếu </a:t>
            </a:r>
            <a:r>
              <a:rPr lang="vi-VN" sz="2200" dirty="0">
                <a:latin typeface="Gill Sans Light"/>
                <a:cs typeface="Gill Sans Light"/>
              </a:rPr>
              <a:t>số lượng tiểu cầu&gt; 80 X 109 / L </a:t>
            </a:r>
          </a:p>
          <a:p>
            <a:pPr>
              <a:buClr>
                <a:schemeClr val="tx2"/>
              </a:buClr>
              <a:buFont typeface="Wingdings" charset="2"/>
              <a:buChar char="§"/>
            </a:pPr>
            <a:r>
              <a:rPr lang="en-US" sz="2200" dirty="0" smtClean="0">
                <a:latin typeface="Gill Sans Light"/>
                <a:cs typeface="Gill Sans Light"/>
              </a:rPr>
              <a:t>    BS</a:t>
            </a:r>
            <a:r>
              <a:rPr lang="vi-VN" sz="2200" dirty="0" smtClean="0">
                <a:latin typeface="Gill Sans Light"/>
                <a:cs typeface="Gill Sans Light"/>
              </a:rPr>
              <a:t> </a:t>
            </a:r>
            <a:r>
              <a:rPr lang="vi-VN" sz="2200" dirty="0">
                <a:latin typeface="Gill Sans Light"/>
                <a:cs typeface="Gill Sans Light"/>
              </a:rPr>
              <a:t>gây mê sản khoa thường khuyên một số lượng tiểu cầu </a:t>
            </a:r>
            <a:r>
              <a:rPr lang="vi-VN" sz="2200" dirty="0" smtClean="0">
                <a:latin typeface="Gill Sans Light"/>
                <a:cs typeface="Gill Sans Light"/>
              </a:rPr>
              <a:t>ít </a:t>
            </a:r>
            <a:r>
              <a:rPr lang="vi-VN" sz="2200" dirty="0">
                <a:latin typeface="Gill Sans Light"/>
                <a:cs typeface="Gill Sans Light"/>
              </a:rPr>
              <a:t>nhất 75 X 109 / L</a:t>
            </a:r>
          </a:p>
          <a:p>
            <a:pPr>
              <a:buClr>
                <a:schemeClr val="tx2"/>
              </a:buClr>
              <a:buFont typeface="Wingdings" charset="2"/>
              <a:buChar char="§"/>
            </a:pPr>
            <a:r>
              <a:rPr lang="vi-VN" dirty="0">
                <a:latin typeface="Gill Sans Light"/>
                <a:cs typeface="Gill Sans Light"/>
              </a:rPr>
              <a:t>Điểm kiểm tra </a:t>
            </a:r>
            <a:r>
              <a:rPr lang="vi-VN" dirty="0" smtClean="0">
                <a:latin typeface="Gill Sans Light"/>
                <a:cs typeface="Gill Sans Light"/>
              </a:rPr>
              <a:t>: Thromboelatography</a:t>
            </a:r>
            <a:r>
              <a:rPr lang="en-US" dirty="0" smtClean="0">
                <a:latin typeface="Gill Sans Light"/>
                <a:cs typeface="Gill Sans Light"/>
              </a:rPr>
              <a:t> :</a:t>
            </a:r>
            <a:r>
              <a:rPr lang="vi-VN" dirty="0" smtClean="0">
                <a:latin typeface="Gill Sans Light"/>
                <a:cs typeface="Gill Sans Light"/>
              </a:rPr>
              <a:t>Platelet </a:t>
            </a:r>
            <a:r>
              <a:rPr lang="vi-VN" dirty="0">
                <a:latin typeface="Gill Sans Light"/>
                <a:cs typeface="Gill Sans Light"/>
              </a:rPr>
              <a:t>Function Analyzer </a:t>
            </a:r>
            <a:r>
              <a:rPr lang="vi-VN" dirty="0" smtClean="0">
                <a:latin typeface="Gill Sans Light"/>
                <a:cs typeface="Gill Sans Light"/>
              </a:rPr>
              <a:t> </a:t>
            </a:r>
            <a:r>
              <a:rPr lang="vi-VN" dirty="0">
                <a:latin typeface="Gill Sans Light"/>
                <a:cs typeface="Gill Sans Light"/>
              </a:rPr>
              <a:t>(</a:t>
            </a:r>
            <a:r>
              <a:rPr lang="vi-VN" dirty="0" smtClean="0">
                <a:latin typeface="Gill Sans Light"/>
                <a:cs typeface="Gill Sans Light"/>
              </a:rPr>
              <a:t>PFA-100</a:t>
            </a:r>
            <a:r>
              <a:rPr lang="en-US" dirty="0" smtClean="0">
                <a:latin typeface="Gill Sans Light"/>
                <a:cs typeface="Gill Sans Light"/>
              </a:rPr>
              <a:t>)</a:t>
            </a:r>
            <a:endParaRPr lang="en-US" dirty="0">
              <a:latin typeface="Gill Sans Light"/>
              <a:cs typeface="Gill Sans Light"/>
            </a:endParaRPr>
          </a:p>
        </p:txBody>
      </p:sp>
    </p:spTree>
    <p:extLst>
      <p:ext uri="{BB962C8B-B14F-4D97-AF65-F5344CB8AC3E}">
        <p14:creationId xmlns:p14="http://schemas.microsoft.com/office/powerpoint/2010/main" val="18522476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1">
              <a:lumMod val="20000"/>
              <a:lumOff val="80000"/>
            </a:schemeClr>
          </a:solidFill>
        </p:spPr>
        <p:txBody>
          <a:bodyPr>
            <a:normAutofit/>
          </a:bodyPr>
          <a:lstStyle/>
          <a:p>
            <a:r>
              <a:rPr lang="vi-VN" dirty="0">
                <a:latin typeface="Gill Sans Light"/>
                <a:cs typeface="Gill Sans Light"/>
              </a:rPr>
              <a:t>Có bao nhiêu Tiểu cầu là đủ?</a:t>
            </a:r>
            <a:endParaRPr lang="en-US" dirty="0">
              <a:latin typeface="Gill Sans Light"/>
              <a:cs typeface="Gill Sans Light"/>
            </a:endParaRPr>
          </a:p>
        </p:txBody>
      </p:sp>
      <p:sp>
        <p:nvSpPr>
          <p:cNvPr id="4" name="Content Placeholder 3"/>
          <p:cNvSpPr>
            <a:spLocks noGrp="1"/>
          </p:cNvSpPr>
          <p:nvPr>
            <p:ph idx="1"/>
          </p:nvPr>
        </p:nvSpPr>
        <p:spPr/>
        <p:txBody>
          <a:bodyPr/>
          <a:lstStyle/>
          <a:p>
            <a:pPr>
              <a:buClr>
                <a:schemeClr val="tx2"/>
              </a:buClr>
              <a:buFont typeface="Wingdings" charset="2"/>
              <a:buChar char="§"/>
            </a:pPr>
            <a:r>
              <a:rPr lang="en-US" dirty="0" smtClean="0">
                <a:latin typeface="Gill Sans Light"/>
                <a:cs typeface="Gill Sans Light"/>
              </a:rPr>
              <a:t>S</a:t>
            </a:r>
            <a:r>
              <a:rPr lang="vi-VN" dirty="0" smtClean="0">
                <a:latin typeface="Gill Sans Light"/>
                <a:cs typeface="Gill Sans Light"/>
              </a:rPr>
              <a:t>ố </a:t>
            </a:r>
            <a:r>
              <a:rPr lang="vi-VN" dirty="0">
                <a:latin typeface="Gill Sans Light"/>
                <a:cs typeface="Gill Sans Light"/>
              </a:rPr>
              <a:t>lượng tiểu cầu thấp là tốt hơn so với </a:t>
            </a:r>
            <a:r>
              <a:rPr lang="vi-VN" dirty="0" smtClean="0">
                <a:latin typeface="Gill Sans Light"/>
                <a:cs typeface="Gill Sans Light"/>
              </a:rPr>
              <a:t>bất </a:t>
            </a:r>
            <a:r>
              <a:rPr lang="vi-VN" dirty="0">
                <a:latin typeface="Gill Sans Light"/>
                <a:cs typeface="Gill Sans Light"/>
              </a:rPr>
              <a:t>thường chức năng tiểu cầu</a:t>
            </a:r>
          </a:p>
          <a:p>
            <a:pPr>
              <a:buClr>
                <a:schemeClr val="tx2"/>
              </a:buClr>
              <a:buFont typeface="Wingdings" charset="2"/>
              <a:buChar char="§"/>
            </a:pPr>
            <a:r>
              <a:rPr lang="en-US" dirty="0" err="1" smtClean="0">
                <a:latin typeface="Gill Sans Light"/>
                <a:cs typeface="Gill Sans Light"/>
              </a:rPr>
              <a:t>Đặt</a:t>
            </a:r>
            <a:r>
              <a:rPr lang="vi-VN" dirty="0" smtClean="0">
                <a:latin typeface="Gill Sans Light"/>
                <a:cs typeface="Gill Sans Light"/>
              </a:rPr>
              <a:t> </a:t>
            </a:r>
            <a:r>
              <a:rPr lang="vi-VN" dirty="0">
                <a:latin typeface="Gill Sans Light"/>
                <a:cs typeface="Gill Sans Light"/>
              </a:rPr>
              <a:t>và </a:t>
            </a:r>
            <a:r>
              <a:rPr lang="en-US" dirty="0" err="1" smtClean="0">
                <a:latin typeface="Gill Sans Light"/>
                <a:cs typeface="Gill Sans Light"/>
              </a:rPr>
              <a:t>rút</a:t>
            </a:r>
            <a:r>
              <a:rPr lang="en-US" dirty="0" smtClean="0">
                <a:latin typeface="Gill Sans Light"/>
                <a:cs typeface="Gill Sans Light"/>
              </a:rPr>
              <a:t> </a:t>
            </a:r>
            <a:r>
              <a:rPr lang="vi-VN" dirty="0" smtClean="0">
                <a:latin typeface="Gill Sans Light"/>
                <a:cs typeface="Gill Sans Light"/>
              </a:rPr>
              <a:t>các </a:t>
            </a:r>
            <a:r>
              <a:rPr lang="en-US" dirty="0" err="1" smtClean="0">
                <a:latin typeface="Gill Sans Light"/>
                <a:cs typeface="Gill Sans Light"/>
              </a:rPr>
              <a:t>cather</a:t>
            </a:r>
            <a:r>
              <a:rPr lang="en-US" dirty="0" smtClean="0">
                <a:latin typeface="Gill Sans Light"/>
                <a:cs typeface="Gill Sans Light"/>
              </a:rPr>
              <a:t> </a:t>
            </a:r>
            <a:r>
              <a:rPr lang="en-US" dirty="0" err="1" smtClean="0">
                <a:latin typeface="Gill Sans Light"/>
                <a:cs typeface="Gill Sans Light"/>
              </a:rPr>
              <a:t>là</a:t>
            </a:r>
            <a:r>
              <a:rPr lang="en-US" dirty="0" smtClean="0">
                <a:latin typeface="Gill Sans Light"/>
                <a:cs typeface="Gill Sans Light"/>
              </a:rPr>
              <a:t> </a:t>
            </a:r>
            <a:r>
              <a:rPr lang="vi-VN" dirty="0">
                <a:latin typeface="Gill Sans Light"/>
                <a:cs typeface="Gill Sans Light"/>
              </a:rPr>
              <a:t>thách thức </a:t>
            </a:r>
            <a:r>
              <a:rPr lang="en-US" dirty="0" err="1" smtClean="0">
                <a:latin typeface="Gill Sans Light"/>
                <a:cs typeface="Gill Sans Light"/>
              </a:rPr>
              <a:t>trong</a:t>
            </a:r>
            <a:r>
              <a:rPr lang="en-US" dirty="0" smtClean="0">
                <a:latin typeface="Gill Sans Light"/>
                <a:cs typeface="Gill Sans Light"/>
              </a:rPr>
              <a:t> </a:t>
            </a:r>
            <a:r>
              <a:rPr lang="vi-VN" dirty="0" smtClean="0">
                <a:latin typeface="Gill Sans Light"/>
                <a:cs typeface="Gill Sans Light"/>
              </a:rPr>
              <a:t>chảy máu</a:t>
            </a:r>
            <a:endParaRPr lang="en-US" dirty="0" smtClean="0">
              <a:latin typeface="Gill Sans Light"/>
              <a:cs typeface="Gill Sans Light"/>
            </a:endParaRPr>
          </a:p>
        </p:txBody>
      </p:sp>
    </p:spTree>
    <p:extLst>
      <p:ext uri="{BB962C8B-B14F-4D97-AF65-F5344CB8AC3E}">
        <p14:creationId xmlns:p14="http://schemas.microsoft.com/office/powerpoint/2010/main" val="30177829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DCE6F2"/>
          </a:solidFill>
        </p:spPr>
        <p:txBody>
          <a:bodyPr>
            <a:normAutofit/>
          </a:bodyPr>
          <a:lstStyle/>
          <a:p>
            <a:r>
              <a:rPr lang="vi-VN" dirty="0">
                <a:latin typeface="Gill Sans Light"/>
                <a:cs typeface="Gill Sans Light"/>
              </a:rPr>
              <a:t>Có bao nhiêu Tiểu cầu là đủ?</a:t>
            </a:r>
            <a:endParaRPr lang="en-US" dirty="0">
              <a:latin typeface="Gill Sans Light"/>
              <a:cs typeface="Gill Sans Light"/>
            </a:endParaRPr>
          </a:p>
        </p:txBody>
      </p:sp>
      <p:sp>
        <p:nvSpPr>
          <p:cNvPr id="4" name="Content Placeholder 3"/>
          <p:cNvSpPr>
            <a:spLocks noGrp="1"/>
          </p:cNvSpPr>
          <p:nvPr>
            <p:ph idx="1"/>
          </p:nvPr>
        </p:nvSpPr>
        <p:spPr/>
        <p:txBody>
          <a:bodyPr/>
          <a:lstStyle/>
          <a:p>
            <a:pPr>
              <a:buClr>
                <a:schemeClr val="tx2"/>
              </a:buClr>
              <a:buFont typeface="Wingdings" charset="2"/>
              <a:buChar char="§"/>
            </a:pPr>
            <a:r>
              <a:rPr lang="en-US" dirty="0" smtClean="0">
                <a:latin typeface="Gill Sans Light"/>
                <a:cs typeface="Gill Sans Light"/>
              </a:rPr>
              <a:t>Low platelet numbers are better than abnormalities in platelet function</a:t>
            </a:r>
          </a:p>
          <a:p>
            <a:pPr>
              <a:buClr>
                <a:schemeClr val="tx2"/>
              </a:buClr>
              <a:buFont typeface="Wingdings" charset="2"/>
              <a:buChar char="§"/>
            </a:pPr>
            <a:r>
              <a:rPr lang="en-US" dirty="0" smtClean="0">
                <a:latin typeface="Gill Sans Light"/>
                <a:cs typeface="Gill Sans Light"/>
              </a:rPr>
              <a:t>Placement AND removal of catheter are bleeding challenges</a:t>
            </a:r>
          </a:p>
          <a:p>
            <a:pPr>
              <a:buClr>
                <a:schemeClr val="tx2"/>
              </a:buClr>
              <a:buFont typeface="Wingdings" charset="2"/>
              <a:buChar char="§"/>
            </a:pPr>
            <a:r>
              <a:rPr lang="en-US" dirty="0" smtClean="0">
                <a:latin typeface="Gill Sans Light"/>
                <a:cs typeface="Gill Sans Light"/>
              </a:rPr>
              <a:t>High risk of surgical delivery +/- unfavorable airway influences risk/benefit ratio</a:t>
            </a:r>
          </a:p>
        </p:txBody>
      </p:sp>
    </p:spTree>
    <p:extLst>
      <p:ext uri="{BB962C8B-B14F-4D97-AF65-F5344CB8AC3E}">
        <p14:creationId xmlns:p14="http://schemas.microsoft.com/office/powerpoint/2010/main" val="11038688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DCE6F2"/>
          </a:solidFill>
        </p:spPr>
        <p:txBody>
          <a:bodyPr>
            <a:normAutofit/>
          </a:bodyPr>
          <a:lstStyle/>
          <a:p>
            <a:r>
              <a:rPr lang="vi-VN" dirty="0">
                <a:latin typeface="Gill Sans Light"/>
                <a:cs typeface="Gill Sans Light"/>
              </a:rPr>
              <a:t>Có bao nhiêu Tiểu cầu là đủ?</a:t>
            </a:r>
            <a:endParaRPr lang="en-US" dirty="0">
              <a:latin typeface="Gill Sans Light"/>
              <a:cs typeface="Gill Sans Light"/>
            </a:endParaRPr>
          </a:p>
        </p:txBody>
      </p:sp>
      <p:sp>
        <p:nvSpPr>
          <p:cNvPr id="4" name="Content Placeholder 3"/>
          <p:cNvSpPr>
            <a:spLocks noGrp="1"/>
          </p:cNvSpPr>
          <p:nvPr>
            <p:ph idx="1"/>
          </p:nvPr>
        </p:nvSpPr>
        <p:spPr/>
        <p:txBody>
          <a:bodyPr>
            <a:normAutofit lnSpcReduction="10000"/>
          </a:bodyPr>
          <a:lstStyle/>
          <a:p>
            <a:pPr>
              <a:buClr>
                <a:schemeClr val="tx2"/>
              </a:buClr>
              <a:buFont typeface="Wingdings" charset="2"/>
              <a:buChar char="§"/>
            </a:pPr>
            <a:r>
              <a:rPr lang="vi-VN" dirty="0">
                <a:latin typeface="Gill Sans Light"/>
                <a:cs typeface="Gill Sans Light"/>
              </a:rPr>
              <a:t>Số lượng tiểu cầu thấp là tốt hơn so với bất thường chức năng tiểu cầu</a:t>
            </a:r>
          </a:p>
          <a:p>
            <a:pPr>
              <a:buClr>
                <a:schemeClr val="tx2"/>
              </a:buClr>
              <a:buFont typeface="Wingdings" charset="2"/>
              <a:buChar char="§"/>
            </a:pPr>
            <a:r>
              <a:rPr lang="vi-VN" dirty="0">
                <a:latin typeface="Gill Sans Light"/>
                <a:cs typeface="Gill Sans Light"/>
              </a:rPr>
              <a:t>Đặt và rút các cather là thách thức trong chảy máu</a:t>
            </a:r>
          </a:p>
          <a:p>
            <a:pPr>
              <a:buClr>
                <a:schemeClr val="tx2"/>
              </a:buClr>
              <a:buFont typeface="Wingdings" charset="2"/>
              <a:buChar char="§"/>
            </a:pPr>
            <a:r>
              <a:rPr lang="en-US" dirty="0" err="1" smtClean="0">
                <a:latin typeface="Gill Sans Light"/>
                <a:cs typeface="Gill Sans Light"/>
              </a:rPr>
              <a:t>Xem</a:t>
            </a:r>
            <a:r>
              <a:rPr lang="en-US" dirty="0" smtClean="0">
                <a:latin typeface="Gill Sans Light"/>
                <a:cs typeface="Gill Sans Light"/>
              </a:rPr>
              <a:t> </a:t>
            </a:r>
            <a:r>
              <a:rPr lang="en-US" dirty="0" err="1" smtClean="0">
                <a:latin typeface="Gill Sans Light"/>
                <a:cs typeface="Gill Sans Light"/>
              </a:rPr>
              <a:t>xét</a:t>
            </a:r>
            <a:r>
              <a:rPr lang="en-US" dirty="0" smtClean="0">
                <a:latin typeface="Gill Sans Light"/>
                <a:cs typeface="Gill Sans Light"/>
              </a:rPr>
              <a:t>  </a:t>
            </a:r>
            <a:r>
              <a:rPr lang="en-US" dirty="0" err="1" smtClean="0">
                <a:latin typeface="Gill Sans Light"/>
                <a:cs typeface="Gill Sans Light"/>
              </a:rPr>
              <a:t>tỷ</a:t>
            </a:r>
            <a:r>
              <a:rPr lang="en-US" dirty="0" smtClean="0">
                <a:latin typeface="Gill Sans Light"/>
                <a:cs typeface="Gill Sans Light"/>
              </a:rPr>
              <a:t> </a:t>
            </a:r>
            <a:r>
              <a:rPr lang="en-US" dirty="0" err="1" smtClean="0">
                <a:latin typeface="Gill Sans Light"/>
                <a:cs typeface="Gill Sans Light"/>
              </a:rPr>
              <a:t>lệ</a:t>
            </a:r>
            <a:r>
              <a:rPr lang="en-US" dirty="0" smtClean="0">
                <a:latin typeface="Gill Sans Light"/>
                <a:cs typeface="Gill Sans Light"/>
              </a:rPr>
              <a:t> </a:t>
            </a:r>
            <a:r>
              <a:rPr lang="en-US" dirty="0" err="1" smtClean="0">
                <a:latin typeface="Gill Sans Light"/>
                <a:cs typeface="Gill Sans Light"/>
              </a:rPr>
              <a:t>lợi</a:t>
            </a:r>
            <a:r>
              <a:rPr lang="en-US" dirty="0" smtClean="0">
                <a:latin typeface="Gill Sans Light"/>
                <a:cs typeface="Gill Sans Light"/>
              </a:rPr>
              <a:t> </a:t>
            </a:r>
            <a:r>
              <a:rPr lang="en-US" dirty="0" err="1" smtClean="0">
                <a:latin typeface="Gill Sans Light"/>
                <a:cs typeface="Gill Sans Light"/>
              </a:rPr>
              <a:t>ích</a:t>
            </a:r>
            <a:r>
              <a:rPr lang="en-US" dirty="0" smtClean="0">
                <a:latin typeface="Gill Sans Light"/>
                <a:cs typeface="Gill Sans Light"/>
              </a:rPr>
              <a:t> / </a:t>
            </a:r>
            <a:r>
              <a:rPr lang="en-US" dirty="0" err="1" smtClean="0">
                <a:latin typeface="Gill Sans Light"/>
                <a:cs typeface="Gill Sans Light"/>
              </a:rPr>
              <a:t>rủi</a:t>
            </a:r>
            <a:r>
              <a:rPr lang="en-US" dirty="0" smtClean="0">
                <a:latin typeface="Gill Sans Light"/>
                <a:cs typeface="Gill Sans Light"/>
              </a:rPr>
              <a:t> </a:t>
            </a:r>
            <a:r>
              <a:rPr lang="en-US" dirty="0" err="1" smtClean="0">
                <a:latin typeface="Gill Sans Light"/>
                <a:cs typeface="Gill Sans Light"/>
              </a:rPr>
              <a:t>ro</a:t>
            </a:r>
            <a:r>
              <a:rPr lang="en-US" dirty="0" smtClean="0">
                <a:latin typeface="Gill Sans Light"/>
                <a:cs typeface="Gill Sans Light"/>
              </a:rPr>
              <a:t> </a:t>
            </a:r>
            <a:r>
              <a:rPr lang="en-US" dirty="0" err="1" smtClean="0">
                <a:latin typeface="Gill Sans Light"/>
                <a:cs typeface="Gill Sans Light"/>
              </a:rPr>
              <a:t>giửa</a:t>
            </a:r>
            <a:r>
              <a:rPr lang="en-US" dirty="0" smtClean="0">
                <a:latin typeface="Gill Sans Light"/>
                <a:cs typeface="Gill Sans Light"/>
              </a:rPr>
              <a:t> </a:t>
            </a:r>
            <a:r>
              <a:rPr lang="vi-VN" dirty="0" smtClean="0">
                <a:latin typeface="Gill Sans Light"/>
                <a:cs typeface="Gill Sans Light"/>
              </a:rPr>
              <a:t>nguy </a:t>
            </a:r>
            <a:r>
              <a:rPr lang="vi-VN" dirty="0">
                <a:latin typeface="Gill Sans Light"/>
                <a:cs typeface="Gill Sans Light"/>
              </a:rPr>
              <a:t>cơ cao về </a:t>
            </a:r>
            <a:r>
              <a:rPr lang="vi-VN" dirty="0" smtClean="0">
                <a:latin typeface="Gill Sans Light"/>
                <a:cs typeface="Gill Sans Light"/>
              </a:rPr>
              <a:t>phẫu thuật</a:t>
            </a:r>
            <a:r>
              <a:rPr lang="en-US" dirty="0" smtClean="0">
                <a:latin typeface="Gill Sans Light"/>
                <a:cs typeface="Gill Sans Light"/>
              </a:rPr>
              <a:t> MLT</a:t>
            </a:r>
            <a:r>
              <a:rPr lang="vi-VN" dirty="0" smtClean="0">
                <a:latin typeface="Gill Sans Light"/>
                <a:cs typeface="Gill Sans Light"/>
              </a:rPr>
              <a:t> </a:t>
            </a:r>
            <a:r>
              <a:rPr lang="vi-VN" dirty="0">
                <a:latin typeface="Gill Sans Light"/>
                <a:cs typeface="Gill Sans Light"/>
              </a:rPr>
              <a:t>+/- </a:t>
            </a:r>
            <a:r>
              <a:rPr lang="vi-VN" dirty="0" smtClean="0">
                <a:latin typeface="Gill Sans Light"/>
                <a:cs typeface="Gill Sans Light"/>
              </a:rPr>
              <a:t>đường </a:t>
            </a:r>
            <a:r>
              <a:rPr lang="vi-VN" dirty="0">
                <a:latin typeface="Gill Sans Light"/>
                <a:cs typeface="Gill Sans Light"/>
              </a:rPr>
              <a:t>hô hấp không thuận lợi </a:t>
            </a:r>
            <a:endParaRPr lang="en-US" dirty="0" smtClean="0">
              <a:latin typeface="Gill Sans Light"/>
              <a:cs typeface="Gill Sans Light"/>
            </a:endParaRPr>
          </a:p>
          <a:p>
            <a:pPr>
              <a:buClr>
                <a:schemeClr val="tx2"/>
              </a:buClr>
              <a:buFont typeface="Wingdings" charset="2"/>
              <a:buChar char="§"/>
            </a:pPr>
            <a:r>
              <a:rPr lang="vi-VN" dirty="0" smtClean="0">
                <a:latin typeface="Gill Sans Light"/>
                <a:cs typeface="Gill Sans Light"/>
              </a:rPr>
              <a:t>Xem </a:t>
            </a:r>
            <a:r>
              <a:rPr lang="vi-VN" dirty="0">
                <a:latin typeface="Gill Sans Light"/>
                <a:cs typeface="Gill Sans Light"/>
              </a:rPr>
              <a:t>xét số lượng tiểu cầu thấp chấp nhận được cho </a:t>
            </a:r>
            <a:r>
              <a:rPr lang="vi-VN" dirty="0" smtClean="0">
                <a:latin typeface="Gill Sans Light"/>
                <a:cs typeface="Gill Sans Light"/>
              </a:rPr>
              <a:t>cột </a:t>
            </a:r>
            <a:r>
              <a:rPr lang="vi-VN" dirty="0">
                <a:latin typeface="Gill Sans Light"/>
                <a:cs typeface="Gill Sans Light"/>
              </a:rPr>
              <a:t>sống hơn tê </a:t>
            </a:r>
            <a:r>
              <a:rPr lang="en-US" dirty="0" smtClean="0">
                <a:latin typeface="Gill Sans Light"/>
                <a:cs typeface="Gill Sans Light"/>
              </a:rPr>
              <a:t>NMC</a:t>
            </a:r>
            <a:endParaRPr lang="en-US" dirty="0">
              <a:latin typeface="Gill Sans Light"/>
              <a:cs typeface="Gill Sans Light"/>
            </a:endParaRPr>
          </a:p>
        </p:txBody>
      </p:sp>
    </p:spTree>
    <p:extLst>
      <p:ext uri="{BB962C8B-B14F-4D97-AF65-F5344CB8AC3E}">
        <p14:creationId xmlns:p14="http://schemas.microsoft.com/office/powerpoint/2010/main" val="28481305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CE6F2"/>
          </a:solidFill>
        </p:spPr>
        <p:txBody>
          <a:bodyPr/>
          <a:lstStyle/>
          <a:p>
            <a:pPr algn="l"/>
            <a:r>
              <a:rPr lang="en-US" dirty="0" smtClean="0">
                <a:latin typeface="Gill Sans Light"/>
                <a:cs typeface="Gill Sans Light"/>
              </a:rPr>
              <a:t>CHẢY MÁU TẠNG</a:t>
            </a:r>
            <a:endParaRPr lang="en-US" dirty="0">
              <a:latin typeface="Gill Sans Light"/>
              <a:cs typeface="Gill Sans Light"/>
            </a:endParaRPr>
          </a:p>
        </p:txBody>
      </p:sp>
      <p:sp>
        <p:nvSpPr>
          <p:cNvPr id="4" name="TextBox 3"/>
          <p:cNvSpPr txBox="1"/>
          <p:nvPr/>
        </p:nvSpPr>
        <p:spPr>
          <a:xfrm>
            <a:off x="7323138" y="2262024"/>
            <a:ext cx="677118" cy="3539431"/>
          </a:xfrm>
          <a:prstGeom prst="rect">
            <a:avLst/>
          </a:prstGeom>
          <a:solidFill>
            <a:srgbClr val="FFDC72"/>
          </a:solidFill>
          <a:ln>
            <a:solidFill>
              <a:srgbClr val="000000"/>
            </a:solidFill>
          </a:ln>
        </p:spPr>
        <p:txBody>
          <a:bodyPr wrap="square" rtlCol="0">
            <a:spAutoFit/>
          </a:bodyPr>
          <a:lstStyle/>
          <a:p>
            <a:r>
              <a:rPr lang="en-US" sz="2800" b="1" dirty="0" smtClean="0">
                <a:solidFill>
                  <a:prstClr val="black"/>
                </a:solidFill>
                <a:latin typeface="Calibri"/>
              </a:rPr>
              <a:t> H</a:t>
            </a:r>
          </a:p>
          <a:p>
            <a:r>
              <a:rPr lang="en-US" sz="2800" b="1" dirty="0" smtClean="0">
                <a:solidFill>
                  <a:prstClr val="black"/>
                </a:solidFill>
                <a:latin typeface="Calibri"/>
              </a:rPr>
              <a:t> E</a:t>
            </a:r>
          </a:p>
          <a:p>
            <a:r>
              <a:rPr lang="en-US" sz="2800" b="1" dirty="0" smtClean="0">
                <a:solidFill>
                  <a:prstClr val="black"/>
                </a:solidFill>
                <a:latin typeface="Calibri"/>
              </a:rPr>
              <a:t> M</a:t>
            </a:r>
          </a:p>
          <a:p>
            <a:r>
              <a:rPr lang="en-US" sz="2800" b="1" dirty="0" smtClean="0">
                <a:solidFill>
                  <a:prstClr val="black"/>
                </a:solidFill>
                <a:latin typeface="Calibri"/>
              </a:rPr>
              <a:t> A</a:t>
            </a:r>
          </a:p>
          <a:p>
            <a:r>
              <a:rPr lang="en-US" sz="2800" b="1" dirty="0" smtClean="0">
                <a:solidFill>
                  <a:prstClr val="black"/>
                </a:solidFill>
                <a:latin typeface="Calibri"/>
              </a:rPr>
              <a:t> T</a:t>
            </a:r>
          </a:p>
          <a:p>
            <a:r>
              <a:rPr lang="en-US" sz="2800" b="1" dirty="0" smtClean="0">
                <a:solidFill>
                  <a:prstClr val="black"/>
                </a:solidFill>
                <a:latin typeface="Calibri"/>
              </a:rPr>
              <a:t> O</a:t>
            </a:r>
          </a:p>
          <a:p>
            <a:r>
              <a:rPr lang="en-US" sz="2800" b="1" dirty="0" smtClean="0">
                <a:solidFill>
                  <a:prstClr val="black"/>
                </a:solidFill>
                <a:latin typeface="Calibri"/>
              </a:rPr>
              <a:t> M</a:t>
            </a:r>
          </a:p>
          <a:p>
            <a:r>
              <a:rPr lang="en-US" sz="2800" b="1" dirty="0" smtClean="0">
                <a:solidFill>
                  <a:prstClr val="black"/>
                </a:solidFill>
                <a:latin typeface="Calibri"/>
              </a:rPr>
              <a:t> A</a:t>
            </a:r>
            <a:endParaRPr lang="en-US" sz="2800" b="1" dirty="0">
              <a:solidFill>
                <a:prstClr val="black"/>
              </a:solidFill>
              <a:latin typeface="Calibri"/>
            </a:endParaRPr>
          </a:p>
        </p:txBody>
      </p:sp>
      <p:sp>
        <p:nvSpPr>
          <p:cNvPr id="5" name="Right Arrow 4"/>
          <p:cNvSpPr/>
          <p:nvPr/>
        </p:nvSpPr>
        <p:spPr>
          <a:xfrm>
            <a:off x="972449" y="2262024"/>
            <a:ext cx="5457624" cy="881478"/>
          </a:xfrm>
          <a:prstGeom prst="rightArrow">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smtClean="0">
                <a:solidFill>
                  <a:prstClr val="white"/>
                </a:solidFill>
                <a:latin typeface="Calibri"/>
              </a:rPr>
              <a:t>Giảm</a:t>
            </a:r>
            <a:r>
              <a:rPr lang="en-US" sz="2400" b="1" dirty="0" smtClean="0">
                <a:solidFill>
                  <a:prstClr val="white"/>
                </a:solidFill>
                <a:latin typeface="Calibri"/>
              </a:rPr>
              <a:t> </a:t>
            </a:r>
            <a:r>
              <a:rPr lang="en-US" sz="2400" b="1" dirty="0" err="1" smtClean="0">
                <a:solidFill>
                  <a:prstClr val="white"/>
                </a:solidFill>
                <a:latin typeface="Calibri"/>
              </a:rPr>
              <a:t>tiểu</a:t>
            </a:r>
            <a:r>
              <a:rPr lang="en-US" sz="2400" b="1" dirty="0" smtClean="0">
                <a:solidFill>
                  <a:prstClr val="white"/>
                </a:solidFill>
                <a:latin typeface="Calibri"/>
              </a:rPr>
              <a:t> </a:t>
            </a:r>
            <a:r>
              <a:rPr lang="en-US" sz="2400" b="1" dirty="0" err="1" smtClean="0">
                <a:solidFill>
                  <a:prstClr val="white"/>
                </a:solidFill>
                <a:latin typeface="Calibri"/>
              </a:rPr>
              <a:t>cầu</a:t>
            </a:r>
            <a:endParaRPr lang="en-US" sz="2400" b="1" dirty="0">
              <a:solidFill>
                <a:prstClr val="white"/>
              </a:solidFill>
              <a:latin typeface="Calibri"/>
            </a:endParaRPr>
          </a:p>
        </p:txBody>
      </p:sp>
      <p:sp>
        <p:nvSpPr>
          <p:cNvPr id="6" name="Right Arrow 5"/>
          <p:cNvSpPr/>
          <p:nvPr/>
        </p:nvSpPr>
        <p:spPr>
          <a:xfrm>
            <a:off x="972449" y="3611301"/>
            <a:ext cx="5457624" cy="932589"/>
          </a:xfrm>
          <a:prstGeom prst="rightArrow">
            <a:avLst/>
          </a:prstGeom>
          <a:gradFill flip="none" rotWithShape="1">
            <a:gsLst>
              <a:gs pos="75000">
                <a:srgbClr val="800000"/>
              </a:gs>
              <a:gs pos="100000">
                <a:srgbClr val="FFFFFF"/>
              </a:gs>
            </a:gsLst>
            <a:lin ang="0" scaled="1"/>
            <a:tileRect/>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smtClean="0">
                <a:solidFill>
                  <a:prstClr val="white"/>
                </a:solidFill>
                <a:latin typeface="Calibri"/>
              </a:rPr>
              <a:t>Thiếu</a:t>
            </a:r>
            <a:r>
              <a:rPr lang="en-US" sz="2400" b="1" dirty="0" smtClean="0">
                <a:solidFill>
                  <a:prstClr val="white"/>
                </a:solidFill>
                <a:latin typeface="Calibri"/>
              </a:rPr>
              <a:t> </a:t>
            </a:r>
            <a:r>
              <a:rPr lang="en-US" sz="2400" b="1" dirty="0" err="1" smtClean="0">
                <a:solidFill>
                  <a:prstClr val="white"/>
                </a:solidFill>
                <a:latin typeface="Calibri"/>
              </a:rPr>
              <a:t>yếu</a:t>
            </a:r>
            <a:r>
              <a:rPr lang="en-US" sz="2400" b="1" dirty="0" smtClean="0">
                <a:solidFill>
                  <a:prstClr val="white"/>
                </a:solidFill>
                <a:latin typeface="Calibri"/>
              </a:rPr>
              <a:t> </a:t>
            </a:r>
            <a:r>
              <a:rPr lang="en-US" sz="2400" b="1" dirty="0" err="1" smtClean="0">
                <a:solidFill>
                  <a:prstClr val="white"/>
                </a:solidFill>
                <a:latin typeface="Calibri"/>
              </a:rPr>
              <a:t>tô</a:t>
            </a:r>
            <a:endParaRPr lang="en-US" sz="2400" b="1" dirty="0">
              <a:solidFill>
                <a:prstClr val="white"/>
              </a:solidFill>
              <a:latin typeface="Calibri"/>
            </a:endParaRPr>
          </a:p>
        </p:txBody>
      </p:sp>
      <p:sp>
        <p:nvSpPr>
          <p:cNvPr id="7" name="Right Arrow 6"/>
          <p:cNvSpPr/>
          <p:nvPr/>
        </p:nvSpPr>
        <p:spPr>
          <a:xfrm>
            <a:off x="972449" y="5059791"/>
            <a:ext cx="5457624" cy="892904"/>
          </a:xfrm>
          <a:prstGeom prst="rightArrow">
            <a:avLst/>
          </a:prstGeom>
          <a:solidFill>
            <a:srgbClr val="A6A6A6"/>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smtClean="0">
                <a:solidFill>
                  <a:prstClr val="white"/>
                </a:solidFill>
                <a:latin typeface="Calibri"/>
              </a:rPr>
              <a:t>Rối</a:t>
            </a:r>
            <a:r>
              <a:rPr lang="en-US" sz="2400" b="1" dirty="0" smtClean="0">
                <a:solidFill>
                  <a:prstClr val="white"/>
                </a:solidFill>
                <a:latin typeface="Calibri"/>
              </a:rPr>
              <a:t> </a:t>
            </a:r>
            <a:r>
              <a:rPr lang="en-US" sz="2400" b="1" dirty="0" err="1" smtClean="0">
                <a:solidFill>
                  <a:prstClr val="white"/>
                </a:solidFill>
                <a:latin typeface="Calibri"/>
              </a:rPr>
              <a:t>loạn</a:t>
            </a:r>
            <a:r>
              <a:rPr lang="en-US" sz="2400" b="1" dirty="0" smtClean="0">
                <a:solidFill>
                  <a:prstClr val="white"/>
                </a:solidFill>
                <a:latin typeface="Calibri"/>
              </a:rPr>
              <a:t> </a:t>
            </a:r>
            <a:r>
              <a:rPr lang="en-US" sz="2400" b="1" dirty="0" err="1" smtClean="0">
                <a:solidFill>
                  <a:prstClr val="white"/>
                </a:solidFill>
                <a:latin typeface="Calibri"/>
              </a:rPr>
              <a:t>đông</a:t>
            </a:r>
            <a:r>
              <a:rPr lang="en-US" sz="2400" b="1" dirty="0" smtClean="0">
                <a:solidFill>
                  <a:prstClr val="white"/>
                </a:solidFill>
                <a:latin typeface="Calibri"/>
              </a:rPr>
              <a:t> </a:t>
            </a:r>
            <a:r>
              <a:rPr lang="en-US" sz="2400" b="1" dirty="0" err="1" smtClean="0">
                <a:solidFill>
                  <a:prstClr val="white"/>
                </a:solidFill>
                <a:latin typeface="Calibri"/>
              </a:rPr>
              <a:t>máu</a:t>
            </a:r>
            <a:endParaRPr lang="en-US" sz="2400" b="1" dirty="0">
              <a:solidFill>
                <a:prstClr val="white"/>
              </a:solidFill>
              <a:latin typeface="Calibri"/>
            </a:endParaRPr>
          </a:p>
        </p:txBody>
      </p:sp>
      <p:sp>
        <p:nvSpPr>
          <p:cNvPr id="8" name="TextBox 7"/>
          <p:cNvSpPr txBox="1"/>
          <p:nvPr/>
        </p:nvSpPr>
        <p:spPr>
          <a:xfrm>
            <a:off x="972449" y="1726281"/>
            <a:ext cx="1893595" cy="461665"/>
          </a:xfrm>
          <a:prstGeom prst="rect">
            <a:avLst/>
          </a:prstGeom>
          <a:noFill/>
        </p:spPr>
        <p:txBody>
          <a:bodyPr wrap="none" rtlCol="0">
            <a:spAutoFit/>
          </a:bodyPr>
          <a:lstStyle/>
          <a:p>
            <a:r>
              <a:rPr lang="en-US" sz="2400" b="1" dirty="0" err="1" smtClean="0">
                <a:solidFill>
                  <a:prstClr val="black"/>
                </a:solidFill>
                <a:latin typeface="Calibri"/>
              </a:rPr>
              <a:t>Nguy</a:t>
            </a:r>
            <a:r>
              <a:rPr lang="en-US" sz="2400" b="1" dirty="0" smtClean="0">
                <a:solidFill>
                  <a:prstClr val="black"/>
                </a:solidFill>
                <a:latin typeface="Calibri"/>
              </a:rPr>
              <a:t> </a:t>
            </a:r>
            <a:r>
              <a:rPr lang="en-US" sz="2400" b="1" dirty="0" err="1" smtClean="0">
                <a:solidFill>
                  <a:prstClr val="black"/>
                </a:solidFill>
                <a:latin typeface="Calibri"/>
              </a:rPr>
              <a:t>cơ</a:t>
            </a:r>
            <a:r>
              <a:rPr lang="en-US" sz="2400" b="1" dirty="0" smtClean="0">
                <a:solidFill>
                  <a:prstClr val="black"/>
                </a:solidFill>
                <a:latin typeface="Calibri"/>
              </a:rPr>
              <a:t> </a:t>
            </a:r>
            <a:r>
              <a:rPr lang="en-US" sz="2400" b="1" dirty="0" err="1" smtClean="0">
                <a:solidFill>
                  <a:prstClr val="black"/>
                </a:solidFill>
                <a:latin typeface="Calibri"/>
              </a:rPr>
              <a:t>thấp</a:t>
            </a:r>
            <a:endParaRPr lang="en-US" sz="2400" b="1" dirty="0">
              <a:solidFill>
                <a:prstClr val="black"/>
              </a:solidFill>
              <a:latin typeface="Calibri"/>
            </a:endParaRPr>
          </a:p>
        </p:txBody>
      </p:sp>
      <p:sp>
        <p:nvSpPr>
          <p:cNvPr id="9" name="TextBox 8"/>
          <p:cNvSpPr txBox="1"/>
          <p:nvPr/>
        </p:nvSpPr>
        <p:spPr>
          <a:xfrm>
            <a:off x="4842400" y="1726281"/>
            <a:ext cx="1747530" cy="461665"/>
          </a:xfrm>
          <a:prstGeom prst="rect">
            <a:avLst/>
          </a:prstGeom>
          <a:noFill/>
        </p:spPr>
        <p:txBody>
          <a:bodyPr wrap="none" rtlCol="0">
            <a:spAutoFit/>
          </a:bodyPr>
          <a:lstStyle/>
          <a:p>
            <a:r>
              <a:rPr lang="en-US" sz="2400" b="1" dirty="0" err="1" smtClean="0">
                <a:solidFill>
                  <a:prstClr val="black"/>
                </a:solidFill>
                <a:latin typeface="Calibri"/>
              </a:rPr>
              <a:t>Nguy</a:t>
            </a:r>
            <a:r>
              <a:rPr lang="en-US" sz="2400" b="1" dirty="0" smtClean="0">
                <a:solidFill>
                  <a:prstClr val="black"/>
                </a:solidFill>
                <a:latin typeface="Calibri"/>
              </a:rPr>
              <a:t> </a:t>
            </a:r>
            <a:r>
              <a:rPr lang="en-US" sz="2400" b="1" dirty="0" err="1" smtClean="0">
                <a:solidFill>
                  <a:prstClr val="black"/>
                </a:solidFill>
                <a:latin typeface="Calibri"/>
              </a:rPr>
              <a:t>cơ</a:t>
            </a:r>
            <a:r>
              <a:rPr lang="en-US" sz="2400" b="1" dirty="0" smtClean="0">
                <a:solidFill>
                  <a:prstClr val="black"/>
                </a:solidFill>
                <a:latin typeface="Calibri"/>
              </a:rPr>
              <a:t> </a:t>
            </a:r>
            <a:r>
              <a:rPr lang="en-US" sz="2400" b="1" dirty="0" err="1" smtClean="0">
                <a:solidFill>
                  <a:prstClr val="black"/>
                </a:solidFill>
                <a:latin typeface="Calibri"/>
              </a:rPr>
              <a:t>cao</a:t>
            </a:r>
            <a:endParaRPr lang="en-US" sz="2400" b="1" dirty="0">
              <a:solidFill>
                <a:prstClr val="black"/>
              </a:solidFill>
              <a:latin typeface="Calibri"/>
            </a:endParaRPr>
          </a:p>
        </p:txBody>
      </p:sp>
    </p:spTree>
    <p:extLst>
      <p:ext uri="{BB962C8B-B14F-4D97-AF65-F5344CB8AC3E}">
        <p14:creationId xmlns:p14="http://schemas.microsoft.com/office/powerpoint/2010/main" val="25594538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DCE6F2"/>
          </a:solidFill>
        </p:spPr>
        <p:txBody>
          <a:bodyPr>
            <a:normAutofit fontScale="90000"/>
          </a:bodyPr>
          <a:lstStyle/>
          <a:p>
            <a:pPr algn="l"/>
            <a:r>
              <a:rPr lang="en-US" dirty="0" err="1">
                <a:latin typeface="Gill Sans Light"/>
                <a:cs typeface="Gill Sans Light"/>
              </a:rPr>
              <a:t>Thiếu</a:t>
            </a:r>
            <a:r>
              <a:rPr lang="en-US" dirty="0">
                <a:latin typeface="Gill Sans Light"/>
                <a:cs typeface="Gill Sans Light"/>
              </a:rPr>
              <a:t> </a:t>
            </a:r>
            <a:r>
              <a:rPr lang="en-US" dirty="0" err="1">
                <a:latin typeface="Gill Sans Light"/>
                <a:cs typeface="Gill Sans Light"/>
              </a:rPr>
              <a:t>yếu</a:t>
            </a:r>
            <a:r>
              <a:rPr lang="en-US" dirty="0">
                <a:latin typeface="Gill Sans Light"/>
                <a:cs typeface="Gill Sans Light"/>
              </a:rPr>
              <a:t> </a:t>
            </a:r>
            <a:r>
              <a:rPr lang="en-US" dirty="0" err="1">
                <a:latin typeface="Gill Sans Light"/>
                <a:cs typeface="Gill Sans Light"/>
              </a:rPr>
              <a:t>tố</a:t>
            </a:r>
            <a:r>
              <a:rPr lang="en-US" dirty="0">
                <a:latin typeface="Gill Sans Light"/>
                <a:cs typeface="Gill Sans Light"/>
              </a:rPr>
              <a:t>: </a:t>
            </a:r>
            <a:r>
              <a:rPr lang="en-US" dirty="0" smtClean="0">
                <a:latin typeface="Gill Sans Light"/>
                <a:cs typeface="Gill Sans Light"/>
              </a:rPr>
              <a:t> </a:t>
            </a:r>
            <a:r>
              <a:rPr lang="en-US" dirty="0" err="1" smtClean="0">
                <a:latin typeface="Gill Sans Light"/>
                <a:cs typeface="Gill Sans Light"/>
              </a:rPr>
              <a:t>bệnh</a:t>
            </a:r>
            <a:r>
              <a:rPr lang="en-US" dirty="0" smtClean="0">
                <a:latin typeface="Gill Sans Light"/>
                <a:cs typeface="Gill Sans Light"/>
              </a:rPr>
              <a:t> Von </a:t>
            </a:r>
            <a:r>
              <a:rPr lang="en-US" dirty="0" err="1" smtClean="0">
                <a:latin typeface="Gill Sans Light"/>
                <a:cs typeface="Gill Sans Light"/>
              </a:rPr>
              <a:t>Willebrand</a:t>
            </a:r>
            <a:endParaRPr lang="en-US" dirty="0">
              <a:latin typeface="Gill Sans Light"/>
              <a:cs typeface="Gill Sans Light"/>
            </a:endParaRPr>
          </a:p>
        </p:txBody>
      </p:sp>
      <p:sp>
        <p:nvSpPr>
          <p:cNvPr id="4" name="Content Placeholder 3"/>
          <p:cNvSpPr>
            <a:spLocks noGrp="1"/>
          </p:cNvSpPr>
          <p:nvPr>
            <p:ph idx="1"/>
          </p:nvPr>
        </p:nvSpPr>
        <p:spPr/>
        <p:txBody>
          <a:bodyPr>
            <a:normAutofit fontScale="77500" lnSpcReduction="20000"/>
          </a:bodyPr>
          <a:lstStyle/>
          <a:p>
            <a:pPr>
              <a:buClr>
                <a:schemeClr val="tx2"/>
              </a:buClr>
              <a:buFont typeface="Wingdings" charset="2"/>
              <a:buChar char="§"/>
            </a:pPr>
            <a:r>
              <a:rPr lang="en-US" dirty="0" smtClean="0">
                <a:latin typeface="Gill Sans Light"/>
                <a:cs typeface="Gill Sans Light"/>
              </a:rPr>
              <a:t>T</a:t>
            </a:r>
            <a:r>
              <a:rPr lang="vi-VN" dirty="0" smtClean="0">
                <a:latin typeface="Gill Sans Light"/>
                <a:cs typeface="Gill Sans Light"/>
              </a:rPr>
              <a:t>hường </a:t>
            </a:r>
            <a:r>
              <a:rPr lang="en-US" dirty="0" smtClean="0">
                <a:latin typeface="Gill Sans Light"/>
                <a:cs typeface="Gill Sans Light"/>
              </a:rPr>
              <a:t>do r</a:t>
            </a:r>
            <a:r>
              <a:rPr lang="vi-VN" dirty="0" smtClean="0">
                <a:latin typeface="Gill Sans Light"/>
                <a:cs typeface="Gill Sans Light"/>
              </a:rPr>
              <a:t>ối </a:t>
            </a:r>
            <a:r>
              <a:rPr lang="vi-VN" dirty="0">
                <a:latin typeface="Gill Sans Light"/>
                <a:cs typeface="Gill Sans Light"/>
              </a:rPr>
              <a:t>loạn </a:t>
            </a:r>
            <a:r>
              <a:rPr lang="en-US" dirty="0" err="1" smtClean="0">
                <a:latin typeface="Gill Sans Light"/>
                <a:cs typeface="Gill Sans Light"/>
              </a:rPr>
              <a:t>đông</a:t>
            </a:r>
            <a:r>
              <a:rPr lang="en-US" dirty="0" smtClean="0">
                <a:latin typeface="Gill Sans Light"/>
                <a:cs typeface="Gill Sans Light"/>
              </a:rPr>
              <a:t> </a:t>
            </a:r>
            <a:r>
              <a:rPr lang="en-US" dirty="0" err="1" smtClean="0">
                <a:latin typeface="Gill Sans Light"/>
                <a:cs typeface="Gill Sans Light"/>
              </a:rPr>
              <a:t>máu</a:t>
            </a:r>
            <a:r>
              <a:rPr lang="en-US" dirty="0" smtClean="0">
                <a:latin typeface="Gill Sans Light"/>
                <a:cs typeface="Gill Sans Light"/>
              </a:rPr>
              <a:t> </a:t>
            </a:r>
            <a:r>
              <a:rPr lang="vi-VN" dirty="0" smtClean="0">
                <a:latin typeface="Gill Sans Light"/>
                <a:cs typeface="Gill Sans Light"/>
              </a:rPr>
              <a:t>di </a:t>
            </a:r>
            <a:r>
              <a:rPr lang="vi-VN" dirty="0">
                <a:latin typeface="Gill Sans Light"/>
                <a:cs typeface="Gill Sans Light"/>
              </a:rPr>
              <a:t>truyền </a:t>
            </a:r>
            <a:r>
              <a:rPr lang="vi-VN" dirty="0" smtClean="0">
                <a:latin typeface="Gill Sans Light"/>
                <a:cs typeface="Gill Sans Light"/>
              </a:rPr>
              <a:t>: </a:t>
            </a:r>
            <a:r>
              <a:rPr lang="vi-VN" dirty="0">
                <a:latin typeface="Gill Sans Light"/>
                <a:cs typeface="Gill Sans Light"/>
              </a:rPr>
              <a:t>1 / 100-1,000</a:t>
            </a:r>
          </a:p>
          <a:p>
            <a:pPr>
              <a:buClr>
                <a:schemeClr val="tx2"/>
              </a:buClr>
              <a:buFont typeface="Wingdings" charset="2"/>
              <a:buChar char="§"/>
            </a:pPr>
            <a:r>
              <a:rPr lang="en-US" dirty="0" smtClean="0">
                <a:latin typeface="Gill Sans Light"/>
                <a:cs typeface="Gill Sans Light"/>
              </a:rPr>
              <a:t>     </a:t>
            </a:r>
            <a:r>
              <a:rPr lang="vi-VN" sz="3100" dirty="0" smtClean="0">
                <a:latin typeface="Gill Sans Light"/>
                <a:cs typeface="Gill Sans Light"/>
              </a:rPr>
              <a:t>Loại </a:t>
            </a:r>
            <a:r>
              <a:rPr lang="vi-VN" sz="3100" dirty="0">
                <a:latin typeface="Gill Sans Light"/>
                <a:cs typeface="Gill Sans Light"/>
              </a:rPr>
              <a:t>1 (70-80% trường hợp)</a:t>
            </a:r>
          </a:p>
          <a:p>
            <a:pPr>
              <a:buClr>
                <a:schemeClr val="tx2"/>
              </a:buClr>
              <a:buFont typeface="Wingdings" charset="2"/>
              <a:buChar char="§"/>
            </a:pPr>
            <a:r>
              <a:rPr lang="en-US" dirty="0" smtClean="0">
                <a:latin typeface="Gill Sans Light"/>
                <a:cs typeface="Gill Sans Light"/>
              </a:rPr>
              <a:t>        </a:t>
            </a:r>
            <a:r>
              <a:rPr lang="vi-VN" sz="2300" dirty="0" smtClean="0">
                <a:latin typeface="Gill Sans Light"/>
                <a:cs typeface="Gill Sans Light"/>
              </a:rPr>
              <a:t>Thường </a:t>
            </a:r>
            <a:r>
              <a:rPr lang="vi-VN" sz="2300" dirty="0">
                <a:latin typeface="Gill Sans Light"/>
                <a:cs typeface="Gill Sans Light"/>
              </a:rPr>
              <a:t>không có triệu chứng cho đến khi chảy máu </a:t>
            </a:r>
            <a:endParaRPr lang="en-US" sz="2300" dirty="0" smtClean="0">
              <a:latin typeface="Gill Sans Light"/>
              <a:cs typeface="Gill Sans Light"/>
            </a:endParaRPr>
          </a:p>
          <a:p>
            <a:pPr>
              <a:buClr>
                <a:schemeClr val="tx2"/>
              </a:buClr>
              <a:buFont typeface="Wingdings" charset="2"/>
              <a:buChar char="§"/>
            </a:pPr>
            <a:r>
              <a:rPr lang="en-US" sz="3100" dirty="0" smtClean="0">
                <a:latin typeface="Gill Sans Light"/>
                <a:cs typeface="Gill Sans Light"/>
              </a:rPr>
              <a:t>     T</a:t>
            </a:r>
            <a:r>
              <a:rPr lang="vi-VN" sz="3100" dirty="0" smtClean="0">
                <a:latin typeface="Gill Sans Light"/>
                <a:cs typeface="Gill Sans Light"/>
              </a:rPr>
              <a:t>hiếu </a:t>
            </a:r>
            <a:r>
              <a:rPr lang="vi-VN" sz="3100" dirty="0">
                <a:latin typeface="Gill Sans Light"/>
                <a:cs typeface="Gill Sans Light"/>
              </a:rPr>
              <a:t>định lượng yếu tố Von Willebrand (VWF</a:t>
            </a:r>
            <a:r>
              <a:rPr lang="vi-VN" sz="3100" dirty="0" smtClean="0">
                <a:latin typeface="Gill Sans Light"/>
                <a:cs typeface="Gill Sans Light"/>
              </a:rPr>
              <a:t>)</a:t>
            </a:r>
            <a:endParaRPr lang="en-US" sz="3100" dirty="0" smtClean="0">
              <a:latin typeface="Gill Sans Light"/>
              <a:cs typeface="Gill Sans Light"/>
            </a:endParaRPr>
          </a:p>
          <a:p>
            <a:pPr>
              <a:buClr>
                <a:schemeClr val="tx2"/>
              </a:buClr>
              <a:buFont typeface="Wingdings" charset="2"/>
              <a:buChar char="§"/>
            </a:pPr>
            <a:r>
              <a:rPr lang="en-US" dirty="0" smtClean="0">
                <a:latin typeface="Gill Sans Light"/>
                <a:cs typeface="Gill Sans Light"/>
              </a:rPr>
              <a:t>VWD Screening panel:</a:t>
            </a:r>
          </a:p>
          <a:p>
            <a:pPr lvl="1">
              <a:buClr>
                <a:schemeClr val="tx2"/>
              </a:buClr>
              <a:buFont typeface="Wingdings" charset="2"/>
              <a:buChar char="§"/>
            </a:pPr>
            <a:r>
              <a:rPr lang="en-US" dirty="0" smtClean="0">
                <a:latin typeface="Gill Sans Light"/>
                <a:cs typeface="Gill Sans Light"/>
              </a:rPr>
              <a:t>VWF </a:t>
            </a:r>
            <a:r>
              <a:rPr lang="en-US" dirty="0" err="1" smtClean="0">
                <a:latin typeface="Gill Sans Light"/>
                <a:cs typeface="Gill Sans Light"/>
              </a:rPr>
              <a:t>Kháng</a:t>
            </a:r>
            <a:r>
              <a:rPr lang="en-US" dirty="0" smtClean="0">
                <a:latin typeface="Gill Sans Light"/>
                <a:cs typeface="Gill Sans Light"/>
              </a:rPr>
              <a:t> </a:t>
            </a:r>
            <a:r>
              <a:rPr lang="en-US" dirty="0" err="1" smtClean="0">
                <a:latin typeface="Gill Sans Light"/>
                <a:cs typeface="Gill Sans Light"/>
              </a:rPr>
              <a:t>thể</a:t>
            </a:r>
            <a:r>
              <a:rPr lang="en-US" dirty="0" smtClean="0">
                <a:latin typeface="Gill Sans Light"/>
                <a:cs typeface="Gill Sans Light"/>
              </a:rPr>
              <a:t> (</a:t>
            </a:r>
            <a:r>
              <a:rPr lang="en-US" dirty="0" err="1" smtClean="0">
                <a:latin typeface="Gill Sans Light"/>
                <a:cs typeface="Gill Sans Light"/>
              </a:rPr>
              <a:t>VWF:Ag</a:t>
            </a:r>
            <a:r>
              <a:rPr lang="en-US" dirty="0" smtClean="0">
                <a:latin typeface="Gill Sans Light"/>
                <a:cs typeface="Gill Sans Light"/>
              </a:rPr>
              <a:t>)- test</a:t>
            </a:r>
            <a:r>
              <a:rPr lang="vi-VN" dirty="0" smtClean="0">
                <a:latin typeface="Gill Sans Light"/>
                <a:cs typeface="Gill Sans Light"/>
              </a:rPr>
              <a:t> </a:t>
            </a:r>
            <a:r>
              <a:rPr lang="vi-VN" dirty="0">
                <a:latin typeface="Gill Sans Light"/>
                <a:cs typeface="Gill Sans Light"/>
              </a:rPr>
              <a:t>kiểm tra định </a:t>
            </a:r>
            <a:r>
              <a:rPr lang="vi-VN" dirty="0" smtClean="0">
                <a:latin typeface="Gill Sans Light"/>
                <a:cs typeface="Gill Sans Light"/>
              </a:rPr>
              <a:t>lượng</a:t>
            </a:r>
            <a:r>
              <a:rPr lang="en-US" dirty="0" smtClean="0">
                <a:latin typeface="Gill Sans Light"/>
                <a:cs typeface="Gill Sans Light"/>
              </a:rPr>
              <a:t> plasma [VWF]</a:t>
            </a:r>
          </a:p>
          <a:p>
            <a:pPr lvl="1">
              <a:buClr>
                <a:schemeClr val="tx2"/>
              </a:buClr>
              <a:buFont typeface="Wingdings" charset="2"/>
              <a:buChar char="§"/>
            </a:pPr>
            <a:r>
              <a:rPr lang="en-US" dirty="0" err="1" smtClean="0">
                <a:latin typeface="Gill Sans Light"/>
                <a:cs typeface="Gill Sans Light"/>
              </a:rPr>
              <a:t>Ristocetin</a:t>
            </a:r>
            <a:r>
              <a:rPr lang="en-US" dirty="0" smtClean="0">
                <a:latin typeface="Gill Sans Light"/>
                <a:cs typeface="Gill Sans Light"/>
              </a:rPr>
              <a:t> cofactor activity (</a:t>
            </a:r>
            <a:r>
              <a:rPr lang="en-US" dirty="0" err="1" smtClean="0">
                <a:latin typeface="Gill Sans Light"/>
                <a:cs typeface="Gill Sans Light"/>
              </a:rPr>
              <a:t>VWF:Rco</a:t>
            </a:r>
            <a:r>
              <a:rPr lang="en-US" dirty="0" smtClean="0">
                <a:latin typeface="Gill Sans Light"/>
                <a:cs typeface="Gill Sans Light"/>
              </a:rPr>
              <a:t>)-VWF functional test</a:t>
            </a:r>
          </a:p>
          <a:p>
            <a:pPr lvl="1">
              <a:buClr>
                <a:schemeClr val="tx2"/>
              </a:buClr>
              <a:buFont typeface="Wingdings" charset="2"/>
              <a:buChar char="§"/>
            </a:pPr>
            <a:r>
              <a:rPr lang="en-US" dirty="0" smtClean="0">
                <a:latin typeface="Gill Sans Light"/>
                <a:cs typeface="Gill Sans Light"/>
              </a:rPr>
              <a:t>Factor VIII coagulant activity (FVIII:C)-Factor VIII functional test</a:t>
            </a:r>
          </a:p>
          <a:p>
            <a:pPr lvl="1">
              <a:buClr>
                <a:schemeClr val="tx2"/>
              </a:buClr>
              <a:buFont typeface="Wingdings" charset="2"/>
              <a:buChar char="§"/>
            </a:pPr>
            <a:r>
              <a:rPr lang="en-US" dirty="0" smtClean="0">
                <a:latin typeface="Gill Sans Light"/>
                <a:cs typeface="Gill Sans Light"/>
              </a:rPr>
              <a:t>PT/PTT</a:t>
            </a:r>
            <a:endParaRPr lang="en-US" dirty="0">
              <a:latin typeface="Gill Sans Light"/>
              <a:cs typeface="Gill Sans Light"/>
            </a:endParaRPr>
          </a:p>
        </p:txBody>
      </p:sp>
      <p:sp>
        <p:nvSpPr>
          <p:cNvPr id="5" name="TextBox 4"/>
          <p:cNvSpPr txBox="1"/>
          <p:nvPr/>
        </p:nvSpPr>
        <p:spPr>
          <a:xfrm>
            <a:off x="457200" y="6383251"/>
            <a:ext cx="5046349" cy="369332"/>
          </a:xfrm>
          <a:prstGeom prst="rect">
            <a:avLst/>
          </a:prstGeom>
          <a:noFill/>
        </p:spPr>
        <p:txBody>
          <a:bodyPr wrap="none" rtlCol="0">
            <a:spAutoFit/>
          </a:bodyPr>
          <a:lstStyle/>
          <a:p>
            <a:r>
              <a:rPr lang="en-US" dirty="0" err="1" smtClean="0">
                <a:solidFill>
                  <a:prstClr val="black"/>
                </a:solidFill>
                <a:latin typeface="Calibri"/>
              </a:rPr>
              <a:t>Thomton</a:t>
            </a:r>
            <a:r>
              <a:rPr lang="en-US" dirty="0" smtClean="0">
                <a:solidFill>
                  <a:prstClr val="black"/>
                </a:solidFill>
                <a:latin typeface="Calibri"/>
              </a:rPr>
              <a:t>, 2010. Best </a:t>
            </a:r>
            <a:r>
              <a:rPr lang="en-US" dirty="0" err="1" smtClean="0">
                <a:solidFill>
                  <a:prstClr val="black"/>
                </a:solidFill>
                <a:latin typeface="Calibri"/>
              </a:rPr>
              <a:t>Pract</a:t>
            </a:r>
            <a:r>
              <a:rPr lang="en-US" dirty="0" smtClean="0">
                <a:solidFill>
                  <a:prstClr val="black"/>
                </a:solidFill>
                <a:latin typeface="Calibri"/>
              </a:rPr>
              <a:t> Res </a:t>
            </a:r>
            <a:r>
              <a:rPr lang="en-US" dirty="0" err="1" smtClean="0">
                <a:solidFill>
                  <a:prstClr val="black"/>
                </a:solidFill>
                <a:latin typeface="Calibri"/>
              </a:rPr>
              <a:t>Clin</a:t>
            </a:r>
            <a:r>
              <a:rPr lang="en-US" dirty="0" smtClean="0">
                <a:solidFill>
                  <a:prstClr val="black"/>
                </a:solidFill>
                <a:latin typeface="Calibri"/>
              </a:rPr>
              <a:t> </a:t>
            </a:r>
            <a:r>
              <a:rPr lang="en-US" dirty="0" err="1" smtClean="0">
                <a:solidFill>
                  <a:prstClr val="black"/>
                </a:solidFill>
                <a:latin typeface="Calibri"/>
              </a:rPr>
              <a:t>Ostet</a:t>
            </a:r>
            <a:r>
              <a:rPr lang="en-US" dirty="0" smtClean="0">
                <a:solidFill>
                  <a:prstClr val="black"/>
                </a:solidFill>
                <a:latin typeface="Calibri"/>
              </a:rPr>
              <a:t> Gynecol.</a:t>
            </a:r>
            <a:endParaRPr lang="en-US" dirty="0">
              <a:solidFill>
                <a:prstClr val="black"/>
              </a:solidFill>
              <a:latin typeface="Calibri"/>
            </a:endParaRPr>
          </a:p>
        </p:txBody>
      </p:sp>
    </p:spTree>
    <p:extLst>
      <p:ext uri="{BB962C8B-B14F-4D97-AF65-F5344CB8AC3E}">
        <p14:creationId xmlns:p14="http://schemas.microsoft.com/office/powerpoint/2010/main" val="35647131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CE6F2"/>
          </a:solidFill>
        </p:spPr>
        <p:txBody>
          <a:bodyPr/>
          <a:lstStyle/>
          <a:p>
            <a:pPr algn="l"/>
            <a:r>
              <a:rPr lang="en-US" dirty="0" smtClean="0">
                <a:latin typeface="Gill Sans Light"/>
                <a:cs typeface="Gill Sans Light"/>
              </a:rPr>
              <a:t>Bleeding Diathesis</a:t>
            </a:r>
            <a:endParaRPr lang="en-US" dirty="0">
              <a:latin typeface="Gill Sans Light"/>
              <a:cs typeface="Gill Sans Light"/>
            </a:endParaRPr>
          </a:p>
        </p:txBody>
      </p:sp>
      <p:sp>
        <p:nvSpPr>
          <p:cNvPr id="4" name="TextBox 3"/>
          <p:cNvSpPr txBox="1"/>
          <p:nvPr/>
        </p:nvSpPr>
        <p:spPr>
          <a:xfrm>
            <a:off x="7323138" y="2262024"/>
            <a:ext cx="677118" cy="3539431"/>
          </a:xfrm>
          <a:prstGeom prst="rect">
            <a:avLst/>
          </a:prstGeom>
          <a:solidFill>
            <a:srgbClr val="FFDC72"/>
          </a:solidFill>
          <a:ln>
            <a:solidFill>
              <a:srgbClr val="000000"/>
            </a:solidFill>
          </a:ln>
        </p:spPr>
        <p:txBody>
          <a:bodyPr wrap="square" rtlCol="0">
            <a:spAutoFit/>
          </a:bodyPr>
          <a:lstStyle/>
          <a:p>
            <a:r>
              <a:rPr lang="en-US" sz="2800" b="1" dirty="0" smtClean="0">
                <a:solidFill>
                  <a:prstClr val="black"/>
                </a:solidFill>
                <a:latin typeface="Calibri"/>
              </a:rPr>
              <a:t> H</a:t>
            </a:r>
          </a:p>
          <a:p>
            <a:r>
              <a:rPr lang="en-US" sz="2800" b="1" dirty="0" smtClean="0">
                <a:solidFill>
                  <a:prstClr val="black"/>
                </a:solidFill>
                <a:latin typeface="Calibri"/>
              </a:rPr>
              <a:t> E</a:t>
            </a:r>
          </a:p>
          <a:p>
            <a:r>
              <a:rPr lang="en-US" sz="2800" b="1" dirty="0" smtClean="0">
                <a:solidFill>
                  <a:prstClr val="black"/>
                </a:solidFill>
                <a:latin typeface="Calibri"/>
              </a:rPr>
              <a:t> M</a:t>
            </a:r>
          </a:p>
          <a:p>
            <a:r>
              <a:rPr lang="en-US" sz="2800" b="1" dirty="0" smtClean="0">
                <a:solidFill>
                  <a:prstClr val="black"/>
                </a:solidFill>
                <a:latin typeface="Calibri"/>
              </a:rPr>
              <a:t> A</a:t>
            </a:r>
          </a:p>
          <a:p>
            <a:r>
              <a:rPr lang="en-US" sz="2800" b="1" dirty="0" smtClean="0">
                <a:solidFill>
                  <a:prstClr val="black"/>
                </a:solidFill>
                <a:latin typeface="Calibri"/>
              </a:rPr>
              <a:t> T</a:t>
            </a:r>
          </a:p>
          <a:p>
            <a:r>
              <a:rPr lang="en-US" sz="2800" b="1" dirty="0" smtClean="0">
                <a:solidFill>
                  <a:prstClr val="black"/>
                </a:solidFill>
                <a:latin typeface="Calibri"/>
              </a:rPr>
              <a:t> O</a:t>
            </a:r>
          </a:p>
          <a:p>
            <a:r>
              <a:rPr lang="en-US" sz="2800" b="1" dirty="0" smtClean="0">
                <a:solidFill>
                  <a:prstClr val="black"/>
                </a:solidFill>
                <a:latin typeface="Calibri"/>
              </a:rPr>
              <a:t> M</a:t>
            </a:r>
          </a:p>
          <a:p>
            <a:r>
              <a:rPr lang="en-US" sz="2800" b="1" dirty="0" smtClean="0">
                <a:solidFill>
                  <a:prstClr val="black"/>
                </a:solidFill>
                <a:latin typeface="Calibri"/>
              </a:rPr>
              <a:t> A</a:t>
            </a:r>
            <a:endParaRPr lang="en-US" sz="2800" b="1" dirty="0">
              <a:solidFill>
                <a:prstClr val="black"/>
              </a:solidFill>
              <a:latin typeface="Calibri"/>
            </a:endParaRPr>
          </a:p>
        </p:txBody>
      </p:sp>
      <p:sp>
        <p:nvSpPr>
          <p:cNvPr id="5" name="Right Arrow 4"/>
          <p:cNvSpPr/>
          <p:nvPr/>
        </p:nvSpPr>
        <p:spPr>
          <a:xfrm>
            <a:off x="972449" y="2262024"/>
            <a:ext cx="5457624" cy="881478"/>
          </a:xfrm>
          <a:prstGeom prst="rightArrow">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prstClr val="white"/>
                </a:solidFill>
                <a:latin typeface="Calibri"/>
              </a:rPr>
              <a:t>THROMBOCYTOPENIA</a:t>
            </a:r>
            <a:endParaRPr lang="en-US" sz="2400" b="1" dirty="0">
              <a:solidFill>
                <a:prstClr val="white"/>
              </a:solidFill>
              <a:latin typeface="Calibri"/>
            </a:endParaRPr>
          </a:p>
        </p:txBody>
      </p:sp>
      <p:sp>
        <p:nvSpPr>
          <p:cNvPr id="6" name="Right Arrow 5"/>
          <p:cNvSpPr/>
          <p:nvPr/>
        </p:nvSpPr>
        <p:spPr>
          <a:xfrm>
            <a:off x="972449" y="3611301"/>
            <a:ext cx="5457624" cy="932589"/>
          </a:xfrm>
          <a:prstGeom prst="rightArrow">
            <a:avLst/>
          </a:prstGeom>
          <a:solidFill>
            <a:schemeClr val="bg1">
              <a:lumMod val="6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prstClr val="white"/>
                </a:solidFill>
                <a:latin typeface="Calibri"/>
              </a:rPr>
              <a:t>FACTOR DEFICIENCIES</a:t>
            </a:r>
            <a:endParaRPr lang="en-US" sz="2400" b="1" dirty="0">
              <a:solidFill>
                <a:prstClr val="white"/>
              </a:solidFill>
              <a:latin typeface="Calibri"/>
            </a:endParaRPr>
          </a:p>
        </p:txBody>
      </p:sp>
      <p:sp>
        <p:nvSpPr>
          <p:cNvPr id="7" name="Right Arrow 6"/>
          <p:cNvSpPr/>
          <p:nvPr/>
        </p:nvSpPr>
        <p:spPr>
          <a:xfrm>
            <a:off x="972449" y="5059791"/>
            <a:ext cx="5457624" cy="892904"/>
          </a:xfrm>
          <a:prstGeom prst="rightArrow">
            <a:avLst/>
          </a:prstGeom>
          <a:gradFill flip="none" rotWithShape="1">
            <a:gsLst>
              <a:gs pos="47000">
                <a:srgbClr val="800000"/>
              </a:gs>
              <a:gs pos="100000">
                <a:srgbClr val="FFFFFF"/>
              </a:gs>
            </a:gsLst>
            <a:lin ang="0" scaled="1"/>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prstClr val="white"/>
                </a:solidFill>
                <a:latin typeface="Calibri"/>
              </a:rPr>
              <a:t>ANTICOAGULATION</a:t>
            </a:r>
            <a:endParaRPr lang="en-US" sz="2400" b="1" dirty="0">
              <a:solidFill>
                <a:prstClr val="white"/>
              </a:solidFill>
              <a:latin typeface="Calibri"/>
            </a:endParaRPr>
          </a:p>
        </p:txBody>
      </p:sp>
      <p:sp>
        <p:nvSpPr>
          <p:cNvPr id="8" name="TextBox 7"/>
          <p:cNvSpPr txBox="1"/>
          <p:nvPr/>
        </p:nvSpPr>
        <p:spPr>
          <a:xfrm>
            <a:off x="972449" y="1726281"/>
            <a:ext cx="1298553" cy="461665"/>
          </a:xfrm>
          <a:prstGeom prst="rect">
            <a:avLst/>
          </a:prstGeom>
          <a:noFill/>
        </p:spPr>
        <p:txBody>
          <a:bodyPr wrap="none" rtlCol="0">
            <a:spAutoFit/>
          </a:bodyPr>
          <a:lstStyle/>
          <a:p>
            <a:r>
              <a:rPr lang="en-US" sz="2400" b="1" dirty="0" smtClean="0">
                <a:solidFill>
                  <a:prstClr val="black"/>
                </a:solidFill>
                <a:latin typeface="Calibri"/>
              </a:rPr>
              <a:t>Low Risk</a:t>
            </a:r>
            <a:endParaRPr lang="en-US" sz="2400" b="1" dirty="0">
              <a:solidFill>
                <a:prstClr val="black"/>
              </a:solidFill>
              <a:latin typeface="Calibri"/>
            </a:endParaRPr>
          </a:p>
        </p:txBody>
      </p:sp>
      <p:sp>
        <p:nvSpPr>
          <p:cNvPr id="9" name="TextBox 8"/>
          <p:cNvSpPr txBox="1"/>
          <p:nvPr/>
        </p:nvSpPr>
        <p:spPr>
          <a:xfrm>
            <a:off x="4842400" y="1726281"/>
            <a:ext cx="1354457" cy="461665"/>
          </a:xfrm>
          <a:prstGeom prst="rect">
            <a:avLst/>
          </a:prstGeom>
          <a:noFill/>
        </p:spPr>
        <p:txBody>
          <a:bodyPr wrap="none" rtlCol="0">
            <a:spAutoFit/>
          </a:bodyPr>
          <a:lstStyle/>
          <a:p>
            <a:r>
              <a:rPr lang="en-US" sz="2400" b="1" dirty="0" smtClean="0">
                <a:solidFill>
                  <a:prstClr val="black"/>
                </a:solidFill>
                <a:latin typeface="Calibri"/>
              </a:rPr>
              <a:t>High Risk</a:t>
            </a:r>
            <a:endParaRPr lang="en-US" sz="2400" b="1" dirty="0">
              <a:solidFill>
                <a:prstClr val="black"/>
              </a:solidFill>
              <a:latin typeface="Calibri"/>
            </a:endParaRPr>
          </a:p>
        </p:txBody>
      </p:sp>
    </p:spTree>
    <p:extLst>
      <p:ext uri="{BB962C8B-B14F-4D97-AF65-F5344CB8AC3E}">
        <p14:creationId xmlns:p14="http://schemas.microsoft.com/office/powerpoint/2010/main" val="40691720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rgbClr val="DCE6F2"/>
          </a:solidFill>
        </p:spPr>
        <p:txBody>
          <a:bodyPr/>
          <a:lstStyle/>
          <a:p>
            <a:pPr algn="l"/>
            <a:r>
              <a:rPr lang="en-US" dirty="0" smtClean="0">
                <a:latin typeface="Gill Sans Light"/>
                <a:cs typeface="Gill Sans Light"/>
              </a:rPr>
              <a:t>Heparin Anticoagulation</a:t>
            </a:r>
            <a:endParaRPr lang="en-US" dirty="0">
              <a:latin typeface="Gill Sans Light"/>
              <a:cs typeface="Gill Sans Light"/>
            </a:endParaRPr>
          </a:p>
        </p:txBody>
      </p:sp>
      <p:sp>
        <p:nvSpPr>
          <p:cNvPr id="8" name="Content Placeholder 7"/>
          <p:cNvSpPr>
            <a:spLocks noGrp="1"/>
          </p:cNvSpPr>
          <p:nvPr>
            <p:ph idx="1"/>
          </p:nvPr>
        </p:nvSpPr>
        <p:spPr/>
        <p:txBody>
          <a:bodyPr>
            <a:normAutofit fontScale="85000" lnSpcReduction="20000"/>
          </a:bodyPr>
          <a:lstStyle/>
          <a:p>
            <a:endParaRPr lang="en-US" dirty="0" smtClean="0"/>
          </a:p>
          <a:p>
            <a:pPr>
              <a:buClr>
                <a:schemeClr val="tx2"/>
              </a:buClr>
              <a:buFont typeface="Wingdings" charset="2"/>
              <a:buChar char="§"/>
            </a:pPr>
            <a:r>
              <a:rPr lang="en-US" dirty="0" err="1" smtClean="0">
                <a:latin typeface="Gill Sans Light"/>
                <a:cs typeface="Gill Sans Light"/>
              </a:rPr>
              <a:t>Đối</a:t>
            </a:r>
            <a:r>
              <a:rPr lang="en-US" dirty="0" smtClean="0">
                <a:latin typeface="Gill Sans Light"/>
                <a:cs typeface="Gill Sans Light"/>
              </a:rPr>
              <a:t> </a:t>
            </a:r>
            <a:r>
              <a:rPr lang="en-US" dirty="0" err="1" smtClean="0">
                <a:latin typeface="Gill Sans Light"/>
                <a:cs typeface="Gill Sans Light"/>
              </a:rPr>
              <a:t>với</a:t>
            </a:r>
            <a:r>
              <a:rPr lang="en-US" dirty="0" smtClean="0">
                <a:latin typeface="Gill Sans Light"/>
                <a:cs typeface="Gill Sans Light"/>
              </a:rPr>
              <a:t> LMWH,</a:t>
            </a:r>
          </a:p>
          <a:p>
            <a:pPr lvl="1">
              <a:buClr>
                <a:schemeClr val="tx2"/>
              </a:buClr>
              <a:buFont typeface="Wingdings" charset="2"/>
              <a:buChar char="§"/>
            </a:pPr>
            <a:r>
              <a:rPr lang="en-US" sz="2400" dirty="0" err="1" smtClean="0">
                <a:latin typeface="Gill Sans Light"/>
                <a:cs typeface="Gill Sans Light"/>
              </a:rPr>
              <a:t>Gây</a:t>
            </a:r>
            <a:r>
              <a:rPr lang="en-US" sz="2400" dirty="0" smtClean="0">
                <a:latin typeface="Gill Sans Light"/>
                <a:cs typeface="Gill Sans Light"/>
              </a:rPr>
              <a:t> </a:t>
            </a:r>
            <a:r>
              <a:rPr lang="en-US" sz="2400" dirty="0" err="1" smtClean="0">
                <a:latin typeface="Gill Sans Light"/>
                <a:cs typeface="Gill Sans Light"/>
              </a:rPr>
              <a:t>tê</a:t>
            </a:r>
            <a:r>
              <a:rPr lang="en-US" sz="2400" dirty="0" smtClean="0">
                <a:latin typeface="Gill Sans Light"/>
                <a:cs typeface="Gill Sans Light"/>
              </a:rPr>
              <a:t> </a:t>
            </a:r>
            <a:r>
              <a:rPr lang="en-US" sz="2400" dirty="0" err="1" smtClean="0">
                <a:latin typeface="Gill Sans Light"/>
                <a:cs typeface="Gill Sans Light"/>
              </a:rPr>
              <a:t>vùng</a:t>
            </a:r>
            <a:r>
              <a:rPr lang="en-US" sz="2400" dirty="0" smtClean="0">
                <a:latin typeface="Gill Sans Light"/>
                <a:cs typeface="Gill Sans Light"/>
              </a:rPr>
              <a:t> </a:t>
            </a:r>
            <a:r>
              <a:rPr lang="en-US" sz="2400" dirty="0" err="1" smtClean="0">
                <a:latin typeface="Gill Sans Light"/>
                <a:cs typeface="Gill Sans Light"/>
              </a:rPr>
              <a:t>sau</a:t>
            </a:r>
            <a:r>
              <a:rPr lang="en-US" sz="2400" dirty="0" smtClean="0">
                <a:latin typeface="Gill Sans Light"/>
                <a:cs typeface="Gill Sans Light"/>
              </a:rPr>
              <a:t> 12 </a:t>
            </a:r>
            <a:r>
              <a:rPr lang="en-US" sz="2400" dirty="0" err="1" smtClean="0">
                <a:latin typeface="Gill Sans Light"/>
                <a:cs typeface="Gill Sans Light"/>
              </a:rPr>
              <a:t>hr</a:t>
            </a:r>
            <a:r>
              <a:rPr lang="en-US" sz="2400" dirty="0" smtClean="0">
                <a:latin typeface="Gill Sans Light"/>
                <a:cs typeface="Gill Sans Light"/>
              </a:rPr>
              <a:t> </a:t>
            </a:r>
            <a:r>
              <a:rPr lang="en-US" sz="2400" dirty="0" err="1" smtClean="0">
                <a:latin typeface="Gill Sans Light"/>
                <a:cs typeface="Gill Sans Light"/>
              </a:rPr>
              <a:t>khi</a:t>
            </a:r>
            <a:r>
              <a:rPr lang="en-US" sz="2400" dirty="0" smtClean="0">
                <a:latin typeface="Gill Sans Light"/>
                <a:cs typeface="Gill Sans Light"/>
              </a:rPr>
              <a:t> </a:t>
            </a:r>
            <a:r>
              <a:rPr lang="en-US" sz="2400" dirty="0" err="1" smtClean="0">
                <a:latin typeface="Gill Sans Light"/>
                <a:cs typeface="Gill Sans Light"/>
              </a:rPr>
              <a:t>dùng</a:t>
            </a:r>
            <a:r>
              <a:rPr lang="en-US" sz="2400" dirty="0" smtClean="0">
                <a:latin typeface="Gill Sans Light"/>
                <a:cs typeface="Gill Sans Light"/>
              </a:rPr>
              <a:t> </a:t>
            </a:r>
            <a:r>
              <a:rPr lang="en-US" sz="2400" dirty="0" err="1" smtClean="0">
                <a:latin typeface="Gill Sans Light"/>
                <a:cs typeface="Gill Sans Light"/>
              </a:rPr>
              <a:t>phòng</a:t>
            </a:r>
            <a:r>
              <a:rPr lang="en-US" sz="2400" dirty="0" smtClean="0">
                <a:latin typeface="Gill Sans Light"/>
                <a:cs typeface="Gill Sans Light"/>
              </a:rPr>
              <a:t> </a:t>
            </a:r>
            <a:r>
              <a:rPr lang="en-US" sz="2400" dirty="0" err="1" smtClean="0">
                <a:latin typeface="Gill Sans Light"/>
                <a:cs typeface="Gill Sans Light"/>
              </a:rPr>
              <a:t>ngừa</a:t>
            </a:r>
            <a:r>
              <a:rPr lang="en-US" sz="2400" dirty="0" smtClean="0">
                <a:latin typeface="Gill Sans Light"/>
                <a:cs typeface="Gill Sans Light"/>
              </a:rPr>
              <a:t> (</a:t>
            </a:r>
            <a:r>
              <a:rPr lang="en-US" sz="2400" dirty="0" err="1" smtClean="0">
                <a:latin typeface="Gill Sans Light"/>
                <a:cs typeface="Gill Sans Light"/>
              </a:rPr>
              <a:t>lovenox</a:t>
            </a:r>
            <a:r>
              <a:rPr lang="en-US" sz="2400" dirty="0" smtClean="0">
                <a:latin typeface="Gill Sans Light"/>
                <a:cs typeface="Gill Sans Light"/>
              </a:rPr>
              <a:t> </a:t>
            </a:r>
            <a:r>
              <a:rPr lang="en-US" sz="2400" u="sng" dirty="0" smtClean="0">
                <a:latin typeface="Gill Sans Light"/>
                <a:cs typeface="Gill Sans Light"/>
              </a:rPr>
              <a:t>&lt;</a:t>
            </a:r>
            <a:r>
              <a:rPr lang="en-US" sz="2400" dirty="0" smtClean="0">
                <a:latin typeface="Gill Sans Light"/>
                <a:cs typeface="Gill Sans Light"/>
              </a:rPr>
              <a:t>60mgqd), hay 24 </a:t>
            </a:r>
            <a:r>
              <a:rPr lang="en-US" sz="2400" dirty="0" err="1" smtClean="0">
                <a:latin typeface="Gill Sans Light"/>
                <a:cs typeface="Gill Sans Light"/>
              </a:rPr>
              <a:t>hr</a:t>
            </a:r>
            <a:r>
              <a:rPr lang="en-US" sz="2400" dirty="0" smtClean="0">
                <a:latin typeface="Gill Sans Light"/>
                <a:cs typeface="Gill Sans Light"/>
              </a:rPr>
              <a:t> </a:t>
            </a:r>
            <a:r>
              <a:rPr lang="en-US" sz="2400" dirty="0" err="1" smtClean="0">
                <a:latin typeface="Gill Sans Light"/>
                <a:cs typeface="Gill Sans Light"/>
              </a:rPr>
              <a:t>khi</a:t>
            </a:r>
            <a:r>
              <a:rPr lang="en-US" sz="2400" dirty="0" smtClean="0">
                <a:latin typeface="Gill Sans Light"/>
                <a:cs typeface="Gill Sans Light"/>
              </a:rPr>
              <a:t> </a:t>
            </a:r>
            <a:r>
              <a:rPr lang="en-US" sz="2400" dirty="0" err="1" smtClean="0">
                <a:latin typeface="Gill Sans Light"/>
                <a:cs typeface="Gill Sans Light"/>
              </a:rPr>
              <a:t>điều</a:t>
            </a:r>
            <a:r>
              <a:rPr lang="en-US" sz="2400" dirty="0" smtClean="0">
                <a:latin typeface="Gill Sans Light"/>
                <a:cs typeface="Gill Sans Light"/>
              </a:rPr>
              <a:t> </a:t>
            </a:r>
            <a:r>
              <a:rPr lang="en-US" sz="2400" dirty="0" err="1" smtClean="0">
                <a:latin typeface="Gill Sans Light"/>
                <a:cs typeface="Gill Sans Light"/>
              </a:rPr>
              <a:t>trị</a:t>
            </a:r>
            <a:r>
              <a:rPr lang="en-US" sz="2400" dirty="0" smtClean="0">
                <a:latin typeface="Gill Sans Light"/>
                <a:cs typeface="Gill Sans Light"/>
              </a:rPr>
              <a:t>(</a:t>
            </a:r>
            <a:r>
              <a:rPr lang="en-US" sz="2400" dirty="0" err="1" smtClean="0">
                <a:latin typeface="Gill Sans Light"/>
                <a:cs typeface="Gill Sans Light"/>
              </a:rPr>
              <a:t>lovenox</a:t>
            </a:r>
            <a:r>
              <a:rPr lang="en-US" sz="2400" dirty="0" smtClean="0">
                <a:latin typeface="Gill Sans Light"/>
                <a:cs typeface="Gill Sans Light"/>
              </a:rPr>
              <a:t>&gt;60mg </a:t>
            </a:r>
            <a:r>
              <a:rPr lang="en-US" sz="2400" dirty="0" err="1" smtClean="0">
                <a:latin typeface="Gill Sans Light"/>
                <a:cs typeface="Gill Sans Light"/>
              </a:rPr>
              <a:t>qd</a:t>
            </a:r>
            <a:r>
              <a:rPr lang="en-US" sz="2400" dirty="0" smtClean="0">
                <a:latin typeface="Gill Sans Light"/>
                <a:cs typeface="Gill Sans Light"/>
              </a:rPr>
              <a:t>)</a:t>
            </a:r>
          </a:p>
          <a:p>
            <a:pPr lvl="1">
              <a:buClr>
                <a:schemeClr val="tx2"/>
              </a:buClr>
              <a:buFont typeface="Wingdings" charset="2"/>
              <a:buChar char="§"/>
            </a:pPr>
            <a:r>
              <a:rPr lang="en-US" sz="2400" dirty="0" smtClean="0">
                <a:latin typeface="Gill Sans Light"/>
                <a:cs typeface="Gill Sans Light"/>
              </a:rPr>
              <a:t> </a:t>
            </a:r>
            <a:r>
              <a:rPr lang="en-US" sz="2400" dirty="0" err="1" smtClean="0">
                <a:latin typeface="Gill Sans Light"/>
                <a:cs typeface="Gill Sans Light"/>
              </a:rPr>
              <a:t>Khuyến</a:t>
            </a:r>
            <a:r>
              <a:rPr lang="en-US" sz="2400" dirty="0" smtClean="0">
                <a:latin typeface="Gill Sans Light"/>
                <a:cs typeface="Gill Sans Light"/>
              </a:rPr>
              <a:t> </a:t>
            </a:r>
            <a:r>
              <a:rPr lang="en-US" sz="2400" dirty="0" err="1" smtClean="0">
                <a:latin typeface="Gill Sans Light"/>
                <a:cs typeface="Gill Sans Light"/>
              </a:rPr>
              <a:t>cáo</a:t>
            </a:r>
            <a:r>
              <a:rPr lang="en-US" sz="2400" dirty="0" smtClean="0">
                <a:latin typeface="Gill Sans Light"/>
                <a:cs typeface="Gill Sans Light"/>
              </a:rPr>
              <a:t> </a:t>
            </a:r>
            <a:r>
              <a:rPr lang="en-US" sz="2400" dirty="0" err="1" smtClean="0">
                <a:latin typeface="Gill Sans Light"/>
                <a:cs typeface="Gill Sans Light"/>
              </a:rPr>
              <a:t>mới</a:t>
            </a:r>
            <a:r>
              <a:rPr lang="en-US" sz="2400" dirty="0" smtClean="0">
                <a:latin typeface="Gill Sans Light"/>
                <a:cs typeface="Gill Sans Light"/>
              </a:rPr>
              <a:t> </a:t>
            </a:r>
            <a:r>
              <a:rPr lang="en-US" sz="2400" dirty="0" err="1" smtClean="0">
                <a:latin typeface="Gill Sans Light"/>
                <a:cs typeface="Gill Sans Light"/>
              </a:rPr>
              <a:t>của</a:t>
            </a:r>
            <a:r>
              <a:rPr lang="en-US" sz="2400" dirty="0" smtClean="0">
                <a:latin typeface="Gill Sans Light"/>
                <a:cs typeface="Gill Sans Light"/>
              </a:rPr>
              <a:t>  FDA : </a:t>
            </a:r>
            <a:r>
              <a:rPr lang="en-US" sz="2400" dirty="0" err="1" smtClean="0">
                <a:latin typeface="Gill Sans Light"/>
                <a:cs typeface="Gill Sans Light"/>
              </a:rPr>
              <a:t>đợi</a:t>
            </a:r>
            <a:r>
              <a:rPr lang="en-US" sz="2400" dirty="0" smtClean="0">
                <a:latin typeface="Gill Sans Light"/>
                <a:cs typeface="Gill Sans Light"/>
              </a:rPr>
              <a:t> 4 </a:t>
            </a:r>
            <a:r>
              <a:rPr lang="en-US" sz="2400" dirty="0" err="1" smtClean="0">
                <a:latin typeface="Gill Sans Light"/>
                <a:cs typeface="Gill Sans Light"/>
              </a:rPr>
              <a:t>hr</a:t>
            </a:r>
            <a:r>
              <a:rPr lang="en-US" sz="2400" dirty="0" smtClean="0">
                <a:latin typeface="Gill Sans Light"/>
                <a:cs typeface="Gill Sans Light"/>
              </a:rPr>
              <a:t> </a:t>
            </a:r>
            <a:r>
              <a:rPr lang="en-US" sz="2400" dirty="0" err="1">
                <a:latin typeface="Gill Sans Light"/>
                <a:cs typeface="Gill Sans Light"/>
              </a:rPr>
              <a:t>sau</a:t>
            </a:r>
            <a:r>
              <a:rPr lang="en-US" sz="2400" dirty="0">
                <a:latin typeface="Gill Sans Light"/>
                <a:cs typeface="Gill Sans Light"/>
              </a:rPr>
              <a:t> </a:t>
            </a:r>
            <a:r>
              <a:rPr lang="en-US" sz="2400" dirty="0" err="1">
                <a:latin typeface="Gill Sans Light"/>
                <a:cs typeface="Gill Sans Light"/>
              </a:rPr>
              <a:t>khi</a:t>
            </a:r>
            <a:r>
              <a:rPr lang="en-US" sz="2400" dirty="0">
                <a:latin typeface="Gill Sans Light"/>
                <a:cs typeface="Gill Sans Light"/>
              </a:rPr>
              <a:t> </a:t>
            </a:r>
            <a:r>
              <a:rPr lang="en-US" sz="2400" dirty="0" err="1">
                <a:latin typeface="Gill Sans Light"/>
                <a:cs typeface="Gill Sans Light"/>
              </a:rPr>
              <a:t>gỡ</a:t>
            </a:r>
            <a:r>
              <a:rPr lang="en-US" sz="2400" dirty="0">
                <a:latin typeface="Gill Sans Light"/>
                <a:cs typeface="Gill Sans Light"/>
              </a:rPr>
              <a:t> </a:t>
            </a:r>
            <a:r>
              <a:rPr lang="en-US" sz="2400" dirty="0" err="1">
                <a:latin typeface="Gill Sans Light"/>
                <a:cs typeface="Gill Sans Light"/>
              </a:rPr>
              <a:t>bỏ</a:t>
            </a:r>
            <a:r>
              <a:rPr lang="en-US" sz="2400" dirty="0">
                <a:latin typeface="Gill Sans Light"/>
                <a:cs typeface="Gill Sans Light"/>
              </a:rPr>
              <a:t> catheter </a:t>
            </a:r>
            <a:r>
              <a:rPr lang="en-US" sz="2400" dirty="0" err="1">
                <a:latin typeface="Gill Sans Light"/>
                <a:cs typeface="Gill Sans Light"/>
              </a:rPr>
              <a:t>điều</a:t>
            </a:r>
            <a:r>
              <a:rPr lang="en-US" sz="2400" dirty="0">
                <a:latin typeface="Gill Sans Light"/>
                <a:cs typeface="Gill Sans Light"/>
              </a:rPr>
              <a:t> </a:t>
            </a:r>
            <a:r>
              <a:rPr lang="en-US" sz="2400" dirty="0" err="1" smtClean="0">
                <a:latin typeface="Gill Sans Light"/>
                <a:cs typeface="Gill Sans Light"/>
              </a:rPr>
              <a:t>trị</a:t>
            </a:r>
            <a:r>
              <a:rPr lang="en-US" sz="2400" dirty="0" smtClean="0">
                <a:latin typeface="Gill Sans Light"/>
                <a:cs typeface="Gill Sans Light"/>
              </a:rPr>
              <a:t> </a:t>
            </a:r>
            <a:r>
              <a:rPr lang="en-US" sz="2400" dirty="0" err="1" smtClean="0">
                <a:latin typeface="Gill Sans Light"/>
                <a:cs typeface="Gill Sans Light"/>
              </a:rPr>
              <a:t>lại</a:t>
            </a:r>
            <a:r>
              <a:rPr lang="en-US" sz="2400" dirty="0" smtClean="0">
                <a:latin typeface="Gill Sans Light"/>
                <a:cs typeface="Gill Sans Light"/>
              </a:rPr>
              <a:t> </a:t>
            </a:r>
            <a:r>
              <a:rPr lang="vi-VN" sz="2400" dirty="0" smtClean="0">
                <a:latin typeface="Gill Sans Light"/>
                <a:cs typeface="Gill Sans Light"/>
              </a:rPr>
              <a:t>LMWH</a:t>
            </a:r>
            <a:r>
              <a:rPr lang="en-US" sz="2400" dirty="0" smtClean="0">
                <a:latin typeface="Gill Sans Light"/>
                <a:cs typeface="Gill Sans Light"/>
              </a:rPr>
              <a:t> </a:t>
            </a:r>
          </a:p>
          <a:p>
            <a:pPr lvl="1">
              <a:buClr>
                <a:schemeClr val="tx2"/>
              </a:buClr>
              <a:buFont typeface="Wingdings" charset="2"/>
              <a:buChar char="§"/>
            </a:pPr>
            <a:endParaRPr lang="en-US" dirty="0" smtClean="0">
              <a:latin typeface="Gill Sans Light"/>
              <a:cs typeface="Gill Sans Light"/>
            </a:endParaRPr>
          </a:p>
          <a:p>
            <a:pPr lvl="1">
              <a:buClr>
                <a:schemeClr val="tx2"/>
              </a:buClr>
              <a:buFont typeface="Wingdings" charset="2"/>
              <a:buChar char="§"/>
            </a:pPr>
            <a:r>
              <a:rPr lang="en-US" dirty="0" err="1" smtClean="0">
                <a:latin typeface="Gill Sans Light"/>
                <a:cs typeface="Gill Sans Light"/>
              </a:rPr>
              <a:t>Đối</a:t>
            </a:r>
            <a:r>
              <a:rPr lang="en-US" dirty="0" smtClean="0">
                <a:latin typeface="Gill Sans Light"/>
                <a:cs typeface="Gill Sans Light"/>
              </a:rPr>
              <a:t> </a:t>
            </a:r>
            <a:r>
              <a:rPr lang="en-US" dirty="0" err="1" smtClean="0">
                <a:latin typeface="Gill Sans Light"/>
                <a:cs typeface="Gill Sans Light"/>
              </a:rPr>
              <a:t>với</a:t>
            </a:r>
            <a:r>
              <a:rPr lang="en-US" dirty="0" smtClean="0">
                <a:latin typeface="Gill Sans Light"/>
                <a:cs typeface="Gill Sans Light"/>
              </a:rPr>
              <a:t> Heparin </a:t>
            </a:r>
            <a:r>
              <a:rPr lang="en-US" dirty="0" err="1" smtClean="0">
                <a:latin typeface="Gill Sans Light"/>
                <a:cs typeface="Gill Sans Light"/>
              </a:rPr>
              <a:t>không</a:t>
            </a:r>
            <a:r>
              <a:rPr lang="en-US" dirty="0" smtClean="0">
                <a:latin typeface="Gill Sans Light"/>
                <a:cs typeface="Gill Sans Light"/>
              </a:rPr>
              <a:t> </a:t>
            </a:r>
            <a:r>
              <a:rPr lang="en-US" dirty="0" err="1" smtClean="0">
                <a:latin typeface="Gill Sans Light"/>
                <a:cs typeface="Gill Sans Light"/>
              </a:rPr>
              <a:t>phân</a:t>
            </a:r>
            <a:r>
              <a:rPr lang="en-US" dirty="0" smtClean="0">
                <a:latin typeface="Gill Sans Light"/>
                <a:cs typeface="Gill Sans Light"/>
              </a:rPr>
              <a:t> </a:t>
            </a:r>
            <a:r>
              <a:rPr lang="en-US" dirty="0" err="1" smtClean="0">
                <a:latin typeface="Gill Sans Light"/>
                <a:cs typeface="Gill Sans Light"/>
              </a:rPr>
              <a:t>đoạn</a:t>
            </a:r>
            <a:endParaRPr lang="en-US" dirty="0" smtClean="0">
              <a:latin typeface="Gill Sans Light"/>
              <a:cs typeface="Gill Sans Light"/>
            </a:endParaRPr>
          </a:p>
          <a:p>
            <a:pPr lvl="1">
              <a:buClr>
                <a:schemeClr val="tx2"/>
              </a:buClr>
              <a:buFont typeface="Wingdings" charset="2"/>
              <a:buChar char="§"/>
            </a:pPr>
            <a:r>
              <a:rPr lang="en-US" sz="2400" dirty="0" err="1" smtClean="0">
                <a:latin typeface="Gill Sans Light"/>
                <a:cs typeface="Gill Sans Light"/>
              </a:rPr>
              <a:t>SubQ</a:t>
            </a:r>
            <a:r>
              <a:rPr lang="en-US" sz="2400" dirty="0" smtClean="0">
                <a:latin typeface="Gill Sans Light"/>
                <a:cs typeface="Gill Sans Light"/>
              </a:rPr>
              <a:t> </a:t>
            </a:r>
            <a:r>
              <a:rPr lang="en-US" sz="3000" b="1" dirty="0" err="1">
                <a:latin typeface="Gill Sans Light"/>
                <a:cs typeface="Gill Sans Light"/>
              </a:rPr>
              <a:t>không</a:t>
            </a:r>
            <a:r>
              <a:rPr lang="en-US" sz="3000" b="1" dirty="0">
                <a:latin typeface="Gill Sans Light"/>
                <a:cs typeface="Gill Sans Light"/>
              </a:rPr>
              <a:t> </a:t>
            </a:r>
            <a:r>
              <a:rPr lang="en-US" sz="3000" b="1" dirty="0" err="1">
                <a:latin typeface="Gill Sans Light"/>
                <a:cs typeface="Gill Sans Light"/>
              </a:rPr>
              <a:t>có</a:t>
            </a:r>
            <a:r>
              <a:rPr lang="en-US" sz="3000" b="1" dirty="0">
                <a:latin typeface="Gill Sans Light"/>
                <a:cs typeface="Gill Sans Light"/>
              </a:rPr>
              <a:t> </a:t>
            </a:r>
            <a:r>
              <a:rPr lang="en-US" sz="2400" dirty="0" err="1">
                <a:latin typeface="Gill Sans Light"/>
                <a:cs typeface="Gill Sans Light"/>
              </a:rPr>
              <a:t>nghĩa</a:t>
            </a:r>
            <a:r>
              <a:rPr lang="en-US" sz="2400" dirty="0">
                <a:latin typeface="Gill Sans Light"/>
                <a:cs typeface="Gill Sans Light"/>
              </a:rPr>
              <a:t> </a:t>
            </a:r>
            <a:r>
              <a:rPr lang="en-US" sz="2400" dirty="0" err="1">
                <a:latin typeface="Gill Sans Light"/>
                <a:cs typeface="Gill Sans Light"/>
              </a:rPr>
              <a:t>là</a:t>
            </a:r>
            <a:r>
              <a:rPr lang="en-US" sz="2400" dirty="0">
                <a:latin typeface="Gill Sans Light"/>
                <a:cs typeface="Gill Sans Light"/>
              </a:rPr>
              <a:t> </a:t>
            </a:r>
            <a:r>
              <a:rPr lang="en-US" sz="2400" dirty="0" err="1">
                <a:latin typeface="Gill Sans Light"/>
                <a:cs typeface="Gill Sans Light"/>
              </a:rPr>
              <a:t>liều</a:t>
            </a:r>
            <a:r>
              <a:rPr lang="en-US" sz="2400" dirty="0">
                <a:latin typeface="Gill Sans Light"/>
                <a:cs typeface="Gill Sans Light"/>
              </a:rPr>
              <a:t> </a:t>
            </a:r>
            <a:r>
              <a:rPr lang="en-US" sz="2400" dirty="0" err="1" smtClean="0">
                <a:latin typeface="Gill Sans Light"/>
                <a:cs typeface="Gill Sans Light"/>
              </a:rPr>
              <a:t>thấp</a:t>
            </a:r>
            <a:endParaRPr lang="en-US" sz="2400" dirty="0" smtClean="0">
              <a:latin typeface="Gill Sans Light"/>
              <a:cs typeface="Gill Sans Light"/>
            </a:endParaRPr>
          </a:p>
          <a:p>
            <a:pPr lvl="1">
              <a:buClr>
                <a:schemeClr val="tx2"/>
              </a:buClr>
              <a:buFont typeface="Wingdings" charset="2"/>
              <a:buChar char="§"/>
            </a:pPr>
            <a:r>
              <a:rPr lang="en-US" sz="2400" dirty="0" err="1" smtClean="0">
                <a:latin typeface="Gill Sans Light"/>
                <a:cs typeface="Gill Sans Light"/>
              </a:rPr>
              <a:t>Neuraxial</a:t>
            </a:r>
            <a:r>
              <a:rPr lang="en-US" sz="2400" dirty="0" smtClean="0">
                <a:latin typeface="Gill Sans Light"/>
                <a:cs typeface="Gill Sans Light"/>
              </a:rPr>
              <a:t> an </a:t>
            </a:r>
            <a:r>
              <a:rPr lang="en-US" sz="2400" dirty="0" err="1" smtClean="0">
                <a:latin typeface="Gill Sans Light"/>
                <a:cs typeface="Gill Sans Light"/>
              </a:rPr>
              <a:t>toàn</a:t>
            </a:r>
            <a:r>
              <a:rPr lang="en-US" sz="2400" dirty="0" smtClean="0">
                <a:latin typeface="Gill Sans Light"/>
                <a:cs typeface="Gill Sans Light"/>
              </a:rPr>
              <a:t> </a:t>
            </a:r>
            <a:r>
              <a:rPr lang="en-US" sz="2400" dirty="0" err="1" smtClean="0">
                <a:latin typeface="Gill Sans Light"/>
                <a:cs typeface="Gill Sans Light"/>
              </a:rPr>
              <a:t>nếu</a:t>
            </a:r>
            <a:r>
              <a:rPr lang="en-US" sz="2400" dirty="0" smtClean="0">
                <a:latin typeface="Gill Sans Light"/>
                <a:cs typeface="Gill Sans Light"/>
              </a:rPr>
              <a:t> </a:t>
            </a:r>
            <a:r>
              <a:rPr lang="en-US" sz="2400" u="sng" dirty="0" smtClean="0">
                <a:latin typeface="Gill Sans Light"/>
                <a:cs typeface="Gill Sans Light"/>
              </a:rPr>
              <a:t>&lt;</a:t>
            </a:r>
            <a:r>
              <a:rPr lang="en-US" sz="2400" dirty="0" smtClean="0">
                <a:latin typeface="Gill Sans Light"/>
                <a:cs typeface="Gill Sans Light"/>
              </a:rPr>
              <a:t> 10,000 units/24 </a:t>
            </a:r>
            <a:r>
              <a:rPr lang="en-US" sz="2400" dirty="0" err="1" smtClean="0">
                <a:latin typeface="Gill Sans Light"/>
                <a:cs typeface="Gill Sans Light"/>
              </a:rPr>
              <a:t>giờ</a:t>
            </a:r>
            <a:endParaRPr lang="en-US" sz="2400" dirty="0" smtClean="0">
              <a:latin typeface="Gill Sans Light"/>
              <a:cs typeface="Gill Sans Light"/>
            </a:endParaRPr>
          </a:p>
          <a:p>
            <a:pPr lvl="2">
              <a:buClr>
                <a:schemeClr val="tx2"/>
              </a:buClr>
              <a:buFont typeface="Wingdings" charset="2"/>
              <a:buChar char="§"/>
            </a:pPr>
            <a:r>
              <a:rPr lang="en-US" sz="2200" dirty="0" smtClean="0">
                <a:latin typeface="Gill Sans Light"/>
                <a:cs typeface="Gill Sans Light"/>
              </a:rPr>
              <a:t>Kiểm </a:t>
            </a:r>
            <a:r>
              <a:rPr lang="en-US" sz="2200" dirty="0" err="1" smtClean="0">
                <a:latin typeface="Gill Sans Light"/>
                <a:cs typeface="Gill Sans Light"/>
              </a:rPr>
              <a:t>tra</a:t>
            </a:r>
            <a:r>
              <a:rPr lang="en-US" sz="2200" dirty="0" smtClean="0">
                <a:latin typeface="Gill Sans Light"/>
                <a:cs typeface="Gill Sans Light"/>
              </a:rPr>
              <a:t> PTT</a:t>
            </a:r>
          </a:p>
          <a:p>
            <a:pPr lvl="1">
              <a:buClr>
                <a:schemeClr val="tx2"/>
              </a:buClr>
              <a:buFont typeface="Wingdings" charset="2"/>
              <a:buChar char="§"/>
            </a:pPr>
            <a:r>
              <a:rPr lang="en-US" sz="2400" dirty="0" err="1" smtClean="0">
                <a:latin typeface="Gill Sans Light"/>
                <a:cs typeface="Gill Sans Light"/>
              </a:rPr>
              <a:t>Tác</a:t>
            </a:r>
            <a:r>
              <a:rPr lang="en-US" sz="2400" dirty="0" smtClean="0">
                <a:latin typeface="Gill Sans Light"/>
                <a:cs typeface="Gill Sans Light"/>
              </a:rPr>
              <a:t> </a:t>
            </a:r>
            <a:r>
              <a:rPr lang="en-US" sz="2400" dirty="0" err="1" smtClean="0">
                <a:latin typeface="Gill Sans Light"/>
                <a:cs typeface="Gill Sans Light"/>
              </a:rPr>
              <a:t>dụng</a:t>
            </a:r>
            <a:r>
              <a:rPr lang="en-US" sz="2400" dirty="0" smtClean="0">
                <a:latin typeface="Gill Sans Light"/>
                <a:cs typeface="Gill Sans Light"/>
              </a:rPr>
              <a:t> </a:t>
            </a:r>
            <a:r>
              <a:rPr lang="en-US" sz="2400" dirty="0" err="1" smtClean="0">
                <a:latin typeface="Gill Sans Light"/>
                <a:cs typeface="Gill Sans Light"/>
              </a:rPr>
              <a:t>đỉnh</a:t>
            </a:r>
            <a:r>
              <a:rPr lang="en-US" sz="2400" dirty="0" smtClean="0">
                <a:latin typeface="Gill Sans Light"/>
                <a:cs typeface="Gill Sans Light"/>
              </a:rPr>
              <a:t> </a:t>
            </a:r>
            <a:r>
              <a:rPr lang="en-US" sz="2400" dirty="0" err="1" smtClean="0">
                <a:latin typeface="Gill Sans Light"/>
                <a:cs typeface="Gill Sans Light"/>
              </a:rPr>
              <a:t>lúc</a:t>
            </a:r>
            <a:r>
              <a:rPr lang="en-US" sz="2400" dirty="0" smtClean="0">
                <a:latin typeface="Gill Sans Light"/>
                <a:cs typeface="Gill Sans Light"/>
              </a:rPr>
              <a:t> 2 </a:t>
            </a:r>
            <a:r>
              <a:rPr lang="en-US" sz="2400" dirty="0" err="1" smtClean="0">
                <a:latin typeface="Gill Sans Light"/>
                <a:cs typeface="Gill Sans Light"/>
              </a:rPr>
              <a:t>hr</a:t>
            </a:r>
            <a:r>
              <a:rPr lang="en-US" sz="2400" dirty="0" smtClean="0">
                <a:latin typeface="Gill Sans Light"/>
                <a:cs typeface="Gill Sans Light"/>
              </a:rPr>
              <a:t>, </a:t>
            </a:r>
            <a:r>
              <a:rPr lang="en-US" sz="2400" dirty="0" err="1" smtClean="0">
                <a:latin typeface="Gill Sans Light"/>
                <a:cs typeface="Gill Sans Light"/>
              </a:rPr>
              <a:t>vì</a:t>
            </a:r>
            <a:r>
              <a:rPr lang="en-US" sz="2400" dirty="0" smtClean="0">
                <a:latin typeface="Gill Sans Light"/>
                <a:cs typeface="Gill Sans Light"/>
              </a:rPr>
              <a:t> </a:t>
            </a:r>
            <a:r>
              <a:rPr lang="en-US" sz="2400" dirty="0" err="1" smtClean="0">
                <a:latin typeface="Gill Sans Light"/>
                <a:cs typeface="Gill Sans Light"/>
              </a:rPr>
              <a:t>vậy</a:t>
            </a:r>
            <a:r>
              <a:rPr lang="en-US" sz="2400" dirty="0" smtClean="0">
                <a:latin typeface="Gill Sans Light"/>
                <a:cs typeface="Gill Sans Light"/>
              </a:rPr>
              <a:t> </a:t>
            </a:r>
            <a:r>
              <a:rPr lang="en-US" sz="2400" dirty="0" err="1" smtClean="0">
                <a:latin typeface="Gill Sans Light"/>
                <a:cs typeface="Gill Sans Light"/>
              </a:rPr>
              <a:t>gây</a:t>
            </a:r>
            <a:r>
              <a:rPr lang="en-US" sz="2400" dirty="0" smtClean="0">
                <a:latin typeface="Gill Sans Light"/>
                <a:cs typeface="Gill Sans Light"/>
              </a:rPr>
              <a:t> </a:t>
            </a:r>
            <a:r>
              <a:rPr lang="en-US" sz="2400" dirty="0" err="1" smtClean="0">
                <a:latin typeface="Gill Sans Light"/>
                <a:cs typeface="Gill Sans Light"/>
              </a:rPr>
              <a:t>tê</a:t>
            </a:r>
            <a:r>
              <a:rPr lang="en-US" sz="2400" dirty="0" smtClean="0">
                <a:latin typeface="Gill Sans Light"/>
                <a:cs typeface="Gill Sans Light"/>
              </a:rPr>
              <a:t> </a:t>
            </a:r>
            <a:r>
              <a:rPr lang="en-US" sz="2400" dirty="0" err="1" smtClean="0">
                <a:latin typeface="Gill Sans Light"/>
                <a:cs typeface="Gill Sans Light"/>
              </a:rPr>
              <a:t>vùng</a:t>
            </a:r>
            <a:r>
              <a:rPr lang="en-US" sz="2400" dirty="0" smtClean="0">
                <a:latin typeface="Gill Sans Light"/>
                <a:cs typeface="Gill Sans Light"/>
              </a:rPr>
              <a:t> </a:t>
            </a:r>
            <a:r>
              <a:rPr lang="en-US" sz="2400" u="sng" dirty="0" smtClean="0">
                <a:latin typeface="Gill Sans Light"/>
                <a:cs typeface="Gill Sans Light"/>
              </a:rPr>
              <a:t>&gt;</a:t>
            </a:r>
            <a:r>
              <a:rPr lang="en-US" sz="2400" dirty="0" smtClean="0">
                <a:latin typeface="Gill Sans Light"/>
                <a:cs typeface="Gill Sans Light"/>
              </a:rPr>
              <a:t> 4hr </a:t>
            </a:r>
            <a:r>
              <a:rPr lang="en-US" sz="2400" dirty="0" err="1" smtClean="0">
                <a:latin typeface="Gill Sans Light"/>
                <a:cs typeface="Gill Sans Light"/>
              </a:rPr>
              <a:t>sau</a:t>
            </a:r>
            <a:r>
              <a:rPr lang="en-US" sz="2400" dirty="0" smtClean="0">
                <a:latin typeface="Gill Sans Light"/>
                <a:cs typeface="Gill Sans Light"/>
              </a:rPr>
              <a:t> </a:t>
            </a:r>
            <a:r>
              <a:rPr lang="en-US" sz="2400" dirty="0" err="1" smtClean="0">
                <a:latin typeface="Gill Sans Light"/>
                <a:cs typeface="Gill Sans Light"/>
              </a:rPr>
              <a:t>liều</a:t>
            </a:r>
            <a:r>
              <a:rPr lang="en-US" sz="2400" dirty="0" smtClean="0">
                <a:latin typeface="Gill Sans Light"/>
                <a:cs typeface="Gill Sans Light"/>
              </a:rPr>
              <a:t> </a:t>
            </a:r>
            <a:r>
              <a:rPr lang="en-US" sz="2400" dirty="0" err="1" smtClean="0">
                <a:latin typeface="Gill Sans Light"/>
                <a:cs typeface="Gill Sans Light"/>
              </a:rPr>
              <a:t>cuối</a:t>
            </a:r>
            <a:r>
              <a:rPr lang="en-US" sz="2400" dirty="0" smtClean="0">
                <a:latin typeface="Gill Sans Light"/>
                <a:cs typeface="Gill Sans Light"/>
              </a:rPr>
              <a:t> </a:t>
            </a:r>
            <a:r>
              <a:rPr lang="en-US" sz="2400" dirty="0" err="1" smtClean="0">
                <a:latin typeface="Gill Sans Light"/>
                <a:cs typeface="Gill Sans Light"/>
              </a:rPr>
              <a:t>cùng</a:t>
            </a:r>
            <a:endParaRPr lang="en-US" sz="2400" dirty="0">
              <a:latin typeface="Gill Sans Light"/>
              <a:cs typeface="Gill Sans Light"/>
            </a:endParaRPr>
          </a:p>
        </p:txBody>
      </p:sp>
      <p:sp>
        <p:nvSpPr>
          <p:cNvPr id="9" name="TextBox 8"/>
          <p:cNvSpPr txBox="1"/>
          <p:nvPr/>
        </p:nvSpPr>
        <p:spPr>
          <a:xfrm>
            <a:off x="615223" y="6402982"/>
            <a:ext cx="3455205" cy="369332"/>
          </a:xfrm>
          <a:prstGeom prst="rect">
            <a:avLst/>
          </a:prstGeom>
          <a:noFill/>
        </p:spPr>
        <p:txBody>
          <a:bodyPr wrap="none" rtlCol="0">
            <a:spAutoFit/>
          </a:bodyPr>
          <a:lstStyle/>
          <a:p>
            <a:r>
              <a:rPr lang="en-US" dirty="0" smtClean="0">
                <a:solidFill>
                  <a:prstClr val="black"/>
                </a:solidFill>
                <a:latin typeface="Calibri"/>
              </a:rPr>
              <a:t>ASRA 2013. </a:t>
            </a:r>
            <a:r>
              <a:rPr lang="en-US" dirty="0" err="1" smtClean="0">
                <a:solidFill>
                  <a:prstClr val="black"/>
                </a:solidFill>
                <a:latin typeface="Calibri"/>
              </a:rPr>
              <a:t>Anaesthesia</a:t>
            </a:r>
            <a:r>
              <a:rPr lang="en-US" dirty="0" smtClean="0">
                <a:solidFill>
                  <a:prstClr val="black"/>
                </a:solidFill>
                <a:latin typeface="Calibri"/>
              </a:rPr>
              <a:t> 58:966-72</a:t>
            </a:r>
            <a:endParaRPr lang="en-US" dirty="0">
              <a:solidFill>
                <a:prstClr val="black"/>
              </a:solidFill>
              <a:latin typeface="Calibri"/>
            </a:endParaRPr>
          </a:p>
        </p:txBody>
      </p:sp>
    </p:spTree>
    <p:extLst>
      <p:ext uri="{BB962C8B-B14F-4D97-AF65-F5344CB8AC3E}">
        <p14:creationId xmlns:p14="http://schemas.microsoft.com/office/powerpoint/2010/main" val="3023446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tock-footage-bull-s-eye-d-animation-of-two-arrows-both-hitting-exactly-in-the-middle-of-the-targe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8131" y="2103286"/>
            <a:ext cx="4894530" cy="3344630"/>
          </a:xfrm>
          <a:prstGeom prst="rect">
            <a:avLst/>
          </a:prstGeom>
        </p:spPr>
      </p:pic>
      <p:sp>
        <p:nvSpPr>
          <p:cNvPr id="2" name="Title 1"/>
          <p:cNvSpPr>
            <a:spLocks noGrp="1"/>
          </p:cNvSpPr>
          <p:nvPr>
            <p:ph type="title"/>
          </p:nvPr>
        </p:nvSpPr>
        <p:spPr/>
        <p:txBody>
          <a:bodyPr>
            <a:normAutofit fontScale="90000"/>
          </a:bodyPr>
          <a:lstStyle/>
          <a:p>
            <a:pPr algn="l"/>
            <a:r>
              <a:rPr lang="vi-VN" sz="3600" dirty="0">
                <a:latin typeface="Gill Sans Light"/>
                <a:cs typeface="Gill Sans Light"/>
              </a:rPr>
              <a:t>Ba nguyên tắc hướng </a:t>
            </a:r>
            <a:r>
              <a:rPr lang="vi-VN" sz="3600" dirty="0" smtClean="0">
                <a:latin typeface="Gill Sans Light"/>
                <a:cs typeface="Gill Sans Light"/>
              </a:rPr>
              <a:t>dẫn</a:t>
            </a:r>
            <a:r>
              <a:rPr lang="en-US" sz="3600" dirty="0" smtClean="0">
                <a:latin typeface="Gill Sans Light"/>
                <a:cs typeface="Gill Sans Light"/>
              </a:rPr>
              <a:t/>
            </a:r>
            <a:br>
              <a:rPr lang="en-US" sz="3600" dirty="0" smtClean="0">
                <a:latin typeface="Gill Sans Light"/>
                <a:cs typeface="Gill Sans Light"/>
              </a:rPr>
            </a:br>
            <a:r>
              <a:rPr lang="en-US" sz="3600" dirty="0" err="1" smtClean="0">
                <a:latin typeface="Gill Sans Light"/>
                <a:cs typeface="Gill Sans Light"/>
              </a:rPr>
              <a:t>Triết</a:t>
            </a:r>
            <a:r>
              <a:rPr lang="en-US" sz="3600" dirty="0" smtClean="0">
                <a:latin typeface="Gill Sans Light"/>
                <a:cs typeface="Gill Sans Light"/>
              </a:rPr>
              <a:t> </a:t>
            </a:r>
            <a:r>
              <a:rPr lang="en-US" sz="3600" dirty="0" err="1" smtClean="0">
                <a:latin typeface="Gill Sans Light"/>
                <a:cs typeface="Gill Sans Light"/>
              </a:rPr>
              <a:t>lý</a:t>
            </a:r>
            <a:endParaRPr lang="en-US" sz="3100" dirty="0">
              <a:latin typeface="Gill Sans Light"/>
              <a:cs typeface="Gill Sans Ligh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16686034"/>
              </p:ext>
            </p:extLst>
          </p:nvPr>
        </p:nvGraphicFramePr>
        <p:xfrm>
          <a:off x="896704" y="1600200"/>
          <a:ext cx="6706595" cy="4876800"/>
        </p:xfrm>
        <a:graphic>
          <a:graphicData uri="http://schemas.openxmlformats.org/drawingml/2006/table">
            <a:tbl>
              <a:tblPr firstRow="1" bandRow="1">
                <a:tableStyleId>{22838BEF-8BB2-4498-84A7-C5851F593DF1}</a:tableStyleId>
              </a:tblPr>
              <a:tblGrid>
                <a:gridCol w="3110658"/>
                <a:gridCol w="3595937"/>
              </a:tblGrid>
              <a:tr h="1112520">
                <a:tc>
                  <a:txBody>
                    <a:bodyPr/>
                    <a:lstStyle/>
                    <a:p>
                      <a:r>
                        <a:rPr lang="vi-VN" sz="3200" b="0" i="0" dirty="0" smtClean="0">
                          <a:solidFill>
                            <a:srgbClr val="FF0000"/>
                          </a:solidFill>
                          <a:latin typeface="Gill Sans Light"/>
                          <a:cs typeface="Gill Sans Light"/>
                        </a:rPr>
                        <a:t>Ý tưởng tốt</a:t>
                      </a:r>
                      <a:endParaRPr lang="en-US" b="0" i="0" dirty="0" smtClean="0">
                        <a:latin typeface="Gill Sans Light"/>
                        <a:cs typeface="Gill Sans Light"/>
                      </a:endParaRPr>
                    </a:p>
                    <a:p>
                      <a:endParaRPr lang="en-US" b="0" i="0" dirty="0" smtClean="0">
                        <a:latin typeface="Gill Sans Light"/>
                        <a:cs typeface="Gill Sans Light"/>
                      </a:endParaRPr>
                    </a:p>
                    <a:p>
                      <a:endParaRPr lang="en-US" b="0" i="0" dirty="0" smtClean="0">
                        <a:latin typeface="Gill Sans Light"/>
                        <a:cs typeface="Gill Sans Light"/>
                      </a:endParaRPr>
                    </a:p>
                    <a:p>
                      <a:endParaRPr lang="en-US" b="0" i="0" dirty="0" smtClean="0">
                        <a:latin typeface="Gill Sans Light"/>
                        <a:cs typeface="Gill Sans Light"/>
                      </a:endParaRPr>
                    </a:p>
                    <a:p>
                      <a:endParaRPr lang="en-US" b="0" i="0" dirty="0" smtClean="0">
                        <a:latin typeface="Gill Sans Light"/>
                        <a:cs typeface="Gill Sans Light"/>
                      </a:endParaRPr>
                    </a:p>
                    <a:p>
                      <a:endParaRPr lang="en-US" b="0" i="0" dirty="0" smtClean="0">
                        <a:latin typeface="Gill Sans Light"/>
                        <a:cs typeface="Gill Sans Light"/>
                      </a:endParaRPr>
                    </a:p>
                    <a:p>
                      <a:endParaRPr lang="en-US" b="0" i="0" dirty="0" smtClean="0">
                        <a:latin typeface="Gill Sans Light"/>
                        <a:cs typeface="Gill Sans Light"/>
                      </a:endParaRPr>
                    </a:p>
                    <a:p>
                      <a:endParaRPr lang="en-US" b="0" i="0" dirty="0" smtClean="0">
                        <a:latin typeface="Gill Sans Light"/>
                        <a:cs typeface="Gill Sans Light"/>
                      </a:endParaRPr>
                    </a:p>
                    <a:p>
                      <a:endParaRPr lang="en-US" b="0" i="0" dirty="0" smtClean="0">
                        <a:latin typeface="Gill Sans Light"/>
                        <a:cs typeface="Gill Sans Light"/>
                      </a:endParaRPr>
                    </a:p>
                    <a:p>
                      <a:endParaRPr lang="en-US" b="0" i="0" dirty="0" smtClean="0">
                        <a:latin typeface="Gill Sans Light"/>
                        <a:cs typeface="Gill Sans Light"/>
                      </a:endParaRPr>
                    </a:p>
                    <a:p>
                      <a:r>
                        <a:rPr lang="vi-VN" sz="2400" b="0" i="0" dirty="0" smtClean="0">
                          <a:latin typeface="Gill Sans Light"/>
                          <a:cs typeface="Gill Sans Light"/>
                        </a:rPr>
                        <a:t>Nhấn mạnh vào </a:t>
                      </a:r>
                      <a:r>
                        <a:rPr lang="en-US" sz="2400" b="0" i="0" dirty="0" smtClean="0">
                          <a:latin typeface="Gill Sans Light"/>
                          <a:cs typeface="Gill Sans Light"/>
                        </a:rPr>
                        <a:t>TNLS</a:t>
                      </a:r>
                      <a:endParaRPr lang="vi-VN" sz="2400" b="0" i="0" dirty="0" smtClean="0">
                        <a:latin typeface="Gill Sans Light"/>
                        <a:cs typeface="Gill Sans Light"/>
                      </a:endParaRPr>
                    </a:p>
                    <a:p>
                      <a:r>
                        <a:rPr lang="vi-VN" sz="2400" b="0" i="0" dirty="0" smtClean="0">
                          <a:latin typeface="Gill Sans Light"/>
                          <a:cs typeface="Gill Sans Light"/>
                        </a:rPr>
                        <a:t>Nên biết trước: ý tưởng tốt đẹp đến từ khắp mọi nơi</a:t>
                      </a:r>
                      <a:endParaRPr lang="en-US" sz="2400" b="0" i="0" dirty="0">
                        <a:latin typeface="Gill Sans Light"/>
                        <a:cs typeface="Gill Sans Light"/>
                      </a:endParaRPr>
                    </a:p>
                  </a:txBody>
                  <a:tcPr>
                    <a:lnL w="12700" cmpd="sng">
                      <a:noFill/>
                    </a:lnL>
                    <a:lnT w="12700" cmpd="sng">
                      <a:noFill/>
                    </a:lnT>
                    <a:lnB w="12700" cmpd="sng">
                      <a:noFill/>
                    </a:lnB>
                    <a:noFill/>
                  </a:tcPr>
                </a:tc>
                <a:tc>
                  <a:txBody>
                    <a:bodyPr/>
                    <a:lstStyle/>
                    <a:p>
                      <a:pPr algn="ctr"/>
                      <a:r>
                        <a:rPr lang="en-US" sz="3200" b="0" i="0" dirty="0" err="1" smtClean="0">
                          <a:solidFill>
                            <a:schemeClr val="tx2">
                              <a:lumMod val="60000"/>
                              <a:lumOff val="40000"/>
                            </a:schemeClr>
                          </a:solidFill>
                          <a:latin typeface="Gill Sans Light"/>
                          <a:cs typeface="Gill Sans Light"/>
                        </a:rPr>
                        <a:t>Xác</a:t>
                      </a:r>
                      <a:r>
                        <a:rPr lang="en-US" sz="3200" b="0" i="0" baseline="0" dirty="0" smtClean="0">
                          <a:solidFill>
                            <a:schemeClr val="tx2">
                              <a:lumMod val="60000"/>
                              <a:lumOff val="40000"/>
                            </a:schemeClr>
                          </a:solidFill>
                          <a:latin typeface="Gill Sans Light"/>
                          <a:cs typeface="Gill Sans Light"/>
                        </a:rPr>
                        <a:t> </a:t>
                      </a:r>
                      <a:r>
                        <a:rPr lang="en-US" sz="3200" b="0" i="0" baseline="0" dirty="0" err="1" smtClean="0">
                          <a:solidFill>
                            <a:schemeClr val="tx2">
                              <a:lumMod val="60000"/>
                              <a:lumOff val="40000"/>
                            </a:schemeClr>
                          </a:solidFill>
                          <a:latin typeface="Gill Sans Light"/>
                          <a:cs typeface="Gill Sans Light"/>
                        </a:rPr>
                        <a:t>định</a:t>
                      </a:r>
                      <a:r>
                        <a:rPr lang="en-US" sz="3200" b="0" i="0" baseline="0" dirty="0" smtClean="0">
                          <a:solidFill>
                            <a:schemeClr val="tx2">
                              <a:lumMod val="60000"/>
                              <a:lumOff val="40000"/>
                            </a:schemeClr>
                          </a:solidFill>
                          <a:latin typeface="Gill Sans Light"/>
                          <a:cs typeface="Gill Sans Light"/>
                        </a:rPr>
                        <a:t> m</a:t>
                      </a:r>
                      <a:r>
                        <a:rPr lang="vi-VN" sz="3200" b="0" i="0" dirty="0" smtClean="0">
                          <a:solidFill>
                            <a:schemeClr val="tx2">
                              <a:lumMod val="60000"/>
                              <a:lumOff val="40000"/>
                            </a:schemeClr>
                          </a:solidFill>
                          <a:latin typeface="Gill Sans Light"/>
                          <a:cs typeface="Gill Sans Light"/>
                        </a:rPr>
                        <a:t>ục tiêu </a:t>
                      </a:r>
                      <a:endParaRPr lang="en-US" sz="3200" b="0" i="0" dirty="0">
                        <a:solidFill>
                          <a:schemeClr val="tx2">
                            <a:lumMod val="60000"/>
                            <a:lumOff val="40000"/>
                          </a:schemeClr>
                        </a:solidFill>
                        <a:latin typeface="Gill Sans Light"/>
                        <a:cs typeface="Gill Sans Light"/>
                      </a:endParaRPr>
                    </a:p>
                    <a:p>
                      <a:endParaRPr lang="en-US" sz="2400" b="0" i="0" dirty="0" smtClean="0">
                        <a:latin typeface="Gill Sans Light"/>
                        <a:cs typeface="Gill Sans Light"/>
                      </a:endParaRPr>
                    </a:p>
                    <a:p>
                      <a:endParaRPr lang="en-US" sz="2400" b="0" i="0" dirty="0" smtClean="0">
                        <a:latin typeface="Gill Sans Light"/>
                        <a:cs typeface="Gill Sans Light"/>
                      </a:endParaRPr>
                    </a:p>
                    <a:p>
                      <a:endParaRPr lang="en-US" sz="2400" b="0" i="0" dirty="0" smtClean="0">
                        <a:latin typeface="Gill Sans Light"/>
                        <a:cs typeface="Gill Sans Light"/>
                      </a:endParaRPr>
                    </a:p>
                    <a:p>
                      <a:endParaRPr lang="en-US" sz="2400" b="0" i="0" dirty="0" smtClean="0">
                        <a:latin typeface="Gill Sans Light"/>
                        <a:cs typeface="Gill Sans Light"/>
                      </a:endParaRPr>
                    </a:p>
                    <a:p>
                      <a:endParaRPr lang="en-US" sz="2400" b="0" i="0" dirty="0" smtClean="0">
                        <a:latin typeface="Gill Sans Light"/>
                        <a:cs typeface="Gill Sans Light"/>
                      </a:endParaRPr>
                    </a:p>
                    <a:p>
                      <a:endParaRPr lang="en-US" sz="2400" b="0" i="0" dirty="0" smtClean="0">
                        <a:latin typeface="Gill Sans Light"/>
                        <a:cs typeface="Gill Sans Light"/>
                      </a:endParaRPr>
                    </a:p>
                    <a:p>
                      <a:endParaRPr lang="en-US" sz="2400" b="0" i="0" dirty="0" smtClean="0">
                        <a:latin typeface="Gill Sans Light"/>
                        <a:cs typeface="Gill Sans Light"/>
                      </a:endParaRPr>
                    </a:p>
                    <a:p>
                      <a:endParaRPr lang="en-US" sz="2400" b="0" i="0" dirty="0" smtClean="0">
                        <a:latin typeface="Gill Sans Light"/>
                        <a:cs typeface="Gill Sans Light"/>
                      </a:endParaRPr>
                    </a:p>
                    <a:p>
                      <a:r>
                        <a:rPr lang="vi-VN" sz="2400" b="0" i="0" dirty="0" smtClean="0">
                          <a:latin typeface="Gill Sans Light"/>
                          <a:cs typeface="Gill Sans Light"/>
                        </a:rPr>
                        <a:t>hạn chế tác động</a:t>
                      </a:r>
                      <a:r>
                        <a:rPr lang="en-US" sz="2400" b="0" i="0" dirty="0" smtClean="0">
                          <a:latin typeface="Gill Sans Light"/>
                          <a:cs typeface="Gill Sans Light"/>
                        </a:rPr>
                        <a:t> </a:t>
                      </a:r>
                      <a:r>
                        <a:rPr lang="en-US" sz="2400" b="0" i="0" dirty="0" err="1" smtClean="0">
                          <a:latin typeface="Gill Sans Light"/>
                          <a:cs typeface="Gill Sans Light"/>
                        </a:rPr>
                        <a:t>xấu</a:t>
                      </a:r>
                      <a:endParaRPr lang="vi-VN" sz="2400" b="0" i="0" dirty="0" smtClean="0">
                        <a:latin typeface="Gill Sans Light"/>
                        <a:cs typeface="Gill Sans Light"/>
                      </a:endParaRPr>
                    </a:p>
                    <a:p>
                      <a:r>
                        <a:rPr lang="vi-VN" sz="2400" b="0" i="0" dirty="0" smtClean="0">
                          <a:latin typeface="Gill Sans Light"/>
                          <a:cs typeface="Gill Sans Light"/>
                        </a:rPr>
                        <a:t>Tập trung: Các chỉ tiêu lâm sàng</a:t>
                      </a:r>
                      <a:endParaRPr lang="en-US" sz="2400" b="0" i="0" dirty="0">
                        <a:latin typeface="Gill Sans Light"/>
                        <a:cs typeface="Gill Sans Light"/>
                      </a:endParaRPr>
                    </a:p>
                  </a:txBody>
                  <a:tcPr>
                    <a:lnR w="12700" cmpd="sng">
                      <a:noFill/>
                    </a:lnR>
                    <a:lnT w="12700" cmpd="sng">
                      <a:noFill/>
                    </a:lnT>
                    <a:lnB w="12700" cmpd="sng">
                      <a:noFill/>
                    </a:lnB>
                    <a:noFill/>
                  </a:tcPr>
                </a:tc>
              </a:tr>
            </a:tbl>
          </a:graphicData>
        </a:graphic>
      </p:graphicFrame>
      <p:pic>
        <p:nvPicPr>
          <p:cNvPr id="6" name="Picture 5" descr="light bulb.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704" y="2249005"/>
            <a:ext cx="1910348" cy="2375562"/>
          </a:xfrm>
          <a:prstGeom prst="rect">
            <a:avLst/>
          </a:prstGeom>
        </p:spPr>
      </p:pic>
    </p:spTree>
    <p:extLst>
      <p:ext uri="{BB962C8B-B14F-4D97-AF65-F5344CB8AC3E}">
        <p14:creationId xmlns:p14="http://schemas.microsoft.com/office/powerpoint/2010/main" val="8313802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940664"/>
            <a:ext cx="9144000" cy="1815882"/>
          </a:xfrm>
          <a:prstGeom prst="rect">
            <a:avLst/>
          </a:prstGeom>
          <a:solidFill>
            <a:schemeClr val="bg1">
              <a:lumMod val="75000"/>
            </a:schemeClr>
          </a:solidFill>
        </p:spPr>
        <p:txBody>
          <a:bodyPr wrap="square" rtlCol="0">
            <a:spAutoFit/>
          </a:bodyPr>
          <a:lstStyle/>
          <a:p>
            <a:r>
              <a:rPr lang="en-US" sz="2800" dirty="0" err="1" smtClean="0"/>
              <a:t>Câu</a:t>
            </a:r>
            <a:r>
              <a:rPr lang="en-US" sz="2800" dirty="0" smtClean="0"/>
              <a:t> </a:t>
            </a:r>
            <a:r>
              <a:rPr lang="en-US" sz="2800" dirty="0" err="1" smtClean="0"/>
              <a:t>hỏi</a:t>
            </a:r>
            <a:r>
              <a:rPr lang="en-US" sz="2800" dirty="0" smtClean="0"/>
              <a:t> 3</a:t>
            </a:r>
          </a:p>
          <a:p>
            <a:r>
              <a:rPr lang="en-US" sz="2800" dirty="0" smtClean="0">
                <a:latin typeface="Gill Sans Light"/>
                <a:cs typeface="Gill Sans Light"/>
              </a:rPr>
              <a:t>K</a:t>
            </a:r>
            <a:r>
              <a:rPr lang="vi-VN" sz="2800" dirty="0" smtClean="0">
                <a:latin typeface="Gill Sans Light"/>
                <a:cs typeface="Gill Sans Light"/>
              </a:rPr>
              <a:t>ỹ </a:t>
            </a:r>
            <a:r>
              <a:rPr lang="vi-VN" sz="2800" dirty="0">
                <a:latin typeface="Gill Sans Light"/>
                <a:cs typeface="Gill Sans Light"/>
              </a:rPr>
              <a:t>thuật </a:t>
            </a:r>
            <a:r>
              <a:rPr lang="en-US" sz="2800" dirty="0" err="1" smtClean="0">
                <a:latin typeface="Gill Sans Light"/>
                <a:cs typeface="Gill Sans Light"/>
              </a:rPr>
              <a:t>vô</a:t>
            </a:r>
            <a:r>
              <a:rPr lang="en-US" sz="2800" dirty="0" smtClean="0">
                <a:latin typeface="Gill Sans Light"/>
                <a:cs typeface="Gill Sans Light"/>
              </a:rPr>
              <a:t> </a:t>
            </a:r>
            <a:r>
              <a:rPr lang="en-US" sz="2800" dirty="0" err="1" smtClean="0">
                <a:latin typeface="Gill Sans Light"/>
                <a:cs typeface="Gill Sans Light"/>
              </a:rPr>
              <a:t>cảm</a:t>
            </a:r>
            <a:r>
              <a:rPr lang="en-US" sz="2800" dirty="0" smtClean="0">
                <a:latin typeface="Gill Sans Light"/>
                <a:cs typeface="Gill Sans Light"/>
              </a:rPr>
              <a:t> </a:t>
            </a:r>
            <a:r>
              <a:rPr lang="en-US" sz="2800" dirty="0" err="1" smtClean="0">
                <a:latin typeface="Gill Sans Light"/>
                <a:cs typeface="Gill Sans Light"/>
              </a:rPr>
              <a:t>nào</a:t>
            </a:r>
            <a:r>
              <a:rPr lang="en-US" sz="2800" dirty="0" smtClean="0">
                <a:latin typeface="Gill Sans Light"/>
                <a:cs typeface="Gill Sans Light"/>
              </a:rPr>
              <a:t> </a:t>
            </a:r>
            <a:r>
              <a:rPr lang="vi-VN" sz="2800" dirty="0" smtClean="0">
                <a:latin typeface="Gill Sans Light"/>
                <a:cs typeface="Gill Sans Light"/>
              </a:rPr>
              <a:t>có </a:t>
            </a:r>
            <a:r>
              <a:rPr lang="vi-VN" sz="2800" dirty="0">
                <a:latin typeface="Gill Sans Light"/>
                <a:cs typeface="Gill Sans Light"/>
              </a:rPr>
              <a:t>thể được sử dụng để giảm đau </a:t>
            </a:r>
            <a:r>
              <a:rPr lang="en-US" sz="2800" dirty="0" err="1" smtClean="0">
                <a:latin typeface="Gill Sans Light"/>
                <a:cs typeface="Gill Sans Light"/>
              </a:rPr>
              <a:t>chuyển</a:t>
            </a:r>
            <a:r>
              <a:rPr lang="en-US" sz="2800" dirty="0" smtClean="0">
                <a:latin typeface="Gill Sans Light"/>
                <a:cs typeface="Gill Sans Light"/>
              </a:rPr>
              <a:t> </a:t>
            </a:r>
            <a:r>
              <a:rPr lang="en-US" sz="2800" dirty="0" err="1" smtClean="0">
                <a:latin typeface="Gill Sans Light"/>
                <a:cs typeface="Gill Sans Light"/>
              </a:rPr>
              <a:t>dạ</a:t>
            </a:r>
            <a:r>
              <a:rPr lang="en-US" sz="2800" dirty="0" smtClean="0">
                <a:latin typeface="Gill Sans Light"/>
                <a:cs typeface="Gill Sans Light"/>
              </a:rPr>
              <a:t> </a:t>
            </a:r>
            <a:r>
              <a:rPr lang="vi-VN" sz="2800" dirty="0" smtClean="0">
                <a:latin typeface="Gill Sans Light"/>
                <a:cs typeface="Gill Sans Light"/>
              </a:rPr>
              <a:t>nếu </a:t>
            </a:r>
            <a:r>
              <a:rPr lang="vi-VN" sz="2800" dirty="0">
                <a:latin typeface="Gill Sans Light"/>
                <a:cs typeface="Gill Sans Light"/>
              </a:rPr>
              <a:t>bệnh nhân từ chối </a:t>
            </a:r>
            <a:r>
              <a:rPr lang="en-US" sz="2800" dirty="0" err="1" smtClean="0">
                <a:latin typeface="Gill Sans Light"/>
                <a:cs typeface="Gill Sans Light"/>
              </a:rPr>
              <a:t>gây</a:t>
            </a:r>
            <a:r>
              <a:rPr lang="en-US" sz="2800" dirty="0" smtClean="0">
                <a:latin typeface="Gill Sans Light"/>
                <a:cs typeface="Gill Sans Light"/>
              </a:rPr>
              <a:t> </a:t>
            </a:r>
            <a:r>
              <a:rPr lang="en-US" sz="2800" dirty="0" err="1" smtClean="0">
                <a:latin typeface="Gill Sans Light"/>
                <a:cs typeface="Gill Sans Light"/>
              </a:rPr>
              <a:t>tê</a:t>
            </a:r>
            <a:r>
              <a:rPr lang="en-US" sz="2800" dirty="0" smtClean="0">
                <a:latin typeface="Gill Sans Light"/>
                <a:cs typeface="Gill Sans Light"/>
              </a:rPr>
              <a:t> </a:t>
            </a:r>
            <a:r>
              <a:rPr lang="en-US" sz="2800" dirty="0" err="1" smtClean="0">
                <a:latin typeface="Gill Sans Light"/>
                <a:cs typeface="Gill Sans Light"/>
              </a:rPr>
              <a:t>vùng</a:t>
            </a:r>
            <a:r>
              <a:rPr lang="en-US" sz="2800" dirty="0" smtClean="0">
                <a:latin typeface="Gill Sans Light"/>
                <a:cs typeface="Gill Sans Light"/>
              </a:rPr>
              <a:t> </a:t>
            </a:r>
            <a:r>
              <a:rPr lang="vi-VN" sz="2800" dirty="0" smtClean="0">
                <a:latin typeface="Gill Sans Light"/>
                <a:cs typeface="Gill Sans Light"/>
              </a:rPr>
              <a:t>hoặc </a:t>
            </a:r>
            <a:r>
              <a:rPr lang="vi-VN" sz="2800" dirty="0">
                <a:latin typeface="Gill Sans Light"/>
                <a:cs typeface="Gill Sans Light"/>
              </a:rPr>
              <a:t>khi gây tê vùng </a:t>
            </a:r>
            <a:r>
              <a:rPr lang="en-US" sz="2800" dirty="0" err="1" smtClean="0">
                <a:latin typeface="Gill Sans Light"/>
                <a:cs typeface="Gill Sans Light"/>
              </a:rPr>
              <a:t>chống</a:t>
            </a:r>
            <a:r>
              <a:rPr lang="vi-VN" sz="2800" dirty="0" smtClean="0">
                <a:latin typeface="Gill Sans Light"/>
                <a:cs typeface="Gill Sans Light"/>
              </a:rPr>
              <a:t> </a:t>
            </a:r>
            <a:r>
              <a:rPr lang="vi-VN" sz="2800" dirty="0">
                <a:latin typeface="Gill Sans Light"/>
                <a:cs typeface="Gill Sans Light"/>
              </a:rPr>
              <a:t>chỉ định</a:t>
            </a:r>
            <a:endParaRPr lang="en-US" sz="2800" dirty="0">
              <a:latin typeface="Gill Sans Light"/>
              <a:cs typeface="Gill Sans Light"/>
            </a:endParaRPr>
          </a:p>
        </p:txBody>
      </p:sp>
      <p:sp>
        <p:nvSpPr>
          <p:cNvPr id="3" name="TextBox 2"/>
          <p:cNvSpPr txBox="1"/>
          <p:nvPr/>
        </p:nvSpPr>
        <p:spPr>
          <a:xfrm>
            <a:off x="0" y="6519647"/>
            <a:ext cx="9144000" cy="369332"/>
          </a:xfrm>
          <a:prstGeom prst="rect">
            <a:avLst/>
          </a:prstGeom>
          <a:solidFill>
            <a:schemeClr val="tx1">
              <a:lumMod val="65000"/>
              <a:lumOff val="35000"/>
            </a:schemeClr>
          </a:solidFill>
        </p:spPr>
        <p:txBody>
          <a:bodyPr wrap="square" rtlCol="0">
            <a:spAutoFit/>
          </a:bodyPr>
          <a:lstStyle/>
          <a:p>
            <a:r>
              <a:rPr lang="en-US" dirty="0" smtClean="0">
                <a:solidFill>
                  <a:srgbClr val="FFFFFF"/>
                </a:solidFill>
              </a:rPr>
              <a:t>Anesthetic Management of Labor and Delivery</a:t>
            </a:r>
            <a:endParaRPr lang="en-US" dirty="0">
              <a:solidFill>
                <a:srgbClr val="FFFFFF"/>
              </a:solidFill>
            </a:endParaRPr>
          </a:p>
        </p:txBody>
      </p:sp>
      <p:pic>
        <p:nvPicPr>
          <p:cNvPr id="5" name="Picture 4" descr="pain 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037" y="0"/>
            <a:ext cx="3975601" cy="3975601"/>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nitrous-ox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80" y="1068778"/>
            <a:ext cx="3522766" cy="3082421"/>
          </a:xfrm>
          <a:prstGeom prst="rect">
            <a:avLst/>
          </a:prstGeom>
        </p:spPr>
      </p:pic>
      <p:pic>
        <p:nvPicPr>
          <p:cNvPr id="5" name="Picture 4" descr="remifentani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8207" y="1488073"/>
            <a:ext cx="5278178" cy="4948292"/>
          </a:xfrm>
          <a:prstGeom prst="rect">
            <a:avLst/>
          </a:prstGeom>
        </p:spPr>
      </p:pic>
    </p:spTree>
    <p:extLst>
      <p:ext uri="{BB962C8B-B14F-4D97-AF65-F5344CB8AC3E}">
        <p14:creationId xmlns:p14="http://schemas.microsoft.com/office/powerpoint/2010/main" val="17454067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p:spPr>
        <p:txBody>
          <a:bodyPr>
            <a:normAutofit/>
          </a:bodyPr>
          <a:lstStyle/>
          <a:p>
            <a:pPr algn="l"/>
            <a:r>
              <a:rPr lang="en-US" sz="3200" dirty="0" err="1" smtClean="0">
                <a:latin typeface="Gill Sans Light"/>
                <a:cs typeface="Gill Sans Light"/>
              </a:rPr>
              <a:t>Remifentanil</a:t>
            </a:r>
            <a:r>
              <a:rPr lang="en-US" sz="3200" dirty="0" smtClean="0">
                <a:latin typeface="Gill Sans Light"/>
                <a:cs typeface="Gill Sans Light"/>
              </a:rPr>
              <a:t> </a:t>
            </a:r>
            <a:r>
              <a:rPr lang="en-US" sz="3200" dirty="0" err="1" smtClean="0">
                <a:latin typeface="Gill Sans Light"/>
                <a:cs typeface="Gill Sans Light"/>
              </a:rPr>
              <a:t>trong</a:t>
            </a:r>
            <a:r>
              <a:rPr lang="en-US" sz="3200" dirty="0" smtClean="0">
                <a:latin typeface="Gill Sans Light"/>
                <a:cs typeface="Gill Sans Light"/>
              </a:rPr>
              <a:t> </a:t>
            </a:r>
            <a:r>
              <a:rPr lang="en-US" sz="3200" dirty="0" err="1" smtClean="0">
                <a:latin typeface="Gill Sans Light"/>
                <a:cs typeface="Gill Sans Light"/>
              </a:rPr>
              <a:t>giảm</a:t>
            </a:r>
            <a:r>
              <a:rPr lang="en-US" sz="3200" dirty="0" smtClean="0">
                <a:latin typeface="Gill Sans Light"/>
                <a:cs typeface="Gill Sans Light"/>
              </a:rPr>
              <a:t> </a:t>
            </a:r>
            <a:r>
              <a:rPr lang="en-US" sz="3200" dirty="0" err="1" smtClean="0">
                <a:latin typeface="Gill Sans Light"/>
                <a:cs typeface="Gill Sans Light"/>
              </a:rPr>
              <a:t>đau</a:t>
            </a:r>
            <a:r>
              <a:rPr lang="en-US" sz="3200" dirty="0" smtClean="0">
                <a:latin typeface="Gill Sans Light"/>
                <a:cs typeface="Gill Sans Light"/>
              </a:rPr>
              <a:t> </a:t>
            </a:r>
            <a:r>
              <a:rPr lang="en-US" sz="3200" dirty="0" err="1" smtClean="0">
                <a:latin typeface="Gill Sans Light"/>
                <a:cs typeface="Gill Sans Light"/>
              </a:rPr>
              <a:t>chuyển</a:t>
            </a:r>
            <a:r>
              <a:rPr lang="en-US" sz="3200" dirty="0" smtClean="0">
                <a:latin typeface="Gill Sans Light"/>
                <a:cs typeface="Gill Sans Light"/>
              </a:rPr>
              <a:t> </a:t>
            </a:r>
            <a:r>
              <a:rPr lang="en-US" sz="3200" dirty="0" err="1" smtClean="0">
                <a:latin typeface="Gill Sans Light"/>
                <a:cs typeface="Gill Sans Light"/>
              </a:rPr>
              <a:t>dạ</a:t>
            </a:r>
            <a:r>
              <a:rPr lang="en-US" sz="3200" dirty="0" smtClean="0">
                <a:latin typeface="Gill Sans Light"/>
                <a:cs typeface="Gill Sans Light"/>
              </a:rPr>
              <a:t/>
            </a:r>
            <a:br>
              <a:rPr lang="en-US" sz="3200" dirty="0" smtClean="0">
                <a:latin typeface="Gill Sans Light"/>
                <a:cs typeface="Gill Sans Light"/>
              </a:rPr>
            </a:br>
            <a:r>
              <a:rPr lang="en-US" sz="2800" dirty="0" smtClean="0">
                <a:latin typeface="Gill Sans Light"/>
                <a:cs typeface="Gill Sans Light"/>
              </a:rPr>
              <a:t>PCA </a:t>
            </a:r>
            <a:r>
              <a:rPr lang="en-US" sz="2800" dirty="0" err="1" smtClean="0">
                <a:latin typeface="Gill Sans Light"/>
                <a:cs typeface="Gill Sans Light"/>
              </a:rPr>
              <a:t>vs</a:t>
            </a:r>
            <a:r>
              <a:rPr lang="en-US" sz="2800" dirty="0" smtClean="0">
                <a:latin typeface="Gill Sans Light"/>
                <a:cs typeface="Gill Sans Light"/>
              </a:rPr>
              <a:t> </a:t>
            </a:r>
            <a:r>
              <a:rPr lang="en-US" sz="2800" dirty="0" err="1" smtClean="0">
                <a:latin typeface="Gill Sans Light"/>
                <a:cs typeface="Gill Sans Light"/>
              </a:rPr>
              <a:t>giảm</a:t>
            </a:r>
            <a:r>
              <a:rPr lang="en-US" sz="2800" dirty="0" smtClean="0">
                <a:latin typeface="Gill Sans Light"/>
                <a:cs typeface="Gill Sans Light"/>
              </a:rPr>
              <a:t> </a:t>
            </a:r>
            <a:r>
              <a:rPr lang="en-US" sz="2800" dirty="0" err="1" smtClean="0">
                <a:latin typeface="Gill Sans Light"/>
                <a:cs typeface="Gill Sans Light"/>
              </a:rPr>
              <a:t>đau</a:t>
            </a:r>
            <a:r>
              <a:rPr lang="en-US" sz="2800" dirty="0" smtClean="0">
                <a:latin typeface="Gill Sans Light"/>
                <a:cs typeface="Gill Sans Light"/>
              </a:rPr>
              <a:t> NMC</a:t>
            </a:r>
            <a:endParaRPr lang="en-US" sz="2800" dirty="0">
              <a:latin typeface="Gill Sans Light"/>
              <a:cs typeface="Gill Sans Light"/>
            </a:endParaRPr>
          </a:p>
        </p:txBody>
      </p:sp>
      <p:sp>
        <p:nvSpPr>
          <p:cNvPr id="7" name="Content Placeholder 6"/>
          <p:cNvSpPr>
            <a:spLocks noGrp="1"/>
          </p:cNvSpPr>
          <p:nvPr>
            <p:ph sz="quarter" idx="4"/>
          </p:nvPr>
        </p:nvSpPr>
        <p:spPr>
          <a:xfrm>
            <a:off x="3318573" y="1742671"/>
            <a:ext cx="5825427" cy="4591050"/>
          </a:xfrm>
        </p:spPr>
        <p:txBody>
          <a:bodyPr>
            <a:normAutofit/>
          </a:bodyPr>
          <a:lstStyle/>
          <a:p>
            <a:pPr marL="0" indent="0">
              <a:buNone/>
            </a:pPr>
            <a:r>
              <a:rPr lang="en-US" sz="2600" b="1" dirty="0" smtClean="0"/>
              <a:t>RCT, </a:t>
            </a:r>
            <a:r>
              <a:rPr lang="en-US" sz="2600" b="1" dirty="0" err="1" smtClean="0"/>
              <a:t>không</a:t>
            </a:r>
            <a:r>
              <a:rPr lang="en-US" sz="2600" b="1" dirty="0" smtClean="0"/>
              <a:t> </a:t>
            </a:r>
            <a:r>
              <a:rPr lang="en-US" sz="2600" b="1" dirty="0" err="1" smtClean="0"/>
              <a:t>mù</a:t>
            </a:r>
            <a:endParaRPr lang="en-US" sz="2600" b="1" dirty="0" smtClean="0"/>
          </a:p>
          <a:p>
            <a:pPr marL="0" indent="0">
              <a:buNone/>
            </a:pPr>
            <a:r>
              <a:rPr lang="en-US" sz="2600" b="1" dirty="0" err="1"/>
              <a:t>Mục</a:t>
            </a:r>
            <a:r>
              <a:rPr lang="en-US" sz="2600" b="1" dirty="0"/>
              <a:t> </a:t>
            </a:r>
            <a:r>
              <a:rPr lang="en-US" sz="2600" b="1" dirty="0" err="1"/>
              <a:t>tiêu</a:t>
            </a:r>
            <a:r>
              <a:rPr lang="en-US" dirty="0"/>
              <a:t>: so </a:t>
            </a:r>
            <a:r>
              <a:rPr lang="en-US" dirty="0" err="1"/>
              <a:t>sánh</a:t>
            </a:r>
            <a:r>
              <a:rPr lang="en-US" dirty="0"/>
              <a:t> </a:t>
            </a:r>
            <a:r>
              <a:rPr lang="en-US" dirty="0" err="1" smtClean="0"/>
              <a:t>hiệu</a:t>
            </a:r>
            <a:r>
              <a:rPr lang="en-US" dirty="0" smtClean="0"/>
              <a:t> </a:t>
            </a:r>
            <a:r>
              <a:rPr lang="en-US" dirty="0" err="1"/>
              <a:t>quả</a:t>
            </a:r>
            <a:r>
              <a:rPr lang="en-US" dirty="0"/>
              <a:t> </a:t>
            </a:r>
            <a:r>
              <a:rPr lang="en-US" dirty="0" err="1"/>
              <a:t>và</a:t>
            </a:r>
            <a:r>
              <a:rPr lang="en-US" dirty="0"/>
              <a:t> </a:t>
            </a:r>
            <a:r>
              <a:rPr lang="en-US" dirty="0" err="1"/>
              <a:t>tác</a:t>
            </a:r>
            <a:r>
              <a:rPr lang="en-US" dirty="0"/>
              <a:t> </a:t>
            </a:r>
            <a:r>
              <a:rPr lang="en-US" dirty="0" err="1"/>
              <a:t>dụng</a:t>
            </a:r>
            <a:r>
              <a:rPr lang="en-US" dirty="0"/>
              <a:t> </a:t>
            </a:r>
            <a:r>
              <a:rPr lang="en-US" dirty="0" smtClean="0"/>
              <a:t> </a:t>
            </a:r>
            <a:r>
              <a:rPr lang="en-US" dirty="0" err="1" smtClean="0"/>
              <a:t>phụ</a:t>
            </a:r>
            <a:r>
              <a:rPr lang="en-US" dirty="0" smtClean="0"/>
              <a:t> </a:t>
            </a:r>
            <a:r>
              <a:rPr lang="en-US" dirty="0" err="1" smtClean="0"/>
              <a:t>remifentanil</a:t>
            </a:r>
            <a:r>
              <a:rPr lang="en-US" dirty="0" smtClean="0"/>
              <a:t> </a:t>
            </a:r>
            <a:r>
              <a:rPr lang="en-US" dirty="0"/>
              <a:t>PCA </a:t>
            </a:r>
            <a:r>
              <a:rPr lang="en-US" dirty="0" err="1"/>
              <a:t>với</a:t>
            </a:r>
            <a:r>
              <a:rPr lang="en-US" dirty="0"/>
              <a:t> </a:t>
            </a:r>
            <a:r>
              <a:rPr lang="en-US" dirty="0" err="1" smtClean="0"/>
              <a:t>tê</a:t>
            </a:r>
            <a:r>
              <a:rPr lang="en-US" dirty="0" smtClean="0"/>
              <a:t> NMC</a:t>
            </a:r>
          </a:p>
          <a:p>
            <a:pPr marL="0" indent="0">
              <a:buNone/>
            </a:pPr>
            <a:r>
              <a:rPr lang="en-US" sz="2600" b="1" dirty="0" smtClean="0"/>
              <a:t>PCA bolus (n=19): </a:t>
            </a:r>
            <a:r>
              <a:rPr lang="en-US" dirty="0" smtClean="0"/>
              <a:t>0.15mcg/kg </a:t>
            </a:r>
          </a:p>
          <a:p>
            <a:pPr marL="0" indent="0">
              <a:buNone/>
            </a:pPr>
            <a:r>
              <a:rPr lang="en-US" dirty="0" smtClean="0"/>
              <a:t>(</a:t>
            </a:r>
            <a:r>
              <a:rPr lang="vi-VN" dirty="0"/>
              <a:t>tăng từng bước </a:t>
            </a:r>
            <a:r>
              <a:rPr lang="vi-VN" dirty="0" smtClean="0"/>
              <a:t>với</a:t>
            </a:r>
            <a:r>
              <a:rPr lang="en-US" dirty="0" smtClean="0"/>
              <a:t> 0.15 mcg/kg.2min)</a:t>
            </a:r>
          </a:p>
          <a:p>
            <a:pPr marL="0" indent="0">
              <a:buNone/>
            </a:pPr>
            <a:r>
              <a:rPr lang="en-US" sz="2600" b="1" dirty="0" smtClean="0"/>
              <a:t>EA (n=20)</a:t>
            </a:r>
            <a:r>
              <a:rPr lang="en-US" dirty="0" smtClean="0"/>
              <a:t>: 0.1% </a:t>
            </a:r>
            <a:r>
              <a:rPr lang="en-US" dirty="0" err="1" smtClean="0"/>
              <a:t>ropivacaine</a:t>
            </a:r>
            <a:r>
              <a:rPr lang="en-US" dirty="0" smtClean="0"/>
              <a:t> </a:t>
            </a:r>
            <a:r>
              <a:rPr lang="en-US" dirty="0" err="1" smtClean="0"/>
              <a:t>với</a:t>
            </a:r>
            <a:r>
              <a:rPr lang="en-US" dirty="0" smtClean="0"/>
              <a:t>  2mcg/ml fentanyl, </a:t>
            </a:r>
            <a:r>
              <a:rPr lang="en-US" dirty="0" err="1" smtClean="0"/>
              <a:t>không</a:t>
            </a:r>
            <a:r>
              <a:rPr lang="en-US" dirty="0" smtClean="0"/>
              <a:t> PCEA</a:t>
            </a:r>
          </a:p>
          <a:p>
            <a:pPr marL="0" indent="0">
              <a:buNone/>
            </a:pPr>
            <a:r>
              <a:rPr lang="en-US" sz="2600" b="1" dirty="0" err="1"/>
              <a:t>Kết</a:t>
            </a:r>
            <a:r>
              <a:rPr lang="en-US" sz="2600" b="1" dirty="0"/>
              <a:t> </a:t>
            </a:r>
            <a:r>
              <a:rPr lang="en-US" sz="2600" b="1" dirty="0" err="1"/>
              <a:t>quả</a:t>
            </a:r>
            <a:r>
              <a:rPr lang="en-US" dirty="0" smtClean="0"/>
              <a:t>: đ</a:t>
            </a:r>
            <a:r>
              <a:rPr lang="vi-VN" dirty="0" smtClean="0"/>
              <a:t>iểm </a:t>
            </a:r>
            <a:r>
              <a:rPr lang="vi-VN" dirty="0"/>
              <a:t>số đau, </a:t>
            </a:r>
            <a:r>
              <a:rPr lang="vi-VN" dirty="0" smtClean="0"/>
              <a:t>tác </a:t>
            </a:r>
            <a:r>
              <a:rPr lang="vi-VN" dirty="0"/>
              <a:t>dụng phụ</a:t>
            </a:r>
            <a:endParaRPr lang="en-US" dirty="0"/>
          </a:p>
        </p:txBody>
      </p:sp>
      <p:sp>
        <p:nvSpPr>
          <p:cNvPr id="8" name="TextBox 7"/>
          <p:cNvSpPr txBox="1"/>
          <p:nvPr/>
        </p:nvSpPr>
        <p:spPr>
          <a:xfrm>
            <a:off x="3318573" y="6350948"/>
            <a:ext cx="3638586" cy="369332"/>
          </a:xfrm>
          <a:prstGeom prst="rect">
            <a:avLst/>
          </a:prstGeom>
          <a:noFill/>
        </p:spPr>
        <p:txBody>
          <a:bodyPr wrap="none" rtlCol="0">
            <a:spAutoFit/>
          </a:bodyPr>
          <a:lstStyle/>
          <a:p>
            <a:r>
              <a:rPr lang="en-US" i="1" dirty="0" err="1" smtClean="0"/>
              <a:t>Tveit</a:t>
            </a:r>
            <a:r>
              <a:rPr lang="en-US" i="1" dirty="0" smtClean="0"/>
              <a:t> TO et al. </a:t>
            </a:r>
            <a:r>
              <a:rPr lang="en-US" i="1" dirty="0" err="1" smtClean="0"/>
              <a:t>Eur</a:t>
            </a:r>
            <a:r>
              <a:rPr lang="en-US" i="1" dirty="0" smtClean="0"/>
              <a:t> J </a:t>
            </a:r>
            <a:r>
              <a:rPr lang="en-US" i="1" dirty="0" err="1" smtClean="0"/>
              <a:t>Anesthesiol</a:t>
            </a:r>
            <a:r>
              <a:rPr lang="en-US" i="1" dirty="0" smtClean="0"/>
              <a:t> 2012</a:t>
            </a:r>
            <a:endParaRPr lang="en-US" i="1" dirty="0"/>
          </a:p>
        </p:txBody>
      </p:sp>
      <p:pic>
        <p:nvPicPr>
          <p:cNvPr id="6" name="Content Placeholder 5" descr="remifentanil.jpg"/>
          <p:cNvPicPr>
            <a:picLocks noGrp="1" noChangeAspect="1"/>
          </p:cNvPicPr>
          <p:nvPr>
            <p:ph sz="half" idx="2"/>
          </p:nvPr>
        </p:nvPicPr>
        <p:blipFill>
          <a:blip r:embed="rId3">
            <a:extLst>
              <a:ext uri="{28A0092B-C50C-407E-A947-70E740481C1C}">
                <a14:useLocalDpi xmlns:a14="http://schemas.microsoft.com/office/drawing/2010/main" val="0"/>
              </a:ext>
            </a:extLst>
          </a:blip>
          <a:srcRect l="16063" r="16063"/>
          <a:stretch>
            <a:fillRect/>
          </a:stretch>
        </p:blipFill>
        <p:spPr>
          <a:xfrm>
            <a:off x="144292" y="1742671"/>
            <a:ext cx="3173584" cy="4383492"/>
          </a:xfrm>
          <a:prstGeom prst="rect">
            <a:avLst/>
          </a:prstGeom>
        </p:spPr>
      </p:pic>
    </p:spTree>
    <p:extLst>
      <p:ext uri="{BB962C8B-B14F-4D97-AF65-F5344CB8AC3E}">
        <p14:creationId xmlns:p14="http://schemas.microsoft.com/office/powerpoint/2010/main" val="18710022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9388258" cy="1143000"/>
          </a:xfrm>
          <a:solidFill>
            <a:schemeClr val="bg1">
              <a:lumMod val="95000"/>
            </a:schemeClr>
          </a:solidFill>
        </p:spPr>
        <p:txBody>
          <a:bodyPr>
            <a:normAutofit fontScale="90000"/>
          </a:bodyPr>
          <a:lstStyle/>
          <a:p>
            <a:pPr algn="l"/>
            <a:r>
              <a:rPr lang="en-US" dirty="0" err="1" smtClean="0">
                <a:latin typeface="Gill Sans Light"/>
                <a:cs typeface="Gill Sans Light"/>
              </a:rPr>
              <a:t>Remifentanil</a:t>
            </a:r>
            <a:r>
              <a:rPr lang="en-US" dirty="0" smtClean="0">
                <a:latin typeface="Gill Sans Light"/>
                <a:cs typeface="Gill Sans Light"/>
              </a:rPr>
              <a:t> </a:t>
            </a:r>
            <a:r>
              <a:rPr lang="en-US" dirty="0" err="1" smtClean="0">
                <a:latin typeface="Gill Sans Light"/>
                <a:cs typeface="Gill Sans Light"/>
              </a:rPr>
              <a:t>trong</a:t>
            </a:r>
            <a:r>
              <a:rPr lang="en-US" dirty="0" smtClean="0">
                <a:latin typeface="Gill Sans Light"/>
                <a:cs typeface="Gill Sans Light"/>
              </a:rPr>
              <a:t> </a:t>
            </a:r>
            <a:r>
              <a:rPr lang="en-US" dirty="0" err="1" smtClean="0">
                <a:latin typeface="Gill Sans Light"/>
                <a:cs typeface="Gill Sans Light"/>
              </a:rPr>
              <a:t>Giảm</a:t>
            </a:r>
            <a:r>
              <a:rPr lang="en-US" dirty="0" smtClean="0">
                <a:latin typeface="Gill Sans Light"/>
                <a:cs typeface="Gill Sans Light"/>
              </a:rPr>
              <a:t> </a:t>
            </a:r>
            <a:r>
              <a:rPr lang="en-US" dirty="0" err="1" smtClean="0">
                <a:latin typeface="Gill Sans Light"/>
                <a:cs typeface="Gill Sans Light"/>
              </a:rPr>
              <a:t>đau</a:t>
            </a:r>
            <a:r>
              <a:rPr lang="en-US" dirty="0" smtClean="0">
                <a:latin typeface="Gill Sans Light"/>
                <a:cs typeface="Gill Sans Light"/>
              </a:rPr>
              <a:t> </a:t>
            </a:r>
            <a:r>
              <a:rPr lang="en-US" dirty="0" err="1" smtClean="0">
                <a:latin typeface="Gill Sans Light"/>
                <a:cs typeface="Gill Sans Light"/>
              </a:rPr>
              <a:t>chuyển</a:t>
            </a:r>
            <a:r>
              <a:rPr lang="en-US" dirty="0" smtClean="0">
                <a:latin typeface="Gill Sans Light"/>
                <a:cs typeface="Gill Sans Light"/>
              </a:rPr>
              <a:t> </a:t>
            </a:r>
            <a:r>
              <a:rPr lang="en-US" dirty="0" err="1" smtClean="0">
                <a:latin typeface="Gill Sans Light"/>
                <a:cs typeface="Gill Sans Light"/>
              </a:rPr>
              <a:t>dạ</a:t>
            </a:r>
            <a:r>
              <a:rPr lang="en-US" dirty="0" smtClean="0">
                <a:latin typeface="Gill Sans Light"/>
                <a:cs typeface="Gill Sans Light"/>
              </a:rPr>
              <a:t/>
            </a:r>
            <a:br>
              <a:rPr lang="en-US" dirty="0" smtClean="0">
                <a:latin typeface="Gill Sans Light"/>
                <a:cs typeface="Gill Sans Light"/>
              </a:rPr>
            </a:br>
            <a:r>
              <a:rPr lang="en-US" sz="3100" dirty="0" smtClean="0">
                <a:solidFill>
                  <a:schemeClr val="bg1">
                    <a:lumMod val="50000"/>
                  </a:schemeClr>
                </a:solidFill>
                <a:latin typeface="Gill Sans Light"/>
                <a:cs typeface="Gill Sans Light"/>
              </a:rPr>
              <a:t>PCA </a:t>
            </a:r>
            <a:r>
              <a:rPr lang="en-US" sz="3100" dirty="0" err="1" smtClean="0">
                <a:solidFill>
                  <a:schemeClr val="bg1">
                    <a:lumMod val="50000"/>
                  </a:schemeClr>
                </a:solidFill>
                <a:latin typeface="Gill Sans Light"/>
                <a:cs typeface="Gill Sans Light"/>
              </a:rPr>
              <a:t>vs</a:t>
            </a:r>
            <a:r>
              <a:rPr lang="en-US" sz="3100" dirty="0" smtClean="0">
                <a:solidFill>
                  <a:schemeClr val="bg1">
                    <a:lumMod val="50000"/>
                  </a:schemeClr>
                </a:solidFill>
                <a:latin typeface="Gill Sans Light"/>
                <a:cs typeface="Gill Sans Light"/>
              </a:rPr>
              <a:t> </a:t>
            </a:r>
            <a:r>
              <a:rPr lang="en-US" sz="3100" dirty="0" err="1" smtClean="0">
                <a:solidFill>
                  <a:schemeClr val="bg1">
                    <a:lumMod val="50000"/>
                  </a:schemeClr>
                </a:solidFill>
                <a:latin typeface="Gill Sans Light"/>
                <a:cs typeface="Gill Sans Light"/>
              </a:rPr>
              <a:t>giảm</a:t>
            </a:r>
            <a:r>
              <a:rPr lang="en-US" sz="3100" dirty="0" smtClean="0">
                <a:solidFill>
                  <a:schemeClr val="bg1">
                    <a:lumMod val="50000"/>
                  </a:schemeClr>
                </a:solidFill>
                <a:latin typeface="Gill Sans Light"/>
                <a:cs typeface="Gill Sans Light"/>
              </a:rPr>
              <a:t> </a:t>
            </a:r>
            <a:r>
              <a:rPr lang="en-US" sz="3100" dirty="0" err="1" smtClean="0">
                <a:solidFill>
                  <a:schemeClr val="bg1">
                    <a:lumMod val="50000"/>
                  </a:schemeClr>
                </a:solidFill>
                <a:latin typeface="Gill Sans Light"/>
                <a:cs typeface="Gill Sans Light"/>
              </a:rPr>
              <a:t>đau</a:t>
            </a:r>
            <a:r>
              <a:rPr lang="en-US" sz="3100" dirty="0" smtClean="0">
                <a:solidFill>
                  <a:schemeClr val="bg1">
                    <a:lumMod val="50000"/>
                  </a:schemeClr>
                </a:solidFill>
                <a:latin typeface="Gill Sans Light"/>
                <a:cs typeface="Gill Sans Light"/>
              </a:rPr>
              <a:t> NMC</a:t>
            </a:r>
            <a:endParaRPr lang="en-US" sz="3100" dirty="0">
              <a:solidFill>
                <a:schemeClr val="bg1">
                  <a:lumMod val="50000"/>
                </a:schemeClr>
              </a:solidFill>
              <a:latin typeface="Gill Sans Light"/>
              <a:cs typeface="Gill Sans Light"/>
            </a:endParaRPr>
          </a:p>
        </p:txBody>
      </p:sp>
      <p:pic>
        <p:nvPicPr>
          <p:cNvPr id="8" name="Picture 7"/>
          <p:cNvPicPr>
            <a:picLocks noChangeAspect="1"/>
          </p:cNvPicPr>
          <p:nvPr/>
        </p:nvPicPr>
        <p:blipFill>
          <a:blip r:embed="rId3"/>
          <a:stretch>
            <a:fillRect/>
          </a:stretch>
        </p:blipFill>
        <p:spPr>
          <a:xfrm>
            <a:off x="1352011" y="1610961"/>
            <a:ext cx="6538590" cy="4245346"/>
          </a:xfrm>
          <a:prstGeom prst="rect">
            <a:avLst/>
          </a:prstGeom>
        </p:spPr>
      </p:pic>
      <p:sp>
        <p:nvSpPr>
          <p:cNvPr id="2" name="TextBox 1"/>
          <p:cNvSpPr txBox="1"/>
          <p:nvPr/>
        </p:nvSpPr>
        <p:spPr>
          <a:xfrm>
            <a:off x="5018558" y="5720480"/>
            <a:ext cx="3668242" cy="369332"/>
          </a:xfrm>
          <a:prstGeom prst="rect">
            <a:avLst/>
          </a:prstGeom>
          <a:noFill/>
        </p:spPr>
        <p:txBody>
          <a:bodyPr wrap="none" rtlCol="0">
            <a:spAutoFit/>
          </a:bodyPr>
          <a:lstStyle/>
          <a:p>
            <a:r>
              <a:rPr lang="en-US" i="1" dirty="0" err="1"/>
              <a:t>Tveit</a:t>
            </a:r>
            <a:r>
              <a:rPr lang="en-US" i="1" dirty="0"/>
              <a:t> TO et al. </a:t>
            </a:r>
            <a:r>
              <a:rPr lang="en-US" i="1" dirty="0" err="1"/>
              <a:t>Eur</a:t>
            </a:r>
            <a:r>
              <a:rPr lang="en-US" i="1" dirty="0"/>
              <a:t> J </a:t>
            </a:r>
            <a:r>
              <a:rPr lang="en-US" i="1" dirty="0" err="1"/>
              <a:t>Anesthesiol</a:t>
            </a:r>
            <a:r>
              <a:rPr lang="en-US" i="1" dirty="0"/>
              <a:t> 2012</a:t>
            </a:r>
          </a:p>
        </p:txBody>
      </p:sp>
      <p:sp>
        <p:nvSpPr>
          <p:cNvPr id="3" name="Left Arrow 2"/>
          <p:cNvSpPr/>
          <p:nvPr/>
        </p:nvSpPr>
        <p:spPr>
          <a:xfrm rot="2585244">
            <a:off x="6953235" y="3908642"/>
            <a:ext cx="978408" cy="3032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Left Arrow 3"/>
          <p:cNvSpPr/>
          <p:nvPr/>
        </p:nvSpPr>
        <p:spPr>
          <a:xfrm>
            <a:off x="7047166" y="2838881"/>
            <a:ext cx="978408" cy="298339"/>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903271" y="4320474"/>
            <a:ext cx="960344" cy="369332"/>
          </a:xfrm>
          <a:prstGeom prst="rect">
            <a:avLst/>
          </a:prstGeom>
          <a:noFill/>
        </p:spPr>
        <p:txBody>
          <a:bodyPr wrap="none" rtlCol="0">
            <a:spAutoFit/>
          </a:bodyPr>
          <a:lstStyle/>
          <a:p>
            <a:r>
              <a:rPr lang="en-US" dirty="0" smtClean="0">
                <a:solidFill>
                  <a:srgbClr val="3366FF"/>
                </a:solidFill>
              </a:rPr>
              <a:t>epidural</a:t>
            </a:r>
            <a:endParaRPr lang="en-US" dirty="0">
              <a:solidFill>
                <a:srgbClr val="3366FF"/>
              </a:solidFill>
            </a:endParaRPr>
          </a:p>
        </p:txBody>
      </p:sp>
      <p:sp>
        <p:nvSpPr>
          <p:cNvPr id="6" name="TextBox 5"/>
          <p:cNvSpPr txBox="1"/>
          <p:nvPr/>
        </p:nvSpPr>
        <p:spPr>
          <a:xfrm>
            <a:off x="7804947" y="2469549"/>
            <a:ext cx="1339053" cy="369332"/>
          </a:xfrm>
          <a:prstGeom prst="rect">
            <a:avLst/>
          </a:prstGeom>
          <a:noFill/>
        </p:spPr>
        <p:txBody>
          <a:bodyPr wrap="none" rtlCol="0">
            <a:spAutoFit/>
          </a:bodyPr>
          <a:lstStyle/>
          <a:p>
            <a:r>
              <a:rPr lang="en-US" dirty="0" err="1" smtClean="0">
                <a:solidFill>
                  <a:srgbClr val="FF0000"/>
                </a:solidFill>
              </a:rPr>
              <a:t>remifentanil</a:t>
            </a:r>
            <a:endParaRPr lang="en-US" dirty="0">
              <a:solidFill>
                <a:srgbClr val="FF0000"/>
              </a:solidFill>
            </a:endParaRPr>
          </a:p>
        </p:txBody>
      </p:sp>
    </p:spTree>
    <p:extLst>
      <p:ext uri="{BB962C8B-B14F-4D97-AF65-F5344CB8AC3E}">
        <p14:creationId xmlns:p14="http://schemas.microsoft.com/office/powerpoint/2010/main" val="39340111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701" y="412424"/>
            <a:ext cx="8686800" cy="1143000"/>
          </a:xfrm>
          <a:solidFill>
            <a:schemeClr val="bg1">
              <a:lumMod val="85000"/>
            </a:schemeClr>
          </a:solidFill>
        </p:spPr>
        <p:txBody>
          <a:bodyPr>
            <a:normAutofit fontScale="90000"/>
          </a:bodyPr>
          <a:lstStyle/>
          <a:p>
            <a:pPr algn="l"/>
            <a:r>
              <a:rPr lang="en-US" dirty="0" err="1" smtClean="0">
                <a:latin typeface="Gill Sans Light"/>
                <a:cs typeface="Gill Sans Light"/>
              </a:rPr>
              <a:t>Remifentanil</a:t>
            </a:r>
            <a:r>
              <a:rPr lang="en-US" dirty="0" smtClean="0">
                <a:latin typeface="Gill Sans Light"/>
                <a:cs typeface="Gill Sans Light"/>
              </a:rPr>
              <a:t> </a:t>
            </a:r>
            <a:r>
              <a:rPr lang="vi-VN" sz="2700" dirty="0">
                <a:latin typeface="Gill Sans Light"/>
                <a:cs typeface="Gill Sans Light"/>
              </a:rPr>
              <a:t>trong giảm đau chuyển </a:t>
            </a:r>
            <a:r>
              <a:rPr lang="vi-VN" sz="3100" dirty="0">
                <a:latin typeface="Gill Sans Light"/>
                <a:cs typeface="Gill Sans Light"/>
              </a:rPr>
              <a:t>dạ</a:t>
            </a:r>
            <a:br>
              <a:rPr lang="vi-VN" sz="3100" dirty="0">
                <a:latin typeface="Gill Sans Light"/>
                <a:cs typeface="Gill Sans Light"/>
              </a:rPr>
            </a:br>
            <a:r>
              <a:rPr lang="en-US" sz="3100" dirty="0" err="1" smtClean="0">
                <a:latin typeface="Gill Sans Light"/>
                <a:cs typeface="Gill Sans Light"/>
              </a:rPr>
              <a:t>tác</a:t>
            </a:r>
            <a:r>
              <a:rPr lang="en-US" sz="3100" dirty="0" smtClean="0">
                <a:latin typeface="Gill Sans Light"/>
                <a:cs typeface="Gill Sans Light"/>
              </a:rPr>
              <a:t> </a:t>
            </a:r>
            <a:r>
              <a:rPr lang="en-US" sz="3100" dirty="0" err="1" smtClean="0">
                <a:latin typeface="Gill Sans Light"/>
                <a:cs typeface="Gill Sans Light"/>
              </a:rPr>
              <a:t>dụng</a:t>
            </a:r>
            <a:r>
              <a:rPr lang="en-US" sz="3100" dirty="0" smtClean="0">
                <a:latin typeface="Gill Sans Light"/>
                <a:cs typeface="Gill Sans Light"/>
              </a:rPr>
              <a:t> </a:t>
            </a:r>
            <a:r>
              <a:rPr lang="en-US" sz="3100" dirty="0" err="1" smtClean="0">
                <a:latin typeface="Gill Sans Light"/>
                <a:cs typeface="Gill Sans Light"/>
              </a:rPr>
              <a:t>phụ</a:t>
            </a:r>
            <a:r>
              <a:rPr lang="en-US" sz="3100" dirty="0" smtClean="0">
                <a:latin typeface="Gill Sans Light"/>
                <a:cs typeface="Gill Sans Light"/>
              </a:rPr>
              <a:t> </a:t>
            </a:r>
            <a:r>
              <a:rPr lang="en-US" sz="3100" dirty="0" err="1" smtClean="0">
                <a:latin typeface="Gill Sans Light"/>
                <a:cs typeface="Gill Sans Light"/>
              </a:rPr>
              <a:t>và</a:t>
            </a:r>
            <a:r>
              <a:rPr lang="en-US" sz="3100" dirty="0" smtClean="0">
                <a:latin typeface="Gill Sans Light"/>
                <a:cs typeface="Gill Sans Light"/>
              </a:rPr>
              <a:t> </a:t>
            </a:r>
            <a:r>
              <a:rPr lang="en-US" sz="3100" dirty="0" err="1" smtClean="0">
                <a:latin typeface="Gill Sans Light"/>
                <a:cs typeface="Gill Sans Light"/>
              </a:rPr>
              <a:t>kết</a:t>
            </a:r>
            <a:r>
              <a:rPr lang="en-US" sz="3100" dirty="0" smtClean="0">
                <a:latin typeface="Gill Sans Light"/>
                <a:cs typeface="Gill Sans Light"/>
              </a:rPr>
              <a:t> </a:t>
            </a:r>
            <a:r>
              <a:rPr lang="en-US" sz="3100" dirty="0" err="1" smtClean="0">
                <a:latin typeface="Gill Sans Light"/>
                <a:cs typeface="Gill Sans Light"/>
              </a:rPr>
              <a:t>quả</a:t>
            </a:r>
            <a:r>
              <a:rPr lang="en-US" sz="3100" dirty="0" smtClean="0">
                <a:latin typeface="Gill Sans Light"/>
                <a:cs typeface="Gill Sans Light"/>
              </a:rPr>
              <a:t> </a:t>
            </a:r>
            <a:r>
              <a:rPr lang="en-US" sz="3100" dirty="0" err="1" smtClean="0">
                <a:latin typeface="Gill Sans Light"/>
                <a:cs typeface="Gill Sans Light"/>
              </a:rPr>
              <a:t>trên</a:t>
            </a:r>
            <a:r>
              <a:rPr lang="en-US" sz="3100" dirty="0" smtClean="0">
                <a:latin typeface="Gill Sans Light"/>
                <a:cs typeface="Gill Sans Light"/>
              </a:rPr>
              <a:t> </a:t>
            </a:r>
            <a:r>
              <a:rPr lang="en-US" sz="3100" dirty="0" err="1" smtClean="0">
                <a:latin typeface="Gill Sans Light"/>
                <a:cs typeface="Gill Sans Light"/>
              </a:rPr>
              <a:t>bé</a:t>
            </a:r>
            <a:endParaRPr lang="en-US" sz="3100" dirty="0">
              <a:latin typeface="Gill Sans Light"/>
              <a:cs typeface="Gill Sans Light"/>
            </a:endParaRPr>
          </a:p>
        </p:txBody>
      </p:sp>
      <p:graphicFrame>
        <p:nvGraphicFramePr>
          <p:cNvPr id="4" name="Table 3"/>
          <p:cNvGraphicFramePr>
            <a:graphicFrameLocks noGrp="1"/>
          </p:cNvGraphicFramePr>
          <p:nvPr>
            <p:extLst>
              <p:ext uri="{D42A27DB-BD31-4B8C-83A1-F6EECF244321}">
                <p14:modId xmlns:p14="http://schemas.microsoft.com/office/powerpoint/2010/main" val="452638638"/>
              </p:ext>
            </p:extLst>
          </p:nvPr>
        </p:nvGraphicFramePr>
        <p:xfrm>
          <a:off x="457200" y="2210255"/>
          <a:ext cx="7859292" cy="3438606"/>
        </p:xfrm>
        <a:graphic>
          <a:graphicData uri="http://schemas.openxmlformats.org/drawingml/2006/table">
            <a:tbl>
              <a:tblPr firstRow="1" bandRow="1">
                <a:tableStyleId>{5C22544A-7EE6-4342-B048-85BDC9FD1C3A}</a:tableStyleId>
              </a:tblPr>
              <a:tblGrid>
                <a:gridCol w="2527864"/>
                <a:gridCol w="1857417"/>
                <a:gridCol w="2097790"/>
                <a:gridCol w="1376221"/>
              </a:tblGrid>
              <a:tr h="370840">
                <a:tc>
                  <a:txBody>
                    <a:bodyPr/>
                    <a:lstStyle/>
                    <a:p>
                      <a:endParaRPr lang="en-US" dirty="0"/>
                    </a:p>
                  </a:txBody>
                  <a:tcPr>
                    <a:solidFill>
                      <a:schemeClr val="tx1">
                        <a:lumMod val="50000"/>
                        <a:lumOff val="50000"/>
                      </a:schemeClr>
                    </a:solidFill>
                  </a:tcPr>
                </a:tc>
                <a:tc>
                  <a:txBody>
                    <a:bodyPr/>
                    <a:lstStyle/>
                    <a:p>
                      <a:pPr algn="ctr"/>
                      <a:r>
                        <a:rPr lang="en-US" sz="2400" dirty="0" err="1" smtClean="0"/>
                        <a:t>Remi</a:t>
                      </a:r>
                      <a:r>
                        <a:rPr lang="en-US" sz="2400" dirty="0" smtClean="0"/>
                        <a:t> PCA</a:t>
                      </a:r>
                    </a:p>
                    <a:p>
                      <a:pPr algn="ctr"/>
                      <a:r>
                        <a:rPr lang="en-US" sz="2400" dirty="0" smtClean="0"/>
                        <a:t>(n= 17)</a:t>
                      </a:r>
                    </a:p>
                    <a:p>
                      <a:pPr algn="ctr"/>
                      <a:endParaRPr lang="en-US" sz="2400" dirty="0"/>
                    </a:p>
                  </a:txBody>
                  <a:tcPr>
                    <a:solidFill>
                      <a:schemeClr val="tx1">
                        <a:lumMod val="50000"/>
                        <a:lumOff val="50000"/>
                      </a:schemeClr>
                    </a:solidFill>
                  </a:tcPr>
                </a:tc>
                <a:tc>
                  <a:txBody>
                    <a:bodyPr/>
                    <a:lstStyle/>
                    <a:p>
                      <a:pPr algn="ctr"/>
                      <a:r>
                        <a:rPr lang="en-US" sz="2400" dirty="0" smtClean="0"/>
                        <a:t>NMC</a:t>
                      </a:r>
                    </a:p>
                    <a:p>
                      <a:pPr algn="ctr"/>
                      <a:r>
                        <a:rPr lang="en-US" sz="2400" dirty="0" smtClean="0"/>
                        <a:t>(n= 20)</a:t>
                      </a:r>
                      <a:endParaRPr lang="en-US" sz="2400" dirty="0"/>
                    </a:p>
                  </a:txBody>
                  <a:tcPr>
                    <a:solidFill>
                      <a:schemeClr val="tx1">
                        <a:lumMod val="50000"/>
                        <a:lumOff val="50000"/>
                      </a:schemeClr>
                    </a:solidFill>
                  </a:tcPr>
                </a:tc>
                <a:tc>
                  <a:txBody>
                    <a:bodyPr/>
                    <a:lstStyle/>
                    <a:p>
                      <a:pPr algn="ctr"/>
                      <a:r>
                        <a:rPr lang="en-US" sz="2400" dirty="0" smtClean="0"/>
                        <a:t>p</a:t>
                      </a:r>
                      <a:endParaRPr lang="en-US" sz="2400" dirty="0"/>
                    </a:p>
                  </a:txBody>
                  <a:tcPr>
                    <a:solidFill>
                      <a:schemeClr val="tx1">
                        <a:lumMod val="50000"/>
                        <a:lumOff val="50000"/>
                      </a:schemeClr>
                    </a:solidFill>
                  </a:tcPr>
                </a:tc>
              </a:tr>
              <a:tr h="695406">
                <a:tc>
                  <a:txBody>
                    <a:bodyPr/>
                    <a:lstStyle/>
                    <a:p>
                      <a:r>
                        <a:rPr lang="en-US" sz="2800" dirty="0" err="1" smtClean="0">
                          <a:solidFill>
                            <a:srgbClr val="FFFFFF"/>
                          </a:solidFill>
                        </a:rPr>
                        <a:t>Điều</a:t>
                      </a:r>
                      <a:r>
                        <a:rPr lang="en-US" sz="2800" baseline="0" dirty="0" smtClean="0">
                          <a:solidFill>
                            <a:srgbClr val="FFFFFF"/>
                          </a:solidFill>
                        </a:rPr>
                        <a:t> </a:t>
                      </a:r>
                      <a:r>
                        <a:rPr lang="en-US" sz="2800" baseline="0" dirty="0" err="1" smtClean="0">
                          <a:solidFill>
                            <a:srgbClr val="FFFFFF"/>
                          </a:solidFill>
                        </a:rPr>
                        <a:t>trị</a:t>
                      </a:r>
                      <a:r>
                        <a:rPr lang="en-US" sz="2800" baseline="0" dirty="0" smtClean="0">
                          <a:solidFill>
                            <a:srgbClr val="FFFFFF"/>
                          </a:solidFill>
                        </a:rPr>
                        <a:t> </a:t>
                      </a:r>
                      <a:r>
                        <a:rPr lang="en-US" sz="2800" dirty="0" smtClean="0">
                          <a:solidFill>
                            <a:srgbClr val="FFFFFF"/>
                          </a:solidFill>
                        </a:rPr>
                        <a:t>Oxygen</a:t>
                      </a:r>
                      <a:endParaRPr lang="en-US" sz="2800" dirty="0">
                        <a:solidFill>
                          <a:srgbClr val="FFFFFF"/>
                        </a:solidFill>
                      </a:endParaRPr>
                    </a:p>
                  </a:txBody>
                  <a:tcPr>
                    <a:solidFill>
                      <a:srgbClr val="FF8000"/>
                    </a:solidFill>
                  </a:tcPr>
                </a:tc>
                <a:tc>
                  <a:txBody>
                    <a:bodyPr/>
                    <a:lstStyle/>
                    <a:p>
                      <a:pPr algn="ctr"/>
                      <a:r>
                        <a:rPr lang="en-US" sz="2000" b="1" dirty="0" smtClean="0">
                          <a:solidFill>
                            <a:srgbClr val="FFFFFF"/>
                          </a:solidFill>
                        </a:rPr>
                        <a:t>11 (65%)</a:t>
                      </a:r>
                      <a:endParaRPr lang="en-US" sz="2000" b="1" dirty="0">
                        <a:solidFill>
                          <a:srgbClr val="FFFFFF"/>
                        </a:solidFill>
                      </a:endParaRPr>
                    </a:p>
                  </a:txBody>
                  <a:tcPr>
                    <a:solidFill>
                      <a:srgbClr val="FF8000"/>
                    </a:solidFill>
                  </a:tcPr>
                </a:tc>
                <a:tc>
                  <a:txBody>
                    <a:bodyPr/>
                    <a:lstStyle/>
                    <a:p>
                      <a:pPr algn="ctr"/>
                      <a:r>
                        <a:rPr lang="en-US" sz="2000" b="1" dirty="0" smtClean="0">
                          <a:solidFill>
                            <a:srgbClr val="FFFFFF"/>
                          </a:solidFill>
                        </a:rPr>
                        <a:t>0</a:t>
                      </a:r>
                      <a:endParaRPr lang="en-US" sz="2000" b="1" dirty="0">
                        <a:solidFill>
                          <a:srgbClr val="FFFFFF"/>
                        </a:solidFill>
                      </a:endParaRPr>
                    </a:p>
                  </a:txBody>
                  <a:tcPr>
                    <a:solidFill>
                      <a:srgbClr val="FF8000"/>
                    </a:solidFill>
                  </a:tcPr>
                </a:tc>
                <a:tc>
                  <a:txBody>
                    <a:bodyPr/>
                    <a:lstStyle/>
                    <a:p>
                      <a:pPr algn="ctr"/>
                      <a:r>
                        <a:rPr lang="en-US" sz="2000" b="1" dirty="0" smtClean="0">
                          <a:solidFill>
                            <a:srgbClr val="FFFFFF"/>
                          </a:solidFill>
                        </a:rPr>
                        <a:t>&lt;0.01</a:t>
                      </a:r>
                      <a:endParaRPr lang="en-US" sz="2000" b="1" dirty="0">
                        <a:solidFill>
                          <a:srgbClr val="FFFFFF"/>
                        </a:solidFill>
                      </a:endParaRPr>
                    </a:p>
                  </a:txBody>
                  <a:tcPr>
                    <a:solidFill>
                      <a:srgbClr val="FF8000"/>
                    </a:solidFill>
                  </a:tcPr>
                </a:tc>
              </a:tr>
              <a:tr h="370840">
                <a:tc>
                  <a:txBody>
                    <a:bodyPr/>
                    <a:lstStyle/>
                    <a:p>
                      <a:r>
                        <a:rPr lang="en-US" sz="2800" dirty="0" smtClean="0">
                          <a:solidFill>
                            <a:srgbClr val="FFFFFF"/>
                          </a:solidFill>
                        </a:rPr>
                        <a:t>An </a:t>
                      </a:r>
                      <a:r>
                        <a:rPr lang="en-US" sz="2800" dirty="0" err="1" smtClean="0">
                          <a:solidFill>
                            <a:srgbClr val="FFFFFF"/>
                          </a:solidFill>
                        </a:rPr>
                        <a:t>thần</a:t>
                      </a:r>
                      <a:endParaRPr lang="en-US" sz="2800" dirty="0">
                        <a:solidFill>
                          <a:srgbClr val="FFFFFF"/>
                        </a:solidFill>
                      </a:endParaRPr>
                    </a:p>
                  </a:txBody>
                  <a:tcPr>
                    <a:solidFill>
                      <a:srgbClr val="FF8000"/>
                    </a:solidFill>
                  </a:tcPr>
                </a:tc>
                <a:tc>
                  <a:txBody>
                    <a:bodyPr/>
                    <a:lstStyle/>
                    <a:p>
                      <a:pPr algn="ctr"/>
                      <a:r>
                        <a:rPr lang="en-US" sz="2000" b="1" dirty="0" smtClean="0">
                          <a:solidFill>
                            <a:srgbClr val="FFFFFF"/>
                          </a:solidFill>
                        </a:rPr>
                        <a:t>17 (100%)</a:t>
                      </a:r>
                      <a:endParaRPr lang="en-US" sz="2000" b="1" dirty="0">
                        <a:solidFill>
                          <a:srgbClr val="FFFFFF"/>
                        </a:solidFill>
                      </a:endParaRPr>
                    </a:p>
                  </a:txBody>
                  <a:tcPr>
                    <a:solidFill>
                      <a:srgbClr val="FF8000"/>
                    </a:solidFill>
                  </a:tcPr>
                </a:tc>
                <a:tc>
                  <a:txBody>
                    <a:bodyPr/>
                    <a:lstStyle/>
                    <a:p>
                      <a:pPr algn="ctr"/>
                      <a:r>
                        <a:rPr lang="en-US" sz="2000" b="1" dirty="0" smtClean="0">
                          <a:solidFill>
                            <a:srgbClr val="FFFFFF"/>
                          </a:solidFill>
                        </a:rPr>
                        <a:t>11/20 (55%)</a:t>
                      </a:r>
                      <a:endParaRPr lang="en-US" sz="2000" b="1" dirty="0">
                        <a:solidFill>
                          <a:srgbClr val="FFFFFF"/>
                        </a:solidFill>
                      </a:endParaRPr>
                    </a:p>
                  </a:txBody>
                  <a:tcPr>
                    <a:solidFill>
                      <a:srgbClr val="FF8000"/>
                    </a:solidFill>
                  </a:tcPr>
                </a:tc>
                <a:tc>
                  <a:txBody>
                    <a:bodyPr/>
                    <a:lstStyle/>
                    <a:p>
                      <a:pPr algn="ctr"/>
                      <a:r>
                        <a:rPr lang="en-US" sz="2000" b="1" dirty="0" smtClean="0">
                          <a:solidFill>
                            <a:srgbClr val="FFFFFF"/>
                          </a:solidFill>
                        </a:rPr>
                        <a:t>0.001</a:t>
                      </a:r>
                      <a:endParaRPr lang="en-US" sz="2000" b="1" dirty="0">
                        <a:solidFill>
                          <a:srgbClr val="FFFFFF"/>
                        </a:solidFill>
                      </a:endParaRPr>
                    </a:p>
                  </a:txBody>
                  <a:tcPr>
                    <a:solidFill>
                      <a:srgbClr val="FF8000"/>
                    </a:solidFill>
                  </a:tcPr>
                </a:tc>
              </a:tr>
              <a:tr h="370840">
                <a:tc>
                  <a:txBody>
                    <a:bodyPr/>
                    <a:lstStyle/>
                    <a:p>
                      <a:r>
                        <a:rPr lang="en-US" sz="2800" dirty="0" smtClean="0">
                          <a:solidFill>
                            <a:srgbClr val="FFFFFF"/>
                          </a:solidFill>
                        </a:rPr>
                        <a:t>pH TM </a:t>
                      </a:r>
                      <a:r>
                        <a:rPr lang="en-US" sz="2800" dirty="0" err="1" smtClean="0">
                          <a:solidFill>
                            <a:srgbClr val="FFFFFF"/>
                          </a:solidFill>
                        </a:rPr>
                        <a:t>rốn</a:t>
                      </a:r>
                      <a:endParaRPr lang="en-US" sz="2800" dirty="0">
                        <a:solidFill>
                          <a:srgbClr val="FFFFFF"/>
                        </a:solidFill>
                      </a:endParaRPr>
                    </a:p>
                  </a:txBody>
                  <a:tcPr>
                    <a:solidFill>
                      <a:srgbClr val="FF8000"/>
                    </a:solidFill>
                  </a:tcPr>
                </a:tc>
                <a:tc>
                  <a:txBody>
                    <a:bodyPr/>
                    <a:lstStyle/>
                    <a:p>
                      <a:pPr algn="ctr"/>
                      <a:r>
                        <a:rPr lang="en-US" sz="2000" b="1" dirty="0" smtClean="0">
                          <a:solidFill>
                            <a:srgbClr val="FFFFFF"/>
                          </a:solidFill>
                        </a:rPr>
                        <a:t>7.28 (0.07)</a:t>
                      </a:r>
                      <a:endParaRPr lang="en-US" sz="2000" b="1" dirty="0">
                        <a:solidFill>
                          <a:srgbClr val="FFFFFF"/>
                        </a:solidFill>
                      </a:endParaRPr>
                    </a:p>
                  </a:txBody>
                  <a:tcPr>
                    <a:solidFill>
                      <a:srgbClr val="FF8000"/>
                    </a:solidFill>
                  </a:tcPr>
                </a:tc>
                <a:tc>
                  <a:txBody>
                    <a:bodyPr/>
                    <a:lstStyle/>
                    <a:p>
                      <a:pPr algn="ctr"/>
                      <a:r>
                        <a:rPr lang="en-US" sz="2000" b="1" dirty="0" smtClean="0">
                          <a:solidFill>
                            <a:srgbClr val="FFFFFF"/>
                          </a:solidFill>
                        </a:rPr>
                        <a:t>7.32 (0.07)</a:t>
                      </a:r>
                      <a:endParaRPr lang="en-US" sz="2000" b="1" dirty="0">
                        <a:solidFill>
                          <a:srgbClr val="FFFFFF"/>
                        </a:solidFill>
                      </a:endParaRPr>
                    </a:p>
                  </a:txBody>
                  <a:tcPr>
                    <a:solidFill>
                      <a:srgbClr val="FF8000"/>
                    </a:solidFill>
                  </a:tcPr>
                </a:tc>
                <a:tc>
                  <a:txBody>
                    <a:bodyPr/>
                    <a:lstStyle/>
                    <a:p>
                      <a:pPr algn="ctr"/>
                      <a:r>
                        <a:rPr lang="en-US" sz="2000" b="1" dirty="0" smtClean="0">
                          <a:solidFill>
                            <a:srgbClr val="FFFFFF"/>
                          </a:solidFill>
                        </a:rPr>
                        <a:t>0.04</a:t>
                      </a:r>
                      <a:endParaRPr lang="en-US" sz="2000" b="1" dirty="0">
                        <a:solidFill>
                          <a:srgbClr val="FFFFFF"/>
                        </a:solidFill>
                      </a:endParaRPr>
                    </a:p>
                  </a:txBody>
                  <a:tcPr>
                    <a:solidFill>
                      <a:srgbClr val="FF8000"/>
                    </a:solidFill>
                  </a:tcPr>
                </a:tc>
              </a:tr>
              <a:tr h="370840">
                <a:tc>
                  <a:txBody>
                    <a:bodyPr/>
                    <a:lstStyle/>
                    <a:p>
                      <a:r>
                        <a:rPr lang="en-US" sz="2800" dirty="0" smtClean="0">
                          <a:solidFill>
                            <a:schemeClr val="bg1"/>
                          </a:solidFill>
                        </a:rPr>
                        <a:t>Neonatal Comp</a:t>
                      </a:r>
                      <a:endParaRPr lang="en-US" sz="2800" dirty="0">
                        <a:solidFill>
                          <a:schemeClr val="bg1"/>
                        </a:solidFill>
                      </a:endParaRPr>
                    </a:p>
                  </a:txBody>
                  <a:tcPr>
                    <a:solidFill>
                      <a:srgbClr val="7F7F7F"/>
                    </a:solidFill>
                  </a:tcPr>
                </a:tc>
                <a:tc>
                  <a:txBody>
                    <a:bodyPr/>
                    <a:lstStyle/>
                    <a:p>
                      <a:pPr algn="ctr"/>
                      <a:r>
                        <a:rPr lang="en-US" sz="2000" b="1" dirty="0" smtClean="0">
                          <a:solidFill>
                            <a:srgbClr val="FFFFFF"/>
                          </a:solidFill>
                        </a:rPr>
                        <a:t>0</a:t>
                      </a:r>
                      <a:endParaRPr lang="en-US" sz="2000" b="1" dirty="0">
                        <a:solidFill>
                          <a:srgbClr val="FFFFFF"/>
                        </a:solidFill>
                      </a:endParaRPr>
                    </a:p>
                  </a:txBody>
                  <a:tcPr>
                    <a:solidFill>
                      <a:srgbClr val="7F7F7F"/>
                    </a:solidFill>
                  </a:tcPr>
                </a:tc>
                <a:tc>
                  <a:txBody>
                    <a:bodyPr/>
                    <a:lstStyle/>
                    <a:p>
                      <a:pPr algn="ctr"/>
                      <a:r>
                        <a:rPr lang="en-US" sz="2000" b="1" dirty="0" smtClean="0">
                          <a:solidFill>
                            <a:srgbClr val="FFFFFF"/>
                          </a:solidFill>
                        </a:rPr>
                        <a:t>0</a:t>
                      </a:r>
                      <a:endParaRPr lang="en-US" sz="2000" b="1" dirty="0">
                        <a:solidFill>
                          <a:srgbClr val="FFFFFF"/>
                        </a:solidFill>
                      </a:endParaRPr>
                    </a:p>
                  </a:txBody>
                  <a:tcPr>
                    <a:solidFill>
                      <a:srgbClr val="7F7F7F"/>
                    </a:solidFill>
                  </a:tcPr>
                </a:tc>
                <a:tc>
                  <a:txBody>
                    <a:bodyPr/>
                    <a:lstStyle/>
                    <a:p>
                      <a:pPr algn="ctr"/>
                      <a:endParaRPr lang="en-US" sz="2000" b="1" dirty="0"/>
                    </a:p>
                  </a:txBody>
                  <a:tcPr>
                    <a:solidFill>
                      <a:srgbClr val="7F7F7F"/>
                    </a:solidFill>
                  </a:tcPr>
                </a:tc>
              </a:tr>
            </a:tbl>
          </a:graphicData>
        </a:graphic>
      </p:graphicFrame>
      <p:sp>
        <p:nvSpPr>
          <p:cNvPr id="3" name="Rectangle 2"/>
          <p:cNvSpPr/>
          <p:nvPr/>
        </p:nvSpPr>
        <p:spPr>
          <a:xfrm>
            <a:off x="4572000" y="6249307"/>
            <a:ext cx="3668242" cy="369332"/>
          </a:xfrm>
          <a:prstGeom prst="rect">
            <a:avLst/>
          </a:prstGeom>
        </p:spPr>
        <p:txBody>
          <a:bodyPr wrap="none">
            <a:spAutoFit/>
          </a:bodyPr>
          <a:lstStyle/>
          <a:p>
            <a:r>
              <a:rPr lang="en-US" i="1" dirty="0" err="1"/>
              <a:t>Tveit</a:t>
            </a:r>
            <a:r>
              <a:rPr lang="en-US" i="1" dirty="0"/>
              <a:t> TO et al. </a:t>
            </a:r>
            <a:r>
              <a:rPr lang="en-US" i="1" dirty="0" err="1"/>
              <a:t>Eur</a:t>
            </a:r>
            <a:r>
              <a:rPr lang="en-US" i="1" dirty="0"/>
              <a:t> J </a:t>
            </a:r>
            <a:r>
              <a:rPr lang="en-US" i="1" dirty="0" err="1"/>
              <a:t>Anesthesiol</a:t>
            </a:r>
            <a:r>
              <a:rPr lang="en-US" i="1" dirty="0"/>
              <a:t> 2012</a:t>
            </a:r>
          </a:p>
        </p:txBody>
      </p:sp>
    </p:spTree>
    <p:extLst>
      <p:ext uri="{BB962C8B-B14F-4D97-AF65-F5344CB8AC3E}">
        <p14:creationId xmlns:p14="http://schemas.microsoft.com/office/powerpoint/2010/main" val="9673629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66" y="274637"/>
            <a:ext cx="8799534" cy="1143000"/>
          </a:xfrm>
          <a:solidFill>
            <a:srgbClr val="D9D9D9"/>
          </a:solidFill>
        </p:spPr>
        <p:txBody>
          <a:bodyPr>
            <a:normAutofit fontScale="90000"/>
          </a:bodyPr>
          <a:lstStyle/>
          <a:p>
            <a:pPr algn="l"/>
            <a:r>
              <a:rPr lang="en-US" dirty="0" err="1" smtClean="0">
                <a:latin typeface="Gill Sans Light"/>
                <a:cs typeface="Gill Sans Light"/>
              </a:rPr>
              <a:t>Remifentanil</a:t>
            </a:r>
            <a:r>
              <a:rPr lang="en-US" dirty="0" smtClean="0">
                <a:latin typeface="Gill Sans Light"/>
                <a:cs typeface="Gill Sans Light"/>
              </a:rPr>
              <a:t> </a:t>
            </a:r>
            <a:r>
              <a:rPr lang="vi-VN" sz="3100" dirty="0">
                <a:latin typeface="Gill Sans Light"/>
                <a:cs typeface="Gill Sans Light"/>
              </a:rPr>
              <a:t>trong giảm đau chuyển dạ</a:t>
            </a:r>
            <a:r>
              <a:rPr lang="vi-VN" dirty="0">
                <a:latin typeface="Gill Sans Light"/>
                <a:cs typeface="Gill Sans Light"/>
              </a:rPr>
              <a:t/>
            </a:r>
            <a:br>
              <a:rPr lang="vi-VN" dirty="0">
                <a:latin typeface="Gill Sans Light"/>
                <a:cs typeface="Gill Sans Light"/>
              </a:rPr>
            </a:br>
            <a:r>
              <a:rPr lang="en-US" sz="3100" dirty="0" err="1">
                <a:latin typeface="Gill Sans Light"/>
                <a:cs typeface="Gill Sans Light"/>
              </a:rPr>
              <a:t>tác</a:t>
            </a:r>
            <a:r>
              <a:rPr lang="en-US" sz="3100" dirty="0">
                <a:latin typeface="Gill Sans Light"/>
                <a:cs typeface="Gill Sans Light"/>
              </a:rPr>
              <a:t> </a:t>
            </a:r>
            <a:r>
              <a:rPr lang="en-US" sz="3100" dirty="0" err="1">
                <a:latin typeface="Gill Sans Light"/>
                <a:cs typeface="Gill Sans Light"/>
              </a:rPr>
              <a:t>dụng</a:t>
            </a:r>
            <a:r>
              <a:rPr lang="en-US" sz="3100" dirty="0">
                <a:latin typeface="Gill Sans Light"/>
                <a:cs typeface="Gill Sans Light"/>
              </a:rPr>
              <a:t> </a:t>
            </a:r>
            <a:r>
              <a:rPr lang="en-US" sz="3100" dirty="0" err="1">
                <a:latin typeface="Gill Sans Light"/>
                <a:cs typeface="Gill Sans Light"/>
              </a:rPr>
              <a:t>phụ</a:t>
            </a:r>
            <a:r>
              <a:rPr lang="en-US" sz="3100" dirty="0">
                <a:latin typeface="Gill Sans Light"/>
                <a:cs typeface="Gill Sans Light"/>
              </a:rPr>
              <a:t> </a:t>
            </a:r>
            <a:r>
              <a:rPr lang="en-US" sz="3100" dirty="0" err="1">
                <a:latin typeface="Gill Sans Light"/>
                <a:cs typeface="Gill Sans Light"/>
              </a:rPr>
              <a:t>và</a:t>
            </a:r>
            <a:r>
              <a:rPr lang="en-US" sz="3100" dirty="0">
                <a:latin typeface="Gill Sans Light"/>
                <a:cs typeface="Gill Sans Light"/>
              </a:rPr>
              <a:t> </a:t>
            </a:r>
            <a:r>
              <a:rPr lang="en-US" sz="3100" dirty="0" err="1">
                <a:latin typeface="Gill Sans Light"/>
                <a:cs typeface="Gill Sans Light"/>
              </a:rPr>
              <a:t>kết</a:t>
            </a:r>
            <a:r>
              <a:rPr lang="en-US" sz="3100" dirty="0">
                <a:latin typeface="Gill Sans Light"/>
                <a:cs typeface="Gill Sans Light"/>
              </a:rPr>
              <a:t> </a:t>
            </a:r>
            <a:r>
              <a:rPr lang="en-US" sz="3100" dirty="0" err="1">
                <a:latin typeface="Gill Sans Light"/>
                <a:cs typeface="Gill Sans Light"/>
              </a:rPr>
              <a:t>quả</a:t>
            </a:r>
            <a:r>
              <a:rPr lang="en-US" sz="3100" dirty="0">
                <a:latin typeface="Gill Sans Light"/>
                <a:cs typeface="Gill Sans Light"/>
              </a:rPr>
              <a:t> </a:t>
            </a:r>
            <a:r>
              <a:rPr lang="en-US" sz="3100" dirty="0" err="1">
                <a:latin typeface="Gill Sans Light"/>
                <a:cs typeface="Gill Sans Light"/>
              </a:rPr>
              <a:t>trên</a:t>
            </a:r>
            <a:r>
              <a:rPr lang="en-US" sz="3100" dirty="0">
                <a:latin typeface="Gill Sans Light"/>
                <a:cs typeface="Gill Sans Light"/>
              </a:rPr>
              <a:t> </a:t>
            </a:r>
            <a:r>
              <a:rPr lang="en-US" sz="3100" dirty="0" err="1">
                <a:latin typeface="Gill Sans Light"/>
                <a:cs typeface="Gill Sans Light"/>
              </a:rPr>
              <a:t>bé</a:t>
            </a:r>
            <a:endParaRPr lang="en-US" sz="3100" dirty="0">
              <a:latin typeface="Gill Sans Light"/>
              <a:cs typeface="Gill Sans Light"/>
            </a:endParaRPr>
          </a:p>
        </p:txBody>
      </p:sp>
      <p:graphicFrame>
        <p:nvGraphicFramePr>
          <p:cNvPr id="4" name="Table 3"/>
          <p:cNvGraphicFramePr>
            <a:graphicFrameLocks noGrp="1"/>
          </p:cNvGraphicFramePr>
          <p:nvPr>
            <p:extLst>
              <p:ext uri="{D42A27DB-BD31-4B8C-83A1-F6EECF244321}">
                <p14:modId xmlns:p14="http://schemas.microsoft.com/office/powerpoint/2010/main" val="1898311763"/>
              </p:ext>
            </p:extLst>
          </p:nvPr>
        </p:nvGraphicFramePr>
        <p:xfrm>
          <a:off x="457200" y="2210255"/>
          <a:ext cx="7859292" cy="3438606"/>
        </p:xfrm>
        <a:graphic>
          <a:graphicData uri="http://schemas.openxmlformats.org/drawingml/2006/table">
            <a:tbl>
              <a:tblPr firstRow="1" bandRow="1">
                <a:tableStyleId>{5C22544A-7EE6-4342-B048-85BDC9FD1C3A}</a:tableStyleId>
              </a:tblPr>
              <a:tblGrid>
                <a:gridCol w="2527864"/>
                <a:gridCol w="1857417"/>
                <a:gridCol w="2097790"/>
                <a:gridCol w="1376221"/>
              </a:tblGrid>
              <a:tr h="370840">
                <a:tc>
                  <a:txBody>
                    <a:bodyPr/>
                    <a:lstStyle/>
                    <a:p>
                      <a:endParaRPr lang="en-US" dirty="0"/>
                    </a:p>
                  </a:txBody>
                  <a:tcPr>
                    <a:solidFill>
                      <a:schemeClr val="tx1">
                        <a:lumMod val="50000"/>
                        <a:lumOff val="50000"/>
                      </a:schemeClr>
                    </a:solidFill>
                  </a:tcPr>
                </a:tc>
                <a:tc>
                  <a:txBody>
                    <a:bodyPr/>
                    <a:lstStyle/>
                    <a:p>
                      <a:pPr algn="ctr"/>
                      <a:r>
                        <a:rPr lang="en-US" sz="2400" dirty="0" err="1" smtClean="0"/>
                        <a:t>Remi</a:t>
                      </a:r>
                      <a:r>
                        <a:rPr lang="en-US" sz="2400" dirty="0" smtClean="0"/>
                        <a:t> PCA</a:t>
                      </a:r>
                    </a:p>
                    <a:p>
                      <a:pPr algn="ctr"/>
                      <a:r>
                        <a:rPr lang="en-US" sz="2400" dirty="0" smtClean="0"/>
                        <a:t>(n= 17)</a:t>
                      </a:r>
                    </a:p>
                    <a:p>
                      <a:pPr algn="ctr"/>
                      <a:endParaRPr lang="en-US" sz="2400" dirty="0"/>
                    </a:p>
                  </a:txBody>
                  <a:tcPr>
                    <a:solidFill>
                      <a:schemeClr val="tx1">
                        <a:lumMod val="50000"/>
                        <a:lumOff val="50000"/>
                      </a:schemeClr>
                    </a:solidFill>
                  </a:tcPr>
                </a:tc>
                <a:tc>
                  <a:txBody>
                    <a:bodyPr/>
                    <a:lstStyle/>
                    <a:p>
                      <a:pPr algn="ctr"/>
                      <a:r>
                        <a:rPr lang="en-US" sz="2400" dirty="0" smtClean="0"/>
                        <a:t>Epidural</a:t>
                      </a:r>
                    </a:p>
                    <a:p>
                      <a:pPr algn="ctr"/>
                      <a:r>
                        <a:rPr lang="en-US" sz="2400" dirty="0" smtClean="0"/>
                        <a:t>(n= 20)</a:t>
                      </a:r>
                      <a:endParaRPr lang="en-US" sz="2400" dirty="0"/>
                    </a:p>
                  </a:txBody>
                  <a:tcPr>
                    <a:solidFill>
                      <a:schemeClr val="tx1">
                        <a:lumMod val="50000"/>
                        <a:lumOff val="50000"/>
                      </a:schemeClr>
                    </a:solidFill>
                  </a:tcPr>
                </a:tc>
                <a:tc>
                  <a:txBody>
                    <a:bodyPr/>
                    <a:lstStyle/>
                    <a:p>
                      <a:pPr algn="ctr"/>
                      <a:r>
                        <a:rPr lang="en-US" sz="2400" dirty="0" smtClean="0"/>
                        <a:t>p</a:t>
                      </a:r>
                      <a:endParaRPr lang="en-US" sz="2400" dirty="0"/>
                    </a:p>
                  </a:txBody>
                  <a:tcPr>
                    <a:solidFill>
                      <a:schemeClr val="tx1">
                        <a:lumMod val="50000"/>
                        <a:lumOff val="50000"/>
                      </a:schemeClr>
                    </a:solidFill>
                  </a:tcPr>
                </a:tc>
              </a:tr>
              <a:tr h="695406">
                <a:tc>
                  <a:txBody>
                    <a:bodyPr/>
                    <a:lstStyle/>
                    <a:p>
                      <a:r>
                        <a:rPr lang="en-US" sz="2800" dirty="0" smtClean="0">
                          <a:solidFill>
                            <a:srgbClr val="FFFFFF"/>
                          </a:solidFill>
                        </a:rPr>
                        <a:t>Oxygen therapy</a:t>
                      </a:r>
                      <a:endParaRPr lang="en-US" sz="2800" dirty="0">
                        <a:solidFill>
                          <a:srgbClr val="FFFFFF"/>
                        </a:solidFill>
                      </a:endParaRPr>
                    </a:p>
                  </a:txBody>
                  <a:tcPr>
                    <a:solidFill>
                      <a:srgbClr val="FF8000"/>
                    </a:solidFill>
                  </a:tcPr>
                </a:tc>
                <a:tc>
                  <a:txBody>
                    <a:bodyPr/>
                    <a:lstStyle/>
                    <a:p>
                      <a:pPr algn="ctr"/>
                      <a:r>
                        <a:rPr lang="en-US" sz="2000" b="1" dirty="0" smtClean="0">
                          <a:solidFill>
                            <a:srgbClr val="FFFFFF"/>
                          </a:solidFill>
                        </a:rPr>
                        <a:t>11 (65%)</a:t>
                      </a:r>
                      <a:endParaRPr lang="en-US" sz="2000" b="1" dirty="0">
                        <a:solidFill>
                          <a:srgbClr val="FFFFFF"/>
                        </a:solidFill>
                      </a:endParaRPr>
                    </a:p>
                  </a:txBody>
                  <a:tcPr>
                    <a:solidFill>
                      <a:srgbClr val="FF8000"/>
                    </a:solidFill>
                  </a:tcPr>
                </a:tc>
                <a:tc>
                  <a:txBody>
                    <a:bodyPr/>
                    <a:lstStyle/>
                    <a:p>
                      <a:pPr algn="ctr"/>
                      <a:r>
                        <a:rPr lang="en-US" sz="2000" b="1" dirty="0" smtClean="0">
                          <a:solidFill>
                            <a:srgbClr val="FFFFFF"/>
                          </a:solidFill>
                        </a:rPr>
                        <a:t>0</a:t>
                      </a:r>
                      <a:endParaRPr lang="en-US" sz="2000" b="1" dirty="0">
                        <a:solidFill>
                          <a:srgbClr val="FFFFFF"/>
                        </a:solidFill>
                      </a:endParaRPr>
                    </a:p>
                  </a:txBody>
                  <a:tcPr>
                    <a:solidFill>
                      <a:srgbClr val="FF8000"/>
                    </a:solidFill>
                  </a:tcPr>
                </a:tc>
                <a:tc>
                  <a:txBody>
                    <a:bodyPr/>
                    <a:lstStyle/>
                    <a:p>
                      <a:pPr algn="ctr"/>
                      <a:r>
                        <a:rPr lang="en-US" sz="2000" b="1" dirty="0" smtClean="0">
                          <a:solidFill>
                            <a:srgbClr val="FFFFFF"/>
                          </a:solidFill>
                        </a:rPr>
                        <a:t>&lt;0.01</a:t>
                      </a:r>
                      <a:endParaRPr lang="en-US" sz="2000" b="1" dirty="0">
                        <a:solidFill>
                          <a:srgbClr val="FFFFFF"/>
                        </a:solidFill>
                      </a:endParaRPr>
                    </a:p>
                  </a:txBody>
                  <a:tcPr>
                    <a:solidFill>
                      <a:srgbClr val="FF8000"/>
                    </a:solidFill>
                  </a:tcPr>
                </a:tc>
              </a:tr>
              <a:tr h="370840">
                <a:tc>
                  <a:txBody>
                    <a:bodyPr/>
                    <a:lstStyle/>
                    <a:p>
                      <a:r>
                        <a:rPr lang="en-US" sz="2800" dirty="0" smtClean="0">
                          <a:solidFill>
                            <a:srgbClr val="FFFFFF"/>
                          </a:solidFill>
                        </a:rPr>
                        <a:t>Sedation</a:t>
                      </a:r>
                      <a:endParaRPr lang="en-US" sz="2800" dirty="0">
                        <a:solidFill>
                          <a:srgbClr val="FFFFFF"/>
                        </a:solidFill>
                      </a:endParaRPr>
                    </a:p>
                  </a:txBody>
                  <a:tcPr>
                    <a:solidFill>
                      <a:srgbClr val="FF8000"/>
                    </a:solidFill>
                  </a:tcPr>
                </a:tc>
                <a:tc>
                  <a:txBody>
                    <a:bodyPr/>
                    <a:lstStyle/>
                    <a:p>
                      <a:pPr algn="ctr"/>
                      <a:r>
                        <a:rPr lang="en-US" sz="2000" b="1" dirty="0" smtClean="0">
                          <a:solidFill>
                            <a:srgbClr val="FFFFFF"/>
                          </a:solidFill>
                        </a:rPr>
                        <a:t>17 (100%)</a:t>
                      </a:r>
                      <a:endParaRPr lang="en-US" sz="2000" b="1" dirty="0">
                        <a:solidFill>
                          <a:srgbClr val="FFFFFF"/>
                        </a:solidFill>
                      </a:endParaRPr>
                    </a:p>
                  </a:txBody>
                  <a:tcPr>
                    <a:solidFill>
                      <a:srgbClr val="FF8000"/>
                    </a:solidFill>
                  </a:tcPr>
                </a:tc>
                <a:tc>
                  <a:txBody>
                    <a:bodyPr/>
                    <a:lstStyle/>
                    <a:p>
                      <a:pPr algn="ctr"/>
                      <a:r>
                        <a:rPr lang="en-US" sz="2000" b="1" dirty="0" smtClean="0">
                          <a:solidFill>
                            <a:srgbClr val="FFFFFF"/>
                          </a:solidFill>
                        </a:rPr>
                        <a:t>11/20 (55%)</a:t>
                      </a:r>
                      <a:endParaRPr lang="en-US" sz="2000" b="1" dirty="0">
                        <a:solidFill>
                          <a:srgbClr val="FFFFFF"/>
                        </a:solidFill>
                      </a:endParaRPr>
                    </a:p>
                  </a:txBody>
                  <a:tcPr>
                    <a:solidFill>
                      <a:srgbClr val="FF8000"/>
                    </a:solidFill>
                  </a:tcPr>
                </a:tc>
                <a:tc>
                  <a:txBody>
                    <a:bodyPr/>
                    <a:lstStyle/>
                    <a:p>
                      <a:pPr algn="ctr"/>
                      <a:r>
                        <a:rPr lang="en-US" sz="2000" b="1" dirty="0" smtClean="0">
                          <a:solidFill>
                            <a:srgbClr val="FFFFFF"/>
                          </a:solidFill>
                        </a:rPr>
                        <a:t>0.001</a:t>
                      </a:r>
                      <a:endParaRPr lang="en-US" sz="2000" b="1" dirty="0">
                        <a:solidFill>
                          <a:srgbClr val="FFFFFF"/>
                        </a:solidFill>
                      </a:endParaRPr>
                    </a:p>
                  </a:txBody>
                  <a:tcPr>
                    <a:solidFill>
                      <a:srgbClr val="FF8000"/>
                    </a:solidFill>
                  </a:tcPr>
                </a:tc>
              </a:tr>
              <a:tr h="370840">
                <a:tc>
                  <a:txBody>
                    <a:bodyPr/>
                    <a:lstStyle/>
                    <a:p>
                      <a:r>
                        <a:rPr lang="en-US" sz="2800" dirty="0" smtClean="0">
                          <a:solidFill>
                            <a:srgbClr val="FFFFFF"/>
                          </a:solidFill>
                        </a:rPr>
                        <a:t>U- vein pH</a:t>
                      </a:r>
                      <a:endParaRPr lang="en-US" sz="2800" dirty="0">
                        <a:solidFill>
                          <a:srgbClr val="FFFFFF"/>
                        </a:solidFill>
                      </a:endParaRPr>
                    </a:p>
                  </a:txBody>
                  <a:tcPr>
                    <a:solidFill>
                      <a:srgbClr val="FF8000"/>
                    </a:solidFill>
                  </a:tcPr>
                </a:tc>
                <a:tc>
                  <a:txBody>
                    <a:bodyPr/>
                    <a:lstStyle/>
                    <a:p>
                      <a:pPr algn="ctr"/>
                      <a:r>
                        <a:rPr lang="en-US" sz="2000" b="1" dirty="0" smtClean="0">
                          <a:solidFill>
                            <a:srgbClr val="FFFFFF"/>
                          </a:solidFill>
                        </a:rPr>
                        <a:t>7.28 (0.07)</a:t>
                      </a:r>
                      <a:endParaRPr lang="en-US" sz="2000" b="1" dirty="0">
                        <a:solidFill>
                          <a:srgbClr val="FFFFFF"/>
                        </a:solidFill>
                      </a:endParaRPr>
                    </a:p>
                  </a:txBody>
                  <a:tcPr>
                    <a:solidFill>
                      <a:srgbClr val="FF8000"/>
                    </a:solidFill>
                  </a:tcPr>
                </a:tc>
                <a:tc>
                  <a:txBody>
                    <a:bodyPr/>
                    <a:lstStyle/>
                    <a:p>
                      <a:pPr algn="ctr"/>
                      <a:r>
                        <a:rPr lang="en-US" sz="2000" b="1" dirty="0" smtClean="0">
                          <a:solidFill>
                            <a:srgbClr val="FFFFFF"/>
                          </a:solidFill>
                        </a:rPr>
                        <a:t>7.32 (0.07)</a:t>
                      </a:r>
                      <a:endParaRPr lang="en-US" sz="2000" b="1" dirty="0">
                        <a:solidFill>
                          <a:srgbClr val="FFFFFF"/>
                        </a:solidFill>
                      </a:endParaRPr>
                    </a:p>
                  </a:txBody>
                  <a:tcPr>
                    <a:solidFill>
                      <a:srgbClr val="FF8000"/>
                    </a:solidFill>
                  </a:tcPr>
                </a:tc>
                <a:tc>
                  <a:txBody>
                    <a:bodyPr/>
                    <a:lstStyle/>
                    <a:p>
                      <a:pPr algn="ctr"/>
                      <a:r>
                        <a:rPr lang="en-US" sz="2000" b="1" dirty="0" smtClean="0">
                          <a:solidFill>
                            <a:srgbClr val="FFFFFF"/>
                          </a:solidFill>
                        </a:rPr>
                        <a:t>0.04</a:t>
                      </a:r>
                      <a:endParaRPr lang="en-US" sz="2000" b="1" dirty="0">
                        <a:solidFill>
                          <a:srgbClr val="FFFFFF"/>
                        </a:solidFill>
                      </a:endParaRPr>
                    </a:p>
                  </a:txBody>
                  <a:tcPr>
                    <a:solidFill>
                      <a:srgbClr val="FF8000"/>
                    </a:solidFill>
                  </a:tcPr>
                </a:tc>
              </a:tr>
              <a:tr h="370840">
                <a:tc>
                  <a:txBody>
                    <a:bodyPr/>
                    <a:lstStyle/>
                    <a:p>
                      <a:r>
                        <a:rPr lang="en-US" sz="2800" dirty="0" smtClean="0">
                          <a:solidFill>
                            <a:schemeClr val="bg1"/>
                          </a:solidFill>
                        </a:rPr>
                        <a:t>Neonatal Comp</a:t>
                      </a:r>
                      <a:endParaRPr lang="en-US" sz="2800" dirty="0">
                        <a:solidFill>
                          <a:schemeClr val="bg1"/>
                        </a:solidFill>
                      </a:endParaRPr>
                    </a:p>
                  </a:txBody>
                  <a:tcPr>
                    <a:solidFill>
                      <a:srgbClr val="7F7F7F"/>
                    </a:solidFill>
                  </a:tcPr>
                </a:tc>
                <a:tc>
                  <a:txBody>
                    <a:bodyPr/>
                    <a:lstStyle/>
                    <a:p>
                      <a:pPr algn="ctr"/>
                      <a:r>
                        <a:rPr lang="en-US" sz="2000" b="1" dirty="0" smtClean="0">
                          <a:solidFill>
                            <a:srgbClr val="FFFFFF"/>
                          </a:solidFill>
                        </a:rPr>
                        <a:t>0</a:t>
                      </a:r>
                      <a:endParaRPr lang="en-US" sz="2000" b="1" dirty="0">
                        <a:solidFill>
                          <a:srgbClr val="FFFFFF"/>
                        </a:solidFill>
                      </a:endParaRPr>
                    </a:p>
                  </a:txBody>
                  <a:tcPr>
                    <a:solidFill>
                      <a:srgbClr val="7F7F7F"/>
                    </a:solidFill>
                  </a:tcPr>
                </a:tc>
                <a:tc>
                  <a:txBody>
                    <a:bodyPr/>
                    <a:lstStyle/>
                    <a:p>
                      <a:pPr algn="ctr"/>
                      <a:r>
                        <a:rPr lang="en-US" sz="2000" b="1" dirty="0" smtClean="0">
                          <a:solidFill>
                            <a:srgbClr val="FFFFFF"/>
                          </a:solidFill>
                        </a:rPr>
                        <a:t>0</a:t>
                      </a:r>
                      <a:endParaRPr lang="en-US" sz="2000" b="1" dirty="0">
                        <a:solidFill>
                          <a:srgbClr val="FFFFFF"/>
                        </a:solidFill>
                      </a:endParaRPr>
                    </a:p>
                  </a:txBody>
                  <a:tcPr>
                    <a:solidFill>
                      <a:srgbClr val="7F7F7F"/>
                    </a:solidFill>
                  </a:tcPr>
                </a:tc>
                <a:tc>
                  <a:txBody>
                    <a:bodyPr/>
                    <a:lstStyle/>
                    <a:p>
                      <a:pPr algn="ctr"/>
                      <a:endParaRPr lang="en-US" sz="2000" b="1" dirty="0"/>
                    </a:p>
                  </a:txBody>
                  <a:tcPr>
                    <a:solidFill>
                      <a:srgbClr val="7F7F7F"/>
                    </a:solidFill>
                  </a:tcPr>
                </a:tc>
              </a:tr>
            </a:tbl>
          </a:graphicData>
        </a:graphic>
      </p:graphicFrame>
      <p:sp>
        <p:nvSpPr>
          <p:cNvPr id="3" name="Rectangle 2"/>
          <p:cNvSpPr/>
          <p:nvPr/>
        </p:nvSpPr>
        <p:spPr>
          <a:xfrm>
            <a:off x="4572000" y="6249307"/>
            <a:ext cx="3668242" cy="369332"/>
          </a:xfrm>
          <a:prstGeom prst="rect">
            <a:avLst/>
          </a:prstGeom>
        </p:spPr>
        <p:txBody>
          <a:bodyPr wrap="none">
            <a:spAutoFit/>
          </a:bodyPr>
          <a:lstStyle/>
          <a:p>
            <a:r>
              <a:rPr lang="en-US" i="1" dirty="0" err="1"/>
              <a:t>Tveit</a:t>
            </a:r>
            <a:r>
              <a:rPr lang="en-US" i="1" dirty="0"/>
              <a:t> TO et al. </a:t>
            </a:r>
            <a:r>
              <a:rPr lang="en-US" i="1" dirty="0" err="1"/>
              <a:t>Eur</a:t>
            </a:r>
            <a:r>
              <a:rPr lang="en-US" i="1" dirty="0"/>
              <a:t> J </a:t>
            </a:r>
            <a:r>
              <a:rPr lang="en-US" i="1" dirty="0" err="1"/>
              <a:t>Anesthesiol</a:t>
            </a:r>
            <a:r>
              <a:rPr lang="en-US" i="1" dirty="0"/>
              <a:t> 2012</a:t>
            </a:r>
          </a:p>
        </p:txBody>
      </p:sp>
      <p:sp>
        <p:nvSpPr>
          <p:cNvPr id="5" name="Oval 4"/>
          <p:cNvSpPr/>
          <p:nvPr/>
        </p:nvSpPr>
        <p:spPr>
          <a:xfrm>
            <a:off x="3132667" y="3047999"/>
            <a:ext cx="1439333" cy="3201307"/>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30130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D9D9"/>
          </a:solidFill>
        </p:spPr>
        <p:txBody>
          <a:bodyPr/>
          <a:lstStyle/>
          <a:p>
            <a:r>
              <a:rPr lang="en-US" dirty="0" smtClean="0">
                <a:latin typeface="Gill Sans Light"/>
                <a:cs typeface="Gill Sans Light"/>
              </a:rPr>
              <a:t>IV PCA- </a:t>
            </a:r>
            <a:r>
              <a:rPr lang="en-US" dirty="0" err="1" smtClean="0">
                <a:latin typeface="Gill Sans Light"/>
                <a:cs typeface="Gill Sans Light"/>
              </a:rPr>
              <a:t>Remifentanil</a:t>
            </a:r>
            <a:endParaRPr lang="en-US" dirty="0">
              <a:latin typeface="Gill Sans Light"/>
              <a:cs typeface="Gill Sans Light"/>
            </a:endParaRPr>
          </a:p>
        </p:txBody>
      </p:sp>
      <p:sp>
        <p:nvSpPr>
          <p:cNvPr id="3" name="Content Placeholder 2"/>
          <p:cNvSpPr>
            <a:spLocks noGrp="1"/>
          </p:cNvSpPr>
          <p:nvPr>
            <p:ph idx="1"/>
          </p:nvPr>
        </p:nvSpPr>
        <p:spPr/>
        <p:txBody>
          <a:bodyPr/>
          <a:lstStyle/>
          <a:p>
            <a:pPr>
              <a:buNone/>
            </a:pPr>
            <a:endParaRPr lang="en-US" dirty="0"/>
          </a:p>
          <a:p>
            <a:pPr>
              <a:buNone/>
            </a:pPr>
            <a:r>
              <a:rPr lang="en-US" dirty="0" err="1"/>
              <a:t>Công</a:t>
            </a:r>
            <a:r>
              <a:rPr lang="en-US" dirty="0"/>
              <a:t> </a:t>
            </a:r>
            <a:r>
              <a:rPr lang="en-US" dirty="0" err="1" smtClean="0"/>
              <a:t>thức</a:t>
            </a:r>
            <a:endParaRPr lang="en-US" dirty="0" smtClean="0"/>
          </a:p>
          <a:p>
            <a:pPr>
              <a:buNone/>
            </a:pPr>
            <a:r>
              <a:rPr lang="en-US" dirty="0" err="1" smtClean="0"/>
              <a:t>Liều</a:t>
            </a:r>
            <a:r>
              <a:rPr lang="en-US" dirty="0" smtClean="0"/>
              <a:t> </a:t>
            </a:r>
            <a:r>
              <a:rPr lang="en-US" dirty="0" err="1" smtClean="0"/>
              <a:t>nền</a:t>
            </a:r>
            <a:r>
              <a:rPr lang="en-US" dirty="0" smtClean="0"/>
              <a:t>: 0.025- 0.05 </a:t>
            </a:r>
            <a:r>
              <a:rPr lang="en-US" dirty="0" err="1" smtClean="0"/>
              <a:t>ug</a:t>
            </a:r>
            <a:r>
              <a:rPr lang="en-US" dirty="0" smtClean="0"/>
              <a:t>/kg/min</a:t>
            </a:r>
          </a:p>
          <a:p>
            <a:pPr lvl="1">
              <a:buClr>
                <a:srgbClr val="9B0105"/>
              </a:buClr>
              <a:buFont typeface="Wingdings" charset="2"/>
              <a:buChar char="§"/>
            </a:pPr>
            <a:r>
              <a:rPr lang="en-US" dirty="0" smtClean="0"/>
              <a:t>Bolus: 0.25 </a:t>
            </a:r>
            <a:r>
              <a:rPr lang="en-US" dirty="0" err="1" smtClean="0"/>
              <a:t>ug</a:t>
            </a:r>
            <a:r>
              <a:rPr lang="en-US" dirty="0" smtClean="0"/>
              <a:t>/kg</a:t>
            </a:r>
          </a:p>
          <a:p>
            <a:pPr lvl="1">
              <a:buClr>
                <a:srgbClr val="9B0105"/>
              </a:buClr>
              <a:buFont typeface="Wingdings" charset="2"/>
              <a:buChar char="§"/>
            </a:pPr>
            <a:r>
              <a:rPr lang="en-US" dirty="0" smtClean="0"/>
              <a:t>Lockout interval: 2 minutes</a:t>
            </a:r>
          </a:p>
          <a:p>
            <a:pPr lvl="1">
              <a:buClr>
                <a:srgbClr val="9B0105"/>
              </a:buClr>
              <a:buFont typeface="Wingdings" charset="2"/>
              <a:buChar char="§"/>
            </a:pPr>
            <a:r>
              <a:rPr lang="en-US" dirty="0" smtClean="0"/>
              <a:t>Four hour limit: 3 mg</a:t>
            </a:r>
          </a:p>
          <a:p>
            <a:pPr lvl="1">
              <a:buNone/>
            </a:pPr>
            <a:r>
              <a:rPr lang="en-US" dirty="0" smtClean="0"/>
              <a:t>							</a:t>
            </a:r>
          </a:p>
          <a:p>
            <a:pPr lvl="1">
              <a:buNone/>
            </a:pPr>
            <a:r>
              <a:rPr lang="en-US" sz="1800" dirty="0" smtClean="0"/>
              <a:t>							</a:t>
            </a:r>
            <a:r>
              <a:rPr lang="en-US" sz="1800" i="1" dirty="0" err="1" smtClean="0"/>
              <a:t>Marwah</a:t>
            </a:r>
            <a:r>
              <a:rPr lang="en-US" sz="1800" i="1" dirty="0" smtClean="0"/>
              <a:t>, </a:t>
            </a:r>
            <a:r>
              <a:rPr lang="en-US" sz="1800" i="1" dirty="0" err="1" smtClean="0"/>
              <a:t>Balki</a:t>
            </a:r>
            <a:r>
              <a:rPr lang="en-US" sz="1800" i="1" dirty="0" smtClean="0"/>
              <a:t> et al. Can </a:t>
            </a:r>
            <a:r>
              <a:rPr lang="en-US" sz="1800" i="1" dirty="0" err="1" smtClean="0"/>
              <a:t>j</a:t>
            </a:r>
            <a:r>
              <a:rPr lang="en-US" sz="1800" i="1" dirty="0" smtClean="0"/>
              <a:t> </a:t>
            </a:r>
            <a:r>
              <a:rPr lang="en-US" sz="1800" i="1" dirty="0" err="1" smtClean="0"/>
              <a:t>Anesth</a:t>
            </a:r>
            <a:r>
              <a:rPr lang="en-US" sz="1800" i="1" dirty="0" smtClean="0"/>
              <a:t> 2012; 59: 246-54.</a:t>
            </a:r>
            <a:endParaRPr lang="en-US" sz="1800" i="1" dirty="0"/>
          </a:p>
        </p:txBody>
      </p:sp>
    </p:spTree>
    <p:extLst>
      <p:ext uri="{BB962C8B-B14F-4D97-AF65-F5344CB8AC3E}">
        <p14:creationId xmlns:p14="http://schemas.microsoft.com/office/powerpoint/2010/main" val="24039625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D9D9"/>
          </a:solidFill>
        </p:spPr>
        <p:txBody>
          <a:bodyPr/>
          <a:lstStyle/>
          <a:p>
            <a:r>
              <a:rPr lang="en-US" dirty="0" smtClean="0">
                <a:latin typeface="Gill Sans Light"/>
                <a:cs typeface="Gill Sans Light"/>
              </a:rPr>
              <a:t>IV PCA- </a:t>
            </a:r>
            <a:r>
              <a:rPr lang="en-US" dirty="0" err="1" smtClean="0">
                <a:latin typeface="Gill Sans Light"/>
                <a:cs typeface="Gill Sans Light"/>
              </a:rPr>
              <a:t>Fentanyl</a:t>
            </a:r>
            <a:endParaRPr lang="en-US" dirty="0">
              <a:latin typeface="Gill Sans Light"/>
              <a:cs typeface="Gill Sans Light"/>
            </a:endParaRPr>
          </a:p>
        </p:txBody>
      </p:sp>
      <p:pic>
        <p:nvPicPr>
          <p:cNvPr id="4" name="Picture 3" descr="pca fentany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1485900"/>
            <a:ext cx="5080000" cy="3873500"/>
          </a:xfrm>
          <a:prstGeom prst="rect">
            <a:avLst/>
          </a:prstGeom>
        </p:spPr>
      </p:pic>
    </p:spTree>
    <p:extLst>
      <p:ext uri="{BB962C8B-B14F-4D97-AF65-F5344CB8AC3E}">
        <p14:creationId xmlns:p14="http://schemas.microsoft.com/office/powerpoint/2010/main" val="33629222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IV PCA- </a:t>
            </a:r>
            <a:r>
              <a:rPr lang="en-US" dirty="0" err="1" smtClean="0"/>
              <a:t>Fentanyl</a:t>
            </a:r>
            <a:endParaRPr lang="en-US" dirty="0"/>
          </a:p>
        </p:txBody>
      </p:sp>
      <p:pic>
        <p:nvPicPr>
          <p:cNvPr id="4" name="Picture 3"/>
          <p:cNvPicPr>
            <a:picLocks noChangeAspect="1"/>
          </p:cNvPicPr>
          <p:nvPr/>
        </p:nvPicPr>
        <p:blipFill>
          <a:blip r:embed="rId2"/>
          <a:stretch>
            <a:fillRect/>
          </a:stretch>
        </p:blipFill>
        <p:spPr>
          <a:xfrm>
            <a:off x="1384351" y="0"/>
            <a:ext cx="6286310" cy="7513638"/>
          </a:xfrm>
          <a:prstGeom prst="rect">
            <a:avLst/>
          </a:prstGeom>
        </p:spPr>
      </p:pic>
    </p:spTree>
    <p:extLst>
      <p:ext uri="{BB962C8B-B14F-4D97-AF65-F5344CB8AC3E}">
        <p14:creationId xmlns:p14="http://schemas.microsoft.com/office/powerpoint/2010/main" val="39825847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D9D9"/>
          </a:solidFill>
        </p:spPr>
        <p:txBody>
          <a:bodyPr/>
          <a:lstStyle/>
          <a:p>
            <a:r>
              <a:rPr lang="en-US" cap="small" dirty="0" smtClean="0">
                <a:solidFill>
                  <a:srgbClr val="000000"/>
                </a:solidFill>
                <a:latin typeface="Gill Sans Light"/>
                <a:cs typeface="Gill Sans Light"/>
              </a:rPr>
              <a:t>IV PCA- </a:t>
            </a:r>
            <a:r>
              <a:rPr lang="en-US" cap="small" dirty="0" err="1" smtClean="0">
                <a:solidFill>
                  <a:srgbClr val="000000"/>
                </a:solidFill>
                <a:latin typeface="Gill Sans Light"/>
                <a:cs typeface="Gill Sans Light"/>
              </a:rPr>
              <a:t>Fentanyl</a:t>
            </a:r>
            <a:endParaRPr lang="en-US" cap="small" dirty="0">
              <a:solidFill>
                <a:srgbClr val="000000"/>
              </a:solidFill>
              <a:latin typeface="Gill Sans Light"/>
              <a:cs typeface="Gill Sans Light"/>
            </a:endParaRPr>
          </a:p>
        </p:txBody>
      </p:sp>
      <p:sp>
        <p:nvSpPr>
          <p:cNvPr id="3" name="Content Placeholder 2"/>
          <p:cNvSpPr>
            <a:spLocks noGrp="1"/>
          </p:cNvSpPr>
          <p:nvPr>
            <p:ph idx="1"/>
          </p:nvPr>
        </p:nvSpPr>
        <p:spPr/>
        <p:txBody>
          <a:bodyPr>
            <a:normAutofit/>
          </a:bodyPr>
          <a:lstStyle/>
          <a:p>
            <a:pPr>
              <a:buClr>
                <a:srgbClr val="9B0105"/>
              </a:buClr>
              <a:buSzPct val="170000"/>
              <a:buFont typeface="Wingdings" charset="2"/>
              <a:buChar char="§"/>
            </a:pPr>
            <a:r>
              <a:rPr lang="en-US" b="1" cap="small" dirty="0" smtClean="0"/>
              <a:t>IV’s </a:t>
            </a:r>
            <a:r>
              <a:rPr lang="en-US" b="1" cap="small" dirty="0" err="1" smtClean="0"/>
              <a:t>và</a:t>
            </a:r>
            <a:r>
              <a:rPr lang="en-US" b="1" cap="small" dirty="0" smtClean="0"/>
              <a:t> </a:t>
            </a:r>
            <a:r>
              <a:rPr lang="en-US" b="1" cap="small" dirty="0" err="1" smtClean="0"/>
              <a:t>Thuốc</a:t>
            </a:r>
            <a:endParaRPr lang="en-US" b="1" cap="small" dirty="0" smtClean="0"/>
          </a:p>
          <a:p>
            <a:pPr lvl="1">
              <a:buFont typeface="Wingdings" charset="2"/>
              <a:buChar char="q"/>
            </a:pPr>
            <a:r>
              <a:rPr lang="en-US" dirty="0" smtClean="0"/>
              <a:t>Fentanyl :</a:t>
            </a:r>
            <a:r>
              <a:rPr lang="vi-VN" sz="2400" dirty="0" smtClean="0"/>
              <a:t>Liều </a:t>
            </a:r>
            <a:r>
              <a:rPr lang="vi-VN" sz="2400" dirty="0"/>
              <a:t>lượng được </a:t>
            </a:r>
            <a:r>
              <a:rPr lang="en-US" sz="2400" dirty="0" err="1" smtClean="0"/>
              <a:t>cho</a:t>
            </a:r>
            <a:r>
              <a:rPr lang="en-US" sz="2400" dirty="0" smtClean="0"/>
              <a:t> </a:t>
            </a:r>
            <a:r>
              <a:rPr lang="vi-VN" sz="2400" dirty="0" smtClean="0"/>
              <a:t>bởi </a:t>
            </a:r>
            <a:r>
              <a:rPr lang="en-US" sz="2400" dirty="0" smtClean="0"/>
              <a:t> BS </a:t>
            </a:r>
            <a:r>
              <a:rPr lang="en-US" sz="2400" dirty="0" err="1" smtClean="0"/>
              <a:t>gây</a:t>
            </a:r>
            <a:r>
              <a:rPr lang="en-US" sz="2400" dirty="0" smtClean="0"/>
              <a:t> </a:t>
            </a:r>
            <a:r>
              <a:rPr lang="en-US" sz="2400" dirty="0" err="1" smtClean="0"/>
              <a:t>mê</a:t>
            </a:r>
            <a:r>
              <a:rPr lang="en-US" sz="2400" dirty="0" smtClean="0"/>
              <a:t> SK</a:t>
            </a:r>
          </a:p>
          <a:p>
            <a:pPr lvl="1">
              <a:buFont typeface="Wingdings" charset="2"/>
              <a:buChar char="q"/>
            </a:pPr>
            <a:r>
              <a:rPr lang="en-US" dirty="0" err="1" smtClean="0"/>
              <a:t>Liều</a:t>
            </a:r>
            <a:r>
              <a:rPr lang="en-US" dirty="0" smtClean="0"/>
              <a:t> </a:t>
            </a:r>
            <a:r>
              <a:rPr lang="en-US" dirty="0" err="1" smtClean="0"/>
              <a:t>duy</a:t>
            </a:r>
            <a:r>
              <a:rPr lang="en-US" dirty="0" smtClean="0"/>
              <a:t> </a:t>
            </a:r>
            <a:r>
              <a:rPr lang="en-US" dirty="0" err="1" smtClean="0"/>
              <a:t>trì</a:t>
            </a:r>
            <a:r>
              <a:rPr lang="en-US" dirty="0" smtClean="0"/>
              <a:t> PCA qua  </a:t>
            </a:r>
            <a:r>
              <a:rPr lang="en-US" dirty="0" err="1" smtClean="0"/>
              <a:t>bơm</a:t>
            </a:r>
            <a:r>
              <a:rPr lang="en-US" dirty="0" smtClean="0"/>
              <a:t>  (Fentanyl 10mcg/ml)</a:t>
            </a:r>
          </a:p>
          <a:p>
            <a:pPr lvl="2"/>
            <a:r>
              <a:rPr lang="en-US" dirty="0" err="1" smtClean="0"/>
              <a:t>Tốc</a:t>
            </a:r>
            <a:r>
              <a:rPr lang="en-US" dirty="0" smtClean="0"/>
              <a:t> </a:t>
            </a:r>
            <a:r>
              <a:rPr lang="en-US" dirty="0" err="1" smtClean="0"/>
              <a:t>độ</a:t>
            </a:r>
            <a:r>
              <a:rPr lang="en-US" dirty="0" smtClean="0"/>
              <a:t> </a:t>
            </a:r>
            <a:r>
              <a:rPr lang="en-US" dirty="0" err="1" smtClean="0"/>
              <a:t>nền</a:t>
            </a:r>
            <a:r>
              <a:rPr lang="en-US" dirty="0" smtClean="0"/>
              <a:t>: none</a:t>
            </a:r>
          </a:p>
          <a:p>
            <a:pPr lvl="2"/>
            <a:r>
              <a:rPr lang="en-US" dirty="0" smtClean="0"/>
              <a:t>Patient bolus _</a:t>
            </a:r>
            <a:r>
              <a:rPr lang="en-US" u="sng" dirty="0" smtClean="0"/>
              <a:t>25</a:t>
            </a:r>
            <a:r>
              <a:rPr lang="en-US" dirty="0" smtClean="0"/>
              <a:t>__mcg (2.5 ml)</a:t>
            </a:r>
          </a:p>
          <a:p>
            <a:pPr lvl="2"/>
            <a:r>
              <a:rPr lang="en-US" dirty="0" smtClean="0"/>
              <a:t>Bolus interval __</a:t>
            </a:r>
            <a:r>
              <a:rPr lang="en-US" u="sng" dirty="0" smtClean="0"/>
              <a:t>5_</a:t>
            </a:r>
            <a:r>
              <a:rPr lang="en-US" dirty="0" smtClean="0"/>
              <a:t>_mins</a:t>
            </a:r>
          </a:p>
          <a:p>
            <a:pPr lvl="2"/>
            <a:r>
              <a:rPr lang="en-US" dirty="0" smtClean="0"/>
              <a:t># of bolus doses per hour __</a:t>
            </a:r>
            <a:r>
              <a:rPr lang="en-US" u="sng" dirty="0" smtClean="0"/>
              <a:t>12_</a:t>
            </a:r>
            <a:r>
              <a:rPr lang="en-US" dirty="0" smtClean="0"/>
              <a:t>_</a:t>
            </a:r>
          </a:p>
          <a:p>
            <a:pPr lvl="1"/>
            <a:endParaRPr lang="en-US" dirty="0"/>
          </a:p>
        </p:txBody>
      </p:sp>
    </p:spTree>
    <p:extLst>
      <p:ext uri="{BB962C8B-B14F-4D97-AF65-F5344CB8AC3E}">
        <p14:creationId xmlns:p14="http://schemas.microsoft.com/office/powerpoint/2010/main" val="1069098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tock-footage-bull-s-eye-d-animation-of-two-arrows-both-hitting-exactly-in-the-middle-of-the-targe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8131" y="2103286"/>
            <a:ext cx="4894530" cy="3344630"/>
          </a:xfrm>
          <a:prstGeom prst="rect">
            <a:avLst/>
          </a:prstGeom>
        </p:spPr>
      </p:pic>
      <p:sp>
        <p:nvSpPr>
          <p:cNvPr id="2" name="Title 1"/>
          <p:cNvSpPr>
            <a:spLocks noGrp="1"/>
          </p:cNvSpPr>
          <p:nvPr>
            <p:ph type="title"/>
          </p:nvPr>
        </p:nvSpPr>
        <p:spPr/>
        <p:txBody>
          <a:bodyPr>
            <a:normAutofit fontScale="90000"/>
          </a:bodyPr>
          <a:lstStyle/>
          <a:p>
            <a:pPr algn="l"/>
            <a:r>
              <a:rPr lang="vi-VN" sz="5300" dirty="0">
                <a:latin typeface="Gill Sans Light"/>
                <a:cs typeface="Gill Sans Light"/>
              </a:rPr>
              <a:t>Ba nguyên tắc hướng dẫn</a:t>
            </a:r>
            <a:br>
              <a:rPr lang="vi-VN" sz="5300" dirty="0">
                <a:latin typeface="Gill Sans Light"/>
                <a:cs typeface="Gill Sans Light"/>
              </a:rPr>
            </a:br>
            <a:r>
              <a:rPr lang="en-US" sz="5300" dirty="0" smtClean="0">
                <a:latin typeface="Gill Sans Light"/>
                <a:cs typeface="Gill Sans Light"/>
              </a:rPr>
              <a:t>T</a:t>
            </a:r>
            <a:r>
              <a:rPr lang="vi-VN" sz="5300" dirty="0" smtClean="0">
                <a:latin typeface="Gill Sans Light"/>
                <a:cs typeface="Gill Sans Light"/>
              </a:rPr>
              <a:t>riết </a:t>
            </a:r>
            <a:r>
              <a:rPr lang="vi-VN" sz="5300" dirty="0">
                <a:latin typeface="Gill Sans Light"/>
                <a:cs typeface="Gill Sans Light"/>
              </a:rPr>
              <a:t>lý</a:t>
            </a:r>
            <a:endParaRPr lang="en-US" sz="3100" dirty="0">
              <a:latin typeface="Gill Sans Light"/>
              <a:cs typeface="Gill Sans Ligh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4642897"/>
              </p:ext>
            </p:extLst>
          </p:nvPr>
        </p:nvGraphicFramePr>
        <p:xfrm>
          <a:off x="457200" y="1600200"/>
          <a:ext cx="7637780" cy="5455920"/>
        </p:xfrm>
        <a:graphic>
          <a:graphicData uri="http://schemas.openxmlformats.org/drawingml/2006/table">
            <a:tbl>
              <a:tblPr firstRow="1" bandRow="1">
                <a:tableStyleId>{22838BEF-8BB2-4498-84A7-C5851F593DF1}</a:tableStyleId>
              </a:tblPr>
              <a:tblGrid>
                <a:gridCol w="2777682"/>
                <a:gridCol w="2708718"/>
                <a:gridCol w="2151380"/>
              </a:tblGrid>
              <a:tr h="1112520">
                <a:tc>
                  <a:txBody>
                    <a:bodyPr/>
                    <a:lstStyle/>
                    <a:p>
                      <a:r>
                        <a:rPr lang="vi-VN" sz="3200" b="0" i="0" dirty="0" smtClean="0">
                          <a:solidFill>
                            <a:srgbClr val="FF0000"/>
                          </a:solidFill>
                          <a:latin typeface="Gill Sans Light"/>
                          <a:cs typeface="Gill Sans Light"/>
                        </a:rPr>
                        <a:t>Ý tưởng tốt</a:t>
                      </a:r>
                    </a:p>
                    <a:p>
                      <a:endParaRPr lang="en-US" b="0" i="0" dirty="0" smtClean="0">
                        <a:latin typeface="Gill Sans Light"/>
                        <a:cs typeface="Gill Sans Light"/>
                      </a:endParaRPr>
                    </a:p>
                    <a:p>
                      <a:endParaRPr lang="en-US" b="0" i="0" dirty="0" smtClean="0">
                        <a:latin typeface="Gill Sans Light"/>
                        <a:cs typeface="Gill Sans Light"/>
                      </a:endParaRPr>
                    </a:p>
                    <a:p>
                      <a:endParaRPr lang="en-US" b="0" i="0" dirty="0" smtClean="0">
                        <a:latin typeface="Gill Sans Light"/>
                        <a:cs typeface="Gill Sans Light"/>
                      </a:endParaRPr>
                    </a:p>
                    <a:p>
                      <a:endParaRPr lang="en-US" b="0" i="0" dirty="0" smtClean="0">
                        <a:latin typeface="Gill Sans Light"/>
                        <a:cs typeface="Gill Sans Light"/>
                      </a:endParaRPr>
                    </a:p>
                    <a:p>
                      <a:endParaRPr lang="en-US" b="0" i="0" dirty="0" smtClean="0">
                        <a:latin typeface="Gill Sans Light"/>
                        <a:cs typeface="Gill Sans Light"/>
                      </a:endParaRPr>
                    </a:p>
                    <a:p>
                      <a:endParaRPr lang="en-US" b="0" i="0" dirty="0" smtClean="0">
                        <a:latin typeface="Gill Sans Light"/>
                        <a:cs typeface="Gill Sans Light"/>
                      </a:endParaRPr>
                    </a:p>
                    <a:p>
                      <a:endParaRPr lang="en-US" b="0" i="0" dirty="0" smtClean="0">
                        <a:latin typeface="Gill Sans Light"/>
                        <a:cs typeface="Gill Sans Light"/>
                      </a:endParaRPr>
                    </a:p>
                    <a:p>
                      <a:endParaRPr lang="en-US" b="0" i="0" dirty="0" smtClean="0">
                        <a:latin typeface="Gill Sans Light"/>
                        <a:cs typeface="Gill Sans Light"/>
                      </a:endParaRPr>
                    </a:p>
                    <a:p>
                      <a:endParaRPr lang="en-US" b="0" i="0" dirty="0" smtClean="0">
                        <a:latin typeface="Gill Sans Light"/>
                        <a:cs typeface="Gill Sans Light"/>
                      </a:endParaRPr>
                    </a:p>
                    <a:p>
                      <a:endParaRPr lang="en-US" b="0" i="0" dirty="0" smtClean="0">
                        <a:latin typeface="Gill Sans Light"/>
                        <a:cs typeface="Gill Sans Light"/>
                      </a:endParaRPr>
                    </a:p>
                    <a:p>
                      <a:r>
                        <a:rPr lang="vi-VN" sz="2400" b="0" i="0" dirty="0" smtClean="0">
                          <a:latin typeface="Gill Sans Light"/>
                          <a:cs typeface="Gill Sans Light"/>
                        </a:rPr>
                        <a:t>Nhấn mạnh vào TNLS</a:t>
                      </a:r>
                    </a:p>
                    <a:p>
                      <a:r>
                        <a:rPr lang="vi-VN" sz="2400" b="0" i="0" dirty="0" smtClean="0">
                          <a:latin typeface="Gill Sans Light"/>
                          <a:cs typeface="Gill Sans Light"/>
                        </a:rPr>
                        <a:t>Nên biết trước: ý tưởng tốt đẹp đến từ khắp mọi nơi</a:t>
                      </a:r>
                      <a:endParaRPr lang="en-US" sz="2400" b="0" i="0" dirty="0">
                        <a:latin typeface="Gill Sans Light"/>
                        <a:cs typeface="Gill Sans Light"/>
                      </a:endParaRPr>
                    </a:p>
                  </a:txBody>
                  <a:tcPr>
                    <a:lnL w="12700" cmpd="sng">
                      <a:noFill/>
                    </a:lnL>
                    <a:lnT w="12700" cmpd="sng">
                      <a:noFill/>
                    </a:lnT>
                    <a:lnB w="12700" cmpd="sng">
                      <a:noFill/>
                    </a:lnB>
                    <a:noFill/>
                  </a:tcPr>
                </a:tc>
                <a:tc>
                  <a:txBody>
                    <a:bodyPr/>
                    <a:lstStyle/>
                    <a:p>
                      <a:pPr algn="ctr"/>
                      <a:r>
                        <a:rPr lang="vi-VN" sz="3200" b="0" i="0" dirty="0" smtClean="0">
                          <a:solidFill>
                            <a:schemeClr val="tx2">
                              <a:lumMod val="60000"/>
                              <a:lumOff val="40000"/>
                            </a:schemeClr>
                          </a:solidFill>
                          <a:latin typeface="Gill Sans Light"/>
                          <a:cs typeface="Gill Sans Light"/>
                        </a:rPr>
                        <a:t>Xác định mục tiêu </a:t>
                      </a:r>
                    </a:p>
                    <a:p>
                      <a:endParaRPr lang="en-US" sz="2400" b="0" i="0" dirty="0" smtClean="0">
                        <a:latin typeface="Gill Sans Light"/>
                        <a:cs typeface="Gill Sans Light"/>
                      </a:endParaRPr>
                    </a:p>
                    <a:p>
                      <a:endParaRPr lang="en-US" sz="2400" b="0" i="0" dirty="0" smtClean="0">
                        <a:latin typeface="Gill Sans Light"/>
                        <a:cs typeface="Gill Sans Light"/>
                      </a:endParaRPr>
                    </a:p>
                    <a:p>
                      <a:endParaRPr lang="en-US" sz="2400" b="0" i="0" dirty="0" smtClean="0">
                        <a:latin typeface="Gill Sans Light"/>
                        <a:cs typeface="Gill Sans Light"/>
                      </a:endParaRPr>
                    </a:p>
                    <a:p>
                      <a:endParaRPr lang="en-US" sz="2400" b="0" i="0" dirty="0" smtClean="0">
                        <a:latin typeface="Gill Sans Light"/>
                        <a:cs typeface="Gill Sans Light"/>
                      </a:endParaRPr>
                    </a:p>
                    <a:p>
                      <a:endParaRPr lang="en-US" sz="2400" b="0" i="0" dirty="0" smtClean="0">
                        <a:latin typeface="Gill Sans Light"/>
                        <a:cs typeface="Gill Sans Light"/>
                      </a:endParaRPr>
                    </a:p>
                    <a:p>
                      <a:endParaRPr lang="en-US" sz="2400" b="0" i="0" dirty="0" smtClean="0">
                        <a:latin typeface="Gill Sans Light"/>
                        <a:cs typeface="Gill Sans Light"/>
                      </a:endParaRPr>
                    </a:p>
                    <a:p>
                      <a:endParaRPr lang="en-US" sz="2400" b="0" i="0" dirty="0" smtClean="0">
                        <a:latin typeface="Gill Sans Light"/>
                        <a:cs typeface="Gill Sans Light"/>
                      </a:endParaRPr>
                    </a:p>
                    <a:p>
                      <a:endParaRPr lang="en-US" sz="2400" b="0" i="0" dirty="0" smtClean="0">
                        <a:latin typeface="Gill Sans Light"/>
                        <a:cs typeface="Gill Sans Light"/>
                      </a:endParaRPr>
                    </a:p>
                    <a:p>
                      <a:r>
                        <a:rPr lang="en-US" sz="2400" b="0" i="0" dirty="0" smtClean="0">
                          <a:latin typeface="Gill Sans Light"/>
                          <a:cs typeface="Gill Sans Light"/>
                        </a:rPr>
                        <a:t>H</a:t>
                      </a:r>
                      <a:r>
                        <a:rPr lang="vi-VN" sz="2400" b="0" i="0" dirty="0" smtClean="0">
                          <a:latin typeface="Gill Sans Light"/>
                          <a:cs typeface="Gill Sans Light"/>
                        </a:rPr>
                        <a:t>ạn chế tác động xấu</a:t>
                      </a:r>
                    </a:p>
                    <a:p>
                      <a:r>
                        <a:rPr lang="vi-VN" sz="2400" b="0" i="0" dirty="0" smtClean="0">
                          <a:latin typeface="Gill Sans Light"/>
                          <a:cs typeface="Gill Sans Light"/>
                        </a:rPr>
                        <a:t>Tập trung: Các chỉ tiêu lâm sàng</a:t>
                      </a:r>
                    </a:p>
                  </a:txBody>
                  <a:tcPr>
                    <a:lnT w="12700" cmpd="sng">
                      <a:noFill/>
                    </a:lnT>
                    <a:lnB w="12700" cmpd="sng">
                      <a:noFill/>
                    </a:lnB>
                    <a:noFill/>
                  </a:tcPr>
                </a:tc>
                <a:tc>
                  <a:txBody>
                    <a:bodyPr/>
                    <a:lstStyle/>
                    <a:p>
                      <a:pPr algn="ctr"/>
                      <a:r>
                        <a:rPr lang="en-US" sz="3200" b="0" i="0" dirty="0" smtClean="0">
                          <a:solidFill>
                            <a:srgbClr val="FFCC66"/>
                          </a:solidFill>
                          <a:latin typeface="Gill Sans Light"/>
                          <a:cs typeface="Gill Sans Light"/>
                        </a:rPr>
                        <a:t>Pareto Rule</a:t>
                      </a:r>
                      <a:endParaRPr lang="en-US" sz="3200" b="0" i="0" dirty="0">
                        <a:solidFill>
                          <a:srgbClr val="FFCC66"/>
                        </a:solidFill>
                        <a:latin typeface="Gill Sans Light"/>
                        <a:cs typeface="Gill Sans Light"/>
                      </a:endParaRPr>
                    </a:p>
                    <a:p>
                      <a:r>
                        <a:rPr lang="en-US" sz="2400" b="0" i="0" dirty="0" smtClean="0">
                          <a:latin typeface="Gill Sans Light"/>
                          <a:cs typeface="Gill Sans Light"/>
                        </a:rPr>
                        <a:t>80/ 20 rule</a:t>
                      </a:r>
                    </a:p>
                    <a:p>
                      <a:endParaRPr lang="en-US" sz="2400" b="0" i="0" dirty="0" smtClean="0">
                        <a:latin typeface="Gill Sans Light"/>
                        <a:cs typeface="Gill Sans Light"/>
                      </a:endParaRPr>
                    </a:p>
                    <a:p>
                      <a:endParaRPr lang="en-US" sz="2400" b="0" i="0" dirty="0" smtClean="0">
                        <a:latin typeface="Gill Sans Light"/>
                        <a:cs typeface="Gill Sans Light"/>
                      </a:endParaRPr>
                    </a:p>
                    <a:p>
                      <a:endParaRPr lang="en-US" sz="2400" b="0" i="0" dirty="0" smtClean="0">
                        <a:latin typeface="Gill Sans Light"/>
                        <a:cs typeface="Gill Sans Light"/>
                      </a:endParaRPr>
                    </a:p>
                    <a:p>
                      <a:endParaRPr lang="en-US" sz="2400" b="0" i="0" dirty="0" smtClean="0">
                        <a:latin typeface="Gill Sans Light"/>
                        <a:cs typeface="Gill Sans Light"/>
                      </a:endParaRPr>
                    </a:p>
                    <a:p>
                      <a:endParaRPr lang="en-US" sz="2400" b="0" i="0" dirty="0" smtClean="0">
                        <a:latin typeface="Gill Sans Light"/>
                        <a:cs typeface="Gill Sans Light"/>
                      </a:endParaRPr>
                    </a:p>
                    <a:p>
                      <a:endParaRPr lang="en-US" sz="2400" b="0" i="0" dirty="0" smtClean="0">
                        <a:latin typeface="Gill Sans Light"/>
                        <a:cs typeface="Gill Sans Light"/>
                      </a:endParaRPr>
                    </a:p>
                    <a:p>
                      <a:endParaRPr lang="en-US" sz="2400" b="0" i="0" dirty="0" smtClean="0">
                        <a:latin typeface="Gill Sans Light"/>
                        <a:cs typeface="Gill Sans Light"/>
                      </a:endParaRPr>
                    </a:p>
                    <a:p>
                      <a:r>
                        <a:rPr lang="en-US" sz="2400" b="0" i="0" dirty="0" err="1" smtClean="0">
                          <a:latin typeface="Gill Sans Light"/>
                          <a:cs typeface="Gill Sans Light"/>
                        </a:rPr>
                        <a:t>Luật</a:t>
                      </a:r>
                      <a:r>
                        <a:rPr lang="en-US" sz="2400" b="0" i="0" dirty="0" smtClean="0">
                          <a:latin typeface="Gill Sans Light"/>
                          <a:cs typeface="Gill Sans Light"/>
                        </a:rPr>
                        <a:t> 80/20 20% </a:t>
                      </a:r>
                      <a:r>
                        <a:rPr lang="en-US" sz="2400" b="0" i="0" dirty="0" err="1" smtClean="0">
                          <a:latin typeface="Gill Sans Light"/>
                          <a:cs typeface="Gill Sans Light"/>
                        </a:rPr>
                        <a:t>hướng</a:t>
                      </a:r>
                      <a:r>
                        <a:rPr lang="en-US" sz="2400" b="0" i="0" baseline="0" dirty="0" smtClean="0">
                          <a:latin typeface="Gill Sans Light"/>
                          <a:cs typeface="Gill Sans Light"/>
                        </a:rPr>
                        <a:t> </a:t>
                      </a:r>
                      <a:r>
                        <a:rPr lang="en-US" sz="2400" b="0" i="0" baseline="0" dirty="0" err="1" smtClean="0">
                          <a:latin typeface="Gill Sans Light"/>
                          <a:cs typeface="Gill Sans Light"/>
                        </a:rPr>
                        <a:t>dẩn</a:t>
                      </a:r>
                      <a:r>
                        <a:rPr lang="en-US" sz="2400" b="0" i="0" baseline="0" dirty="0" smtClean="0">
                          <a:latin typeface="Gill Sans Light"/>
                          <a:cs typeface="Gill Sans Light"/>
                        </a:rPr>
                        <a:t> </a:t>
                      </a:r>
                      <a:r>
                        <a:rPr lang="en-US" sz="2400" b="0" i="0" dirty="0" smtClean="0">
                          <a:latin typeface="Gill Sans Light"/>
                          <a:cs typeface="Gill Sans Light"/>
                        </a:rPr>
                        <a:t>80%</a:t>
                      </a:r>
                      <a:endParaRPr lang="en-US" sz="2400" b="0" i="0" dirty="0">
                        <a:latin typeface="Gill Sans Light"/>
                        <a:cs typeface="Gill Sans Light"/>
                      </a:endParaRPr>
                    </a:p>
                  </a:txBody>
                  <a:tcPr>
                    <a:lnR w="12700" cmpd="sng">
                      <a:noFill/>
                    </a:lnR>
                    <a:lnT w="12700" cmpd="sng">
                      <a:noFill/>
                    </a:lnT>
                    <a:lnB w="12700" cmpd="sng">
                      <a:noFill/>
                    </a:lnB>
                    <a:noFill/>
                  </a:tcPr>
                </a:tc>
              </a:tr>
            </a:tbl>
          </a:graphicData>
        </a:graphic>
      </p:graphicFrame>
      <p:pic>
        <p:nvPicPr>
          <p:cNvPr id="6" name="Picture 5" descr="light bulb.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704" y="2424369"/>
            <a:ext cx="1910348" cy="2375562"/>
          </a:xfrm>
          <a:prstGeom prst="rect">
            <a:avLst/>
          </a:prstGeom>
        </p:spPr>
      </p:pic>
      <p:pic>
        <p:nvPicPr>
          <p:cNvPr id="8" name="Picture 7" descr="pareto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2862" y="2215458"/>
            <a:ext cx="1807236" cy="2318874"/>
          </a:xfrm>
          <a:prstGeom prst="rect">
            <a:avLst/>
          </a:prstGeom>
        </p:spPr>
      </p:pic>
      <p:pic>
        <p:nvPicPr>
          <p:cNvPr id="9" name="Picture 8" descr="paret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16480" y="4077540"/>
            <a:ext cx="1631399" cy="913584"/>
          </a:xfrm>
          <a:prstGeom prst="rect">
            <a:avLst/>
          </a:prstGeom>
        </p:spPr>
      </p:pic>
    </p:spTree>
    <p:extLst>
      <p:ext uri="{BB962C8B-B14F-4D97-AF65-F5344CB8AC3E}">
        <p14:creationId xmlns:p14="http://schemas.microsoft.com/office/powerpoint/2010/main" val="37261524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D9D9"/>
          </a:solidFill>
        </p:spPr>
        <p:txBody>
          <a:bodyPr/>
          <a:lstStyle/>
          <a:p>
            <a:r>
              <a:rPr lang="en-US" cap="small" dirty="0" smtClean="0">
                <a:solidFill>
                  <a:srgbClr val="000000"/>
                </a:solidFill>
                <a:latin typeface="Gill Sans Light"/>
                <a:cs typeface="Gill Sans Light"/>
              </a:rPr>
              <a:t>IV PCA- </a:t>
            </a:r>
            <a:r>
              <a:rPr lang="en-US" cap="small" dirty="0" err="1" smtClean="0">
                <a:solidFill>
                  <a:srgbClr val="000000"/>
                </a:solidFill>
                <a:latin typeface="Gill Sans Light"/>
                <a:cs typeface="Gill Sans Light"/>
              </a:rPr>
              <a:t>Fentanyl</a:t>
            </a:r>
            <a:endParaRPr lang="en-US" cap="small" dirty="0">
              <a:solidFill>
                <a:srgbClr val="000000"/>
              </a:solidFill>
              <a:latin typeface="Gill Sans Light"/>
              <a:cs typeface="Gill Sans Light"/>
            </a:endParaRPr>
          </a:p>
        </p:txBody>
      </p:sp>
      <p:sp>
        <p:nvSpPr>
          <p:cNvPr id="3" name="Content Placeholder 2"/>
          <p:cNvSpPr>
            <a:spLocks noGrp="1"/>
          </p:cNvSpPr>
          <p:nvPr>
            <p:ph idx="1"/>
          </p:nvPr>
        </p:nvSpPr>
        <p:spPr/>
        <p:txBody>
          <a:bodyPr/>
          <a:lstStyle/>
          <a:p>
            <a:pPr>
              <a:buClr>
                <a:srgbClr val="9B0105"/>
              </a:buClr>
              <a:buSzPct val="170000"/>
              <a:buFont typeface="Wingdings" charset="2"/>
              <a:buChar char="§"/>
            </a:pPr>
            <a:r>
              <a:rPr lang="en-US" b="1" cap="small" dirty="0" err="1" smtClean="0"/>
              <a:t>Gọi</a:t>
            </a:r>
            <a:r>
              <a:rPr lang="en-US" b="1" cap="small" dirty="0" smtClean="0"/>
              <a:t> </a:t>
            </a:r>
            <a:r>
              <a:rPr lang="en-US" b="1" cap="small" dirty="0" err="1" smtClean="0"/>
              <a:t>Nhân</a:t>
            </a:r>
            <a:r>
              <a:rPr lang="en-US" b="1" cap="small" dirty="0" smtClean="0"/>
              <a:t> </a:t>
            </a:r>
            <a:r>
              <a:rPr lang="en-US" b="1" cap="small" dirty="0" err="1" smtClean="0"/>
              <a:t>viên</a:t>
            </a:r>
            <a:r>
              <a:rPr lang="en-US" b="1" cap="small" dirty="0" smtClean="0"/>
              <a:t> </a:t>
            </a:r>
            <a:r>
              <a:rPr lang="en-US" b="1" cap="small" dirty="0" err="1" smtClean="0"/>
              <a:t>gây</a:t>
            </a:r>
            <a:r>
              <a:rPr lang="en-US" b="1" cap="small" dirty="0" smtClean="0"/>
              <a:t> </a:t>
            </a:r>
            <a:r>
              <a:rPr lang="en-US" b="1" cap="small" dirty="0" err="1" smtClean="0"/>
              <a:t>mê</a:t>
            </a:r>
            <a:r>
              <a:rPr lang="en-US" b="1" cap="small" dirty="0" smtClean="0"/>
              <a:t> </a:t>
            </a:r>
            <a:r>
              <a:rPr lang="en-US" b="1" cap="small" dirty="0" err="1" smtClean="0"/>
              <a:t>khi</a:t>
            </a:r>
            <a:endParaRPr lang="en-US" b="1" cap="small" dirty="0" smtClean="0"/>
          </a:p>
          <a:p>
            <a:pPr lvl="1">
              <a:buFont typeface="Wingdings" charset="2"/>
              <a:buChar char="q"/>
            </a:pPr>
            <a:r>
              <a:rPr lang="en-US" dirty="0" err="1" smtClean="0"/>
              <a:t>Nhịp</a:t>
            </a:r>
            <a:r>
              <a:rPr lang="en-US" dirty="0" smtClean="0"/>
              <a:t> </a:t>
            </a:r>
            <a:r>
              <a:rPr lang="en-US" dirty="0" err="1" smtClean="0"/>
              <a:t>thở</a:t>
            </a:r>
            <a:r>
              <a:rPr lang="en-US" dirty="0" smtClean="0"/>
              <a:t>&lt;10/min</a:t>
            </a:r>
          </a:p>
          <a:p>
            <a:pPr lvl="1">
              <a:buFont typeface="Wingdings" charset="2"/>
              <a:buChar char="q"/>
            </a:pPr>
            <a:r>
              <a:rPr lang="en-US" dirty="0" smtClean="0"/>
              <a:t>SpO2 &lt;91% hay </a:t>
            </a:r>
            <a:r>
              <a:rPr lang="en-US" dirty="0" err="1" smtClean="0"/>
              <a:t>ít</a:t>
            </a:r>
            <a:r>
              <a:rPr lang="en-US" dirty="0" smtClean="0"/>
              <a:t> </a:t>
            </a:r>
            <a:r>
              <a:rPr lang="en-US" dirty="0" err="1" smtClean="0"/>
              <a:t>hơn</a:t>
            </a:r>
            <a:r>
              <a:rPr lang="en-US" dirty="0" smtClean="0"/>
              <a:t> 95% </a:t>
            </a:r>
            <a:r>
              <a:rPr lang="en-US" dirty="0" err="1" smtClean="0"/>
              <a:t>với</a:t>
            </a:r>
            <a:r>
              <a:rPr lang="en-US" dirty="0" smtClean="0"/>
              <a:t> O2 </a:t>
            </a:r>
            <a:r>
              <a:rPr lang="en-US" dirty="0" err="1" smtClean="0"/>
              <a:t>điều</a:t>
            </a:r>
            <a:r>
              <a:rPr lang="en-US" dirty="0" smtClean="0"/>
              <a:t> </a:t>
            </a:r>
            <a:r>
              <a:rPr lang="en-US" dirty="0" err="1" smtClean="0"/>
              <a:t>trị</a:t>
            </a:r>
            <a:endParaRPr lang="en-US" dirty="0" smtClean="0"/>
          </a:p>
          <a:p>
            <a:pPr lvl="1">
              <a:buFont typeface="Wingdings" charset="2"/>
              <a:buChar char="q"/>
            </a:pPr>
            <a:r>
              <a:rPr lang="en-US" dirty="0" smtClean="0"/>
              <a:t>HATT&lt;90 hay </a:t>
            </a:r>
            <a:r>
              <a:rPr lang="en-US" dirty="0" err="1" smtClean="0"/>
              <a:t>HATTg</a:t>
            </a:r>
            <a:r>
              <a:rPr lang="en-US" dirty="0" smtClean="0"/>
              <a:t>&lt;60 hay </a:t>
            </a:r>
            <a:r>
              <a:rPr lang="en-US" dirty="0" err="1" smtClean="0"/>
              <a:t>giới</a:t>
            </a:r>
            <a:r>
              <a:rPr lang="en-US" dirty="0" smtClean="0"/>
              <a:t> </a:t>
            </a:r>
            <a:r>
              <a:rPr lang="en-US" dirty="0" err="1" smtClean="0"/>
              <a:t>hạn</a:t>
            </a:r>
            <a:r>
              <a:rPr lang="en-US" dirty="0" smtClean="0"/>
              <a:t> </a:t>
            </a:r>
            <a:r>
              <a:rPr lang="en-US" dirty="0" err="1" smtClean="0"/>
              <a:t>thay</a:t>
            </a:r>
            <a:r>
              <a:rPr lang="en-US" dirty="0" smtClean="0"/>
              <a:t> </a:t>
            </a:r>
            <a:r>
              <a:rPr lang="en-US" dirty="0" err="1" smtClean="0"/>
              <a:t>đổi</a:t>
            </a:r>
            <a:r>
              <a:rPr lang="en-US" dirty="0" smtClean="0"/>
              <a:t> </a:t>
            </a:r>
            <a:r>
              <a:rPr lang="en-US" dirty="0" err="1" smtClean="0"/>
              <a:t>hơn</a:t>
            </a:r>
            <a:r>
              <a:rPr lang="en-US" dirty="0" smtClean="0"/>
              <a:t> 20% so </a:t>
            </a:r>
            <a:r>
              <a:rPr lang="en-US" dirty="0" err="1" smtClean="0"/>
              <a:t>với</a:t>
            </a:r>
            <a:r>
              <a:rPr lang="en-US" dirty="0" smtClean="0"/>
              <a:t> HA</a:t>
            </a:r>
          </a:p>
          <a:p>
            <a:pPr lvl="1">
              <a:buFont typeface="Wingdings" charset="2"/>
              <a:buChar char="q"/>
            </a:pPr>
            <a:r>
              <a:rPr lang="en-US" dirty="0" err="1" smtClean="0"/>
              <a:t>Nhịp</a:t>
            </a:r>
            <a:r>
              <a:rPr lang="en-US" dirty="0" smtClean="0"/>
              <a:t> </a:t>
            </a:r>
            <a:r>
              <a:rPr lang="en-US" dirty="0" err="1" smtClean="0"/>
              <a:t>tim</a:t>
            </a:r>
            <a:r>
              <a:rPr lang="en-US" dirty="0" smtClean="0"/>
              <a:t> </a:t>
            </a:r>
            <a:r>
              <a:rPr lang="en-US" dirty="0" err="1" smtClean="0"/>
              <a:t>mẹ</a:t>
            </a:r>
            <a:r>
              <a:rPr lang="en-US" dirty="0" smtClean="0"/>
              <a:t>&lt; 60</a:t>
            </a:r>
          </a:p>
          <a:p>
            <a:pPr lvl="1">
              <a:buFont typeface="Wingdings" charset="2"/>
              <a:buChar char="q"/>
            </a:pPr>
            <a:r>
              <a:rPr lang="en-US" dirty="0" err="1" smtClean="0"/>
              <a:t>Chỉ</a:t>
            </a:r>
            <a:r>
              <a:rPr lang="en-US" dirty="0" smtClean="0"/>
              <a:t> </a:t>
            </a:r>
            <a:r>
              <a:rPr lang="en-US" dirty="0" err="1" smtClean="0"/>
              <a:t>số</a:t>
            </a:r>
            <a:r>
              <a:rPr lang="en-US" dirty="0" smtClean="0"/>
              <a:t> an </a:t>
            </a:r>
            <a:r>
              <a:rPr lang="en-US" dirty="0" err="1" smtClean="0"/>
              <a:t>thần</a:t>
            </a:r>
            <a:r>
              <a:rPr lang="en-US" dirty="0" smtClean="0"/>
              <a:t>&gt; hay = 3</a:t>
            </a:r>
          </a:p>
          <a:p>
            <a:pPr lvl="1"/>
            <a:endParaRPr lang="en-US" dirty="0"/>
          </a:p>
        </p:txBody>
      </p:sp>
    </p:spTree>
    <p:extLst>
      <p:ext uri="{BB962C8B-B14F-4D97-AF65-F5344CB8AC3E}">
        <p14:creationId xmlns:p14="http://schemas.microsoft.com/office/powerpoint/2010/main" val="37679856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D9D9"/>
          </a:solidFill>
        </p:spPr>
        <p:txBody>
          <a:bodyPr/>
          <a:lstStyle/>
          <a:p>
            <a:r>
              <a:rPr lang="en-US" cap="small" dirty="0" smtClean="0">
                <a:solidFill>
                  <a:srgbClr val="000000"/>
                </a:solidFill>
                <a:latin typeface="Gill Sans Light"/>
                <a:cs typeface="Gill Sans Light"/>
              </a:rPr>
              <a:t>IV PCA- </a:t>
            </a:r>
            <a:r>
              <a:rPr lang="en-US" cap="small" dirty="0" err="1" smtClean="0">
                <a:solidFill>
                  <a:srgbClr val="000000"/>
                </a:solidFill>
                <a:latin typeface="Gill Sans Light"/>
                <a:cs typeface="Gill Sans Light"/>
              </a:rPr>
              <a:t>Fentanyl</a:t>
            </a:r>
            <a:endParaRPr lang="en-US" cap="small" dirty="0">
              <a:solidFill>
                <a:srgbClr val="000000"/>
              </a:solidFill>
              <a:latin typeface="Gill Sans Light"/>
              <a:cs typeface="Gill Sans Light"/>
            </a:endParaRPr>
          </a:p>
        </p:txBody>
      </p:sp>
      <p:sp>
        <p:nvSpPr>
          <p:cNvPr id="3" name="Content Placeholder 2"/>
          <p:cNvSpPr>
            <a:spLocks noGrp="1"/>
          </p:cNvSpPr>
          <p:nvPr>
            <p:ph idx="1"/>
          </p:nvPr>
        </p:nvSpPr>
        <p:spPr/>
        <p:txBody>
          <a:bodyPr>
            <a:normAutofit fontScale="92500" lnSpcReduction="10000"/>
          </a:bodyPr>
          <a:lstStyle/>
          <a:p>
            <a:pPr>
              <a:buNone/>
            </a:pPr>
            <a:r>
              <a:rPr lang="en-US" b="1" cap="small" dirty="0" err="1" smtClean="0"/>
              <a:t>Chăm</a:t>
            </a:r>
            <a:r>
              <a:rPr lang="en-US" b="1" cap="small" dirty="0" smtClean="0"/>
              <a:t> </a:t>
            </a:r>
            <a:r>
              <a:rPr lang="en-US" b="1" cap="small" dirty="0" err="1" smtClean="0"/>
              <a:t>sóc</a:t>
            </a:r>
            <a:r>
              <a:rPr lang="en-US" b="1" cap="small" dirty="0" smtClean="0"/>
              <a:t> </a:t>
            </a:r>
            <a:r>
              <a:rPr lang="en-US" b="1" cap="small" dirty="0" err="1" smtClean="0"/>
              <a:t>điều</a:t>
            </a:r>
            <a:r>
              <a:rPr lang="en-US" b="1" cap="small" dirty="0" smtClean="0"/>
              <a:t> </a:t>
            </a:r>
            <a:r>
              <a:rPr lang="en-US" b="1" cap="small" dirty="0" err="1" smtClean="0"/>
              <a:t>dưởng</a:t>
            </a:r>
            <a:r>
              <a:rPr lang="en-US" b="1" cap="small" dirty="0" smtClean="0"/>
              <a:t> </a:t>
            </a:r>
            <a:r>
              <a:rPr lang="en-US" b="1" cap="small" dirty="0" err="1" smtClean="0"/>
              <a:t>và</a:t>
            </a:r>
            <a:r>
              <a:rPr lang="en-US" b="1" cap="small" dirty="0" smtClean="0"/>
              <a:t> </a:t>
            </a:r>
            <a:r>
              <a:rPr lang="en-US" b="1" cap="small" dirty="0" err="1" smtClean="0"/>
              <a:t>điều</a:t>
            </a:r>
            <a:r>
              <a:rPr lang="en-US" b="1" cap="small" dirty="0" smtClean="0"/>
              <a:t> </a:t>
            </a:r>
            <a:r>
              <a:rPr lang="en-US" b="1" cap="small" dirty="0" err="1" smtClean="0"/>
              <a:t>trị</a:t>
            </a:r>
            <a:endParaRPr lang="en-US" b="1" cap="small" dirty="0" smtClean="0"/>
          </a:p>
          <a:p>
            <a:pPr lvl="1">
              <a:buFont typeface="Wingdings" charset="2"/>
              <a:buChar char="q"/>
            </a:pPr>
            <a:r>
              <a:rPr lang="en-US" dirty="0" smtClean="0"/>
              <a:t>pulse </a:t>
            </a:r>
            <a:r>
              <a:rPr lang="en-US" dirty="0" err="1" smtClean="0"/>
              <a:t>oximetry</a:t>
            </a:r>
            <a:r>
              <a:rPr lang="en-US" dirty="0" smtClean="0"/>
              <a:t>  </a:t>
            </a:r>
            <a:r>
              <a:rPr lang="en-US" dirty="0" err="1" smtClean="0"/>
              <a:t>liên</a:t>
            </a:r>
            <a:r>
              <a:rPr lang="en-US" dirty="0" smtClean="0"/>
              <a:t> </a:t>
            </a:r>
            <a:r>
              <a:rPr lang="en-US" dirty="0" err="1" smtClean="0"/>
              <a:t>tục</a:t>
            </a:r>
            <a:r>
              <a:rPr lang="en-US" dirty="0" smtClean="0"/>
              <a:t> </a:t>
            </a:r>
            <a:r>
              <a:rPr lang="en-US" dirty="0" err="1" smtClean="0"/>
              <a:t>và</a:t>
            </a:r>
            <a:r>
              <a:rPr lang="en-US" dirty="0" smtClean="0"/>
              <a:t> </a:t>
            </a:r>
            <a:r>
              <a:rPr lang="en-US" dirty="0" err="1" smtClean="0"/>
              <a:t>tránh</a:t>
            </a:r>
            <a:r>
              <a:rPr lang="en-US" dirty="0" smtClean="0"/>
              <a:t> narcotics </a:t>
            </a:r>
            <a:r>
              <a:rPr lang="en-US" dirty="0" err="1" smtClean="0"/>
              <a:t>khác</a:t>
            </a:r>
            <a:endParaRPr lang="en-US" dirty="0" smtClean="0"/>
          </a:p>
          <a:p>
            <a:pPr lvl="1">
              <a:buFont typeface="Wingdings" charset="2"/>
              <a:buChar char="q"/>
            </a:pPr>
            <a:r>
              <a:rPr lang="en-US" dirty="0" err="1"/>
              <a:t>dấu</a:t>
            </a:r>
            <a:r>
              <a:rPr lang="en-US" dirty="0"/>
              <a:t> </a:t>
            </a:r>
            <a:r>
              <a:rPr lang="en-US" dirty="0" err="1"/>
              <a:t>hiệu</a:t>
            </a:r>
            <a:r>
              <a:rPr lang="en-US" dirty="0"/>
              <a:t> </a:t>
            </a:r>
            <a:r>
              <a:rPr lang="en-US" dirty="0" err="1" smtClean="0"/>
              <a:t>sinh</a:t>
            </a:r>
            <a:r>
              <a:rPr lang="en-US" dirty="0" smtClean="0"/>
              <a:t> </a:t>
            </a:r>
            <a:r>
              <a:rPr lang="en-US" dirty="0" err="1" smtClean="0"/>
              <a:t>tồn</a:t>
            </a:r>
            <a:r>
              <a:rPr lang="en-US" dirty="0" smtClean="0"/>
              <a:t> </a:t>
            </a:r>
            <a:r>
              <a:rPr lang="en-US" dirty="0" err="1" smtClean="0"/>
              <a:t>mỗi</a:t>
            </a:r>
            <a:r>
              <a:rPr lang="en-US" dirty="0" smtClean="0"/>
              <a:t> </a:t>
            </a:r>
            <a:r>
              <a:rPr lang="en-US" dirty="0"/>
              <a:t>30 </a:t>
            </a:r>
            <a:r>
              <a:rPr lang="en-US" dirty="0" err="1"/>
              <a:t>phút</a:t>
            </a:r>
            <a:r>
              <a:rPr lang="en-US" dirty="0"/>
              <a:t>, </a:t>
            </a:r>
            <a:r>
              <a:rPr lang="en-US" dirty="0" err="1"/>
              <a:t>ghi</a:t>
            </a:r>
            <a:r>
              <a:rPr lang="en-US" dirty="0"/>
              <a:t> </a:t>
            </a:r>
            <a:r>
              <a:rPr lang="en-US" dirty="0" err="1" smtClean="0"/>
              <a:t>lại</a:t>
            </a:r>
            <a:endParaRPr lang="en-US" dirty="0" smtClean="0"/>
          </a:p>
          <a:p>
            <a:pPr lvl="1">
              <a:buFont typeface="Wingdings" charset="2"/>
              <a:buChar char="q"/>
            </a:pPr>
            <a:r>
              <a:rPr lang="en-US" dirty="0" err="1" smtClean="0"/>
              <a:t>Điểm</a:t>
            </a:r>
            <a:r>
              <a:rPr lang="vi-VN" dirty="0" smtClean="0"/>
              <a:t> </a:t>
            </a:r>
            <a:r>
              <a:rPr lang="vi-VN" dirty="0"/>
              <a:t>an thần và giảm đau </a:t>
            </a:r>
            <a:r>
              <a:rPr lang="vi-VN" dirty="0" smtClean="0"/>
              <a:t>mỗi </a:t>
            </a:r>
            <a:r>
              <a:rPr lang="vi-VN" dirty="0"/>
              <a:t>60 </a:t>
            </a:r>
            <a:r>
              <a:rPr lang="vi-VN" dirty="0" smtClean="0"/>
              <a:t>phút</a:t>
            </a:r>
            <a:endParaRPr lang="en-US" dirty="0" smtClean="0"/>
          </a:p>
          <a:p>
            <a:pPr lvl="1">
              <a:buFont typeface="Wingdings" charset="2"/>
              <a:buChar char="q"/>
            </a:pPr>
            <a:r>
              <a:rPr lang="en-US" dirty="0" err="1" smtClean="0"/>
              <a:t>Ambu</a:t>
            </a:r>
            <a:r>
              <a:rPr lang="en-US" dirty="0" smtClean="0"/>
              <a:t> bag </a:t>
            </a:r>
            <a:r>
              <a:rPr lang="en-US" dirty="0" err="1" smtClean="0"/>
              <a:t>tại</a:t>
            </a:r>
            <a:r>
              <a:rPr lang="en-US" dirty="0" smtClean="0"/>
              <a:t> </a:t>
            </a:r>
            <a:r>
              <a:rPr lang="en-US" dirty="0" err="1" smtClean="0"/>
              <a:t>giường</a:t>
            </a:r>
            <a:endParaRPr lang="en-US" dirty="0" smtClean="0"/>
          </a:p>
          <a:p>
            <a:pPr lvl="1">
              <a:buFont typeface="Wingdings" charset="2"/>
              <a:buChar char="q"/>
            </a:pPr>
            <a:r>
              <a:rPr lang="en-US" dirty="0" smtClean="0"/>
              <a:t>Cho O2 10L/ p qua mask  </a:t>
            </a:r>
            <a:r>
              <a:rPr lang="en-US" dirty="0" err="1" smtClean="0"/>
              <a:t>không</a:t>
            </a:r>
            <a:r>
              <a:rPr lang="en-US" dirty="0" smtClean="0"/>
              <a:t> </a:t>
            </a:r>
            <a:r>
              <a:rPr lang="en-US" dirty="0" err="1" smtClean="0"/>
              <a:t>thở</a:t>
            </a:r>
            <a:r>
              <a:rPr lang="en-US" dirty="0" smtClean="0"/>
              <a:t> </a:t>
            </a:r>
            <a:r>
              <a:rPr lang="en-US" dirty="0" err="1" smtClean="0"/>
              <a:t>lại</a:t>
            </a:r>
            <a:r>
              <a:rPr lang="en-US" dirty="0" smtClean="0"/>
              <a:t> </a:t>
            </a:r>
            <a:r>
              <a:rPr lang="en-US" dirty="0" err="1" smtClean="0"/>
              <a:t>cho</a:t>
            </a:r>
            <a:r>
              <a:rPr lang="en-US" dirty="0" smtClean="0"/>
              <a:t> SpO2&lt;95%</a:t>
            </a:r>
          </a:p>
          <a:p>
            <a:pPr lvl="1">
              <a:buFont typeface="Wingdings" charset="2"/>
              <a:buChar char="q"/>
            </a:pPr>
            <a:r>
              <a:rPr lang="en-US" dirty="0" err="1" smtClean="0"/>
              <a:t>Ngưng</a:t>
            </a:r>
            <a:r>
              <a:rPr lang="en-US" dirty="0" smtClean="0"/>
              <a:t> IV PCA </a:t>
            </a:r>
            <a:r>
              <a:rPr lang="en-US" dirty="0" err="1" smtClean="0"/>
              <a:t>nếu</a:t>
            </a:r>
            <a:r>
              <a:rPr lang="en-US" dirty="0" smtClean="0"/>
              <a:t> </a:t>
            </a:r>
            <a:r>
              <a:rPr lang="en-US" dirty="0" err="1" smtClean="0"/>
              <a:t>điểm</a:t>
            </a:r>
            <a:r>
              <a:rPr lang="en-US" dirty="0" smtClean="0"/>
              <a:t> an </a:t>
            </a:r>
            <a:r>
              <a:rPr lang="en-US" dirty="0" err="1" smtClean="0"/>
              <a:t>thần</a:t>
            </a:r>
            <a:r>
              <a:rPr lang="en-US" dirty="0" smtClean="0"/>
              <a:t> &gt;/=</a:t>
            </a:r>
            <a:r>
              <a:rPr lang="vi-VN" dirty="0"/>
              <a:t>3 (</a:t>
            </a:r>
            <a:r>
              <a:rPr lang="vi-VN" sz="2200" dirty="0"/>
              <a:t>1 = hoàn toàn tỉnh táo, 2 = buồn ngủ; 3 = </a:t>
            </a:r>
            <a:r>
              <a:rPr lang="en-US" sz="2200" dirty="0" err="1" smtClean="0"/>
              <a:t>tỉnh</a:t>
            </a:r>
            <a:r>
              <a:rPr lang="en-US" sz="2200" dirty="0" smtClean="0"/>
              <a:t> </a:t>
            </a:r>
            <a:r>
              <a:rPr lang="en-US" sz="2200" dirty="0" err="1" smtClean="0"/>
              <a:t>khi</a:t>
            </a:r>
            <a:r>
              <a:rPr lang="en-US" sz="2200" dirty="0" smtClean="0"/>
              <a:t> </a:t>
            </a:r>
            <a:r>
              <a:rPr lang="en-US" sz="2200" dirty="0" err="1" smtClean="0"/>
              <a:t>đánh</a:t>
            </a:r>
            <a:r>
              <a:rPr lang="en-US" sz="2200" dirty="0" smtClean="0"/>
              <a:t> </a:t>
            </a:r>
            <a:r>
              <a:rPr lang="vi-VN" sz="2200" dirty="0" smtClean="0"/>
              <a:t>thức; </a:t>
            </a:r>
            <a:r>
              <a:rPr lang="vi-VN" sz="2200" dirty="0"/>
              <a:t>4-hôn mê</a:t>
            </a:r>
            <a:r>
              <a:rPr lang="en-US" dirty="0" smtClean="0"/>
              <a:t>)</a:t>
            </a:r>
          </a:p>
          <a:p>
            <a:pPr lvl="1">
              <a:buFont typeface="Wingdings" charset="2"/>
              <a:buChar char="q"/>
            </a:pPr>
            <a:r>
              <a:rPr lang="en-US" dirty="0" err="1" smtClean="0"/>
              <a:t>Ngưng</a:t>
            </a:r>
            <a:r>
              <a:rPr lang="en-US" dirty="0" smtClean="0"/>
              <a:t> Fentanyl PCA </a:t>
            </a:r>
            <a:r>
              <a:rPr lang="en-US" dirty="0" err="1" smtClean="0"/>
              <a:t>nếu</a:t>
            </a:r>
            <a:r>
              <a:rPr lang="en-US" dirty="0" smtClean="0"/>
              <a:t> </a:t>
            </a:r>
            <a:r>
              <a:rPr lang="en-US" dirty="0" err="1" smtClean="0"/>
              <a:t>nhịp</a:t>
            </a:r>
            <a:r>
              <a:rPr lang="en-US" dirty="0" smtClean="0"/>
              <a:t> </a:t>
            </a:r>
            <a:r>
              <a:rPr lang="en-US" dirty="0" err="1" smtClean="0"/>
              <a:t>thở</a:t>
            </a:r>
            <a:r>
              <a:rPr lang="en-US" dirty="0" smtClean="0"/>
              <a:t>&lt;10 </a:t>
            </a:r>
            <a:r>
              <a:rPr lang="en-US" dirty="0" err="1" smtClean="0"/>
              <a:t>và</a:t>
            </a:r>
            <a:r>
              <a:rPr lang="en-US" dirty="0" smtClean="0"/>
              <a:t>/hay </a:t>
            </a:r>
            <a:r>
              <a:rPr lang="en-US" dirty="0" err="1" smtClean="0"/>
              <a:t>sau</a:t>
            </a:r>
            <a:r>
              <a:rPr lang="en-US" dirty="0" smtClean="0"/>
              <a:t> </a:t>
            </a:r>
            <a:r>
              <a:rPr lang="en-US" dirty="0" err="1" smtClean="0"/>
              <a:t>sanh</a:t>
            </a:r>
            <a:r>
              <a:rPr lang="en-US" dirty="0" smtClean="0"/>
              <a:t> </a:t>
            </a:r>
          </a:p>
          <a:p>
            <a:pPr>
              <a:buNone/>
            </a:pPr>
            <a:r>
              <a:rPr lang="en-US" dirty="0" smtClean="0"/>
              <a:t>	</a:t>
            </a:r>
            <a:endParaRPr lang="en-US" dirty="0"/>
          </a:p>
        </p:txBody>
      </p:sp>
    </p:spTree>
    <p:extLst>
      <p:ext uri="{BB962C8B-B14F-4D97-AF65-F5344CB8AC3E}">
        <p14:creationId xmlns:p14="http://schemas.microsoft.com/office/powerpoint/2010/main" val="6992222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686800" cy="1143000"/>
          </a:xfrm>
          <a:solidFill>
            <a:srgbClr val="D9D9D9"/>
          </a:solidFill>
        </p:spPr>
        <p:txBody>
          <a:bodyPr>
            <a:normAutofit fontScale="90000"/>
          </a:bodyPr>
          <a:lstStyle/>
          <a:p>
            <a:pPr algn="l"/>
            <a:r>
              <a:rPr lang="en-US" dirty="0" smtClean="0">
                <a:latin typeface="Gill Sans Light"/>
                <a:cs typeface="Gill Sans Light"/>
              </a:rPr>
              <a:t>Nitrous Oxide </a:t>
            </a:r>
            <a:r>
              <a:rPr lang="en-US" sz="3600" dirty="0" err="1" smtClean="0">
                <a:latin typeface="Gill Sans Light"/>
                <a:cs typeface="Gill Sans Light"/>
              </a:rPr>
              <a:t>cho</a:t>
            </a:r>
            <a:r>
              <a:rPr lang="en-US" sz="3600" dirty="0" smtClean="0">
                <a:latin typeface="Gill Sans Light"/>
                <a:cs typeface="Gill Sans Light"/>
              </a:rPr>
              <a:t> </a:t>
            </a:r>
            <a:r>
              <a:rPr lang="en-US" sz="3600" dirty="0" err="1" smtClean="0">
                <a:latin typeface="Gill Sans Light"/>
                <a:cs typeface="Gill Sans Light"/>
              </a:rPr>
              <a:t>giảm</a:t>
            </a:r>
            <a:r>
              <a:rPr lang="en-US" sz="3600" dirty="0" smtClean="0">
                <a:latin typeface="Gill Sans Light"/>
                <a:cs typeface="Gill Sans Light"/>
              </a:rPr>
              <a:t> </a:t>
            </a:r>
            <a:r>
              <a:rPr lang="en-US" sz="3600" dirty="0" err="1" smtClean="0">
                <a:latin typeface="Gill Sans Light"/>
                <a:cs typeface="Gill Sans Light"/>
              </a:rPr>
              <a:t>đau</a:t>
            </a:r>
            <a:r>
              <a:rPr lang="en-US" sz="3600" dirty="0" smtClean="0">
                <a:latin typeface="Gill Sans Light"/>
                <a:cs typeface="Gill Sans Light"/>
              </a:rPr>
              <a:t> </a:t>
            </a:r>
            <a:r>
              <a:rPr lang="en-US" sz="3600" dirty="0" err="1" smtClean="0">
                <a:latin typeface="Gill Sans Light"/>
                <a:cs typeface="Gill Sans Light"/>
              </a:rPr>
              <a:t>chuyển</a:t>
            </a:r>
            <a:r>
              <a:rPr lang="en-US" sz="3600" dirty="0" smtClean="0">
                <a:latin typeface="Gill Sans Light"/>
                <a:cs typeface="Gill Sans Light"/>
              </a:rPr>
              <a:t> </a:t>
            </a:r>
            <a:r>
              <a:rPr lang="en-US" sz="3600" dirty="0" err="1" smtClean="0">
                <a:latin typeface="Gill Sans Light"/>
                <a:cs typeface="Gill Sans Light"/>
              </a:rPr>
              <a:t>dạ</a:t>
            </a:r>
            <a:r>
              <a:rPr lang="en-US" sz="3600" dirty="0" smtClean="0">
                <a:latin typeface="Gill Sans Light"/>
                <a:cs typeface="Gill Sans Light"/>
              </a:rPr>
              <a:t/>
            </a:r>
            <a:br>
              <a:rPr lang="en-US" sz="3600" dirty="0" smtClean="0">
                <a:latin typeface="Gill Sans Light"/>
                <a:cs typeface="Gill Sans Light"/>
              </a:rPr>
            </a:br>
            <a:r>
              <a:rPr lang="en-US" sz="3100" dirty="0" smtClean="0">
                <a:latin typeface="Gill Sans Light"/>
                <a:cs typeface="Gill Sans Light"/>
              </a:rPr>
              <a:t>Systematic review</a:t>
            </a:r>
            <a:endParaRPr lang="en-US" sz="3100" dirty="0">
              <a:latin typeface="Gill Sans Light"/>
              <a:cs typeface="Gill Sans Light"/>
            </a:endParaRPr>
          </a:p>
        </p:txBody>
      </p:sp>
      <p:sp>
        <p:nvSpPr>
          <p:cNvPr id="5" name="Text Placeholder 4"/>
          <p:cNvSpPr>
            <a:spLocks noGrp="1"/>
          </p:cNvSpPr>
          <p:nvPr>
            <p:ph type="body" idx="1"/>
          </p:nvPr>
        </p:nvSpPr>
        <p:spPr/>
        <p:txBody>
          <a:bodyPr/>
          <a:lstStyle/>
          <a:p>
            <a:endParaRPr lang="en-US"/>
          </a:p>
        </p:txBody>
      </p:sp>
      <p:pic>
        <p:nvPicPr>
          <p:cNvPr id="2" name="Content Placeholder 1" descr="nitrous.jpg"/>
          <p:cNvPicPr>
            <a:picLocks noGrp="1" noChangeAspect="1"/>
          </p:cNvPicPr>
          <p:nvPr>
            <p:ph sz="half" idx="2"/>
          </p:nvPr>
        </p:nvPicPr>
        <p:blipFill>
          <a:blip r:embed="rId3">
            <a:extLst>
              <a:ext uri="{28A0092B-C50C-407E-A947-70E740481C1C}">
                <a14:useLocalDpi xmlns:a14="http://schemas.microsoft.com/office/drawing/2010/main" val="0"/>
              </a:ext>
            </a:extLst>
          </a:blip>
          <a:srcRect l="24438" r="24438"/>
          <a:stretch>
            <a:fillRect/>
          </a:stretch>
        </p:blipFill>
        <p:spPr>
          <a:xfrm>
            <a:off x="154883" y="1679209"/>
            <a:ext cx="3630035" cy="3550160"/>
          </a:xfrm>
        </p:spPr>
      </p:pic>
      <p:sp>
        <p:nvSpPr>
          <p:cNvPr id="8" name="Content Placeholder 7"/>
          <p:cNvSpPr>
            <a:spLocks noGrp="1"/>
          </p:cNvSpPr>
          <p:nvPr>
            <p:ph sz="quarter" idx="4"/>
          </p:nvPr>
        </p:nvSpPr>
        <p:spPr>
          <a:xfrm>
            <a:off x="3945611" y="1567740"/>
            <a:ext cx="5019982" cy="4591050"/>
          </a:xfrm>
        </p:spPr>
        <p:txBody>
          <a:bodyPr>
            <a:normAutofit/>
          </a:bodyPr>
          <a:lstStyle/>
          <a:p>
            <a:pPr marL="0" indent="0">
              <a:buNone/>
            </a:pPr>
            <a:r>
              <a:rPr lang="en-US" sz="2800" b="1" dirty="0" smtClean="0"/>
              <a:t>Systematic review 56 </a:t>
            </a:r>
            <a:r>
              <a:rPr lang="en-US" sz="2800" b="1" dirty="0" err="1" smtClean="0"/>
              <a:t>nghiên</a:t>
            </a:r>
            <a:r>
              <a:rPr lang="en-US" sz="2800" b="1" dirty="0" smtClean="0"/>
              <a:t> </a:t>
            </a:r>
            <a:r>
              <a:rPr lang="en-US" sz="2800" b="1" dirty="0" err="1" smtClean="0"/>
              <a:t>cứu</a:t>
            </a:r>
            <a:r>
              <a:rPr lang="en-US" sz="2800" b="1" dirty="0" smtClean="0"/>
              <a:t> </a:t>
            </a:r>
            <a:r>
              <a:rPr lang="en-US" dirty="0" smtClean="0"/>
              <a:t>13- </a:t>
            </a:r>
            <a:r>
              <a:rPr lang="en-US" dirty="0" err="1" smtClean="0"/>
              <a:t>chất</a:t>
            </a:r>
            <a:r>
              <a:rPr lang="en-US" dirty="0" smtClean="0"/>
              <a:t> </a:t>
            </a:r>
            <a:r>
              <a:rPr lang="en-US" dirty="0" err="1" smtClean="0"/>
              <a:t>lượng</a:t>
            </a:r>
            <a:r>
              <a:rPr lang="en-US" dirty="0" smtClean="0"/>
              <a:t> </a:t>
            </a:r>
            <a:r>
              <a:rPr lang="en-US" dirty="0" err="1" smtClean="0"/>
              <a:t>tốt</a:t>
            </a:r>
            <a:endParaRPr lang="en-US" dirty="0" smtClean="0"/>
          </a:p>
          <a:p>
            <a:pPr marL="0" indent="0">
              <a:buNone/>
            </a:pPr>
            <a:r>
              <a:rPr lang="en-US" sz="2800" b="1" dirty="0" err="1" smtClean="0"/>
              <a:t>Vấn</a:t>
            </a:r>
            <a:r>
              <a:rPr lang="en-US" sz="2800" b="1" dirty="0" smtClean="0"/>
              <a:t> </a:t>
            </a:r>
            <a:r>
              <a:rPr lang="en-US" sz="2800" b="1" dirty="0" err="1" smtClean="0"/>
              <a:t>đề</a:t>
            </a:r>
            <a:r>
              <a:rPr lang="en-US" sz="2800" b="1" dirty="0" smtClean="0"/>
              <a:t>: </a:t>
            </a:r>
            <a:r>
              <a:rPr lang="vi-VN" dirty="0"/>
              <a:t>Hầu hết các nghiên cứu từ những năm 70 không so sánh trực tiếp với các kỹ thuật </a:t>
            </a:r>
            <a:r>
              <a:rPr lang="en-US" dirty="0" err="1" smtClean="0"/>
              <a:t>tê</a:t>
            </a:r>
            <a:r>
              <a:rPr lang="en-US" dirty="0" smtClean="0"/>
              <a:t> </a:t>
            </a:r>
            <a:r>
              <a:rPr lang="en-US" dirty="0" err="1" smtClean="0"/>
              <a:t>vùng</a:t>
            </a:r>
            <a:r>
              <a:rPr lang="vi-VN" dirty="0" smtClean="0"/>
              <a:t>l</a:t>
            </a:r>
            <a:r>
              <a:rPr lang="vi-VN" dirty="0"/>
              <a:t>, </a:t>
            </a:r>
            <a:r>
              <a:rPr lang="en-US" dirty="0" err="1" smtClean="0"/>
              <a:t>giới</a:t>
            </a:r>
            <a:r>
              <a:rPr lang="en-US" dirty="0" smtClean="0"/>
              <a:t> </a:t>
            </a:r>
            <a:r>
              <a:rPr lang="en-US" dirty="0" err="1" smtClean="0"/>
              <a:t>hạn</a:t>
            </a:r>
            <a:r>
              <a:rPr lang="vi-VN" dirty="0" smtClean="0"/>
              <a:t> </a:t>
            </a:r>
            <a:r>
              <a:rPr lang="vi-VN" dirty="0"/>
              <a:t>của oxit nitơ 30-70</a:t>
            </a:r>
            <a:r>
              <a:rPr lang="vi-VN" dirty="0" smtClean="0"/>
              <a:t>%</a:t>
            </a:r>
            <a:endParaRPr lang="en-US" dirty="0" smtClean="0"/>
          </a:p>
          <a:p>
            <a:pPr marL="0" indent="0">
              <a:buNone/>
            </a:pPr>
            <a:r>
              <a:rPr lang="en-US" sz="2800" b="1" dirty="0" err="1"/>
              <a:t>Kết</a:t>
            </a:r>
            <a:r>
              <a:rPr lang="en-US" sz="2800" b="1" dirty="0"/>
              <a:t> </a:t>
            </a:r>
            <a:r>
              <a:rPr lang="en-US" sz="2800" b="1" dirty="0" err="1"/>
              <a:t>quả</a:t>
            </a:r>
            <a:r>
              <a:rPr lang="en-US" sz="2800" b="1" dirty="0"/>
              <a:t>: </a:t>
            </a:r>
            <a:r>
              <a:rPr lang="en-US" sz="2800" dirty="0" err="1"/>
              <a:t>hiệu</a:t>
            </a:r>
            <a:r>
              <a:rPr lang="en-US" sz="2800" dirty="0"/>
              <a:t> </a:t>
            </a:r>
            <a:r>
              <a:rPr lang="en-US" sz="2800" dirty="0" err="1"/>
              <a:t>quả</a:t>
            </a:r>
            <a:r>
              <a:rPr lang="en-US" sz="2800" dirty="0"/>
              <a:t>, </a:t>
            </a:r>
            <a:r>
              <a:rPr lang="en-US" sz="2800" dirty="0" err="1"/>
              <a:t>sự</a:t>
            </a:r>
            <a:r>
              <a:rPr lang="en-US" sz="2800" dirty="0"/>
              <a:t> </a:t>
            </a:r>
            <a:r>
              <a:rPr lang="en-US" sz="2800" dirty="0" err="1"/>
              <a:t>hài</a:t>
            </a:r>
            <a:r>
              <a:rPr lang="en-US" sz="2800" dirty="0"/>
              <a:t> </a:t>
            </a:r>
            <a:r>
              <a:rPr lang="en-US" sz="2800" dirty="0" err="1"/>
              <a:t>lòng</a:t>
            </a:r>
            <a:r>
              <a:rPr lang="en-US" sz="2800" dirty="0"/>
              <a:t>, </a:t>
            </a:r>
            <a:r>
              <a:rPr lang="en-US" sz="2800" dirty="0" err="1"/>
              <a:t>tác</a:t>
            </a:r>
            <a:r>
              <a:rPr lang="en-US" sz="2800" dirty="0"/>
              <a:t> </a:t>
            </a:r>
            <a:r>
              <a:rPr lang="en-US" sz="2800" dirty="0" err="1"/>
              <a:t>dụng</a:t>
            </a:r>
            <a:r>
              <a:rPr lang="en-US" sz="2800" dirty="0"/>
              <a:t> </a:t>
            </a:r>
            <a:r>
              <a:rPr lang="en-US" sz="2800" dirty="0" err="1"/>
              <a:t>phụ</a:t>
            </a:r>
            <a:endParaRPr lang="en-US" dirty="0"/>
          </a:p>
        </p:txBody>
      </p:sp>
      <p:sp>
        <p:nvSpPr>
          <p:cNvPr id="9" name="TextBox 8"/>
          <p:cNvSpPr txBox="1"/>
          <p:nvPr/>
        </p:nvSpPr>
        <p:spPr>
          <a:xfrm>
            <a:off x="3318573" y="6126163"/>
            <a:ext cx="4751283" cy="369332"/>
          </a:xfrm>
          <a:prstGeom prst="rect">
            <a:avLst/>
          </a:prstGeom>
          <a:noFill/>
        </p:spPr>
        <p:txBody>
          <a:bodyPr wrap="none" rtlCol="0">
            <a:spAutoFit/>
          </a:bodyPr>
          <a:lstStyle/>
          <a:p>
            <a:r>
              <a:rPr lang="en-US" i="1" dirty="0" err="1"/>
              <a:t>Likis</a:t>
            </a:r>
            <a:r>
              <a:rPr lang="en-US" i="1" dirty="0"/>
              <a:t> FE et al. </a:t>
            </a:r>
            <a:r>
              <a:rPr lang="en-US" i="1" dirty="0" err="1"/>
              <a:t>Anesth</a:t>
            </a:r>
            <a:r>
              <a:rPr lang="en-US" i="1" dirty="0"/>
              <a:t> </a:t>
            </a:r>
            <a:r>
              <a:rPr lang="en-US" i="1" dirty="0" err="1"/>
              <a:t>Analg</a:t>
            </a:r>
            <a:r>
              <a:rPr lang="en-US" i="1" dirty="0"/>
              <a:t> 2014;118(1):153-167</a:t>
            </a:r>
          </a:p>
        </p:txBody>
      </p:sp>
    </p:spTree>
    <p:extLst>
      <p:ext uri="{BB962C8B-B14F-4D97-AF65-F5344CB8AC3E}">
        <p14:creationId xmlns:p14="http://schemas.microsoft.com/office/powerpoint/2010/main" val="36197017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solidFill>
            <a:srgbClr val="D9D9D9"/>
          </a:solidFill>
        </p:spPr>
        <p:txBody>
          <a:bodyPr>
            <a:normAutofit fontScale="90000"/>
          </a:bodyPr>
          <a:lstStyle/>
          <a:p>
            <a:pPr algn="l"/>
            <a:r>
              <a:rPr lang="vi-VN" sz="4900" dirty="0">
                <a:latin typeface="Gill Sans Light"/>
                <a:cs typeface="Gill Sans Light"/>
              </a:rPr>
              <a:t>Nitrous Oxide </a:t>
            </a:r>
            <a:r>
              <a:rPr lang="vi-VN" sz="3600" dirty="0">
                <a:latin typeface="Gill Sans Light"/>
                <a:cs typeface="Gill Sans Light"/>
              </a:rPr>
              <a:t>cho giảm đau chuyển dạ</a:t>
            </a:r>
            <a:br>
              <a:rPr lang="vi-VN" sz="3600" dirty="0">
                <a:latin typeface="Gill Sans Light"/>
                <a:cs typeface="Gill Sans Light"/>
              </a:rPr>
            </a:br>
            <a:r>
              <a:rPr lang="en-US" sz="3100" dirty="0" smtClean="0">
                <a:latin typeface="Gill Sans Light"/>
                <a:cs typeface="Gill Sans Light"/>
              </a:rPr>
              <a:t>Systematic review</a:t>
            </a:r>
            <a:endParaRPr lang="en-US" sz="3100" dirty="0">
              <a:latin typeface="Gill Sans Light"/>
              <a:cs typeface="Gill Sans Ligh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0175677"/>
              </p:ext>
            </p:extLst>
          </p:nvPr>
        </p:nvGraphicFramePr>
        <p:xfrm>
          <a:off x="457200" y="1309594"/>
          <a:ext cx="8229600" cy="5397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rot="10800000" flipV="1">
            <a:off x="6239803" y="5836681"/>
            <a:ext cx="2654390" cy="646331"/>
          </a:xfrm>
          <a:prstGeom prst="rect">
            <a:avLst/>
          </a:prstGeom>
          <a:noFill/>
        </p:spPr>
        <p:txBody>
          <a:bodyPr wrap="square" rtlCol="0">
            <a:spAutoFit/>
          </a:bodyPr>
          <a:lstStyle/>
          <a:p>
            <a:r>
              <a:rPr lang="en-US" i="1" dirty="0" err="1" smtClean="0"/>
              <a:t>Likis</a:t>
            </a:r>
            <a:r>
              <a:rPr lang="en-US" i="1" dirty="0" smtClean="0"/>
              <a:t> FE et al. </a:t>
            </a:r>
            <a:r>
              <a:rPr lang="en-US" i="1" dirty="0" err="1" smtClean="0"/>
              <a:t>Anesth</a:t>
            </a:r>
            <a:r>
              <a:rPr lang="en-US" i="1" dirty="0" smtClean="0"/>
              <a:t> </a:t>
            </a:r>
            <a:r>
              <a:rPr lang="en-US" i="1" dirty="0" err="1" smtClean="0"/>
              <a:t>Analg</a:t>
            </a:r>
            <a:r>
              <a:rPr lang="en-US" i="1" dirty="0" smtClean="0"/>
              <a:t> 2014;118(1):153-167</a:t>
            </a:r>
            <a:endParaRPr lang="en-US" i="1" dirty="0"/>
          </a:p>
        </p:txBody>
      </p:sp>
    </p:spTree>
    <p:extLst>
      <p:ext uri="{BB962C8B-B14F-4D97-AF65-F5344CB8AC3E}">
        <p14:creationId xmlns:p14="http://schemas.microsoft.com/office/powerpoint/2010/main" val="1414520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D9D9"/>
          </a:solidFill>
        </p:spPr>
        <p:txBody>
          <a:bodyPr>
            <a:normAutofit fontScale="90000"/>
          </a:bodyPr>
          <a:lstStyle/>
          <a:p>
            <a:pPr algn="l"/>
            <a:r>
              <a:rPr lang="en-US" dirty="0" smtClean="0">
                <a:latin typeface="Gill Sans Light"/>
                <a:cs typeface="Gill Sans Light"/>
              </a:rPr>
              <a:t>Nitrous </a:t>
            </a:r>
            <a:r>
              <a:rPr lang="en-US" sz="3100" dirty="0" smtClean="0">
                <a:latin typeface="Gill Sans Light"/>
                <a:cs typeface="Gill Sans Light"/>
              </a:rPr>
              <a:t>Oxide </a:t>
            </a:r>
            <a:r>
              <a:rPr lang="en-US" sz="3100" dirty="0" err="1" smtClean="0">
                <a:latin typeface="Gill Sans Light"/>
                <a:cs typeface="Gill Sans Light"/>
              </a:rPr>
              <a:t>cho</a:t>
            </a:r>
            <a:r>
              <a:rPr lang="en-US" sz="3100" dirty="0" smtClean="0">
                <a:latin typeface="Gill Sans Light"/>
                <a:cs typeface="Gill Sans Light"/>
              </a:rPr>
              <a:t> </a:t>
            </a:r>
            <a:r>
              <a:rPr lang="en-US" sz="3100" dirty="0" err="1" smtClean="0">
                <a:latin typeface="Gill Sans Light"/>
                <a:cs typeface="Gill Sans Light"/>
              </a:rPr>
              <a:t>giảm</a:t>
            </a:r>
            <a:r>
              <a:rPr lang="en-US" sz="3100" dirty="0" smtClean="0">
                <a:latin typeface="Gill Sans Light"/>
                <a:cs typeface="Gill Sans Light"/>
              </a:rPr>
              <a:t> </a:t>
            </a:r>
            <a:r>
              <a:rPr lang="en-US" sz="3100" dirty="0" err="1" smtClean="0">
                <a:latin typeface="Gill Sans Light"/>
                <a:cs typeface="Gill Sans Light"/>
              </a:rPr>
              <a:t>đau</a:t>
            </a:r>
            <a:r>
              <a:rPr lang="en-US" sz="3100" dirty="0" smtClean="0">
                <a:latin typeface="Gill Sans Light"/>
                <a:cs typeface="Gill Sans Light"/>
              </a:rPr>
              <a:t> </a:t>
            </a:r>
            <a:r>
              <a:rPr lang="en-US" sz="3100" dirty="0" err="1" smtClean="0">
                <a:latin typeface="Gill Sans Light"/>
                <a:cs typeface="Gill Sans Light"/>
              </a:rPr>
              <a:t>chuyển</a:t>
            </a:r>
            <a:r>
              <a:rPr lang="en-US" sz="3100" dirty="0" smtClean="0">
                <a:latin typeface="Gill Sans Light"/>
                <a:cs typeface="Gill Sans Light"/>
              </a:rPr>
              <a:t> </a:t>
            </a:r>
            <a:r>
              <a:rPr lang="en-US" sz="3100" dirty="0" err="1" smtClean="0">
                <a:latin typeface="Gill Sans Light"/>
                <a:cs typeface="Gill Sans Light"/>
              </a:rPr>
              <a:t>dạ</a:t>
            </a:r>
            <a:r>
              <a:rPr lang="en-US" sz="3100" dirty="0" smtClean="0">
                <a:latin typeface="Gill Sans Light"/>
                <a:cs typeface="Gill Sans Light"/>
              </a:rPr>
              <a:t/>
            </a:r>
            <a:br>
              <a:rPr lang="en-US" sz="3100" dirty="0" smtClean="0">
                <a:latin typeface="Gill Sans Light"/>
                <a:cs typeface="Gill Sans Light"/>
              </a:rPr>
            </a:br>
            <a:r>
              <a:rPr lang="en-US" sz="3100" dirty="0" smtClean="0">
                <a:latin typeface="Gill Sans Light"/>
                <a:cs typeface="Gill Sans Light"/>
              </a:rPr>
              <a:t>Accompanying editorial (King TL, Wong CA)</a:t>
            </a:r>
            <a:endParaRPr lang="en-US" sz="3100" dirty="0">
              <a:latin typeface="Gill Sans Light"/>
              <a:cs typeface="Gill Sans Ligh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53892092"/>
              </p:ext>
            </p:extLst>
          </p:nvPr>
        </p:nvGraphicFramePr>
        <p:xfrm>
          <a:off x="457200" y="1968964"/>
          <a:ext cx="8229600" cy="1219200"/>
        </p:xfrm>
        <a:graphic>
          <a:graphicData uri="http://schemas.openxmlformats.org/drawingml/2006/table">
            <a:tbl>
              <a:tblPr firstRow="1" bandRow="1">
                <a:tableStyleId>{BC89EF96-8CEA-46FF-86C4-4CE0E7609802}</a:tableStyleId>
              </a:tblPr>
              <a:tblGrid>
                <a:gridCol w="3168648"/>
                <a:gridCol w="5060952"/>
              </a:tblGrid>
              <a:tr h="370840">
                <a:tc>
                  <a:txBody>
                    <a:bodyPr/>
                    <a:lstStyle/>
                    <a:p>
                      <a:r>
                        <a:rPr lang="en-US" sz="2400" dirty="0" smtClean="0"/>
                        <a:t> </a:t>
                      </a:r>
                      <a:r>
                        <a:rPr lang="en-US" sz="2400" dirty="0" err="1" smtClean="0"/>
                        <a:t>chất</a:t>
                      </a:r>
                      <a:r>
                        <a:rPr lang="en-US" sz="2400" baseline="0" dirty="0" smtClean="0"/>
                        <a:t> </a:t>
                      </a:r>
                      <a:r>
                        <a:rPr lang="en-US" sz="2400" baseline="0" dirty="0" err="1" smtClean="0"/>
                        <a:t>lượng</a:t>
                      </a:r>
                      <a:r>
                        <a:rPr lang="en-US" sz="2400" baseline="0" dirty="0" smtClean="0"/>
                        <a:t> </a:t>
                      </a:r>
                      <a:r>
                        <a:rPr lang="en-US" sz="2400" dirty="0" err="1" smtClean="0"/>
                        <a:t>nghiên</a:t>
                      </a:r>
                      <a:r>
                        <a:rPr lang="en-US" sz="2400" dirty="0" smtClean="0"/>
                        <a:t> </a:t>
                      </a:r>
                      <a:r>
                        <a:rPr lang="en-US" sz="2400" dirty="0" err="1" smtClean="0"/>
                        <a:t>cứu</a:t>
                      </a:r>
                      <a:r>
                        <a:rPr lang="en-US" sz="2400" dirty="0" smtClean="0"/>
                        <a:t> </a:t>
                      </a:r>
                      <a:r>
                        <a:rPr lang="en-US" sz="2400" dirty="0" err="1" smtClean="0"/>
                        <a:t>kém</a:t>
                      </a:r>
                      <a:endParaRPr lang="en-US" sz="2400" dirty="0"/>
                    </a:p>
                  </a:txBody>
                  <a:tcPr>
                    <a:lnL w="12700" cmpd="sng">
                      <a:noFill/>
                    </a:lnL>
                    <a:lnT w="12700" cmpd="sng">
                      <a:noFill/>
                    </a:lnT>
                    <a:lnB w="25400" cmpd="sng">
                      <a:noFill/>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vi-VN" sz="2000" dirty="0" smtClean="0">
                          <a:solidFill>
                            <a:srgbClr val="FF0000"/>
                          </a:solidFill>
                        </a:rPr>
                        <a:t>Tính không đồng nhất </a:t>
                      </a:r>
                      <a:r>
                        <a:rPr lang="vi-VN" sz="1800" dirty="0" smtClean="0">
                          <a:solidFill>
                            <a:schemeClr val="tx1"/>
                          </a:solidFill>
                        </a:rPr>
                        <a:t>trong các nghiên cứu, nguy cơ cao cho </a:t>
                      </a:r>
                      <a:r>
                        <a:rPr lang="vi-VN" sz="1800" dirty="0" smtClean="0">
                          <a:solidFill>
                            <a:srgbClr val="FF0000"/>
                          </a:solidFill>
                        </a:rPr>
                        <a:t>sự thiên vị, </a:t>
                      </a:r>
                      <a:r>
                        <a:rPr lang="vi-VN" sz="1800" dirty="0" smtClean="0">
                          <a:solidFill>
                            <a:schemeClr val="tx1"/>
                          </a:solidFill>
                        </a:rPr>
                        <a:t>kết quả </a:t>
                      </a:r>
                      <a:r>
                        <a:rPr lang="vi-VN" sz="1800" dirty="0" smtClean="0">
                          <a:solidFill>
                            <a:srgbClr val="FF0000"/>
                          </a:solidFill>
                        </a:rPr>
                        <a:t>không phù hợp</a:t>
                      </a:r>
                      <a:r>
                        <a:rPr lang="vi-VN" sz="1800" dirty="0" smtClean="0">
                          <a:solidFill>
                            <a:schemeClr val="tx1"/>
                          </a:solidFill>
                        </a:rPr>
                        <a:t>, </a:t>
                      </a:r>
                      <a:r>
                        <a:rPr lang="en-US" sz="1800" dirty="0" smtClean="0">
                          <a:solidFill>
                            <a:schemeClr val="tx1"/>
                          </a:solidFill>
                        </a:rPr>
                        <a:t> </a:t>
                      </a:r>
                      <a:r>
                        <a:rPr lang="en-US" sz="1800" dirty="0" err="1" smtClean="0">
                          <a:solidFill>
                            <a:schemeClr val="tx1"/>
                          </a:solidFill>
                        </a:rPr>
                        <a:t>đường</a:t>
                      </a:r>
                      <a:r>
                        <a:rPr lang="en-US" sz="1800" baseline="0" dirty="0" smtClean="0">
                          <a:solidFill>
                            <a:schemeClr val="tx1"/>
                          </a:solidFill>
                        </a:rPr>
                        <a:t> </a:t>
                      </a:r>
                      <a:r>
                        <a:rPr lang="en-US" sz="1800" baseline="0" dirty="0" err="1" smtClean="0">
                          <a:solidFill>
                            <a:schemeClr val="tx1"/>
                          </a:solidFill>
                        </a:rPr>
                        <a:t>cho</a:t>
                      </a:r>
                      <a:r>
                        <a:rPr lang="en-US" sz="1800" baseline="0" dirty="0" smtClean="0">
                          <a:solidFill>
                            <a:schemeClr val="tx1"/>
                          </a:solidFill>
                        </a:rPr>
                        <a:t> </a:t>
                      </a:r>
                      <a:r>
                        <a:rPr lang="vi-VN" sz="1800" dirty="0" smtClean="0">
                          <a:solidFill>
                            <a:schemeClr val="tx1"/>
                          </a:solidFill>
                        </a:rPr>
                        <a:t> khác nhau , thêm</a:t>
                      </a:r>
                      <a:r>
                        <a:rPr lang="en-US" sz="1800" dirty="0" smtClean="0">
                          <a:solidFill>
                            <a:schemeClr val="tx1"/>
                          </a:solidFill>
                        </a:rPr>
                        <a:t> </a:t>
                      </a:r>
                      <a:r>
                        <a:rPr lang="vi-VN" sz="1800" dirty="0" smtClean="0">
                          <a:solidFill>
                            <a:schemeClr val="tx1"/>
                          </a:solidFill>
                        </a:rPr>
                        <a:t>thuốc giảm đau</a:t>
                      </a:r>
                      <a:endParaRPr lang="en-US" sz="1800" b="1" dirty="0">
                        <a:solidFill>
                          <a:schemeClr val="tx1"/>
                        </a:solidFill>
                      </a:endParaRPr>
                    </a:p>
                  </a:txBody>
                  <a:tcPr>
                    <a:lnR w="12700" cmpd="sng">
                      <a:noFill/>
                    </a:lnR>
                    <a:lnT w="12700" cmpd="sng">
                      <a:noFill/>
                    </a:lnT>
                    <a:lnB w="25400" cmpd="sng">
                      <a:noFill/>
                    </a:lnB>
                  </a:tcPr>
                </a:tc>
              </a:tr>
            </a:tbl>
          </a:graphicData>
        </a:graphic>
      </p:graphicFrame>
      <p:sp>
        <p:nvSpPr>
          <p:cNvPr id="8" name="TextBox 7"/>
          <p:cNvSpPr txBox="1"/>
          <p:nvPr/>
        </p:nvSpPr>
        <p:spPr>
          <a:xfrm>
            <a:off x="-1249586" y="372862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284544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D9D9"/>
          </a:solidFill>
        </p:spPr>
        <p:txBody>
          <a:bodyPr>
            <a:normAutofit fontScale="90000"/>
          </a:bodyPr>
          <a:lstStyle/>
          <a:p>
            <a:pPr algn="l"/>
            <a:r>
              <a:rPr lang="en-US" dirty="0" smtClean="0">
                <a:latin typeface="Gill Sans Light"/>
                <a:cs typeface="Gill Sans Light"/>
              </a:rPr>
              <a:t>Nitrous Oxide for Labor Analgesia</a:t>
            </a:r>
            <a:br>
              <a:rPr lang="en-US" dirty="0" smtClean="0">
                <a:latin typeface="Gill Sans Light"/>
                <a:cs typeface="Gill Sans Light"/>
              </a:rPr>
            </a:br>
            <a:r>
              <a:rPr lang="en-US" sz="3100" dirty="0" smtClean="0">
                <a:latin typeface="Gill Sans Light"/>
                <a:cs typeface="Gill Sans Light"/>
              </a:rPr>
              <a:t>Accompanying editorial (King TL, Wong CA)</a:t>
            </a:r>
            <a:endParaRPr lang="en-US" sz="3100" dirty="0">
              <a:latin typeface="Gill Sans Light"/>
              <a:cs typeface="Gill Sans Ligh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41617620"/>
              </p:ext>
            </p:extLst>
          </p:nvPr>
        </p:nvGraphicFramePr>
        <p:xfrm>
          <a:off x="457200" y="1941535"/>
          <a:ext cx="8229600" cy="2801110"/>
        </p:xfrm>
        <a:graphic>
          <a:graphicData uri="http://schemas.openxmlformats.org/drawingml/2006/table">
            <a:tbl>
              <a:tblPr firstRow="1" bandRow="1">
                <a:tableStyleId>{BC89EF96-8CEA-46FF-86C4-4CE0E7609802}</a:tableStyleId>
              </a:tblPr>
              <a:tblGrid>
                <a:gridCol w="3168648"/>
                <a:gridCol w="5060952"/>
              </a:tblGrid>
              <a:tr h="1338070">
                <a:tc>
                  <a:txBody>
                    <a:bodyPr/>
                    <a:lstStyle/>
                    <a:p>
                      <a:r>
                        <a:rPr lang="en-US" sz="2400" dirty="0" smtClean="0"/>
                        <a:t>C</a:t>
                      </a:r>
                      <a:r>
                        <a:rPr lang="vi-VN" sz="2400" dirty="0" smtClean="0"/>
                        <a:t>hất lượng nghiên cứu kém</a:t>
                      </a:r>
                    </a:p>
                  </a:txBody>
                  <a:tcPr>
                    <a:lnL w="12700" cmpd="sng">
                      <a:noFill/>
                    </a:lnL>
                    <a:lnT w="12700" cmpd="sng">
                      <a:noFill/>
                    </a:lnT>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vi-VN" sz="2000" b="0" dirty="0" smtClean="0">
                          <a:solidFill>
                            <a:srgbClr val="FF0000"/>
                          </a:solidFill>
                        </a:rPr>
                        <a:t>Tính không đồng nhất </a:t>
                      </a:r>
                      <a:r>
                        <a:rPr lang="vi-VN" sz="2000" b="0" dirty="0" smtClean="0">
                          <a:solidFill>
                            <a:schemeClr val="tx1"/>
                          </a:solidFill>
                        </a:rPr>
                        <a:t>trong các nghiên cứu, nguy cơ cao </a:t>
                      </a:r>
                      <a:r>
                        <a:rPr lang="vi-VN" sz="2000" b="0" dirty="0" smtClean="0">
                          <a:solidFill>
                            <a:srgbClr val="FF0000"/>
                          </a:solidFill>
                        </a:rPr>
                        <a:t>cho sự thiên vị</a:t>
                      </a:r>
                      <a:r>
                        <a:rPr lang="vi-VN" sz="2000" b="0" dirty="0" smtClean="0">
                          <a:solidFill>
                            <a:schemeClr val="tx1"/>
                          </a:solidFill>
                        </a:rPr>
                        <a:t>, kết quả </a:t>
                      </a:r>
                      <a:r>
                        <a:rPr lang="vi-VN" sz="2000" b="0" dirty="0" smtClean="0">
                          <a:solidFill>
                            <a:srgbClr val="FF0000"/>
                          </a:solidFill>
                        </a:rPr>
                        <a:t>không phù hợp</a:t>
                      </a:r>
                      <a:r>
                        <a:rPr lang="vi-VN" sz="2000" b="0" dirty="0" smtClean="0">
                          <a:solidFill>
                            <a:schemeClr val="tx1"/>
                          </a:solidFill>
                        </a:rPr>
                        <a:t>,  đường cho  khác nhau , thêm thuốc giảm đau</a:t>
                      </a:r>
                    </a:p>
                  </a:txBody>
                  <a:tcPr>
                    <a:lnR w="12700" cmpd="sng">
                      <a:noFill/>
                    </a:lnR>
                    <a:lnT w="12700" cmpd="sng">
                      <a:noFill/>
                    </a:lnT>
                  </a:tcPr>
                </a:tc>
              </a:tr>
              <a:tr h="370840">
                <a:tc>
                  <a:txBody>
                    <a:bodyPr/>
                    <a:lstStyle/>
                    <a:p>
                      <a:r>
                        <a:rPr lang="en-US" sz="2400" b="1" dirty="0" err="1" smtClean="0"/>
                        <a:t>Thận</a:t>
                      </a:r>
                      <a:r>
                        <a:rPr lang="en-US" sz="2400" b="1" dirty="0" smtClean="0"/>
                        <a:t> </a:t>
                      </a:r>
                      <a:r>
                        <a:rPr lang="en-US" sz="2400" b="1" dirty="0" err="1" smtClean="0"/>
                        <a:t>trọng</a:t>
                      </a:r>
                      <a:r>
                        <a:rPr lang="en-US" sz="2400" b="1" dirty="0" smtClean="0"/>
                        <a:t> </a:t>
                      </a:r>
                      <a:r>
                        <a:rPr lang="en-US" sz="2400" b="1" dirty="0" err="1" smtClean="0"/>
                        <a:t>với</a:t>
                      </a:r>
                      <a:r>
                        <a:rPr lang="en-US" sz="2400" b="1" dirty="0" smtClean="0"/>
                        <a:t> </a:t>
                      </a:r>
                      <a:r>
                        <a:rPr lang="en-US" sz="2400" b="1" dirty="0" err="1" smtClean="0"/>
                        <a:t>tác</a:t>
                      </a:r>
                      <a:r>
                        <a:rPr lang="en-US" sz="2400" b="1" dirty="0" smtClean="0"/>
                        <a:t> </a:t>
                      </a:r>
                      <a:r>
                        <a:rPr lang="en-US" sz="2400" b="1" dirty="0" err="1" smtClean="0"/>
                        <a:t>dụng</a:t>
                      </a:r>
                      <a:r>
                        <a:rPr lang="en-US" sz="2400" b="1" dirty="0" smtClean="0"/>
                        <a:t> </a:t>
                      </a:r>
                      <a:r>
                        <a:rPr lang="en-US" sz="2400" b="1" dirty="0" err="1" smtClean="0"/>
                        <a:t>phụ</a:t>
                      </a:r>
                      <a:endParaRPr lang="en-US" sz="2400" b="1" dirty="0" smtClean="0"/>
                    </a:p>
                  </a:txBody>
                  <a:tcPr>
                    <a:lnL w="12700" cmpd="sng">
                      <a:noFill/>
                    </a:ln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vi-VN" sz="2000" dirty="0" smtClean="0"/>
                        <a:t>Sự ức chế </a:t>
                      </a:r>
                      <a:r>
                        <a:rPr lang="vi-VN" sz="2000" dirty="0" smtClean="0">
                          <a:solidFill>
                            <a:srgbClr val="FF0000"/>
                          </a:solidFill>
                        </a:rPr>
                        <a:t>enzym tổng hợp methionine</a:t>
                      </a:r>
                      <a:r>
                        <a:rPr lang="vi-VN" sz="2000" dirty="0" smtClean="0"/>
                        <a:t>, neuroapoptosis, mối nguy hại </a:t>
                      </a:r>
                      <a:r>
                        <a:rPr lang="vi-VN" sz="2000" dirty="0" smtClean="0">
                          <a:solidFill>
                            <a:srgbClr val="FF0000"/>
                          </a:solidFill>
                        </a:rPr>
                        <a:t>của phơi nhiễm nghề nghiệp</a:t>
                      </a:r>
                      <a:endParaRPr lang="en-US" sz="2000" dirty="0">
                        <a:solidFill>
                          <a:srgbClr val="FF0000"/>
                        </a:solidFill>
                      </a:endParaRPr>
                    </a:p>
                  </a:txBody>
                  <a:tcPr>
                    <a:lnR w="12700" cmpd="sng">
                      <a:noFill/>
                    </a:lnR>
                  </a:tcPr>
                </a:tc>
              </a:tr>
              <a:tr h="370840">
                <a:tc gridSpan="2">
                  <a:txBody>
                    <a:bodyPr/>
                    <a:lstStyle/>
                    <a:p>
                      <a:endParaRPr lang="en-US" sz="2400" b="1" dirty="0"/>
                    </a:p>
                  </a:txBody>
                  <a:tcPr>
                    <a:lnL w="12700" cmpd="sng">
                      <a:noFill/>
                    </a:lnL>
                    <a:lnR w="12700" cmpd="sng">
                      <a:noFill/>
                    </a:lnR>
                    <a:lnB w="12700" cmpd="sng">
                      <a:noFill/>
                    </a:lnB>
                  </a:tcPr>
                </a:tc>
                <a:tc hMerge="1">
                  <a:txBody>
                    <a:bodyPr/>
                    <a:lstStyle/>
                    <a:p>
                      <a:endParaRPr lang="en-US" sz="2000" dirty="0"/>
                    </a:p>
                  </a:txBody>
                  <a:tcPr>
                    <a:lnR w="12700" cmpd="sng">
                      <a:noFill/>
                    </a:lnR>
                    <a:lnB w="12700" cmpd="sng">
                      <a:noFill/>
                    </a:lnB>
                  </a:tcPr>
                </a:tc>
              </a:tr>
            </a:tbl>
          </a:graphicData>
        </a:graphic>
      </p:graphicFrame>
      <p:sp>
        <p:nvSpPr>
          <p:cNvPr id="8" name="TextBox 7"/>
          <p:cNvSpPr txBox="1"/>
          <p:nvPr/>
        </p:nvSpPr>
        <p:spPr>
          <a:xfrm>
            <a:off x="-1249586" y="372862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636540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9D9D9"/>
          </a:solidFill>
        </p:spPr>
        <p:txBody>
          <a:bodyPr>
            <a:normAutofit fontScale="90000"/>
          </a:bodyPr>
          <a:lstStyle/>
          <a:p>
            <a:pPr algn="l"/>
            <a:r>
              <a:rPr lang="en-US" dirty="0" smtClean="0">
                <a:latin typeface="Gill Sans Light"/>
                <a:cs typeface="Gill Sans Light"/>
              </a:rPr>
              <a:t>Nitrous Oxide for Labor Analgesia</a:t>
            </a:r>
            <a:br>
              <a:rPr lang="en-US" dirty="0" smtClean="0">
                <a:latin typeface="Gill Sans Light"/>
                <a:cs typeface="Gill Sans Light"/>
              </a:rPr>
            </a:br>
            <a:r>
              <a:rPr lang="en-US" sz="3100" dirty="0" smtClean="0">
                <a:latin typeface="Gill Sans Light"/>
                <a:cs typeface="Gill Sans Light"/>
              </a:rPr>
              <a:t>Accompanying editorial (King TL, Wong CA)</a:t>
            </a:r>
            <a:endParaRPr lang="en-US" sz="3100" dirty="0">
              <a:latin typeface="Gill Sans Light"/>
              <a:cs typeface="Gill Sans Ligh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90861743"/>
              </p:ext>
            </p:extLst>
          </p:nvPr>
        </p:nvGraphicFramePr>
        <p:xfrm>
          <a:off x="457200" y="1968964"/>
          <a:ext cx="8229600" cy="4236720"/>
        </p:xfrm>
        <a:graphic>
          <a:graphicData uri="http://schemas.openxmlformats.org/drawingml/2006/table">
            <a:tbl>
              <a:tblPr firstRow="1" bandRow="1">
                <a:tableStyleId>{BC89EF96-8CEA-46FF-86C4-4CE0E7609802}</a:tableStyleId>
              </a:tblPr>
              <a:tblGrid>
                <a:gridCol w="3168648"/>
                <a:gridCol w="5060952"/>
              </a:tblGrid>
              <a:tr h="370840">
                <a:tc>
                  <a:txBody>
                    <a:bodyPr/>
                    <a:lstStyle/>
                    <a:p>
                      <a:r>
                        <a:rPr lang="vi-VN" sz="2400" dirty="0" smtClean="0"/>
                        <a:t>Chất lượng nghiên cứu kém</a:t>
                      </a:r>
                    </a:p>
                    <a:p>
                      <a:endParaRPr lang="en-US" sz="2400" dirty="0"/>
                    </a:p>
                  </a:txBody>
                  <a:tcPr>
                    <a:lnL w="12700" cmpd="sng">
                      <a:noFill/>
                    </a:lnL>
                    <a:lnT w="12700" cmpd="sng">
                      <a:noFill/>
                    </a:lnT>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vi-VN" sz="2000" b="0" dirty="0" smtClean="0">
                          <a:solidFill>
                            <a:srgbClr val="FF0000"/>
                          </a:solidFill>
                        </a:rPr>
                        <a:t>Tính không đồng nhất </a:t>
                      </a:r>
                      <a:r>
                        <a:rPr lang="vi-VN" sz="2000" b="0" dirty="0" smtClean="0">
                          <a:solidFill>
                            <a:schemeClr val="tx1"/>
                          </a:solidFill>
                        </a:rPr>
                        <a:t>trong các nghiên cứu, nguy cơ cao cho </a:t>
                      </a:r>
                      <a:r>
                        <a:rPr lang="vi-VN" sz="2000" b="0" dirty="0" smtClean="0">
                          <a:solidFill>
                            <a:srgbClr val="FF0000"/>
                          </a:solidFill>
                        </a:rPr>
                        <a:t>sự thiên vị</a:t>
                      </a:r>
                      <a:r>
                        <a:rPr lang="vi-VN" sz="2000" b="0" dirty="0" smtClean="0">
                          <a:solidFill>
                            <a:schemeClr val="tx1"/>
                          </a:solidFill>
                        </a:rPr>
                        <a:t>, kết quả </a:t>
                      </a:r>
                      <a:r>
                        <a:rPr lang="vi-VN" sz="2000" b="0" dirty="0" smtClean="0">
                          <a:solidFill>
                            <a:srgbClr val="FF0000"/>
                          </a:solidFill>
                        </a:rPr>
                        <a:t>không phù hợp</a:t>
                      </a:r>
                      <a:r>
                        <a:rPr lang="vi-VN" sz="2000" b="0" dirty="0" smtClean="0">
                          <a:solidFill>
                            <a:schemeClr val="tx1"/>
                          </a:solidFill>
                        </a:rPr>
                        <a:t>,  đường cho  khác nhau , thêm thuốc giảm đau</a:t>
                      </a:r>
                    </a:p>
                    <a:p>
                      <a:endParaRPr lang="en-US" sz="2000" b="1" dirty="0"/>
                    </a:p>
                  </a:txBody>
                  <a:tcPr>
                    <a:lnR w="12700" cmpd="sng">
                      <a:noFill/>
                    </a:lnR>
                    <a:lnT w="12700" cmpd="sng">
                      <a:noFill/>
                    </a:lnT>
                  </a:tcPr>
                </a:tc>
              </a:tr>
              <a:tr h="370840">
                <a:tc>
                  <a:txBody>
                    <a:bodyPr/>
                    <a:lstStyle/>
                    <a:p>
                      <a:r>
                        <a:rPr lang="en-US" sz="2400" b="1" dirty="0" err="1" smtClean="0"/>
                        <a:t>Thận</a:t>
                      </a:r>
                      <a:r>
                        <a:rPr lang="en-US" sz="2400" b="1" dirty="0" smtClean="0"/>
                        <a:t> </a:t>
                      </a:r>
                      <a:r>
                        <a:rPr lang="en-US" sz="2400" b="1" dirty="0" err="1" smtClean="0"/>
                        <a:t>trọng</a:t>
                      </a:r>
                      <a:r>
                        <a:rPr lang="en-US" sz="2400" b="1" dirty="0" smtClean="0"/>
                        <a:t> </a:t>
                      </a:r>
                      <a:r>
                        <a:rPr lang="en-US" sz="2400" b="1" dirty="0" err="1" smtClean="0"/>
                        <a:t>với</a:t>
                      </a:r>
                      <a:r>
                        <a:rPr lang="en-US" sz="2400" b="1" dirty="0" smtClean="0"/>
                        <a:t> </a:t>
                      </a:r>
                      <a:r>
                        <a:rPr lang="en-US" sz="2400" b="1" dirty="0" err="1" smtClean="0"/>
                        <a:t>tác</a:t>
                      </a:r>
                      <a:r>
                        <a:rPr lang="en-US" sz="2400" b="1" dirty="0" smtClean="0"/>
                        <a:t> </a:t>
                      </a:r>
                      <a:r>
                        <a:rPr lang="en-US" sz="2400" b="1" dirty="0" err="1" smtClean="0"/>
                        <a:t>dụng</a:t>
                      </a:r>
                      <a:r>
                        <a:rPr lang="en-US" sz="2400" b="1" dirty="0" smtClean="0"/>
                        <a:t> </a:t>
                      </a:r>
                      <a:r>
                        <a:rPr lang="en-US" sz="2400" b="1" dirty="0" err="1" smtClean="0"/>
                        <a:t>phụ</a:t>
                      </a:r>
                      <a:endParaRPr lang="en-US" sz="2400" b="1" dirty="0" smtClean="0"/>
                    </a:p>
                    <a:p>
                      <a:endParaRPr lang="en-US" sz="2400" dirty="0"/>
                    </a:p>
                  </a:txBody>
                  <a:tcPr>
                    <a:lnL w="12700" cmpd="sng">
                      <a:noFill/>
                    </a:ln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vi-VN" sz="2000" dirty="0" smtClean="0"/>
                        <a:t>Sự ức chế </a:t>
                      </a:r>
                      <a:r>
                        <a:rPr lang="vi-VN" sz="2000" dirty="0" smtClean="0">
                          <a:solidFill>
                            <a:srgbClr val="FF0000"/>
                          </a:solidFill>
                        </a:rPr>
                        <a:t>enzym tổng hợp methionine</a:t>
                      </a:r>
                      <a:r>
                        <a:rPr lang="vi-VN" sz="2000" dirty="0" smtClean="0"/>
                        <a:t>, neuroapoptosis, mối nguy hại </a:t>
                      </a:r>
                      <a:r>
                        <a:rPr lang="vi-VN" sz="2000" dirty="0" smtClean="0">
                          <a:solidFill>
                            <a:srgbClr val="FF0000"/>
                          </a:solidFill>
                        </a:rPr>
                        <a:t>của phơi nhiễm nghề nghiệp</a:t>
                      </a:r>
                    </a:p>
                    <a:p>
                      <a:endParaRPr lang="en-US" sz="2000" dirty="0"/>
                    </a:p>
                  </a:txBody>
                  <a:tcPr>
                    <a:lnR w="12700" cmpd="sng">
                      <a:noFill/>
                    </a:lnR>
                  </a:tcPr>
                </a:tc>
              </a:tr>
              <a:tr h="370840">
                <a:tc>
                  <a:txBody>
                    <a:bodyPr/>
                    <a:lstStyle/>
                    <a:p>
                      <a:r>
                        <a:rPr lang="en-US" sz="2400" b="1" dirty="0" err="1" smtClean="0"/>
                        <a:t>Giới</a:t>
                      </a:r>
                      <a:r>
                        <a:rPr lang="en-US" sz="2400" b="1" dirty="0" smtClean="0"/>
                        <a:t> </a:t>
                      </a:r>
                      <a:r>
                        <a:rPr lang="en-US" sz="2400" b="1" dirty="0" err="1" smtClean="0"/>
                        <a:t>thiệu</a:t>
                      </a:r>
                      <a:endParaRPr lang="en-US" sz="2400" b="1" dirty="0"/>
                    </a:p>
                  </a:txBody>
                  <a:tcPr>
                    <a:lnL w="12700" cmpd="sng">
                      <a:noFill/>
                    </a:lnL>
                    <a:lnB w="12700" cmpd="sng">
                      <a:noFill/>
                    </a:lnB>
                  </a:tcPr>
                </a:tc>
                <a:tc>
                  <a:txBody>
                    <a:bodyPr/>
                    <a:lstStyle/>
                    <a:p>
                      <a:r>
                        <a:rPr lang="vi-VN" sz="2000" b="1" dirty="0" smtClean="0">
                          <a:solidFill>
                            <a:srgbClr val="4F6228"/>
                          </a:solidFill>
                        </a:rPr>
                        <a:t>Tiêu chuẩn đo lường đau </a:t>
                      </a:r>
                      <a:r>
                        <a:rPr lang="en-US" sz="2000" b="1" dirty="0" err="1" smtClean="0">
                          <a:solidFill>
                            <a:srgbClr val="4F6228"/>
                          </a:solidFill>
                        </a:rPr>
                        <a:t>chuyển</a:t>
                      </a:r>
                      <a:r>
                        <a:rPr lang="en-US" sz="2000" b="1" dirty="0" smtClean="0">
                          <a:solidFill>
                            <a:srgbClr val="4F6228"/>
                          </a:solidFill>
                        </a:rPr>
                        <a:t> </a:t>
                      </a:r>
                      <a:r>
                        <a:rPr lang="en-US" sz="2000" b="1" dirty="0" err="1" smtClean="0">
                          <a:solidFill>
                            <a:srgbClr val="4F6228"/>
                          </a:solidFill>
                        </a:rPr>
                        <a:t>dạ</a:t>
                      </a:r>
                      <a:r>
                        <a:rPr lang="vi-VN" sz="2000" b="1" dirty="0" smtClean="0">
                          <a:solidFill>
                            <a:srgbClr val="4F6228"/>
                          </a:solidFill>
                        </a:rPr>
                        <a:t>, nghiên cứu không phải con người, </a:t>
                      </a:r>
                      <a:r>
                        <a:rPr lang="vi-VN" sz="2000" b="1" dirty="0" smtClean="0">
                          <a:solidFill>
                            <a:schemeClr val="tx1"/>
                          </a:solidFill>
                        </a:rPr>
                        <a:t>nghiên cứu đơn giản sử dụng liều N2O phù hợp và hệ thống phân phối</a:t>
                      </a:r>
                      <a:endParaRPr lang="en-US" sz="2000" dirty="0">
                        <a:solidFill>
                          <a:schemeClr val="tx1"/>
                        </a:solidFill>
                      </a:endParaRPr>
                    </a:p>
                  </a:txBody>
                  <a:tcPr>
                    <a:lnR w="12700" cmpd="sng">
                      <a:noFill/>
                    </a:lnR>
                    <a:lnB w="12700" cmpd="sng">
                      <a:noFill/>
                    </a:lnB>
                  </a:tcPr>
                </a:tc>
              </a:tr>
            </a:tbl>
          </a:graphicData>
        </a:graphic>
      </p:graphicFrame>
      <p:sp>
        <p:nvSpPr>
          <p:cNvPr id="8" name="TextBox 7"/>
          <p:cNvSpPr txBox="1"/>
          <p:nvPr/>
        </p:nvSpPr>
        <p:spPr>
          <a:xfrm>
            <a:off x="-1249586" y="372862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478414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8132" y="2069180"/>
            <a:ext cx="6923936" cy="2308324"/>
          </a:xfrm>
          <a:prstGeom prst="rect">
            <a:avLst/>
          </a:prstGeom>
          <a:noFill/>
        </p:spPr>
        <p:txBody>
          <a:bodyPr wrap="square" rtlCol="0">
            <a:spAutoFit/>
          </a:bodyPr>
          <a:lstStyle/>
          <a:p>
            <a:r>
              <a:rPr lang="vi-VN" sz="2400" dirty="0">
                <a:latin typeface="American Typewriter"/>
                <a:cs typeface="American Typewriter"/>
              </a:rPr>
              <a:t>Trẻ em là nguồn tài nguyên thiên nhiên tốt nhất của chúng </a:t>
            </a:r>
            <a:r>
              <a:rPr lang="en-US" sz="2400" dirty="0" smtClean="0">
                <a:latin typeface="American Typewriter"/>
                <a:cs typeface="American Typewriter"/>
              </a:rPr>
              <a:t>ta</a:t>
            </a:r>
            <a:r>
              <a:rPr lang="vi-VN" sz="2400" dirty="0" smtClean="0">
                <a:latin typeface="American Typewriter"/>
                <a:cs typeface="American Typewriter"/>
              </a:rPr>
              <a:t>. </a:t>
            </a:r>
            <a:r>
              <a:rPr lang="vi-VN" sz="2400" dirty="0">
                <a:latin typeface="American Typewriter"/>
                <a:cs typeface="American Typewriter"/>
              </a:rPr>
              <a:t>Để </a:t>
            </a:r>
            <a:r>
              <a:rPr lang="en-US" sz="2400" dirty="0" smtClean="0">
                <a:latin typeface="American Typewriter"/>
                <a:cs typeface="American Typewriter"/>
              </a:rPr>
              <a:t> </a:t>
            </a:r>
            <a:r>
              <a:rPr lang="en-US" sz="2400" dirty="0" err="1" smtClean="0">
                <a:latin typeface="American Typewriter"/>
                <a:cs typeface="American Typewriter"/>
              </a:rPr>
              <a:t>làm</a:t>
            </a:r>
            <a:r>
              <a:rPr lang="en-US" sz="2400" dirty="0" smtClean="0">
                <a:latin typeface="American Typewriter"/>
                <a:cs typeface="American Typewriter"/>
              </a:rPr>
              <a:t> </a:t>
            </a:r>
            <a:r>
              <a:rPr lang="en-US" sz="2400" dirty="0" err="1" smtClean="0">
                <a:latin typeface="American Typewriter"/>
                <a:cs typeface="American Typewriter"/>
              </a:rPr>
              <a:t>tốt</a:t>
            </a:r>
            <a:r>
              <a:rPr lang="vi-VN" sz="2400" dirty="0" smtClean="0">
                <a:latin typeface="American Typewriter"/>
                <a:cs typeface="American Typewriter"/>
              </a:rPr>
              <a:t> </a:t>
            </a:r>
            <a:r>
              <a:rPr lang="vi-VN" sz="2400" dirty="0">
                <a:latin typeface="American Typewriter"/>
                <a:cs typeface="American Typewriter"/>
              </a:rPr>
              <a:t>nhất </a:t>
            </a:r>
            <a:r>
              <a:rPr lang="vi-VN" sz="2400" dirty="0" smtClean="0">
                <a:latin typeface="American Typewriter"/>
                <a:cs typeface="American Typewriter"/>
              </a:rPr>
              <a:t>, </a:t>
            </a:r>
            <a:r>
              <a:rPr lang="vi-VN" sz="2400" dirty="0">
                <a:latin typeface="American Typewriter"/>
                <a:cs typeface="American Typewriter"/>
              </a:rPr>
              <a:t>chúng ta nên đánh giá cẩn thận bất kỳ thủ </a:t>
            </a:r>
            <a:r>
              <a:rPr lang="en-US" sz="2400" dirty="0" err="1" smtClean="0">
                <a:latin typeface="American Typewriter"/>
                <a:cs typeface="American Typewriter"/>
              </a:rPr>
              <a:t>thuật</a:t>
            </a:r>
            <a:r>
              <a:rPr lang="vi-VN" sz="2400" dirty="0" smtClean="0">
                <a:latin typeface="American Typewriter"/>
                <a:cs typeface="American Typewriter"/>
              </a:rPr>
              <a:t> </a:t>
            </a:r>
            <a:r>
              <a:rPr lang="vi-VN" sz="2400" dirty="0">
                <a:latin typeface="American Typewriter"/>
                <a:cs typeface="American Typewriter"/>
              </a:rPr>
              <a:t>và các loại thuốc có thể khiến chúng bị tổn hại. N2O giảm đau </a:t>
            </a:r>
            <a:r>
              <a:rPr lang="en-US" sz="2400" dirty="0" err="1" smtClean="0">
                <a:latin typeface="American Typewriter"/>
                <a:cs typeface="American Typewriter"/>
              </a:rPr>
              <a:t>chuyển</a:t>
            </a:r>
            <a:r>
              <a:rPr lang="en-US" sz="2400" dirty="0" smtClean="0">
                <a:latin typeface="American Typewriter"/>
                <a:cs typeface="American Typewriter"/>
              </a:rPr>
              <a:t> </a:t>
            </a:r>
            <a:r>
              <a:rPr lang="en-US" sz="2400" dirty="0" err="1" smtClean="0">
                <a:latin typeface="American Typewriter"/>
                <a:cs typeface="American Typewriter"/>
              </a:rPr>
              <a:t>dạ</a:t>
            </a:r>
            <a:r>
              <a:rPr lang="en-US" sz="2400" dirty="0" smtClean="0">
                <a:latin typeface="American Typewriter"/>
                <a:cs typeface="American Typewriter"/>
              </a:rPr>
              <a:t> </a:t>
            </a:r>
            <a:r>
              <a:rPr lang="vi-VN" sz="2400" dirty="0" smtClean="0">
                <a:latin typeface="American Typewriter"/>
                <a:cs typeface="American Typewriter"/>
              </a:rPr>
              <a:t>là </a:t>
            </a:r>
            <a:r>
              <a:rPr lang="vi-VN" sz="2400" dirty="0">
                <a:latin typeface="American Typewriter"/>
                <a:cs typeface="American Typewriter"/>
              </a:rPr>
              <a:t>một trong những loại thuốc như thế.</a:t>
            </a:r>
            <a:endParaRPr lang="en-US" sz="2400" dirty="0">
              <a:latin typeface="American Typewriter"/>
              <a:cs typeface="American Typewriter"/>
            </a:endParaRPr>
          </a:p>
        </p:txBody>
      </p:sp>
    </p:spTree>
    <p:extLst>
      <p:ext uri="{BB962C8B-B14F-4D97-AF65-F5344CB8AC3E}">
        <p14:creationId xmlns:p14="http://schemas.microsoft.com/office/powerpoint/2010/main" val="18312077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7467600" cy="1143000"/>
          </a:xfrm>
        </p:spPr>
        <p:txBody>
          <a:bodyPr/>
          <a:lstStyle/>
          <a:p>
            <a:endParaRPr lang="en-US" dirty="0"/>
          </a:p>
        </p:txBody>
      </p:sp>
      <p:sp>
        <p:nvSpPr>
          <p:cNvPr id="4" name="TextBox 3"/>
          <p:cNvSpPr txBox="1"/>
          <p:nvPr/>
        </p:nvSpPr>
        <p:spPr>
          <a:xfrm>
            <a:off x="0" y="2362200"/>
            <a:ext cx="9355030" cy="1077218"/>
          </a:xfrm>
          <a:prstGeom prst="rect">
            <a:avLst/>
          </a:prstGeom>
          <a:solidFill>
            <a:schemeClr val="accent6">
              <a:lumMod val="20000"/>
              <a:lumOff val="80000"/>
            </a:schemeClr>
          </a:solidFill>
        </p:spPr>
        <p:txBody>
          <a:bodyPr wrap="square" rtlCol="0">
            <a:spAutoFit/>
          </a:bodyPr>
          <a:lstStyle/>
          <a:p>
            <a:r>
              <a:rPr lang="vi-VN" sz="3200" dirty="0">
                <a:latin typeface="Gill Sans Light"/>
                <a:cs typeface="Gill Sans Light"/>
              </a:rPr>
              <a:t>Câu hỏi 4:</a:t>
            </a:r>
          </a:p>
          <a:p>
            <a:r>
              <a:rPr lang="en-US" sz="3200" dirty="0" smtClean="0">
                <a:latin typeface="Gill Sans Light"/>
                <a:cs typeface="Gill Sans Light"/>
              </a:rPr>
              <a:t>M</a:t>
            </a:r>
            <a:r>
              <a:rPr lang="vi-VN" sz="3200" dirty="0" smtClean="0">
                <a:latin typeface="Gill Sans Light"/>
                <a:cs typeface="Gill Sans Light"/>
              </a:rPr>
              <a:t>ọi </a:t>
            </a:r>
            <a:r>
              <a:rPr lang="vi-VN" sz="3200" dirty="0">
                <a:latin typeface="Gill Sans Light"/>
                <a:cs typeface="Gill Sans Light"/>
              </a:rPr>
              <a:t>người </a:t>
            </a:r>
            <a:r>
              <a:rPr lang="en-US" sz="3200" dirty="0" err="1" smtClean="0">
                <a:latin typeface="Gill Sans Light"/>
                <a:cs typeface="Gill Sans Light"/>
              </a:rPr>
              <a:t>đang</a:t>
            </a:r>
            <a:r>
              <a:rPr lang="en-US" sz="3200" dirty="0" smtClean="0">
                <a:latin typeface="Gill Sans Light"/>
                <a:cs typeface="Gill Sans Light"/>
              </a:rPr>
              <a:t> </a:t>
            </a:r>
            <a:r>
              <a:rPr lang="vi-VN" sz="3200" dirty="0" smtClean="0">
                <a:latin typeface="Gill Sans Light"/>
                <a:cs typeface="Gill Sans Light"/>
              </a:rPr>
              <a:t>làm </a:t>
            </a:r>
            <a:r>
              <a:rPr lang="vi-VN" sz="3200" dirty="0">
                <a:latin typeface="Gill Sans Light"/>
                <a:cs typeface="Gill Sans Light"/>
              </a:rPr>
              <a:t>gì?</a:t>
            </a:r>
            <a:endParaRPr lang="en-US" sz="3200" dirty="0">
              <a:latin typeface="Gill Sans Light"/>
              <a:cs typeface="Gill Sans Light"/>
            </a:endParaRPr>
          </a:p>
        </p:txBody>
      </p:sp>
      <p:sp>
        <p:nvSpPr>
          <p:cNvPr id="3" name="TextBox 2"/>
          <p:cNvSpPr txBox="1"/>
          <p:nvPr/>
        </p:nvSpPr>
        <p:spPr>
          <a:xfrm>
            <a:off x="0" y="6536592"/>
            <a:ext cx="9355029" cy="369332"/>
          </a:xfrm>
          <a:prstGeom prst="rect">
            <a:avLst/>
          </a:prstGeom>
          <a:solidFill>
            <a:schemeClr val="tx1">
              <a:lumMod val="65000"/>
              <a:lumOff val="35000"/>
            </a:schemeClr>
          </a:solidFill>
        </p:spPr>
        <p:txBody>
          <a:bodyPr wrap="square" rtlCol="0">
            <a:spAutoFit/>
          </a:bodyPr>
          <a:lstStyle/>
          <a:p>
            <a:r>
              <a:rPr lang="en-US" b="1" dirty="0" smtClean="0">
                <a:solidFill>
                  <a:srgbClr val="FFFFFF"/>
                </a:solidFill>
              </a:rPr>
              <a:t>Anesthetic Management of Labor and Delivery</a:t>
            </a:r>
            <a:endParaRPr lang="en-US" b="1" dirty="0">
              <a:solidFill>
                <a:srgbClr val="FFFFFF"/>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DEADA"/>
          </a:solidFill>
        </p:spPr>
        <p:txBody>
          <a:bodyPr>
            <a:noAutofit/>
          </a:bodyPr>
          <a:lstStyle/>
          <a:p>
            <a:pPr algn="l"/>
            <a:r>
              <a:rPr lang="vi-VN" sz="3600" dirty="0">
                <a:latin typeface="Gill Sans Light"/>
                <a:cs typeface="Gill Sans Light"/>
              </a:rPr>
              <a:t>Mọi người đang làm gì?</a:t>
            </a:r>
          </a:p>
        </p:txBody>
      </p:sp>
      <p:sp>
        <p:nvSpPr>
          <p:cNvPr id="3" name="Content Placeholder 2"/>
          <p:cNvSpPr>
            <a:spLocks noGrp="1"/>
          </p:cNvSpPr>
          <p:nvPr>
            <p:ph idx="1"/>
          </p:nvPr>
        </p:nvSpPr>
        <p:spPr/>
        <p:txBody>
          <a:bodyPr/>
          <a:lstStyle/>
          <a:p>
            <a:pPr>
              <a:buClr>
                <a:srgbClr val="9B0105"/>
              </a:buClr>
              <a:buSzPct val="170000"/>
              <a:buFont typeface="Wingdings" charset="2"/>
              <a:buChar char="ü"/>
            </a:pPr>
            <a:r>
              <a:rPr lang="en-US" dirty="0" err="1" smtClean="0"/>
              <a:t>Tê</a:t>
            </a:r>
            <a:r>
              <a:rPr lang="en-US" dirty="0" smtClean="0"/>
              <a:t> NMC</a:t>
            </a:r>
          </a:p>
          <a:p>
            <a:pPr>
              <a:buClr>
                <a:srgbClr val="9B0105"/>
              </a:buClr>
              <a:buSzPct val="170000"/>
              <a:buFont typeface="Wingdings" charset="2"/>
              <a:buChar char="ü"/>
            </a:pPr>
            <a:r>
              <a:rPr lang="en-US" dirty="0" smtClean="0"/>
              <a:t>CSE </a:t>
            </a:r>
            <a:r>
              <a:rPr lang="en-US" dirty="0" err="1" smtClean="0"/>
              <a:t>Và</a:t>
            </a:r>
            <a:r>
              <a:rPr lang="en-US" dirty="0" smtClean="0"/>
              <a:t> </a:t>
            </a:r>
            <a:r>
              <a:rPr lang="en-US" dirty="0" err="1" smtClean="0"/>
              <a:t>tê</a:t>
            </a:r>
            <a:r>
              <a:rPr lang="en-US" dirty="0" smtClean="0"/>
              <a:t> NMC</a:t>
            </a:r>
          </a:p>
          <a:p>
            <a:pPr>
              <a:buClr>
                <a:srgbClr val="9B0105"/>
              </a:buClr>
              <a:buSzPct val="170000"/>
              <a:buFont typeface="Wingdings" charset="2"/>
              <a:buChar char="ü"/>
            </a:pPr>
            <a:r>
              <a:rPr lang="en-US" dirty="0" err="1" smtClean="0"/>
              <a:t>Đâm</a:t>
            </a:r>
            <a:r>
              <a:rPr lang="en-US" dirty="0" smtClean="0"/>
              <a:t> MC </a:t>
            </a:r>
            <a:r>
              <a:rPr lang="en-US" dirty="0" err="1" smtClean="0"/>
              <a:t>trong</a:t>
            </a:r>
            <a:r>
              <a:rPr lang="en-US" dirty="0" smtClean="0"/>
              <a:t> </a:t>
            </a:r>
            <a:r>
              <a:rPr lang="en-US" dirty="0" err="1" smtClean="0"/>
              <a:t>tê</a:t>
            </a:r>
            <a:r>
              <a:rPr lang="en-US" dirty="0" smtClean="0"/>
              <a:t> NMS?</a:t>
            </a:r>
          </a:p>
          <a:p>
            <a:pPr>
              <a:buClr>
                <a:srgbClr val="9B0105"/>
              </a:buClr>
              <a:buSzPct val="170000"/>
              <a:buFont typeface="Wingdings" charset="2"/>
              <a:buChar char="ü"/>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5575547"/>
              </p:ext>
            </p:extLst>
          </p:nvPr>
        </p:nvGraphicFramePr>
        <p:xfrm>
          <a:off x="457200" y="1600200"/>
          <a:ext cx="8229600" cy="3718560"/>
        </p:xfrm>
        <a:graphic>
          <a:graphicData uri="http://schemas.openxmlformats.org/drawingml/2006/table">
            <a:tbl>
              <a:tblPr firstRow="1" bandRow="1">
                <a:tableStyleId>{2D5ABB26-0587-4C30-8999-92F81FD0307C}</a:tableStyleId>
              </a:tblPr>
              <a:tblGrid>
                <a:gridCol w="7520853"/>
                <a:gridCol w="708747"/>
              </a:tblGrid>
              <a:tr h="370840">
                <a:tc>
                  <a:txBody>
                    <a:bodyPr/>
                    <a:lstStyle/>
                    <a:p>
                      <a:r>
                        <a:rPr lang="en-US" sz="3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Kỷ</a:t>
                      </a:r>
                      <a:r>
                        <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 </a:t>
                      </a:r>
                      <a:r>
                        <a:rPr lang="en-US" sz="3200" b="0" cap="none" spc="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thuật</a:t>
                      </a:r>
                      <a:r>
                        <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 </a:t>
                      </a:r>
                      <a:r>
                        <a:rPr lang="en-US" sz="3200" b="0" cap="none" spc="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không</a:t>
                      </a:r>
                      <a:r>
                        <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 </a:t>
                      </a:r>
                      <a:r>
                        <a:rPr lang="en-US" sz="3200" b="0" cap="none" spc="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xâm</a:t>
                      </a:r>
                      <a:r>
                        <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 </a:t>
                      </a:r>
                      <a:r>
                        <a:rPr lang="en-US" sz="3200" b="0" cap="none" spc="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lân</a:t>
                      </a:r>
                      <a:r>
                        <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 </a:t>
                      </a:r>
                      <a:r>
                        <a:rPr lang="en-US" sz="3200" b="0" cap="none" spc="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trong</a:t>
                      </a:r>
                      <a:r>
                        <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 </a:t>
                      </a:r>
                      <a:r>
                        <a:rPr lang="en-US" sz="3200" b="0" cap="none" spc="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gây</a:t>
                      </a:r>
                      <a:r>
                        <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 </a:t>
                      </a:r>
                      <a:r>
                        <a:rPr lang="en-US" sz="3200" b="0" cap="none" spc="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mê</a:t>
                      </a:r>
                      <a:r>
                        <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 SK</a:t>
                      </a:r>
                      <a:endPar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endParaRPr>
                    </a:p>
                    <a:p>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USG </a:t>
                      </a:r>
                      <a:r>
                        <a:rPr lang="en-US" sz="24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cho</a:t>
                      </a: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 can </a:t>
                      </a:r>
                      <a:r>
                        <a:rPr lang="en-US" sz="24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thiệp</a:t>
                      </a: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 non-</a:t>
                      </a:r>
                      <a:r>
                        <a:rPr lang="en-US" sz="24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neuraxial</a:t>
                      </a: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 </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endParaRPr>
                    </a:p>
                  </a:txBody>
                  <a:tcPr>
                    <a:solidFill>
                      <a:srgbClr val="FF8000"/>
                    </a:solidFill>
                  </a:tcPr>
                </a:tc>
                <a:tc>
                  <a:txBody>
                    <a:bodyPr/>
                    <a:lstStyle/>
                    <a:p>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1</a:t>
                      </a:r>
                      <a:endParaRPr lang="en-US" sz="4000" dirty="0">
                        <a:solidFill>
                          <a:schemeClr val="bg1"/>
                        </a:solidFill>
                        <a:latin typeface="Arial"/>
                        <a:cs typeface="Arial"/>
                      </a:endParaRPr>
                    </a:p>
                  </a:txBody>
                  <a:tcPr>
                    <a:solidFill>
                      <a:srgbClr val="FF8000"/>
                    </a:solidFill>
                  </a:tcPr>
                </a:tc>
              </a:tr>
              <a:tr h="370840">
                <a:tc>
                  <a:txBody>
                    <a:bodyPr/>
                    <a:lstStyle/>
                    <a:p>
                      <a:r>
                        <a:rPr lang="en-US" sz="28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Vô</a:t>
                      </a:r>
                      <a:r>
                        <a:rPr lang="en-US" sz="28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 </a:t>
                      </a:r>
                      <a:r>
                        <a:rPr lang="en-US" sz="2800" b="0" cap="none" spc="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cảm</a:t>
                      </a:r>
                      <a:r>
                        <a:rPr lang="en-US" sz="28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 </a:t>
                      </a:r>
                      <a:r>
                        <a:rPr lang="en-US" sz="2800" b="0" cap="none" spc="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cho</a:t>
                      </a:r>
                      <a:r>
                        <a:rPr lang="en-US" sz="28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 </a:t>
                      </a:r>
                      <a:r>
                        <a:rPr lang="en-US" sz="2800" b="0" cap="none" spc="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chuyển</a:t>
                      </a:r>
                      <a:r>
                        <a:rPr lang="en-US" sz="28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 </a:t>
                      </a:r>
                      <a:r>
                        <a:rPr lang="en-US" sz="2800" b="0" cap="none" spc="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dạ</a:t>
                      </a:r>
                      <a:r>
                        <a:rPr lang="en-US" sz="28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 </a:t>
                      </a:r>
                      <a:r>
                        <a:rPr lang="en-US" sz="2800" b="0" cap="none" spc="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và</a:t>
                      </a:r>
                      <a:r>
                        <a:rPr lang="en-US" sz="28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 </a:t>
                      </a:r>
                      <a:r>
                        <a:rPr lang="en-US" sz="2800" b="0" cap="none" spc="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sanh</a:t>
                      </a:r>
                      <a:endParaRPr lang="en-US" sz="2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endParaRPr>
                    </a:p>
                    <a:p>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NPO, </a:t>
                      </a:r>
                      <a:r>
                        <a:rPr lang="en-US" sz="24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giảm</a:t>
                      </a:r>
                      <a:r>
                        <a:rPr lang="en-US" sz="24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 </a:t>
                      </a:r>
                      <a:r>
                        <a:rPr lang="en-US" sz="2400" b="0" cap="none" spc="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đau</a:t>
                      </a:r>
                      <a:r>
                        <a:rPr lang="en-US" sz="24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 </a:t>
                      </a:r>
                      <a:r>
                        <a:rPr lang="en-US" sz="2400" b="0" cap="none" spc="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chuyển</a:t>
                      </a:r>
                      <a:r>
                        <a:rPr lang="en-US" sz="24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 </a:t>
                      </a:r>
                      <a:r>
                        <a:rPr lang="en-US" sz="2400" b="0" cap="none" spc="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dạ</a:t>
                      </a: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 </a:t>
                      </a:r>
                      <a:r>
                        <a:rPr lang="en-US" sz="24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biến</a:t>
                      </a:r>
                      <a:r>
                        <a:rPr lang="en-US" sz="24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 </a:t>
                      </a:r>
                      <a:r>
                        <a:rPr lang="en-US" sz="2400" b="0" cap="none" spc="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chứng</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endParaRPr>
                    </a:p>
                  </a:txBody>
                  <a:tcPr>
                    <a:solidFill>
                      <a:schemeClr val="tx1">
                        <a:lumMod val="75000"/>
                        <a:lumOff val="25000"/>
                      </a:schemeClr>
                    </a:solidFill>
                  </a:tcPr>
                </a:tc>
                <a:tc>
                  <a:txBody>
                    <a:bodyPr/>
                    <a:lstStyle/>
                    <a:p>
                      <a:r>
                        <a:rPr lang="en-US" sz="4000" dirty="0" smtClean="0">
                          <a:solidFill>
                            <a:srgbClr val="FFFFFF"/>
                          </a:solidFill>
                          <a:latin typeface="Arial"/>
                          <a:cs typeface="Arial"/>
                        </a:rPr>
                        <a:t>2</a:t>
                      </a:r>
                      <a:endParaRPr lang="en-US" sz="4000" dirty="0">
                        <a:solidFill>
                          <a:srgbClr val="FFFFFF"/>
                        </a:solidFill>
                        <a:latin typeface="Arial"/>
                        <a:cs typeface="Arial"/>
                      </a:endParaRPr>
                    </a:p>
                  </a:txBody>
                  <a:tcPr>
                    <a:solidFill>
                      <a:schemeClr val="tx1">
                        <a:lumMod val="75000"/>
                        <a:lumOff val="25000"/>
                      </a:schemeClr>
                    </a:solidFill>
                  </a:tcPr>
                </a:tc>
              </a:tr>
              <a:tr h="370840">
                <a:tc>
                  <a:txBody>
                    <a:bodyPr/>
                    <a:lstStyle/>
                    <a:p>
                      <a:r>
                        <a:rPr lang="en-US" sz="3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Ảnh</a:t>
                      </a:r>
                      <a:r>
                        <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 </a:t>
                      </a:r>
                      <a:r>
                        <a:rPr lang="en-US" sz="3200" b="0" cap="none" spc="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hưởng</a:t>
                      </a:r>
                      <a:r>
                        <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 </a:t>
                      </a:r>
                      <a:r>
                        <a:rPr lang="en-US" sz="3200" b="0" cap="none" spc="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của</a:t>
                      </a:r>
                      <a:r>
                        <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 </a:t>
                      </a:r>
                      <a:r>
                        <a:rPr lang="en-US" sz="3200" b="0" cap="none" spc="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bệnh</a:t>
                      </a:r>
                      <a:r>
                        <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 </a:t>
                      </a:r>
                      <a:r>
                        <a:rPr lang="en-US" sz="3200" b="0" cap="none" spc="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lý</a:t>
                      </a:r>
                      <a:r>
                        <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 </a:t>
                      </a:r>
                      <a:r>
                        <a:rPr lang="en-US" sz="3200" b="0" cap="none" spc="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mẹ</a:t>
                      </a:r>
                      <a:endPar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endParaRPr>
                    </a:p>
                    <a:p>
                      <a:r>
                        <a:rPr lang="en-US" sz="2400" b="0" cap="none" spc="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Tiền</a:t>
                      </a:r>
                      <a:r>
                        <a:rPr lang="en-US" sz="24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 </a:t>
                      </a:r>
                      <a:r>
                        <a:rPr lang="en-US" sz="2400" b="0" cap="none" spc="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sản</a:t>
                      </a:r>
                      <a:r>
                        <a:rPr lang="en-US" sz="24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 </a:t>
                      </a:r>
                      <a:r>
                        <a:rPr lang="en-US" sz="2400" b="0" cap="none" spc="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giật</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endParaRPr>
                    </a:p>
                  </a:txBody>
                  <a:tcPr>
                    <a:solidFill>
                      <a:schemeClr val="tx2">
                        <a:lumMod val="75000"/>
                      </a:schemeClr>
                    </a:solidFill>
                  </a:tcPr>
                </a:tc>
                <a:tc>
                  <a:txBody>
                    <a:bodyPr/>
                    <a:lstStyle/>
                    <a:p>
                      <a:r>
                        <a:rPr lang="en-US" sz="4000" dirty="0" smtClean="0">
                          <a:solidFill>
                            <a:srgbClr val="FFFFFF"/>
                          </a:solidFill>
                          <a:latin typeface="Arial"/>
                          <a:cs typeface="Arial"/>
                        </a:rPr>
                        <a:t>3</a:t>
                      </a:r>
                      <a:endParaRPr lang="en-US" sz="4000" dirty="0">
                        <a:solidFill>
                          <a:srgbClr val="FFFFFF"/>
                        </a:solidFill>
                        <a:latin typeface="Arial"/>
                        <a:cs typeface="Arial"/>
                      </a:endParaRPr>
                    </a:p>
                  </a:txBody>
                  <a:tcPr>
                    <a:solidFill>
                      <a:schemeClr val="tx2">
                        <a:lumMod val="75000"/>
                      </a:schemeClr>
                    </a:solidFill>
                  </a:tcPr>
                </a:tc>
              </a:tr>
              <a:tr h="370840">
                <a:tc>
                  <a:txBody>
                    <a:bodyPr/>
                    <a:lstStyle/>
                    <a:p>
                      <a:r>
                        <a:rPr lang="en-US" sz="3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Ngộ</a:t>
                      </a:r>
                      <a:r>
                        <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 </a:t>
                      </a:r>
                      <a:r>
                        <a:rPr lang="en-US" sz="32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độc</a:t>
                      </a:r>
                      <a:r>
                        <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 </a:t>
                      </a:r>
                      <a:r>
                        <a:rPr lang="en-US" sz="3200" b="0" cap="none" spc="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thần</a:t>
                      </a:r>
                      <a:r>
                        <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 </a:t>
                      </a:r>
                      <a:r>
                        <a:rPr lang="en-US" sz="3200" b="0" cap="none" spc="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kinh</a:t>
                      </a:r>
                      <a:r>
                        <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 </a:t>
                      </a:r>
                      <a:r>
                        <a:rPr lang="en-US" sz="3200" b="0" cap="none" spc="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của</a:t>
                      </a:r>
                      <a:r>
                        <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 </a:t>
                      </a:r>
                      <a:r>
                        <a:rPr lang="en-US" sz="3200" b="0" cap="none" spc="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thuốc</a:t>
                      </a:r>
                      <a:r>
                        <a:rPr lang="en-US" sz="32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 </a:t>
                      </a:r>
                      <a:r>
                        <a:rPr lang="en-US" sz="3200" b="0" cap="none" spc="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mê</a:t>
                      </a:r>
                      <a:endParaRPr lang="en-US" sz="3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endParaRPr>
                    </a:p>
                    <a:p>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Rhesus</a:t>
                      </a:r>
                      <a:r>
                        <a:rPr lang="en-US" sz="2400" b="0" cap="none" spc="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 monkey models</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endParaRPr>
                    </a:p>
                  </a:txBody>
                  <a:tcPr>
                    <a:solidFill>
                      <a:schemeClr val="accent2">
                        <a:lumMod val="75000"/>
                      </a:schemeClr>
                    </a:solidFill>
                  </a:tcPr>
                </a:tc>
                <a:tc>
                  <a:txBody>
                    <a:bodyPr/>
                    <a:lstStyle/>
                    <a:p>
                      <a:r>
                        <a:rPr lang="en-US" sz="4000" dirty="0" smtClean="0">
                          <a:solidFill>
                            <a:srgbClr val="FFFFFF"/>
                          </a:solidFill>
                          <a:latin typeface="Arial"/>
                          <a:cs typeface="Arial"/>
                        </a:rPr>
                        <a:t>4</a:t>
                      </a:r>
                      <a:endParaRPr lang="en-US" sz="4000" dirty="0">
                        <a:solidFill>
                          <a:srgbClr val="FFFFFF"/>
                        </a:solidFill>
                        <a:latin typeface="Arial"/>
                        <a:cs typeface="Arial"/>
                      </a:endParaRPr>
                    </a:p>
                  </a:txBody>
                  <a:tcPr>
                    <a:solidFill>
                      <a:schemeClr val="accent2">
                        <a:lumMod val="75000"/>
                      </a:schemeClr>
                    </a:solidFill>
                  </a:tcPr>
                </a:tc>
              </a:tr>
            </a:tbl>
          </a:graphicData>
        </a:graphic>
      </p:graphicFrame>
    </p:spTree>
    <p:extLst>
      <p:ext uri="{BB962C8B-B14F-4D97-AF65-F5344CB8AC3E}">
        <p14:creationId xmlns:p14="http://schemas.microsoft.com/office/powerpoint/2010/main" val="425656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DEADA"/>
          </a:solidFill>
        </p:spPr>
        <p:txBody>
          <a:bodyPr>
            <a:normAutofit fontScale="90000"/>
          </a:bodyPr>
          <a:lstStyle/>
          <a:p>
            <a:r>
              <a:rPr lang="en-US" cap="small" dirty="0" smtClean="0">
                <a:latin typeface="Gill Sans Light"/>
                <a:cs typeface="Gill Sans Light"/>
              </a:rPr>
              <a:t>KỶ THUẬT TÊ TRỤC THẦN KINH</a:t>
            </a:r>
            <a:endParaRPr lang="en-US" cap="small" dirty="0">
              <a:latin typeface="Gill Sans Light"/>
              <a:cs typeface="Gill Sans Light"/>
            </a:endParaRPr>
          </a:p>
        </p:txBody>
      </p:sp>
      <p:sp>
        <p:nvSpPr>
          <p:cNvPr id="3" name="Content Placeholder 2"/>
          <p:cNvSpPr>
            <a:spLocks noGrp="1"/>
          </p:cNvSpPr>
          <p:nvPr>
            <p:ph idx="1"/>
          </p:nvPr>
        </p:nvSpPr>
        <p:spPr/>
        <p:txBody>
          <a:bodyPr/>
          <a:lstStyle/>
          <a:p>
            <a:pPr>
              <a:buClr>
                <a:srgbClr val="9B0105"/>
              </a:buClr>
              <a:buSzPct val="174000"/>
              <a:buFont typeface="Wingdings" charset="2"/>
              <a:buChar char="§"/>
            </a:pPr>
            <a:r>
              <a:rPr lang="en-US" dirty="0" err="1" smtClean="0"/>
              <a:t>Tủy</a:t>
            </a:r>
            <a:r>
              <a:rPr lang="en-US" dirty="0" smtClean="0"/>
              <a:t> </a:t>
            </a:r>
            <a:r>
              <a:rPr lang="en-US" dirty="0" err="1" smtClean="0"/>
              <a:t>sống</a:t>
            </a:r>
            <a:endParaRPr lang="en-US" dirty="0" smtClean="0"/>
          </a:p>
          <a:p>
            <a:pPr>
              <a:buClr>
                <a:srgbClr val="9B0105"/>
              </a:buClr>
              <a:buSzPct val="174000"/>
              <a:buFont typeface="Wingdings" charset="2"/>
              <a:buChar char="§"/>
            </a:pPr>
            <a:r>
              <a:rPr lang="en-US" dirty="0" err="1" smtClean="0"/>
              <a:t>Ngoài</a:t>
            </a:r>
            <a:r>
              <a:rPr lang="en-US" dirty="0" smtClean="0"/>
              <a:t> </a:t>
            </a:r>
            <a:r>
              <a:rPr lang="en-US" dirty="0" err="1" smtClean="0"/>
              <a:t>màng</a:t>
            </a:r>
            <a:r>
              <a:rPr lang="en-US" dirty="0" smtClean="0"/>
              <a:t> </a:t>
            </a:r>
            <a:r>
              <a:rPr lang="en-US" dirty="0" err="1" smtClean="0"/>
              <a:t>cứng</a:t>
            </a:r>
            <a:endParaRPr lang="en-US" dirty="0" smtClean="0"/>
          </a:p>
          <a:p>
            <a:pPr>
              <a:buClr>
                <a:srgbClr val="9B0105"/>
              </a:buClr>
              <a:buSzPct val="174000"/>
              <a:buFont typeface="Wingdings" charset="2"/>
              <a:buChar char="§"/>
            </a:pPr>
            <a:r>
              <a:rPr lang="en-US" dirty="0" err="1" smtClean="0"/>
              <a:t>Phối</a:t>
            </a:r>
            <a:r>
              <a:rPr lang="en-US" dirty="0" smtClean="0"/>
              <a:t> </a:t>
            </a:r>
            <a:r>
              <a:rPr lang="en-US" dirty="0" err="1" smtClean="0"/>
              <a:t>tê</a:t>
            </a:r>
            <a:r>
              <a:rPr lang="en-US" dirty="0" smtClean="0"/>
              <a:t> </a:t>
            </a:r>
            <a:r>
              <a:rPr lang="en-US" dirty="0" err="1" smtClean="0"/>
              <a:t>tủy</a:t>
            </a:r>
            <a:r>
              <a:rPr lang="en-US" dirty="0" smtClean="0"/>
              <a:t> </a:t>
            </a:r>
            <a:r>
              <a:rPr lang="en-US" dirty="0" err="1" smtClean="0"/>
              <a:t>sống</a:t>
            </a:r>
            <a:r>
              <a:rPr lang="en-US" dirty="0" smtClean="0"/>
              <a:t> </a:t>
            </a:r>
            <a:r>
              <a:rPr lang="en-US" dirty="0" err="1" smtClean="0"/>
              <a:t>và</a:t>
            </a:r>
            <a:r>
              <a:rPr lang="en-US" dirty="0" smtClean="0"/>
              <a:t> NMC</a:t>
            </a:r>
          </a:p>
          <a:p>
            <a:pPr>
              <a:buClr>
                <a:srgbClr val="9B0105"/>
              </a:buClr>
              <a:buSzPct val="174000"/>
              <a:buFont typeface="Wingdings" charset="2"/>
              <a:buChar char="§"/>
            </a:pPr>
            <a:r>
              <a:rPr lang="en-US" dirty="0" err="1" smtClean="0">
                <a:solidFill>
                  <a:srgbClr val="9B0105"/>
                </a:solidFill>
              </a:rPr>
              <a:t>Dural</a:t>
            </a:r>
            <a:r>
              <a:rPr lang="en-US" dirty="0" smtClean="0">
                <a:solidFill>
                  <a:srgbClr val="9B0105"/>
                </a:solidFill>
              </a:rPr>
              <a:t> Puncture Epidural (DPE)</a:t>
            </a:r>
            <a:endParaRPr lang="en-US" dirty="0">
              <a:solidFill>
                <a:srgbClr val="9B0105"/>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1066800"/>
          <a:ext cx="6553200"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943600" y="1567934"/>
            <a:ext cx="1492716" cy="369332"/>
          </a:xfrm>
          <a:prstGeom prst="rect">
            <a:avLst/>
          </a:prstGeom>
          <a:noFill/>
        </p:spPr>
        <p:txBody>
          <a:bodyPr wrap="none" rtlCol="0">
            <a:spAutoFit/>
          </a:bodyPr>
          <a:lstStyle/>
          <a:p>
            <a:r>
              <a:rPr lang="en-US" dirty="0" smtClean="0"/>
              <a:t>subcutaneous</a:t>
            </a:r>
            <a:endParaRPr lang="en-US" dirty="0"/>
          </a:p>
        </p:txBody>
      </p:sp>
      <p:sp>
        <p:nvSpPr>
          <p:cNvPr id="6" name="TextBox 5"/>
          <p:cNvSpPr txBox="1"/>
          <p:nvPr/>
        </p:nvSpPr>
        <p:spPr>
          <a:xfrm>
            <a:off x="3962400" y="1567934"/>
            <a:ext cx="955610" cy="369332"/>
          </a:xfrm>
          <a:prstGeom prst="rect">
            <a:avLst/>
          </a:prstGeom>
          <a:noFill/>
        </p:spPr>
        <p:txBody>
          <a:bodyPr wrap="none" rtlCol="0">
            <a:spAutoFit/>
          </a:bodyPr>
          <a:lstStyle/>
          <a:p>
            <a:r>
              <a:rPr lang="en-US" dirty="0" smtClean="0"/>
              <a:t>epidural</a:t>
            </a:r>
            <a:endParaRPr lang="en-US" dirty="0"/>
          </a:p>
        </p:txBody>
      </p:sp>
      <p:sp>
        <p:nvSpPr>
          <p:cNvPr id="7" name="TextBox 6"/>
          <p:cNvSpPr txBox="1"/>
          <p:nvPr/>
        </p:nvSpPr>
        <p:spPr>
          <a:xfrm>
            <a:off x="2057400" y="1567934"/>
            <a:ext cx="734020" cy="369332"/>
          </a:xfrm>
          <a:prstGeom prst="rect">
            <a:avLst/>
          </a:prstGeom>
          <a:noFill/>
        </p:spPr>
        <p:txBody>
          <a:bodyPr wrap="none" rtlCol="0">
            <a:spAutoFit/>
          </a:bodyPr>
          <a:lstStyle/>
          <a:p>
            <a:r>
              <a:rPr lang="en-US" dirty="0" smtClean="0"/>
              <a:t>spinal</a:t>
            </a:r>
            <a:endParaRPr lang="en-US" dirty="0"/>
          </a:p>
        </p:txBody>
      </p:sp>
      <p:sp>
        <p:nvSpPr>
          <p:cNvPr id="18" name="Up Arrow 17"/>
          <p:cNvSpPr/>
          <p:nvPr/>
        </p:nvSpPr>
        <p:spPr>
          <a:xfrm>
            <a:off x="7926726" y="4737100"/>
            <a:ext cx="300948" cy="5842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Up Arrow 18"/>
          <p:cNvSpPr/>
          <p:nvPr/>
        </p:nvSpPr>
        <p:spPr>
          <a:xfrm>
            <a:off x="5282184" y="4737100"/>
            <a:ext cx="256032" cy="7366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Up Arrow 19"/>
          <p:cNvSpPr/>
          <p:nvPr/>
        </p:nvSpPr>
        <p:spPr>
          <a:xfrm>
            <a:off x="3276600" y="4889500"/>
            <a:ext cx="300948" cy="5842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1066800"/>
          <a:ext cx="6553200"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943600" y="1567934"/>
            <a:ext cx="1492716" cy="369332"/>
          </a:xfrm>
          <a:prstGeom prst="rect">
            <a:avLst/>
          </a:prstGeom>
          <a:noFill/>
        </p:spPr>
        <p:txBody>
          <a:bodyPr wrap="none" rtlCol="0">
            <a:spAutoFit/>
          </a:bodyPr>
          <a:lstStyle/>
          <a:p>
            <a:r>
              <a:rPr lang="en-US" dirty="0" smtClean="0"/>
              <a:t>subcutaneous</a:t>
            </a:r>
            <a:endParaRPr lang="en-US" dirty="0"/>
          </a:p>
        </p:txBody>
      </p:sp>
      <p:sp>
        <p:nvSpPr>
          <p:cNvPr id="6" name="TextBox 5"/>
          <p:cNvSpPr txBox="1"/>
          <p:nvPr/>
        </p:nvSpPr>
        <p:spPr>
          <a:xfrm>
            <a:off x="3962400" y="1567934"/>
            <a:ext cx="955610" cy="369332"/>
          </a:xfrm>
          <a:prstGeom prst="rect">
            <a:avLst/>
          </a:prstGeom>
          <a:noFill/>
        </p:spPr>
        <p:txBody>
          <a:bodyPr wrap="none" rtlCol="0">
            <a:spAutoFit/>
          </a:bodyPr>
          <a:lstStyle/>
          <a:p>
            <a:r>
              <a:rPr lang="en-US" dirty="0" smtClean="0"/>
              <a:t>epidural</a:t>
            </a:r>
            <a:endParaRPr lang="en-US" dirty="0"/>
          </a:p>
        </p:txBody>
      </p:sp>
      <p:sp>
        <p:nvSpPr>
          <p:cNvPr id="7" name="TextBox 6"/>
          <p:cNvSpPr txBox="1"/>
          <p:nvPr/>
        </p:nvSpPr>
        <p:spPr>
          <a:xfrm>
            <a:off x="2057400" y="1567934"/>
            <a:ext cx="734020" cy="369332"/>
          </a:xfrm>
          <a:prstGeom prst="rect">
            <a:avLst/>
          </a:prstGeom>
          <a:noFill/>
        </p:spPr>
        <p:txBody>
          <a:bodyPr wrap="none" rtlCol="0">
            <a:spAutoFit/>
          </a:bodyPr>
          <a:lstStyle/>
          <a:p>
            <a:r>
              <a:rPr lang="en-US" dirty="0" smtClean="0"/>
              <a:t>spinal</a:t>
            </a:r>
            <a:endParaRPr lang="en-US" dirty="0"/>
          </a:p>
        </p:txBody>
      </p:sp>
      <p:sp>
        <p:nvSpPr>
          <p:cNvPr id="18" name="Up Arrow 17"/>
          <p:cNvSpPr/>
          <p:nvPr/>
        </p:nvSpPr>
        <p:spPr>
          <a:xfrm>
            <a:off x="7926726" y="4737100"/>
            <a:ext cx="300948" cy="5842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Up Arrow 18"/>
          <p:cNvSpPr/>
          <p:nvPr/>
        </p:nvSpPr>
        <p:spPr>
          <a:xfrm>
            <a:off x="5282184" y="4737100"/>
            <a:ext cx="256032" cy="7366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Up Arrow 19"/>
          <p:cNvSpPr/>
          <p:nvPr/>
        </p:nvSpPr>
        <p:spPr>
          <a:xfrm>
            <a:off x="3276600" y="4889500"/>
            <a:ext cx="300948" cy="5842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iagonal Stripe 26"/>
          <p:cNvSpPr/>
          <p:nvPr/>
        </p:nvSpPr>
        <p:spPr>
          <a:xfrm rot="4128109">
            <a:off x="8016433" y="2934981"/>
            <a:ext cx="642180" cy="1767178"/>
          </a:xfrm>
          <a:prstGeom prst="diagStripe">
            <a:avLst>
              <a:gd name="adj" fmla="val 74379"/>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1066800"/>
          <a:ext cx="6553200"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943600" y="1567934"/>
            <a:ext cx="1492716" cy="369332"/>
          </a:xfrm>
          <a:prstGeom prst="rect">
            <a:avLst/>
          </a:prstGeom>
          <a:noFill/>
        </p:spPr>
        <p:txBody>
          <a:bodyPr wrap="none" rtlCol="0">
            <a:spAutoFit/>
          </a:bodyPr>
          <a:lstStyle/>
          <a:p>
            <a:r>
              <a:rPr lang="en-US" dirty="0" smtClean="0"/>
              <a:t>subcutaneous</a:t>
            </a:r>
            <a:endParaRPr lang="en-US" dirty="0"/>
          </a:p>
        </p:txBody>
      </p:sp>
      <p:sp>
        <p:nvSpPr>
          <p:cNvPr id="6" name="TextBox 5"/>
          <p:cNvSpPr txBox="1"/>
          <p:nvPr/>
        </p:nvSpPr>
        <p:spPr>
          <a:xfrm>
            <a:off x="3962400" y="1567934"/>
            <a:ext cx="955610" cy="369332"/>
          </a:xfrm>
          <a:prstGeom prst="rect">
            <a:avLst/>
          </a:prstGeom>
          <a:noFill/>
        </p:spPr>
        <p:txBody>
          <a:bodyPr wrap="none" rtlCol="0">
            <a:spAutoFit/>
          </a:bodyPr>
          <a:lstStyle/>
          <a:p>
            <a:r>
              <a:rPr lang="en-US" dirty="0" smtClean="0"/>
              <a:t>epidural</a:t>
            </a:r>
            <a:endParaRPr lang="en-US" dirty="0"/>
          </a:p>
        </p:txBody>
      </p:sp>
      <p:sp>
        <p:nvSpPr>
          <p:cNvPr id="7" name="TextBox 6"/>
          <p:cNvSpPr txBox="1"/>
          <p:nvPr/>
        </p:nvSpPr>
        <p:spPr>
          <a:xfrm>
            <a:off x="2057400" y="1567934"/>
            <a:ext cx="734020" cy="369332"/>
          </a:xfrm>
          <a:prstGeom prst="rect">
            <a:avLst/>
          </a:prstGeom>
          <a:noFill/>
        </p:spPr>
        <p:txBody>
          <a:bodyPr wrap="none" rtlCol="0">
            <a:spAutoFit/>
          </a:bodyPr>
          <a:lstStyle/>
          <a:p>
            <a:r>
              <a:rPr lang="en-US" dirty="0" smtClean="0"/>
              <a:t>spinal</a:t>
            </a:r>
            <a:endParaRPr lang="en-US" dirty="0"/>
          </a:p>
        </p:txBody>
      </p:sp>
      <p:sp>
        <p:nvSpPr>
          <p:cNvPr id="18" name="Up Arrow 17"/>
          <p:cNvSpPr/>
          <p:nvPr/>
        </p:nvSpPr>
        <p:spPr>
          <a:xfrm>
            <a:off x="7926726" y="4737100"/>
            <a:ext cx="300948" cy="5842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Up Arrow 18"/>
          <p:cNvSpPr/>
          <p:nvPr/>
        </p:nvSpPr>
        <p:spPr>
          <a:xfrm>
            <a:off x="5282184" y="4737100"/>
            <a:ext cx="256032" cy="7366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Up Arrow 19"/>
          <p:cNvSpPr/>
          <p:nvPr/>
        </p:nvSpPr>
        <p:spPr>
          <a:xfrm>
            <a:off x="3276600" y="4889500"/>
            <a:ext cx="300948" cy="5842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iagonal Stripe 26"/>
          <p:cNvSpPr/>
          <p:nvPr/>
        </p:nvSpPr>
        <p:spPr>
          <a:xfrm rot="4128109">
            <a:off x="5219634" y="1488077"/>
            <a:ext cx="1748882" cy="4720045"/>
          </a:xfrm>
          <a:prstGeom prst="diagStripe">
            <a:avLst>
              <a:gd name="adj" fmla="val 90453"/>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1" name="Straight Connector 10"/>
          <p:cNvCxnSpPr>
            <a:stCxn id="27" idx="1"/>
          </p:cNvCxnSpPr>
          <p:nvPr/>
        </p:nvCxnSpPr>
        <p:spPr>
          <a:xfrm rot="5400000" flipH="1" flipV="1">
            <a:off x="6656308" y="936031"/>
            <a:ext cx="4" cy="573739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524000" y="241012"/>
            <a:ext cx="5030544" cy="584776"/>
          </a:xfrm>
          <a:prstGeom prst="rect">
            <a:avLst/>
          </a:prstGeom>
          <a:noFill/>
        </p:spPr>
        <p:txBody>
          <a:bodyPr wrap="none" rtlCol="0">
            <a:spAutoFit/>
          </a:bodyPr>
          <a:lstStyle/>
          <a:p>
            <a:r>
              <a:rPr lang="en-US" sz="3200" dirty="0" smtClean="0"/>
              <a:t>DURAL PUNCTURE EPIDURAL</a:t>
            </a:r>
            <a:endParaRPr lang="en-US" sz="32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1066800"/>
          <a:ext cx="6553200"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943600" y="1567934"/>
            <a:ext cx="1492716" cy="369332"/>
          </a:xfrm>
          <a:prstGeom prst="rect">
            <a:avLst/>
          </a:prstGeom>
          <a:noFill/>
        </p:spPr>
        <p:txBody>
          <a:bodyPr wrap="none" rtlCol="0">
            <a:spAutoFit/>
          </a:bodyPr>
          <a:lstStyle/>
          <a:p>
            <a:r>
              <a:rPr lang="en-US" dirty="0" smtClean="0"/>
              <a:t>subcutaneous</a:t>
            </a:r>
            <a:endParaRPr lang="en-US" dirty="0"/>
          </a:p>
        </p:txBody>
      </p:sp>
      <p:sp>
        <p:nvSpPr>
          <p:cNvPr id="6" name="TextBox 5"/>
          <p:cNvSpPr txBox="1"/>
          <p:nvPr/>
        </p:nvSpPr>
        <p:spPr>
          <a:xfrm>
            <a:off x="3962400" y="1567934"/>
            <a:ext cx="955610" cy="369332"/>
          </a:xfrm>
          <a:prstGeom prst="rect">
            <a:avLst/>
          </a:prstGeom>
          <a:noFill/>
        </p:spPr>
        <p:txBody>
          <a:bodyPr wrap="none" rtlCol="0">
            <a:spAutoFit/>
          </a:bodyPr>
          <a:lstStyle/>
          <a:p>
            <a:r>
              <a:rPr lang="en-US" dirty="0" smtClean="0"/>
              <a:t>epidural</a:t>
            </a:r>
            <a:endParaRPr lang="en-US" dirty="0"/>
          </a:p>
        </p:txBody>
      </p:sp>
      <p:sp>
        <p:nvSpPr>
          <p:cNvPr id="7" name="TextBox 6"/>
          <p:cNvSpPr txBox="1"/>
          <p:nvPr/>
        </p:nvSpPr>
        <p:spPr>
          <a:xfrm>
            <a:off x="2057400" y="1567934"/>
            <a:ext cx="734020" cy="369332"/>
          </a:xfrm>
          <a:prstGeom prst="rect">
            <a:avLst/>
          </a:prstGeom>
          <a:noFill/>
        </p:spPr>
        <p:txBody>
          <a:bodyPr wrap="none" rtlCol="0">
            <a:spAutoFit/>
          </a:bodyPr>
          <a:lstStyle/>
          <a:p>
            <a:r>
              <a:rPr lang="en-US" dirty="0" smtClean="0"/>
              <a:t>spinal</a:t>
            </a:r>
            <a:endParaRPr lang="en-US" dirty="0"/>
          </a:p>
        </p:txBody>
      </p:sp>
      <p:sp>
        <p:nvSpPr>
          <p:cNvPr id="18" name="Up Arrow 17"/>
          <p:cNvSpPr/>
          <p:nvPr/>
        </p:nvSpPr>
        <p:spPr>
          <a:xfrm>
            <a:off x="7926726" y="4737100"/>
            <a:ext cx="300948" cy="5842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Up Arrow 18"/>
          <p:cNvSpPr/>
          <p:nvPr/>
        </p:nvSpPr>
        <p:spPr>
          <a:xfrm>
            <a:off x="5282184" y="4737100"/>
            <a:ext cx="256032" cy="7366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Up Arrow 19"/>
          <p:cNvSpPr/>
          <p:nvPr/>
        </p:nvSpPr>
        <p:spPr>
          <a:xfrm>
            <a:off x="3276600" y="4889500"/>
            <a:ext cx="300948" cy="5842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iagonal Stripe 26"/>
          <p:cNvSpPr/>
          <p:nvPr/>
        </p:nvSpPr>
        <p:spPr>
          <a:xfrm rot="4128109">
            <a:off x="5181654" y="1462072"/>
            <a:ext cx="1824841" cy="4690586"/>
          </a:xfrm>
          <a:prstGeom prst="diagStripe">
            <a:avLst>
              <a:gd name="adj" fmla="val 90453"/>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1" name="Straight Connector 10"/>
          <p:cNvCxnSpPr/>
          <p:nvPr/>
        </p:nvCxnSpPr>
        <p:spPr>
          <a:xfrm flipV="1">
            <a:off x="2971802" y="3804725"/>
            <a:ext cx="6553203" cy="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1524000" y="88612"/>
            <a:ext cx="5030544" cy="584776"/>
          </a:xfrm>
          <a:prstGeom prst="rect">
            <a:avLst/>
          </a:prstGeom>
        </p:spPr>
        <p:txBody>
          <a:bodyPr wrap="none">
            <a:spAutoFit/>
          </a:bodyPr>
          <a:lstStyle/>
          <a:p>
            <a:r>
              <a:rPr lang="en-US" sz="3200" dirty="0" smtClean="0"/>
              <a:t>DURAL PUNCTURE EPIDURAL</a:t>
            </a:r>
            <a:endParaRPr lang="en-US" sz="32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943600" y="1567934"/>
            <a:ext cx="1492716" cy="369332"/>
          </a:xfrm>
          <a:prstGeom prst="rect">
            <a:avLst/>
          </a:prstGeom>
          <a:noFill/>
        </p:spPr>
        <p:txBody>
          <a:bodyPr wrap="none" rtlCol="0">
            <a:spAutoFit/>
          </a:bodyPr>
          <a:lstStyle/>
          <a:p>
            <a:r>
              <a:rPr lang="en-US" dirty="0" smtClean="0"/>
              <a:t>subcutaneous</a:t>
            </a:r>
            <a:endParaRPr lang="en-US" dirty="0"/>
          </a:p>
        </p:txBody>
      </p:sp>
      <p:sp>
        <p:nvSpPr>
          <p:cNvPr id="6" name="TextBox 5"/>
          <p:cNvSpPr txBox="1"/>
          <p:nvPr/>
        </p:nvSpPr>
        <p:spPr>
          <a:xfrm>
            <a:off x="3962400" y="1567934"/>
            <a:ext cx="955610" cy="369332"/>
          </a:xfrm>
          <a:prstGeom prst="rect">
            <a:avLst/>
          </a:prstGeom>
          <a:noFill/>
        </p:spPr>
        <p:txBody>
          <a:bodyPr wrap="none" rtlCol="0">
            <a:spAutoFit/>
          </a:bodyPr>
          <a:lstStyle/>
          <a:p>
            <a:r>
              <a:rPr lang="en-US" dirty="0" smtClean="0"/>
              <a:t>epidural</a:t>
            </a:r>
            <a:endParaRPr lang="en-US" dirty="0"/>
          </a:p>
        </p:txBody>
      </p:sp>
      <p:sp>
        <p:nvSpPr>
          <p:cNvPr id="7" name="TextBox 6"/>
          <p:cNvSpPr txBox="1"/>
          <p:nvPr/>
        </p:nvSpPr>
        <p:spPr>
          <a:xfrm>
            <a:off x="2057400" y="1567934"/>
            <a:ext cx="734020" cy="369332"/>
          </a:xfrm>
          <a:prstGeom prst="rect">
            <a:avLst/>
          </a:prstGeom>
          <a:noFill/>
        </p:spPr>
        <p:txBody>
          <a:bodyPr wrap="none" rtlCol="0">
            <a:spAutoFit/>
          </a:bodyPr>
          <a:lstStyle/>
          <a:p>
            <a:r>
              <a:rPr lang="en-US" dirty="0" smtClean="0"/>
              <a:t>spinal</a:t>
            </a:r>
            <a:endParaRPr lang="en-US" dirty="0"/>
          </a:p>
        </p:txBody>
      </p:sp>
      <p:cxnSp>
        <p:nvCxnSpPr>
          <p:cNvPr id="9" name="Straight Connector 8"/>
          <p:cNvCxnSpPr/>
          <p:nvPr/>
        </p:nvCxnSpPr>
        <p:spPr>
          <a:xfrm rot="10800000" flipV="1">
            <a:off x="6400800" y="3429000"/>
            <a:ext cx="1600201" cy="914400"/>
          </a:xfrm>
          <a:prstGeom prst="line">
            <a:avLst/>
          </a:prstGeom>
          <a:ln w="381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0800000">
            <a:off x="4572001" y="3886200"/>
            <a:ext cx="1828799" cy="457200"/>
          </a:xfrm>
          <a:prstGeom prst="line">
            <a:avLst/>
          </a:prstGeom>
          <a:ln w="381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6200000" flipV="1">
            <a:off x="4227512" y="3544888"/>
            <a:ext cx="458788" cy="227012"/>
          </a:xfrm>
          <a:prstGeom prst="line">
            <a:avLst/>
          </a:prstGeom>
          <a:ln w="381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24000" y="685800"/>
            <a:ext cx="5030544" cy="584776"/>
          </a:xfrm>
          <a:prstGeom prst="rect">
            <a:avLst/>
          </a:prstGeom>
          <a:noFill/>
        </p:spPr>
        <p:txBody>
          <a:bodyPr wrap="none" rtlCol="0">
            <a:spAutoFit/>
          </a:bodyPr>
          <a:lstStyle/>
          <a:p>
            <a:r>
              <a:rPr lang="en-US" sz="3200" dirty="0" smtClean="0"/>
              <a:t>DURAL PUNCTURE EPIDURAL</a:t>
            </a:r>
            <a:endParaRPr lang="en-US" sz="32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943600" y="1567934"/>
            <a:ext cx="1492716" cy="369332"/>
          </a:xfrm>
          <a:prstGeom prst="rect">
            <a:avLst/>
          </a:prstGeom>
          <a:noFill/>
        </p:spPr>
        <p:txBody>
          <a:bodyPr wrap="none" rtlCol="0">
            <a:spAutoFit/>
          </a:bodyPr>
          <a:lstStyle/>
          <a:p>
            <a:r>
              <a:rPr lang="en-US" dirty="0" smtClean="0"/>
              <a:t>subcutaneous</a:t>
            </a:r>
            <a:endParaRPr lang="en-US" dirty="0"/>
          </a:p>
        </p:txBody>
      </p:sp>
      <p:sp>
        <p:nvSpPr>
          <p:cNvPr id="6" name="TextBox 5"/>
          <p:cNvSpPr txBox="1"/>
          <p:nvPr/>
        </p:nvSpPr>
        <p:spPr>
          <a:xfrm>
            <a:off x="3962400" y="1567934"/>
            <a:ext cx="955610" cy="369332"/>
          </a:xfrm>
          <a:prstGeom prst="rect">
            <a:avLst/>
          </a:prstGeom>
          <a:noFill/>
        </p:spPr>
        <p:txBody>
          <a:bodyPr wrap="none" rtlCol="0">
            <a:spAutoFit/>
          </a:bodyPr>
          <a:lstStyle/>
          <a:p>
            <a:r>
              <a:rPr lang="en-US" dirty="0" smtClean="0"/>
              <a:t>epidural</a:t>
            </a:r>
            <a:endParaRPr lang="en-US" dirty="0"/>
          </a:p>
        </p:txBody>
      </p:sp>
      <p:sp>
        <p:nvSpPr>
          <p:cNvPr id="7" name="TextBox 6"/>
          <p:cNvSpPr txBox="1"/>
          <p:nvPr/>
        </p:nvSpPr>
        <p:spPr>
          <a:xfrm>
            <a:off x="2057400" y="1567934"/>
            <a:ext cx="734020" cy="369332"/>
          </a:xfrm>
          <a:prstGeom prst="rect">
            <a:avLst/>
          </a:prstGeom>
          <a:noFill/>
        </p:spPr>
        <p:txBody>
          <a:bodyPr wrap="none" rtlCol="0">
            <a:spAutoFit/>
          </a:bodyPr>
          <a:lstStyle/>
          <a:p>
            <a:r>
              <a:rPr lang="en-US" dirty="0" smtClean="0"/>
              <a:t>spinal</a:t>
            </a:r>
            <a:endParaRPr lang="en-US" dirty="0"/>
          </a:p>
        </p:txBody>
      </p:sp>
      <p:cxnSp>
        <p:nvCxnSpPr>
          <p:cNvPr id="9" name="Straight Connector 8"/>
          <p:cNvCxnSpPr/>
          <p:nvPr/>
        </p:nvCxnSpPr>
        <p:spPr>
          <a:xfrm rot="10800000" flipV="1">
            <a:off x="6400800" y="3429000"/>
            <a:ext cx="1600201" cy="914400"/>
          </a:xfrm>
          <a:prstGeom prst="line">
            <a:avLst/>
          </a:prstGeom>
          <a:ln w="381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0800000">
            <a:off x="4572001" y="3886200"/>
            <a:ext cx="1828799" cy="457200"/>
          </a:xfrm>
          <a:prstGeom prst="line">
            <a:avLst/>
          </a:prstGeom>
          <a:ln w="381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6200000" flipV="1">
            <a:off x="4227512" y="3544888"/>
            <a:ext cx="458788" cy="227012"/>
          </a:xfrm>
          <a:prstGeom prst="line">
            <a:avLst/>
          </a:prstGeom>
          <a:ln w="381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 name="Rounded Rectangular Callout 9"/>
          <p:cNvSpPr/>
          <p:nvPr/>
        </p:nvSpPr>
        <p:spPr>
          <a:xfrm rot="16200000">
            <a:off x="2819401" y="2621542"/>
            <a:ext cx="2133601" cy="765047"/>
          </a:xfrm>
          <a:prstGeom prst="wedgeRoundRectCallou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olded Corner 10"/>
          <p:cNvSpPr/>
          <p:nvPr/>
        </p:nvSpPr>
        <p:spPr>
          <a:xfrm>
            <a:off x="3198876" y="3771900"/>
            <a:ext cx="304800" cy="228600"/>
          </a:xfrm>
          <a:prstGeom prst="foldedCorner">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524000" y="533400"/>
            <a:ext cx="5030544" cy="584776"/>
          </a:xfrm>
          <a:prstGeom prst="rect">
            <a:avLst/>
          </a:prstGeom>
          <a:noFill/>
        </p:spPr>
        <p:txBody>
          <a:bodyPr wrap="none" rtlCol="0">
            <a:spAutoFit/>
          </a:bodyPr>
          <a:lstStyle/>
          <a:p>
            <a:r>
              <a:rPr lang="en-US" sz="3200" dirty="0" smtClean="0"/>
              <a:t>DURAL PUNCTURE EPIDURAL</a:t>
            </a:r>
            <a:endParaRPr lang="en-US" sz="32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943600" y="1567934"/>
            <a:ext cx="1492716" cy="369332"/>
          </a:xfrm>
          <a:prstGeom prst="rect">
            <a:avLst/>
          </a:prstGeom>
          <a:noFill/>
        </p:spPr>
        <p:txBody>
          <a:bodyPr wrap="none" rtlCol="0">
            <a:spAutoFit/>
          </a:bodyPr>
          <a:lstStyle/>
          <a:p>
            <a:r>
              <a:rPr lang="en-US" dirty="0" smtClean="0"/>
              <a:t>subcutaneous</a:t>
            </a:r>
            <a:endParaRPr lang="en-US" dirty="0"/>
          </a:p>
        </p:txBody>
      </p:sp>
      <p:sp>
        <p:nvSpPr>
          <p:cNvPr id="6" name="TextBox 5"/>
          <p:cNvSpPr txBox="1"/>
          <p:nvPr/>
        </p:nvSpPr>
        <p:spPr>
          <a:xfrm>
            <a:off x="3962400" y="1567934"/>
            <a:ext cx="955610" cy="369332"/>
          </a:xfrm>
          <a:prstGeom prst="rect">
            <a:avLst/>
          </a:prstGeom>
          <a:noFill/>
        </p:spPr>
        <p:txBody>
          <a:bodyPr wrap="none" rtlCol="0">
            <a:spAutoFit/>
          </a:bodyPr>
          <a:lstStyle/>
          <a:p>
            <a:r>
              <a:rPr lang="en-US" dirty="0" smtClean="0"/>
              <a:t>epidural</a:t>
            </a:r>
            <a:endParaRPr lang="en-US" dirty="0"/>
          </a:p>
        </p:txBody>
      </p:sp>
      <p:sp>
        <p:nvSpPr>
          <p:cNvPr id="7" name="TextBox 6"/>
          <p:cNvSpPr txBox="1"/>
          <p:nvPr/>
        </p:nvSpPr>
        <p:spPr>
          <a:xfrm>
            <a:off x="2057400" y="1567934"/>
            <a:ext cx="734020" cy="369332"/>
          </a:xfrm>
          <a:prstGeom prst="rect">
            <a:avLst/>
          </a:prstGeom>
          <a:noFill/>
        </p:spPr>
        <p:txBody>
          <a:bodyPr wrap="none" rtlCol="0">
            <a:spAutoFit/>
          </a:bodyPr>
          <a:lstStyle/>
          <a:p>
            <a:r>
              <a:rPr lang="en-US" dirty="0" smtClean="0"/>
              <a:t>spinal</a:t>
            </a:r>
            <a:endParaRPr lang="en-US" dirty="0"/>
          </a:p>
        </p:txBody>
      </p:sp>
      <p:cxnSp>
        <p:nvCxnSpPr>
          <p:cNvPr id="9" name="Straight Connector 8"/>
          <p:cNvCxnSpPr/>
          <p:nvPr/>
        </p:nvCxnSpPr>
        <p:spPr>
          <a:xfrm rot="10800000" flipV="1">
            <a:off x="6400800" y="3429000"/>
            <a:ext cx="1600201" cy="914400"/>
          </a:xfrm>
          <a:prstGeom prst="line">
            <a:avLst/>
          </a:prstGeom>
          <a:ln w="381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0800000">
            <a:off x="4572001" y="3886200"/>
            <a:ext cx="1828799" cy="457200"/>
          </a:xfrm>
          <a:prstGeom prst="line">
            <a:avLst/>
          </a:prstGeom>
          <a:ln w="381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6200000" flipV="1">
            <a:off x="4227512" y="3544888"/>
            <a:ext cx="458788" cy="227012"/>
          </a:xfrm>
          <a:prstGeom prst="line">
            <a:avLst/>
          </a:prstGeom>
          <a:ln w="381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 name="Rounded Rectangular Callout 9"/>
          <p:cNvSpPr/>
          <p:nvPr/>
        </p:nvSpPr>
        <p:spPr>
          <a:xfrm rot="16200000">
            <a:off x="2819401" y="2621542"/>
            <a:ext cx="2133601" cy="765047"/>
          </a:xfrm>
          <a:prstGeom prst="wedgeRoundRectCallou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olded Corner 10"/>
          <p:cNvSpPr/>
          <p:nvPr/>
        </p:nvSpPr>
        <p:spPr>
          <a:xfrm>
            <a:off x="3198876" y="3771900"/>
            <a:ext cx="304800" cy="228600"/>
          </a:xfrm>
          <a:prstGeom prst="foldedCorner">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524000" y="533400"/>
            <a:ext cx="5030544" cy="584776"/>
          </a:xfrm>
          <a:prstGeom prst="rect">
            <a:avLst/>
          </a:prstGeom>
          <a:noFill/>
        </p:spPr>
        <p:txBody>
          <a:bodyPr wrap="none" rtlCol="0">
            <a:spAutoFit/>
          </a:bodyPr>
          <a:lstStyle/>
          <a:p>
            <a:r>
              <a:rPr lang="en-US" sz="3200" dirty="0" smtClean="0"/>
              <a:t>DURAL PUNCTURE EPIDURAL</a:t>
            </a:r>
            <a:endParaRPr lang="en-US" sz="3200" dirty="0"/>
          </a:p>
        </p:txBody>
      </p:sp>
      <p:sp>
        <p:nvSpPr>
          <p:cNvPr id="14" name="Left Arrow 13"/>
          <p:cNvSpPr/>
          <p:nvPr/>
        </p:nvSpPr>
        <p:spPr>
          <a:xfrm>
            <a:off x="2791420" y="3645472"/>
            <a:ext cx="978408" cy="484632"/>
          </a:xfrm>
          <a:prstGeom prst="leftArrow">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943600" y="1567934"/>
            <a:ext cx="1492716" cy="369332"/>
          </a:xfrm>
          <a:prstGeom prst="rect">
            <a:avLst/>
          </a:prstGeom>
          <a:noFill/>
        </p:spPr>
        <p:txBody>
          <a:bodyPr wrap="none" rtlCol="0">
            <a:spAutoFit/>
          </a:bodyPr>
          <a:lstStyle/>
          <a:p>
            <a:r>
              <a:rPr lang="en-US" dirty="0" smtClean="0"/>
              <a:t>subcutaneous</a:t>
            </a:r>
            <a:endParaRPr lang="en-US" dirty="0"/>
          </a:p>
        </p:txBody>
      </p:sp>
      <p:sp>
        <p:nvSpPr>
          <p:cNvPr id="6" name="TextBox 5"/>
          <p:cNvSpPr txBox="1"/>
          <p:nvPr/>
        </p:nvSpPr>
        <p:spPr>
          <a:xfrm>
            <a:off x="3962400" y="1567934"/>
            <a:ext cx="955610" cy="369332"/>
          </a:xfrm>
          <a:prstGeom prst="rect">
            <a:avLst/>
          </a:prstGeom>
          <a:noFill/>
        </p:spPr>
        <p:txBody>
          <a:bodyPr wrap="none" rtlCol="0">
            <a:spAutoFit/>
          </a:bodyPr>
          <a:lstStyle/>
          <a:p>
            <a:r>
              <a:rPr lang="en-US" dirty="0" smtClean="0"/>
              <a:t>epidural</a:t>
            </a:r>
            <a:endParaRPr lang="en-US" dirty="0"/>
          </a:p>
        </p:txBody>
      </p:sp>
      <p:sp>
        <p:nvSpPr>
          <p:cNvPr id="7" name="TextBox 6"/>
          <p:cNvSpPr txBox="1"/>
          <p:nvPr/>
        </p:nvSpPr>
        <p:spPr>
          <a:xfrm>
            <a:off x="2057400" y="1567934"/>
            <a:ext cx="734020" cy="369332"/>
          </a:xfrm>
          <a:prstGeom prst="rect">
            <a:avLst/>
          </a:prstGeom>
          <a:noFill/>
        </p:spPr>
        <p:txBody>
          <a:bodyPr wrap="none" rtlCol="0">
            <a:spAutoFit/>
          </a:bodyPr>
          <a:lstStyle/>
          <a:p>
            <a:r>
              <a:rPr lang="en-US" dirty="0" smtClean="0"/>
              <a:t>spinal</a:t>
            </a:r>
            <a:endParaRPr lang="en-US" dirty="0"/>
          </a:p>
        </p:txBody>
      </p:sp>
      <p:cxnSp>
        <p:nvCxnSpPr>
          <p:cNvPr id="9" name="Straight Connector 8"/>
          <p:cNvCxnSpPr/>
          <p:nvPr/>
        </p:nvCxnSpPr>
        <p:spPr>
          <a:xfrm rot="10800000" flipV="1">
            <a:off x="6400800" y="3429000"/>
            <a:ext cx="1600201" cy="914400"/>
          </a:xfrm>
          <a:prstGeom prst="line">
            <a:avLst/>
          </a:prstGeom>
          <a:ln w="381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0800000">
            <a:off x="4572001" y="3886200"/>
            <a:ext cx="1828799" cy="457200"/>
          </a:xfrm>
          <a:prstGeom prst="line">
            <a:avLst/>
          </a:prstGeom>
          <a:ln w="381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6200000" flipV="1">
            <a:off x="4227512" y="3544888"/>
            <a:ext cx="458788" cy="227012"/>
          </a:xfrm>
          <a:prstGeom prst="line">
            <a:avLst/>
          </a:prstGeom>
          <a:ln w="381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 name="Rounded Rectangular Callout 9"/>
          <p:cNvSpPr/>
          <p:nvPr/>
        </p:nvSpPr>
        <p:spPr>
          <a:xfrm rot="16200000">
            <a:off x="2819401" y="2621542"/>
            <a:ext cx="2133601" cy="765047"/>
          </a:xfrm>
          <a:prstGeom prst="wedgeRoundRectCallou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olded Corner 10"/>
          <p:cNvSpPr/>
          <p:nvPr/>
        </p:nvSpPr>
        <p:spPr>
          <a:xfrm>
            <a:off x="3198876" y="3771900"/>
            <a:ext cx="304800" cy="228600"/>
          </a:xfrm>
          <a:prstGeom prst="foldedCorner">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524000" y="533400"/>
            <a:ext cx="5030544" cy="584776"/>
          </a:xfrm>
          <a:prstGeom prst="rect">
            <a:avLst/>
          </a:prstGeom>
          <a:noFill/>
        </p:spPr>
        <p:txBody>
          <a:bodyPr wrap="none" rtlCol="0">
            <a:spAutoFit/>
          </a:bodyPr>
          <a:lstStyle/>
          <a:p>
            <a:r>
              <a:rPr lang="en-US" sz="3200" dirty="0" smtClean="0"/>
              <a:t>DURAL PUNCTURE EPIDURAL</a:t>
            </a:r>
            <a:endParaRPr lang="en-US" sz="3200" dirty="0"/>
          </a:p>
        </p:txBody>
      </p:sp>
      <p:sp>
        <p:nvSpPr>
          <p:cNvPr id="14" name="Cloud 13"/>
          <p:cNvSpPr/>
          <p:nvPr/>
        </p:nvSpPr>
        <p:spPr>
          <a:xfrm>
            <a:off x="2334220" y="3543300"/>
            <a:ext cx="914400" cy="914400"/>
          </a:xfrm>
          <a:prstGeom prst="cloud">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8000" y="274638"/>
            <a:ext cx="1714240" cy="4230890"/>
          </a:xfrm>
          <a:prstGeom prst="rect">
            <a:avLst/>
          </a:prstGeom>
        </p:spPr>
      </p:pic>
      <p:sp>
        <p:nvSpPr>
          <p:cNvPr id="5" name="Title 4"/>
          <p:cNvSpPr>
            <a:spLocks noGrp="1"/>
          </p:cNvSpPr>
          <p:nvPr>
            <p:ph type="title"/>
          </p:nvPr>
        </p:nvSpPr>
        <p:spPr/>
        <p:txBody>
          <a:bodyPr/>
          <a:lstStyle/>
          <a:p>
            <a:pPr algn="l"/>
            <a:r>
              <a:rPr lang="en-US" cap="small" dirty="0" err="1" smtClean="0"/>
              <a:t>Dural</a:t>
            </a:r>
            <a:r>
              <a:rPr lang="en-US" cap="small" dirty="0" smtClean="0"/>
              <a:t> Puncture Epidural</a:t>
            </a:r>
            <a:endParaRPr lang="en-US" cap="small" dirty="0"/>
          </a:p>
        </p:txBody>
      </p:sp>
      <p:graphicFrame>
        <p:nvGraphicFramePr>
          <p:cNvPr id="7" name="Content Placeholder 6"/>
          <p:cNvGraphicFramePr>
            <a:graphicFrameLocks noGrp="1"/>
          </p:cNvGraphicFramePr>
          <p:nvPr>
            <p:ph idx="1"/>
          </p:nvPr>
        </p:nvGraphicFramePr>
        <p:xfrm>
          <a:off x="457200" y="1600200"/>
          <a:ext cx="5257800" cy="1112520"/>
        </p:xfrm>
        <a:graphic>
          <a:graphicData uri="http://schemas.openxmlformats.org/drawingml/2006/table">
            <a:tbl>
              <a:tblPr firstRow="1" bandRow="1">
                <a:tableStyleId>{22838BEF-8BB2-4498-84A7-C5851F593DF1}</a:tableStyleId>
              </a:tblPr>
              <a:tblGrid>
                <a:gridCol w="2895600"/>
                <a:gridCol w="1371600"/>
                <a:gridCol w="990600"/>
              </a:tblGrid>
              <a:tr h="370840">
                <a:tc>
                  <a:txBody>
                    <a:bodyPr/>
                    <a:lstStyle/>
                    <a:p>
                      <a:r>
                        <a:rPr lang="en-US" b="0" dirty="0" smtClean="0"/>
                        <a:t>Thomas, Anesthesiology</a:t>
                      </a:r>
                      <a:endParaRPr lang="en-US" b="0" dirty="0">
                        <a:noFill/>
                      </a:endParaRPr>
                    </a:p>
                  </a:txBody>
                  <a:tcPr/>
                </a:tc>
                <a:tc>
                  <a:txBody>
                    <a:bodyPr/>
                    <a:lstStyle/>
                    <a:p>
                      <a:r>
                        <a:rPr lang="en-US" b="0" dirty="0" smtClean="0"/>
                        <a:t>2005</a:t>
                      </a:r>
                      <a:endParaRPr lang="en-US" b="0" dirty="0">
                        <a:noFill/>
                      </a:endParaRPr>
                    </a:p>
                  </a:txBody>
                  <a:tcPr/>
                </a:tc>
                <a:tc>
                  <a:txBody>
                    <a:bodyPr/>
                    <a:lstStyle/>
                    <a:p>
                      <a:r>
                        <a:rPr lang="en-US" b="0" dirty="0" smtClean="0"/>
                        <a:t>27G</a:t>
                      </a:r>
                      <a:endParaRPr lang="en-US" b="0" dirty="0">
                        <a:noFill/>
                      </a:endParaRPr>
                    </a:p>
                  </a:txBody>
                  <a:tcPr/>
                </a:tc>
              </a:tr>
              <a:tr h="370840">
                <a:tc>
                  <a:txBody>
                    <a:bodyPr/>
                    <a:lstStyle/>
                    <a:p>
                      <a:r>
                        <a:rPr lang="en-US" dirty="0" smtClean="0"/>
                        <a:t>Suzuki, A &amp; A</a:t>
                      </a:r>
                      <a:endParaRPr lang="en-US" dirty="0">
                        <a:noFill/>
                      </a:endParaRPr>
                    </a:p>
                  </a:txBody>
                  <a:tcPr/>
                </a:tc>
                <a:tc>
                  <a:txBody>
                    <a:bodyPr/>
                    <a:lstStyle/>
                    <a:p>
                      <a:r>
                        <a:rPr lang="en-US" dirty="0" smtClean="0"/>
                        <a:t>1996</a:t>
                      </a:r>
                      <a:endParaRPr lang="en-US" dirty="0">
                        <a:noFill/>
                      </a:endParaRPr>
                    </a:p>
                  </a:txBody>
                  <a:tcPr/>
                </a:tc>
                <a:tc>
                  <a:txBody>
                    <a:bodyPr/>
                    <a:lstStyle/>
                    <a:p>
                      <a:r>
                        <a:rPr lang="en-US" dirty="0" smtClean="0"/>
                        <a:t>26G</a:t>
                      </a:r>
                      <a:endParaRPr lang="en-US" dirty="0">
                        <a:noFill/>
                      </a:endParaRPr>
                    </a:p>
                  </a:txBody>
                  <a:tcPr/>
                </a:tc>
              </a:tr>
              <a:tr h="370840">
                <a:tc>
                  <a:txBody>
                    <a:bodyPr/>
                    <a:lstStyle/>
                    <a:p>
                      <a:r>
                        <a:rPr lang="en-US" dirty="0" err="1" smtClean="0"/>
                        <a:t>Cappiello</a:t>
                      </a:r>
                      <a:r>
                        <a:rPr lang="en-US" dirty="0" smtClean="0"/>
                        <a:t>, </a:t>
                      </a:r>
                      <a:r>
                        <a:rPr lang="en-US" dirty="0" err="1" smtClean="0"/>
                        <a:t>Tsen</a:t>
                      </a:r>
                      <a:r>
                        <a:rPr lang="en-US" dirty="0" smtClean="0"/>
                        <a:t>, A &amp;A</a:t>
                      </a:r>
                      <a:endParaRPr lang="en-US" dirty="0">
                        <a:noFill/>
                      </a:endParaRPr>
                    </a:p>
                  </a:txBody>
                  <a:tcPr/>
                </a:tc>
                <a:tc>
                  <a:txBody>
                    <a:bodyPr/>
                    <a:lstStyle/>
                    <a:p>
                      <a:r>
                        <a:rPr lang="en-US" dirty="0" smtClean="0"/>
                        <a:t>2008</a:t>
                      </a:r>
                      <a:endParaRPr lang="en-US" dirty="0">
                        <a:noFill/>
                      </a:endParaRPr>
                    </a:p>
                  </a:txBody>
                  <a:tcPr/>
                </a:tc>
                <a:tc>
                  <a:txBody>
                    <a:bodyPr/>
                    <a:lstStyle/>
                    <a:p>
                      <a:r>
                        <a:rPr lang="en-US" dirty="0" smtClean="0"/>
                        <a:t>25G</a:t>
                      </a:r>
                      <a:endParaRPr lang="en-US" dirty="0">
                        <a:noFill/>
                      </a:endParaRPr>
                    </a:p>
                  </a:txBody>
                  <a:tcPr/>
                </a:tc>
              </a:tr>
            </a:tbl>
          </a:graphicData>
        </a:graphic>
      </p:graphicFrame>
      <p:sp>
        <p:nvSpPr>
          <p:cNvPr id="8" name="TextBox 7"/>
          <p:cNvSpPr txBox="1"/>
          <p:nvPr/>
        </p:nvSpPr>
        <p:spPr>
          <a:xfrm>
            <a:off x="685800" y="3505200"/>
            <a:ext cx="8286564" cy="1938992"/>
          </a:xfrm>
          <a:prstGeom prst="rect">
            <a:avLst/>
          </a:prstGeom>
          <a:noFill/>
        </p:spPr>
        <p:txBody>
          <a:bodyPr wrap="none" rtlCol="0">
            <a:spAutoFit/>
          </a:bodyPr>
          <a:lstStyle/>
          <a:p>
            <a:pPr>
              <a:buClr>
                <a:srgbClr val="9B0105"/>
              </a:buClr>
              <a:buFont typeface="Wingdings" charset="2"/>
              <a:buChar char="§"/>
            </a:pPr>
            <a:r>
              <a:rPr lang="en-US" sz="2400" dirty="0" smtClean="0">
                <a:solidFill>
                  <a:schemeClr val="tx2"/>
                </a:solidFill>
              </a:rPr>
              <a:t>DPE GROUP </a:t>
            </a:r>
            <a:r>
              <a:rPr lang="en-US" sz="2400" dirty="0" smtClean="0"/>
              <a:t>(2% </a:t>
            </a:r>
            <a:r>
              <a:rPr lang="en-US" sz="2400" dirty="0" err="1" smtClean="0"/>
              <a:t>Mepivacaine</a:t>
            </a:r>
            <a:r>
              <a:rPr lang="en-US" sz="2400" dirty="0" smtClean="0"/>
              <a:t> 18ml)</a:t>
            </a:r>
          </a:p>
          <a:p>
            <a:pPr>
              <a:buClr>
                <a:srgbClr val="9B0105"/>
              </a:buClr>
              <a:buFont typeface="Wingdings" charset="2"/>
              <a:buChar char="§"/>
            </a:pPr>
            <a:r>
              <a:rPr lang="en-US" sz="2400" dirty="0" err="1" smtClean="0"/>
              <a:t>Khởi</a:t>
            </a:r>
            <a:r>
              <a:rPr lang="en-US" sz="2400" dirty="0" smtClean="0"/>
              <a:t> </a:t>
            </a:r>
            <a:r>
              <a:rPr lang="en-US" sz="2400" dirty="0" err="1" smtClean="0"/>
              <a:t>phát</a:t>
            </a:r>
            <a:r>
              <a:rPr lang="en-US" sz="2400" dirty="0" smtClean="0"/>
              <a:t> </a:t>
            </a:r>
            <a:r>
              <a:rPr lang="en-US" sz="2400" dirty="0" err="1" smtClean="0">
                <a:solidFill>
                  <a:srgbClr val="FF0000"/>
                </a:solidFill>
              </a:rPr>
              <a:t>vùng</a:t>
            </a:r>
            <a:r>
              <a:rPr lang="en-US" sz="2400" dirty="0" smtClean="0">
                <a:solidFill>
                  <a:srgbClr val="FF0000"/>
                </a:solidFill>
              </a:rPr>
              <a:t> </a:t>
            </a:r>
            <a:r>
              <a:rPr lang="en-US" sz="2400" dirty="0" err="1" smtClean="0">
                <a:solidFill>
                  <a:srgbClr val="FF0000"/>
                </a:solidFill>
              </a:rPr>
              <a:t>cùng</a:t>
            </a:r>
            <a:r>
              <a:rPr lang="en-US" sz="2400" dirty="0" smtClean="0">
                <a:solidFill>
                  <a:srgbClr val="FF0000"/>
                </a:solidFill>
              </a:rPr>
              <a:t> </a:t>
            </a:r>
            <a:r>
              <a:rPr lang="en-US" sz="2400" dirty="0" err="1" smtClean="0"/>
              <a:t>nhanh</a:t>
            </a:r>
            <a:r>
              <a:rPr lang="en-US" sz="2400" dirty="0" smtClean="0"/>
              <a:t> </a:t>
            </a:r>
            <a:r>
              <a:rPr lang="en-US" sz="2400" dirty="0" err="1" smtClean="0"/>
              <a:t>hơn</a:t>
            </a:r>
            <a:endParaRPr lang="en-US" sz="2400" dirty="0" smtClean="0"/>
          </a:p>
          <a:p>
            <a:pPr>
              <a:buClr>
                <a:srgbClr val="9B0105"/>
              </a:buClr>
              <a:buFont typeface="Wingdings" charset="2"/>
              <a:buChar char="§"/>
            </a:pPr>
            <a:r>
              <a:rPr lang="en-US" sz="2400" dirty="0" err="1" smtClean="0"/>
              <a:t>Lan</a:t>
            </a:r>
            <a:r>
              <a:rPr lang="en-US" sz="2400" dirty="0" smtClean="0"/>
              <a:t> </a:t>
            </a:r>
            <a:r>
              <a:rPr lang="en-US" sz="2400" dirty="0" err="1" smtClean="0">
                <a:solidFill>
                  <a:srgbClr val="FF0000"/>
                </a:solidFill>
              </a:rPr>
              <a:t>vùng</a:t>
            </a:r>
            <a:r>
              <a:rPr lang="en-US" sz="2400" dirty="0" smtClean="0">
                <a:solidFill>
                  <a:srgbClr val="FF0000"/>
                </a:solidFill>
              </a:rPr>
              <a:t> </a:t>
            </a:r>
            <a:r>
              <a:rPr lang="en-US" sz="2400" dirty="0" err="1" smtClean="0">
                <a:solidFill>
                  <a:srgbClr val="FF0000"/>
                </a:solidFill>
              </a:rPr>
              <a:t>cùng</a:t>
            </a:r>
            <a:r>
              <a:rPr lang="en-US" sz="2400" dirty="0" smtClean="0">
                <a:solidFill>
                  <a:srgbClr val="FF0000"/>
                </a:solidFill>
              </a:rPr>
              <a:t> </a:t>
            </a:r>
            <a:r>
              <a:rPr lang="en-US" sz="2400" dirty="0" err="1" smtClean="0"/>
              <a:t>nhiều</a:t>
            </a:r>
            <a:r>
              <a:rPr lang="en-US" sz="2400" dirty="0" smtClean="0"/>
              <a:t> </a:t>
            </a:r>
            <a:r>
              <a:rPr lang="en-US" sz="2400" dirty="0" err="1" smtClean="0"/>
              <a:t>hơn</a:t>
            </a:r>
            <a:endParaRPr lang="en-US" sz="2400" dirty="0" smtClean="0"/>
          </a:p>
          <a:p>
            <a:pPr>
              <a:buClr>
                <a:srgbClr val="9B0105"/>
              </a:buClr>
              <a:buFont typeface="Wingdings" charset="2"/>
              <a:buChar char="§"/>
            </a:pPr>
            <a:r>
              <a:rPr lang="en-US" sz="2400" dirty="0" err="1" smtClean="0"/>
              <a:t>Không</a:t>
            </a:r>
            <a:r>
              <a:rPr lang="en-US" sz="2400" dirty="0" smtClean="0"/>
              <a:t> </a:t>
            </a:r>
            <a:r>
              <a:rPr lang="en-US" sz="2400" dirty="0" err="1" smtClean="0"/>
              <a:t>khác</a:t>
            </a:r>
            <a:r>
              <a:rPr lang="en-US" sz="2400" dirty="0" smtClean="0"/>
              <a:t> </a:t>
            </a:r>
            <a:r>
              <a:rPr lang="en-US" sz="2400" dirty="0" err="1" smtClean="0"/>
              <a:t>nhau</a:t>
            </a:r>
            <a:r>
              <a:rPr lang="en-US" sz="2400" dirty="0" smtClean="0"/>
              <a:t> </a:t>
            </a:r>
            <a:r>
              <a:rPr lang="en-US" sz="2400" dirty="0" err="1" smtClean="0"/>
              <a:t>trong</a:t>
            </a:r>
            <a:r>
              <a:rPr lang="en-US" sz="2400" dirty="0" smtClean="0"/>
              <a:t> </a:t>
            </a:r>
            <a:r>
              <a:rPr lang="en-US" sz="2400" b="1" cap="small" dirty="0" err="1" smtClean="0">
                <a:solidFill>
                  <a:srgbClr val="9B0105"/>
                </a:solidFill>
              </a:rPr>
              <a:t>Hạ</a:t>
            </a:r>
            <a:r>
              <a:rPr lang="en-US" sz="2400" b="1" cap="small" dirty="0" smtClean="0">
                <a:solidFill>
                  <a:srgbClr val="9B0105"/>
                </a:solidFill>
              </a:rPr>
              <a:t> HA  </a:t>
            </a:r>
            <a:r>
              <a:rPr lang="en-US" sz="2400" b="1" cap="small" dirty="0" smtClean="0"/>
              <a:t>hay</a:t>
            </a:r>
            <a:r>
              <a:rPr lang="en-US" sz="2400" dirty="0" smtClean="0"/>
              <a:t>  Phong </a:t>
            </a:r>
            <a:r>
              <a:rPr lang="en-US" sz="2400" dirty="0" err="1" smtClean="0"/>
              <a:t>bế</a:t>
            </a:r>
            <a:r>
              <a:rPr lang="en-US" sz="2400" dirty="0" smtClean="0"/>
              <a:t> </a:t>
            </a:r>
            <a:r>
              <a:rPr lang="en-US" sz="2400" dirty="0" err="1" smtClean="0">
                <a:solidFill>
                  <a:srgbClr val="FF0000"/>
                </a:solidFill>
              </a:rPr>
              <a:t>cảm</a:t>
            </a:r>
            <a:r>
              <a:rPr lang="en-US" sz="2400" dirty="0" smtClean="0">
                <a:solidFill>
                  <a:srgbClr val="FF0000"/>
                </a:solidFill>
              </a:rPr>
              <a:t> </a:t>
            </a:r>
            <a:r>
              <a:rPr lang="en-US" sz="2400" dirty="0" err="1" smtClean="0">
                <a:solidFill>
                  <a:srgbClr val="FF0000"/>
                </a:solidFill>
              </a:rPr>
              <a:t>giác</a:t>
            </a:r>
            <a:r>
              <a:rPr lang="en-US" sz="2400" dirty="0" smtClean="0">
                <a:solidFill>
                  <a:srgbClr val="FF0000"/>
                </a:solidFill>
              </a:rPr>
              <a:t> </a:t>
            </a:r>
            <a:r>
              <a:rPr lang="en-US" sz="2400" dirty="0" err="1" smtClean="0">
                <a:solidFill>
                  <a:srgbClr val="FF0000"/>
                </a:solidFill>
              </a:rPr>
              <a:t>cao</a:t>
            </a:r>
            <a:r>
              <a:rPr lang="en-US" sz="2400" dirty="0" smtClean="0"/>
              <a:t> (T4)</a:t>
            </a:r>
          </a:p>
          <a:p>
            <a:pPr>
              <a:buClr>
                <a:srgbClr val="9B0105"/>
              </a:buClr>
              <a:buFont typeface="Wingdings" charset="2"/>
              <a:buChar char="§"/>
            </a:pPr>
            <a:r>
              <a:rPr lang="en-US" sz="2400" b="1" dirty="0" err="1" smtClean="0">
                <a:solidFill>
                  <a:srgbClr val="9B0105"/>
                </a:solidFill>
              </a:rPr>
              <a:t>Không</a:t>
            </a:r>
            <a:r>
              <a:rPr lang="en-US" sz="2400" b="1" dirty="0" smtClean="0">
                <a:solidFill>
                  <a:srgbClr val="9B0105"/>
                </a:solidFill>
              </a:rPr>
              <a:t> </a:t>
            </a:r>
            <a:r>
              <a:rPr lang="en-US" sz="2400" b="1" dirty="0" err="1" smtClean="0">
                <a:solidFill>
                  <a:srgbClr val="9B0105"/>
                </a:solidFill>
              </a:rPr>
              <a:t>nhức</a:t>
            </a:r>
            <a:r>
              <a:rPr lang="en-US" sz="2400" b="1" dirty="0" smtClean="0">
                <a:solidFill>
                  <a:srgbClr val="9B0105"/>
                </a:solidFill>
              </a:rPr>
              <a:t> </a:t>
            </a:r>
            <a:r>
              <a:rPr lang="en-US" sz="2400" b="1" dirty="0" err="1" smtClean="0">
                <a:solidFill>
                  <a:srgbClr val="9B0105"/>
                </a:solidFill>
              </a:rPr>
              <a:t>đầu</a:t>
            </a:r>
            <a:r>
              <a:rPr lang="en-US" sz="2400" b="1" dirty="0" smtClean="0">
                <a:solidFill>
                  <a:srgbClr val="9B0105"/>
                </a:solidFill>
              </a:rPr>
              <a:t> </a:t>
            </a:r>
            <a:r>
              <a:rPr lang="en-US" sz="2400" b="1" dirty="0" err="1" smtClean="0">
                <a:solidFill>
                  <a:srgbClr val="9B0105"/>
                </a:solidFill>
              </a:rPr>
              <a:t>sau</a:t>
            </a:r>
            <a:r>
              <a:rPr lang="en-US" sz="2400" b="1" dirty="0" smtClean="0">
                <a:solidFill>
                  <a:srgbClr val="9B0105"/>
                </a:solidFill>
              </a:rPr>
              <a:t> </a:t>
            </a:r>
            <a:r>
              <a:rPr lang="en-US" sz="2400" b="1" dirty="0" err="1" smtClean="0">
                <a:solidFill>
                  <a:srgbClr val="9B0105"/>
                </a:solidFill>
              </a:rPr>
              <a:t>gây</a:t>
            </a:r>
            <a:r>
              <a:rPr lang="en-US" sz="2400" b="1" dirty="0" smtClean="0">
                <a:solidFill>
                  <a:srgbClr val="9B0105"/>
                </a:solidFill>
              </a:rPr>
              <a:t> </a:t>
            </a:r>
            <a:r>
              <a:rPr lang="en-US" sz="2400" b="1" dirty="0" err="1" smtClean="0">
                <a:solidFill>
                  <a:srgbClr val="9B0105"/>
                </a:solidFill>
              </a:rPr>
              <a:t>tê</a:t>
            </a:r>
            <a:endParaRPr lang="en-US" sz="2400" b="1" dirty="0">
              <a:solidFill>
                <a:srgbClr val="9B0105"/>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cap="small" dirty="0" err="1" smtClean="0">
                <a:latin typeface="Gill Sans Light"/>
                <a:cs typeface="Gill Sans Light"/>
              </a:rPr>
              <a:t>Câu</a:t>
            </a:r>
            <a:r>
              <a:rPr lang="en-US" sz="3600" cap="small" dirty="0" smtClean="0">
                <a:latin typeface="Gill Sans Light"/>
                <a:cs typeface="Gill Sans Light"/>
              </a:rPr>
              <a:t> </a:t>
            </a:r>
            <a:r>
              <a:rPr lang="en-US" sz="3600" cap="small" dirty="0" err="1" smtClean="0">
                <a:latin typeface="Gill Sans Light"/>
                <a:cs typeface="Gill Sans Light"/>
              </a:rPr>
              <a:t>hỏi</a:t>
            </a:r>
            <a:r>
              <a:rPr lang="en-US" sz="3600" cap="small" dirty="0" smtClean="0">
                <a:latin typeface="Gill Sans Light"/>
                <a:cs typeface="Gill Sans Light"/>
              </a:rPr>
              <a:t> #1</a:t>
            </a:r>
            <a:br>
              <a:rPr lang="en-US" sz="3600" cap="small" dirty="0" smtClean="0">
                <a:latin typeface="Gill Sans Light"/>
                <a:cs typeface="Gill Sans Light"/>
              </a:rPr>
            </a:br>
            <a:r>
              <a:rPr lang="en-US" sz="3600" cap="small" dirty="0" err="1" smtClean="0">
                <a:latin typeface="Gill Sans Light"/>
                <a:cs typeface="Gill Sans Light"/>
              </a:rPr>
              <a:t>Sản</a:t>
            </a:r>
            <a:r>
              <a:rPr lang="en-US" sz="3600" cap="small" dirty="0" smtClean="0">
                <a:latin typeface="Gill Sans Light"/>
                <a:cs typeface="Gill Sans Light"/>
              </a:rPr>
              <a:t> </a:t>
            </a:r>
            <a:r>
              <a:rPr lang="en-US" sz="3600" cap="small" dirty="0" err="1" smtClean="0">
                <a:latin typeface="Gill Sans Light"/>
                <a:cs typeface="Gill Sans Light"/>
              </a:rPr>
              <a:t>phụ</a:t>
            </a:r>
            <a:r>
              <a:rPr lang="en-US" sz="3600" cap="small" dirty="0" smtClean="0">
                <a:latin typeface="Gill Sans Light"/>
                <a:cs typeface="Gill Sans Light"/>
              </a:rPr>
              <a:t> </a:t>
            </a:r>
            <a:r>
              <a:rPr lang="en-US" sz="3600" cap="small" dirty="0" err="1" smtClean="0">
                <a:latin typeface="Gill Sans Light"/>
                <a:cs typeface="Gill Sans Light"/>
              </a:rPr>
              <a:t>được</a:t>
            </a:r>
            <a:r>
              <a:rPr lang="en-US" sz="3600" cap="small" dirty="0" smtClean="0">
                <a:latin typeface="Gill Sans Light"/>
                <a:cs typeface="Gill Sans Light"/>
              </a:rPr>
              <a:t> </a:t>
            </a:r>
            <a:r>
              <a:rPr lang="en-US" sz="3600" cap="small" dirty="0" err="1" smtClean="0">
                <a:latin typeface="Gill Sans Light"/>
                <a:cs typeface="Gill Sans Light"/>
              </a:rPr>
              <a:t>phép</a:t>
            </a:r>
            <a:r>
              <a:rPr lang="en-US" sz="3600" cap="small" dirty="0" smtClean="0">
                <a:latin typeface="Gill Sans Light"/>
                <a:cs typeface="Gill Sans Light"/>
              </a:rPr>
              <a:t> </a:t>
            </a:r>
            <a:r>
              <a:rPr lang="en-US" sz="3600" cap="small" dirty="0" err="1" smtClean="0">
                <a:latin typeface="Gill Sans Light"/>
                <a:cs typeface="Gill Sans Light"/>
              </a:rPr>
              <a:t>ăn</a:t>
            </a:r>
            <a:r>
              <a:rPr lang="en-US" sz="3600" cap="small" dirty="0" smtClean="0">
                <a:latin typeface="Gill Sans Light"/>
                <a:cs typeface="Gill Sans Light"/>
              </a:rPr>
              <a:t> </a:t>
            </a:r>
            <a:r>
              <a:rPr lang="en-US" sz="3600" cap="small" dirty="0" err="1" smtClean="0">
                <a:latin typeface="Gill Sans Light"/>
                <a:cs typeface="Gill Sans Light"/>
              </a:rPr>
              <a:t>trong</a:t>
            </a:r>
            <a:r>
              <a:rPr lang="en-US" sz="3600" cap="small" dirty="0" smtClean="0">
                <a:latin typeface="Gill Sans Light"/>
                <a:cs typeface="Gill Sans Light"/>
              </a:rPr>
              <a:t> </a:t>
            </a:r>
            <a:r>
              <a:rPr lang="en-US" sz="3600" cap="small" dirty="0" err="1" smtClean="0">
                <a:latin typeface="Gill Sans Light"/>
                <a:cs typeface="Gill Sans Light"/>
              </a:rPr>
              <a:t>khi</a:t>
            </a:r>
            <a:r>
              <a:rPr lang="en-US" sz="3600" cap="small" dirty="0" smtClean="0">
                <a:latin typeface="Gill Sans Light"/>
                <a:cs typeface="Gill Sans Light"/>
              </a:rPr>
              <a:t> </a:t>
            </a:r>
            <a:r>
              <a:rPr lang="en-US" sz="3600" cap="small" dirty="0" err="1" smtClean="0">
                <a:latin typeface="Gill Sans Light"/>
                <a:cs typeface="Gill Sans Light"/>
              </a:rPr>
              <a:t>chuyển</a:t>
            </a:r>
            <a:r>
              <a:rPr lang="en-US" sz="3600" cap="small" dirty="0" smtClean="0">
                <a:latin typeface="Gill Sans Light"/>
                <a:cs typeface="Gill Sans Light"/>
              </a:rPr>
              <a:t> </a:t>
            </a:r>
            <a:r>
              <a:rPr lang="en-US" sz="3600" cap="small" dirty="0" err="1" smtClean="0">
                <a:latin typeface="Gill Sans Light"/>
                <a:cs typeface="Gill Sans Light"/>
              </a:rPr>
              <a:t>dạ</a:t>
            </a:r>
            <a:r>
              <a:rPr lang="en-US" sz="3600" cap="small" dirty="0" smtClean="0">
                <a:latin typeface="Gill Sans Light"/>
                <a:cs typeface="Gill Sans Light"/>
              </a:rPr>
              <a:t> ?</a:t>
            </a:r>
            <a:endParaRPr lang="en-US" sz="3600" cap="small" dirty="0">
              <a:latin typeface="Gill Sans Light"/>
              <a:cs typeface="Gill Sans Light"/>
            </a:endParaRPr>
          </a:p>
        </p:txBody>
      </p:sp>
      <p:pic>
        <p:nvPicPr>
          <p:cNvPr id="4" name="Content Placeholder 3" descr="weighing_the_balance_587x30.jpg"/>
          <p:cNvPicPr>
            <a:picLocks noGrp="1" noChangeAspect="1"/>
          </p:cNvPicPr>
          <p:nvPr>
            <p:ph idx="1"/>
          </p:nvPr>
        </p:nvPicPr>
        <p:blipFill>
          <a:blip r:embed="rId3"/>
          <a:stretch>
            <a:fillRect/>
          </a:stretch>
        </p:blipFill>
        <p:spPr>
          <a:xfrm>
            <a:off x="228600" y="1901031"/>
            <a:ext cx="7454900" cy="3924300"/>
          </a:xfrm>
        </p:spPr>
      </p:pic>
      <p:sp>
        <p:nvSpPr>
          <p:cNvPr id="3" name="TextBox 2"/>
          <p:cNvSpPr txBox="1"/>
          <p:nvPr/>
        </p:nvSpPr>
        <p:spPr>
          <a:xfrm>
            <a:off x="1" y="6518189"/>
            <a:ext cx="9144000" cy="369332"/>
          </a:xfrm>
          <a:prstGeom prst="rect">
            <a:avLst/>
          </a:prstGeom>
          <a:solidFill>
            <a:schemeClr val="tx1">
              <a:lumMod val="50000"/>
              <a:lumOff val="50000"/>
            </a:schemeClr>
          </a:solidFill>
        </p:spPr>
        <p:txBody>
          <a:bodyPr wrap="square" rtlCol="0">
            <a:spAutoFit/>
          </a:bodyPr>
          <a:lstStyle/>
          <a:p>
            <a:r>
              <a:rPr lang="en-US" dirty="0" smtClean="0">
                <a:solidFill>
                  <a:schemeClr val="bg1"/>
                </a:solidFill>
              </a:rPr>
              <a:t>Anesthetic Management of Labor and Disease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Autofit/>
          </a:bodyPr>
          <a:lstStyle/>
          <a:p>
            <a:pPr algn="l"/>
            <a:r>
              <a:rPr lang="en-US" sz="3000" cap="small" dirty="0" smtClean="0"/>
              <a:t> ƯU ĐIỂM DPE</a:t>
            </a:r>
            <a:endParaRPr lang="en-US" sz="3000" cap="small"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6660188"/>
              </p:ext>
            </p:extLst>
          </p:nvPr>
        </p:nvGraphicFramePr>
        <p:xfrm>
          <a:off x="381000" y="533400"/>
          <a:ext cx="8229600" cy="2834640"/>
        </p:xfrm>
        <a:graphic>
          <a:graphicData uri="http://schemas.openxmlformats.org/drawingml/2006/table">
            <a:tbl>
              <a:tblPr firstRow="1" bandRow="1">
                <a:tableStyleId>{5C22544A-7EE6-4342-B048-85BDC9FD1C3A}</a:tableStyleId>
              </a:tblPr>
              <a:tblGrid>
                <a:gridCol w="2743200"/>
                <a:gridCol w="2743200"/>
                <a:gridCol w="2743200"/>
              </a:tblGrid>
              <a:tr h="357735">
                <a:tc>
                  <a:txBody>
                    <a:bodyPr/>
                    <a:lstStyle/>
                    <a:p>
                      <a:endParaRPr lang="en-US" dirty="0"/>
                    </a:p>
                  </a:txBody>
                  <a:tcPr/>
                </a:tc>
                <a:tc>
                  <a:txBody>
                    <a:bodyPr/>
                    <a:lstStyle/>
                    <a:p>
                      <a:r>
                        <a:rPr lang="en-US" sz="2000" cap="small" dirty="0" smtClean="0"/>
                        <a:t>Epidural</a:t>
                      </a:r>
                      <a:endParaRPr lang="en-US" sz="2000" cap="small" dirty="0"/>
                    </a:p>
                  </a:txBody>
                  <a:tcPr/>
                </a:tc>
                <a:tc>
                  <a:txBody>
                    <a:bodyPr/>
                    <a:lstStyle/>
                    <a:p>
                      <a:r>
                        <a:rPr lang="en-US" sz="2000" dirty="0" smtClean="0"/>
                        <a:t>DPE</a:t>
                      </a:r>
                      <a:endParaRPr lang="en-US" sz="2000" dirty="0"/>
                    </a:p>
                  </a:txBody>
                  <a:tcPr/>
                </a:tc>
              </a:tr>
              <a:tr h="446613">
                <a:tc>
                  <a:txBody>
                    <a:bodyPr/>
                    <a:lstStyle/>
                    <a:p>
                      <a:r>
                        <a:rPr lang="en-US" b="1" cap="small" dirty="0" err="1" smtClean="0"/>
                        <a:t>sự</a:t>
                      </a:r>
                      <a:r>
                        <a:rPr lang="en-US" b="1" cap="small" dirty="0" smtClean="0"/>
                        <a:t> </a:t>
                      </a:r>
                      <a:r>
                        <a:rPr lang="en-US" b="1" cap="small" dirty="0" err="1" smtClean="0"/>
                        <a:t>xác</a:t>
                      </a:r>
                      <a:r>
                        <a:rPr lang="en-US" b="1" cap="small" dirty="0" smtClean="0"/>
                        <a:t> </a:t>
                      </a:r>
                      <a:r>
                        <a:rPr lang="en-US" b="1" cap="small" dirty="0" err="1" smtClean="0"/>
                        <a:t>nhận</a:t>
                      </a:r>
                      <a:endParaRPr lang="en-US" b="1" cap="small" dirty="0"/>
                    </a:p>
                  </a:txBody>
                  <a:tcPr/>
                </a:tc>
                <a:tc>
                  <a:txBody>
                    <a:bodyPr/>
                    <a:lstStyle/>
                    <a:p>
                      <a:r>
                        <a:rPr lang="en-US" dirty="0" smtClean="0"/>
                        <a:t>Absent</a:t>
                      </a:r>
                      <a:endParaRPr lang="en-US" dirty="0"/>
                    </a:p>
                  </a:txBody>
                  <a:tcPr/>
                </a:tc>
                <a:tc>
                  <a:txBody>
                    <a:bodyPr/>
                    <a:lstStyle/>
                    <a:p>
                      <a:r>
                        <a:rPr lang="en-US" sz="2600" b="1" cap="small" dirty="0" smtClean="0">
                          <a:solidFill>
                            <a:schemeClr val="tx2"/>
                          </a:solidFill>
                        </a:rPr>
                        <a:t>Present</a:t>
                      </a:r>
                      <a:endParaRPr lang="en-US" sz="2600" b="1" cap="small" dirty="0">
                        <a:solidFill>
                          <a:schemeClr val="tx2"/>
                        </a:solidFill>
                      </a:endParaRPr>
                    </a:p>
                  </a:txBody>
                  <a:tcPr/>
                </a:tc>
              </a:tr>
              <a:tr h="446613">
                <a:tc>
                  <a:txBody>
                    <a:bodyPr/>
                    <a:lstStyle/>
                    <a:p>
                      <a:r>
                        <a:rPr lang="en-US" b="1" cap="small" dirty="0" smtClean="0"/>
                        <a:t>KHỞI</a:t>
                      </a:r>
                      <a:r>
                        <a:rPr lang="en-US" b="1" cap="small" baseline="0" dirty="0" smtClean="0"/>
                        <a:t> PHÁT</a:t>
                      </a:r>
                      <a:endParaRPr lang="en-US" b="1" cap="small" dirty="0"/>
                    </a:p>
                  </a:txBody>
                  <a:tcPr/>
                </a:tc>
                <a:tc>
                  <a:txBody>
                    <a:bodyPr/>
                    <a:lstStyle/>
                    <a:p>
                      <a:r>
                        <a:rPr lang="en-US" dirty="0" smtClean="0"/>
                        <a:t>5- 15 </a:t>
                      </a:r>
                      <a:r>
                        <a:rPr lang="en-US" dirty="0" err="1" smtClean="0"/>
                        <a:t>mins</a:t>
                      </a:r>
                      <a:endParaRPr lang="en-US" dirty="0"/>
                    </a:p>
                  </a:txBody>
                  <a:tcPr/>
                </a:tc>
                <a:tc>
                  <a:txBody>
                    <a:bodyPr/>
                    <a:lstStyle/>
                    <a:p>
                      <a:r>
                        <a:rPr lang="en-US" sz="2600" b="1" cap="small" dirty="0" smtClean="0">
                          <a:solidFill>
                            <a:schemeClr val="tx2"/>
                          </a:solidFill>
                        </a:rPr>
                        <a:t>Faster</a:t>
                      </a:r>
                      <a:endParaRPr lang="en-US" sz="2600" b="1" cap="small" dirty="0">
                        <a:solidFill>
                          <a:schemeClr val="tx2"/>
                        </a:solidFill>
                      </a:endParaRPr>
                    </a:p>
                  </a:txBody>
                  <a:tcPr/>
                </a:tc>
              </a:tr>
              <a:tr h="446613">
                <a:tc>
                  <a:txBody>
                    <a:bodyPr/>
                    <a:lstStyle/>
                    <a:p>
                      <a:r>
                        <a:rPr lang="en-US" b="1" cap="small" dirty="0" err="1" smtClean="0"/>
                        <a:t>Chất</a:t>
                      </a:r>
                      <a:r>
                        <a:rPr lang="en-US" b="1" cap="small" dirty="0" smtClean="0"/>
                        <a:t> </a:t>
                      </a:r>
                      <a:r>
                        <a:rPr lang="en-US" b="1" cap="small" dirty="0" err="1" smtClean="0"/>
                        <a:t>lượng</a:t>
                      </a:r>
                      <a:endParaRPr lang="en-US" b="1" cap="small" dirty="0"/>
                    </a:p>
                  </a:txBody>
                  <a:tcPr/>
                </a:tc>
                <a:tc>
                  <a:txBody>
                    <a:bodyPr/>
                    <a:lstStyle/>
                    <a:p>
                      <a:r>
                        <a:rPr lang="en-US" dirty="0" err="1" smtClean="0"/>
                        <a:t>Ngứa</a:t>
                      </a:r>
                      <a:r>
                        <a:rPr lang="en-US" baseline="0" dirty="0" smtClean="0"/>
                        <a:t> , </a:t>
                      </a:r>
                      <a:r>
                        <a:rPr lang="en-US" baseline="0" dirty="0" err="1" smtClean="0"/>
                        <a:t>thất</a:t>
                      </a:r>
                      <a:r>
                        <a:rPr lang="en-US" baseline="0" dirty="0" smtClean="0"/>
                        <a:t> </a:t>
                      </a:r>
                      <a:r>
                        <a:rPr lang="en-US" baseline="0" dirty="0" err="1" smtClean="0"/>
                        <a:t>bại</a:t>
                      </a:r>
                      <a:r>
                        <a:rPr lang="en-US" dirty="0" smtClean="0"/>
                        <a:t>&lt;4-13%</a:t>
                      </a:r>
                      <a:endParaRPr lang="en-US" dirty="0"/>
                    </a:p>
                  </a:txBody>
                  <a:tcPr/>
                </a:tc>
                <a:tc>
                  <a:txBody>
                    <a:bodyPr/>
                    <a:lstStyle/>
                    <a:p>
                      <a:r>
                        <a:rPr lang="en-US" sz="2600" b="1" cap="small" dirty="0" smtClean="0">
                          <a:solidFill>
                            <a:schemeClr val="tx2"/>
                          </a:solidFill>
                        </a:rPr>
                        <a:t>Less</a:t>
                      </a:r>
                      <a:endParaRPr lang="en-US" sz="2600" b="1" cap="small" dirty="0">
                        <a:solidFill>
                          <a:schemeClr val="tx2"/>
                        </a:solidFill>
                      </a:endParaRPr>
                    </a:p>
                  </a:txBody>
                  <a:tcPr/>
                </a:tc>
              </a:tr>
              <a:tr h="446613">
                <a:tc>
                  <a:txBody>
                    <a:bodyPr/>
                    <a:lstStyle/>
                    <a:p>
                      <a:r>
                        <a:rPr lang="en-US" b="1" cap="small" dirty="0" smtClean="0"/>
                        <a:t>Motor Deficit</a:t>
                      </a:r>
                      <a:endParaRPr lang="en-US" b="1" cap="small" dirty="0"/>
                    </a:p>
                  </a:txBody>
                  <a:tcPr/>
                </a:tc>
                <a:tc>
                  <a:txBody>
                    <a:bodyPr/>
                    <a:lstStyle/>
                    <a:p>
                      <a:r>
                        <a:rPr lang="en-US" dirty="0" err="1" smtClean="0"/>
                        <a:t>Vừa</a:t>
                      </a:r>
                      <a:r>
                        <a:rPr lang="en-US" dirty="0" smtClean="0"/>
                        <a:t> </a:t>
                      </a:r>
                      <a:r>
                        <a:rPr lang="en-US" dirty="0" err="1" smtClean="0"/>
                        <a:t>phải</a:t>
                      </a:r>
                      <a:endParaRPr lang="en-US" dirty="0"/>
                    </a:p>
                  </a:txBody>
                  <a:tcPr/>
                </a:tc>
                <a:tc>
                  <a:txBody>
                    <a:bodyPr/>
                    <a:lstStyle/>
                    <a:p>
                      <a:r>
                        <a:rPr lang="en-US" sz="2600" b="1" cap="small" dirty="0" smtClean="0">
                          <a:solidFill>
                            <a:schemeClr val="tx2"/>
                          </a:solidFill>
                        </a:rPr>
                        <a:t>Moderate</a:t>
                      </a:r>
                      <a:endParaRPr lang="en-US" sz="2600" b="1" cap="small" dirty="0">
                        <a:solidFill>
                          <a:schemeClr val="tx2"/>
                        </a:solidFill>
                      </a:endParaRPr>
                    </a:p>
                  </a:txBody>
                  <a:tcPr/>
                </a:tc>
              </a:tr>
              <a:tr h="446613">
                <a:tc>
                  <a:txBody>
                    <a:bodyPr/>
                    <a:lstStyle/>
                    <a:p>
                      <a:r>
                        <a:rPr lang="en-US" b="1" cap="small" dirty="0" err="1" smtClean="0"/>
                        <a:t>Ảnh</a:t>
                      </a:r>
                      <a:r>
                        <a:rPr lang="en-US" b="1" cap="small" baseline="0" dirty="0" smtClean="0"/>
                        <a:t> </a:t>
                      </a:r>
                      <a:r>
                        <a:rPr lang="en-US" b="1" cap="small" baseline="0" dirty="0" err="1" smtClean="0"/>
                        <a:t>hưởng</a:t>
                      </a:r>
                      <a:r>
                        <a:rPr lang="en-US" b="1" cap="small" baseline="0" dirty="0" smtClean="0"/>
                        <a:t> </a:t>
                      </a:r>
                      <a:r>
                        <a:rPr lang="en-US" b="1" cap="small" baseline="0" dirty="0" err="1" smtClean="0"/>
                        <a:t>bé</a:t>
                      </a:r>
                      <a:endParaRPr lang="en-US" b="1" cap="small" dirty="0"/>
                    </a:p>
                  </a:txBody>
                  <a:tcPr/>
                </a:tc>
                <a:tc>
                  <a:txBody>
                    <a:bodyPr/>
                    <a:lstStyle/>
                    <a:p>
                      <a:r>
                        <a:rPr lang="en-US" dirty="0" err="1" smtClean="0"/>
                        <a:t>Nhỏ</a:t>
                      </a:r>
                      <a:endParaRPr lang="en-US" dirty="0"/>
                    </a:p>
                  </a:txBody>
                  <a:tcPr/>
                </a:tc>
                <a:tc>
                  <a:txBody>
                    <a:bodyPr/>
                    <a:lstStyle/>
                    <a:p>
                      <a:r>
                        <a:rPr lang="en-US" sz="2600" b="1" cap="small" dirty="0" smtClean="0">
                          <a:solidFill>
                            <a:schemeClr val="tx2"/>
                          </a:solidFill>
                        </a:rPr>
                        <a:t>Less</a:t>
                      </a:r>
                      <a:endParaRPr lang="en-US" sz="2600" b="1" cap="small" dirty="0">
                        <a:solidFill>
                          <a:schemeClr val="tx2"/>
                        </a:solidFill>
                      </a:endParaRPr>
                    </a:p>
                  </a:txBody>
                  <a:tcPr/>
                </a:tc>
              </a:tr>
            </a:tbl>
          </a:graphicData>
        </a:graphic>
      </p:graphicFrame>
      <p:sp>
        <p:nvSpPr>
          <p:cNvPr id="5" name="TextBox 4"/>
          <p:cNvSpPr txBox="1"/>
          <p:nvPr/>
        </p:nvSpPr>
        <p:spPr>
          <a:xfrm>
            <a:off x="5638683" y="3876040"/>
            <a:ext cx="3127065" cy="584776"/>
          </a:xfrm>
          <a:prstGeom prst="rect">
            <a:avLst/>
          </a:prstGeom>
          <a:noFill/>
        </p:spPr>
        <p:txBody>
          <a:bodyPr wrap="none" rtlCol="0">
            <a:spAutoFit/>
          </a:bodyPr>
          <a:lstStyle/>
          <a:p>
            <a:r>
              <a:rPr lang="en-US" sz="1600" i="1" dirty="0" smtClean="0">
                <a:solidFill>
                  <a:srgbClr val="9B0105"/>
                </a:solidFill>
              </a:rPr>
              <a:t>Suzuki. </a:t>
            </a:r>
            <a:r>
              <a:rPr lang="en-US" sz="1600" i="1" dirty="0" err="1" smtClean="0">
                <a:solidFill>
                  <a:srgbClr val="9B0105"/>
                </a:solidFill>
              </a:rPr>
              <a:t>Anesth</a:t>
            </a:r>
            <a:r>
              <a:rPr lang="en-US" sz="1600" i="1" dirty="0" smtClean="0">
                <a:solidFill>
                  <a:srgbClr val="9B0105"/>
                </a:solidFill>
              </a:rPr>
              <a:t> </a:t>
            </a:r>
            <a:r>
              <a:rPr lang="en-US" sz="1600" i="1" dirty="0" err="1" smtClean="0">
                <a:solidFill>
                  <a:srgbClr val="9B0105"/>
                </a:solidFill>
              </a:rPr>
              <a:t>Analg</a:t>
            </a:r>
            <a:r>
              <a:rPr lang="en-US" sz="1600" i="1" dirty="0" smtClean="0">
                <a:solidFill>
                  <a:srgbClr val="9B0105"/>
                </a:solidFill>
              </a:rPr>
              <a:t>, 1996</a:t>
            </a:r>
          </a:p>
          <a:p>
            <a:r>
              <a:rPr lang="en-US" sz="1600" i="1" dirty="0" err="1" smtClean="0">
                <a:solidFill>
                  <a:srgbClr val="9B0105"/>
                </a:solidFill>
              </a:rPr>
              <a:t>Cappiello</a:t>
            </a:r>
            <a:r>
              <a:rPr lang="en-US" sz="1600" i="1" dirty="0" smtClean="0">
                <a:solidFill>
                  <a:srgbClr val="9B0105"/>
                </a:solidFill>
              </a:rPr>
              <a:t>, </a:t>
            </a:r>
            <a:r>
              <a:rPr lang="en-US" sz="1600" i="1" dirty="0" err="1" smtClean="0">
                <a:solidFill>
                  <a:srgbClr val="9B0105"/>
                </a:solidFill>
              </a:rPr>
              <a:t>Tsen</a:t>
            </a:r>
            <a:r>
              <a:rPr lang="en-US" sz="1600" i="1" dirty="0" smtClean="0">
                <a:solidFill>
                  <a:srgbClr val="9B0105"/>
                </a:solidFill>
              </a:rPr>
              <a:t>. </a:t>
            </a:r>
            <a:r>
              <a:rPr lang="en-US" sz="1600" i="1" dirty="0" err="1" smtClean="0">
                <a:solidFill>
                  <a:srgbClr val="9B0105"/>
                </a:solidFill>
              </a:rPr>
              <a:t>Anesth</a:t>
            </a:r>
            <a:r>
              <a:rPr lang="en-US" sz="1600" i="1" dirty="0" smtClean="0">
                <a:solidFill>
                  <a:srgbClr val="9B0105"/>
                </a:solidFill>
              </a:rPr>
              <a:t> </a:t>
            </a:r>
            <a:r>
              <a:rPr lang="en-US" sz="1600" i="1" dirty="0" err="1" smtClean="0">
                <a:solidFill>
                  <a:srgbClr val="9B0105"/>
                </a:solidFill>
              </a:rPr>
              <a:t>Analg</a:t>
            </a:r>
            <a:r>
              <a:rPr lang="en-US" sz="1600" i="1" dirty="0" smtClean="0">
                <a:solidFill>
                  <a:srgbClr val="9B0105"/>
                </a:solidFill>
              </a:rPr>
              <a:t> 2008</a:t>
            </a:r>
            <a:endParaRPr lang="en-US" sz="1600" i="1" dirty="0">
              <a:solidFill>
                <a:srgbClr val="9B0105"/>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357827453"/>
              </p:ext>
            </p:extLst>
          </p:nvPr>
        </p:nvGraphicFramePr>
        <p:xfrm>
          <a:off x="457200" y="3689350"/>
          <a:ext cx="4038600" cy="3269028"/>
        </p:xfrm>
        <a:graphic>
          <a:graphicData uri="http://schemas.openxmlformats.org/drawingml/2006/table">
            <a:tbl>
              <a:tblPr firstRow="1" bandRow="1">
                <a:tableStyleId>{5C22544A-7EE6-4342-B048-85BDC9FD1C3A}</a:tableStyleId>
              </a:tblPr>
              <a:tblGrid>
                <a:gridCol w="1009650"/>
                <a:gridCol w="1009650"/>
                <a:gridCol w="1009650"/>
                <a:gridCol w="1009650"/>
              </a:tblGrid>
              <a:tr h="588657">
                <a:tc>
                  <a:txBody>
                    <a:bodyPr/>
                    <a:lstStyle/>
                    <a:p>
                      <a:r>
                        <a:rPr lang="en-US" dirty="0" smtClean="0"/>
                        <a:t>Phong </a:t>
                      </a:r>
                      <a:r>
                        <a:rPr lang="en-US" dirty="0" err="1" smtClean="0"/>
                        <a:t>bế</a:t>
                      </a:r>
                      <a:r>
                        <a:rPr lang="en-US" baseline="0" dirty="0" smtClean="0"/>
                        <a:t> </a:t>
                      </a:r>
                      <a:r>
                        <a:rPr lang="en-US" baseline="0" dirty="0" err="1" smtClean="0"/>
                        <a:t>thất</a:t>
                      </a:r>
                      <a:r>
                        <a:rPr lang="en-US" baseline="0" dirty="0" smtClean="0"/>
                        <a:t> </a:t>
                      </a:r>
                      <a:r>
                        <a:rPr lang="en-US" baseline="0" dirty="0" err="1" smtClean="0"/>
                        <a:t>bại</a:t>
                      </a:r>
                      <a:endParaRPr lang="en-US" dirty="0"/>
                    </a:p>
                  </a:txBody>
                  <a:tcPr/>
                </a:tc>
                <a:tc>
                  <a:txBody>
                    <a:bodyPr/>
                    <a:lstStyle/>
                    <a:p>
                      <a:r>
                        <a:rPr lang="en-US" dirty="0" smtClean="0"/>
                        <a:t>Epidural</a:t>
                      </a:r>
                      <a:endParaRPr lang="en-US" dirty="0"/>
                    </a:p>
                  </a:txBody>
                  <a:tcPr/>
                </a:tc>
                <a:tc>
                  <a:txBody>
                    <a:bodyPr/>
                    <a:lstStyle/>
                    <a:p>
                      <a:r>
                        <a:rPr lang="en-US" dirty="0" smtClean="0"/>
                        <a:t>CSE</a:t>
                      </a:r>
                      <a:endParaRPr lang="en-US" dirty="0"/>
                    </a:p>
                  </a:txBody>
                  <a:tcPr/>
                </a:tc>
                <a:tc>
                  <a:txBody>
                    <a:bodyPr/>
                    <a:lstStyle/>
                    <a:p>
                      <a:r>
                        <a:rPr lang="en-US" dirty="0" smtClean="0"/>
                        <a:t>Kim</a:t>
                      </a:r>
                      <a:endParaRPr lang="en-US" dirty="0"/>
                    </a:p>
                  </a:txBody>
                  <a:tcPr/>
                </a:tc>
              </a:tr>
              <a:tr h="588657">
                <a:tc>
                  <a:txBody>
                    <a:bodyPr/>
                    <a:lstStyle/>
                    <a:p>
                      <a:r>
                        <a:rPr lang="en-US" sz="1600" dirty="0" err="1" smtClean="0"/>
                        <a:t>Eappen</a:t>
                      </a:r>
                      <a:endParaRPr lang="en-US" sz="1600" dirty="0" smtClean="0"/>
                    </a:p>
                    <a:p>
                      <a:r>
                        <a:rPr lang="en-US" sz="1600" dirty="0" smtClean="0"/>
                        <a:t>N=4240</a:t>
                      </a:r>
                      <a:endParaRPr lang="en-US" sz="1600" dirty="0"/>
                    </a:p>
                  </a:txBody>
                  <a:tcPr/>
                </a:tc>
                <a:tc>
                  <a:txBody>
                    <a:bodyPr/>
                    <a:lstStyle/>
                    <a:p>
                      <a:r>
                        <a:rPr lang="en-US" sz="1600" dirty="0" smtClean="0"/>
                        <a:t>13.1%</a:t>
                      </a:r>
                      <a:endParaRPr lang="en-US" sz="1600" dirty="0"/>
                    </a:p>
                  </a:txBody>
                  <a:tcPr/>
                </a:tc>
                <a:tc>
                  <a:txBody>
                    <a:bodyPr/>
                    <a:lstStyle/>
                    <a:p>
                      <a:r>
                        <a:rPr lang="en-US" sz="1600" dirty="0" smtClean="0"/>
                        <a:t>7.2%</a:t>
                      </a:r>
                      <a:endParaRPr lang="en-US" sz="1600" dirty="0"/>
                    </a:p>
                  </a:txBody>
                  <a:tcPr/>
                </a:tc>
                <a:tc>
                  <a:txBody>
                    <a:bodyPr/>
                    <a:lstStyle/>
                    <a:p>
                      <a:r>
                        <a:rPr lang="en-US" sz="1600" dirty="0" smtClean="0"/>
                        <a:t>25G</a:t>
                      </a:r>
                      <a:endParaRPr lang="en-US" sz="1600" dirty="0"/>
                    </a:p>
                  </a:txBody>
                  <a:tcPr/>
                </a:tc>
              </a:tr>
              <a:tr h="588657">
                <a:tc>
                  <a:txBody>
                    <a:bodyPr/>
                    <a:lstStyle/>
                    <a:p>
                      <a:r>
                        <a:rPr lang="en-US" sz="1600" dirty="0" smtClean="0"/>
                        <a:t>Norris</a:t>
                      </a:r>
                    </a:p>
                    <a:p>
                      <a:r>
                        <a:rPr lang="en-US" sz="1600" dirty="0" smtClean="0"/>
                        <a:t>N= 1660</a:t>
                      </a:r>
                      <a:endParaRPr lang="en-US" sz="1600" dirty="0"/>
                    </a:p>
                  </a:txBody>
                  <a:tcPr/>
                </a:tc>
                <a:tc>
                  <a:txBody>
                    <a:bodyPr/>
                    <a:lstStyle/>
                    <a:p>
                      <a:r>
                        <a:rPr lang="en-US" sz="1600" dirty="0" smtClean="0"/>
                        <a:t>1.3%</a:t>
                      </a:r>
                      <a:endParaRPr lang="en-US" sz="1600" dirty="0"/>
                    </a:p>
                  </a:txBody>
                  <a:tcPr/>
                </a:tc>
                <a:tc>
                  <a:txBody>
                    <a:bodyPr/>
                    <a:lstStyle/>
                    <a:p>
                      <a:r>
                        <a:rPr lang="en-US" sz="1600" dirty="0" smtClean="0"/>
                        <a:t>0.2%</a:t>
                      </a:r>
                      <a:endParaRPr lang="en-US" sz="1600" dirty="0"/>
                    </a:p>
                  </a:txBody>
                  <a:tcPr/>
                </a:tc>
                <a:tc>
                  <a:txBody>
                    <a:bodyPr/>
                    <a:lstStyle/>
                    <a:p>
                      <a:r>
                        <a:rPr lang="en-US" sz="1600" dirty="0" smtClean="0"/>
                        <a:t>25G</a:t>
                      </a:r>
                      <a:endParaRPr lang="en-US" sz="1600" dirty="0"/>
                    </a:p>
                  </a:txBody>
                  <a:tcPr/>
                </a:tc>
              </a:tr>
              <a:tr h="588657">
                <a:tc>
                  <a:txBody>
                    <a:bodyPr/>
                    <a:lstStyle/>
                    <a:p>
                      <a:r>
                        <a:rPr lang="en-US" sz="1600" dirty="0" smtClean="0"/>
                        <a:t>Van de </a:t>
                      </a:r>
                      <a:r>
                        <a:rPr lang="en-US" sz="1600" dirty="0" err="1" smtClean="0"/>
                        <a:t>Velde</a:t>
                      </a:r>
                      <a:endParaRPr lang="en-US" sz="1600" dirty="0"/>
                    </a:p>
                  </a:txBody>
                  <a:tcPr/>
                </a:tc>
                <a:tc>
                  <a:txBody>
                    <a:bodyPr/>
                    <a:lstStyle/>
                    <a:p>
                      <a:r>
                        <a:rPr lang="en-US" sz="1600" dirty="0" smtClean="0"/>
                        <a:t>3.18%</a:t>
                      </a:r>
                      <a:endParaRPr lang="en-US" sz="1600" dirty="0"/>
                    </a:p>
                  </a:txBody>
                  <a:tcPr/>
                </a:tc>
                <a:tc>
                  <a:txBody>
                    <a:bodyPr/>
                    <a:lstStyle/>
                    <a:p>
                      <a:r>
                        <a:rPr lang="en-US" sz="1600" dirty="0" smtClean="0"/>
                        <a:t>1.49%</a:t>
                      </a:r>
                      <a:endParaRPr lang="en-US" sz="1600" dirty="0"/>
                    </a:p>
                  </a:txBody>
                  <a:tcPr/>
                </a:tc>
                <a:tc>
                  <a:txBody>
                    <a:bodyPr/>
                    <a:lstStyle/>
                    <a:p>
                      <a:r>
                        <a:rPr lang="en-US" sz="1600" dirty="0" smtClean="0"/>
                        <a:t>27, 29G</a:t>
                      </a:r>
                      <a:endParaRPr lang="en-US" sz="1600" dirty="0"/>
                    </a:p>
                  </a:txBody>
                  <a:tcPr/>
                </a:tc>
              </a:tr>
              <a:tr h="588657">
                <a:tc>
                  <a:txBody>
                    <a:bodyPr/>
                    <a:lstStyle/>
                    <a:p>
                      <a:r>
                        <a:rPr lang="en-US" sz="1600" dirty="0" smtClean="0"/>
                        <a:t>Thomas</a:t>
                      </a:r>
                    </a:p>
                    <a:p>
                      <a:r>
                        <a:rPr lang="en-US" sz="1600" dirty="0" smtClean="0"/>
                        <a:t>N=248</a:t>
                      </a:r>
                      <a:endParaRPr lang="en-US" sz="1600" dirty="0"/>
                    </a:p>
                  </a:txBody>
                  <a:tcPr/>
                </a:tc>
                <a:tc>
                  <a:txBody>
                    <a:bodyPr/>
                    <a:lstStyle/>
                    <a:p>
                      <a:r>
                        <a:rPr lang="en-US" sz="1600" dirty="0" smtClean="0"/>
                        <a:t>9.3%</a:t>
                      </a:r>
                      <a:endParaRPr lang="en-US" sz="1600" dirty="0"/>
                    </a:p>
                  </a:txBody>
                  <a:tcPr/>
                </a:tc>
                <a:tc>
                  <a:txBody>
                    <a:bodyPr/>
                    <a:lstStyle/>
                    <a:p>
                      <a:r>
                        <a:rPr lang="en-US" sz="1600" dirty="0" smtClean="0"/>
                        <a:t>8%</a:t>
                      </a:r>
                      <a:endParaRPr lang="en-US" sz="1600" dirty="0"/>
                    </a:p>
                  </a:txBody>
                  <a:tcPr/>
                </a:tc>
                <a:tc>
                  <a:txBody>
                    <a:bodyPr/>
                    <a:lstStyle/>
                    <a:p>
                      <a:r>
                        <a:rPr lang="en-US" sz="1600" dirty="0" smtClean="0"/>
                        <a:t>27G</a:t>
                      </a:r>
                      <a:endParaRPr lang="en-US" sz="1600" dirty="0"/>
                    </a:p>
                  </a:txBody>
                  <a:tcPr/>
                </a:tc>
              </a:tr>
            </a:tbl>
          </a:graphicData>
        </a:graphic>
      </p:graphicFrame>
      <p:sp>
        <p:nvSpPr>
          <p:cNvPr id="7" name="TextBox 6"/>
          <p:cNvSpPr txBox="1"/>
          <p:nvPr/>
        </p:nvSpPr>
        <p:spPr>
          <a:xfrm>
            <a:off x="5559735" y="5334000"/>
            <a:ext cx="3206013" cy="954107"/>
          </a:xfrm>
          <a:prstGeom prst="rect">
            <a:avLst/>
          </a:prstGeom>
          <a:noFill/>
        </p:spPr>
        <p:txBody>
          <a:bodyPr wrap="none" rtlCol="0">
            <a:spAutoFit/>
          </a:bodyPr>
          <a:lstStyle/>
          <a:p>
            <a:r>
              <a:rPr lang="en-US" sz="1400" i="1" dirty="0" smtClean="0">
                <a:solidFill>
                  <a:srgbClr val="9B0105"/>
                </a:solidFill>
              </a:rPr>
              <a:t>Thomas. Anesthesiology 2008</a:t>
            </a:r>
          </a:p>
          <a:p>
            <a:r>
              <a:rPr lang="en-US" sz="1400" i="1" dirty="0" smtClean="0">
                <a:solidFill>
                  <a:srgbClr val="9B0105"/>
                </a:solidFill>
              </a:rPr>
              <a:t>Van de </a:t>
            </a:r>
            <a:r>
              <a:rPr lang="en-US" sz="1400" i="1" dirty="0" err="1" smtClean="0">
                <a:solidFill>
                  <a:srgbClr val="9B0105"/>
                </a:solidFill>
              </a:rPr>
              <a:t>Velde</a:t>
            </a:r>
            <a:r>
              <a:rPr lang="en-US" sz="1400" i="1" dirty="0" smtClean="0">
                <a:solidFill>
                  <a:srgbClr val="9B0105"/>
                </a:solidFill>
              </a:rPr>
              <a:t>. </a:t>
            </a:r>
            <a:r>
              <a:rPr lang="en-US" sz="1400" i="1" dirty="0" err="1" smtClean="0">
                <a:solidFill>
                  <a:srgbClr val="9B0105"/>
                </a:solidFill>
              </a:rPr>
              <a:t>Anesth</a:t>
            </a:r>
            <a:r>
              <a:rPr lang="en-US" sz="1400" i="1" dirty="0" smtClean="0">
                <a:solidFill>
                  <a:srgbClr val="9B0105"/>
                </a:solidFill>
              </a:rPr>
              <a:t> Intensive Care,2001</a:t>
            </a:r>
          </a:p>
          <a:p>
            <a:r>
              <a:rPr lang="en-US" sz="1400" i="1" dirty="0" smtClean="0">
                <a:solidFill>
                  <a:srgbClr val="9B0105"/>
                </a:solidFill>
              </a:rPr>
              <a:t>Norris, IJOA 2000</a:t>
            </a:r>
          </a:p>
          <a:p>
            <a:r>
              <a:rPr lang="en-US" sz="1400" i="1" dirty="0" err="1" smtClean="0">
                <a:solidFill>
                  <a:srgbClr val="9B0105"/>
                </a:solidFill>
              </a:rPr>
              <a:t>Eappen</a:t>
            </a:r>
            <a:r>
              <a:rPr lang="en-US" sz="1400" i="1" dirty="0" smtClean="0">
                <a:solidFill>
                  <a:srgbClr val="9B0105"/>
                </a:solidFill>
              </a:rPr>
              <a:t>, IJOA 1998</a:t>
            </a:r>
            <a:endParaRPr lang="en-US" sz="1400" i="1" dirty="0">
              <a:solidFill>
                <a:srgbClr val="9B0105"/>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688361"/>
            <a:ext cx="9144000" cy="1200329"/>
          </a:xfrm>
          <a:prstGeom prst="rect">
            <a:avLst/>
          </a:prstGeom>
          <a:solidFill>
            <a:schemeClr val="bg1">
              <a:lumMod val="75000"/>
            </a:schemeClr>
          </a:solidFill>
        </p:spPr>
        <p:txBody>
          <a:bodyPr wrap="square" rtlCol="0">
            <a:spAutoFit/>
          </a:bodyPr>
          <a:lstStyle/>
          <a:p>
            <a:r>
              <a:rPr lang="en-US" sz="3600" dirty="0" err="1">
                <a:latin typeface="Gill Sans Light"/>
                <a:cs typeface="Gill Sans Light"/>
              </a:rPr>
              <a:t>Câu</a:t>
            </a:r>
            <a:r>
              <a:rPr lang="en-US" sz="3600" dirty="0">
                <a:latin typeface="Gill Sans Light"/>
                <a:cs typeface="Gill Sans Light"/>
              </a:rPr>
              <a:t> </a:t>
            </a:r>
            <a:r>
              <a:rPr lang="en-US" sz="3600" dirty="0" err="1">
                <a:latin typeface="Gill Sans Light"/>
                <a:cs typeface="Gill Sans Light"/>
              </a:rPr>
              <a:t>hỏi</a:t>
            </a:r>
            <a:r>
              <a:rPr lang="en-US" sz="3600" dirty="0">
                <a:latin typeface="Gill Sans Light"/>
                <a:cs typeface="Gill Sans Light"/>
              </a:rPr>
              <a:t> # 5</a:t>
            </a:r>
          </a:p>
          <a:p>
            <a:r>
              <a:rPr lang="en-US" sz="3600" dirty="0" err="1">
                <a:latin typeface="Gill Sans Light"/>
                <a:cs typeface="Gill Sans Light"/>
              </a:rPr>
              <a:t>Có</a:t>
            </a:r>
            <a:r>
              <a:rPr lang="en-US" sz="3600" dirty="0">
                <a:latin typeface="Gill Sans Light"/>
                <a:cs typeface="Gill Sans Light"/>
              </a:rPr>
              <a:t> </a:t>
            </a:r>
            <a:r>
              <a:rPr lang="en-US" sz="3600" dirty="0" err="1">
                <a:latin typeface="Gill Sans Light"/>
                <a:cs typeface="Gill Sans Light"/>
              </a:rPr>
              <a:t>gì</a:t>
            </a:r>
            <a:r>
              <a:rPr lang="en-US" sz="3600" dirty="0">
                <a:latin typeface="Gill Sans Light"/>
                <a:cs typeface="Gill Sans Light"/>
              </a:rPr>
              <a:t> </a:t>
            </a:r>
            <a:r>
              <a:rPr lang="en-US" sz="3600" dirty="0" err="1">
                <a:latin typeface="Gill Sans Light"/>
                <a:cs typeface="Gill Sans Light"/>
              </a:rPr>
              <a:t>mới</a:t>
            </a:r>
            <a:r>
              <a:rPr lang="en-US" sz="3600" dirty="0">
                <a:latin typeface="Gill Sans Light"/>
                <a:cs typeface="Gill Sans Light"/>
              </a:rPr>
              <a:t> </a:t>
            </a:r>
            <a:r>
              <a:rPr lang="en-US" sz="3600" dirty="0" err="1">
                <a:latin typeface="Gill Sans Light"/>
                <a:cs typeface="Gill Sans Light"/>
              </a:rPr>
              <a:t>trong</a:t>
            </a:r>
            <a:r>
              <a:rPr lang="en-US" sz="3600" dirty="0">
                <a:latin typeface="Gill Sans Light"/>
                <a:cs typeface="Gill Sans Light"/>
              </a:rPr>
              <a:t> </a:t>
            </a:r>
            <a:r>
              <a:rPr lang="en-US" sz="3600" dirty="0" err="1">
                <a:latin typeface="Gill Sans Light"/>
                <a:cs typeface="Gill Sans Light"/>
              </a:rPr>
              <a:t>Tiền</a:t>
            </a:r>
            <a:r>
              <a:rPr lang="en-US" sz="3600" dirty="0">
                <a:latin typeface="Gill Sans Light"/>
                <a:cs typeface="Gill Sans Light"/>
              </a:rPr>
              <a:t> </a:t>
            </a:r>
            <a:r>
              <a:rPr lang="en-US" sz="3600" dirty="0" err="1">
                <a:latin typeface="Gill Sans Light"/>
                <a:cs typeface="Gill Sans Light"/>
              </a:rPr>
              <a:t>sản</a:t>
            </a:r>
            <a:r>
              <a:rPr lang="en-US" sz="3600" dirty="0">
                <a:latin typeface="Gill Sans Light"/>
                <a:cs typeface="Gill Sans Light"/>
              </a:rPr>
              <a:t> </a:t>
            </a:r>
            <a:r>
              <a:rPr lang="en-US" sz="3600" dirty="0" err="1">
                <a:latin typeface="Gill Sans Light"/>
                <a:cs typeface="Gill Sans Light"/>
              </a:rPr>
              <a:t>giật</a:t>
            </a:r>
            <a:r>
              <a:rPr lang="en-US" sz="3600" dirty="0">
                <a:latin typeface="Gill Sans Light"/>
                <a:cs typeface="Gill Sans Light"/>
              </a:rPr>
              <a:t>?</a:t>
            </a:r>
          </a:p>
        </p:txBody>
      </p:sp>
      <p:sp>
        <p:nvSpPr>
          <p:cNvPr id="5" name="TextBox 4"/>
          <p:cNvSpPr txBox="1"/>
          <p:nvPr/>
        </p:nvSpPr>
        <p:spPr>
          <a:xfrm>
            <a:off x="0" y="6182749"/>
            <a:ext cx="9144000" cy="369332"/>
          </a:xfrm>
          <a:prstGeom prst="rect">
            <a:avLst/>
          </a:prstGeom>
          <a:solidFill>
            <a:srgbClr val="FF6600"/>
          </a:solidFill>
        </p:spPr>
        <p:txBody>
          <a:bodyPr wrap="square" rtlCol="0">
            <a:spAutoFit/>
          </a:bodyPr>
          <a:lstStyle/>
          <a:p>
            <a:r>
              <a:rPr lang="en-US" b="1" dirty="0">
                <a:solidFill>
                  <a:srgbClr val="FFFFFF"/>
                </a:solidFill>
              </a:rPr>
              <a:t>Non- Invasive Technology in OB Anesthesia- use of USG for Non </a:t>
            </a:r>
            <a:r>
              <a:rPr lang="en-US" b="1" dirty="0" err="1">
                <a:solidFill>
                  <a:srgbClr val="FFFFFF"/>
                </a:solidFill>
              </a:rPr>
              <a:t>Neuraxial</a:t>
            </a:r>
            <a:r>
              <a:rPr lang="en-US" b="1" dirty="0">
                <a:solidFill>
                  <a:srgbClr val="FFFFFF"/>
                </a:solidFill>
              </a:rPr>
              <a:t> techniques</a:t>
            </a:r>
          </a:p>
        </p:txBody>
      </p:sp>
      <p:sp>
        <p:nvSpPr>
          <p:cNvPr id="6" name="TextBox 5"/>
          <p:cNvSpPr txBox="1"/>
          <p:nvPr/>
        </p:nvSpPr>
        <p:spPr>
          <a:xfrm>
            <a:off x="0" y="6552081"/>
            <a:ext cx="9144000" cy="369332"/>
          </a:xfrm>
          <a:prstGeom prst="rect">
            <a:avLst/>
          </a:prstGeom>
          <a:solidFill>
            <a:schemeClr val="tx2"/>
          </a:solidFill>
        </p:spPr>
        <p:txBody>
          <a:bodyPr wrap="square" rtlCol="0">
            <a:spAutoFit/>
          </a:bodyPr>
          <a:lstStyle/>
          <a:p>
            <a:r>
              <a:rPr lang="en-US" b="1" dirty="0" smtClean="0">
                <a:solidFill>
                  <a:srgbClr val="FFFFFF"/>
                </a:solidFill>
              </a:rPr>
              <a:t>Impact of Maternal Disease: Preeclampsia, Congenital Heart Disease</a:t>
            </a:r>
            <a:endParaRPr lang="en-US" b="1" dirty="0">
              <a:solidFill>
                <a:srgbClr val="FFFFFF"/>
              </a:solidFill>
            </a:endParaRPr>
          </a:p>
        </p:txBody>
      </p:sp>
    </p:spTree>
    <p:extLst>
      <p:ext uri="{BB962C8B-B14F-4D97-AF65-F5344CB8AC3E}">
        <p14:creationId xmlns:p14="http://schemas.microsoft.com/office/powerpoint/2010/main" val="314959291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a:normAutofit fontScale="90000"/>
          </a:bodyPr>
          <a:lstStyle/>
          <a:p>
            <a:pPr algn="l"/>
            <a:r>
              <a:rPr lang="en-US" dirty="0" smtClean="0">
                <a:latin typeface="Gill Sans Light"/>
                <a:cs typeface="Gill Sans Light"/>
              </a:rPr>
              <a:t>Use of USG </a:t>
            </a:r>
            <a:r>
              <a:rPr lang="en-US" dirty="0" err="1" smtClean="0">
                <a:latin typeface="Gill Sans Light"/>
                <a:cs typeface="Gill Sans Light"/>
              </a:rPr>
              <a:t>trong</a:t>
            </a:r>
            <a:r>
              <a:rPr lang="en-US" dirty="0" smtClean="0">
                <a:latin typeface="Gill Sans Light"/>
                <a:cs typeface="Gill Sans Light"/>
              </a:rPr>
              <a:t> TSG</a:t>
            </a:r>
            <a:br>
              <a:rPr lang="en-US" dirty="0" smtClean="0">
                <a:latin typeface="Gill Sans Light"/>
                <a:cs typeface="Gill Sans Light"/>
              </a:rPr>
            </a:br>
            <a:r>
              <a:rPr lang="en-US" sz="2700" dirty="0" smtClean="0">
                <a:latin typeface="Gill Sans Light"/>
                <a:cs typeface="Gill Sans Light"/>
              </a:rPr>
              <a:t>USG </a:t>
            </a:r>
            <a:r>
              <a:rPr lang="vi-VN" sz="2700" dirty="0">
                <a:latin typeface="Gill Sans Light"/>
                <a:cs typeface="Gill Sans Light"/>
              </a:rPr>
              <a:t>Xác định </a:t>
            </a:r>
            <a:r>
              <a:rPr lang="en-US" sz="2700" dirty="0" err="1" smtClean="0">
                <a:latin typeface="Gill Sans Light"/>
                <a:cs typeface="Gill Sans Light"/>
              </a:rPr>
              <a:t>đường</a:t>
            </a:r>
            <a:r>
              <a:rPr lang="en-US" sz="2700" dirty="0" smtClean="0">
                <a:latin typeface="Gill Sans Light"/>
                <a:cs typeface="Gill Sans Light"/>
              </a:rPr>
              <a:t> </a:t>
            </a:r>
            <a:r>
              <a:rPr lang="en-US" sz="2700" dirty="0" err="1" smtClean="0">
                <a:latin typeface="Gill Sans Light"/>
                <a:cs typeface="Gill Sans Light"/>
              </a:rPr>
              <a:t>kính</a:t>
            </a:r>
            <a:r>
              <a:rPr lang="en-US" sz="2700" dirty="0" smtClean="0">
                <a:latin typeface="Gill Sans Light"/>
                <a:cs typeface="Gill Sans Light"/>
              </a:rPr>
              <a:t> </a:t>
            </a:r>
            <a:r>
              <a:rPr lang="en-US" sz="2700" dirty="0" err="1" smtClean="0">
                <a:latin typeface="Gill Sans Light"/>
                <a:cs typeface="Gill Sans Light"/>
              </a:rPr>
              <a:t>vỏ</a:t>
            </a:r>
            <a:r>
              <a:rPr lang="en-US" sz="2700" dirty="0" smtClean="0">
                <a:latin typeface="Gill Sans Light"/>
                <a:cs typeface="Gill Sans Light"/>
              </a:rPr>
              <a:t> </a:t>
            </a:r>
            <a:r>
              <a:rPr lang="en-US" sz="2700" dirty="0" err="1" smtClean="0">
                <a:latin typeface="Gill Sans Light"/>
                <a:cs typeface="Gill Sans Light"/>
              </a:rPr>
              <a:t>bọc</a:t>
            </a:r>
            <a:r>
              <a:rPr lang="en-US" sz="2700" dirty="0" smtClean="0">
                <a:latin typeface="Gill Sans Light"/>
                <a:cs typeface="Gill Sans Light"/>
              </a:rPr>
              <a:t> </a:t>
            </a:r>
            <a:r>
              <a:rPr lang="en-US" sz="2700" dirty="0" err="1" smtClean="0">
                <a:latin typeface="Gill Sans Light"/>
                <a:cs typeface="Gill Sans Light"/>
              </a:rPr>
              <a:t>thần</a:t>
            </a:r>
            <a:r>
              <a:rPr lang="en-US" sz="2700" dirty="0" smtClean="0">
                <a:latin typeface="Gill Sans Light"/>
                <a:cs typeface="Gill Sans Light"/>
              </a:rPr>
              <a:t> </a:t>
            </a:r>
            <a:r>
              <a:rPr lang="en-US" sz="2700" dirty="0" err="1" smtClean="0">
                <a:latin typeface="Gill Sans Light"/>
                <a:cs typeface="Gill Sans Light"/>
              </a:rPr>
              <a:t>kinh</a:t>
            </a:r>
            <a:r>
              <a:rPr lang="en-US" sz="2700" dirty="0" smtClean="0">
                <a:latin typeface="Gill Sans Light"/>
                <a:cs typeface="Gill Sans Light"/>
              </a:rPr>
              <a:t> </a:t>
            </a:r>
            <a:r>
              <a:rPr lang="en-US" sz="2700" dirty="0" err="1" smtClean="0">
                <a:latin typeface="Gill Sans Light"/>
                <a:cs typeface="Gill Sans Light"/>
              </a:rPr>
              <a:t>thị</a:t>
            </a:r>
            <a:endParaRPr lang="en-US" sz="2700" dirty="0">
              <a:latin typeface="Gill Sans Light"/>
              <a:cs typeface="Gill Sans Ligh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908855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0" y="6488668"/>
            <a:ext cx="9144000" cy="369332"/>
          </a:xfrm>
          <a:prstGeom prst="rect">
            <a:avLst/>
          </a:prstGeom>
          <a:solidFill>
            <a:srgbClr val="FF6600"/>
          </a:solidFill>
        </p:spPr>
        <p:txBody>
          <a:bodyPr wrap="square">
            <a:spAutoFit/>
          </a:bodyPr>
          <a:lstStyle/>
          <a:p>
            <a:r>
              <a:rPr lang="en-US" dirty="0">
                <a:solidFill>
                  <a:srgbClr val="FFFFFF"/>
                </a:solidFill>
              </a:rPr>
              <a:t>Non- Invasive Technology in OB Anesthesia- use of USG for Non </a:t>
            </a:r>
            <a:r>
              <a:rPr lang="en-US" dirty="0" err="1">
                <a:solidFill>
                  <a:srgbClr val="FFFFFF"/>
                </a:solidFill>
              </a:rPr>
              <a:t>Neuraxial</a:t>
            </a:r>
            <a:r>
              <a:rPr lang="en-US" dirty="0">
                <a:solidFill>
                  <a:srgbClr val="FFFFFF"/>
                </a:solidFill>
              </a:rPr>
              <a:t> techniques</a:t>
            </a:r>
          </a:p>
        </p:txBody>
      </p:sp>
      <p:sp>
        <p:nvSpPr>
          <p:cNvPr id="5" name="Oval 4"/>
          <p:cNvSpPr/>
          <p:nvPr/>
        </p:nvSpPr>
        <p:spPr>
          <a:xfrm>
            <a:off x="1774174" y="3955143"/>
            <a:ext cx="1063368" cy="139700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16946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DEADA"/>
          </a:solidFill>
        </p:spPr>
        <p:txBody>
          <a:bodyPr>
            <a:normAutofit fontScale="90000"/>
          </a:bodyPr>
          <a:lstStyle/>
          <a:p>
            <a:pPr algn="l"/>
            <a:r>
              <a:rPr lang="en-US" dirty="0" err="1" smtClean="0">
                <a:latin typeface="Gill Sans Light"/>
                <a:cs typeface="Gill Sans Light"/>
              </a:rPr>
              <a:t>Tiền</a:t>
            </a:r>
            <a:r>
              <a:rPr lang="en-US" dirty="0" smtClean="0">
                <a:latin typeface="Gill Sans Light"/>
                <a:cs typeface="Gill Sans Light"/>
              </a:rPr>
              <a:t> </a:t>
            </a:r>
            <a:r>
              <a:rPr lang="en-US" dirty="0" err="1" smtClean="0">
                <a:latin typeface="Gill Sans Light"/>
                <a:cs typeface="Gill Sans Light"/>
              </a:rPr>
              <a:t>sản</a:t>
            </a:r>
            <a:r>
              <a:rPr lang="en-US" dirty="0" smtClean="0">
                <a:latin typeface="Gill Sans Light"/>
                <a:cs typeface="Gill Sans Light"/>
              </a:rPr>
              <a:t> </a:t>
            </a:r>
            <a:r>
              <a:rPr lang="en-US" dirty="0" err="1" smtClean="0">
                <a:latin typeface="Gill Sans Light"/>
                <a:cs typeface="Gill Sans Light"/>
              </a:rPr>
              <a:t>giật</a:t>
            </a:r>
            <a:r>
              <a:rPr lang="en-US" dirty="0" smtClean="0">
                <a:latin typeface="Gill Sans Light"/>
                <a:cs typeface="Gill Sans Light"/>
              </a:rPr>
              <a:t/>
            </a:r>
            <a:br>
              <a:rPr lang="en-US" dirty="0" smtClean="0">
                <a:latin typeface="Gill Sans Light"/>
                <a:cs typeface="Gill Sans Light"/>
              </a:rPr>
            </a:br>
            <a:r>
              <a:rPr lang="en-US" sz="2800" dirty="0" smtClean="0">
                <a:latin typeface="Gill Sans Light"/>
                <a:cs typeface="Gill Sans Light"/>
              </a:rPr>
              <a:t>USG </a:t>
            </a:r>
            <a:r>
              <a:rPr lang="vi-VN" sz="2800" dirty="0">
                <a:latin typeface="Gill Sans Light"/>
                <a:cs typeface="Gill Sans Light"/>
              </a:rPr>
              <a:t>Xác định đường kính vỏ bọc thần kinh thị</a:t>
            </a:r>
            <a:endParaRPr lang="en-US" sz="2800" dirty="0">
              <a:latin typeface="Gill Sans Light"/>
              <a:cs typeface="Gill Sans Ligh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8713000"/>
              </p:ext>
            </p:extLst>
          </p:nvPr>
        </p:nvGraphicFramePr>
        <p:xfrm>
          <a:off x="81419" y="1600200"/>
          <a:ext cx="8229600" cy="2590800"/>
        </p:xfrm>
        <a:graphic>
          <a:graphicData uri="http://schemas.openxmlformats.org/drawingml/2006/table">
            <a:tbl>
              <a:tblPr firstRow="1" bandRow="1">
                <a:tableStyleId>{93296810-A885-4BE3-A3E7-6D5BEEA58F35}</a:tableStyleId>
              </a:tblPr>
              <a:tblGrid>
                <a:gridCol w="2336104"/>
                <a:gridCol w="2118357"/>
                <a:gridCol w="2129009"/>
                <a:gridCol w="1646130"/>
              </a:tblGrid>
              <a:tr h="370840">
                <a:tc>
                  <a:txBody>
                    <a:bodyPr/>
                    <a:lstStyle/>
                    <a:p>
                      <a:endParaRPr lang="en-US" dirty="0"/>
                    </a:p>
                  </a:txBody>
                  <a:tcPr>
                    <a:solidFill>
                      <a:schemeClr val="tx1">
                        <a:lumMod val="50000"/>
                        <a:lumOff val="50000"/>
                      </a:schemeClr>
                    </a:solidFill>
                  </a:tcPr>
                </a:tc>
                <a:tc>
                  <a:txBody>
                    <a:bodyPr/>
                    <a:lstStyle/>
                    <a:p>
                      <a:r>
                        <a:rPr lang="en-US" sz="2800" dirty="0" err="1" smtClean="0"/>
                        <a:t>Tiền</a:t>
                      </a:r>
                      <a:r>
                        <a:rPr lang="en-US" sz="2800" dirty="0" smtClean="0"/>
                        <a:t> </a:t>
                      </a:r>
                      <a:r>
                        <a:rPr lang="en-US" sz="2800" dirty="0" err="1" smtClean="0"/>
                        <a:t>sản</a:t>
                      </a:r>
                      <a:r>
                        <a:rPr lang="en-US" sz="2800" baseline="0" dirty="0" smtClean="0"/>
                        <a:t> </a:t>
                      </a:r>
                      <a:r>
                        <a:rPr lang="en-US" sz="2800" baseline="0" dirty="0" err="1" smtClean="0"/>
                        <a:t>giật</a:t>
                      </a:r>
                      <a:endParaRPr lang="en-US" sz="2800" dirty="0"/>
                    </a:p>
                  </a:txBody>
                  <a:tcPr>
                    <a:solidFill>
                      <a:schemeClr val="tx1">
                        <a:lumMod val="50000"/>
                        <a:lumOff val="50000"/>
                      </a:schemeClr>
                    </a:solidFill>
                  </a:tcPr>
                </a:tc>
                <a:tc>
                  <a:txBody>
                    <a:bodyPr/>
                    <a:lstStyle/>
                    <a:p>
                      <a:r>
                        <a:rPr lang="en-US" sz="2800" dirty="0" err="1" smtClean="0"/>
                        <a:t>Khỏe</a:t>
                      </a:r>
                      <a:r>
                        <a:rPr lang="en-US" sz="2800" dirty="0" smtClean="0"/>
                        <a:t> </a:t>
                      </a:r>
                      <a:r>
                        <a:rPr lang="en-US" sz="2800" dirty="0" err="1" smtClean="0"/>
                        <a:t>mạnh</a:t>
                      </a:r>
                      <a:endParaRPr lang="en-US" sz="2800" dirty="0"/>
                    </a:p>
                  </a:txBody>
                  <a:tcPr>
                    <a:solidFill>
                      <a:schemeClr val="tx1">
                        <a:lumMod val="50000"/>
                        <a:lumOff val="50000"/>
                      </a:schemeClr>
                    </a:solidFill>
                  </a:tcPr>
                </a:tc>
                <a:tc>
                  <a:txBody>
                    <a:bodyPr/>
                    <a:lstStyle/>
                    <a:p>
                      <a:r>
                        <a:rPr lang="en-US" sz="2800" dirty="0" smtClean="0"/>
                        <a:t>P value</a:t>
                      </a:r>
                      <a:endParaRPr lang="en-US" sz="2800" dirty="0"/>
                    </a:p>
                  </a:txBody>
                  <a:tcPr>
                    <a:solidFill>
                      <a:schemeClr val="tx1">
                        <a:lumMod val="50000"/>
                        <a:lumOff val="50000"/>
                      </a:schemeClr>
                    </a:solidFill>
                  </a:tcPr>
                </a:tc>
              </a:tr>
              <a:tr h="370840">
                <a:tc>
                  <a:txBody>
                    <a:bodyPr/>
                    <a:lstStyle/>
                    <a:p>
                      <a:r>
                        <a:rPr lang="en-US" sz="2800" b="1" dirty="0" err="1" smtClean="0">
                          <a:solidFill>
                            <a:schemeClr val="bg1"/>
                          </a:solidFill>
                        </a:rPr>
                        <a:t>Tuỗi</a:t>
                      </a:r>
                      <a:r>
                        <a:rPr lang="en-US" sz="2800" b="1" dirty="0" smtClean="0">
                          <a:solidFill>
                            <a:schemeClr val="bg1"/>
                          </a:solidFill>
                        </a:rPr>
                        <a:t> (</a:t>
                      </a:r>
                      <a:r>
                        <a:rPr lang="en-US" sz="2800" b="1" dirty="0" err="1" smtClean="0">
                          <a:solidFill>
                            <a:schemeClr val="bg1"/>
                          </a:solidFill>
                        </a:rPr>
                        <a:t>yrs</a:t>
                      </a:r>
                      <a:r>
                        <a:rPr lang="en-US" sz="2800" b="1" dirty="0" smtClean="0">
                          <a:solidFill>
                            <a:schemeClr val="bg1"/>
                          </a:solidFill>
                        </a:rPr>
                        <a:t>)</a:t>
                      </a:r>
                      <a:endParaRPr lang="en-US" sz="2800" b="1" dirty="0">
                        <a:solidFill>
                          <a:schemeClr val="bg1"/>
                        </a:solidFill>
                      </a:endParaRPr>
                    </a:p>
                  </a:txBody>
                  <a:tcPr>
                    <a:solidFill>
                      <a:srgbClr val="7F7F7F"/>
                    </a:solidFill>
                  </a:tcPr>
                </a:tc>
                <a:tc>
                  <a:txBody>
                    <a:bodyPr/>
                    <a:lstStyle/>
                    <a:p>
                      <a:pPr algn="ctr"/>
                      <a:r>
                        <a:rPr lang="en-US" sz="2400" dirty="0" smtClean="0"/>
                        <a:t>34 (31-36)</a:t>
                      </a:r>
                      <a:endParaRPr lang="en-US" sz="2400" dirty="0"/>
                    </a:p>
                  </a:txBody>
                  <a:tcPr>
                    <a:solidFill>
                      <a:schemeClr val="bg1">
                        <a:lumMod val="85000"/>
                      </a:schemeClr>
                    </a:solidFill>
                  </a:tcPr>
                </a:tc>
                <a:tc>
                  <a:txBody>
                    <a:bodyPr/>
                    <a:lstStyle/>
                    <a:p>
                      <a:pPr algn="ctr"/>
                      <a:r>
                        <a:rPr lang="en-US" sz="2400" dirty="0" smtClean="0"/>
                        <a:t>31 (28-34)</a:t>
                      </a:r>
                      <a:endParaRPr lang="en-US" sz="2400" dirty="0"/>
                    </a:p>
                  </a:txBody>
                  <a:tcPr>
                    <a:solidFill>
                      <a:schemeClr val="bg1">
                        <a:lumMod val="85000"/>
                      </a:schemeClr>
                    </a:solidFill>
                  </a:tcPr>
                </a:tc>
                <a:tc>
                  <a:txBody>
                    <a:bodyPr/>
                    <a:lstStyle/>
                    <a:p>
                      <a:pPr algn="ctr"/>
                      <a:r>
                        <a:rPr lang="en-US" sz="2400" dirty="0" smtClean="0"/>
                        <a:t>0.09</a:t>
                      </a:r>
                      <a:endParaRPr lang="en-US" sz="2400" dirty="0"/>
                    </a:p>
                  </a:txBody>
                  <a:tcPr>
                    <a:solidFill>
                      <a:schemeClr val="bg1">
                        <a:lumMod val="85000"/>
                      </a:schemeClr>
                    </a:solidFill>
                  </a:tcPr>
                </a:tc>
              </a:tr>
              <a:tr h="370840">
                <a:tc>
                  <a:txBody>
                    <a:bodyPr/>
                    <a:lstStyle/>
                    <a:p>
                      <a:r>
                        <a:rPr lang="en-US" sz="2800" b="1" dirty="0" err="1" smtClean="0">
                          <a:solidFill>
                            <a:schemeClr val="bg1"/>
                          </a:solidFill>
                        </a:rPr>
                        <a:t>Cân</a:t>
                      </a:r>
                      <a:r>
                        <a:rPr lang="en-US" sz="2800" b="1" baseline="0" dirty="0" smtClean="0">
                          <a:solidFill>
                            <a:schemeClr val="bg1"/>
                          </a:solidFill>
                        </a:rPr>
                        <a:t> </a:t>
                      </a:r>
                      <a:r>
                        <a:rPr lang="en-US" sz="2800" b="1" baseline="0" dirty="0" err="1" smtClean="0">
                          <a:solidFill>
                            <a:schemeClr val="bg1"/>
                          </a:solidFill>
                        </a:rPr>
                        <a:t>nặng</a:t>
                      </a:r>
                      <a:r>
                        <a:rPr lang="en-US" sz="2800" b="1" dirty="0" smtClean="0">
                          <a:solidFill>
                            <a:schemeClr val="bg1"/>
                          </a:solidFill>
                        </a:rPr>
                        <a:t> (kg)</a:t>
                      </a:r>
                      <a:endParaRPr lang="en-US" sz="2800" b="1" dirty="0">
                        <a:solidFill>
                          <a:schemeClr val="bg1"/>
                        </a:solidFill>
                      </a:endParaRPr>
                    </a:p>
                  </a:txBody>
                  <a:tcPr>
                    <a:solidFill>
                      <a:srgbClr val="7F7F7F"/>
                    </a:solidFill>
                  </a:tcPr>
                </a:tc>
                <a:tc>
                  <a:txBody>
                    <a:bodyPr/>
                    <a:lstStyle/>
                    <a:p>
                      <a:pPr algn="ctr"/>
                      <a:r>
                        <a:rPr lang="en-US" sz="2400" dirty="0" smtClean="0"/>
                        <a:t>80 (70-90)</a:t>
                      </a:r>
                      <a:endParaRPr lang="en-US" sz="2400" dirty="0"/>
                    </a:p>
                  </a:txBody>
                  <a:tcPr>
                    <a:solidFill>
                      <a:schemeClr val="bg1">
                        <a:lumMod val="85000"/>
                      </a:schemeClr>
                    </a:solidFill>
                  </a:tcPr>
                </a:tc>
                <a:tc>
                  <a:txBody>
                    <a:bodyPr/>
                    <a:lstStyle/>
                    <a:p>
                      <a:pPr algn="ctr"/>
                      <a:r>
                        <a:rPr lang="en-US" sz="2400" dirty="0" smtClean="0"/>
                        <a:t>69 (63-79)</a:t>
                      </a:r>
                      <a:endParaRPr lang="en-US" sz="2400" dirty="0"/>
                    </a:p>
                  </a:txBody>
                  <a:tcPr>
                    <a:solidFill>
                      <a:schemeClr val="bg1">
                        <a:lumMod val="85000"/>
                      </a:schemeClr>
                    </a:solidFill>
                  </a:tcPr>
                </a:tc>
                <a:tc>
                  <a:txBody>
                    <a:bodyPr/>
                    <a:lstStyle/>
                    <a:p>
                      <a:pPr algn="ctr"/>
                      <a:r>
                        <a:rPr lang="en-US" sz="2400" dirty="0" smtClean="0"/>
                        <a:t>0.04</a:t>
                      </a:r>
                      <a:endParaRPr lang="en-US" sz="2400" dirty="0"/>
                    </a:p>
                  </a:txBody>
                  <a:tcPr>
                    <a:solidFill>
                      <a:schemeClr val="bg1">
                        <a:lumMod val="85000"/>
                      </a:schemeClr>
                    </a:solidFill>
                  </a:tcPr>
                </a:tc>
              </a:tr>
              <a:tr h="370840">
                <a:tc>
                  <a:txBody>
                    <a:bodyPr/>
                    <a:lstStyle/>
                    <a:p>
                      <a:r>
                        <a:rPr lang="en-US" sz="2800" b="1" dirty="0" smtClean="0">
                          <a:solidFill>
                            <a:schemeClr val="bg1"/>
                          </a:solidFill>
                        </a:rPr>
                        <a:t>HATT (mmHg)</a:t>
                      </a:r>
                      <a:endParaRPr lang="en-US" sz="2800" b="1" dirty="0">
                        <a:solidFill>
                          <a:schemeClr val="bg1"/>
                        </a:solidFill>
                      </a:endParaRPr>
                    </a:p>
                  </a:txBody>
                  <a:tcPr>
                    <a:solidFill>
                      <a:srgbClr val="7F7F7F"/>
                    </a:solidFill>
                  </a:tcPr>
                </a:tc>
                <a:tc>
                  <a:txBody>
                    <a:bodyPr/>
                    <a:lstStyle/>
                    <a:p>
                      <a:pPr algn="ctr"/>
                      <a:r>
                        <a:rPr lang="en-US" sz="2400" dirty="0" smtClean="0"/>
                        <a:t>138- 153</a:t>
                      </a:r>
                      <a:endParaRPr lang="en-US" sz="2400" dirty="0"/>
                    </a:p>
                  </a:txBody>
                  <a:tcPr>
                    <a:solidFill>
                      <a:schemeClr val="bg1">
                        <a:lumMod val="85000"/>
                      </a:schemeClr>
                    </a:solidFill>
                  </a:tcPr>
                </a:tc>
                <a:tc>
                  <a:txBody>
                    <a:bodyPr/>
                    <a:lstStyle/>
                    <a:p>
                      <a:pPr algn="ctr"/>
                      <a:r>
                        <a:rPr lang="en-US" sz="2400" dirty="0" smtClean="0"/>
                        <a:t>102-11</a:t>
                      </a:r>
                      <a:endParaRPr lang="en-US" sz="2400" dirty="0"/>
                    </a:p>
                  </a:txBody>
                  <a:tcPr>
                    <a:solidFill>
                      <a:schemeClr val="bg1">
                        <a:lumMod val="85000"/>
                      </a:schemeClr>
                    </a:solidFill>
                  </a:tcPr>
                </a:tc>
                <a:tc>
                  <a:txBody>
                    <a:bodyPr/>
                    <a:lstStyle/>
                    <a:p>
                      <a:pPr algn="ctr"/>
                      <a:r>
                        <a:rPr lang="en-US" sz="2400" dirty="0" smtClean="0"/>
                        <a:t>&lt;0.0001</a:t>
                      </a:r>
                      <a:endParaRPr lang="en-US" sz="2400" dirty="0"/>
                    </a:p>
                  </a:txBody>
                  <a:tcPr>
                    <a:solidFill>
                      <a:schemeClr val="bg1">
                        <a:lumMod val="85000"/>
                      </a:schemeClr>
                    </a:solidFill>
                  </a:tcPr>
                </a:tc>
              </a:tr>
              <a:tr h="370840">
                <a:tc>
                  <a:txBody>
                    <a:bodyPr/>
                    <a:lstStyle/>
                    <a:p>
                      <a:r>
                        <a:rPr lang="en-US" sz="2800" b="1" dirty="0" smtClean="0">
                          <a:solidFill>
                            <a:schemeClr val="bg1"/>
                          </a:solidFill>
                        </a:rPr>
                        <a:t>ĐKTKT (mm)</a:t>
                      </a:r>
                      <a:endParaRPr lang="en-US" sz="2800" b="1" dirty="0">
                        <a:solidFill>
                          <a:schemeClr val="bg1"/>
                        </a:solidFill>
                      </a:endParaRPr>
                    </a:p>
                  </a:txBody>
                  <a:tcPr>
                    <a:solidFill>
                      <a:srgbClr val="FD9419"/>
                    </a:solidFill>
                  </a:tcPr>
                </a:tc>
                <a:tc>
                  <a:txBody>
                    <a:bodyPr/>
                    <a:lstStyle/>
                    <a:p>
                      <a:pPr algn="ctr"/>
                      <a:r>
                        <a:rPr lang="en-US" sz="2400" b="1" dirty="0" smtClean="0">
                          <a:solidFill>
                            <a:srgbClr val="FFFFFF"/>
                          </a:solidFill>
                        </a:rPr>
                        <a:t>5.4 (5.2-5.8)</a:t>
                      </a:r>
                      <a:endParaRPr lang="en-US" sz="2400" b="1" dirty="0">
                        <a:solidFill>
                          <a:srgbClr val="FFFFFF"/>
                        </a:solidFill>
                      </a:endParaRPr>
                    </a:p>
                  </a:txBody>
                  <a:tcPr>
                    <a:solidFill>
                      <a:srgbClr val="FD9419"/>
                    </a:solidFill>
                  </a:tcPr>
                </a:tc>
                <a:tc>
                  <a:txBody>
                    <a:bodyPr/>
                    <a:lstStyle/>
                    <a:p>
                      <a:pPr algn="ctr"/>
                      <a:r>
                        <a:rPr lang="en-US" sz="2400" b="1" dirty="0" smtClean="0">
                          <a:solidFill>
                            <a:srgbClr val="FFFFFF"/>
                          </a:solidFill>
                        </a:rPr>
                        <a:t>4.5 (4.3-4.8)</a:t>
                      </a:r>
                      <a:endParaRPr lang="en-US" sz="2400" b="1" dirty="0">
                        <a:solidFill>
                          <a:srgbClr val="FFFFFF"/>
                        </a:solidFill>
                      </a:endParaRPr>
                    </a:p>
                  </a:txBody>
                  <a:tcPr>
                    <a:solidFill>
                      <a:srgbClr val="FD9419"/>
                    </a:solidFill>
                  </a:tcPr>
                </a:tc>
                <a:tc>
                  <a:txBody>
                    <a:bodyPr/>
                    <a:lstStyle/>
                    <a:p>
                      <a:pPr algn="ctr"/>
                      <a:r>
                        <a:rPr lang="en-US" sz="2400" b="1" dirty="0" smtClean="0">
                          <a:solidFill>
                            <a:srgbClr val="FFFFFF"/>
                          </a:solidFill>
                        </a:rPr>
                        <a:t>&lt;0.0001</a:t>
                      </a:r>
                      <a:endParaRPr lang="en-US" sz="2400" b="1" dirty="0">
                        <a:solidFill>
                          <a:srgbClr val="FFFFFF"/>
                        </a:solidFill>
                      </a:endParaRPr>
                    </a:p>
                  </a:txBody>
                  <a:tcPr>
                    <a:solidFill>
                      <a:srgbClr val="FD9419"/>
                    </a:solidFill>
                  </a:tcPr>
                </a:tc>
              </a:tr>
            </a:tbl>
          </a:graphicData>
        </a:graphic>
      </p:graphicFrame>
      <p:sp>
        <p:nvSpPr>
          <p:cNvPr id="5" name="Rectangle 4"/>
          <p:cNvSpPr/>
          <p:nvPr/>
        </p:nvSpPr>
        <p:spPr>
          <a:xfrm>
            <a:off x="4114800" y="4674445"/>
            <a:ext cx="4572000" cy="646331"/>
          </a:xfrm>
          <a:prstGeom prst="rect">
            <a:avLst/>
          </a:prstGeom>
        </p:spPr>
        <p:txBody>
          <a:bodyPr>
            <a:spAutoFit/>
          </a:bodyPr>
          <a:lstStyle/>
          <a:p>
            <a:pPr lvl="0"/>
            <a:r>
              <a:rPr lang="en-US" i="1" dirty="0" err="1"/>
              <a:t>Dubost</a:t>
            </a:r>
            <a:r>
              <a:rPr lang="en-US" i="1" dirty="0"/>
              <a:t> C et al. Anesthesiology 2012;116:1066-71</a:t>
            </a:r>
          </a:p>
        </p:txBody>
      </p:sp>
    </p:spTree>
    <p:extLst>
      <p:ext uri="{BB962C8B-B14F-4D97-AF65-F5344CB8AC3E}">
        <p14:creationId xmlns:p14="http://schemas.microsoft.com/office/powerpoint/2010/main" val="168861758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DEADA"/>
          </a:solidFill>
        </p:spPr>
        <p:txBody>
          <a:bodyPr>
            <a:normAutofit fontScale="90000"/>
          </a:bodyPr>
          <a:lstStyle/>
          <a:p>
            <a:pPr algn="l"/>
            <a:r>
              <a:rPr lang="vi-VN" dirty="0">
                <a:latin typeface="Gill Sans Light"/>
                <a:cs typeface="Gill Sans Light"/>
              </a:rPr>
              <a:t>Tiền sản giật</a:t>
            </a:r>
            <a:br>
              <a:rPr lang="vi-VN" dirty="0">
                <a:latin typeface="Gill Sans Light"/>
                <a:cs typeface="Gill Sans Light"/>
              </a:rPr>
            </a:br>
            <a:r>
              <a:rPr lang="vi-VN" dirty="0">
                <a:latin typeface="Gill Sans Light"/>
                <a:cs typeface="Gill Sans Light"/>
              </a:rPr>
              <a:t>USG </a:t>
            </a:r>
            <a:r>
              <a:rPr lang="vi-VN" sz="3100" dirty="0">
                <a:latin typeface="Gill Sans Light"/>
                <a:cs typeface="Gill Sans Light"/>
              </a:rPr>
              <a:t>Xác định đường kính vỏ bọc thần kinh thị</a:t>
            </a:r>
            <a:endParaRPr lang="en-US" sz="3100" dirty="0">
              <a:latin typeface="Gill Sans Light"/>
              <a:cs typeface="Gill Sans Light"/>
            </a:endParaRPr>
          </a:p>
        </p:txBody>
      </p:sp>
      <p:sp>
        <p:nvSpPr>
          <p:cNvPr id="5" name="Rectangle 4"/>
          <p:cNvSpPr/>
          <p:nvPr/>
        </p:nvSpPr>
        <p:spPr>
          <a:xfrm>
            <a:off x="5319869" y="5952197"/>
            <a:ext cx="4572000" cy="646331"/>
          </a:xfrm>
          <a:prstGeom prst="rect">
            <a:avLst/>
          </a:prstGeom>
        </p:spPr>
        <p:txBody>
          <a:bodyPr>
            <a:spAutoFit/>
          </a:bodyPr>
          <a:lstStyle/>
          <a:p>
            <a:pPr lvl="0"/>
            <a:r>
              <a:rPr lang="en-US" i="1" dirty="0" err="1"/>
              <a:t>Dubost</a:t>
            </a:r>
            <a:r>
              <a:rPr lang="en-US" i="1" dirty="0"/>
              <a:t> C et al. Anesthesiology 2012;116:1066-71</a:t>
            </a:r>
          </a:p>
        </p:txBody>
      </p:sp>
      <p:pic>
        <p:nvPicPr>
          <p:cNvPr id="7" name="Picture 6" descr="Original.00000542-201205000-00018.FF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90" y="1885525"/>
            <a:ext cx="4241039" cy="3233792"/>
          </a:xfrm>
          <a:prstGeom prst="rect">
            <a:avLst/>
          </a:prstGeom>
        </p:spPr>
      </p:pic>
      <p:sp>
        <p:nvSpPr>
          <p:cNvPr id="9" name="Content Placeholder 8"/>
          <p:cNvSpPr>
            <a:spLocks noGrp="1"/>
          </p:cNvSpPr>
          <p:nvPr>
            <p:ph idx="1"/>
          </p:nvPr>
        </p:nvSpPr>
        <p:spPr>
          <a:xfrm>
            <a:off x="178613" y="1600200"/>
            <a:ext cx="8508187" cy="4939050"/>
          </a:xfrm>
        </p:spPr>
        <p:txBody>
          <a:bodyPr/>
          <a:lstStyle/>
          <a:p>
            <a:r>
              <a:rPr lang="en-US" dirty="0" smtClean="0"/>
              <a:t>    </a:t>
            </a:r>
            <a:endParaRPr lang="en-US" dirty="0"/>
          </a:p>
        </p:txBody>
      </p:sp>
    </p:spTree>
    <p:extLst>
      <p:ext uri="{BB962C8B-B14F-4D97-AF65-F5344CB8AC3E}">
        <p14:creationId xmlns:p14="http://schemas.microsoft.com/office/powerpoint/2010/main" val="400265916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DEADA"/>
          </a:solidFill>
        </p:spPr>
        <p:txBody>
          <a:bodyPr>
            <a:normAutofit fontScale="90000"/>
          </a:bodyPr>
          <a:lstStyle/>
          <a:p>
            <a:pPr algn="l"/>
            <a:r>
              <a:rPr lang="en-US" dirty="0" err="1">
                <a:latin typeface="Gill Sans Light"/>
                <a:cs typeface="Gill Sans Light"/>
              </a:rPr>
              <a:t>Tiền</a:t>
            </a:r>
            <a:r>
              <a:rPr lang="en-US" dirty="0">
                <a:latin typeface="Gill Sans Light"/>
                <a:cs typeface="Gill Sans Light"/>
              </a:rPr>
              <a:t> </a:t>
            </a:r>
            <a:r>
              <a:rPr lang="en-US" dirty="0" err="1">
                <a:latin typeface="Gill Sans Light"/>
                <a:cs typeface="Gill Sans Light"/>
              </a:rPr>
              <a:t>sản</a:t>
            </a:r>
            <a:r>
              <a:rPr lang="en-US" dirty="0">
                <a:latin typeface="Gill Sans Light"/>
                <a:cs typeface="Gill Sans Light"/>
              </a:rPr>
              <a:t> </a:t>
            </a:r>
            <a:r>
              <a:rPr lang="en-US" dirty="0" err="1">
                <a:latin typeface="Gill Sans Light"/>
                <a:cs typeface="Gill Sans Light"/>
              </a:rPr>
              <a:t>giật</a:t>
            </a:r>
            <a:r>
              <a:rPr lang="en-US" dirty="0">
                <a:latin typeface="Gill Sans Light"/>
                <a:cs typeface="Gill Sans Light"/>
              </a:rPr>
              <a:t/>
            </a:r>
            <a:br>
              <a:rPr lang="en-US" dirty="0">
                <a:latin typeface="Gill Sans Light"/>
                <a:cs typeface="Gill Sans Light"/>
              </a:rPr>
            </a:br>
            <a:r>
              <a:rPr lang="vi-VN" sz="3100" dirty="0">
                <a:latin typeface="Gill Sans Light"/>
                <a:cs typeface="Gill Sans Light"/>
              </a:rPr>
              <a:t>USG</a:t>
            </a:r>
            <a:r>
              <a:rPr lang="vi-VN" dirty="0">
                <a:latin typeface="Gill Sans Light"/>
                <a:cs typeface="Gill Sans Light"/>
              </a:rPr>
              <a:t> </a:t>
            </a:r>
            <a:r>
              <a:rPr lang="vi-VN" sz="3100" dirty="0">
                <a:latin typeface="Gill Sans Light"/>
                <a:cs typeface="Gill Sans Light"/>
              </a:rPr>
              <a:t>Xác định đường kính vỏ bọc thần kinh </a:t>
            </a:r>
            <a:r>
              <a:rPr lang="vi-VN" sz="3100" dirty="0" smtClean="0">
                <a:latin typeface="Gill Sans Light"/>
                <a:cs typeface="Gill Sans Light"/>
              </a:rPr>
              <a:t>th</a:t>
            </a:r>
            <a:r>
              <a:rPr lang="en-US" sz="3100" dirty="0">
                <a:latin typeface="Gill Sans Light"/>
                <a:cs typeface="Gill Sans Light"/>
              </a:rPr>
              <a:t>ị</a:t>
            </a:r>
          </a:p>
        </p:txBody>
      </p:sp>
      <p:sp>
        <p:nvSpPr>
          <p:cNvPr id="5" name="Rectangle 4"/>
          <p:cNvSpPr/>
          <p:nvPr/>
        </p:nvSpPr>
        <p:spPr>
          <a:xfrm>
            <a:off x="5319869" y="5952197"/>
            <a:ext cx="4572000" cy="646331"/>
          </a:xfrm>
          <a:prstGeom prst="rect">
            <a:avLst/>
          </a:prstGeom>
        </p:spPr>
        <p:txBody>
          <a:bodyPr>
            <a:spAutoFit/>
          </a:bodyPr>
          <a:lstStyle/>
          <a:p>
            <a:pPr lvl="0"/>
            <a:r>
              <a:rPr lang="en-US" i="1" dirty="0" err="1"/>
              <a:t>Dubost</a:t>
            </a:r>
            <a:r>
              <a:rPr lang="en-US" i="1" dirty="0"/>
              <a:t> C et al. Anesthesiology 2012;116:1066-71</a:t>
            </a:r>
          </a:p>
        </p:txBody>
      </p:sp>
      <p:pic>
        <p:nvPicPr>
          <p:cNvPr id="7" name="Picture 6" descr="Original.00000542-201205000-00018.FF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90" y="1885525"/>
            <a:ext cx="4241039" cy="3233792"/>
          </a:xfrm>
          <a:prstGeom prst="rect">
            <a:avLst/>
          </a:prstGeom>
        </p:spPr>
      </p:pic>
      <p:sp>
        <p:nvSpPr>
          <p:cNvPr id="9" name="Content Placeholder 8"/>
          <p:cNvSpPr>
            <a:spLocks noGrp="1"/>
          </p:cNvSpPr>
          <p:nvPr>
            <p:ph idx="1"/>
          </p:nvPr>
        </p:nvSpPr>
        <p:spPr>
          <a:xfrm>
            <a:off x="178613" y="1600200"/>
            <a:ext cx="8508187" cy="4939050"/>
          </a:xfrm>
        </p:spPr>
        <p:txBody>
          <a:bodyPr/>
          <a:lstStyle/>
          <a:p>
            <a:r>
              <a:rPr lang="en-US" dirty="0" smtClean="0"/>
              <a:t>    </a:t>
            </a:r>
            <a:endParaRPr lang="en-US" dirty="0"/>
          </a:p>
        </p:txBody>
      </p:sp>
      <p:pic>
        <p:nvPicPr>
          <p:cNvPr id="10" name="Picture Placeholder 1" descr="Fig. 3"/>
          <p:cNvPicPr>
            <a:picLocks noChangeAspect="1"/>
          </p:cNvPicPr>
          <p:nvPr/>
        </p:nvPicPr>
        <p:blipFill>
          <a:blip r:embed="rId4"/>
          <a:stretch>
            <a:fillRect/>
          </a:stretch>
        </p:blipFill>
        <p:spPr>
          <a:xfrm>
            <a:off x="5145730" y="1885526"/>
            <a:ext cx="3541070" cy="3094895"/>
          </a:xfrm>
          <a:prstGeom prst="rect">
            <a:avLst/>
          </a:prstGeom>
        </p:spPr>
      </p:pic>
    </p:spTree>
    <p:extLst>
      <p:ext uri="{BB962C8B-B14F-4D97-AF65-F5344CB8AC3E}">
        <p14:creationId xmlns:p14="http://schemas.microsoft.com/office/powerpoint/2010/main" val="369259865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DEADA"/>
          </a:solidFill>
        </p:spPr>
        <p:txBody>
          <a:bodyPr>
            <a:normAutofit fontScale="90000"/>
          </a:bodyPr>
          <a:lstStyle/>
          <a:p>
            <a:pPr algn="l"/>
            <a:r>
              <a:rPr lang="en-US" dirty="0" err="1" smtClean="0">
                <a:latin typeface="Gill Sans Light"/>
                <a:cs typeface="Gill Sans Light"/>
              </a:rPr>
              <a:t>Tiền</a:t>
            </a:r>
            <a:r>
              <a:rPr lang="en-US" dirty="0" smtClean="0">
                <a:latin typeface="Gill Sans Light"/>
                <a:cs typeface="Gill Sans Light"/>
              </a:rPr>
              <a:t> </a:t>
            </a:r>
            <a:r>
              <a:rPr lang="en-US" dirty="0" err="1" smtClean="0">
                <a:latin typeface="Gill Sans Light"/>
                <a:cs typeface="Gill Sans Light"/>
              </a:rPr>
              <a:t>sản</a:t>
            </a:r>
            <a:r>
              <a:rPr lang="en-US" dirty="0" smtClean="0">
                <a:latin typeface="Gill Sans Light"/>
                <a:cs typeface="Gill Sans Light"/>
              </a:rPr>
              <a:t> </a:t>
            </a:r>
            <a:r>
              <a:rPr lang="en-US" dirty="0" err="1" smtClean="0">
                <a:latin typeface="Gill Sans Light"/>
                <a:cs typeface="Gill Sans Light"/>
              </a:rPr>
              <a:t>giật</a:t>
            </a:r>
            <a:r>
              <a:rPr lang="en-US" dirty="0" smtClean="0">
                <a:latin typeface="Gill Sans Light"/>
                <a:cs typeface="Gill Sans Light"/>
              </a:rPr>
              <a:t/>
            </a:r>
            <a:br>
              <a:rPr lang="en-US" dirty="0" smtClean="0">
                <a:latin typeface="Gill Sans Light"/>
                <a:cs typeface="Gill Sans Light"/>
              </a:rPr>
            </a:br>
            <a:r>
              <a:rPr lang="vi-VN" sz="3100" dirty="0">
                <a:latin typeface="Gill Sans Light"/>
                <a:cs typeface="Gill Sans Light"/>
              </a:rPr>
              <a:t>USG Xác định đường kính vỏ bọc thần kinh thị</a:t>
            </a:r>
            <a:r>
              <a:rPr lang="en-US" sz="3100" dirty="0" smtClean="0">
                <a:latin typeface="Gill Sans Light"/>
                <a:cs typeface="Gill Sans Light"/>
              </a:rPr>
              <a:t/>
            </a:r>
            <a:br>
              <a:rPr lang="en-US" sz="3100" dirty="0" smtClean="0">
                <a:latin typeface="Gill Sans Light"/>
                <a:cs typeface="Gill Sans Light"/>
              </a:rPr>
            </a:br>
            <a:endParaRPr lang="en-US" sz="2800" dirty="0">
              <a:latin typeface="Gill Sans Light"/>
              <a:cs typeface="Gill Sans Light"/>
            </a:endParaRPr>
          </a:p>
        </p:txBody>
      </p:sp>
      <p:sp>
        <p:nvSpPr>
          <p:cNvPr id="5" name="Rectangle 4"/>
          <p:cNvSpPr/>
          <p:nvPr/>
        </p:nvSpPr>
        <p:spPr>
          <a:xfrm>
            <a:off x="5319869" y="5952197"/>
            <a:ext cx="4572000" cy="646331"/>
          </a:xfrm>
          <a:prstGeom prst="rect">
            <a:avLst/>
          </a:prstGeom>
        </p:spPr>
        <p:txBody>
          <a:bodyPr>
            <a:spAutoFit/>
          </a:bodyPr>
          <a:lstStyle/>
          <a:p>
            <a:pPr lvl="0"/>
            <a:r>
              <a:rPr lang="en-US" i="1" dirty="0" err="1"/>
              <a:t>Dubost</a:t>
            </a:r>
            <a:r>
              <a:rPr lang="en-US" i="1" dirty="0"/>
              <a:t> C et al. Anesthesiology 2012;116:1066-71</a:t>
            </a:r>
          </a:p>
        </p:txBody>
      </p:sp>
      <p:pic>
        <p:nvPicPr>
          <p:cNvPr id="7" name="Picture 6" descr="Original.00000542-201205000-00018.FF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90" y="1885525"/>
            <a:ext cx="4241039" cy="3233792"/>
          </a:xfrm>
          <a:prstGeom prst="rect">
            <a:avLst/>
          </a:prstGeom>
        </p:spPr>
      </p:pic>
      <p:sp>
        <p:nvSpPr>
          <p:cNvPr id="9" name="Content Placeholder 8"/>
          <p:cNvSpPr>
            <a:spLocks noGrp="1"/>
          </p:cNvSpPr>
          <p:nvPr>
            <p:ph idx="1"/>
          </p:nvPr>
        </p:nvSpPr>
        <p:spPr>
          <a:xfrm>
            <a:off x="178613" y="1600200"/>
            <a:ext cx="8508187" cy="4939050"/>
          </a:xfrm>
        </p:spPr>
        <p:txBody>
          <a:bodyPr/>
          <a:lstStyle/>
          <a:p>
            <a:r>
              <a:rPr lang="en-US" dirty="0" smtClean="0"/>
              <a:t>    </a:t>
            </a:r>
            <a:endParaRPr lang="en-US" dirty="0"/>
          </a:p>
        </p:txBody>
      </p:sp>
      <p:pic>
        <p:nvPicPr>
          <p:cNvPr id="10" name="Picture Placeholder 1" descr="Fig. 3"/>
          <p:cNvPicPr>
            <a:picLocks noChangeAspect="1"/>
          </p:cNvPicPr>
          <p:nvPr/>
        </p:nvPicPr>
        <p:blipFill>
          <a:blip r:embed="rId4"/>
          <a:stretch>
            <a:fillRect/>
          </a:stretch>
        </p:blipFill>
        <p:spPr>
          <a:xfrm>
            <a:off x="5145730" y="1885526"/>
            <a:ext cx="3541070" cy="3094895"/>
          </a:xfrm>
          <a:prstGeom prst="rect">
            <a:avLst/>
          </a:prstGeom>
        </p:spPr>
      </p:pic>
      <p:cxnSp>
        <p:nvCxnSpPr>
          <p:cNvPr id="4" name="Straight Arrow Connector 3"/>
          <p:cNvCxnSpPr/>
          <p:nvPr/>
        </p:nvCxnSpPr>
        <p:spPr>
          <a:xfrm>
            <a:off x="1905107" y="1885526"/>
            <a:ext cx="2878922" cy="914400"/>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948663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884798"/>
            <a:ext cx="9144000" cy="1754326"/>
          </a:xfrm>
          <a:prstGeom prst="rect">
            <a:avLst/>
          </a:prstGeom>
          <a:solidFill>
            <a:srgbClr val="FDEADA"/>
          </a:solidFill>
        </p:spPr>
        <p:txBody>
          <a:bodyPr wrap="square" rtlCol="0">
            <a:spAutoFit/>
          </a:bodyPr>
          <a:lstStyle/>
          <a:p>
            <a:r>
              <a:rPr lang="en-US" sz="4400" dirty="0" err="1">
                <a:latin typeface="Gill Sans Light"/>
                <a:cs typeface="Gill Sans Light"/>
              </a:rPr>
              <a:t>Câu</a:t>
            </a:r>
            <a:r>
              <a:rPr lang="en-US" sz="4400" dirty="0">
                <a:latin typeface="Gill Sans Light"/>
                <a:cs typeface="Gill Sans Light"/>
              </a:rPr>
              <a:t> </a:t>
            </a:r>
            <a:r>
              <a:rPr lang="en-US" sz="4400" dirty="0" err="1">
                <a:latin typeface="Gill Sans Light"/>
                <a:cs typeface="Gill Sans Light"/>
              </a:rPr>
              <a:t>hỏi</a:t>
            </a:r>
            <a:r>
              <a:rPr lang="en-US" sz="4400" dirty="0">
                <a:latin typeface="Gill Sans Light"/>
                <a:cs typeface="Gill Sans Light"/>
              </a:rPr>
              <a:t> </a:t>
            </a:r>
            <a:r>
              <a:rPr lang="en-US" sz="4400" dirty="0" err="1">
                <a:latin typeface="Gill Sans Light"/>
                <a:cs typeface="Gill Sans Light"/>
              </a:rPr>
              <a:t>lớn</a:t>
            </a:r>
            <a:endParaRPr lang="en-US" dirty="0">
              <a:latin typeface="Gill Sans Light"/>
              <a:cs typeface="Gill Sans Light"/>
            </a:endParaRPr>
          </a:p>
          <a:p>
            <a:r>
              <a:rPr lang="vi-VN" sz="3200" dirty="0">
                <a:latin typeface="Gill Sans Light"/>
                <a:cs typeface="Gill Sans Light"/>
              </a:rPr>
              <a:t>Liệu </a:t>
            </a:r>
            <a:r>
              <a:rPr lang="en-US" sz="3200" dirty="0" smtClean="0">
                <a:latin typeface="Gill Sans Light"/>
                <a:cs typeface="Gill Sans Light"/>
              </a:rPr>
              <a:t>ĐKVBTKT </a:t>
            </a:r>
            <a:r>
              <a:rPr lang="vi-VN" sz="3200" dirty="0" smtClean="0">
                <a:latin typeface="Gill Sans Light"/>
                <a:cs typeface="Gill Sans Light"/>
              </a:rPr>
              <a:t>thực </a:t>
            </a:r>
            <a:r>
              <a:rPr lang="vi-VN" sz="3200" dirty="0">
                <a:latin typeface="Gill Sans Light"/>
                <a:cs typeface="Gill Sans Light"/>
              </a:rPr>
              <a:t>sự đại diện cho </a:t>
            </a:r>
            <a:r>
              <a:rPr lang="en-US" sz="3200" dirty="0" err="1" smtClean="0">
                <a:latin typeface="Gill Sans Light"/>
                <a:cs typeface="Gill Sans Light"/>
              </a:rPr>
              <a:t>sự</a:t>
            </a:r>
            <a:r>
              <a:rPr lang="en-US" sz="3200" dirty="0" smtClean="0">
                <a:latin typeface="Gill Sans Light"/>
                <a:cs typeface="Gill Sans Light"/>
              </a:rPr>
              <a:t> </a:t>
            </a:r>
            <a:r>
              <a:rPr lang="vi-VN" sz="3200" dirty="0" smtClean="0">
                <a:latin typeface="Gill Sans Light"/>
                <a:cs typeface="Gill Sans Light"/>
              </a:rPr>
              <a:t>tăng </a:t>
            </a:r>
            <a:r>
              <a:rPr lang="vi-VN" sz="3200" dirty="0">
                <a:latin typeface="Gill Sans Light"/>
                <a:cs typeface="Gill Sans Light"/>
              </a:rPr>
              <a:t>ICP,</a:t>
            </a:r>
          </a:p>
          <a:p>
            <a:r>
              <a:rPr lang="vi-VN" sz="3200" dirty="0">
                <a:latin typeface="Gill Sans Light"/>
                <a:cs typeface="Gill Sans Light"/>
              </a:rPr>
              <a:t>hoặc là nó chỉ là </a:t>
            </a:r>
            <a:r>
              <a:rPr lang="en-US" sz="3200" dirty="0" err="1" smtClean="0">
                <a:latin typeface="Gill Sans Light"/>
                <a:cs typeface="Gill Sans Light"/>
              </a:rPr>
              <a:t>phù</a:t>
            </a:r>
            <a:r>
              <a:rPr lang="en-US" sz="3200" dirty="0" smtClean="0">
                <a:latin typeface="Gill Sans Light"/>
                <a:cs typeface="Gill Sans Light"/>
              </a:rPr>
              <a:t> </a:t>
            </a:r>
            <a:r>
              <a:rPr lang="en-US" sz="3200" dirty="0" err="1" smtClean="0">
                <a:latin typeface="Gill Sans Light"/>
                <a:cs typeface="Gill Sans Light"/>
              </a:rPr>
              <a:t>nề</a:t>
            </a:r>
            <a:r>
              <a:rPr lang="en-US" sz="3200" dirty="0" smtClean="0">
                <a:latin typeface="Gill Sans Light"/>
                <a:cs typeface="Gill Sans Light"/>
              </a:rPr>
              <a:t>  </a:t>
            </a:r>
            <a:r>
              <a:rPr lang="en-US" sz="3200" dirty="0" err="1" smtClean="0">
                <a:latin typeface="Gill Sans Light"/>
                <a:cs typeface="Gill Sans Light"/>
              </a:rPr>
              <a:t>vỏ</a:t>
            </a:r>
            <a:r>
              <a:rPr lang="en-US" sz="3200" dirty="0" smtClean="0">
                <a:latin typeface="Gill Sans Light"/>
                <a:cs typeface="Gill Sans Light"/>
              </a:rPr>
              <a:t> </a:t>
            </a:r>
            <a:r>
              <a:rPr lang="en-US" sz="3200" dirty="0" err="1" smtClean="0">
                <a:latin typeface="Gill Sans Light"/>
                <a:cs typeface="Gill Sans Light"/>
              </a:rPr>
              <a:t>bọc</a:t>
            </a:r>
            <a:r>
              <a:rPr lang="en-US" sz="3200" dirty="0" smtClean="0">
                <a:latin typeface="Gill Sans Light"/>
                <a:cs typeface="Gill Sans Light"/>
              </a:rPr>
              <a:t> </a:t>
            </a:r>
            <a:r>
              <a:rPr lang="vi-VN" sz="3200" dirty="0" smtClean="0">
                <a:latin typeface="Gill Sans Light"/>
                <a:cs typeface="Gill Sans Light"/>
              </a:rPr>
              <a:t>thần </a:t>
            </a:r>
            <a:r>
              <a:rPr lang="vi-VN" sz="3200" dirty="0">
                <a:latin typeface="Gill Sans Light"/>
                <a:cs typeface="Gill Sans Light"/>
              </a:rPr>
              <a:t>kinh </a:t>
            </a:r>
            <a:r>
              <a:rPr lang="en-US" sz="3200" dirty="0" err="1" smtClean="0">
                <a:latin typeface="Gill Sans Light"/>
                <a:cs typeface="Gill Sans Light"/>
              </a:rPr>
              <a:t>thị</a:t>
            </a:r>
            <a:r>
              <a:rPr lang="vi-VN" sz="3200" dirty="0" smtClean="0">
                <a:solidFill>
                  <a:schemeClr val="bg1">
                    <a:lumMod val="50000"/>
                  </a:schemeClr>
                </a:solidFill>
                <a:latin typeface="Gill Sans Light"/>
                <a:cs typeface="Gill Sans Light"/>
              </a:rPr>
              <a:t>?</a:t>
            </a:r>
            <a:endParaRPr lang="en-US" sz="3200" dirty="0">
              <a:solidFill>
                <a:schemeClr val="bg1">
                  <a:lumMod val="50000"/>
                </a:schemeClr>
              </a:solidFill>
              <a:latin typeface="Gill Sans Light"/>
              <a:cs typeface="Gill Sans Light"/>
            </a:endParaRPr>
          </a:p>
        </p:txBody>
      </p:sp>
    </p:spTree>
    <p:extLst>
      <p:ext uri="{BB962C8B-B14F-4D97-AF65-F5344CB8AC3E}">
        <p14:creationId xmlns:p14="http://schemas.microsoft.com/office/powerpoint/2010/main" val="113136946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67568" y="0"/>
            <a:ext cx="8663698" cy="1143000"/>
          </a:xfrm>
          <a:solidFill>
            <a:srgbClr val="FDEADA"/>
          </a:solidFill>
        </p:spPr>
        <p:txBody>
          <a:bodyPr>
            <a:normAutofit/>
          </a:bodyPr>
          <a:lstStyle/>
          <a:p>
            <a:pPr algn="l"/>
            <a:r>
              <a:rPr lang="en-US" sz="4000" dirty="0" smtClean="0">
                <a:latin typeface="Gill Sans Light"/>
                <a:cs typeface="Gill Sans Light"/>
              </a:rPr>
              <a:t>Preeclampsia</a:t>
            </a:r>
            <a:br>
              <a:rPr lang="en-US" sz="4000" dirty="0" smtClean="0">
                <a:latin typeface="Gill Sans Light"/>
                <a:cs typeface="Gill Sans Light"/>
              </a:rPr>
            </a:br>
            <a:r>
              <a:rPr lang="en-US" sz="2700" dirty="0" smtClean="0">
                <a:latin typeface="Gill Sans Light"/>
                <a:cs typeface="Gill Sans Light"/>
              </a:rPr>
              <a:t>sFlt-1/PIGF t</a:t>
            </a:r>
            <a:r>
              <a:rPr lang="vi-VN" sz="2700" dirty="0" smtClean="0">
                <a:latin typeface="Gill Sans Light"/>
                <a:cs typeface="Gill Sans Light"/>
              </a:rPr>
              <a:t>ỷ </a:t>
            </a:r>
            <a:r>
              <a:rPr lang="vi-VN" sz="2700" dirty="0">
                <a:latin typeface="Gill Sans Light"/>
                <a:cs typeface="Gill Sans Light"/>
              </a:rPr>
              <a:t>lệ các rối loạn tăng huyết áp khác nhau</a:t>
            </a:r>
            <a:endParaRPr lang="en-US" sz="2700" dirty="0">
              <a:latin typeface="Gill Sans Light"/>
              <a:cs typeface="Gill Sans Light"/>
            </a:endParaRPr>
          </a:p>
        </p:txBody>
      </p:sp>
      <p:sp>
        <p:nvSpPr>
          <p:cNvPr id="5" name="Content Placeholder 4"/>
          <p:cNvSpPr>
            <a:spLocks noGrp="1"/>
          </p:cNvSpPr>
          <p:nvPr>
            <p:ph sz="half" idx="4294967295"/>
          </p:nvPr>
        </p:nvSpPr>
        <p:spPr>
          <a:xfrm>
            <a:off x="6046571" y="1337708"/>
            <a:ext cx="2738019" cy="4778055"/>
          </a:xfrm>
        </p:spPr>
        <p:txBody>
          <a:bodyPr>
            <a:normAutofit/>
          </a:bodyPr>
          <a:lstStyle/>
          <a:p>
            <a:pPr marL="0" indent="0">
              <a:buNone/>
            </a:pPr>
            <a:r>
              <a:rPr lang="vi-VN" sz="2400" b="1" dirty="0"/>
              <a:t>Nghiên cứu đoàn hệ </a:t>
            </a:r>
            <a:r>
              <a:rPr lang="en-US" sz="2400" b="1" dirty="0" err="1" smtClean="0"/>
              <a:t>tiến</a:t>
            </a:r>
            <a:r>
              <a:rPr lang="en-US" sz="2400" b="1" dirty="0" smtClean="0"/>
              <a:t> </a:t>
            </a:r>
            <a:r>
              <a:rPr lang="en-US" sz="2400" b="1" dirty="0" err="1" smtClean="0"/>
              <a:t>cứu</a:t>
            </a:r>
            <a:endParaRPr lang="en-US" sz="2400" b="1" dirty="0" smtClean="0"/>
          </a:p>
          <a:p>
            <a:pPr marL="0" indent="0">
              <a:buNone/>
            </a:pPr>
            <a:r>
              <a:rPr lang="en-US" sz="2000" dirty="0" smtClean="0"/>
              <a:t>630 </a:t>
            </a:r>
            <a:r>
              <a:rPr lang="en-US" sz="2000" dirty="0" err="1" smtClean="0"/>
              <a:t>thai</a:t>
            </a:r>
            <a:r>
              <a:rPr lang="en-US" sz="2000" dirty="0" smtClean="0"/>
              <a:t> </a:t>
            </a:r>
            <a:r>
              <a:rPr lang="en-US" sz="2000" dirty="0" err="1" smtClean="0"/>
              <a:t>đơn</a:t>
            </a:r>
            <a:r>
              <a:rPr lang="en-US" sz="2000" dirty="0" smtClean="0"/>
              <a:t> </a:t>
            </a:r>
            <a:r>
              <a:rPr lang="en-US" sz="2000" dirty="0" err="1" smtClean="0"/>
              <a:t>cao</a:t>
            </a:r>
            <a:r>
              <a:rPr lang="en-US" sz="2000" dirty="0" smtClean="0"/>
              <a:t> HA</a:t>
            </a:r>
          </a:p>
          <a:p>
            <a:pPr marL="0" indent="0">
              <a:buNone/>
            </a:pPr>
            <a:r>
              <a:rPr lang="en-US" sz="2400" b="1" dirty="0" err="1"/>
              <a:t>Kết</a:t>
            </a:r>
            <a:r>
              <a:rPr lang="en-US" sz="2400" b="1" dirty="0"/>
              <a:t> </a:t>
            </a:r>
            <a:r>
              <a:rPr lang="en-US" sz="2400" b="1" dirty="0" err="1"/>
              <a:t>cục</a:t>
            </a:r>
            <a:r>
              <a:rPr lang="en-US" sz="2400" b="1" dirty="0"/>
              <a:t> </a:t>
            </a:r>
            <a:r>
              <a:rPr lang="en-US" sz="2400" b="1" dirty="0" err="1" smtClean="0"/>
              <a:t>chính</a:t>
            </a:r>
            <a:endParaRPr lang="en-US" sz="2400" b="1" dirty="0" smtClean="0"/>
          </a:p>
          <a:p>
            <a:pPr marL="0" indent="0">
              <a:buNone/>
            </a:pPr>
            <a:r>
              <a:rPr lang="vi-VN" sz="2000" dirty="0"/>
              <a:t>Để xác định tỷ lệ sFlt-1 / PLGF phân biệt các nguyên nhân khác nhau của tăng huyết áp </a:t>
            </a:r>
            <a:r>
              <a:rPr lang="vi-VN" sz="2000" dirty="0" smtClean="0"/>
              <a:t>mẹ</a:t>
            </a:r>
            <a:r>
              <a:rPr lang="en-US" sz="2000" dirty="0" smtClean="0"/>
              <a:t>?</a:t>
            </a:r>
            <a:endParaRPr lang="en-US" sz="2000" dirty="0"/>
          </a:p>
        </p:txBody>
      </p:sp>
      <p:sp>
        <p:nvSpPr>
          <p:cNvPr id="9" name="TextBox 8"/>
          <p:cNvSpPr txBox="1"/>
          <p:nvPr/>
        </p:nvSpPr>
        <p:spPr>
          <a:xfrm>
            <a:off x="3624540" y="6115763"/>
            <a:ext cx="5519460" cy="369332"/>
          </a:xfrm>
          <a:prstGeom prst="rect">
            <a:avLst/>
          </a:prstGeom>
          <a:noFill/>
        </p:spPr>
        <p:txBody>
          <a:bodyPr wrap="none" rtlCol="0">
            <a:spAutoFit/>
          </a:bodyPr>
          <a:lstStyle/>
          <a:p>
            <a:r>
              <a:rPr lang="en-US" dirty="0" err="1" smtClean="0"/>
              <a:t>Verichren</a:t>
            </a:r>
            <a:r>
              <a:rPr lang="en-US" dirty="0" smtClean="0"/>
              <a:t> S et al. Am J </a:t>
            </a:r>
            <a:r>
              <a:rPr lang="en-US" dirty="0" err="1" smtClean="0"/>
              <a:t>Obstet</a:t>
            </a:r>
            <a:r>
              <a:rPr lang="en-US" dirty="0" smtClean="0"/>
              <a:t> </a:t>
            </a:r>
            <a:r>
              <a:rPr lang="en-US" dirty="0" err="1" smtClean="0"/>
              <a:t>Gynecol</a:t>
            </a:r>
            <a:r>
              <a:rPr lang="en-US" dirty="0" smtClean="0"/>
              <a:t> 2012. 206:58 e1-8</a:t>
            </a:r>
            <a:endParaRPr lang="en-US" dirty="0"/>
          </a:p>
        </p:txBody>
      </p:sp>
      <p:sp>
        <p:nvSpPr>
          <p:cNvPr id="10" name="TextBox 9"/>
          <p:cNvSpPr txBox="1"/>
          <p:nvPr/>
        </p:nvSpPr>
        <p:spPr>
          <a:xfrm>
            <a:off x="0" y="6488668"/>
            <a:ext cx="9144000" cy="369332"/>
          </a:xfrm>
          <a:prstGeom prst="rect">
            <a:avLst/>
          </a:prstGeom>
          <a:solidFill>
            <a:srgbClr val="1F497D"/>
          </a:solidFill>
        </p:spPr>
        <p:txBody>
          <a:bodyPr wrap="square" rtlCol="0">
            <a:spAutoFit/>
          </a:bodyPr>
          <a:lstStyle/>
          <a:p>
            <a:r>
              <a:rPr lang="en-US" b="1" dirty="0">
                <a:solidFill>
                  <a:srgbClr val="FFFFFF"/>
                </a:solidFill>
              </a:rPr>
              <a:t>Impact of Maternal Disease: Preeclampsia, Congenital Heart Disease</a:t>
            </a:r>
          </a:p>
        </p:txBody>
      </p:sp>
      <p:pic>
        <p:nvPicPr>
          <p:cNvPr id="7" name="Picture 6" descr="sflt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751" y="1143000"/>
            <a:ext cx="5129305" cy="2767687"/>
          </a:xfrm>
          <a:prstGeom prst="rect">
            <a:avLst/>
          </a:prstGeom>
        </p:spPr>
      </p:pic>
    </p:spTree>
    <p:extLst>
      <p:ext uri="{BB962C8B-B14F-4D97-AF65-F5344CB8AC3E}">
        <p14:creationId xmlns:p14="http://schemas.microsoft.com/office/powerpoint/2010/main" val="192125830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1">
              <a:lumMod val="20000"/>
              <a:lumOff val="80000"/>
            </a:schemeClr>
          </a:solidFill>
        </p:spPr>
        <p:txBody>
          <a:bodyPr>
            <a:normAutofit/>
          </a:bodyPr>
          <a:lstStyle/>
          <a:p>
            <a:pPr algn="l"/>
            <a:r>
              <a:rPr lang="vi-VN" b="1" dirty="0" smtClean="0"/>
              <a:t>Những </a:t>
            </a:r>
            <a:r>
              <a:rPr lang="vi-VN" b="1" dirty="0"/>
              <a:t>gì chúng ta biết cho đến nay</a:t>
            </a:r>
            <a:endParaRPr lang="en-US" b="1" dirty="0"/>
          </a:p>
        </p:txBody>
      </p:sp>
      <p:sp>
        <p:nvSpPr>
          <p:cNvPr id="3" name="Content Placeholder 2"/>
          <p:cNvSpPr>
            <a:spLocks noGrp="1"/>
          </p:cNvSpPr>
          <p:nvPr>
            <p:ph idx="1"/>
          </p:nvPr>
        </p:nvSpPr>
        <p:spPr/>
        <p:txBody>
          <a:bodyPr/>
          <a:lstStyle/>
          <a:p>
            <a:pPr marL="0" indent="0">
              <a:buNone/>
            </a:pPr>
            <a:r>
              <a:rPr lang="en-US" b="1" dirty="0" smtClean="0"/>
              <a:t>T</a:t>
            </a:r>
            <a:r>
              <a:rPr lang="vi-VN" b="1" dirty="0" smtClean="0"/>
              <a:t>hay </a:t>
            </a:r>
            <a:r>
              <a:rPr lang="vi-VN" b="1" dirty="0"/>
              <a:t>đổi </a:t>
            </a:r>
            <a:r>
              <a:rPr lang="vi-VN" b="1" dirty="0" smtClean="0"/>
              <a:t>các </a:t>
            </a:r>
            <a:r>
              <a:rPr lang="vi-VN" b="1" dirty="0"/>
              <a:t>yếu tố </a:t>
            </a:r>
            <a:r>
              <a:rPr lang="en-US" b="1" dirty="0" smtClean="0"/>
              <a:t> </a:t>
            </a:r>
            <a:r>
              <a:rPr lang="en-US" b="1" dirty="0" err="1" smtClean="0"/>
              <a:t>mạch</a:t>
            </a:r>
            <a:r>
              <a:rPr lang="en-US" b="1" dirty="0" smtClean="0"/>
              <a:t> </a:t>
            </a:r>
            <a:r>
              <a:rPr lang="en-US" b="1" dirty="0" err="1" smtClean="0"/>
              <a:t>máu</a:t>
            </a:r>
            <a:r>
              <a:rPr lang="en-US" b="1" dirty="0" smtClean="0"/>
              <a:t> </a:t>
            </a:r>
            <a:r>
              <a:rPr lang="vi-VN" b="1" dirty="0" smtClean="0"/>
              <a:t>tuần </a:t>
            </a:r>
            <a:r>
              <a:rPr lang="vi-VN" b="1" dirty="0"/>
              <a:t>hoàn </a:t>
            </a:r>
            <a:endParaRPr lang="en-US" b="1" dirty="0" smtClean="0"/>
          </a:p>
          <a:p>
            <a:pPr marL="0" indent="0">
              <a:buNone/>
            </a:pPr>
            <a:r>
              <a:rPr lang="en-US" b="1" dirty="0" smtClean="0"/>
              <a:t>        </a:t>
            </a:r>
            <a:r>
              <a:rPr lang="en-US" sz="2400" b="1" dirty="0" smtClean="0"/>
              <a:t>sFlt-1, </a:t>
            </a:r>
            <a:r>
              <a:rPr lang="en-US" sz="2400" b="1" dirty="0" err="1" smtClean="0"/>
              <a:t>sEng</a:t>
            </a:r>
            <a:r>
              <a:rPr lang="en-US" sz="2400" b="1" dirty="0" smtClean="0"/>
              <a:t>, </a:t>
            </a:r>
            <a:r>
              <a:rPr lang="en-US" sz="2400" b="1" dirty="0" err="1" smtClean="0"/>
              <a:t>PlGF</a:t>
            </a:r>
            <a:endParaRPr lang="en-US" sz="2400" b="1" dirty="0" smtClean="0"/>
          </a:p>
          <a:p>
            <a:pPr lvl="1">
              <a:buClr>
                <a:srgbClr val="800000"/>
              </a:buClr>
              <a:buFont typeface="Wingdings" charset="2"/>
              <a:buChar char="§"/>
            </a:pPr>
            <a:endParaRPr lang="en-US" dirty="0"/>
          </a:p>
          <a:p>
            <a:pPr marL="457200" lvl="1" indent="0">
              <a:buClr>
                <a:srgbClr val="800000"/>
              </a:buClr>
              <a:buNone/>
            </a:pPr>
            <a:endParaRPr lang="en-US" dirty="0" smtClean="0"/>
          </a:p>
          <a:p>
            <a:pPr lvl="1">
              <a:buClr>
                <a:srgbClr val="800000"/>
              </a:buClr>
              <a:buFont typeface="Wingdings" charset="2"/>
              <a:buChar char="§"/>
            </a:pPr>
            <a:r>
              <a:rPr lang="en-US" b="1" dirty="0" smtClean="0"/>
              <a:t> </a:t>
            </a:r>
            <a:r>
              <a:rPr lang="en-US" b="1" dirty="0" err="1" smtClean="0"/>
              <a:t>tỷ</a:t>
            </a:r>
            <a:r>
              <a:rPr lang="en-US" b="1" dirty="0" smtClean="0"/>
              <a:t> </a:t>
            </a:r>
            <a:r>
              <a:rPr lang="en-US" b="1" dirty="0" err="1" smtClean="0"/>
              <a:t>số</a:t>
            </a:r>
            <a:r>
              <a:rPr lang="en-US" b="1" dirty="0" smtClean="0"/>
              <a:t> sFlt1/</a:t>
            </a:r>
            <a:r>
              <a:rPr lang="en-US" b="1" dirty="0" err="1" smtClean="0"/>
              <a:t>PlGF</a:t>
            </a:r>
            <a:r>
              <a:rPr lang="en-US" b="1" dirty="0" smtClean="0"/>
              <a:t> ratio</a:t>
            </a:r>
          </a:p>
          <a:p>
            <a:pPr marL="914400" lvl="2" indent="0">
              <a:buClr>
                <a:srgbClr val="800000"/>
              </a:buClr>
              <a:buNone/>
            </a:pPr>
            <a:r>
              <a:rPr lang="en-US" dirty="0" err="1" smtClean="0"/>
              <a:t>Xác</a:t>
            </a:r>
            <a:r>
              <a:rPr lang="en-US" dirty="0" smtClean="0"/>
              <a:t> </a:t>
            </a:r>
            <a:r>
              <a:rPr lang="en-US" dirty="0" err="1" smtClean="0"/>
              <a:t>định</a:t>
            </a:r>
            <a:r>
              <a:rPr lang="en-US" dirty="0" smtClean="0"/>
              <a:t> </a:t>
            </a:r>
            <a:r>
              <a:rPr lang="en-US" dirty="0" err="1" smtClean="0"/>
              <a:t>sản</a:t>
            </a:r>
            <a:r>
              <a:rPr lang="en-US" dirty="0" smtClean="0"/>
              <a:t> </a:t>
            </a:r>
            <a:r>
              <a:rPr lang="en-US" dirty="0" err="1" smtClean="0"/>
              <a:t>phụ</a:t>
            </a:r>
            <a:r>
              <a:rPr lang="en-US" dirty="0" smtClean="0"/>
              <a:t> </a:t>
            </a:r>
            <a:r>
              <a:rPr lang="en-US" dirty="0" err="1" smtClean="0"/>
              <a:t>có</a:t>
            </a:r>
            <a:r>
              <a:rPr lang="vi-VN" dirty="0" smtClean="0"/>
              <a:t> </a:t>
            </a:r>
            <a:r>
              <a:rPr lang="vi-VN" dirty="0"/>
              <a:t>tiền sản giật xuất hiện sớm</a:t>
            </a:r>
            <a:endParaRPr lang="en-US" dirty="0"/>
          </a:p>
        </p:txBody>
      </p:sp>
      <p:sp>
        <p:nvSpPr>
          <p:cNvPr id="4" name="TextBox 3"/>
          <p:cNvSpPr txBox="1"/>
          <p:nvPr/>
        </p:nvSpPr>
        <p:spPr>
          <a:xfrm>
            <a:off x="0" y="6488668"/>
            <a:ext cx="9144000" cy="369332"/>
          </a:xfrm>
          <a:prstGeom prst="rect">
            <a:avLst/>
          </a:prstGeom>
          <a:solidFill>
            <a:srgbClr val="1F497D"/>
          </a:solidFill>
        </p:spPr>
        <p:txBody>
          <a:bodyPr wrap="square" rtlCol="0">
            <a:spAutoFit/>
          </a:bodyPr>
          <a:lstStyle/>
          <a:p>
            <a:r>
              <a:rPr lang="en-US" b="1" dirty="0">
                <a:solidFill>
                  <a:srgbClr val="FFFFFF"/>
                </a:solidFill>
              </a:rPr>
              <a:t>Impact of Maternal Disease: Preeclampsia, Congenital Heart Disease</a:t>
            </a:r>
          </a:p>
        </p:txBody>
      </p:sp>
    </p:spTree>
    <p:extLst>
      <p:ext uri="{BB962C8B-B14F-4D97-AF65-F5344CB8AC3E}">
        <p14:creationId xmlns:p14="http://schemas.microsoft.com/office/powerpoint/2010/main" val="663861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vi-VN" sz="3600" cap="small" dirty="0">
                <a:latin typeface="Gill Sans Light"/>
                <a:cs typeface="Gill Sans Light"/>
              </a:rPr>
              <a:t>Câu hỏi #1</a:t>
            </a:r>
            <a:br>
              <a:rPr lang="vi-VN" sz="3600" cap="small" dirty="0">
                <a:latin typeface="Gill Sans Light"/>
                <a:cs typeface="Gill Sans Light"/>
              </a:rPr>
            </a:br>
            <a:r>
              <a:rPr lang="vi-VN" sz="3600" cap="small" dirty="0">
                <a:latin typeface="Gill Sans Light"/>
                <a:cs typeface="Gill Sans Light"/>
              </a:rPr>
              <a:t>Sản phụ được phép ăn trong khi chuyển dạ ?</a:t>
            </a:r>
            <a:endParaRPr lang="en-US" sz="3600" cap="small" dirty="0">
              <a:latin typeface="Gill Sans Light"/>
              <a:cs typeface="Gill Sans Light"/>
            </a:endParaRPr>
          </a:p>
        </p:txBody>
      </p:sp>
      <p:pic>
        <p:nvPicPr>
          <p:cNvPr id="6" name="Picture 5"/>
          <p:cNvPicPr>
            <a:picLocks noChangeAspect="1"/>
          </p:cNvPicPr>
          <p:nvPr/>
        </p:nvPicPr>
        <p:blipFill>
          <a:blip r:embed="rId3"/>
          <a:stretch>
            <a:fillRect/>
          </a:stretch>
        </p:blipFill>
        <p:spPr>
          <a:xfrm>
            <a:off x="1558407" y="1704913"/>
            <a:ext cx="4994793" cy="3705287"/>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FDEADA"/>
          </a:solidFill>
        </p:spPr>
        <p:txBody>
          <a:bodyPr>
            <a:normAutofit fontScale="90000"/>
          </a:bodyPr>
          <a:lstStyle/>
          <a:p>
            <a:pPr algn="l"/>
            <a:r>
              <a:rPr lang="en-US" dirty="0" err="1" smtClean="0">
                <a:latin typeface="Gill Sans Light"/>
                <a:cs typeface="Gill Sans Light"/>
              </a:rPr>
              <a:t>Tiền</a:t>
            </a:r>
            <a:r>
              <a:rPr lang="en-US" dirty="0" smtClean="0">
                <a:latin typeface="Gill Sans Light"/>
                <a:cs typeface="Gill Sans Light"/>
              </a:rPr>
              <a:t> </a:t>
            </a:r>
            <a:r>
              <a:rPr lang="en-US" dirty="0" err="1" smtClean="0">
                <a:latin typeface="Gill Sans Light"/>
                <a:cs typeface="Gill Sans Light"/>
              </a:rPr>
              <a:t>sản</a:t>
            </a:r>
            <a:r>
              <a:rPr lang="en-US" dirty="0" smtClean="0">
                <a:latin typeface="Gill Sans Light"/>
                <a:cs typeface="Gill Sans Light"/>
              </a:rPr>
              <a:t> </a:t>
            </a:r>
            <a:r>
              <a:rPr lang="en-US" dirty="0" err="1" smtClean="0">
                <a:latin typeface="Gill Sans Light"/>
                <a:cs typeface="Gill Sans Light"/>
              </a:rPr>
              <a:t>giật</a:t>
            </a:r>
            <a:r>
              <a:rPr lang="en-US" dirty="0" smtClean="0">
                <a:latin typeface="Gill Sans Light"/>
                <a:cs typeface="Gill Sans Light"/>
              </a:rPr>
              <a:t/>
            </a:r>
            <a:br>
              <a:rPr lang="en-US" dirty="0" smtClean="0">
                <a:latin typeface="Gill Sans Light"/>
                <a:cs typeface="Gill Sans Light"/>
              </a:rPr>
            </a:br>
            <a:r>
              <a:rPr lang="vi-VN" sz="3100" dirty="0">
                <a:solidFill>
                  <a:srgbClr val="7F7F7F"/>
                </a:solidFill>
                <a:latin typeface="Gill Sans Light"/>
                <a:cs typeface="Gill Sans Light"/>
              </a:rPr>
              <a:t> </a:t>
            </a:r>
            <a:r>
              <a:rPr lang="vi-VN" sz="3100" dirty="0">
                <a:latin typeface="Gill Sans Light"/>
                <a:cs typeface="Gill Sans Light"/>
              </a:rPr>
              <a:t>tỷ lệ sFlt-</a:t>
            </a:r>
            <a:r>
              <a:rPr lang="en-US" sz="3100" dirty="0" smtClean="0">
                <a:latin typeface="Gill Sans Light"/>
                <a:cs typeface="Gill Sans Light"/>
              </a:rPr>
              <a:t>1</a:t>
            </a:r>
            <a:r>
              <a:rPr lang="vi-VN" sz="3100" dirty="0" smtClean="0">
                <a:latin typeface="Gill Sans Light"/>
                <a:cs typeface="Gill Sans Light"/>
              </a:rPr>
              <a:t>/ PLGF </a:t>
            </a:r>
            <a:r>
              <a:rPr lang="vi-VN" sz="3100" dirty="0">
                <a:latin typeface="Gill Sans Light"/>
                <a:cs typeface="Gill Sans Light"/>
              </a:rPr>
              <a:t>và nguy cơ </a:t>
            </a:r>
            <a:r>
              <a:rPr lang="en-US" sz="3100" dirty="0" err="1" smtClean="0">
                <a:latin typeface="Gill Sans Light"/>
                <a:cs typeface="Gill Sans Light"/>
              </a:rPr>
              <a:t>kết</a:t>
            </a:r>
            <a:r>
              <a:rPr lang="en-US" sz="3100" dirty="0" smtClean="0">
                <a:latin typeface="Gill Sans Light"/>
                <a:cs typeface="Gill Sans Light"/>
              </a:rPr>
              <a:t> </a:t>
            </a:r>
            <a:r>
              <a:rPr lang="en-US" sz="3100" dirty="0" err="1" smtClean="0">
                <a:latin typeface="Gill Sans Light"/>
                <a:cs typeface="Gill Sans Light"/>
              </a:rPr>
              <a:t>quả</a:t>
            </a:r>
            <a:r>
              <a:rPr lang="vi-VN" sz="3100" dirty="0" smtClean="0">
                <a:latin typeface="Gill Sans Light"/>
                <a:cs typeface="Gill Sans Light"/>
              </a:rPr>
              <a:t> </a:t>
            </a:r>
            <a:r>
              <a:rPr lang="vi-VN" sz="3100" dirty="0">
                <a:latin typeface="Gill Sans Light"/>
                <a:cs typeface="Gill Sans Light"/>
              </a:rPr>
              <a:t>xấu</a:t>
            </a:r>
            <a:endParaRPr lang="en-US" sz="3100" dirty="0">
              <a:latin typeface="Gill Sans Light"/>
              <a:cs typeface="Gill Sans Light"/>
            </a:endParaRPr>
          </a:p>
        </p:txBody>
      </p:sp>
      <p:sp>
        <p:nvSpPr>
          <p:cNvPr id="5" name="Content Placeholder 4"/>
          <p:cNvSpPr>
            <a:spLocks noGrp="1"/>
          </p:cNvSpPr>
          <p:nvPr>
            <p:ph sz="half" idx="2"/>
          </p:nvPr>
        </p:nvSpPr>
        <p:spPr>
          <a:xfrm>
            <a:off x="5039314" y="1600200"/>
            <a:ext cx="3647486" cy="4525963"/>
          </a:xfrm>
        </p:spPr>
        <p:txBody>
          <a:bodyPr>
            <a:normAutofit/>
          </a:bodyPr>
          <a:lstStyle/>
          <a:p>
            <a:pPr marL="0" indent="0">
              <a:buNone/>
            </a:pPr>
            <a:r>
              <a:rPr lang="vi-VN" b="1" dirty="0"/>
              <a:t>Nghiên cứu đoàn hệ </a:t>
            </a:r>
            <a:r>
              <a:rPr lang="en-US" b="1" dirty="0" err="1" smtClean="0"/>
              <a:t>tiến</a:t>
            </a:r>
            <a:r>
              <a:rPr lang="en-US" b="1" dirty="0" smtClean="0"/>
              <a:t> </a:t>
            </a:r>
            <a:r>
              <a:rPr lang="en-US" b="1" dirty="0" err="1" smtClean="0"/>
              <a:t>cứu</a:t>
            </a:r>
            <a:endParaRPr lang="en-US" b="1" dirty="0" smtClean="0"/>
          </a:p>
          <a:p>
            <a:pPr marL="0" indent="0">
              <a:buNone/>
            </a:pPr>
            <a:r>
              <a:rPr lang="vi-VN" sz="2400" dirty="0"/>
              <a:t>616 đơn thai đánh giá </a:t>
            </a:r>
            <a:r>
              <a:rPr lang="vi-VN" sz="2400" dirty="0" smtClean="0"/>
              <a:t>nghi </a:t>
            </a:r>
            <a:r>
              <a:rPr lang="vi-VN" sz="2400" dirty="0"/>
              <a:t>ngờ tiền sản </a:t>
            </a:r>
            <a:r>
              <a:rPr lang="vi-VN" sz="2400" dirty="0" smtClean="0"/>
              <a:t>giật</a:t>
            </a:r>
            <a:endParaRPr lang="en-US" sz="2400" dirty="0" smtClean="0"/>
          </a:p>
          <a:p>
            <a:pPr marL="0" indent="0">
              <a:buNone/>
            </a:pPr>
            <a:r>
              <a:rPr lang="en-US" b="1" dirty="0" err="1"/>
              <a:t>Kết</a:t>
            </a:r>
            <a:r>
              <a:rPr lang="en-US" b="1" dirty="0"/>
              <a:t> </a:t>
            </a:r>
            <a:r>
              <a:rPr lang="en-US" b="1" dirty="0" err="1"/>
              <a:t>cục</a:t>
            </a:r>
            <a:r>
              <a:rPr lang="en-US" b="1" dirty="0"/>
              <a:t> </a:t>
            </a:r>
            <a:r>
              <a:rPr lang="en-US" b="1" dirty="0" err="1" smtClean="0"/>
              <a:t>chính</a:t>
            </a:r>
            <a:endParaRPr lang="en-US" b="1" dirty="0" smtClean="0"/>
          </a:p>
          <a:p>
            <a:pPr marL="0" indent="0">
              <a:buNone/>
            </a:pPr>
            <a:r>
              <a:rPr lang="vi-VN" sz="2400" dirty="0"/>
              <a:t>Sự tương quan giữa tỷ lệ sFlt 1 / </a:t>
            </a:r>
            <a:r>
              <a:rPr lang="vi-VN" sz="2400" dirty="0" smtClean="0"/>
              <a:t>PLGF </a:t>
            </a:r>
            <a:r>
              <a:rPr lang="vi-VN" sz="2400" dirty="0"/>
              <a:t>và </a:t>
            </a:r>
            <a:r>
              <a:rPr lang="en-US" sz="2400" dirty="0" err="1" smtClean="0"/>
              <a:t>kết</a:t>
            </a:r>
            <a:r>
              <a:rPr lang="en-US" sz="2400" dirty="0" smtClean="0"/>
              <a:t> </a:t>
            </a:r>
            <a:r>
              <a:rPr lang="en-US" sz="2400" dirty="0" err="1" smtClean="0"/>
              <a:t>quả</a:t>
            </a:r>
            <a:r>
              <a:rPr lang="en-US" sz="2400" dirty="0" smtClean="0"/>
              <a:t> </a:t>
            </a:r>
            <a:r>
              <a:rPr lang="en-US" sz="2400" dirty="0" err="1" smtClean="0"/>
              <a:t>bất</a:t>
            </a:r>
            <a:r>
              <a:rPr lang="en-US" sz="2400" dirty="0" smtClean="0"/>
              <a:t> </a:t>
            </a:r>
            <a:r>
              <a:rPr lang="en-US" sz="2400" dirty="0" err="1" smtClean="0"/>
              <a:t>lợi</a:t>
            </a:r>
            <a:r>
              <a:rPr lang="en-US" sz="2400" dirty="0" smtClean="0"/>
              <a:t> </a:t>
            </a:r>
            <a:r>
              <a:rPr lang="en-US" sz="2400" dirty="0" err="1" smtClean="0"/>
              <a:t>mẹ</a:t>
            </a:r>
            <a:r>
              <a:rPr lang="vi-VN" sz="2400" dirty="0" smtClean="0"/>
              <a:t> </a:t>
            </a:r>
            <a:r>
              <a:rPr lang="vi-VN" sz="2400" dirty="0"/>
              <a:t>và thai nhi trong vòng 2 tuần</a:t>
            </a:r>
            <a:endParaRPr lang="en-US" sz="2400" dirty="0"/>
          </a:p>
        </p:txBody>
      </p:sp>
      <p:sp>
        <p:nvSpPr>
          <p:cNvPr id="9" name="TextBox 8"/>
          <p:cNvSpPr txBox="1"/>
          <p:nvPr/>
        </p:nvSpPr>
        <p:spPr>
          <a:xfrm>
            <a:off x="457200" y="6494357"/>
            <a:ext cx="4210595" cy="369332"/>
          </a:xfrm>
          <a:prstGeom prst="rect">
            <a:avLst/>
          </a:prstGeom>
          <a:noFill/>
        </p:spPr>
        <p:txBody>
          <a:bodyPr wrap="none" rtlCol="0">
            <a:spAutoFit/>
          </a:bodyPr>
          <a:lstStyle/>
          <a:p>
            <a:r>
              <a:rPr lang="en-US" dirty="0" err="1" smtClean="0"/>
              <a:t>Rana</a:t>
            </a:r>
            <a:r>
              <a:rPr lang="en-US" dirty="0" smtClean="0"/>
              <a:t> S et al, Circulation 2012; 125:911-919</a:t>
            </a:r>
            <a:endParaRPr lang="en-US" dirty="0"/>
          </a:p>
        </p:txBody>
      </p:sp>
      <p:pic>
        <p:nvPicPr>
          <p:cNvPr id="10" name="Content Placeholder 9" descr="sflt1.jpg"/>
          <p:cNvPicPr>
            <a:picLocks noGrp="1" noChangeAspect="1"/>
          </p:cNvPicPr>
          <p:nvPr>
            <p:ph sz="half" idx="1"/>
          </p:nvPr>
        </p:nvPicPr>
        <p:blipFill>
          <a:blip r:embed="rId3">
            <a:extLst>
              <a:ext uri="{28A0092B-C50C-407E-A947-70E740481C1C}">
                <a14:useLocalDpi xmlns:a14="http://schemas.microsoft.com/office/drawing/2010/main" val="0"/>
              </a:ext>
            </a:extLst>
          </a:blip>
          <a:srcRect l="25926" r="25926"/>
          <a:stretch>
            <a:fillRect/>
          </a:stretch>
        </p:blipFill>
        <p:spPr>
          <a:xfrm>
            <a:off x="457200" y="1600200"/>
            <a:ext cx="4038600" cy="4525963"/>
          </a:xfrm>
          <a:prstGeom prst="rect">
            <a:avLst/>
          </a:prstGeom>
        </p:spPr>
      </p:pic>
    </p:spTree>
    <p:extLst>
      <p:ext uri="{BB962C8B-B14F-4D97-AF65-F5344CB8AC3E}">
        <p14:creationId xmlns:p14="http://schemas.microsoft.com/office/powerpoint/2010/main" val="267530267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04800" y="256199"/>
            <a:ext cx="8686800" cy="1143000"/>
          </a:xfrm>
          <a:solidFill>
            <a:srgbClr val="FDEADA"/>
          </a:solidFill>
        </p:spPr>
        <p:txBody>
          <a:bodyPr>
            <a:normAutofit fontScale="90000"/>
          </a:bodyPr>
          <a:lstStyle/>
          <a:p>
            <a:pPr algn="l"/>
            <a:r>
              <a:rPr lang="en-US" dirty="0" err="1" smtClean="0">
                <a:latin typeface="Gill Sans Light"/>
                <a:cs typeface="Gill Sans Light"/>
              </a:rPr>
              <a:t>Tiền</a:t>
            </a:r>
            <a:r>
              <a:rPr lang="en-US" dirty="0" smtClean="0">
                <a:latin typeface="Gill Sans Light"/>
                <a:cs typeface="Gill Sans Light"/>
              </a:rPr>
              <a:t> </a:t>
            </a:r>
            <a:r>
              <a:rPr lang="en-US" dirty="0" err="1" smtClean="0">
                <a:latin typeface="Gill Sans Light"/>
                <a:cs typeface="Gill Sans Light"/>
              </a:rPr>
              <a:t>sản</a:t>
            </a:r>
            <a:r>
              <a:rPr lang="en-US" dirty="0" smtClean="0">
                <a:latin typeface="Gill Sans Light"/>
                <a:cs typeface="Gill Sans Light"/>
              </a:rPr>
              <a:t> </a:t>
            </a:r>
            <a:r>
              <a:rPr lang="en-US" dirty="0" err="1" smtClean="0">
                <a:latin typeface="Gill Sans Light"/>
                <a:cs typeface="Gill Sans Light"/>
              </a:rPr>
              <a:t>giật</a:t>
            </a:r>
            <a:r>
              <a:rPr lang="en-US" dirty="0" smtClean="0">
                <a:latin typeface="Gill Sans Light"/>
                <a:cs typeface="Gill Sans Light"/>
              </a:rPr>
              <a:t/>
            </a:r>
            <a:br>
              <a:rPr lang="en-US" dirty="0" smtClean="0">
                <a:latin typeface="Gill Sans Light"/>
                <a:cs typeface="Gill Sans Light"/>
              </a:rPr>
            </a:br>
            <a:r>
              <a:rPr lang="en-US" sz="2700" dirty="0" err="1">
                <a:latin typeface="Gill Sans Light"/>
                <a:cs typeface="Gill Sans Light"/>
              </a:rPr>
              <a:t>tỷ</a:t>
            </a:r>
            <a:r>
              <a:rPr lang="en-US" sz="2700" dirty="0">
                <a:latin typeface="Gill Sans Light"/>
                <a:cs typeface="Gill Sans Light"/>
              </a:rPr>
              <a:t> </a:t>
            </a:r>
            <a:r>
              <a:rPr lang="en-US" sz="2700" dirty="0" err="1">
                <a:latin typeface="Gill Sans Light"/>
                <a:cs typeface="Gill Sans Light"/>
              </a:rPr>
              <a:t>lệ</a:t>
            </a:r>
            <a:r>
              <a:rPr lang="en-US" sz="2700" dirty="0">
                <a:latin typeface="Gill Sans Light"/>
                <a:cs typeface="Gill Sans Light"/>
              </a:rPr>
              <a:t> </a:t>
            </a:r>
            <a:r>
              <a:rPr lang="en-US" sz="2700" dirty="0" err="1" smtClean="0">
                <a:latin typeface="Gill Sans Light"/>
                <a:cs typeface="Gill Sans Light"/>
              </a:rPr>
              <a:t>sFlt</a:t>
            </a:r>
            <a:r>
              <a:rPr lang="en-US" sz="2700" dirty="0" smtClean="0">
                <a:latin typeface="Gill Sans Light"/>
                <a:cs typeface="Gill Sans Light"/>
              </a:rPr>
              <a:t> 1 </a:t>
            </a:r>
            <a:r>
              <a:rPr lang="en-US" sz="2700" dirty="0">
                <a:latin typeface="Gill Sans Light"/>
                <a:cs typeface="Gill Sans Light"/>
              </a:rPr>
              <a:t>/ PLGF </a:t>
            </a:r>
            <a:r>
              <a:rPr lang="en-US" sz="2700" dirty="0" err="1">
                <a:latin typeface="Gill Sans Light"/>
                <a:cs typeface="Gill Sans Light"/>
              </a:rPr>
              <a:t>liên</a:t>
            </a:r>
            <a:r>
              <a:rPr lang="en-US" sz="2700" dirty="0">
                <a:latin typeface="Gill Sans Light"/>
                <a:cs typeface="Gill Sans Light"/>
              </a:rPr>
              <a:t> </a:t>
            </a:r>
            <a:r>
              <a:rPr lang="en-US" sz="2700" dirty="0" err="1">
                <a:latin typeface="Gill Sans Light"/>
                <a:cs typeface="Gill Sans Light"/>
              </a:rPr>
              <a:t>quan</a:t>
            </a:r>
            <a:r>
              <a:rPr lang="en-US" sz="2700" dirty="0">
                <a:latin typeface="Gill Sans Light"/>
                <a:cs typeface="Gill Sans Light"/>
              </a:rPr>
              <a:t> </a:t>
            </a:r>
            <a:r>
              <a:rPr lang="en-US" sz="2700" dirty="0" err="1">
                <a:latin typeface="Gill Sans Light"/>
                <a:cs typeface="Gill Sans Light"/>
              </a:rPr>
              <a:t>chặt</a:t>
            </a:r>
            <a:r>
              <a:rPr lang="en-US" sz="2700" dirty="0">
                <a:latin typeface="Gill Sans Light"/>
                <a:cs typeface="Gill Sans Light"/>
              </a:rPr>
              <a:t> </a:t>
            </a:r>
            <a:r>
              <a:rPr lang="en-US" sz="2700" dirty="0" err="1">
                <a:latin typeface="Gill Sans Light"/>
                <a:cs typeface="Gill Sans Light"/>
              </a:rPr>
              <a:t>chẽ</a:t>
            </a:r>
            <a:r>
              <a:rPr lang="en-US" sz="2700" dirty="0">
                <a:latin typeface="Gill Sans Light"/>
                <a:cs typeface="Gill Sans Light"/>
              </a:rPr>
              <a:t> </a:t>
            </a:r>
            <a:r>
              <a:rPr lang="en-US" sz="2700" dirty="0" err="1">
                <a:latin typeface="Gill Sans Light"/>
                <a:cs typeface="Gill Sans Light"/>
              </a:rPr>
              <a:t>với</a:t>
            </a:r>
            <a:r>
              <a:rPr lang="en-US" sz="2700" dirty="0">
                <a:latin typeface="Gill Sans Light"/>
                <a:cs typeface="Gill Sans Light"/>
              </a:rPr>
              <a:t> </a:t>
            </a:r>
            <a:r>
              <a:rPr lang="en-US" sz="2700" dirty="0" err="1">
                <a:latin typeface="Gill Sans Light"/>
                <a:cs typeface="Gill Sans Light"/>
              </a:rPr>
              <a:t>những</a:t>
            </a:r>
            <a:r>
              <a:rPr lang="en-US" sz="2700" dirty="0">
                <a:latin typeface="Gill Sans Light"/>
                <a:cs typeface="Gill Sans Light"/>
              </a:rPr>
              <a:t> </a:t>
            </a:r>
            <a:r>
              <a:rPr lang="en-US" sz="2700" dirty="0" err="1">
                <a:latin typeface="Gill Sans Light"/>
                <a:cs typeface="Gill Sans Light"/>
              </a:rPr>
              <a:t>kết</a:t>
            </a:r>
            <a:r>
              <a:rPr lang="en-US" sz="2700" dirty="0">
                <a:latin typeface="Gill Sans Light"/>
                <a:cs typeface="Gill Sans Light"/>
              </a:rPr>
              <a:t> </a:t>
            </a:r>
            <a:r>
              <a:rPr lang="en-US" sz="2700" dirty="0" err="1">
                <a:latin typeface="Gill Sans Light"/>
                <a:cs typeface="Gill Sans Light"/>
              </a:rPr>
              <a:t>quả</a:t>
            </a:r>
            <a:r>
              <a:rPr lang="en-US" sz="2700" dirty="0">
                <a:latin typeface="Gill Sans Light"/>
                <a:cs typeface="Gill Sans Light"/>
              </a:rPr>
              <a:t> </a:t>
            </a:r>
            <a:r>
              <a:rPr lang="en-US" sz="2700" dirty="0" err="1">
                <a:latin typeface="Gill Sans Light"/>
                <a:cs typeface="Gill Sans Light"/>
              </a:rPr>
              <a:t>bất</a:t>
            </a:r>
            <a:r>
              <a:rPr lang="en-US" sz="2700" dirty="0">
                <a:latin typeface="Gill Sans Light"/>
                <a:cs typeface="Gill Sans Light"/>
              </a:rPr>
              <a:t> </a:t>
            </a:r>
            <a:r>
              <a:rPr lang="en-US" sz="2700" dirty="0" err="1">
                <a:latin typeface="Gill Sans Light"/>
                <a:cs typeface="Gill Sans Light"/>
              </a:rPr>
              <a:t>lợi</a:t>
            </a:r>
            <a:endParaRPr lang="en-US" sz="2700" dirty="0">
              <a:latin typeface="Gill Sans Light"/>
              <a:cs typeface="Gill Sans Light"/>
            </a:endParaRPr>
          </a:p>
        </p:txBody>
      </p:sp>
      <p:sp>
        <p:nvSpPr>
          <p:cNvPr id="12" name="Content Placeholder 11"/>
          <p:cNvSpPr>
            <a:spLocks noGrp="1"/>
          </p:cNvSpPr>
          <p:nvPr>
            <p:ph sz="half" idx="2"/>
          </p:nvPr>
        </p:nvSpPr>
        <p:spPr/>
        <p:txBody>
          <a:bodyPr/>
          <a:lstStyle/>
          <a:p>
            <a:endParaRPr lang="en-US"/>
          </a:p>
        </p:txBody>
      </p:sp>
      <p:pic>
        <p:nvPicPr>
          <p:cNvPr id="15" name="Content Placeholder 14"/>
          <p:cNvPicPr>
            <a:picLocks noGrp="1" noChangeAspect="1"/>
          </p:cNvPicPr>
          <p:nvPr>
            <p:ph sz="half" idx="1"/>
          </p:nvPr>
        </p:nvPicPr>
        <p:blipFill>
          <a:blip r:embed="rId2"/>
          <a:srcRect l="660" r="660"/>
          <a:stretch>
            <a:fillRect/>
          </a:stretch>
        </p:blipFill>
        <p:spPr/>
      </p:pic>
    </p:spTree>
    <p:extLst>
      <p:ext uri="{BB962C8B-B14F-4D97-AF65-F5344CB8AC3E}">
        <p14:creationId xmlns:p14="http://schemas.microsoft.com/office/powerpoint/2010/main" val="151511501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98990" y="256199"/>
            <a:ext cx="8686800" cy="1143000"/>
          </a:xfrm>
          <a:solidFill>
            <a:srgbClr val="FDEADA"/>
          </a:solidFill>
        </p:spPr>
        <p:txBody>
          <a:bodyPr>
            <a:normAutofit fontScale="90000"/>
          </a:bodyPr>
          <a:lstStyle/>
          <a:p>
            <a:pPr algn="l"/>
            <a:r>
              <a:rPr lang="en-US" dirty="0" err="1">
                <a:latin typeface="Gill Sans Light"/>
                <a:cs typeface="Gill Sans Light"/>
              </a:rPr>
              <a:t>Tiền</a:t>
            </a:r>
            <a:r>
              <a:rPr lang="en-US" dirty="0">
                <a:latin typeface="Gill Sans Light"/>
                <a:cs typeface="Gill Sans Light"/>
              </a:rPr>
              <a:t> </a:t>
            </a:r>
            <a:r>
              <a:rPr lang="en-US" dirty="0" err="1">
                <a:latin typeface="Gill Sans Light"/>
                <a:cs typeface="Gill Sans Light"/>
              </a:rPr>
              <a:t>sản</a:t>
            </a:r>
            <a:r>
              <a:rPr lang="en-US" dirty="0">
                <a:latin typeface="Gill Sans Light"/>
                <a:cs typeface="Gill Sans Light"/>
              </a:rPr>
              <a:t> </a:t>
            </a:r>
            <a:r>
              <a:rPr lang="en-US" dirty="0" err="1" smtClean="0">
                <a:latin typeface="Gill Sans Light"/>
                <a:cs typeface="Gill Sans Light"/>
              </a:rPr>
              <a:t>giật</a:t>
            </a:r>
            <a:r>
              <a:rPr lang="en-US" dirty="0" smtClean="0">
                <a:latin typeface="Gill Sans Light"/>
                <a:cs typeface="Gill Sans Light"/>
              </a:rPr>
              <a:t/>
            </a:r>
            <a:br>
              <a:rPr lang="en-US" dirty="0" smtClean="0">
                <a:latin typeface="Gill Sans Light"/>
                <a:cs typeface="Gill Sans Light"/>
              </a:rPr>
            </a:br>
            <a:r>
              <a:rPr lang="vi-VN" sz="3100" dirty="0">
                <a:latin typeface="Gill Sans Light"/>
                <a:cs typeface="Gill Sans Light"/>
              </a:rPr>
              <a:t>tỷ lệ sFlt-1/ PLGF và nguy cơ kết quả xấu</a:t>
            </a:r>
            <a:endParaRPr lang="en-US" sz="3100" dirty="0"/>
          </a:p>
        </p:txBody>
      </p:sp>
      <p:pic>
        <p:nvPicPr>
          <p:cNvPr id="2" name="Content Placeholder 1"/>
          <p:cNvPicPr>
            <a:picLocks noGrp="1" noChangeAspect="1"/>
          </p:cNvPicPr>
          <p:nvPr>
            <p:ph sz="half" idx="2"/>
          </p:nvPr>
        </p:nvPicPr>
        <p:blipFill>
          <a:blip r:embed="rId3"/>
          <a:srcRect t="7911" b="7911"/>
          <a:stretch>
            <a:fillRect/>
          </a:stretch>
        </p:blipFill>
        <p:spPr>
          <a:xfrm>
            <a:off x="4648200" y="1776046"/>
            <a:ext cx="4038600" cy="4525963"/>
          </a:xfrm>
        </p:spPr>
      </p:pic>
      <p:pic>
        <p:nvPicPr>
          <p:cNvPr id="15" name="Content Placeholder 14"/>
          <p:cNvPicPr>
            <a:picLocks noGrp="1" noChangeAspect="1"/>
          </p:cNvPicPr>
          <p:nvPr>
            <p:ph sz="half" idx="1"/>
          </p:nvPr>
        </p:nvPicPr>
        <p:blipFill>
          <a:blip r:embed="rId4"/>
          <a:srcRect l="660" r="660"/>
          <a:stretch>
            <a:fillRect/>
          </a:stretch>
        </p:blipFill>
        <p:spPr/>
      </p:pic>
      <p:sp>
        <p:nvSpPr>
          <p:cNvPr id="3" name="TextBox 2"/>
          <p:cNvSpPr txBox="1"/>
          <p:nvPr/>
        </p:nvSpPr>
        <p:spPr>
          <a:xfrm>
            <a:off x="8516036" y="4038749"/>
            <a:ext cx="496650" cy="461665"/>
          </a:xfrm>
          <a:prstGeom prst="rect">
            <a:avLst/>
          </a:prstGeom>
          <a:noFill/>
        </p:spPr>
        <p:txBody>
          <a:bodyPr wrap="none" rtlCol="0">
            <a:spAutoFit/>
          </a:bodyPr>
          <a:lstStyle/>
          <a:p>
            <a:r>
              <a:rPr lang="en-US" sz="2400" b="1" dirty="0" smtClean="0"/>
              <a:t>85</a:t>
            </a:r>
            <a:endParaRPr lang="en-US" sz="2400" b="1" dirty="0"/>
          </a:p>
        </p:txBody>
      </p:sp>
      <p:cxnSp>
        <p:nvCxnSpPr>
          <p:cNvPr id="5" name="Straight Arrow Connector 4"/>
          <p:cNvCxnSpPr/>
          <p:nvPr/>
        </p:nvCxnSpPr>
        <p:spPr>
          <a:xfrm>
            <a:off x="5042390" y="4269582"/>
            <a:ext cx="3473646" cy="0"/>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066369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52555"/>
            <a:ext cx="8229600" cy="1143000"/>
          </a:xfrm>
          <a:solidFill>
            <a:srgbClr val="FDEADA"/>
          </a:solidFill>
        </p:spPr>
        <p:txBody>
          <a:bodyPr>
            <a:normAutofit fontScale="90000"/>
          </a:bodyPr>
          <a:lstStyle/>
          <a:p>
            <a:pPr algn="l"/>
            <a:r>
              <a:rPr lang="en-US" dirty="0" err="1" smtClean="0">
                <a:latin typeface="Gill Sans Light"/>
                <a:cs typeface="Gill Sans Light"/>
              </a:rPr>
              <a:t>Tiền</a:t>
            </a:r>
            <a:r>
              <a:rPr lang="en-US" dirty="0" smtClean="0">
                <a:latin typeface="Gill Sans Light"/>
                <a:cs typeface="Gill Sans Light"/>
              </a:rPr>
              <a:t> </a:t>
            </a:r>
            <a:r>
              <a:rPr lang="en-US" dirty="0" err="1" smtClean="0">
                <a:latin typeface="Gill Sans Light"/>
                <a:cs typeface="Gill Sans Light"/>
              </a:rPr>
              <a:t>sản</a:t>
            </a:r>
            <a:r>
              <a:rPr lang="en-US" dirty="0" smtClean="0">
                <a:latin typeface="Gill Sans Light"/>
                <a:cs typeface="Gill Sans Light"/>
              </a:rPr>
              <a:t> </a:t>
            </a:r>
            <a:r>
              <a:rPr lang="en-US" dirty="0" err="1" smtClean="0">
                <a:latin typeface="Gill Sans Light"/>
                <a:cs typeface="Gill Sans Light"/>
              </a:rPr>
              <a:t>giật</a:t>
            </a:r>
            <a:r>
              <a:rPr lang="en-US" dirty="0" smtClean="0">
                <a:latin typeface="Gill Sans Light"/>
                <a:cs typeface="Gill Sans Light"/>
              </a:rPr>
              <a:t/>
            </a:r>
            <a:br>
              <a:rPr lang="en-US" dirty="0" smtClean="0">
                <a:latin typeface="Gill Sans Light"/>
                <a:cs typeface="Gill Sans Light"/>
              </a:rPr>
            </a:br>
            <a:r>
              <a:rPr lang="en-US" sz="2700" dirty="0" err="1">
                <a:latin typeface="Gill Sans Light"/>
                <a:cs typeface="Gill Sans Light"/>
              </a:rPr>
              <a:t>tỷ</a:t>
            </a:r>
            <a:r>
              <a:rPr lang="en-US" sz="2700" dirty="0">
                <a:latin typeface="Gill Sans Light"/>
                <a:cs typeface="Gill Sans Light"/>
              </a:rPr>
              <a:t> </a:t>
            </a:r>
            <a:r>
              <a:rPr lang="en-US" sz="2700" dirty="0" err="1">
                <a:latin typeface="Gill Sans Light"/>
                <a:cs typeface="Gill Sans Light"/>
              </a:rPr>
              <a:t>lệ</a:t>
            </a:r>
            <a:r>
              <a:rPr lang="en-US" sz="2700" dirty="0">
                <a:latin typeface="Gill Sans Light"/>
                <a:cs typeface="Gill Sans Light"/>
              </a:rPr>
              <a:t> </a:t>
            </a:r>
            <a:r>
              <a:rPr lang="en-US" sz="2700" dirty="0" smtClean="0">
                <a:latin typeface="Gill Sans Light"/>
                <a:cs typeface="Gill Sans Light"/>
              </a:rPr>
              <a:t>sFlt-1 </a:t>
            </a:r>
            <a:r>
              <a:rPr lang="en-US" sz="2700" dirty="0">
                <a:latin typeface="Gill Sans Light"/>
                <a:cs typeface="Gill Sans Light"/>
              </a:rPr>
              <a:t>/ PLGF </a:t>
            </a:r>
            <a:r>
              <a:rPr lang="en-US" sz="2700" dirty="0" err="1" smtClean="0">
                <a:latin typeface="Gill Sans Light"/>
                <a:cs typeface="Gill Sans Light"/>
              </a:rPr>
              <a:t>của</a:t>
            </a:r>
            <a:r>
              <a:rPr lang="en-US" sz="2700" dirty="0" smtClean="0">
                <a:latin typeface="Gill Sans Light"/>
                <a:cs typeface="Gill Sans Light"/>
              </a:rPr>
              <a:t> 85 </a:t>
            </a:r>
            <a:r>
              <a:rPr lang="en-US" sz="2700" dirty="0" err="1">
                <a:latin typeface="Gill Sans Light"/>
                <a:cs typeface="Gill Sans Light"/>
              </a:rPr>
              <a:t>và</a:t>
            </a:r>
            <a:r>
              <a:rPr lang="en-US" sz="2700" dirty="0">
                <a:latin typeface="Gill Sans Light"/>
                <a:cs typeface="Gill Sans Light"/>
              </a:rPr>
              <a:t> </a:t>
            </a:r>
            <a:r>
              <a:rPr lang="en-US" sz="2700" dirty="0" err="1">
                <a:latin typeface="Gill Sans Light"/>
                <a:cs typeface="Gill Sans Light"/>
              </a:rPr>
              <a:t>cụ</a:t>
            </a:r>
            <a:r>
              <a:rPr lang="en-US" sz="2700" dirty="0">
                <a:latin typeface="Gill Sans Light"/>
                <a:cs typeface="Gill Sans Light"/>
              </a:rPr>
              <a:t> </a:t>
            </a:r>
            <a:r>
              <a:rPr lang="en-US" sz="2700" dirty="0" err="1">
                <a:latin typeface="Gill Sans Light"/>
                <a:cs typeface="Gill Sans Light"/>
              </a:rPr>
              <a:t>thể</a:t>
            </a:r>
            <a:r>
              <a:rPr lang="en-US" sz="2700" dirty="0">
                <a:latin typeface="Gill Sans Light"/>
                <a:cs typeface="Gill Sans Light"/>
              </a:rPr>
              <a:t> </a:t>
            </a:r>
            <a:r>
              <a:rPr lang="en-US" sz="2700" dirty="0" err="1">
                <a:latin typeface="Gill Sans Light"/>
                <a:cs typeface="Gill Sans Light"/>
              </a:rPr>
              <a:t>những</a:t>
            </a:r>
            <a:r>
              <a:rPr lang="en-US" sz="2700" dirty="0">
                <a:latin typeface="Gill Sans Light"/>
                <a:cs typeface="Gill Sans Light"/>
              </a:rPr>
              <a:t> </a:t>
            </a:r>
            <a:r>
              <a:rPr lang="en-US" sz="2700" dirty="0" err="1">
                <a:latin typeface="Gill Sans Light"/>
                <a:cs typeface="Gill Sans Light"/>
              </a:rPr>
              <a:t>kết</a:t>
            </a:r>
            <a:r>
              <a:rPr lang="en-US" sz="2700" dirty="0">
                <a:latin typeface="Gill Sans Light"/>
                <a:cs typeface="Gill Sans Light"/>
              </a:rPr>
              <a:t> </a:t>
            </a:r>
            <a:r>
              <a:rPr lang="en-US" sz="2700" dirty="0" err="1">
                <a:latin typeface="Gill Sans Light"/>
                <a:cs typeface="Gill Sans Light"/>
              </a:rPr>
              <a:t>quả</a:t>
            </a:r>
            <a:r>
              <a:rPr lang="en-US" sz="2700" dirty="0">
                <a:latin typeface="Gill Sans Light"/>
                <a:cs typeface="Gill Sans Light"/>
              </a:rPr>
              <a:t> </a:t>
            </a:r>
            <a:r>
              <a:rPr lang="en-US" sz="2700" dirty="0" err="1">
                <a:latin typeface="Gill Sans Light"/>
                <a:cs typeface="Gill Sans Light"/>
              </a:rPr>
              <a:t>bất</a:t>
            </a:r>
            <a:r>
              <a:rPr lang="en-US" sz="2700" dirty="0">
                <a:latin typeface="Gill Sans Light"/>
                <a:cs typeface="Gill Sans Light"/>
              </a:rPr>
              <a:t> </a:t>
            </a:r>
            <a:r>
              <a:rPr lang="en-US" sz="2700" dirty="0" err="1">
                <a:latin typeface="Gill Sans Light"/>
                <a:cs typeface="Gill Sans Light"/>
              </a:rPr>
              <a:t>lợi</a:t>
            </a:r>
            <a:endParaRPr lang="en-US" sz="2700" dirty="0">
              <a:latin typeface="Gill Sans Light"/>
              <a:cs typeface="Gill Sans Light"/>
            </a:endParaRPr>
          </a:p>
        </p:txBody>
      </p:sp>
      <p:pic>
        <p:nvPicPr>
          <p:cNvPr id="5" name="Picture 4"/>
          <p:cNvPicPr>
            <a:picLocks noChangeAspect="1"/>
          </p:cNvPicPr>
          <p:nvPr/>
        </p:nvPicPr>
        <p:blipFill>
          <a:blip r:embed="rId2"/>
          <a:stretch>
            <a:fillRect/>
          </a:stretch>
        </p:blipFill>
        <p:spPr>
          <a:xfrm>
            <a:off x="187569" y="1195555"/>
            <a:ext cx="8499231" cy="5662445"/>
          </a:xfrm>
          <a:prstGeom prst="rect">
            <a:avLst/>
          </a:prstGeom>
        </p:spPr>
      </p:pic>
      <p:sp>
        <p:nvSpPr>
          <p:cNvPr id="2" name="TextBox 1"/>
          <p:cNvSpPr txBox="1"/>
          <p:nvPr/>
        </p:nvSpPr>
        <p:spPr>
          <a:xfrm>
            <a:off x="5812434" y="6170165"/>
            <a:ext cx="3331566" cy="890296"/>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96077493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52555"/>
            <a:ext cx="8229600" cy="1143000"/>
          </a:xfrm>
          <a:solidFill>
            <a:srgbClr val="FDEADA"/>
          </a:solidFill>
        </p:spPr>
        <p:txBody>
          <a:bodyPr>
            <a:normAutofit fontScale="90000"/>
          </a:bodyPr>
          <a:lstStyle/>
          <a:p>
            <a:pPr algn="l"/>
            <a:r>
              <a:rPr lang="en-US" dirty="0" err="1">
                <a:latin typeface="Gill Sans Light"/>
                <a:cs typeface="Gill Sans Light"/>
              </a:rPr>
              <a:t>Tiền</a:t>
            </a:r>
            <a:r>
              <a:rPr lang="en-US" dirty="0">
                <a:latin typeface="Gill Sans Light"/>
                <a:cs typeface="Gill Sans Light"/>
              </a:rPr>
              <a:t> </a:t>
            </a:r>
            <a:r>
              <a:rPr lang="en-US" dirty="0" err="1">
                <a:latin typeface="Gill Sans Light"/>
                <a:cs typeface="Gill Sans Light"/>
              </a:rPr>
              <a:t>sản</a:t>
            </a:r>
            <a:r>
              <a:rPr lang="en-US" dirty="0">
                <a:latin typeface="Gill Sans Light"/>
                <a:cs typeface="Gill Sans Light"/>
              </a:rPr>
              <a:t> </a:t>
            </a:r>
            <a:r>
              <a:rPr lang="en-US" dirty="0" err="1">
                <a:latin typeface="Gill Sans Light"/>
                <a:cs typeface="Gill Sans Light"/>
              </a:rPr>
              <a:t>giật</a:t>
            </a:r>
            <a:r>
              <a:rPr lang="en-US" dirty="0" smtClean="0">
                <a:latin typeface="Gill Sans Light"/>
                <a:cs typeface="Gill Sans Light"/>
              </a:rPr>
              <a:t/>
            </a:r>
            <a:br>
              <a:rPr lang="en-US" dirty="0" smtClean="0">
                <a:latin typeface="Gill Sans Light"/>
                <a:cs typeface="Gill Sans Light"/>
              </a:rPr>
            </a:br>
            <a:r>
              <a:rPr lang="en-US" sz="2700" dirty="0" err="1">
                <a:latin typeface="Gill Sans Light"/>
                <a:cs typeface="Gill Sans Light"/>
              </a:rPr>
              <a:t>tỷ</a:t>
            </a:r>
            <a:r>
              <a:rPr lang="en-US" sz="2700" dirty="0">
                <a:latin typeface="Gill Sans Light"/>
                <a:cs typeface="Gill Sans Light"/>
              </a:rPr>
              <a:t> </a:t>
            </a:r>
            <a:r>
              <a:rPr lang="en-US" sz="2700" dirty="0" err="1">
                <a:latin typeface="Gill Sans Light"/>
                <a:cs typeface="Gill Sans Light"/>
              </a:rPr>
              <a:t>lệ</a:t>
            </a:r>
            <a:r>
              <a:rPr lang="en-US" sz="2700" dirty="0">
                <a:latin typeface="Gill Sans Light"/>
                <a:cs typeface="Gill Sans Light"/>
              </a:rPr>
              <a:t> sFlt-1 / PLGF </a:t>
            </a:r>
            <a:r>
              <a:rPr lang="en-US" sz="2700" dirty="0" err="1">
                <a:latin typeface="Gill Sans Light"/>
                <a:cs typeface="Gill Sans Light"/>
              </a:rPr>
              <a:t>của</a:t>
            </a:r>
            <a:r>
              <a:rPr lang="en-US" sz="2700" dirty="0">
                <a:latin typeface="Gill Sans Light"/>
                <a:cs typeface="Gill Sans Light"/>
              </a:rPr>
              <a:t> 85 </a:t>
            </a:r>
            <a:r>
              <a:rPr lang="en-US" sz="2700" dirty="0" err="1">
                <a:latin typeface="Gill Sans Light"/>
                <a:cs typeface="Gill Sans Light"/>
              </a:rPr>
              <a:t>và</a:t>
            </a:r>
            <a:r>
              <a:rPr lang="en-US" sz="2700" dirty="0">
                <a:latin typeface="Gill Sans Light"/>
                <a:cs typeface="Gill Sans Light"/>
              </a:rPr>
              <a:t> </a:t>
            </a:r>
            <a:r>
              <a:rPr lang="en-US" sz="2700" dirty="0" err="1">
                <a:latin typeface="Gill Sans Light"/>
                <a:cs typeface="Gill Sans Light"/>
              </a:rPr>
              <a:t>cụ</a:t>
            </a:r>
            <a:r>
              <a:rPr lang="en-US" sz="2700" dirty="0">
                <a:latin typeface="Gill Sans Light"/>
                <a:cs typeface="Gill Sans Light"/>
              </a:rPr>
              <a:t> </a:t>
            </a:r>
            <a:r>
              <a:rPr lang="en-US" sz="2700" dirty="0" err="1">
                <a:latin typeface="Gill Sans Light"/>
                <a:cs typeface="Gill Sans Light"/>
              </a:rPr>
              <a:t>thể</a:t>
            </a:r>
            <a:r>
              <a:rPr lang="en-US" sz="2700" dirty="0">
                <a:latin typeface="Gill Sans Light"/>
                <a:cs typeface="Gill Sans Light"/>
              </a:rPr>
              <a:t> </a:t>
            </a:r>
            <a:r>
              <a:rPr lang="en-US" sz="2700" dirty="0" err="1">
                <a:latin typeface="Gill Sans Light"/>
                <a:cs typeface="Gill Sans Light"/>
              </a:rPr>
              <a:t>những</a:t>
            </a:r>
            <a:r>
              <a:rPr lang="en-US" sz="2700" dirty="0">
                <a:latin typeface="Gill Sans Light"/>
                <a:cs typeface="Gill Sans Light"/>
              </a:rPr>
              <a:t> </a:t>
            </a:r>
            <a:r>
              <a:rPr lang="en-US" sz="2700" dirty="0" err="1">
                <a:latin typeface="Gill Sans Light"/>
                <a:cs typeface="Gill Sans Light"/>
              </a:rPr>
              <a:t>kết</a:t>
            </a:r>
            <a:r>
              <a:rPr lang="en-US" sz="2700" dirty="0">
                <a:latin typeface="Gill Sans Light"/>
                <a:cs typeface="Gill Sans Light"/>
              </a:rPr>
              <a:t> </a:t>
            </a:r>
            <a:r>
              <a:rPr lang="en-US" sz="2700" dirty="0" err="1">
                <a:latin typeface="Gill Sans Light"/>
                <a:cs typeface="Gill Sans Light"/>
              </a:rPr>
              <a:t>quả</a:t>
            </a:r>
            <a:r>
              <a:rPr lang="en-US" sz="2700" dirty="0">
                <a:latin typeface="Gill Sans Light"/>
                <a:cs typeface="Gill Sans Light"/>
              </a:rPr>
              <a:t> </a:t>
            </a:r>
            <a:r>
              <a:rPr lang="en-US" sz="2700" dirty="0" err="1">
                <a:latin typeface="Gill Sans Light"/>
                <a:cs typeface="Gill Sans Light"/>
              </a:rPr>
              <a:t>bất</a:t>
            </a:r>
            <a:r>
              <a:rPr lang="en-US" sz="2700" dirty="0">
                <a:latin typeface="Gill Sans Light"/>
                <a:cs typeface="Gill Sans Light"/>
              </a:rPr>
              <a:t> </a:t>
            </a:r>
            <a:r>
              <a:rPr lang="en-US" sz="2700" dirty="0" err="1">
                <a:latin typeface="Gill Sans Light"/>
                <a:cs typeface="Gill Sans Light"/>
              </a:rPr>
              <a:t>lợi</a:t>
            </a:r>
            <a:endParaRPr lang="en-US" sz="2700" dirty="0">
              <a:latin typeface="Gill Sans Light"/>
              <a:cs typeface="Gill Sans Light"/>
            </a:endParaRPr>
          </a:p>
        </p:txBody>
      </p:sp>
      <p:pic>
        <p:nvPicPr>
          <p:cNvPr id="5" name="Picture 4"/>
          <p:cNvPicPr>
            <a:picLocks noChangeAspect="1"/>
          </p:cNvPicPr>
          <p:nvPr/>
        </p:nvPicPr>
        <p:blipFill>
          <a:blip r:embed="rId3"/>
          <a:stretch>
            <a:fillRect/>
          </a:stretch>
        </p:blipFill>
        <p:spPr>
          <a:xfrm>
            <a:off x="280947" y="1195555"/>
            <a:ext cx="8499231" cy="5662445"/>
          </a:xfrm>
          <a:prstGeom prst="rect">
            <a:avLst/>
          </a:prstGeom>
        </p:spPr>
      </p:pic>
      <p:sp>
        <p:nvSpPr>
          <p:cNvPr id="2" name="Oval 1"/>
          <p:cNvSpPr/>
          <p:nvPr/>
        </p:nvSpPr>
        <p:spPr>
          <a:xfrm>
            <a:off x="1942253" y="2857111"/>
            <a:ext cx="2185035" cy="1680653"/>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H="1">
            <a:off x="7787691" y="2689046"/>
            <a:ext cx="429536" cy="765631"/>
          </a:xfrm>
          <a:prstGeom prst="straightConnector1">
            <a:avLst/>
          </a:prstGeom>
          <a:ln w="57150" cmpd="sng">
            <a:solidFill>
              <a:srgbClr val="4F81BD"/>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7787691" y="4164286"/>
            <a:ext cx="672318" cy="373478"/>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891266" y="2558328"/>
            <a:ext cx="1036762" cy="369332"/>
          </a:xfrm>
          <a:prstGeom prst="rect">
            <a:avLst/>
          </a:prstGeom>
          <a:noFill/>
        </p:spPr>
        <p:txBody>
          <a:bodyPr wrap="none" rtlCol="0">
            <a:spAutoFit/>
          </a:bodyPr>
          <a:lstStyle/>
          <a:p>
            <a:r>
              <a:rPr lang="en-US" b="1" dirty="0" smtClean="0">
                <a:solidFill>
                  <a:schemeClr val="tx2"/>
                </a:solidFill>
              </a:rPr>
              <a:t>Ratio&lt;85</a:t>
            </a:r>
            <a:endParaRPr lang="en-US" b="1" dirty="0">
              <a:solidFill>
                <a:schemeClr val="tx2"/>
              </a:solidFill>
            </a:endParaRPr>
          </a:p>
        </p:txBody>
      </p:sp>
      <p:sp>
        <p:nvSpPr>
          <p:cNvPr id="17" name="TextBox 16"/>
          <p:cNvSpPr txBox="1"/>
          <p:nvPr/>
        </p:nvSpPr>
        <p:spPr>
          <a:xfrm>
            <a:off x="7152723" y="3940199"/>
            <a:ext cx="1036762" cy="369332"/>
          </a:xfrm>
          <a:prstGeom prst="rect">
            <a:avLst/>
          </a:prstGeom>
          <a:noFill/>
        </p:spPr>
        <p:txBody>
          <a:bodyPr wrap="none" rtlCol="0">
            <a:spAutoFit/>
          </a:bodyPr>
          <a:lstStyle/>
          <a:p>
            <a:r>
              <a:rPr lang="en-US" b="1" dirty="0" smtClean="0">
                <a:solidFill>
                  <a:srgbClr val="FF0000"/>
                </a:solidFill>
              </a:rPr>
              <a:t>Ratio&gt;85</a:t>
            </a:r>
            <a:endParaRPr lang="en-US" b="1" dirty="0">
              <a:solidFill>
                <a:srgbClr val="FF0000"/>
              </a:solidFill>
            </a:endParaRPr>
          </a:p>
        </p:txBody>
      </p:sp>
      <p:sp>
        <p:nvSpPr>
          <p:cNvPr id="3" name="TextBox 2"/>
          <p:cNvSpPr txBox="1"/>
          <p:nvPr/>
        </p:nvSpPr>
        <p:spPr>
          <a:xfrm>
            <a:off x="5617058" y="6488668"/>
            <a:ext cx="3526942" cy="369332"/>
          </a:xfrm>
          <a:prstGeom prst="rect">
            <a:avLst/>
          </a:prstGeom>
          <a:solidFill>
            <a:srgbClr val="FFFFFF"/>
          </a:solidFill>
        </p:spPr>
        <p:txBody>
          <a:bodyPr wrap="square" rtlCol="0">
            <a:spAutoFit/>
          </a:bodyPr>
          <a:lstStyle/>
          <a:p>
            <a:endParaRPr lang="en-US" dirty="0"/>
          </a:p>
        </p:txBody>
      </p:sp>
    </p:spTree>
    <p:extLst>
      <p:ext uri="{BB962C8B-B14F-4D97-AF65-F5344CB8AC3E}">
        <p14:creationId xmlns:p14="http://schemas.microsoft.com/office/powerpoint/2010/main" val="135063519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FDEADA"/>
          </a:solidFill>
        </p:spPr>
        <p:txBody>
          <a:bodyPr>
            <a:normAutofit fontScale="90000"/>
          </a:bodyPr>
          <a:lstStyle/>
          <a:p>
            <a:pPr algn="l"/>
            <a:r>
              <a:rPr lang="en-US" dirty="0" err="1">
                <a:latin typeface="Gill Sans Light"/>
                <a:cs typeface="Gill Sans Light"/>
              </a:rPr>
              <a:t>Tiền</a:t>
            </a:r>
            <a:r>
              <a:rPr lang="en-US" dirty="0">
                <a:latin typeface="Gill Sans Light"/>
                <a:cs typeface="Gill Sans Light"/>
              </a:rPr>
              <a:t> </a:t>
            </a:r>
            <a:r>
              <a:rPr lang="en-US" dirty="0" err="1">
                <a:latin typeface="Gill Sans Light"/>
                <a:cs typeface="Gill Sans Light"/>
              </a:rPr>
              <a:t>sản</a:t>
            </a:r>
            <a:r>
              <a:rPr lang="en-US" dirty="0">
                <a:latin typeface="Gill Sans Light"/>
                <a:cs typeface="Gill Sans Light"/>
              </a:rPr>
              <a:t> </a:t>
            </a:r>
            <a:r>
              <a:rPr lang="en-US" dirty="0" err="1">
                <a:latin typeface="Gill Sans Light"/>
                <a:cs typeface="Gill Sans Light"/>
              </a:rPr>
              <a:t>giật</a:t>
            </a:r>
            <a:r>
              <a:rPr lang="en-US" dirty="0">
                <a:latin typeface="Gill Sans Light"/>
                <a:cs typeface="Gill Sans Light"/>
              </a:rPr>
              <a:t/>
            </a:r>
            <a:br>
              <a:rPr lang="en-US" dirty="0">
                <a:latin typeface="Gill Sans Light"/>
                <a:cs typeface="Gill Sans Light"/>
              </a:rPr>
            </a:br>
            <a:r>
              <a:rPr lang="en-US" sz="2700" dirty="0" err="1">
                <a:latin typeface="Gill Sans Light"/>
                <a:cs typeface="Gill Sans Light"/>
              </a:rPr>
              <a:t>tỷ</a:t>
            </a:r>
            <a:r>
              <a:rPr lang="en-US" sz="2700" dirty="0">
                <a:latin typeface="Gill Sans Light"/>
                <a:cs typeface="Gill Sans Light"/>
              </a:rPr>
              <a:t> </a:t>
            </a:r>
            <a:r>
              <a:rPr lang="en-US" sz="2700" dirty="0" err="1">
                <a:latin typeface="Gill Sans Light"/>
                <a:cs typeface="Gill Sans Light"/>
              </a:rPr>
              <a:t>lệ</a:t>
            </a:r>
            <a:r>
              <a:rPr lang="en-US" sz="2700" dirty="0">
                <a:latin typeface="Gill Sans Light"/>
                <a:cs typeface="Gill Sans Light"/>
              </a:rPr>
              <a:t> sFlt-1 / PLGF </a:t>
            </a:r>
            <a:r>
              <a:rPr lang="en-US" sz="2700" dirty="0" err="1">
                <a:latin typeface="Gill Sans Light"/>
                <a:cs typeface="Gill Sans Light"/>
              </a:rPr>
              <a:t>trong</a:t>
            </a:r>
            <a:r>
              <a:rPr lang="en-US" sz="2700" dirty="0">
                <a:latin typeface="Gill Sans Light"/>
                <a:cs typeface="Gill Sans Light"/>
              </a:rPr>
              <a:t> </a:t>
            </a:r>
            <a:r>
              <a:rPr lang="en-US" sz="2700" dirty="0" err="1">
                <a:latin typeface="Gill Sans Light"/>
                <a:cs typeface="Gill Sans Light"/>
              </a:rPr>
              <a:t>rối</a:t>
            </a:r>
            <a:r>
              <a:rPr lang="en-US" sz="2700" dirty="0">
                <a:latin typeface="Gill Sans Light"/>
                <a:cs typeface="Gill Sans Light"/>
              </a:rPr>
              <a:t> </a:t>
            </a:r>
            <a:r>
              <a:rPr lang="en-US" sz="2700" dirty="0" err="1">
                <a:latin typeface="Gill Sans Light"/>
                <a:cs typeface="Gill Sans Light"/>
              </a:rPr>
              <a:t>loạn</a:t>
            </a:r>
            <a:r>
              <a:rPr lang="en-US" sz="2700" dirty="0">
                <a:latin typeface="Gill Sans Light"/>
                <a:cs typeface="Gill Sans Light"/>
              </a:rPr>
              <a:t> </a:t>
            </a:r>
            <a:r>
              <a:rPr lang="en-US" sz="2700" dirty="0" err="1">
                <a:latin typeface="Gill Sans Light"/>
                <a:cs typeface="Gill Sans Light"/>
              </a:rPr>
              <a:t>huyết</a:t>
            </a:r>
            <a:r>
              <a:rPr lang="en-US" sz="2700" dirty="0">
                <a:latin typeface="Gill Sans Light"/>
                <a:cs typeface="Gill Sans Light"/>
              </a:rPr>
              <a:t> </a:t>
            </a:r>
            <a:r>
              <a:rPr lang="en-US" sz="2700" dirty="0" err="1">
                <a:latin typeface="Gill Sans Light"/>
                <a:cs typeface="Gill Sans Light"/>
              </a:rPr>
              <a:t>áp</a:t>
            </a:r>
            <a:r>
              <a:rPr lang="en-US" sz="2700" dirty="0">
                <a:latin typeface="Gill Sans Light"/>
                <a:cs typeface="Gill Sans Light"/>
              </a:rPr>
              <a:t> </a:t>
            </a:r>
            <a:r>
              <a:rPr lang="en-US" sz="2700" dirty="0" err="1">
                <a:latin typeface="Gill Sans Light"/>
                <a:cs typeface="Gill Sans Light"/>
              </a:rPr>
              <a:t>khác</a:t>
            </a:r>
            <a:r>
              <a:rPr lang="en-US" sz="2700" dirty="0">
                <a:latin typeface="Gill Sans Light"/>
                <a:cs typeface="Gill Sans Light"/>
              </a:rPr>
              <a:t> </a:t>
            </a:r>
            <a:r>
              <a:rPr lang="en-US" sz="2700" dirty="0" err="1">
                <a:latin typeface="Gill Sans Light"/>
                <a:cs typeface="Gill Sans Light"/>
              </a:rPr>
              <a:t>nhau</a:t>
            </a:r>
            <a:endParaRPr lang="en-US" sz="2700" dirty="0">
              <a:latin typeface="Gill Sans Light"/>
              <a:cs typeface="Gill Sans Light"/>
            </a:endParaRPr>
          </a:p>
        </p:txBody>
      </p:sp>
      <p:sp>
        <p:nvSpPr>
          <p:cNvPr id="9" name="TextBox 8"/>
          <p:cNvSpPr txBox="1"/>
          <p:nvPr/>
        </p:nvSpPr>
        <p:spPr>
          <a:xfrm>
            <a:off x="457200" y="6494357"/>
            <a:ext cx="5519460" cy="369332"/>
          </a:xfrm>
          <a:prstGeom prst="rect">
            <a:avLst/>
          </a:prstGeom>
          <a:noFill/>
        </p:spPr>
        <p:txBody>
          <a:bodyPr wrap="none" rtlCol="0">
            <a:spAutoFit/>
          </a:bodyPr>
          <a:lstStyle/>
          <a:p>
            <a:r>
              <a:rPr lang="en-US" dirty="0" err="1" smtClean="0"/>
              <a:t>Verichren</a:t>
            </a:r>
            <a:r>
              <a:rPr lang="en-US" dirty="0" smtClean="0"/>
              <a:t> S et al. Am J </a:t>
            </a:r>
            <a:r>
              <a:rPr lang="en-US" dirty="0" err="1" smtClean="0"/>
              <a:t>Obstet</a:t>
            </a:r>
            <a:r>
              <a:rPr lang="en-US" dirty="0" smtClean="0"/>
              <a:t> </a:t>
            </a:r>
            <a:r>
              <a:rPr lang="en-US" dirty="0" err="1" smtClean="0"/>
              <a:t>Gynecol</a:t>
            </a:r>
            <a:r>
              <a:rPr lang="en-US" dirty="0" smtClean="0"/>
              <a:t> 2012. 206:58 e1-8</a:t>
            </a:r>
            <a:endParaRPr lang="en-US" dirty="0"/>
          </a:p>
        </p:txBody>
      </p:sp>
      <p:pic>
        <p:nvPicPr>
          <p:cNvPr id="4" name="Picture 3"/>
          <p:cNvPicPr>
            <a:picLocks noChangeAspect="1"/>
          </p:cNvPicPr>
          <p:nvPr/>
        </p:nvPicPr>
        <p:blipFill>
          <a:blip r:embed="rId2"/>
          <a:stretch>
            <a:fillRect/>
          </a:stretch>
        </p:blipFill>
        <p:spPr>
          <a:xfrm>
            <a:off x="457200" y="1417638"/>
            <a:ext cx="7715389" cy="4912614"/>
          </a:xfrm>
          <a:prstGeom prst="rect">
            <a:avLst/>
          </a:prstGeom>
        </p:spPr>
      </p:pic>
      <p:sp>
        <p:nvSpPr>
          <p:cNvPr id="2" name="TextBox 1"/>
          <p:cNvSpPr txBox="1"/>
          <p:nvPr/>
        </p:nvSpPr>
        <p:spPr>
          <a:xfrm>
            <a:off x="5210023" y="5960920"/>
            <a:ext cx="3126015" cy="369332"/>
          </a:xfrm>
          <a:prstGeom prst="rect">
            <a:avLst/>
          </a:prstGeom>
          <a:solidFill>
            <a:srgbClr val="FFFFFF"/>
          </a:solidFill>
        </p:spPr>
        <p:txBody>
          <a:bodyPr wrap="square" rtlCol="0">
            <a:spAutoFit/>
          </a:bodyPr>
          <a:lstStyle/>
          <a:p>
            <a:endParaRPr lang="en-US" dirty="0"/>
          </a:p>
        </p:txBody>
      </p:sp>
    </p:spTree>
    <p:extLst>
      <p:ext uri="{BB962C8B-B14F-4D97-AF65-F5344CB8AC3E}">
        <p14:creationId xmlns:p14="http://schemas.microsoft.com/office/powerpoint/2010/main" val="138496569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FDEADA"/>
          </a:solidFill>
        </p:spPr>
        <p:txBody>
          <a:bodyPr>
            <a:normAutofit fontScale="90000"/>
          </a:bodyPr>
          <a:lstStyle/>
          <a:p>
            <a:pPr algn="l"/>
            <a:r>
              <a:rPr lang="en-US" dirty="0" err="1">
                <a:latin typeface="Gill Sans Light"/>
                <a:cs typeface="Gill Sans Light"/>
              </a:rPr>
              <a:t>Tiền</a:t>
            </a:r>
            <a:r>
              <a:rPr lang="en-US" dirty="0">
                <a:latin typeface="Gill Sans Light"/>
                <a:cs typeface="Gill Sans Light"/>
              </a:rPr>
              <a:t> </a:t>
            </a:r>
            <a:r>
              <a:rPr lang="en-US" dirty="0" err="1">
                <a:latin typeface="Gill Sans Light"/>
                <a:cs typeface="Gill Sans Light"/>
              </a:rPr>
              <a:t>sản</a:t>
            </a:r>
            <a:r>
              <a:rPr lang="en-US" dirty="0">
                <a:latin typeface="Gill Sans Light"/>
                <a:cs typeface="Gill Sans Light"/>
              </a:rPr>
              <a:t> </a:t>
            </a:r>
            <a:r>
              <a:rPr lang="en-US" dirty="0" err="1">
                <a:latin typeface="Gill Sans Light"/>
                <a:cs typeface="Gill Sans Light"/>
              </a:rPr>
              <a:t>giật</a:t>
            </a:r>
            <a:r>
              <a:rPr lang="en-US" dirty="0">
                <a:latin typeface="Gill Sans Light"/>
                <a:cs typeface="Gill Sans Light"/>
              </a:rPr>
              <a:t/>
            </a:r>
            <a:br>
              <a:rPr lang="en-US" dirty="0">
                <a:latin typeface="Gill Sans Light"/>
                <a:cs typeface="Gill Sans Light"/>
              </a:rPr>
            </a:br>
            <a:r>
              <a:rPr lang="en-US" sz="2700" dirty="0" err="1">
                <a:latin typeface="Gill Sans Light"/>
                <a:cs typeface="Gill Sans Light"/>
              </a:rPr>
              <a:t>tỷ</a:t>
            </a:r>
            <a:r>
              <a:rPr lang="en-US" sz="2700" dirty="0">
                <a:latin typeface="Gill Sans Light"/>
                <a:cs typeface="Gill Sans Light"/>
              </a:rPr>
              <a:t> </a:t>
            </a:r>
            <a:r>
              <a:rPr lang="en-US" sz="2700" dirty="0" err="1">
                <a:latin typeface="Gill Sans Light"/>
                <a:cs typeface="Gill Sans Light"/>
              </a:rPr>
              <a:t>lệ</a:t>
            </a:r>
            <a:r>
              <a:rPr lang="en-US" sz="2700" dirty="0">
                <a:latin typeface="Gill Sans Light"/>
                <a:cs typeface="Gill Sans Light"/>
              </a:rPr>
              <a:t> sFlt-1 / PLGF </a:t>
            </a:r>
            <a:r>
              <a:rPr lang="en-US" sz="2700" dirty="0" err="1">
                <a:latin typeface="Gill Sans Light"/>
                <a:cs typeface="Gill Sans Light"/>
              </a:rPr>
              <a:t>trong</a:t>
            </a:r>
            <a:r>
              <a:rPr lang="en-US" sz="2700" dirty="0">
                <a:latin typeface="Gill Sans Light"/>
                <a:cs typeface="Gill Sans Light"/>
              </a:rPr>
              <a:t> </a:t>
            </a:r>
            <a:r>
              <a:rPr lang="en-US" sz="2700" dirty="0" err="1">
                <a:latin typeface="Gill Sans Light"/>
                <a:cs typeface="Gill Sans Light"/>
              </a:rPr>
              <a:t>rối</a:t>
            </a:r>
            <a:r>
              <a:rPr lang="en-US" sz="2700" dirty="0">
                <a:latin typeface="Gill Sans Light"/>
                <a:cs typeface="Gill Sans Light"/>
              </a:rPr>
              <a:t> </a:t>
            </a:r>
            <a:r>
              <a:rPr lang="en-US" sz="2700" dirty="0" err="1">
                <a:latin typeface="Gill Sans Light"/>
                <a:cs typeface="Gill Sans Light"/>
              </a:rPr>
              <a:t>loạn</a:t>
            </a:r>
            <a:r>
              <a:rPr lang="en-US" sz="2700" dirty="0">
                <a:latin typeface="Gill Sans Light"/>
                <a:cs typeface="Gill Sans Light"/>
              </a:rPr>
              <a:t> </a:t>
            </a:r>
            <a:r>
              <a:rPr lang="en-US" sz="2700" dirty="0" err="1">
                <a:latin typeface="Gill Sans Light"/>
                <a:cs typeface="Gill Sans Light"/>
              </a:rPr>
              <a:t>huyết</a:t>
            </a:r>
            <a:r>
              <a:rPr lang="en-US" sz="2700" dirty="0">
                <a:latin typeface="Gill Sans Light"/>
                <a:cs typeface="Gill Sans Light"/>
              </a:rPr>
              <a:t> </a:t>
            </a:r>
            <a:r>
              <a:rPr lang="en-US" sz="2700" dirty="0" err="1">
                <a:latin typeface="Gill Sans Light"/>
                <a:cs typeface="Gill Sans Light"/>
              </a:rPr>
              <a:t>áp</a:t>
            </a:r>
            <a:r>
              <a:rPr lang="en-US" sz="2700" dirty="0">
                <a:latin typeface="Gill Sans Light"/>
                <a:cs typeface="Gill Sans Light"/>
              </a:rPr>
              <a:t> </a:t>
            </a:r>
            <a:r>
              <a:rPr lang="en-US" sz="2700" dirty="0" err="1">
                <a:latin typeface="Gill Sans Light"/>
                <a:cs typeface="Gill Sans Light"/>
              </a:rPr>
              <a:t>khác</a:t>
            </a:r>
            <a:r>
              <a:rPr lang="en-US" sz="2700" dirty="0">
                <a:latin typeface="Gill Sans Light"/>
                <a:cs typeface="Gill Sans Light"/>
              </a:rPr>
              <a:t> </a:t>
            </a:r>
            <a:r>
              <a:rPr lang="en-US" sz="2700" dirty="0" err="1">
                <a:latin typeface="Gill Sans Light"/>
                <a:cs typeface="Gill Sans Light"/>
              </a:rPr>
              <a:t>nhau</a:t>
            </a:r>
            <a:endParaRPr lang="en-US" sz="2700" dirty="0">
              <a:latin typeface="Gill Sans Light"/>
              <a:cs typeface="Gill Sans Light"/>
            </a:endParaRPr>
          </a:p>
        </p:txBody>
      </p:sp>
      <p:sp>
        <p:nvSpPr>
          <p:cNvPr id="9" name="TextBox 8"/>
          <p:cNvSpPr txBox="1"/>
          <p:nvPr/>
        </p:nvSpPr>
        <p:spPr>
          <a:xfrm>
            <a:off x="457200" y="6494357"/>
            <a:ext cx="5519460" cy="369332"/>
          </a:xfrm>
          <a:prstGeom prst="rect">
            <a:avLst/>
          </a:prstGeom>
          <a:noFill/>
        </p:spPr>
        <p:txBody>
          <a:bodyPr wrap="none" rtlCol="0">
            <a:spAutoFit/>
          </a:bodyPr>
          <a:lstStyle/>
          <a:p>
            <a:r>
              <a:rPr lang="en-US" dirty="0" err="1" smtClean="0"/>
              <a:t>Verichren</a:t>
            </a:r>
            <a:r>
              <a:rPr lang="en-US" dirty="0" smtClean="0"/>
              <a:t> S et al. Am J </a:t>
            </a:r>
            <a:r>
              <a:rPr lang="en-US" dirty="0" err="1" smtClean="0"/>
              <a:t>Obstet</a:t>
            </a:r>
            <a:r>
              <a:rPr lang="en-US" dirty="0" smtClean="0"/>
              <a:t> </a:t>
            </a:r>
            <a:r>
              <a:rPr lang="en-US" dirty="0" err="1" smtClean="0"/>
              <a:t>Gynecol</a:t>
            </a:r>
            <a:r>
              <a:rPr lang="en-US" dirty="0" smtClean="0"/>
              <a:t> 2012. 206:58 e1-8</a:t>
            </a:r>
            <a:endParaRPr lang="en-US" dirty="0"/>
          </a:p>
        </p:txBody>
      </p:sp>
      <p:pic>
        <p:nvPicPr>
          <p:cNvPr id="4" name="Picture 3"/>
          <p:cNvPicPr>
            <a:picLocks noChangeAspect="1"/>
          </p:cNvPicPr>
          <p:nvPr/>
        </p:nvPicPr>
        <p:blipFill>
          <a:blip r:embed="rId2"/>
          <a:stretch>
            <a:fillRect/>
          </a:stretch>
        </p:blipFill>
        <p:spPr>
          <a:xfrm>
            <a:off x="457200" y="1417638"/>
            <a:ext cx="7715389" cy="4912614"/>
          </a:xfrm>
          <a:prstGeom prst="rect">
            <a:avLst/>
          </a:prstGeom>
          <a:ln>
            <a:solidFill>
              <a:schemeClr val="accent3">
                <a:lumMod val="50000"/>
              </a:schemeClr>
            </a:solidFill>
          </a:ln>
        </p:spPr>
      </p:pic>
      <p:cxnSp>
        <p:nvCxnSpPr>
          <p:cNvPr id="5" name="Straight Arrow Connector 4"/>
          <p:cNvCxnSpPr/>
          <p:nvPr/>
        </p:nvCxnSpPr>
        <p:spPr>
          <a:xfrm>
            <a:off x="1045829" y="3193242"/>
            <a:ext cx="7126760" cy="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5025575" y="5992070"/>
            <a:ext cx="3277902" cy="338182"/>
          </a:xfrm>
          <a:prstGeom prst="rect">
            <a:avLst/>
          </a:prstGeom>
          <a:solidFill>
            <a:srgbClr val="FFFFFF"/>
          </a:solidFill>
        </p:spPr>
        <p:txBody>
          <a:bodyPr wrap="square" rtlCol="0">
            <a:spAutoFit/>
          </a:bodyPr>
          <a:lstStyle/>
          <a:p>
            <a:endParaRPr lang="en-US" dirty="0"/>
          </a:p>
        </p:txBody>
      </p:sp>
    </p:spTree>
    <p:extLst>
      <p:ext uri="{BB962C8B-B14F-4D97-AF65-F5344CB8AC3E}">
        <p14:creationId xmlns:p14="http://schemas.microsoft.com/office/powerpoint/2010/main" val="309853186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43000"/>
          </a:xfrm>
          <a:solidFill>
            <a:schemeClr val="tx2">
              <a:lumMod val="20000"/>
              <a:lumOff val="80000"/>
            </a:schemeClr>
          </a:solidFill>
        </p:spPr>
        <p:txBody>
          <a:bodyPr>
            <a:normAutofit fontScale="90000"/>
          </a:bodyPr>
          <a:lstStyle/>
          <a:p>
            <a:pPr algn="l"/>
            <a:r>
              <a:rPr lang="en-US" dirty="0" err="1">
                <a:latin typeface="Gill Sans Light"/>
                <a:cs typeface="Gill Sans Light"/>
              </a:rPr>
              <a:t>Những</a:t>
            </a:r>
            <a:r>
              <a:rPr lang="en-US" dirty="0">
                <a:latin typeface="Gill Sans Light"/>
                <a:cs typeface="Gill Sans Light"/>
              </a:rPr>
              <a:t> </a:t>
            </a:r>
            <a:r>
              <a:rPr lang="en-US" dirty="0" err="1">
                <a:latin typeface="Gill Sans Light"/>
                <a:cs typeface="Gill Sans Light"/>
              </a:rPr>
              <a:t>gì</a:t>
            </a:r>
            <a:r>
              <a:rPr lang="en-US" dirty="0">
                <a:latin typeface="Gill Sans Light"/>
                <a:cs typeface="Gill Sans Light"/>
              </a:rPr>
              <a:t> </a:t>
            </a:r>
            <a:r>
              <a:rPr lang="en-US" dirty="0" err="1">
                <a:latin typeface="Gill Sans Light"/>
                <a:cs typeface="Gill Sans Light"/>
              </a:rPr>
              <a:t>mà</a:t>
            </a:r>
            <a:r>
              <a:rPr lang="en-US" dirty="0">
                <a:latin typeface="Gill Sans Light"/>
                <a:cs typeface="Gill Sans Light"/>
              </a:rPr>
              <a:t> </a:t>
            </a:r>
            <a:r>
              <a:rPr lang="en-US" dirty="0" err="1">
                <a:latin typeface="Gill Sans Light"/>
                <a:cs typeface="Gill Sans Light"/>
              </a:rPr>
              <a:t>các</a:t>
            </a:r>
            <a:r>
              <a:rPr lang="en-US" dirty="0">
                <a:latin typeface="Gill Sans Light"/>
                <a:cs typeface="Gill Sans Light"/>
              </a:rPr>
              <a:t> </a:t>
            </a:r>
            <a:r>
              <a:rPr lang="en-US" dirty="0" err="1">
                <a:latin typeface="Gill Sans Light"/>
                <a:cs typeface="Gill Sans Light"/>
              </a:rPr>
              <a:t>nghiên</a:t>
            </a:r>
            <a:r>
              <a:rPr lang="en-US" dirty="0">
                <a:latin typeface="Gill Sans Light"/>
                <a:cs typeface="Gill Sans Light"/>
              </a:rPr>
              <a:t> </a:t>
            </a:r>
            <a:r>
              <a:rPr lang="en-US" dirty="0" err="1" smtClean="0">
                <a:latin typeface="Gill Sans Light"/>
                <a:cs typeface="Gill Sans Light"/>
              </a:rPr>
              <a:t>cứu</a:t>
            </a:r>
            <a:r>
              <a:rPr lang="en-US" dirty="0" smtClean="0">
                <a:latin typeface="Gill Sans Light"/>
                <a:cs typeface="Gill Sans Light"/>
              </a:rPr>
              <a:t> </a:t>
            </a:r>
            <a:r>
              <a:rPr lang="en-US" dirty="0" err="1" smtClean="0">
                <a:latin typeface="Gill Sans Light"/>
                <a:cs typeface="Gill Sans Light"/>
              </a:rPr>
              <a:t>này</a:t>
            </a:r>
            <a:r>
              <a:rPr lang="en-US" dirty="0" smtClean="0">
                <a:latin typeface="Gill Sans Light"/>
                <a:cs typeface="Gill Sans Light"/>
              </a:rPr>
              <a:t> </a:t>
            </a:r>
            <a:r>
              <a:rPr lang="en-US" dirty="0" err="1">
                <a:latin typeface="Gill Sans Light"/>
                <a:cs typeface="Gill Sans Light"/>
              </a:rPr>
              <a:t>thêm</a:t>
            </a:r>
            <a:endParaRPr lang="en-US" dirty="0">
              <a:latin typeface="Gill Sans Light"/>
              <a:cs typeface="Gill Sans Light"/>
            </a:endParaRPr>
          </a:p>
        </p:txBody>
      </p:sp>
      <p:sp>
        <p:nvSpPr>
          <p:cNvPr id="6" name="Content Placeholder 5"/>
          <p:cNvSpPr>
            <a:spLocks noGrp="1"/>
          </p:cNvSpPr>
          <p:nvPr>
            <p:ph idx="1"/>
          </p:nvPr>
        </p:nvSpPr>
        <p:spPr>
          <a:xfrm>
            <a:off x="457200" y="1600200"/>
            <a:ext cx="8686800" cy="4525963"/>
          </a:xfrm>
        </p:spPr>
        <p:txBody>
          <a:bodyPr>
            <a:normAutofit/>
          </a:bodyPr>
          <a:lstStyle/>
          <a:p>
            <a:r>
              <a:rPr lang="en-US" dirty="0" err="1" smtClean="0"/>
              <a:t>Tỷ</a:t>
            </a:r>
            <a:r>
              <a:rPr lang="en-US" dirty="0" smtClean="0"/>
              <a:t> </a:t>
            </a:r>
            <a:r>
              <a:rPr lang="en-US" dirty="0" err="1" smtClean="0"/>
              <a:t>số</a:t>
            </a:r>
            <a:r>
              <a:rPr lang="en-US" dirty="0" smtClean="0"/>
              <a:t> sFlt-1/PIGF </a:t>
            </a:r>
            <a:r>
              <a:rPr lang="en-US" dirty="0" smtClean="0">
                <a:solidFill>
                  <a:srgbClr val="FF0000"/>
                </a:solidFill>
              </a:rPr>
              <a:t>&gt; 85</a:t>
            </a:r>
          </a:p>
          <a:p>
            <a:endParaRPr lang="en-US" dirty="0" smtClean="0">
              <a:solidFill>
                <a:srgbClr val="FF0000"/>
              </a:solidFill>
            </a:endParaRPr>
          </a:p>
          <a:p>
            <a:r>
              <a:rPr lang="vi-VN" sz="2800" dirty="0">
                <a:solidFill>
                  <a:srgbClr val="FF0000"/>
                </a:solidFill>
              </a:rPr>
              <a:t>Dự đoán kết cục xấu xảy ra </a:t>
            </a:r>
            <a:r>
              <a:rPr lang="vi-VN" sz="2800" dirty="0"/>
              <a:t>trong vòng 2 </a:t>
            </a:r>
            <a:r>
              <a:rPr lang="vi-VN" sz="2800" dirty="0" smtClean="0"/>
              <a:t>tuần</a:t>
            </a:r>
            <a:r>
              <a:rPr lang="en-US" sz="2800" dirty="0" smtClean="0"/>
              <a:t> </a:t>
            </a:r>
          </a:p>
          <a:p>
            <a:r>
              <a:rPr lang="vi-VN" sz="2800" dirty="0"/>
              <a:t>Xác định phụ nữ có nguy cơ </a:t>
            </a:r>
            <a:r>
              <a:rPr lang="en-US" sz="2800" dirty="0" err="1" smtClean="0"/>
              <a:t>cho</a:t>
            </a:r>
            <a:r>
              <a:rPr lang="en-US" sz="2800" dirty="0" smtClean="0"/>
              <a:t>  </a:t>
            </a:r>
            <a:r>
              <a:rPr lang="en-US" sz="2800" dirty="0" err="1" smtClean="0"/>
              <a:t>cuộc</a:t>
            </a:r>
            <a:r>
              <a:rPr lang="en-US" sz="2800" dirty="0" smtClean="0"/>
              <a:t> </a:t>
            </a:r>
            <a:r>
              <a:rPr lang="en-US" sz="2800" dirty="0" err="1" smtClean="0"/>
              <a:t>sanh</a:t>
            </a:r>
            <a:r>
              <a:rPr lang="en-US" sz="2800" dirty="0" smtClean="0"/>
              <a:t> </a:t>
            </a:r>
            <a:r>
              <a:rPr lang="vi-VN" sz="2800" dirty="0" smtClean="0"/>
              <a:t>sắp </a:t>
            </a:r>
            <a:r>
              <a:rPr lang="vi-VN" sz="2800" dirty="0"/>
              <a:t>xảy </a:t>
            </a:r>
            <a:r>
              <a:rPr lang="vi-VN" sz="2800" dirty="0" smtClean="0"/>
              <a:t>ra</a:t>
            </a:r>
            <a:endParaRPr lang="en-US" sz="2800" dirty="0" smtClean="0"/>
          </a:p>
          <a:p>
            <a:r>
              <a:rPr lang="vi-VN" sz="2800" dirty="0" smtClean="0"/>
              <a:t> </a:t>
            </a:r>
            <a:r>
              <a:rPr lang="en-US" dirty="0" err="1" smtClean="0">
                <a:solidFill>
                  <a:srgbClr val="FF0000"/>
                </a:solidFill>
              </a:rPr>
              <a:t>Phân</a:t>
            </a:r>
            <a:r>
              <a:rPr lang="en-US" dirty="0" smtClean="0">
                <a:solidFill>
                  <a:srgbClr val="FF0000"/>
                </a:solidFill>
              </a:rPr>
              <a:t> </a:t>
            </a:r>
            <a:r>
              <a:rPr lang="en-US" dirty="0" err="1" smtClean="0">
                <a:solidFill>
                  <a:srgbClr val="FF0000"/>
                </a:solidFill>
              </a:rPr>
              <a:t>loại</a:t>
            </a:r>
            <a:r>
              <a:rPr lang="en-US" dirty="0" smtClean="0">
                <a:solidFill>
                  <a:srgbClr val="FF0000"/>
                </a:solidFill>
              </a:rPr>
              <a:t> </a:t>
            </a:r>
            <a:r>
              <a:rPr lang="vi-VN" dirty="0" smtClean="0">
                <a:solidFill>
                  <a:srgbClr val="FF0000"/>
                </a:solidFill>
              </a:rPr>
              <a:t>rối </a:t>
            </a:r>
            <a:r>
              <a:rPr lang="vi-VN" dirty="0">
                <a:solidFill>
                  <a:srgbClr val="FF0000"/>
                </a:solidFill>
              </a:rPr>
              <a:t>loạn </a:t>
            </a:r>
            <a:r>
              <a:rPr lang="en-US" dirty="0" err="1" smtClean="0">
                <a:solidFill>
                  <a:srgbClr val="FF0000"/>
                </a:solidFill>
              </a:rPr>
              <a:t>cao</a:t>
            </a:r>
            <a:r>
              <a:rPr lang="en-US" dirty="0" smtClean="0">
                <a:solidFill>
                  <a:srgbClr val="FF0000"/>
                </a:solidFill>
              </a:rPr>
              <a:t> </a:t>
            </a:r>
            <a:r>
              <a:rPr lang="vi-VN" dirty="0" smtClean="0">
                <a:solidFill>
                  <a:srgbClr val="FF0000"/>
                </a:solidFill>
              </a:rPr>
              <a:t>huyết </a:t>
            </a:r>
            <a:r>
              <a:rPr lang="vi-VN" dirty="0">
                <a:solidFill>
                  <a:srgbClr val="FF0000"/>
                </a:solidFill>
              </a:rPr>
              <a:t>áp </a:t>
            </a:r>
            <a:r>
              <a:rPr lang="vi-VN" dirty="0" smtClean="0"/>
              <a:t>với </a:t>
            </a:r>
            <a:r>
              <a:rPr lang="vi-VN" dirty="0"/>
              <a:t>độ chính xác hợp lý</a:t>
            </a:r>
            <a:endParaRPr lang="en-US" dirty="0"/>
          </a:p>
        </p:txBody>
      </p:sp>
    </p:spTree>
    <p:extLst>
      <p:ext uri="{BB962C8B-B14F-4D97-AF65-F5344CB8AC3E}">
        <p14:creationId xmlns:p14="http://schemas.microsoft.com/office/powerpoint/2010/main" val="115648723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0164"/>
            <a:ext cx="9267907" cy="1200329"/>
          </a:xfrm>
          <a:prstGeom prst="rect">
            <a:avLst/>
          </a:prstGeom>
          <a:solidFill>
            <a:srgbClr val="BFBFBF"/>
          </a:solidFill>
        </p:spPr>
        <p:txBody>
          <a:bodyPr wrap="square" rtlCol="0">
            <a:spAutoFit/>
          </a:bodyPr>
          <a:lstStyle/>
          <a:p>
            <a:r>
              <a:rPr lang="vi-VN" sz="3600" dirty="0">
                <a:latin typeface="Gill Sans Light"/>
                <a:cs typeface="Gill Sans Light"/>
              </a:rPr>
              <a:t>Câu hỏi 6:</a:t>
            </a:r>
          </a:p>
          <a:p>
            <a:r>
              <a:rPr lang="vi-VN" sz="3600" dirty="0">
                <a:latin typeface="Gill Sans Light"/>
                <a:cs typeface="Gill Sans Light"/>
              </a:rPr>
              <a:t>Đau </a:t>
            </a:r>
            <a:r>
              <a:rPr lang="en-US" sz="3600" dirty="0" err="1" smtClean="0">
                <a:latin typeface="Gill Sans Light"/>
                <a:cs typeface="Gill Sans Light"/>
              </a:rPr>
              <a:t>thế</a:t>
            </a:r>
            <a:r>
              <a:rPr lang="en-US" sz="3600" dirty="0" smtClean="0">
                <a:latin typeface="Gill Sans Light"/>
                <a:cs typeface="Gill Sans Light"/>
              </a:rPr>
              <a:t> </a:t>
            </a:r>
            <a:r>
              <a:rPr lang="en-US" sz="3600" dirty="0" err="1" smtClean="0">
                <a:latin typeface="Gill Sans Light"/>
                <a:cs typeface="Gill Sans Light"/>
              </a:rPr>
              <a:t>nào</a:t>
            </a:r>
            <a:r>
              <a:rPr lang="vi-VN" sz="3600" dirty="0" smtClean="0">
                <a:latin typeface="Gill Sans Light"/>
                <a:cs typeface="Gill Sans Light"/>
              </a:rPr>
              <a:t> </a:t>
            </a:r>
            <a:r>
              <a:rPr lang="vi-VN" sz="3600" dirty="0">
                <a:latin typeface="Gill Sans Light"/>
                <a:cs typeface="Gill Sans Light"/>
              </a:rPr>
              <a:t>sau khi sinh </a:t>
            </a:r>
            <a:r>
              <a:rPr lang="vi-VN" sz="3600" dirty="0" smtClean="0">
                <a:latin typeface="Gill Sans Light"/>
                <a:cs typeface="Gill Sans Light"/>
              </a:rPr>
              <a:t>con?</a:t>
            </a:r>
            <a:endParaRPr lang="en-US" sz="3600" dirty="0">
              <a:latin typeface="Gill Sans Light"/>
              <a:cs typeface="Gill Sans Light"/>
            </a:endParaRPr>
          </a:p>
        </p:txBody>
      </p:sp>
    </p:spTree>
    <p:extLst>
      <p:ext uri="{BB962C8B-B14F-4D97-AF65-F5344CB8AC3E}">
        <p14:creationId xmlns:p14="http://schemas.microsoft.com/office/powerpoint/2010/main" val="53920532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418" y="0"/>
            <a:ext cx="9252418" cy="1143000"/>
          </a:xfrm>
          <a:solidFill>
            <a:srgbClr val="C6D9F1"/>
          </a:solidFill>
        </p:spPr>
        <p:txBody>
          <a:bodyPr>
            <a:normAutofit fontScale="90000"/>
          </a:bodyPr>
          <a:lstStyle/>
          <a:p>
            <a:pPr algn="l"/>
            <a:r>
              <a:rPr lang="vi-VN" sz="4800" dirty="0">
                <a:latin typeface="Gill Sans Light"/>
                <a:cs typeface="Gill Sans Light"/>
              </a:rPr>
              <a:t>Những gì chúng ta biết cho đến nay</a:t>
            </a:r>
            <a:endParaRPr lang="en-US" sz="4800" dirty="0">
              <a:latin typeface="Gill Sans Light"/>
              <a:cs typeface="Gill Sans Light"/>
            </a:endParaRPr>
          </a:p>
        </p:txBody>
      </p:sp>
      <p:sp>
        <p:nvSpPr>
          <p:cNvPr id="4" name="Content Placeholder 3"/>
          <p:cNvSpPr>
            <a:spLocks noGrp="1"/>
          </p:cNvSpPr>
          <p:nvPr>
            <p:ph idx="1"/>
          </p:nvPr>
        </p:nvSpPr>
        <p:spPr/>
        <p:txBody>
          <a:bodyPr>
            <a:normAutofit/>
          </a:bodyPr>
          <a:lstStyle/>
          <a:p>
            <a:pPr marL="0" indent="0">
              <a:buNone/>
            </a:pPr>
            <a:r>
              <a:rPr lang="en-US" b="1" dirty="0" err="1" smtClean="0"/>
              <a:t>Tần</a:t>
            </a:r>
            <a:r>
              <a:rPr lang="en-US" b="1" dirty="0" smtClean="0"/>
              <a:t> </a:t>
            </a:r>
            <a:r>
              <a:rPr lang="en-US" b="1" dirty="0" err="1" smtClean="0"/>
              <a:t>suất</a:t>
            </a:r>
            <a:r>
              <a:rPr lang="en-US" b="1" dirty="0" smtClean="0"/>
              <a:t> </a:t>
            </a:r>
            <a:r>
              <a:rPr lang="en-US" b="1" dirty="0" err="1" smtClean="0"/>
              <a:t>của</a:t>
            </a:r>
            <a:r>
              <a:rPr lang="en-US" b="1" dirty="0" smtClean="0"/>
              <a:t> </a:t>
            </a:r>
            <a:r>
              <a:rPr lang="en-US" b="1" dirty="0" err="1" smtClean="0"/>
              <a:t>đau</a:t>
            </a:r>
            <a:r>
              <a:rPr lang="en-US" b="1" dirty="0" smtClean="0"/>
              <a:t> </a:t>
            </a:r>
            <a:r>
              <a:rPr lang="en-US" b="1" dirty="0" err="1" smtClean="0"/>
              <a:t>mản</a:t>
            </a:r>
            <a:r>
              <a:rPr lang="en-US" b="1" dirty="0" smtClean="0"/>
              <a:t> </a:t>
            </a:r>
            <a:r>
              <a:rPr lang="en-US" b="1" dirty="0" err="1" smtClean="0"/>
              <a:t>tính</a:t>
            </a:r>
            <a:endParaRPr lang="en-US" b="1" dirty="0" smtClean="0"/>
          </a:p>
          <a:p>
            <a:pPr marL="0" indent="0">
              <a:buNone/>
            </a:pPr>
            <a:r>
              <a:rPr lang="en-US" dirty="0" smtClean="0"/>
              <a:t>4-10% </a:t>
            </a:r>
            <a:r>
              <a:rPr lang="en-US" dirty="0" err="1" smtClean="0"/>
              <a:t>với</a:t>
            </a:r>
            <a:r>
              <a:rPr lang="en-US" dirty="0" smtClean="0"/>
              <a:t> </a:t>
            </a:r>
            <a:r>
              <a:rPr lang="en-US" dirty="0" err="1" smtClean="0"/>
              <a:t>sanh</a:t>
            </a:r>
            <a:r>
              <a:rPr lang="en-US" dirty="0" smtClean="0"/>
              <a:t> </a:t>
            </a:r>
            <a:r>
              <a:rPr lang="en-US" dirty="0" err="1" smtClean="0"/>
              <a:t>ngã</a:t>
            </a:r>
            <a:r>
              <a:rPr lang="en-US" dirty="0" smtClean="0"/>
              <a:t> </a:t>
            </a:r>
            <a:r>
              <a:rPr lang="en-US" dirty="0" err="1" smtClean="0"/>
              <a:t>âm</a:t>
            </a:r>
            <a:r>
              <a:rPr lang="en-US" dirty="0" smtClean="0"/>
              <a:t> </a:t>
            </a:r>
            <a:r>
              <a:rPr lang="en-US" dirty="0" err="1" smtClean="0"/>
              <a:t>đạo</a:t>
            </a:r>
            <a:endParaRPr lang="en-US" dirty="0" smtClean="0"/>
          </a:p>
          <a:p>
            <a:pPr marL="0" indent="0">
              <a:buNone/>
            </a:pPr>
            <a:r>
              <a:rPr lang="en-US" dirty="0" smtClean="0"/>
              <a:t>6-18% </a:t>
            </a:r>
            <a:r>
              <a:rPr lang="en-US" dirty="0" err="1" smtClean="0"/>
              <a:t>với</a:t>
            </a:r>
            <a:r>
              <a:rPr lang="en-US" dirty="0" smtClean="0"/>
              <a:t> </a:t>
            </a:r>
            <a:r>
              <a:rPr lang="en-US" dirty="0" err="1" smtClean="0"/>
              <a:t>mổ</a:t>
            </a:r>
            <a:r>
              <a:rPr lang="en-US" dirty="0" smtClean="0"/>
              <a:t> </a:t>
            </a:r>
            <a:r>
              <a:rPr lang="en-US" dirty="0" err="1" smtClean="0"/>
              <a:t>lấy</a:t>
            </a:r>
            <a:r>
              <a:rPr lang="en-US" dirty="0" smtClean="0"/>
              <a:t> </a:t>
            </a:r>
            <a:r>
              <a:rPr lang="en-US" dirty="0" err="1" smtClean="0"/>
              <a:t>thai</a:t>
            </a:r>
            <a:endParaRPr lang="en-US" dirty="0" smtClean="0"/>
          </a:p>
          <a:p>
            <a:pPr marL="0" indent="0">
              <a:buNone/>
            </a:pPr>
            <a:endParaRPr lang="en-US" b="1" dirty="0" smtClean="0"/>
          </a:p>
          <a:p>
            <a:pPr marL="0" indent="0">
              <a:buNone/>
            </a:pPr>
            <a:r>
              <a:rPr lang="vi-VN" sz="2400" b="1" dirty="0"/>
              <a:t>Không kiểm soát </a:t>
            </a:r>
            <a:r>
              <a:rPr lang="vi-VN" sz="2400" b="1" dirty="0">
                <a:solidFill>
                  <a:srgbClr val="FF0000"/>
                </a:solidFill>
              </a:rPr>
              <a:t>để giảm đau trước </a:t>
            </a:r>
            <a:endParaRPr lang="en-US" sz="2400" b="1" dirty="0" smtClean="0">
              <a:solidFill>
                <a:srgbClr val="FF0000"/>
              </a:solidFill>
            </a:endParaRPr>
          </a:p>
          <a:p>
            <a:pPr marL="0" indent="0">
              <a:buNone/>
            </a:pPr>
            <a:r>
              <a:rPr lang="en-US" b="1" dirty="0" err="1" smtClean="0">
                <a:solidFill>
                  <a:srgbClr val="FF0000"/>
                </a:solidFill>
              </a:rPr>
              <a:t>Thiếu</a:t>
            </a:r>
            <a:r>
              <a:rPr lang="en-US" b="1" dirty="0" smtClean="0">
                <a:solidFill>
                  <a:srgbClr val="FF0000"/>
                </a:solidFill>
              </a:rPr>
              <a:t> </a:t>
            </a:r>
            <a:r>
              <a:rPr lang="en-US" sz="2800" b="1" dirty="0" err="1" smtClean="0"/>
              <a:t>nghiên</a:t>
            </a:r>
            <a:r>
              <a:rPr lang="en-US" sz="2800" b="1" dirty="0" smtClean="0"/>
              <a:t> </a:t>
            </a:r>
            <a:r>
              <a:rPr lang="en-US" sz="2800" b="1" dirty="0" err="1" smtClean="0"/>
              <a:t>cứu</a:t>
            </a:r>
            <a:r>
              <a:rPr lang="en-US" sz="2800" b="1" dirty="0" smtClean="0"/>
              <a:t> </a:t>
            </a:r>
            <a:r>
              <a:rPr lang="en-US" sz="2800" b="1" dirty="0" err="1" smtClean="0"/>
              <a:t>có</a:t>
            </a:r>
            <a:r>
              <a:rPr lang="en-US" sz="2800" b="1" dirty="0" smtClean="0"/>
              <a:t> </a:t>
            </a:r>
            <a:r>
              <a:rPr lang="en-US" sz="2800" b="1" dirty="0" err="1" smtClean="0"/>
              <a:t>chất</a:t>
            </a:r>
            <a:r>
              <a:rPr lang="en-US" sz="2800" b="1" dirty="0" smtClean="0"/>
              <a:t> </a:t>
            </a:r>
            <a:r>
              <a:rPr lang="en-US" sz="2800" b="1" dirty="0" err="1" smtClean="0"/>
              <a:t>lượng</a:t>
            </a:r>
            <a:r>
              <a:rPr lang="en-US" sz="2800" b="1" dirty="0" smtClean="0"/>
              <a:t> </a:t>
            </a:r>
            <a:r>
              <a:rPr lang="en-US" sz="2800" b="1" dirty="0" err="1" smtClean="0"/>
              <a:t>trong</a:t>
            </a:r>
            <a:r>
              <a:rPr lang="en-US" sz="2800" b="1" dirty="0" smtClean="0"/>
              <a:t> </a:t>
            </a:r>
            <a:r>
              <a:rPr lang="en-US" sz="2800" b="1" dirty="0" err="1" smtClean="0"/>
              <a:t>lảnh</a:t>
            </a:r>
            <a:r>
              <a:rPr lang="en-US" sz="2800" b="1" dirty="0" smtClean="0"/>
              <a:t> </a:t>
            </a:r>
            <a:r>
              <a:rPr lang="en-US" sz="2800" b="1" dirty="0" err="1" smtClean="0"/>
              <a:t>vực</a:t>
            </a:r>
            <a:r>
              <a:rPr lang="en-US" sz="2800" b="1" dirty="0" smtClean="0"/>
              <a:t> </a:t>
            </a:r>
            <a:r>
              <a:rPr lang="en-US" sz="2800" b="1" dirty="0" err="1" smtClean="0"/>
              <a:t>này</a:t>
            </a:r>
            <a:endParaRPr lang="en-US" sz="2800" b="1" dirty="0" smtClean="0"/>
          </a:p>
          <a:p>
            <a:pPr marL="0" indent="0">
              <a:buNone/>
            </a:pPr>
            <a:r>
              <a:rPr lang="vi-VN" sz="2400" dirty="0"/>
              <a:t>Mặc dù quy mô của tác </a:t>
            </a:r>
            <a:r>
              <a:rPr lang="vi-VN" sz="2400" dirty="0" smtClean="0"/>
              <a:t>động</a:t>
            </a:r>
            <a:r>
              <a:rPr lang="en-US" sz="2400" dirty="0" smtClean="0"/>
              <a:t> </a:t>
            </a:r>
            <a:r>
              <a:rPr lang="en-US" sz="2400" dirty="0" err="1" smtClean="0"/>
              <a:t>lên</a:t>
            </a:r>
            <a:r>
              <a:rPr lang="vi-VN" sz="2400" dirty="0" smtClean="0"/>
              <a:t> </a:t>
            </a:r>
            <a:r>
              <a:rPr lang="vi-VN" sz="2400" dirty="0"/>
              <a:t>sức khỏe cộng đồng</a:t>
            </a:r>
            <a:endParaRPr lang="en-US" sz="2400" dirty="0"/>
          </a:p>
        </p:txBody>
      </p:sp>
    </p:spTree>
    <p:extLst>
      <p:ext uri="{BB962C8B-B14F-4D97-AF65-F5344CB8AC3E}">
        <p14:creationId xmlns:p14="http://schemas.microsoft.com/office/powerpoint/2010/main" val="1420245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274638"/>
            <a:ext cx="8592855" cy="1143000"/>
          </a:xfrm>
        </p:spPr>
        <p:txBody>
          <a:bodyPr>
            <a:normAutofit fontScale="90000"/>
          </a:bodyPr>
          <a:lstStyle/>
          <a:p>
            <a:pPr algn="l"/>
            <a:r>
              <a:rPr lang="vi-VN" sz="3600" cap="small" dirty="0">
                <a:latin typeface="Gill Sans Light"/>
                <a:cs typeface="Gill Sans Light"/>
              </a:rPr>
              <a:t>Câu hỏi #1</a:t>
            </a:r>
            <a:br>
              <a:rPr lang="vi-VN" sz="3600" cap="small" dirty="0">
                <a:latin typeface="Gill Sans Light"/>
                <a:cs typeface="Gill Sans Light"/>
              </a:rPr>
            </a:br>
            <a:r>
              <a:rPr lang="vi-VN" sz="3600" cap="small" dirty="0">
                <a:latin typeface="Gill Sans Light"/>
                <a:cs typeface="Gill Sans Light"/>
              </a:rPr>
              <a:t>Sản phụ được phép ăn trong khi chuyển dạ </a:t>
            </a:r>
            <a:endParaRPr lang="en-US" sz="3600" cap="small" dirty="0">
              <a:latin typeface="Gill Sans Light"/>
              <a:cs typeface="Gill Sans Light"/>
            </a:endParaRPr>
          </a:p>
        </p:txBody>
      </p:sp>
      <p:pic>
        <p:nvPicPr>
          <p:cNvPr id="6" name="Picture 5"/>
          <p:cNvPicPr>
            <a:picLocks noChangeAspect="1"/>
          </p:cNvPicPr>
          <p:nvPr/>
        </p:nvPicPr>
        <p:blipFill>
          <a:blip r:embed="rId3"/>
          <a:stretch>
            <a:fillRect/>
          </a:stretch>
        </p:blipFill>
        <p:spPr>
          <a:xfrm>
            <a:off x="1558407" y="1704913"/>
            <a:ext cx="4994793" cy="3705287"/>
          </a:xfrm>
          <a:prstGeom prst="rect">
            <a:avLst/>
          </a:prstGeom>
        </p:spPr>
      </p:pic>
      <p:sp>
        <p:nvSpPr>
          <p:cNvPr id="7" name="TextBox 6"/>
          <p:cNvSpPr txBox="1"/>
          <p:nvPr/>
        </p:nvSpPr>
        <p:spPr>
          <a:xfrm>
            <a:off x="596540" y="2053679"/>
            <a:ext cx="1523750" cy="400110"/>
          </a:xfrm>
          <a:prstGeom prst="rect">
            <a:avLst/>
          </a:prstGeom>
          <a:noFill/>
        </p:spPr>
        <p:txBody>
          <a:bodyPr wrap="none" rtlCol="0">
            <a:spAutoFit/>
          </a:bodyPr>
          <a:lstStyle/>
          <a:p>
            <a:r>
              <a:rPr lang="en-US" sz="2000" dirty="0" err="1" smtClean="0">
                <a:solidFill>
                  <a:srgbClr val="FF0000"/>
                </a:solidFill>
              </a:rPr>
              <a:t>Nhu</a:t>
            </a:r>
            <a:r>
              <a:rPr lang="en-US" sz="2000" dirty="0" smtClean="0">
                <a:solidFill>
                  <a:srgbClr val="FF0000"/>
                </a:solidFill>
              </a:rPr>
              <a:t> </a:t>
            </a:r>
            <a:r>
              <a:rPr lang="en-US" sz="2000" dirty="0" err="1" smtClean="0">
                <a:solidFill>
                  <a:srgbClr val="FF0000"/>
                </a:solidFill>
              </a:rPr>
              <a:t>cầu</a:t>
            </a:r>
            <a:r>
              <a:rPr lang="en-US" sz="2000" dirty="0" smtClean="0">
                <a:solidFill>
                  <a:srgbClr val="FF0000"/>
                </a:solidFill>
              </a:rPr>
              <a:t> </a:t>
            </a:r>
            <a:r>
              <a:rPr lang="en-US" sz="2000" dirty="0" err="1" smtClean="0">
                <a:solidFill>
                  <a:srgbClr val="FF0000"/>
                </a:solidFill>
              </a:rPr>
              <a:t>calo</a:t>
            </a:r>
            <a:endParaRPr lang="en-US" sz="2000" dirty="0">
              <a:solidFill>
                <a:srgbClr val="FF0000"/>
              </a:solidFill>
            </a:endParaRPr>
          </a:p>
        </p:txBody>
      </p:sp>
      <p:sp>
        <p:nvSpPr>
          <p:cNvPr id="8" name="TextBox 7"/>
          <p:cNvSpPr txBox="1"/>
          <p:nvPr/>
        </p:nvSpPr>
        <p:spPr>
          <a:xfrm>
            <a:off x="661031" y="2453789"/>
            <a:ext cx="897376" cy="400110"/>
          </a:xfrm>
          <a:prstGeom prst="rect">
            <a:avLst/>
          </a:prstGeom>
          <a:noFill/>
        </p:spPr>
        <p:txBody>
          <a:bodyPr wrap="none" rtlCol="0">
            <a:spAutoFit/>
          </a:bodyPr>
          <a:lstStyle/>
          <a:p>
            <a:r>
              <a:rPr lang="en-US" sz="2000" dirty="0" smtClean="0">
                <a:solidFill>
                  <a:srgbClr val="FF0000"/>
                </a:solidFill>
              </a:rPr>
              <a:t>ketosis</a:t>
            </a:r>
            <a:endParaRPr lang="en-US" sz="2000" dirty="0">
              <a:solidFill>
                <a:srgbClr val="FF0000"/>
              </a:solidFill>
            </a:endParaRPr>
          </a:p>
        </p:txBody>
      </p:sp>
      <p:sp>
        <p:nvSpPr>
          <p:cNvPr id="9" name="TextBox 8"/>
          <p:cNvSpPr txBox="1"/>
          <p:nvPr/>
        </p:nvSpPr>
        <p:spPr>
          <a:xfrm>
            <a:off x="596540" y="2853899"/>
            <a:ext cx="1216230" cy="400110"/>
          </a:xfrm>
          <a:prstGeom prst="rect">
            <a:avLst/>
          </a:prstGeom>
          <a:noFill/>
        </p:spPr>
        <p:txBody>
          <a:bodyPr wrap="none" rtlCol="0">
            <a:spAutoFit/>
          </a:bodyPr>
          <a:lstStyle/>
          <a:p>
            <a:r>
              <a:rPr lang="en-US" sz="2000" dirty="0" err="1" smtClean="0">
                <a:solidFill>
                  <a:srgbClr val="FF0000"/>
                </a:solidFill>
              </a:rPr>
              <a:t>Mất</a:t>
            </a:r>
            <a:r>
              <a:rPr lang="en-US" sz="2000" dirty="0" smtClean="0">
                <a:solidFill>
                  <a:srgbClr val="FF0000"/>
                </a:solidFill>
              </a:rPr>
              <a:t> </a:t>
            </a:r>
            <a:r>
              <a:rPr lang="en-US" sz="2000" dirty="0" err="1" smtClean="0">
                <a:solidFill>
                  <a:srgbClr val="FF0000"/>
                </a:solidFill>
              </a:rPr>
              <a:t>nước</a:t>
            </a:r>
            <a:endParaRPr lang="en-US" sz="2000" dirty="0">
              <a:solidFill>
                <a:srgbClr val="FF0000"/>
              </a:solidFill>
            </a:endParaRPr>
          </a:p>
        </p:txBody>
      </p:sp>
      <p:sp>
        <p:nvSpPr>
          <p:cNvPr id="10" name="TextBox 9"/>
          <p:cNvSpPr txBox="1"/>
          <p:nvPr/>
        </p:nvSpPr>
        <p:spPr>
          <a:xfrm>
            <a:off x="533400" y="3254009"/>
            <a:ext cx="1087157" cy="400110"/>
          </a:xfrm>
          <a:prstGeom prst="rect">
            <a:avLst/>
          </a:prstGeom>
          <a:noFill/>
        </p:spPr>
        <p:txBody>
          <a:bodyPr wrap="none" rtlCol="0">
            <a:spAutoFit/>
          </a:bodyPr>
          <a:lstStyle/>
          <a:p>
            <a:r>
              <a:rPr lang="en-US" sz="2000" dirty="0" err="1" smtClean="0">
                <a:solidFill>
                  <a:srgbClr val="FF0000"/>
                </a:solidFill>
              </a:rPr>
              <a:t>Điện</a:t>
            </a:r>
            <a:r>
              <a:rPr lang="en-US" sz="2000" dirty="0" smtClean="0">
                <a:solidFill>
                  <a:srgbClr val="FF0000"/>
                </a:solidFill>
              </a:rPr>
              <a:t> </a:t>
            </a:r>
            <a:r>
              <a:rPr lang="en-US" sz="2000" dirty="0" err="1" smtClean="0">
                <a:solidFill>
                  <a:srgbClr val="FF0000"/>
                </a:solidFill>
              </a:rPr>
              <a:t>giải</a:t>
            </a:r>
            <a:endParaRPr lang="en-US" sz="2000" dirty="0">
              <a:solidFill>
                <a:srgbClr val="FF0000"/>
              </a:solidFill>
            </a:endParaRPr>
          </a:p>
        </p:txBody>
      </p:sp>
      <p:sp>
        <p:nvSpPr>
          <p:cNvPr id="11" name="TextBox 10"/>
          <p:cNvSpPr txBox="1"/>
          <p:nvPr/>
        </p:nvSpPr>
        <p:spPr>
          <a:xfrm>
            <a:off x="533400" y="3654119"/>
            <a:ext cx="2326278" cy="400110"/>
          </a:xfrm>
          <a:prstGeom prst="rect">
            <a:avLst/>
          </a:prstGeom>
          <a:noFill/>
        </p:spPr>
        <p:txBody>
          <a:bodyPr wrap="none" rtlCol="0">
            <a:spAutoFit/>
          </a:bodyPr>
          <a:lstStyle/>
          <a:p>
            <a:r>
              <a:rPr lang="en-US" sz="2000" dirty="0" err="1" smtClean="0">
                <a:solidFill>
                  <a:srgbClr val="FF0000"/>
                </a:solidFill>
              </a:rPr>
              <a:t>Sự</a:t>
            </a:r>
            <a:r>
              <a:rPr lang="en-US" sz="2000" dirty="0" smtClean="0">
                <a:solidFill>
                  <a:srgbClr val="FF0000"/>
                </a:solidFill>
              </a:rPr>
              <a:t> </a:t>
            </a:r>
            <a:r>
              <a:rPr lang="en-US" sz="2000" dirty="0" err="1" smtClean="0">
                <a:solidFill>
                  <a:srgbClr val="FF0000"/>
                </a:solidFill>
              </a:rPr>
              <a:t>thoải</a:t>
            </a:r>
            <a:r>
              <a:rPr lang="en-US" sz="2000" dirty="0" smtClean="0">
                <a:solidFill>
                  <a:srgbClr val="FF0000"/>
                </a:solidFill>
              </a:rPr>
              <a:t> </a:t>
            </a:r>
            <a:r>
              <a:rPr lang="en-US" sz="2000" dirty="0" err="1" smtClean="0">
                <a:solidFill>
                  <a:srgbClr val="FF0000"/>
                </a:solidFill>
              </a:rPr>
              <a:t>mái</a:t>
            </a:r>
            <a:r>
              <a:rPr lang="en-US" sz="2000" dirty="0" smtClean="0">
                <a:solidFill>
                  <a:srgbClr val="FF0000"/>
                </a:solidFill>
              </a:rPr>
              <a:t> </a:t>
            </a:r>
            <a:r>
              <a:rPr lang="en-US" sz="2000" dirty="0" err="1" smtClean="0">
                <a:solidFill>
                  <a:srgbClr val="FF0000"/>
                </a:solidFill>
              </a:rPr>
              <a:t>cho</a:t>
            </a:r>
            <a:r>
              <a:rPr lang="en-US" sz="2000" dirty="0" smtClean="0">
                <a:solidFill>
                  <a:srgbClr val="FF0000"/>
                </a:solidFill>
              </a:rPr>
              <a:t> </a:t>
            </a:r>
            <a:r>
              <a:rPr lang="en-US" sz="2000" dirty="0" err="1" smtClean="0">
                <a:solidFill>
                  <a:srgbClr val="FF0000"/>
                </a:solidFill>
              </a:rPr>
              <a:t>mẹ</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124" y="0"/>
            <a:ext cx="8229600" cy="1143000"/>
          </a:xfrm>
          <a:solidFill>
            <a:schemeClr val="accent1">
              <a:lumMod val="20000"/>
              <a:lumOff val="80000"/>
            </a:schemeClr>
          </a:solidFill>
        </p:spPr>
        <p:txBody>
          <a:bodyPr>
            <a:normAutofit fontScale="90000"/>
          </a:bodyPr>
          <a:lstStyle/>
          <a:p>
            <a:pPr algn="l"/>
            <a:r>
              <a:rPr lang="en-US" dirty="0" err="1" smtClean="0">
                <a:latin typeface="Gill Sans Light"/>
                <a:cs typeface="Gill Sans Light"/>
              </a:rPr>
              <a:t>Đau</a:t>
            </a:r>
            <a:r>
              <a:rPr lang="en-US" dirty="0" smtClean="0">
                <a:latin typeface="Gill Sans Light"/>
                <a:cs typeface="Gill Sans Light"/>
              </a:rPr>
              <a:t> </a:t>
            </a:r>
            <a:r>
              <a:rPr lang="en-US" dirty="0" err="1" smtClean="0">
                <a:latin typeface="Gill Sans Light"/>
                <a:cs typeface="Gill Sans Light"/>
              </a:rPr>
              <a:t>mãn</a:t>
            </a:r>
            <a:r>
              <a:rPr lang="en-US" dirty="0" smtClean="0">
                <a:latin typeface="Gill Sans Light"/>
                <a:cs typeface="Gill Sans Light"/>
              </a:rPr>
              <a:t> </a:t>
            </a:r>
            <a:r>
              <a:rPr lang="en-US" dirty="0" err="1" smtClean="0">
                <a:latin typeface="Gill Sans Light"/>
                <a:cs typeface="Gill Sans Light"/>
              </a:rPr>
              <a:t>tính</a:t>
            </a:r>
            <a:r>
              <a:rPr lang="en-US" dirty="0" smtClean="0">
                <a:latin typeface="Gill Sans Light"/>
                <a:cs typeface="Gill Sans Light"/>
              </a:rPr>
              <a:t> </a:t>
            </a:r>
            <a:r>
              <a:rPr lang="en-US" dirty="0" err="1" smtClean="0">
                <a:latin typeface="Gill Sans Light"/>
                <a:cs typeface="Gill Sans Light"/>
              </a:rPr>
              <a:t>sau</a:t>
            </a:r>
            <a:r>
              <a:rPr lang="en-US" dirty="0" smtClean="0">
                <a:latin typeface="Gill Sans Light"/>
                <a:cs typeface="Gill Sans Light"/>
              </a:rPr>
              <a:t> </a:t>
            </a:r>
            <a:r>
              <a:rPr lang="en-US" dirty="0" err="1" smtClean="0">
                <a:latin typeface="Gill Sans Light"/>
                <a:cs typeface="Gill Sans Light"/>
              </a:rPr>
              <a:t>sanh</a:t>
            </a:r>
            <a:r>
              <a:rPr lang="en-US" dirty="0" smtClean="0">
                <a:latin typeface="Gill Sans Light"/>
                <a:cs typeface="Gill Sans Light"/>
              </a:rPr>
              <a:t/>
            </a:r>
            <a:br>
              <a:rPr lang="en-US" dirty="0" smtClean="0">
                <a:latin typeface="Gill Sans Light"/>
                <a:cs typeface="Gill Sans Light"/>
              </a:rPr>
            </a:br>
            <a:r>
              <a:rPr lang="vi-VN" sz="3100" dirty="0" smtClean="0">
                <a:latin typeface="Gill Sans Light"/>
                <a:cs typeface="Gill Sans Light"/>
              </a:rPr>
              <a:t>tỷ </a:t>
            </a:r>
            <a:r>
              <a:rPr lang="vi-VN" sz="3100" dirty="0">
                <a:latin typeface="Gill Sans Light"/>
                <a:cs typeface="Gill Sans Light"/>
              </a:rPr>
              <a:t>lệ thấp của đau mãn tính </a:t>
            </a:r>
            <a:r>
              <a:rPr lang="vi-VN" sz="3100" dirty="0" smtClean="0">
                <a:latin typeface="Gill Sans Light"/>
                <a:cs typeface="Gill Sans Light"/>
              </a:rPr>
              <a:t>1 </a:t>
            </a:r>
            <a:r>
              <a:rPr lang="vi-VN" sz="3100" dirty="0">
                <a:latin typeface="Gill Sans Light"/>
                <a:cs typeface="Gill Sans Light"/>
              </a:rPr>
              <a:t>năm sau </a:t>
            </a:r>
            <a:r>
              <a:rPr lang="en-US" sz="3100" dirty="0" err="1" smtClean="0">
                <a:latin typeface="Gill Sans Light"/>
                <a:cs typeface="Gill Sans Light"/>
              </a:rPr>
              <a:t>sanh</a:t>
            </a:r>
            <a:endParaRPr lang="en-US" sz="3100" dirty="0">
              <a:latin typeface="Gill Sans Light"/>
              <a:cs typeface="Gill Sans Light"/>
            </a:endParaRPr>
          </a:p>
        </p:txBody>
      </p:sp>
      <p:sp>
        <p:nvSpPr>
          <p:cNvPr id="4" name="Content Placeholder 3"/>
          <p:cNvSpPr>
            <a:spLocks noGrp="1"/>
          </p:cNvSpPr>
          <p:nvPr>
            <p:ph sz="half" idx="2"/>
          </p:nvPr>
        </p:nvSpPr>
        <p:spPr>
          <a:xfrm>
            <a:off x="3966309" y="1143000"/>
            <a:ext cx="5177692" cy="4983163"/>
          </a:xfrm>
        </p:spPr>
        <p:txBody>
          <a:bodyPr>
            <a:normAutofit/>
          </a:bodyPr>
          <a:lstStyle/>
          <a:p>
            <a:pPr marL="0" indent="0">
              <a:buNone/>
            </a:pPr>
            <a:r>
              <a:rPr lang="vi-VN" b="1" dirty="0"/>
              <a:t>Phương pháp nghiên </a:t>
            </a:r>
            <a:r>
              <a:rPr lang="vi-VN" b="1" dirty="0" smtClean="0"/>
              <a:t>cứu</a:t>
            </a:r>
            <a:endParaRPr lang="en-US" b="1" dirty="0" smtClean="0"/>
          </a:p>
          <a:p>
            <a:pPr marL="0" indent="0">
              <a:buNone/>
            </a:pPr>
            <a:r>
              <a:rPr lang="en-US" sz="2400" dirty="0" err="1" smtClean="0">
                <a:latin typeface="Arial Narrow"/>
                <a:cs typeface="Arial Narrow"/>
              </a:rPr>
              <a:t>Tiến</a:t>
            </a:r>
            <a:r>
              <a:rPr lang="en-US" sz="2400" dirty="0" smtClean="0">
                <a:latin typeface="Arial Narrow"/>
                <a:cs typeface="Arial Narrow"/>
              </a:rPr>
              <a:t> </a:t>
            </a:r>
            <a:r>
              <a:rPr lang="en-US" sz="2400" dirty="0" err="1" smtClean="0">
                <a:latin typeface="Arial Narrow"/>
                <a:cs typeface="Arial Narrow"/>
              </a:rPr>
              <a:t>cứu</a:t>
            </a:r>
            <a:r>
              <a:rPr lang="vi-VN" sz="2400" dirty="0" smtClean="0">
                <a:latin typeface="Arial Narrow"/>
                <a:cs typeface="Arial Narrow"/>
              </a:rPr>
              <a:t>, </a:t>
            </a:r>
            <a:r>
              <a:rPr lang="vi-VN" sz="2400" dirty="0">
                <a:latin typeface="Arial Narrow"/>
                <a:cs typeface="Arial Narrow"/>
              </a:rPr>
              <a:t>nghiên cứu đa trung tâm (Mỹ, Châu Âu</a:t>
            </a:r>
            <a:r>
              <a:rPr lang="en-US" sz="2400" dirty="0" smtClean="0">
                <a:latin typeface="Arial Narrow"/>
                <a:cs typeface="Arial Narrow"/>
              </a:rPr>
              <a:t>)</a:t>
            </a:r>
          </a:p>
          <a:p>
            <a:pPr marL="0" indent="0">
              <a:buNone/>
            </a:pPr>
            <a:r>
              <a:rPr lang="en-US" b="1" dirty="0" err="1" smtClean="0"/>
              <a:t>Đối</a:t>
            </a:r>
            <a:r>
              <a:rPr lang="en-US" b="1" dirty="0" smtClean="0"/>
              <a:t> </a:t>
            </a:r>
            <a:r>
              <a:rPr lang="en-US" b="1" dirty="0" err="1" smtClean="0"/>
              <a:t>tượng</a:t>
            </a:r>
            <a:endParaRPr lang="en-US" b="1" dirty="0" smtClean="0"/>
          </a:p>
          <a:p>
            <a:pPr marL="0" indent="0">
              <a:buNone/>
            </a:pPr>
            <a:r>
              <a:rPr lang="en-US" sz="2400" dirty="0" smtClean="0">
                <a:latin typeface="Arial Narrow"/>
                <a:cs typeface="Arial Narrow"/>
              </a:rPr>
              <a:t>2518 </a:t>
            </a:r>
            <a:r>
              <a:rPr lang="vi-VN" sz="2400" dirty="0">
                <a:latin typeface="Arial Narrow"/>
                <a:cs typeface="Arial Narrow"/>
              </a:rPr>
              <a:t>bệnh nhân được phỏng vấn trong vòng 36 giờ sau khi </a:t>
            </a:r>
            <a:r>
              <a:rPr lang="en-US" sz="2400" dirty="0" err="1" smtClean="0">
                <a:latin typeface="Arial Narrow"/>
                <a:cs typeface="Arial Narrow"/>
              </a:rPr>
              <a:t>sanh</a:t>
            </a:r>
            <a:r>
              <a:rPr lang="en-US" sz="2400" dirty="0" smtClean="0">
                <a:latin typeface="Arial Narrow"/>
                <a:cs typeface="Arial Narrow"/>
              </a:rPr>
              <a:t>,</a:t>
            </a:r>
            <a:r>
              <a:rPr lang="vi-VN" sz="2400" dirty="0" smtClean="0">
                <a:latin typeface="Arial Narrow"/>
                <a:cs typeface="Arial Narrow"/>
              </a:rPr>
              <a:t>theo </a:t>
            </a:r>
            <a:r>
              <a:rPr lang="vi-VN" sz="2400" dirty="0">
                <a:latin typeface="Arial Narrow"/>
                <a:cs typeface="Arial Narrow"/>
              </a:rPr>
              <a:t>dõi </a:t>
            </a:r>
            <a:r>
              <a:rPr lang="en-US" sz="2400" dirty="0" err="1" smtClean="0">
                <a:latin typeface="Arial Narrow"/>
                <a:cs typeface="Arial Narrow"/>
              </a:rPr>
              <a:t>lúc</a:t>
            </a:r>
            <a:r>
              <a:rPr lang="vi-VN" sz="2400" dirty="0" smtClean="0">
                <a:latin typeface="Arial Narrow"/>
                <a:cs typeface="Arial Narrow"/>
              </a:rPr>
              <a:t> </a:t>
            </a:r>
            <a:r>
              <a:rPr lang="vi-VN" sz="2400" dirty="0">
                <a:latin typeface="Arial Narrow"/>
                <a:cs typeface="Arial Narrow"/>
              </a:rPr>
              <a:t>2,6 và 12 </a:t>
            </a:r>
            <a:r>
              <a:rPr lang="vi-VN" sz="2400" dirty="0" smtClean="0">
                <a:latin typeface="Arial Narrow"/>
                <a:cs typeface="Arial Narrow"/>
              </a:rPr>
              <a:t>tháng</a:t>
            </a:r>
            <a:endParaRPr lang="en-US" sz="2400" dirty="0" smtClean="0">
              <a:latin typeface="Arial Narrow"/>
              <a:cs typeface="Arial Narrow"/>
            </a:endParaRPr>
          </a:p>
          <a:p>
            <a:pPr marL="0" indent="0">
              <a:buNone/>
            </a:pPr>
            <a:r>
              <a:rPr lang="en-US" b="1" dirty="0" err="1"/>
              <a:t>kết</a:t>
            </a:r>
            <a:r>
              <a:rPr lang="en-US" b="1" dirty="0"/>
              <a:t> </a:t>
            </a:r>
            <a:r>
              <a:rPr lang="en-US" b="1" dirty="0" err="1" smtClean="0"/>
              <a:t>quả</a:t>
            </a:r>
            <a:r>
              <a:rPr lang="en-US" b="1" dirty="0" smtClean="0"/>
              <a:t> </a:t>
            </a:r>
            <a:r>
              <a:rPr lang="en-US" b="1" dirty="0" err="1" smtClean="0"/>
              <a:t>chính</a:t>
            </a:r>
            <a:endParaRPr lang="en-US" b="1" dirty="0" smtClean="0"/>
          </a:p>
          <a:p>
            <a:pPr marL="0" indent="0">
              <a:buNone/>
            </a:pPr>
            <a:r>
              <a:rPr lang="vi-VN" sz="2400" dirty="0">
                <a:latin typeface="Arial Narrow"/>
                <a:cs typeface="Arial Narrow"/>
              </a:rPr>
              <a:t>Để hiểu được tỷ lệ </a:t>
            </a:r>
            <a:r>
              <a:rPr lang="vi-VN" sz="2400" dirty="0" smtClean="0">
                <a:latin typeface="Arial Narrow"/>
                <a:cs typeface="Arial Narrow"/>
              </a:rPr>
              <a:t>và </a:t>
            </a:r>
            <a:r>
              <a:rPr lang="vi-VN" sz="2400" dirty="0">
                <a:latin typeface="Arial Narrow"/>
                <a:cs typeface="Arial Narrow"/>
              </a:rPr>
              <a:t>xác định các yếu tố nguy cơ cho bệnh đau mãn tính sau </a:t>
            </a:r>
            <a:r>
              <a:rPr lang="en-US" sz="2400" dirty="0" err="1" smtClean="0">
                <a:latin typeface="Arial Narrow"/>
                <a:cs typeface="Arial Narrow"/>
              </a:rPr>
              <a:t>sanh</a:t>
            </a:r>
            <a:r>
              <a:rPr lang="vi-VN" sz="2400" dirty="0" smtClean="0">
                <a:latin typeface="Arial Narrow"/>
                <a:cs typeface="Arial Narrow"/>
              </a:rPr>
              <a:t> </a:t>
            </a:r>
            <a:r>
              <a:rPr lang="vi-VN" sz="2400" dirty="0">
                <a:latin typeface="Arial Narrow"/>
                <a:cs typeface="Arial Narrow"/>
              </a:rPr>
              <a:t>đến 12 tháng</a:t>
            </a:r>
            <a:endParaRPr lang="en-US" sz="2400" dirty="0">
              <a:latin typeface="Arial Narrow"/>
              <a:cs typeface="Arial Narrow"/>
            </a:endParaRPr>
          </a:p>
        </p:txBody>
      </p:sp>
      <p:sp>
        <p:nvSpPr>
          <p:cNvPr id="6" name="TextBox 5"/>
          <p:cNvSpPr txBox="1"/>
          <p:nvPr/>
        </p:nvSpPr>
        <p:spPr>
          <a:xfrm>
            <a:off x="214924" y="5739918"/>
            <a:ext cx="4953700" cy="369332"/>
          </a:xfrm>
          <a:prstGeom prst="rect">
            <a:avLst/>
          </a:prstGeom>
          <a:noFill/>
        </p:spPr>
        <p:txBody>
          <a:bodyPr wrap="none" rtlCol="0">
            <a:spAutoFit/>
          </a:bodyPr>
          <a:lstStyle/>
          <a:p>
            <a:r>
              <a:rPr lang="en-US" dirty="0" smtClean="0"/>
              <a:t>Eisenach JC et al, Anesthesiology 2013; 118:143-51</a:t>
            </a:r>
            <a:endParaRPr lang="en-US" dirty="0"/>
          </a:p>
        </p:txBody>
      </p:sp>
      <p:pic>
        <p:nvPicPr>
          <p:cNvPr id="8" name="Content Placeholder 7"/>
          <p:cNvPicPr>
            <a:picLocks noGrp="1" noChangeAspect="1"/>
          </p:cNvPicPr>
          <p:nvPr>
            <p:ph sz="half" idx="1"/>
          </p:nvPr>
        </p:nvPicPr>
        <p:blipFill>
          <a:blip r:embed="rId3"/>
          <a:srcRect t="2957" b="2957"/>
          <a:stretch>
            <a:fillRect/>
          </a:stretch>
        </p:blipFill>
        <p:spPr>
          <a:xfrm>
            <a:off x="214924" y="1600200"/>
            <a:ext cx="3499338" cy="3921625"/>
          </a:xfrm>
        </p:spPr>
      </p:pic>
      <p:sp>
        <p:nvSpPr>
          <p:cNvPr id="3" name="TextBox 2"/>
          <p:cNvSpPr txBox="1"/>
          <p:nvPr/>
        </p:nvSpPr>
        <p:spPr>
          <a:xfrm>
            <a:off x="0" y="6306263"/>
            <a:ext cx="9144000" cy="615553"/>
          </a:xfrm>
          <a:prstGeom prst="rect">
            <a:avLst/>
          </a:prstGeom>
          <a:solidFill>
            <a:schemeClr val="tx1">
              <a:lumMod val="75000"/>
              <a:lumOff val="25000"/>
            </a:schemeClr>
          </a:solidFill>
        </p:spPr>
        <p:txBody>
          <a:bodyPr wrap="square" rtlCol="0">
            <a:spAutoFit/>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rPr>
              <a:t>Anesthetic Management of Labor and Delivery</a:t>
            </a:r>
          </a:p>
          <a:p>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NPO, Labor Analgesia, complications</a:t>
            </a:r>
          </a:p>
        </p:txBody>
      </p:sp>
    </p:spTree>
    <p:extLst>
      <p:ext uri="{BB962C8B-B14F-4D97-AF65-F5344CB8AC3E}">
        <p14:creationId xmlns:p14="http://schemas.microsoft.com/office/powerpoint/2010/main" val="303610827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CE6F2"/>
          </a:solidFill>
        </p:spPr>
        <p:txBody>
          <a:bodyPr>
            <a:normAutofit fontScale="90000"/>
          </a:bodyPr>
          <a:lstStyle/>
          <a:p>
            <a:pPr algn="l"/>
            <a:r>
              <a:rPr lang="en-US" dirty="0" err="1" smtClean="0">
                <a:latin typeface="Gill Sans Light"/>
                <a:cs typeface="Gill Sans Light"/>
              </a:rPr>
              <a:t>Đau</a:t>
            </a:r>
            <a:r>
              <a:rPr lang="en-US" dirty="0" smtClean="0">
                <a:latin typeface="Gill Sans Light"/>
                <a:cs typeface="Gill Sans Light"/>
              </a:rPr>
              <a:t> </a:t>
            </a:r>
            <a:r>
              <a:rPr lang="en-US" dirty="0" err="1" smtClean="0">
                <a:latin typeface="Gill Sans Light"/>
                <a:cs typeface="Gill Sans Light"/>
              </a:rPr>
              <a:t>mản</a:t>
            </a:r>
            <a:r>
              <a:rPr lang="en-US" dirty="0" smtClean="0">
                <a:latin typeface="Gill Sans Light"/>
                <a:cs typeface="Gill Sans Light"/>
              </a:rPr>
              <a:t> </a:t>
            </a:r>
            <a:r>
              <a:rPr lang="en-US" dirty="0" err="1" smtClean="0">
                <a:latin typeface="Gill Sans Light"/>
                <a:cs typeface="Gill Sans Light"/>
              </a:rPr>
              <a:t>tính</a:t>
            </a:r>
            <a:r>
              <a:rPr lang="en-US" dirty="0" smtClean="0">
                <a:latin typeface="Gill Sans Light"/>
                <a:cs typeface="Gill Sans Light"/>
              </a:rPr>
              <a:t> </a:t>
            </a:r>
            <a:r>
              <a:rPr lang="en-US" dirty="0" err="1" smtClean="0">
                <a:latin typeface="Gill Sans Light"/>
                <a:cs typeface="Gill Sans Light"/>
              </a:rPr>
              <a:t>sau</a:t>
            </a:r>
            <a:r>
              <a:rPr lang="en-US" dirty="0" smtClean="0">
                <a:latin typeface="Gill Sans Light"/>
                <a:cs typeface="Gill Sans Light"/>
              </a:rPr>
              <a:t> </a:t>
            </a:r>
            <a:r>
              <a:rPr lang="en-US" dirty="0" err="1" smtClean="0">
                <a:latin typeface="Gill Sans Light"/>
                <a:cs typeface="Gill Sans Light"/>
              </a:rPr>
              <a:t>sanh</a:t>
            </a:r>
            <a:r>
              <a:rPr lang="en-US" dirty="0" smtClean="0">
                <a:latin typeface="Gill Sans Light"/>
                <a:cs typeface="Gill Sans Light"/>
              </a:rPr>
              <a:t/>
            </a:r>
            <a:br>
              <a:rPr lang="en-US" dirty="0" smtClean="0">
                <a:latin typeface="Gill Sans Light"/>
                <a:cs typeface="Gill Sans Light"/>
              </a:rPr>
            </a:br>
            <a:r>
              <a:rPr lang="vi-VN" sz="3100" dirty="0">
                <a:latin typeface="Gill Sans Light"/>
                <a:cs typeface="Gill Sans Light"/>
              </a:rPr>
              <a:t>tỷ lệ thấp của đau mãn tính 1 năm sau sanh</a:t>
            </a:r>
            <a:endParaRPr lang="en-US" sz="3100" dirty="0">
              <a:latin typeface="Gill Sans Light"/>
              <a:cs typeface="Gill Sans Light"/>
            </a:endParaRPr>
          </a:p>
        </p:txBody>
      </p:sp>
      <p:pic>
        <p:nvPicPr>
          <p:cNvPr id="4" name="Picture 3"/>
          <p:cNvPicPr>
            <a:picLocks noChangeAspect="1"/>
          </p:cNvPicPr>
          <p:nvPr/>
        </p:nvPicPr>
        <p:blipFill>
          <a:blip r:embed="rId3"/>
          <a:stretch>
            <a:fillRect/>
          </a:stretch>
        </p:blipFill>
        <p:spPr>
          <a:xfrm>
            <a:off x="1500603" y="1417638"/>
            <a:ext cx="6187780" cy="5314462"/>
          </a:xfrm>
          <a:prstGeom prst="rect">
            <a:avLst/>
          </a:prstGeom>
        </p:spPr>
      </p:pic>
    </p:spTree>
    <p:extLst>
      <p:ext uri="{BB962C8B-B14F-4D97-AF65-F5344CB8AC3E}">
        <p14:creationId xmlns:p14="http://schemas.microsoft.com/office/powerpoint/2010/main" val="2210243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CE6F2"/>
          </a:solidFill>
        </p:spPr>
        <p:txBody>
          <a:bodyPr>
            <a:normAutofit fontScale="90000"/>
          </a:bodyPr>
          <a:lstStyle/>
          <a:p>
            <a:pPr algn="l"/>
            <a:r>
              <a:rPr lang="en-US" dirty="0" err="1" smtClean="0">
                <a:latin typeface="Gill Sans Light"/>
                <a:cs typeface="Gill Sans Light"/>
              </a:rPr>
              <a:t>Đau</a:t>
            </a:r>
            <a:r>
              <a:rPr lang="en-US" dirty="0" smtClean="0">
                <a:latin typeface="Gill Sans Light"/>
                <a:cs typeface="Gill Sans Light"/>
              </a:rPr>
              <a:t> </a:t>
            </a:r>
            <a:r>
              <a:rPr lang="en-US" dirty="0" err="1" smtClean="0">
                <a:latin typeface="Gill Sans Light"/>
                <a:cs typeface="Gill Sans Light"/>
              </a:rPr>
              <a:t>mãn</a:t>
            </a:r>
            <a:r>
              <a:rPr lang="en-US" dirty="0" smtClean="0">
                <a:latin typeface="Gill Sans Light"/>
                <a:cs typeface="Gill Sans Light"/>
              </a:rPr>
              <a:t> </a:t>
            </a:r>
            <a:r>
              <a:rPr lang="en-US" dirty="0" err="1" smtClean="0">
                <a:latin typeface="Gill Sans Light"/>
                <a:cs typeface="Gill Sans Light"/>
              </a:rPr>
              <a:t>tính</a:t>
            </a:r>
            <a:r>
              <a:rPr lang="en-US" dirty="0" smtClean="0">
                <a:latin typeface="Gill Sans Light"/>
                <a:cs typeface="Gill Sans Light"/>
              </a:rPr>
              <a:t> </a:t>
            </a:r>
            <a:r>
              <a:rPr lang="en-US" dirty="0" err="1" smtClean="0">
                <a:latin typeface="Gill Sans Light"/>
                <a:cs typeface="Gill Sans Light"/>
              </a:rPr>
              <a:t>sau</a:t>
            </a:r>
            <a:r>
              <a:rPr lang="en-US" dirty="0" smtClean="0">
                <a:latin typeface="Gill Sans Light"/>
                <a:cs typeface="Gill Sans Light"/>
              </a:rPr>
              <a:t> </a:t>
            </a:r>
            <a:r>
              <a:rPr lang="en-US" dirty="0" err="1" smtClean="0">
                <a:latin typeface="Gill Sans Light"/>
                <a:cs typeface="Gill Sans Light"/>
              </a:rPr>
              <a:t>sanh</a:t>
            </a:r>
            <a:r>
              <a:rPr lang="en-US" dirty="0" smtClean="0">
                <a:latin typeface="Gill Sans Light"/>
                <a:cs typeface="Gill Sans Light"/>
              </a:rPr>
              <a:t/>
            </a:r>
            <a:br>
              <a:rPr lang="en-US" dirty="0" smtClean="0">
                <a:latin typeface="Gill Sans Light"/>
                <a:cs typeface="Gill Sans Light"/>
              </a:rPr>
            </a:br>
            <a:r>
              <a:rPr lang="vi-VN" sz="3100" dirty="0">
                <a:latin typeface="Gill Sans Light"/>
                <a:cs typeface="Gill Sans Light"/>
              </a:rPr>
              <a:t>tỷ lệ thấp của đau mãn tính 1 năm sau sanh</a:t>
            </a:r>
            <a:endParaRPr lang="en-US" sz="3100" dirty="0">
              <a:latin typeface="Gill Sans Light"/>
              <a:cs typeface="Gill Sans Light"/>
            </a:endParaRPr>
          </a:p>
        </p:txBody>
      </p:sp>
      <p:pic>
        <p:nvPicPr>
          <p:cNvPr id="4" name="Picture 3"/>
          <p:cNvPicPr>
            <a:picLocks noChangeAspect="1"/>
          </p:cNvPicPr>
          <p:nvPr/>
        </p:nvPicPr>
        <p:blipFill>
          <a:blip r:embed="rId3"/>
          <a:stretch>
            <a:fillRect/>
          </a:stretch>
        </p:blipFill>
        <p:spPr>
          <a:xfrm>
            <a:off x="1500603" y="1417638"/>
            <a:ext cx="6187780" cy="5314462"/>
          </a:xfrm>
          <a:prstGeom prst="rect">
            <a:avLst/>
          </a:prstGeom>
        </p:spPr>
      </p:pic>
      <p:sp>
        <p:nvSpPr>
          <p:cNvPr id="5" name="Oval 4"/>
          <p:cNvSpPr/>
          <p:nvPr/>
        </p:nvSpPr>
        <p:spPr>
          <a:xfrm>
            <a:off x="6698469" y="4538438"/>
            <a:ext cx="914400" cy="1843257"/>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1007481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DCE6F2"/>
          </a:solidFill>
        </p:spPr>
        <p:txBody>
          <a:bodyPr>
            <a:normAutofit fontScale="90000"/>
          </a:bodyPr>
          <a:lstStyle/>
          <a:p>
            <a:pPr algn="l"/>
            <a:r>
              <a:rPr lang="en-US" dirty="0" err="1" smtClean="0">
                <a:latin typeface="Gill Sans Light"/>
                <a:cs typeface="Gill Sans Light"/>
              </a:rPr>
              <a:t>Đau</a:t>
            </a:r>
            <a:r>
              <a:rPr lang="en-US" dirty="0" smtClean="0">
                <a:latin typeface="Gill Sans Light"/>
                <a:cs typeface="Gill Sans Light"/>
              </a:rPr>
              <a:t> </a:t>
            </a:r>
            <a:r>
              <a:rPr lang="en-US" dirty="0" err="1" smtClean="0">
                <a:latin typeface="Gill Sans Light"/>
                <a:cs typeface="Gill Sans Light"/>
              </a:rPr>
              <a:t>mãn</a:t>
            </a:r>
            <a:r>
              <a:rPr lang="en-US" dirty="0" smtClean="0">
                <a:latin typeface="Gill Sans Light"/>
                <a:cs typeface="Gill Sans Light"/>
              </a:rPr>
              <a:t> </a:t>
            </a:r>
            <a:r>
              <a:rPr lang="en-US" dirty="0" err="1" smtClean="0">
                <a:latin typeface="Gill Sans Light"/>
                <a:cs typeface="Gill Sans Light"/>
              </a:rPr>
              <a:t>tính</a:t>
            </a:r>
            <a:r>
              <a:rPr lang="en-US" dirty="0" smtClean="0">
                <a:latin typeface="Gill Sans Light"/>
                <a:cs typeface="Gill Sans Light"/>
              </a:rPr>
              <a:t> </a:t>
            </a:r>
            <a:r>
              <a:rPr lang="en-US" dirty="0" err="1" smtClean="0">
                <a:latin typeface="Gill Sans Light"/>
                <a:cs typeface="Gill Sans Light"/>
              </a:rPr>
              <a:t>sau</a:t>
            </a:r>
            <a:r>
              <a:rPr lang="en-US" dirty="0" smtClean="0">
                <a:latin typeface="Gill Sans Light"/>
                <a:cs typeface="Gill Sans Light"/>
              </a:rPr>
              <a:t> </a:t>
            </a:r>
            <a:r>
              <a:rPr lang="en-US" dirty="0" err="1" smtClean="0">
                <a:latin typeface="Gill Sans Light"/>
                <a:cs typeface="Gill Sans Light"/>
              </a:rPr>
              <a:t>sanh</a:t>
            </a:r>
            <a:r>
              <a:rPr lang="en-US" dirty="0" smtClean="0">
                <a:latin typeface="Gill Sans Light"/>
                <a:cs typeface="Gill Sans Light"/>
              </a:rPr>
              <a:t/>
            </a:r>
            <a:br>
              <a:rPr lang="en-US" dirty="0" smtClean="0">
                <a:latin typeface="Gill Sans Light"/>
                <a:cs typeface="Gill Sans Light"/>
              </a:rPr>
            </a:br>
            <a:r>
              <a:rPr lang="en-US" sz="2700" dirty="0" smtClean="0">
                <a:latin typeface="Gill Sans Light"/>
                <a:cs typeface="Gill Sans Light"/>
              </a:rPr>
              <a:t>C</a:t>
            </a:r>
            <a:r>
              <a:rPr lang="vi-VN" sz="2700" dirty="0" smtClean="0">
                <a:latin typeface="Gill Sans Light"/>
                <a:cs typeface="Gill Sans Light"/>
              </a:rPr>
              <a:t>ơ </a:t>
            </a:r>
            <a:r>
              <a:rPr lang="vi-VN" sz="2700" dirty="0">
                <a:latin typeface="Gill Sans Light"/>
                <a:cs typeface="Gill Sans Light"/>
              </a:rPr>
              <a:t>chế tiềm </a:t>
            </a:r>
            <a:r>
              <a:rPr lang="en-US" sz="2700" dirty="0" err="1" smtClean="0">
                <a:latin typeface="Gill Sans Light"/>
                <a:cs typeface="Gill Sans Light"/>
              </a:rPr>
              <a:t>tàng</a:t>
            </a:r>
            <a:endParaRPr lang="en-US" sz="2700" dirty="0">
              <a:solidFill>
                <a:schemeClr val="bg1">
                  <a:lumMod val="50000"/>
                </a:schemeClr>
              </a:solidFill>
              <a:latin typeface="Gill Sans Light"/>
              <a:cs typeface="Gill Sans Light"/>
            </a:endParaRPr>
          </a:p>
        </p:txBody>
      </p:sp>
      <p:pic>
        <p:nvPicPr>
          <p:cNvPr id="6" name="Content Placeholder 5"/>
          <p:cNvPicPr>
            <a:picLocks noGrp="1" noChangeAspect="1"/>
          </p:cNvPicPr>
          <p:nvPr>
            <p:ph sz="half" idx="1"/>
          </p:nvPr>
        </p:nvPicPr>
        <p:blipFill>
          <a:blip r:embed="rId2"/>
          <a:srcRect t="3808" b="3808"/>
          <a:stretch>
            <a:fillRect/>
          </a:stretch>
        </p:blipFill>
        <p:spPr>
          <a:xfrm>
            <a:off x="457200" y="2266462"/>
            <a:ext cx="3444082" cy="3859701"/>
          </a:xfrm>
        </p:spPr>
      </p:pic>
      <p:sp>
        <p:nvSpPr>
          <p:cNvPr id="5" name="Content Placeholder 4"/>
          <p:cNvSpPr>
            <a:spLocks noGrp="1"/>
          </p:cNvSpPr>
          <p:nvPr>
            <p:ph sz="half" idx="2"/>
          </p:nvPr>
        </p:nvSpPr>
        <p:spPr>
          <a:xfrm>
            <a:off x="4278923" y="1600200"/>
            <a:ext cx="4407877" cy="4525963"/>
          </a:xfrm>
        </p:spPr>
        <p:txBody>
          <a:bodyPr>
            <a:normAutofit fontScale="92500" lnSpcReduction="20000"/>
          </a:bodyPr>
          <a:lstStyle/>
          <a:p>
            <a:pPr marL="0" indent="0">
              <a:buNone/>
            </a:pPr>
            <a:r>
              <a:rPr lang="en-US" b="1" dirty="0" err="1" smtClean="0"/>
              <a:t>Phương</a:t>
            </a:r>
            <a:r>
              <a:rPr lang="en-US" b="1" dirty="0" smtClean="0"/>
              <a:t> </a:t>
            </a:r>
            <a:r>
              <a:rPr lang="en-US" b="1" dirty="0" err="1" smtClean="0"/>
              <a:t>pháp</a:t>
            </a:r>
            <a:r>
              <a:rPr lang="en-US" b="1" dirty="0" smtClean="0"/>
              <a:t> </a:t>
            </a:r>
            <a:r>
              <a:rPr lang="en-US" b="1" dirty="0" err="1" smtClean="0"/>
              <a:t>nghiên</a:t>
            </a:r>
            <a:r>
              <a:rPr lang="en-US" b="1" dirty="0" smtClean="0"/>
              <a:t> </a:t>
            </a:r>
            <a:r>
              <a:rPr lang="en-US" b="1" dirty="0" err="1" smtClean="0"/>
              <a:t>cứu</a:t>
            </a:r>
            <a:endParaRPr lang="en-US" b="1" dirty="0" smtClean="0"/>
          </a:p>
          <a:p>
            <a:pPr marL="0" indent="0">
              <a:buNone/>
            </a:pPr>
            <a:r>
              <a:rPr lang="en-US" dirty="0" err="1" smtClean="0"/>
              <a:t>Thắt</a:t>
            </a:r>
            <a:r>
              <a:rPr lang="en-US" dirty="0" smtClean="0"/>
              <a:t> </a:t>
            </a:r>
            <a:r>
              <a:rPr lang="en-US" dirty="0" err="1" smtClean="0"/>
              <a:t>dây</a:t>
            </a:r>
            <a:r>
              <a:rPr lang="en-US" dirty="0" smtClean="0"/>
              <a:t> </a:t>
            </a:r>
            <a:r>
              <a:rPr lang="en-US" dirty="0" err="1" smtClean="0"/>
              <a:t>thần</a:t>
            </a:r>
            <a:r>
              <a:rPr lang="en-US" dirty="0" smtClean="0"/>
              <a:t> </a:t>
            </a:r>
            <a:r>
              <a:rPr lang="en-US" dirty="0" err="1" smtClean="0"/>
              <a:t>kinh</a:t>
            </a:r>
            <a:r>
              <a:rPr lang="en-US" dirty="0" smtClean="0"/>
              <a:t> </a:t>
            </a:r>
            <a:r>
              <a:rPr lang="en-US" dirty="0" err="1" smtClean="0"/>
              <a:t>sống</a:t>
            </a:r>
            <a:r>
              <a:rPr lang="en-US" dirty="0" smtClean="0"/>
              <a:t> ở </a:t>
            </a:r>
            <a:r>
              <a:rPr lang="en-US" dirty="0" err="1" smtClean="0"/>
              <a:t>ba</a:t>
            </a:r>
            <a:r>
              <a:rPr lang="en-US" dirty="0" smtClean="0"/>
              <a:t> </a:t>
            </a:r>
            <a:r>
              <a:rPr lang="en-US" dirty="0" err="1" smtClean="0"/>
              <a:t>tháng</a:t>
            </a:r>
            <a:r>
              <a:rPr lang="en-US" dirty="0" smtClean="0"/>
              <a:t> </a:t>
            </a:r>
            <a:r>
              <a:rPr lang="en-US" dirty="0" err="1" smtClean="0"/>
              <a:t>giửa</a:t>
            </a:r>
            <a:r>
              <a:rPr lang="en-US" dirty="0" smtClean="0"/>
              <a:t> </a:t>
            </a:r>
            <a:r>
              <a:rPr lang="en-US" dirty="0" err="1" smtClean="0"/>
              <a:t>thai</a:t>
            </a:r>
            <a:r>
              <a:rPr lang="en-US" dirty="0" smtClean="0"/>
              <a:t> </a:t>
            </a:r>
            <a:r>
              <a:rPr lang="en-US" dirty="0" err="1" smtClean="0"/>
              <a:t>kỳ</a:t>
            </a:r>
            <a:endParaRPr lang="en-US" dirty="0" smtClean="0"/>
          </a:p>
          <a:p>
            <a:pPr marL="0" indent="0">
              <a:buNone/>
            </a:pPr>
            <a:r>
              <a:rPr lang="en-US" b="1" dirty="0" err="1" smtClean="0"/>
              <a:t>Đối</a:t>
            </a:r>
            <a:r>
              <a:rPr lang="en-US" b="1" dirty="0" smtClean="0"/>
              <a:t> </a:t>
            </a:r>
            <a:r>
              <a:rPr lang="en-US" b="1" dirty="0" err="1" smtClean="0"/>
              <a:t>tượng</a:t>
            </a:r>
            <a:endParaRPr lang="en-US" b="1" dirty="0" smtClean="0"/>
          </a:p>
          <a:p>
            <a:pPr marL="0" indent="0">
              <a:buNone/>
            </a:pPr>
            <a:r>
              <a:rPr lang="vi-VN" dirty="0"/>
              <a:t>chuột </a:t>
            </a:r>
            <a:r>
              <a:rPr lang="en-US" dirty="0" err="1" smtClean="0"/>
              <a:t>có</a:t>
            </a:r>
            <a:r>
              <a:rPr lang="en-US" dirty="0" smtClean="0"/>
              <a:t> </a:t>
            </a:r>
            <a:r>
              <a:rPr lang="en-US" dirty="0" err="1" smtClean="0"/>
              <a:t>và</a:t>
            </a:r>
            <a:r>
              <a:rPr lang="en-US" dirty="0" smtClean="0"/>
              <a:t> </a:t>
            </a:r>
            <a:r>
              <a:rPr lang="en-US" dirty="0" err="1" smtClean="0"/>
              <a:t>không</a:t>
            </a:r>
            <a:r>
              <a:rPr lang="vi-VN" dirty="0" smtClean="0"/>
              <a:t> </a:t>
            </a:r>
            <a:r>
              <a:rPr lang="vi-VN" dirty="0"/>
              <a:t>thai </a:t>
            </a:r>
            <a:r>
              <a:rPr lang="vi-VN" dirty="0" smtClean="0"/>
              <a:t>, </a:t>
            </a:r>
            <a:r>
              <a:rPr lang="vi-VN" dirty="0"/>
              <a:t>xét nghiệm về quá mẫn cảm với các kích thích cơ học trong và sau khi mang </a:t>
            </a:r>
            <a:r>
              <a:rPr lang="vi-VN" dirty="0" smtClean="0"/>
              <a:t>thai</a:t>
            </a:r>
            <a:endParaRPr lang="en-US" dirty="0" smtClean="0"/>
          </a:p>
          <a:p>
            <a:pPr marL="0" indent="0">
              <a:buNone/>
            </a:pPr>
            <a:r>
              <a:rPr lang="en-US" b="1" dirty="0" err="1"/>
              <a:t>kết</a:t>
            </a:r>
            <a:r>
              <a:rPr lang="en-US" b="1" dirty="0"/>
              <a:t> </a:t>
            </a:r>
            <a:r>
              <a:rPr lang="en-US" b="1" dirty="0" err="1"/>
              <a:t>cục</a:t>
            </a:r>
            <a:r>
              <a:rPr lang="en-US" b="1" dirty="0"/>
              <a:t> </a:t>
            </a:r>
            <a:r>
              <a:rPr lang="en-US" b="1" dirty="0" err="1" smtClean="0"/>
              <a:t>chính</a:t>
            </a:r>
            <a:endParaRPr lang="en-US" b="1" dirty="0" smtClean="0"/>
          </a:p>
          <a:p>
            <a:pPr marL="0" indent="0">
              <a:buNone/>
            </a:pPr>
            <a:r>
              <a:rPr lang="en-US" dirty="0" smtClean="0"/>
              <a:t>T</a:t>
            </a:r>
            <a:r>
              <a:rPr lang="vi-VN" dirty="0" smtClean="0"/>
              <a:t>hay </a:t>
            </a:r>
            <a:r>
              <a:rPr lang="vi-VN" dirty="0"/>
              <a:t>đổi trong quá mẫn theo thời gian, vai trò của oxytocin</a:t>
            </a:r>
            <a:endParaRPr lang="en-US" dirty="0"/>
          </a:p>
        </p:txBody>
      </p:sp>
      <p:sp>
        <p:nvSpPr>
          <p:cNvPr id="7" name="TextBox 6"/>
          <p:cNvSpPr txBox="1"/>
          <p:nvPr/>
        </p:nvSpPr>
        <p:spPr>
          <a:xfrm>
            <a:off x="457200" y="6341180"/>
            <a:ext cx="4749693" cy="369332"/>
          </a:xfrm>
          <a:prstGeom prst="rect">
            <a:avLst/>
          </a:prstGeom>
          <a:noFill/>
        </p:spPr>
        <p:txBody>
          <a:bodyPr wrap="none" rtlCol="0">
            <a:spAutoFit/>
          </a:bodyPr>
          <a:lstStyle/>
          <a:p>
            <a:r>
              <a:rPr lang="en-US" dirty="0" smtClean="0"/>
              <a:t>Gutierrez S et al, Anesthesiology 2013;118:152-9</a:t>
            </a:r>
            <a:endParaRPr lang="en-US" dirty="0"/>
          </a:p>
        </p:txBody>
      </p:sp>
    </p:spTree>
    <p:extLst>
      <p:ext uri="{BB962C8B-B14F-4D97-AF65-F5344CB8AC3E}">
        <p14:creationId xmlns:p14="http://schemas.microsoft.com/office/powerpoint/2010/main" val="183505579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DCE6F2"/>
          </a:solidFill>
        </p:spPr>
        <p:txBody>
          <a:bodyPr>
            <a:normAutofit fontScale="90000"/>
          </a:bodyPr>
          <a:lstStyle/>
          <a:p>
            <a:pPr algn="l"/>
            <a:r>
              <a:rPr lang="en-US" dirty="0" err="1">
                <a:latin typeface="Gill Sans Light"/>
                <a:cs typeface="Gill Sans Light"/>
              </a:rPr>
              <a:t>Đau</a:t>
            </a:r>
            <a:r>
              <a:rPr lang="en-US" dirty="0">
                <a:latin typeface="Gill Sans Light"/>
                <a:cs typeface="Gill Sans Light"/>
              </a:rPr>
              <a:t> </a:t>
            </a:r>
            <a:r>
              <a:rPr lang="en-US" dirty="0" err="1">
                <a:latin typeface="Gill Sans Light"/>
                <a:cs typeface="Gill Sans Light"/>
              </a:rPr>
              <a:t>mãn</a:t>
            </a:r>
            <a:r>
              <a:rPr lang="en-US" dirty="0">
                <a:latin typeface="Gill Sans Light"/>
                <a:cs typeface="Gill Sans Light"/>
              </a:rPr>
              <a:t> </a:t>
            </a:r>
            <a:r>
              <a:rPr lang="en-US" dirty="0" err="1">
                <a:latin typeface="Gill Sans Light"/>
                <a:cs typeface="Gill Sans Light"/>
              </a:rPr>
              <a:t>tính</a:t>
            </a:r>
            <a:r>
              <a:rPr lang="en-US" dirty="0">
                <a:latin typeface="Gill Sans Light"/>
                <a:cs typeface="Gill Sans Light"/>
              </a:rPr>
              <a:t> </a:t>
            </a:r>
            <a:r>
              <a:rPr lang="en-US" dirty="0" err="1">
                <a:latin typeface="Gill Sans Light"/>
                <a:cs typeface="Gill Sans Light"/>
              </a:rPr>
              <a:t>sau</a:t>
            </a:r>
            <a:r>
              <a:rPr lang="en-US" dirty="0">
                <a:latin typeface="Gill Sans Light"/>
                <a:cs typeface="Gill Sans Light"/>
              </a:rPr>
              <a:t> </a:t>
            </a:r>
            <a:r>
              <a:rPr lang="en-US" dirty="0" err="1">
                <a:latin typeface="Gill Sans Light"/>
                <a:cs typeface="Gill Sans Light"/>
              </a:rPr>
              <a:t>sanh</a:t>
            </a:r>
            <a:r>
              <a:rPr lang="en-US" dirty="0">
                <a:latin typeface="Gill Sans Light"/>
                <a:cs typeface="Gill Sans Light"/>
              </a:rPr>
              <a:t/>
            </a:r>
            <a:br>
              <a:rPr lang="en-US" dirty="0">
                <a:latin typeface="Gill Sans Light"/>
                <a:cs typeface="Gill Sans Light"/>
              </a:rPr>
            </a:br>
            <a:r>
              <a:rPr lang="vi-VN" sz="3100" dirty="0" smtClean="0">
                <a:latin typeface="Gill Sans Light"/>
                <a:cs typeface="Gill Sans Light"/>
              </a:rPr>
              <a:t>Cơ </a:t>
            </a:r>
            <a:r>
              <a:rPr lang="vi-VN" sz="3100" dirty="0">
                <a:latin typeface="Gill Sans Light"/>
                <a:cs typeface="Gill Sans Light"/>
              </a:rPr>
              <a:t>chế tiềm tàng</a:t>
            </a:r>
            <a:endParaRPr lang="en-US" sz="3100" dirty="0">
              <a:latin typeface="Gill Sans Light"/>
              <a:cs typeface="Gill Sans Light"/>
            </a:endParaRPr>
          </a:p>
        </p:txBody>
      </p:sp>
      <p:sp>
        <p:nvSpPr>
          <p:cNvPr id="7" name="TextBox 6"/>
          <p:cNvSpPr txBox="1"/>
          <p:nvPr/>
        </p:nvSpPr>
        <p:spPr>
          <a:xfrm>
            <a:off x="457200" y="6341180"/>
            <a:ext cx="4749693" cy="369332"/>
          </a:xfrm>
          <a:prstGeom prst="rect">
            <a:avLst/>
          </a:prstGeom>
          <a:noFill/>
        </p:spPr>
        <p:txBody>
          <a:bodyPr wrap="none" rtlCol="0">
            <a:spAutoFit/>
          </a:bodyPr>
          <a:lstStyle/>
          <a:p>
            <a:r>
              <a:rPr lang="en-US" dirty="0" smtClean="0"/>
              <a:t>Gutierrez S et al, Anesthesiology 2013;118:152-9</a:t>
            </a:r>
            <a:endParaRPr lang="en-US" dirty="0"/>
          </a:p>
        </p:txBody>
      </p:sp>
      <p:pic>
        <p:nvPicPr>
          <p:cNvPr id="4" name="Picture 3"/>
          <p:cNvPicPr>
            <a:picLocks noChangeAspect="1"/>
          </p:cNvPicPr>
          <p:nvPr/>
        </p:nvPicPr>
        <p:blipFill>
          <a:blip r:embed="rId3"/>
          <a:stretch>
            <a:fillRect/>
          </a:stretch>
        </p:blipFill>
        <p:spPr>
          <a:xfrm>
            <a:off x="703384" y="1719265"/>
            <a:ext cx="6646984" cy="4579934"/>
          </a:xfrm>
          <a:prstGeom prst="rect">
            <a:avLst/>
          </a:prstGeom>
        </p:spPr>
      </p:pic>
    </p:spTree>
    <p:extLst>
      <p:ext uri="{BB962C8B-B14F-4D97-AF65-F5344CB8AC3E}">
        <p14:creationId xmlns:p14="http://schemas.microsoft.com/office/powerpoint/2010/main" val="320802948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DCE6F2"/>
          </a:solidFill>
        </p:spPr>
        <p:txBody>
          <a:bodyPr>
            <a:normAutofit fontScale="90000"/>
          </a:bodyPr>
          <a:lstStyle/>
          <a:p>
            <a:pPr algn="l"/>
            <a:r>
              <a:rPr lang="en-US" dirty="0" err="1">
                <a:latin typeface="Gill Sans Light"/>
                <a:cs typeface="Gill Sans Light"/>
              </a:rPr>
              <a:t>Đau</a:t>
            </a:r>
            <a:r>
              <a:rPr lang="en-US" dirty="0">
                <a:latin typeface="Gill Sans Light"/>
                <a:cs typeface="Gill Sans Light"/>
              </a:rPr>
              <a:t> </a:t>
            </a:r>
            <a:r>
              <a:rPr lang="en-US" dirty="0" err="1">
                <a:latin typeface="Gill Sans Light"/>
                <a:cs typeface="Gill Sans Light"/>
              </a:rPr>
              <a:t>mãn</a:t>
            </a:r>
            <a:r>
              <a:rPr lang="en-US" dirty="0">
                <a:latin typeface="Gill Sans Light"/>
                <a:cs typeface="Gill Sans Light"/>
              </a:rPr>
              <a:t> </a:t>
            </a:r>
            <a:r>
              <a:rPr lang="en-US" dirty="0" err="1">
                <a:latin typeface="Gill Sans Light"/>
                <a:cs typeface="Gill Sans Light"/>
              </a:rPr>
              <a:t>tính</a:t>
            </a:r>
            <a:r>
              <a:rPr lang="en-US" dirty="0">
                <a:latin typeface="Gill Sans Light"/>
                <a:cs typeface="Gill Sans Light"/>
              </a:rPr>
              <a:t> </a:t>
            </a:r>
            <a:r>
              <a:rPr lang="en-US" dirty="0" err="1">
                <a:latin typeface="Gill Sans Light"/>
                <a:cs typeface="Gill Sans Light"/>
              </a:rPr>
              <a:t>sau</a:t>
            </a:r>
            <a:r>
              <a:rPr lang="en-US" dirty="0">
                <a:latin typeface="Gill Sans Light"/>
                <a:cs typeface="Gill Sans Light"/>
              </a:rPr>
              <a:t> </a:t>
            </a:r>
            <a:r>
              <a:rPr lang="en-US" dirty="0" err="1">
                <a:latin typeface="Gill Sans Light"/>
                <a:cs typeface="Gill Sans Light"/>
              </a:rPr>
              <a:t>sanh</a:t>
            </a:r>
            <a:r>
              <a:rPr lang="en-US" dirty="0">
                <a:latin typeface="Gill Sans Light"/>
                <a:cs typeface="Gill Sans Light"/>
              </a:rPr>
              <a:t/>
            </a:r>
            <a:br>
              <a:rPr lang="en-US" dirty="0">
                <a:latin typeface="Gill Sans Light"/>
                <a:cs typeface="Gill Sans Light"/>
              </a:rPr>
            </a:br>
            <a:r>
              <a:rPr lang="vi-VN" sz="3100" dirty="0">
                <a:latin typeface="Gill Sans Light"/>
                <a:cs typeface="Gill Sans Light"/>
              </a:rPr>
              <a:t>Cơ chế tiềm tàng</a:t>
            </a:r>
            <a:endParaRPr lang="en-US" sz="3100" dirty="0">
              <a:latin typeface="Gill Sans Light"/>
              <a:cs typeface="Gill Sans Light"/>
            </a:endParaRPr>
          </a:p>
        </p:txBody>
      </p:sp>
      <p:sp>
        <p:nvSpPr>
          <p:cNvPr id="7" name="TextBox 6"/>
          <p:cNvSpPr txBox="1"/>
          <p:nvPr/>
        </p:nvSpPr>
        <p:spPr>
          <a:xfrm>
            <a:off x="457200" y="6341180"/>
            <a:ext cx="4749693" cy="369332"/>
          </a:xfrm>
          <a:prstGeom prst="rect">
            <a:avLst/>
          </a:prstGeom>
          <a:noFill/>
        </p:spPr>
        <p:txBody>
          <a:bodyPr wrap="none" rtlCol="0">
            <a:spAutoFit/>
          </a:bodyPr>
          <a:lstStyle/>
          <a:p>
            <a:r>
              <a:rPr lang="en-US" dirty="0" smtClean="0"/>
              <a:t>Gutierrez S et al, Anesthesiology 2013;118:152-9</a:t>
            </a:r>
            <a:endParaRPr lang="en-US" dirty="0"/>
          </a:p>
        </p:txBody>
      </p:sp>
      <p:pic>
        <p:nvPicPr>
          <p:cNvPr id="2" name="Picture 1"/>
          <p:cNvPicPr>
            <a:picLocks noChangeAspect="1"/>
          </p:cNvPicPr>
          <p:nvPr/>
        </p:nvPicPr>
        <p:blipFill>
          <a:blip r:embed="rId3"/>
          <a:stretch>
            <a:fillRect/>
          </a:stretch>
        </p:blipFill>
        <p:spPr>
          <a:xfrm>
            <a:off x="1265119" y="1563077"/>
            <a:ext cx="6684103" cy="4439138"/>
          </a:xfrm>
          <a:prstGeom prst="rect">
            <a:avLst/>
          </a:prstGeom>
        </p:spPr>
      </p:pic>
    </p:spTree>
    <p:extLst>
      <p:ext uri="{BB962C8B-B14F-4D97-AF65-F5344CB8AC3E}">
        <p14:creationId xmlns:p14="http://schemas.microsoft.com/office/powerpoint/2010/main" val="405582344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DCE6F2"/>
          </a:solidFill>
        </p:spPr>
        <p:txBody>
          <a:bodyPr>
            <a:normAutofit fontScale="90000"/>
          </a:bodyPr>
          <a:lstStyle/>
          <a:p>
            <a:pPr algn="l"/>
            <a:r>
              <a:rPr lang="en-US" dirty="0" err="1" smtClean="0">
                <a:latin typeface="Gill Sans Light"/>
                <a:cs typeface="Gill Sans Light"/>
              </a:rPr>
              <a:t>Đau</a:t>
            </a:r>
            <a:r>
              <a:rPr lang="en-US" dirty="0" smtClean="0">
                <a:latin typeface="Gill Sans Light"/>
                <a:cs typeface="Gill Sans Light"/>
              </a:rPr>
              <a:t> </a:t>
            </a:r>
            <a:r>
              <a:rPr lang="en-US" dirty="0" err="1" smtClean="0">
                <a:latin typeface="Gill Sans Light"/>
                <a:cs typeface="Gill Sans Light"/>
              </a:rPr>
              <a:t>mãn</a:t>
            </a:r>
            <a:r>
              <a:rPr lang="en-US" dirty="0" smtClean="0">
                <a:latin typeface="Gill Sans Light"/>
                <a:cs typeface="Gill Sans Light"/>
              </a:rPr>
              <a:t> </a:t>
            </a:r>
            <a:r>
              <a:rPr lang="en-US" dirty="0" err="1" smtClean="0">
                <a:latin typeface="Gill Sans Light"/>
                <a:cs typeface="Gill Sans Light"/>
              </a:rPr>
              <a:t>tính</a:t>
            </a:r>
            <a:r>
              <a:rPr lang="en-US" dirty="0" smtClean="0">
                <a:latin typeface="Gill Sans Light"/>
                <a:cs typeface="Gill Sans Light"/>
              </a:rPr>
              <a:t> </a:t>
            </a:r>
            <a:r>
              <a:rPr lang="en-US" dirty="0" err="1" smtClean="0">
                <a:latin typeface="Gill Sans Light"/>
                <a:cs typeface="Gill Sans Light"/>
              </a:rPr>
              <a:t>sau</a:t>
            </a:r>
            <a:r>
              <a:rPr lang="en-US" dirty="0" smtClean="0">
                <a:latin typeface="Gill Sans Light"/>
                <a:cs typeface="Gill Sans Light"/>
              </a:rPr>
              <a:t> </a:t>
            </a:r>
            <a:r>
              <a:rPr lang="en-US" dirty="0" err="1" smtClean="0">
                <a:latin typeface="Gill Sans Light"/>
                <a:cs typeface="Gill Sans Light"/>
              </a:rPr>
              <a:t>sanh</a:t>
            </a:r>
            <a:r>
              <a:rPr lang="en-US" dirty="0" smtClean="0">
                <a:latin typeface="Gill Sans Light"/>
                <a:cs typeface="Gill Sans Light"/>
              </a:rPr>
              <a:t/>
            </a:r>
            <a:br>
              <a:rPr lang="en-US" dirty="0" smtClean="0">
                <a:latin typeface="Gill Sans Light"/>
                <a:cs typeface="Gill Sans Light"/>
              </a:rPr>
            </a:br>
            <a:r>
              <a:rPr lang="vi-VN" sz="3100" dirty="0">
                <a:latin typeface="Gill Sans Light"/>
                <a:cs typeface="Gill Sans Light"/>
              </a:rPr>
              <a:t>Cơ chế tiềm tàng</a:t>
            </a:r>
            <a:endParaRPr lang="en-US" sz="3100" dirty="0">
              <a:latin typeface="Gill Sans Light"/>
              <a:cs typeface="Gill Sans Light"/>
            </a:endParaRPr>
          </a:p>
        </p:txBody>
      </p:sp>
      <p:sp>
        <p:nvSpPr>
          <p:cNvPr id="7" name="TextBox 6"/>
          <p:cNvSpPr txBox="1"/>
          <p:nvPr/>
        </p:nvSpPr>
        <p:spPr>
          <a:xfrm>
            <a:off x="457200" y="6341180"/>
            <a:ext cx="4749693" cy="369332"/>
          </a:xfrm>
          <a:prstGeom prst="rect">
            <a:avLst/>
          </a:prstGeom>
          <a:noFill/>
        </p:spPr>
        <p:txBody>
          <a:bodyPr wrap="none" rtlCol="0">
            <a:spAutoFit/>
          </a:bodyPr>
          <a:lstStyle/>
          <a:p>
            <a:r>
              <a:rPr lang="en-US" dirty="0" smtClean="0"/>
              <a:t>Gutierrez S et al, Anesthesiology 2013;118:152-9</a:t>
            </a:r>
            <a:endParaRPr lang="en-US" dirty="0"/>
          </a:p>
        </p:txBody>
      </p:sp>
      <p:pic>
        <p:nvPicPr>
          <p:cNvPr id="4" name="Picture 3"/>
          <p:cNvPicPr>
            <a:picLocks noChangeAspect="1"/>
          </p:cNvPicPr>
          <p:nvPr/>
        </p:nvPicPr>
        <p:blipFill>
          <a:blip r:embed="rId3"/>
          <a:stretch>
            <a:fillRect/>
          </a:stretch>
        </p:blipFill>
        <p:spPr>
          <a:xfrm>
            <a:off x="1113692" y="1417638"/>
            <a:ext cx="6470162" cy="4537896"/>
          </a:xfrm>
          <a:prstGeom prst="rect">
            <a:avLst/>
          </a:prstGeom>
        </p:spPr>
      </p:pic>
    </p:spTree>
    <p:extLst>
      <p:ext uri="{BB962C8B-B14F-4D97-AF65-F5344CB8AC3E}">
        <p14:creationId xmlns:p14="http://schemas.microsoft.com/office/powerpoint/2010/main" val="290837884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006821"/>
            <a:ext cx="9143999" cy="1754326"/>
          </a:xfrm>
          <a:prstGeom prst="rect">
            <a:avLst/>
          </a:prstGeom>
          <a:solidFill>
            <a:schemeClr val="bg1">
              <a:lumMod val="75000"/>
            </a:schemeClr>
          </a:solidFill>
        </p:spPr>
        <p:txBody>
          <a:bodyPr wrap="square" rtlCol="0">
            <a:spAutoFit/>
          </a:bodyPr>
          <a:lstStyle/>
          <a:p>
            <a:r>
              <a:rPr lang="vi-VN" sz="3600" dirty="0">
                <a:latin typeface="Gill Sans Light"/>
                <a:cs typeface="Gill Sans Light"/>
              </a:rPr>
              <a:t>Câu hỏi 8:</a:t>
            </a:r>
          </a:p>
          <a:p>
            <a:r>
              <a:rPr lang="en-US" sz="3600" dirty="0" err="1" smtClean="0">
                <a:latin typeface="Gill Sans Light"/>
                <a:cs typeface="Gill Sans Light"/>
              </a:rPr>
              <a:t>Thuốc</a:t>
            </a:r>
            <a:r>
              <a:rPr lang="vi-VN" sz="3600" dirty="0" smtClean="0">
                <a:latin typeface="Gill Sans Light"/>
                <a:cs typeface="Gill Sans Light"/>
              </a:rPr>
              <a:t> </a:t>
            </a:r>
            <a:r>
              <a:rPr lang="vi-VN" sz="3600" dirty="0">
                <a:latin typeface="Gill Sans Light"/>
                <a:cs typeface="Gill Sans Light"/>
              </a:rPr>
              <a:t>mê của tôi có ảnh hưởng đến thai nhi?</a:t>
            </a:r>
            <a:endParaRPr lang="en-US" sz="3600" dirty="0">
              <a:latin typeface="Gill Sans Light"/>
              <a:cs typeface="Gill Sans Light"/>
            </a:endParaRPr>
          </a:p>
        </p:txBody>
      </p:sp>
      <p:sp>
        <p:nvSpPr>
          <p:cNvPr id="4" name="TextBox 3"/>
          <p:cNvSpPr txBox="1"/>
          <p:nvPr/>
        </p:nvSpPr>
        <p:spPr>
          <a:xfrm>
            <a:off x="0" y="6273224"/>
            <a:ext cx="9143999" cy="584776"/>
          </a:xfrm>
          <a:prstGeom prst="rect">
            <a:avLst/>
          </a:prstGeom>
          <a:solidFill>
            <a:schemeClr val="accent2">
              <a:lumMod val="75000"/>
            </a:schemeClr>
          </a:solidFill>
        </p:spPr>
        <p:txBody>
          <a:bodyPr wrap="square" rtlCol="0">
            <a:spAutoFit/>
          </a:bodyPr>
          <a:lstStyle/>
          <a:p>
            <a:r>
              <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Developmental Neurotoxicity of Anesthetic Agents</a:t>
            </a:r>
          </a:p>
          <a:p>
            <a:r>
              <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Rhesus monkey models</a:t>
            </a:r>
          </a:p>
        </p:txBody>
      </p:sp>
    </p:spTree>
    <p:extLst>
      <p:ext uri="{BB962C8B-B14F-4D97-AF65-F5344CB8AC3E}">
        <p14:creationId xmlns:p14="http://schemas.microsoft.com/office/powerpoint/2010/main" val="308190726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esthneuroto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1501" y="-92938"/>
            <a:ext cx="4704713" cy="3917494"/>
          </a:xfrm>
          <a:prstGeom prst="rect">
            <a:avLst/>
          </a:prstGeom>
        </p:spPr>
      </p:pic>
      <p:sp>
        <p:nvSpPr>
          <p:cNvPr id="2" name="Title 1"/>
          <p:cNvSpPr>
            <a:spLocks noGrp="1"/>
          </p:cNvSpPr>
          <p:nvPr>
            <p:ph type="title"/>
          </p:nvPr>
        </p:nvSpPr>
        <p:spPr>
          <a:xfrm>
            <a:off x="0" y="158121"/>
            <a:ext cx="5505857" cy="1143000"/>
          </a:xfrm>
          <a:solidFill>
            <a:schemeClr val="tx1"/>
          </a:solidFill>
        </p:spPr>
        <p:txBody>
          <a:bodyPr>
            <a:normAutofit/>
          </a:bodyPr>
          <a:lstStyle/>
          <a:p>
            <a:pPr algn="l"/>
            <a:r>
              <a:rPr lang="en-US" sz="1800" dirty="0" err="1" smtClean="0">
                <a:solidFill>
                  <a:schemeClr val="bg1"/>
                </a:solidFill>
                <a:latin typeface="Gill Sans Light"/>
                <a:cs typeface="Gill Sans Light"/>
              </a:rPr>
              <a:t>Độc</a:t>
            </a:r>
            <a:r>
              <a:rPr lang="en-US" sz="1800" dirty="0" smtClean="0">
                <a:solidFill>
                  <a:schemeClr val="bg1"/>
                </a:solidFill>
                <a:latin typeface="Gill Sans Light"/>
                <a:cs typeface="Gill Sans Light"/>
              </a:rPr>
              <a:t> </a:t>
            </a:r>
            <a:r>
              <a:rPr lang="en-US" sz="1800" dirty="0" err="1" smtClean="0">
                <a:solidFill>
                  <a:schemeClr val="bg1"/>
                </a:solidFill>
                <a:latin typeface="Gill Sans Light"/>
                <a:cs typeface="Gill Sans Light"/>
              </a:rPr>
              <a:t>thần</a:t>
            </a:r>
            <a:r>
              <a:rPr lang="en-US" sz="1800" dirty="0" smtClean="0">
                <a:solidFill>
                  <a:schemeClr val="bg1"/>
                </a:solidFill>
                <a:latin typeface="Gill Sans Light"/>
                <a:cs typeface="Gill Sans Light"/>
              </a:rPr>
              <a:t> </a:t>
            </a:r>
            <a:r>
              <a:rPr lang="en-US" sz="1800" dirty="0" err="1" smtClean="0">
                <a:solidFill>
                  <a:schemeClr val="bg1"/>
                </a:solidFill>
                <a:latin typeface="Gill Sans Light"/>
                <a:cs typeface="Gill Sans Light"/>
              </a:rPr>
              <a:t>kinh</a:t>
            </a:r>
            <a:r>
              <a:rPr lang="en-US" sz="1800" dirty="0" smtClean="0">
                <a:solidFill>
                  <a:schemeClr val="bg1"/>
                </a:solidFill>
                <a:latin typeface="Gill Sans Light"/>
                <a:cs typeface="Gill Sans Light"/>
              </a:rPr>
              <a:t> </a:t>
            </a:r>
            <a:r>
              <a:rPr lang="en-US" sz="1800" dirty="0" err="1" smtClean="0">
                <a:solidFill>
                  <a:schemeClr val="bg1"/>
                </a:solidFill>
                <a:latin typeface="Gill Sans Light"/>
                <a:cs typeface="Gill Sans Light"/>
              </a:rPr>
              <a:t>của</a:t>
            </a:r>
            <a:r>
              <a:rPr lang="en-US" sz="1800" dirty="0" smtClean="0">
                <a:solidFill>
                  <a:schemeClr val="bg1"/>
                </a:solidFill>
                <a:latin typeface="Gill Sans Light"/>
                <a:cs typeface="Gill Sans Light"/>
              </a:rPr>
              <a:t> </a:t>
            </a:r>
            <a:r>
              <a:rPr lang="en-US" sz="1800" dirty="0" err="1" smtClean="0">
                <a:solidFill>
                  <a:schemeClr val="bg1"/>
                </a:solidFill>
                <a:latin typeface="Gill Sans Light"/>
                <a:cs typeface="Gill Sans Light"/>
              </a:rPr>
              <a:t>thuốc</a:t>
            </a:r>
            <a:r>
              <a:rPr lang="en-US" sz="1800" dirty="0" smtClean="0">
                <a:solidFill>
                  <a:schemeClr val="bg1"/>
                </a:solidFill>
                <a:latin typeface="Gill Sans Light"/>
                <a:cs typeface="Gill Sans Light"/>
              </a:rPr>
              <a:t> </a:t>
            </a:r>
            <a:r>
              <a:rPr lang="en-US" sz="1800" dirty="0" err="1" smtClean="0">
                <a:solidFill>
                  <a:schemeClr val="bg1"/>
                </a:solidFill>
                <a:latin typeface="Gill Sans Light"/>
                <a:cs typeface="Gill Sans Light"/>
              </a:rPr>
              <a:t>mê</a:t>
            </a:r>
            <a:r>
              <a:rPr lang="en-US" sz="1800" dirty="0" smtClean="0">
                <a:solidFill>
                  <a:schemeClr val="bg1"/>
                </a:solidFill>
                <a:latin typeface="Gill Sans Light"/>
                <a:cs typeface="Gill Sans Light"/>
              </a:rPr>
              <a:t/>
            </a:r>
            <a:br>
              <a:rPr lang="en-US" sz="1800" dirty="0" smtClean="0">
                <a:solidFill>
                  <a:schemeClr val="bg1"/>
                </a:solidFill>
                <a:latin typeface="Gill Sans Light"/>
                <a:cs typeface="Gill Sans Light"/>
              </a:rPr>
            </a:br>
            <a:r>
              <a:rPr lang="vi-VN" sz="2000" dirty="0">
                <a:solidFill>
                  <a:schemeClr val="bg1"/>
                </a:solidFill>
                <a:latin typeface="Gill Sans Light"/>
                <a:cs typeface="Gill Sans Light"/>
              </a:rPr>
              <a:t>Từ động vật gặm nhấm với các loài linh trưởng</a:t>
            </a:r>
            <a:endParaRPr lang="en-US" sz="2000" dirty="0">
              <a:solidFill>
                <a:schemeClr val="bg1"/>
              </a:solidFill>
              <a:latin typeface="Gill Sans Light"/>
              <a:cs typeface="Gill Sans Light"/>
            </a:endParaRPr>
          </a:p>
        </p:txBody>
      </p:sp>
      <p:pic>
        <p:nvPicPr>
          <p:cNvPr id="5" name="Picture 4" descr="newbor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183" y="3890257"/>
            <a:ext cx="4272817" cy="3204613"/>
          </a:xfrm>
          <a:prstGeom prst="rect">
            <a:avLst/>
          </a:prstGeom>
        </p:spPr>
      </p:pic>
      <p:pic>
        <p:nvPicPr>
          <p:cNvPr id="6" name="Picture 5" descr="primat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636108"/>
            <a:ext cx="4871182" cy="3896946"/>
          </a:xfrm>
          <a:prstGeom prst="rect">
            <a:avLst/>
          </a:prstGeom>
        </p:spPr>
      </p:pic>
      <p:pic>
        <p:nvPicPr>
          <p:cNvPr id="7" name="Picture 6" descr="roden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2673" y="1301121"/>
            <a:ext cx="3878828" cy="2334987"/>
          </a:xfrm>
          <a:prstGeom prst="rect">
            <a:avLst/>
          </a:prstGeom>
        </p:spPr>
      </p:pic>
    </p:spTree>
    <p:extLst>
      <p:ext uri="{BB962C8B-B14F-4D97-AF65-F5344CB8AC3E}">
        <p14:creationId xmlns:p14="http://schemas.microsoft.com/office/powerpoint/2010/main" val="90597886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a:solidFill>
            <a:schemeClr val="accent1">
              <a:lumMod val="20000"/>
              <a:lumOff val="80000"/>
            </a:schemeClr>
          </a:solidFill>
        </p:spPr>
        <p:txBody>
          <a:bodyPr/>
          <a:lstStyle/>
          <a:p>
            <a:pPr algn="l"/>
            <a:r>
              <a:rPr lang="vi-VN" dirty="0">
                <a:latin typeface="Gill Sans Light"/>
                <a:cs typeface="Gill Sans Light"/>
              </a:rPr>
              <a:t>Những gì chúng ta biết cho đến nay</a:t>
            </a:r>
            <a:endParaRPr lang="en-US" dirty="0">
              <a:latin typeface="Gill Sans Light"/>
              <a:cs typeface="Gill Sans Light"/>
            </a:endParaRPr>
          </a:p>
        </p:txBody>
      </p:sp>
      <p:sp>
        <p:nvSpPr>
          <p:cNvPr id="4" name="Content Placeholder 3"/>
          <p:cNvSpPr>
            <a:spLocks noGrp="1"/>
          </p:cNvSpPr>
          <p:nvPr>
            <p:ph idx="1"/>
          </p:nvPr>
        </p:nvSpPr>
        <p:spPr/>
        <p:txBody>
          <a:bodyPr>
            <a:normAutofit/>
          </a:bodyPr>
          <a:lstStyle/>
          <a:p>
            <a:pPr marL="0" indent="0">
              <a:buNone/>
            </a:pPr>
            <a:r>
              <a:rPr lang="vi-VN" sz="2400" dirty="0" smtClean="0"/>
              <a:t>Liều </a:t>
            </a:r>
            <a:r>
              <a:rPr lang="vi-VN" sz="2400" dirty="0">
                <a:solidFill>
                  <a:srgbClr val="FF0000"/>
                </a:solidFill>
              </a:rPr>
              <a:t>thoái hóa thần kinh </a:t>
            </a:r>
            <a:r>
              <a:rPr lang="vi-VN" sz="2400" dirty="0"/>
              <a:t>phụ thuộc vào giai đoạn phát triển quan trọng sau khi sinh</a:t>
            </a:r>
          </a:p>
          <a:p>
            <a:pPr marL="0" indent="0">
              <a:buNone/>
            </a:pPr>
            <a:endParaRPr lang="vi-VN" sz="2400" dirty="0"/>
          </a:p>
          <a:p>
            <a:pPr marL="0" indent="0">
              <a:buNone/>
            </a:pPr>
            <a:r>
              <a:rPr lang="en-US" sz="2400" dirty="0" err="1" smtClean="0"/>
              <a:t>Liên</a:t>
            </a:r>
            <a:r>
              <a:rPr lang="en-US" sz="2400" dirty="0" smtClean="0"/>
              <a:t> </a:t>
            </a:r>
            <a:r>
              <a:rPr lang="en-US" sz="2400" dirty="0" err="1" smtClean="0"/>
              <a:t>quan</a:t>
            </a:r>
            <a:r>
              <a:rPr lang="en-US" sz="2400" dirty="0" smtClean="0"/>
              <a:t> </a:t>
            </a:r>
            <a:r>
              <a:rPr lang="vi-VN" sz="2400" dirty="0" smtClean="0"/>
              <a:t>giữa </a:t>
            </a:r>
            <a:r>
              <a:rPr lang="vi-VN" sz="2400" dirty="0"/>
              <a:t>phơi nhiễm </a:t>
            </a:r>
            <a:r>
              <a:rPr lang="en-US" sz="2400" dirty="0" err="1" smtClean="0"/>
              <a:t>thuốc</a:t>
            </a:r>
            <a:r>
              <a:rPr lang="vi-VN" sz="2400" dirty="0" smtClean="0"/>
              <a:t> </a:t>
            </a:r>
            <a:r>
              <a:rPr lang="vi-VN" sz="2400" dirty="0"/>
              <a:t>mê trong </a:t>
            </a:r>
            <a:r>
              <a:rPr lang="vi-VN" sz="2400" dirty="0" smtClean="0"/>
              <a:t> </a:t>
            </a:r>
            <a:r>
              <a:rPr lang="vi-VN" sz="2400" dirty="0"/>
              <a:t>thời thơ ấu </a:t>
            </a:r>
            <a:r>
              <a:rPr lang="vi-VN" sz="2400" dirty="0" smtClean="0"/>
              <a:t>và </a:t>
            </a:r>
            <a:r>
              <a:rPr lang="en-US" sz="2400" dirty="0" err="1" smtClean="0">
                <a:solidFill>
                  <a:srgbClr val="FF0000"/>
                </a:solidFill>
              </a:rPr>
              <a:t>khuyết</a:t>
            </a:r>
            <a:r>
              <a:rPr lang="en-US" sz="2400" dirty="0" smtClean="0">
                <a:solidFill>
                  <a:srgbClr val="FF0000"/>
                </a:solidFill>
              </a:rPr>
              <a:t> </a:t>
            </a:r>
            <a:r>
              <a:rPr lang="en-US" sz="2400" dirty="0" err="1" smtClean="0">
                <a:solidFill>
                  <a:srgbClr val="FF0000"/>
                </a:solidFill>
              </a:rPr>
              <a:t>tật</a:t>
            </a:r>
            <a:r>
              <a:rPr lang="en-US" sz="2400" dirty="0" smtClean="0">
                <a:solidFill>
                  <a:srgbClr val="FF0000"/>
                </a:solidFill>
              </a:rPr>
              <a:t> </a:t>
            </a:r>
            <a:r>
              <a:rPr lang="en-US" sz="2400" dirty="0" err="1" smtClean="0">
                <a:solidFill>
                  <a:srgbClr val="FF0000"/>
                </a:solidFill>
              </a:rPr>
              <a:t>trong</a:t>
            </a:r>
            <a:r>
              <a:rPr lang="en-US" sz="2400" dirty="0" smtClean="0">
                <a:solidFill>
                  <a:srgbClr val="FF0000"/>
                </a:solidFill>
              </a:rPr>
              <a:t> </a:t>
            </a:r>
            <a:r>
              <a:rPr lang="en-US" sz="2400" dirty="0" err="1" smtClean="0">
                <a:solidFill>
                  <a:srgbClr val="FF0000"/>
                </a:solidFill>
              </a:rPr>
              <a:t>học</a:t>
            </a:r>
            <a:r>
              <a:rPr lang="en-US" sz="2400" dirty="0" smtClean="0">
                <a:solidFill>
                  <a:srgbClr val="FF0000"/>
                </a:solidFill>
              </a:rPr>
              <a:t> </a:t>
            </a:r>
            <a:r>
              <a:rPr lang="en-US" sz="2400" dirty="0" err="1" smtClean="0">
                <a:solidFill>
                  <a:srgbClr val="FF0000"/>
                </a:solidFill>
              </a:rPr>
              <a:t>tập</a:t>
            </a:r>
            <a:r>
              <a:rPr lang="en-US" sz="2400" dirty="0" smtClean="0">
                <a:solidFill>
                  <a:srgbClr val="FF0000"/>
                </a:solidFill>
              </a:rPr>
              <a:t> </a:t>
            </a:r>
            <a:r>
              <a:rPr lang="vi-VN" sz="2400" dirty="0" smtClean="0"/>
              <a:t>sau </a:t>
            </a:r>
            <a:r>
              <a:rPr lang="vi-VN" sz="2400" dirty="0"/>
              <a:t>này trong đời</a:t>
            </a:r>
          </a:p>
          <a:p>
            <a:pPr marL="0" indent="0">
              <a:buNone/>
            </a:pPr>
            <a:endParaRPr lang="vi-VN" sz="2400" dirty="0"/>
          </a:p>
          <a:p>
            <a:pPr marL="0" indent="0">
              <a:buNone/>
            </a:pPr>
            <a:r>
              <a:rPr lang="vi-VN" sz="2400" dirty="0"/>
              <a:t>não của thai nhi vẫn còn </a:t>
            </a:r>
            <a:r>
              <a:rPr lang="vi-VN" sz="2400" dirty="0">
                <a:solidFill>
                  <a:srgbClr val="FF0000"/>
                </a:solidFill>
              </a:rPr>
              <a:t>dễ bị tổn thương </a:t>
            </a:r>
            <a:r>
              <a:rPr lang="vi-VN" sz="2400" dirty="0"/>
              <a:t>trong một mô hình động vật </a:t>
            </a:r>
            <a:r>
              <a:rPr lang="vi-VN" sz="2400" dirty="0">
                <a:solidFill>
                  <a:srgbClr val="FF0000"/>
                </a:solidFill>
              </a:rPr>
              <a:t>gặm </a:t>
            </a:r>
            <a:r>
              <a:rPr lang="vi-VN" sz="2400" dirty="0" smtClean="0">
                <a:solidFill>
                  <a:srgbClr val="FF0000"/>
                </a:solidFill>
              </a:rPr>
              <a:t>nhấm</a:t>
            </a:r>
            <a:endParaRPr lang="en-US" sz="2400" dirty="0" smtClean="0">
              <a:solidFill>
                <a:srgbClr val="FF0000"/>
              </a:solidFill>
            </a:endParaRPr>
          </a:p>
        </p:txBody>
      </p:sp>
      <p:sp>
        <p:nvSpPr>
          <p:cNvPr id="5" name="TextBox 4"/>
          <p:cNvSpPr txBox="1"/>
          <p:nvPr/>
        </p:nvSpPr>
        <p:spPr>
          <a:xfrm>
            <a:off x="0" y="6273224"/>
            <a:ext cx="9143999" cy="584776"/>
          </a:xfrm>
          <a:prstGeom prst="rect">
            <a:avLst/>
          </a:prstGeom>
          <a:solidFill>
            <a:schemeClr val="accent2">
              <a:lumMod val="75000"/>
            </a:schemeClr>
          </a:solidFill>
        </p:spPr>
        <p:txBody>
          <a:bodyPr wrap="square" rtlCol="0">
            <a:spAutoFit/>
          </a:bodyPr>
          <a:lstStyle/>
          <a:p>
            <a:r>
              <a:rPr lang="en-US"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Developmental Neurotoxicity of Anesthetic Agents</a:t>
            </a:r>
          </a:p>
          <a:p>
            <a:r>
              <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cs typeface="Arial Narrow"/>
              </a:rPr>
              <a:t>Rhesus monkey models</a:t>
            </a:r>
          </a:p>
        </p:txBody>
      </p:sp>
    </p:spTree>
    <p:extLst>
      <p:ext uri="{BB962C8B-B14F-4D97-AF65-F5344CB8AC3E}">
        <p14:creationId xmlns:p14="http://schemas.microsoft.com/office/powerpoint/2010/main" val="37553426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19539</TotalTime>
  <Words>5087</Words>
  <Application>Microsoft Office PowerPoint</Application>
  <PresentationFormat>On-screen Show (4:3)</PresentationFormat>
  <Paragraphs>939</Paragraphs>
  <Slides>112</Slides>
  <Notes>57</Notes>
  <HiddenSlides>0</HiddenSlides>
  <MMClips>0</MMClips>
  <ScaleCrop>false</ScaleCrop>
  <HeadingPairs>
    <vt:vector size="4" baseType="variant">
      <vt:variant>
        <vt:lpstr>Theme</vt:lpstr>
      </vt:variant>
      <vt:variant>
        <vt:i4>2</vt:i4>
      </vt:variant>
      <vt:variant>
        <vt:lpstr>Slide Titles</vt:lpstr>
      </vt:variant>
      <vt:variant>
        <vt:i4>112</vt:i4>
      </vt:variant>
    </vt:vector>
  </HeadingPairs>
  <TitlesOfParts>
    <vt:vector size="114" baseType="lpstr">
      <vt:lpstr>Office Theme</vt:lpstr>
      <vt:lpstr>1_Office Theme</vt:lpstr>
      <vt:lpstr>NHỮNG GÌ MỚI  HẢY CÙNG XEM…</vt:lpstr>
      <vt:lpstr>NHỮNG CÂU HỎI TRONG GÂY MÊ SẢN KHOA LÂM SÀNG</vt:lpstr>
      <vt:lpstr>BA HƯỚNG DẨN CHÍNH</vt:lpstr>
      <vt:lpstr>Ba nguyên tắc hướng dẫn Triết lý</vt:lpstr>
      <vt:lpstr>Ba nguyên tắc hướng dẫn Triết lý</vt:lpstr>
      <vt:lpstr>PowerPoint Presentation</vt:lpstr>
      <vt:lpstr>Câu hỏi #1 Sản phụ được phép ăn trong khi chuyển dạ ?</vt:lpstr>
      <vt:lpstr>Câu hỏi #1 Sản phụ được phép ăn trong khi chuyển dạ ?</vt:lpstr>
      <vt:lpstr>Câu hỏi #1 Sản phụ được phép ăn trong khi chuyển dạ </vt:lpstr>
      <vt:lpstr>Câu hỏi #1 Sản phụ được phép ăn trong khi chuyển dạ  </vt:lpstr>
      <vt:lpstr>Ăn trong khi chuyển dạ</vt:lpstr>
      <vt:lpstr>Ăn trong khi chuyển dạ</vt:lpstr>
      <vt:lpstr>Ăn trong khi chuyển dạ</vt:lpstr>
      <vt:lpstr>Ăn trong khi chuyển dạ</vt:lpstr>
      <vt:lpstr>Dạ dày trống trong chuyển dạ USG Đo dịch vị vùng hang vị</vt:lpstr>
      <vt:lpstr>Dạ dày trống trong chuyển dạ USG Đo dịch vị vùng hang vị </vt:lpstr>
      <vt:lpstr>PowerPoint Presentation</vt:lpstr>
      <vt:lpstr>PowerPoint Presentation</vt:lpstr>
      <vt:lpstr>Dạ dày trống trong chuyển dạ USG Đo dịch vị vùng hang vị </vt:lpstr>
      <vt:lpstr>Câu hỏi # 2:  Tôi có thể gây tê ngoài màng cứng ở bệnh nhân bị chảy máu tạng? </vt:lpstr>
      <vt:lpstr>Chảy máu tạng</vt:lpstr>
      <vt:lpstr>Chảy máu tạng</vt:lpstr>
      <vt:lpstr>Chảy máu tạng</vt:lpstr>
      <vt:lpstr>Biến chứng: Hematoma NMC</vt:lpstr>
      <vt:lpstr>PowerPoint Presentation</vt:lpstr>
      <vt:lpstr>Biến chứng: Hematoma NMC</vt:lpstr>
      <vt:lpstr>Bleeding Diathesis</vt:lpstr>
      <vt:lpstr>Giảm tiểu cầu trong thai kỳ</vt:lpstr>
      <vt:lpstr>Giảm tiểu cầu trong thai kỳ</vt:lpstr>
      <vt:lpstr>Giảm tiểu cầu trong thai kỳ</vt:lpstr>
      <vt:lpstr>Giảm tiểu cầu trong thai kỳ</vt:lpstr>
      <vt:lpstr>Giảm tiểu cầu trong thai kỳ</vt:lpstr>
      <vt:lpstr>Có bao nhiêu Tiểu cầu là đủ?</vt:lpstr>
      <vt:lpstr>Có bao nhiêu Tiểu cầu là đủ?</vt:lpstr>
      <vt:lpstr>Có bao nhiêu Tiểu cầu là đủ?</vt:lpstr>
      <vt:lpstr>CHẢY MÁU TẠNG</vt:lpstr>
      <vt:lpstr>Thiếu yếu tố:  bệnh Von Willebrand</vt:lpstr>
      <vt:lpstr>Bleeding Diathesis</vt:lpstr>
      <vt:lpstr>Heparin Anticoagulation</vt:lpstr>
      <vt:lpstr>PowerPoint Presentation</vt:lpstr>
      <vt:lpstr>PowerPoint Presentation</vt:lpstr>
      <vt:lpstr>Remifentanil trong giảm đau chuyển dạ PCA vs giảm đau NMC</vt:lpstr>
      <vt:lpstr>Remifentanil trong Giảm đau chuyển dạ PCA vs giảm đau NMC</vt:lpstr>
      <vt:lpstr>Remifentanil trong giảm đau chuyển dạ tác dụng phụ và kết quả trên bé</vt:lpstr>
      <vt:lpstr>Remifentanil trong giảm đau chuyển dạ tác dụng phụ và kết quả trên bé</vt:lpstr>
      <vt:lpstr>IV PCA- Remifentanil</vt:lpstr>
      <vt:lpstr>IV PCA- Fentanyl</vt:lpstr>
      <vt:lpstr>IV PCA- Fentanyl</vt:lpstr>
      <vt:lpstr>IV PCA- Fentanyl</vt:lpstr>
      <vt:lpstr>IV PCA- Fentanyl</vt:lpstr>
      <vt:lpstr>IV PCA- Fentanyl</vt:lpstr>
      <vt:lpstr>Nitrous Oxide cho giảm đau chuyển dạ Systematic review</vt:lpstr>
      <vt:lpstr>Nitrous Oxide cho giảm đau chuyển dạ Systematic review</vt:lpstr>
      <vt:lpstr>Nitrous Oxide cho giảm đau chuyển dạ Accompanying editorial (King TL, Wong CA)</vt:lpstr>
      <vt:lpstr>Nitrous Oxide for Labor Analgesia Accompanying editorial (King TL, Wong CA)</vt:lpstr>
      <vt:lpstr>Nitrous Oxide for Labor Analgesia Accompanying editorial (King TL, Wong CA)</vt:lpstr>
      <vt:lpstr>PowerPoint Presentation</vt:lpstr>
      <vt:lpstr>PowerPoint Presentation</vt:lpstr>
      <vt:lpstr>Mọi người đang làm gì?</vt:lpstr>
      <vt:lpstr>KỶ THUẬT TÊ TRỤC THẦN KINH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Dural Puncture Epidural</vt:lpstr>
      <vt:lpstr> ƯU ĐIỂM DPE</vt:lpstr>
      <vt:lpstr>PowerPoint Presentation</vt:lpstr>
      <vt:lpstr>Use of USG trong TSG USG Xác định đường kính vỏ bọc thần kinh thị</vt:lpstr>
      <vt:lpstr>Tiền sản giật USG Xác định đường kính vỏ bọc thần kinh thị</vt:lpstr>
      <vt:lpstr>Tiền sản giật USG Xác định đường kính vỏ bọc thần kinh thị</vt:lpstr>
      <vt:lpstr>Tiền sản giật USG Xác định đường kính vỏ bọc thần kinh thị</vt:lpstr>
      <vt:lpstr>Tiền sản giật USG Xác định đường kính vỏ bọc thần kinh thị </vt:lpstr>
      <vt:lpstr>PowerPoint Presentation</vt:lpstr>
      <vt:lpstr>Preeclampsia sFlt-1/PIGF tỷ lệ các rối loạn tăng huyết áp khác nhau</vt:lpstr>
      <vt:lpstr>Những gì chúng ta biết cho đến nay</vt:lpstr>
      <vt:lpstr>Tiền sản giật  tỷ lệ sFlt-1/ PLGF và nguy cơ kết quả xấu</vt:lpstr>
      <vt:lpstr>Tiền sản giật tỷ lệ sFlt 1 / PLGF liên quan chặt chẽ với những kết quả bất lợi</vt:lpstr>
      <vt:lpstr>Tiền sản giật tỷ lệ sFlt-1/ PLGF và nguy cơ kết quả xấu</vt:lpstr>
      <vt:lpstr>Tiền sản giật tỷ lệ sFlt-1 / PLGF của 85 và cụ thể những kết quả bất lợi</vt:lpstr>
      <vt:lpstr>Tiền sản giật tỷ lệ sFlt-1 / PLGF của 85 và cụ thể những kết quả bất lợi</vt:lpstr>
      <vt:lpstr>Tiền sản giật tỷ lệ sFlt-1 / PLGF trong rối loạn huyết áp khác nhau</vt:lpstr>
      <vt:lpstr>Tiền sản giật tỷ lệ sFlt-1 / PLGF trong rối loạn huyết áp khác nhau</vt:lpstr>
      <vt:lpstr>Những gì mà các nghiên cứu này thêm</vt:lpstr>
      <vt:lpstr>PowerPoint Presentation</vt:lpstr>
      <vt:lpstr>Những gì chúng ta biết cho đến nay</vt:lpstr>
      <vt:lpstr>Đau mãn tính sau sanh tỷ lệ thấp của đau mãn tính 1 năm sau sanh</vt:lpstr>
      <vt:lpstr>Đau mản tính sau sanh tỷ lệ thấp của đau mãn tính 1 năm sau sanh</vt:lpstr>
      <vt:lpstr>Đau mãn tính sau sanh tỷ lệ thấp của đau mãn tính 1 năm sau sanh</vt:lpstr>
      <vt:lpstr>Đau mãn tính sau sanh Cơ chế tiềm tàng</vt:lpstr>
      <vt:lpstr>Đau mãn tính sau sanh Cơ chế tiềm tàng</vt:lpstr>
      <vt:lpstr>Đau mãn tính sau sanh Cơ chế tiềm tàng</vt:lpstr>
      <vt:lpstr>Đau mãn tính sau sanh Cơ chế tiềm tàng</vt:lpstr>
      <vt:lpstr>PowerPoint Presentation</vt:lpstr>
      <vt:lpstr>Độc thần kinh của thuốc mê Từ động vật gặm nhấm với các loài linh trưởng</vt:lpstr>
      <vt:lpstr>Những gì chúng ta biết cho đến nay</vt:lpstr>
      <vt:lpstr>Ngộ độc thần kinh do thuốc mê trên thai  Bằng chứng từ  mô hình động vật linh trưởng</vt:lpstr>
      <vt:lpstr>Ngộ độc thần kinh do thuốc mê trên thai  Bằng chứng từ  mô hình động vật linh trưởng</vt:lpstr>
      <vt:lpstr>Ngộ độc thần kinh do thuốc mê trên thai Bằng chứng từ  mô hình động vật linh trưởng</vt:lpstr>
      <vt:lpstr>Ngộ độc thần kinh do thuốc mê trên thai Độc thần kinh do Propofol</vt:lpstr>
      <vt:lpstr>Ngộ độc thần kinh do thuốc mê trên thai Bằng chứng từ  mô hình động vật linh trưởng</vt:lpstr>
      <vt:lpstr>Các Nghiên cứu này thêm gì?</vt:lpstr>
      <vt:lpstr>     Câu hỏi thêm</vt:lpstr>
      <vt:lpstr>    Bonus Question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dc:title>
  <dc:creator>MacBook Air</dc:creator>
  <cp:lastModifiedBy>Admin</cp:lastModifiedBy>
  <cp:revision>213</cp:revision>
  <dcterms:created xsi:type="dcterms:W3CDTF">2014-04-22T15:43:14Z</dcterms:created>
  <dcterms:modified xsi:type="dcterms:W3CDTF">2016-06-23T07:07:05Z</dcterms:modified>
</cp:coreProperties>
</file>