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0" r:id="rId3"/>
    <p:sldId id="281" r:id="rId4"/>
    <p:sldId id="282" r:id="rId5"/>
    <p:sldId id="278" r:id="rId6"/>
    <p:sldId id="279" r:id="rId7"/>
    <p:sldId id="283" r:id="rId8"/>
    <p:sldId id="284" r:id="rId9"/>
    <p:sldId id="267" r:id="rId10"/>
    <p:sldId id="262" r:id="rId11"/>
    <p:sldId id="263" r:id="rId12"/>
    <p:sldId id="28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7" r:id="rId22"/>
    <p:sldId id="288" r:id="rId23"/>
    <p:sldId id="276" r:id="rId24"/>
    <p:sldId id="286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7AE004-7E7E-43DD-B21F-5AC751FDA3C5}" type="datetimeFigureOut">
              <a:rPr lang="en-US" smtClean="0"/>
              <a:pPr/>
              <a:t>6/12/2016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E008275-BDF4-473B-8C5D-943405F87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</a:t>
            </a:r>
            <a:r>
              <a:rPr lang="en-US" dirty="0" err="1" smtClean="0"/>
              <a:t>Tạ</a:t>
            </a:r>
            <a:r>
              <a:rPr lang="en-US" dirty="0" smtClean="0"/>
              <a:t> </a:t>
            </a:r>
            <a:r>
              <a:rPr lang="en-US" dirty="0" err="1" smtClean="0"/>
              <a:t>Ngân</a:t>
            </a:r>
            <a:r>
              <a:rPr lang="en-US" dirty="0" smtClean="0"/>
              <a:t> </a:t>
            </a:r>
            <a:r>
              <a:rPr lang="en-US" dirty="0" err="1" smtClean="0"/>
              <a:t>Giang</a:t>
            </a:r>
            <a:endParaRPr lang="en-US" dirty="0" smtClean="0"/>
          </a:p>
          <a:p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 err="1" smtClean="0"/>
              <a:t>mê</a:t>
            </a:r>
            <a:r>
              <a:rPr lang="en-US" dirty="0" smtClean="0"/>
              <a:t> </a:t>
            </a:r>
            <a:r>
              <a:rPr lang="en-US" dirty="0" err="1" smtClean="0"/>
              <a:t>Hồi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, ĐH Y HN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Gây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tê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vuông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thắt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lưng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4000" b="1" dirty="0" err="1" smtClean="0"/>
              <a:t>để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giảm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đau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phẫu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thuật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bụng</a:t>
            </a:r>
            <a:r>
              <a:rPr lang="en-US" sz="4000" b="1" dirty="0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ở </a:t>
            </a:r>
            <a:r>
              <a:rPr lang="en-US" sz="4000" b="1" dirty="0" err="1" smtClean="0"/>
              <a:t>bệnh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có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nguy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cao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297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5431082" cy="57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05400" y="616404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R. Blanco. </a:t>
            </a:r>
            <a:r>
              <a:rPr lang="en-US" dirty="0" err="1" smtClean="0"/>
              <a:t>Anaesthesia</a:t>
            </a:r>
            <a:r>
              <a:rPr lang="en-US" dirty="0" smtClean="0"/>
              <a:t> 2013; 68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29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4072879" cy="489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782" y="609600"/>
            <a:ext cx="4076568" cy="489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3730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57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0577"/>
            <a:ext cx="7772400" cy="15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782050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580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 err="1">
                <a:ea typeface="Calibri"/>
                <a:cs typeface="Times New Roman"/>
              </a:rPr>
              <a:t>Bệnh</a:t>
            </a:r>
            <a:r>
              <a:rPr lang="en-US" sz="3000" dirty="0">
                <a:ea typeface="Calibri"/>
                <a:cs typeface="Times New Roman"/>
              </a:rPr>
              <a:t> </a:t>
            </a:r>
            <a:r>
              <a:rPr lang="en-US" sz="3000" dirty="0" err="1">
                <a:ea typeface="Calibri"/>
                <a:cs typeface="Times New Roman"/>
              </a:rPr>
              <a:t>nhân</a:t>
            </a:r>
            <a:r>
              <a:rPr lang="en-US" sz="3000" dirty="0">
                <a:ea typeface="Calibri"/>
                <a:cs typeface="Times New Roman"/>
              </a:rPr>
              <a:t> </a:t>
            </a:r>
            <a:r>
              <a:rPr lang="en-US" sz="3000" dirty="0" err="1">
                <a:ea typeface="Calibri"/>
                <a:cs typeface="Times New Roman"/>
              </a:rPr>
              <a:t>nam</a:t>
            </a:r>
            <a:r>
              <a:rPr lang="en-US" sz="3000" dirty="0">
                <a:ea typeface="Calibri"/>
                <a:cs typeface="Times New Roman"/>
              </a:rPr>
              <a:t>, 55 </a:t>
            </a:r>
            <a:r>
              <a:rPr lang="en-US" sz="3000" dirty="0" err="1">
                <a:ea typeface="Calibri"/>
                <a:cs typeface="Times New Roman"/>
              </a:rPr>
              <a:t>tuổi</a:t>
            </a:r>
            <a:r>
              <a:rPr lang="en-US" sz="3000" dirty="0">
                <a:ea typeface="Calibri"/>
                <a:cs typeface="Times New Roman"/>
              </a:rPr>
              <a:t>, ASA II, </a:t>
            </a:r>
            <a:endParaRPr lang="en-US" sz="3000" dirty="0" smtClean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 err="1" smtClean="0">
                <a:ea typeface="Calibri"/>
                <a:cs typeface="Times New Roman"/>
              </a:rPr>
              <a:t>Tiền</a:t>
            </a:r>
            <a:r>
              <a:rPr lang="en-US" sz="3000" dirty="0" smtClean="0">
                <a:ea typeface="Calibri"/>
                <a:cs typeface="Times New Roman"/>
              </a:rPr>
              <a:t> </a:t>
            </a:r>
            <a:r>
              <a:rPr lang="en-US" sz="3000" dirty="0" err="1" smtClean="0">
                <a:ea typeface="Calibri"/>
                <a:cs typeface="Times New Roman"/>
              </a:rPr>
              <a:t>sử</a:t>
            </a:r>
            <a:r>
              <a:rPr lang="en-US" sz="3000" dirty="0" smtClean="0">
                <a:ea typeface="Calibri"/>
                <a:cs typeface="Times New Roman"/>
              </a:rPr>
              <a:t>: </a:t>
            </a:r>
          </a:p>
          <a:p>
            <a:pPr marL="91440" lvl="1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a typeface="Calibri"/>
                <a:cs typeface="Times New Roman"/>
              </a:rPr>
              <a:t>      </a:t>
            </a:r>
            <a:r>
              <a:rPr lang="en-US" sz="2800" dirty="0" smtClean="0">
                <a:ea typeface="Calibri"/>
                <a:cs typeface="Times New Roman"/>
              </a:rPr>
              <a:t>-  </a:t>
            </a:r>
            <a:r>
              <a:rPr lang="en-US" sz="2800" dirty="0" err="1" smtClean="0">
                <a:ea typeface="Calibri"/>
                <a:cs typeface="Times New Roman"/>
              </a:rPr>
              <a:t>Đái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tháo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đường</a:t>
            </a:r>
            <a:r>
              <a:rPr lang="en-US" sz="2800" dirty="0">
                <a:ea typeface="Calibri"/>
                <a:cs typeface="Times New Roman"/>
              </a:rPr>
              <a:t> type 2, </a:t>
            </a:r>
            <a:endParaRPr lang="en-US" sz="2800" dirty="0" smtClean="0">
              <a:ea typeface="Calibri"/>
              <a:cs typeface="Times New Roman"/>
            </a:endParaRPr>
          </a:p>
          <a:p>
            <a:pPr marL="91440" lvl="1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smtClean="0">
                <a:ea typeface="Calibri"/>
                <a:cs typeface="Times New Roman"/>
              </a:rPr>
              <a:t>     -  </a:t>
            </a:r>
            <a:r>
              <a:rPr lang="en-US" sz="2800" dirty="0" err="1" smtClean="0">
                <a:ea typeface="Calibri"/>
                <a:cs typeface="Times New Roman"/>
              </a:rPr>
              <a:t>Tăng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huyết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áp</a:t>
            </a:r>
            <a:r>
              <a:rPr lang="en-US" sz="2800" dirty="0" smtClean="0">
                <a:ea typeface="Calibri"/>
                <a:cs typeface="Times New Roman"/>
              </a:rPr>
              <a:t>, stent </a:t>
            </a:r>
            <a:r>
              <a:rPr lang="en-US" sz="2800" dirty="0" err="1" smtClean="0">
                <a:ea typeface="Calibri"/>
                <a:cs typeface="Times New Roman"/>
              </a:rPr>
              <a:t>mạch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vành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cách</a:t>
            </a:r>
            <a:r>
              <a:rPr lang="en-US" sz="2800" dirty="0" smtClean="0">
                <a:ea typeface="Calibri"/>
                <a:cs typeface="Times New Roman"/>
              </a:rPr>
              <a:t> 3 </a:t>
            </a:r>
            <a:r>
              <a:rPr lang="en-US" sz="2800" dirty="0" err="1" smtClean="0">
                <a:ea typeface="Calibri"/>
                <a:cs typeface="Times New Roman"/>
              </a:rPr>
              <a:t>năm</a:t>
            </a:r>
            <a:r>
              <a:rPr lang="en-US" sz="2800" dirty="0" smtClean="0">
                <a:ea typeface="Calibri"/>
                <a:cs typeface="Times New Roman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dirty="0" err="1" smtClean="0"/>
              <a:t>Phẫu</a:t>
            </a:r>
            <a:r>
              <a:rPr lang="en-US" sz="3200" dirty="0" smtClean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: </a:t>
            </a:r>
            <a:r>
              <a:rPr lang="en-US" sz="3200" dirty="0" err="1"/>
              <a:t>cắt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tá</a:t>
            </a:r>
            <a:r>
              <a:rPr lang="en-US" sz="3200" dirty="0"/>
              <a:t> </a:t>
            </a:r>
            <a:r>
              <a:rPr lang="en-US" sz="3200" dirty="0" err="1"/>
              <a:t>tụy</a:t>
            </a:r>
            <a:endParaRPr lang="en-US" sz="3000" dirty="0" smtClean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3000" dirty="0" smtClean="0">
              <a:ea typeface="Calibri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8422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mổ</a:t>
            </a:r>
            <a:r>
              <a:rPr lang="en-US" sz="2800" dirty="0" smtClean="0"/>
              <a:t>: </a:t>
            </a:r>
            <a:r>
              <a:rPr lang="vi-VN" sz="2800" dirty="0" smtClean="0"/>
              <a:t>4 giờ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R</a:t>
            </a:r>
            <a:r>
              <a:rPr lang="vi-VN" sz="2800" dirty="0" smtClean="0"/>
              <a:t>út </a:t>
            </a:r>
            <a:r>
              <a:rPr lang="vi-VN" sz="2800" dirty="0"/>
              <a:t>nội khí quản sau 3 </a:t>
            </a:r>
            <a:r>
              <a:rPr lang="vi-VN" sz="2800" dirty="0" smtClean="0"/>
              <a:t>giờ.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vi-VN" sz="2800" dirty="0" smtClean="0"/>
              <a:t>Sau </a:t>
            </a:r>
            <a:r>
              <a:rPr lang="vi-VN" sz="2800" dirty="0"/>
              <a:t>rút nội khí quản </a:t>
            </a:r>
            <a:r>
              <a:rPr lang="vi-VN" sz="2800" dirty="0" smtClean="0"/>
              <a:t>VAS </a:t>
            </a:r>
            <a:r>
              <a:rPr lang="vi-VN" sz="2800" dirty="0"/>
              <a:t>= 8 – </a:t>
            </a:r>
            <a:r>
              <a:rPr lang="vi-VN" sz="2800" dirty="0" smtClean="0"/>
              <a:t>9</a:t>
            </a:r>
            <a:r>
              <a:rPr lang="en-US" sz="2800" dirty="0" smtClean="0"/>
              <a:t>,</a:t>
            </a:r>
            <a:r>
              <a:rPr lang="vi-VN" sz="2800" dirty="0" smtClean="0"/>
              <a:t> bệnh </a:t>
            </a:r>
            <a:r>
              <a:rPr lang="vi-VN" sz="2800" dirty="0"/>
              <a:t>nhân không thể thở mạnh,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Thuốc</a:t>
            </a:r>
            <a:r>
              <a:rPr lang="en-US" sz="2800" dirty="0" smtClean="0"/>
              <a:t> </a:t>
            </a:r>
            <a:r>
              <a:rPr lang="en-US" sz="2800" dirty="0" err="1" smtClean="0"/>
              <a:t>giảm</a:t>
            </a:r>
            <a:r>
              <a:rPr lang="en-US" sz="2800" dirty="0" smtClean="0"/>
              <a:t> </a:t>
            </a:r>
            <a:r>
              <a:rPr lang="en-US" sz="2800" dirty="0" err="1" smtClean="0"/>
              <a:t>đau</a:t>
            </a:r>
            <a:r>
              <a:rPr lang="en-US" sz="2800" dirty="0" smtClean="0"/>
              <a:t>: </a:t>
            </a:r>
            <a:r>
              <a:rPr lang="vi-VN" sz="2800" dirty="0" smtClean="0"/>
              <a:t>1g </a:t>
            </a:r>
            <a:r>
              <a:rPr lang="vi-VN" sz="2800" dirty="0"/>
              <a:t>Paracetamol, 30mg Ketogesic và </a:t>
            </a:r>
            <a:r>
              <a:rPr lang="vi-VN" sz="2800" dirty="0" smtClean="0"/>
              <a:t>8mg Morphine</a:t>
            </a:r>
            <a:r>
              <a:rPr lang="en-US" sz="2800" dirty="0" smtClean="0"/>
              <a:t> </a:t>
            </a:r>
            <a:r>
              <a:rPr lang="en-US" sz="2800" dirty="0" err="1" smtClean="0"/>
              <a:t>chuẩn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TM</a:t>
            </a:r>
            <a:r>
              <a:rPr lang="vi-VN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803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Gây</a:t>
            </a:r>
            <a:r>
              <a:rPr lang="en-US" sz="2800" dirty="0" smtClean="0"/>
              <a:t> </a:t>
            </a:r>
            <a:r>
              <a:rPr lang="en-US" sz="2800" dirty="0" err="1" smtClean="0"/>
              <a:t>tê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vuông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thắt</a:t>
            </a:r>
            <a:r>
              <a:rPr lang="en-US" sz="2800" dirty="0" smtClean="0"/>
              <a:t> </a:t>
            </a:r>
            <a:r>
              <a:rPr lang="en-US" sz="2800" dirty="0" err="1" smtClean="0"/>
              <a:t>lưng</a:t>
            </a:r>
            <a:r>
              <a:rPr lang="en-US" sz="2800" dirty="0" smtClean="0"/>
              <a:t> 2 </a:t>
            </a:r>
            <a:r>
              <a:rPr lang="en-US" sz="2800" dirty="0" err="1" smtClean="0"/>
              <a:t>bên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hướng</a:t>
            </a:r>
            <a:r>
              <a:rPr lang="en-US" sz="2800" dirty="0" smtClean="0"/>
              <a:t> </a:t>
            </a:r>
            <a:r>
              <a:rPr lang="en-US" sz="2800" dirty="0" err="1" smtClean="0"/>
              <a:t>dẫn</a:t>
            </a:r>
            <a:r>
              <a:rPr lang="en-US" sz="2800" dirty="0" smtClean="0"/>
              <a:t> </a:t>
            </a:r>
            <a:r>
              <a:rPr lang="en-US" sz="2800" dirty="0" err="1" smtClean="0"/>
              <a:t>siêu</a:t>
            </a:r>
            <a:r>
              <a:rPr lang="en-US" sz="2800" dirty="0" smtClean="0"/>
              <a:t> </a:t>
            </a:r>
            <a:r>
              <a:rPr lang="en-US" sz="2800" dirty="0" err="1" smtClean="0"/>
              <a:t>âm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Thuốc</a:t>
            </a:r>
            <a:r>
              <a:rPr lang="en-US" sz="2800" dirty="0" smtClean="0"/>
              <a:t>: </a:t>
            </a:r>
            <a:r>
              <a:rPr lang="en-US" sz="2800" dirty="0" err="1" smtClean="0"/>
              <a:t>Bupivacain</a:t>
            </a:r>
            <a:r>
              <a:rPr lang="en-US" sz="2800" dirty="0" smtClean="0"/>
              <a:t> 0.25% x 20ml/2 </a:t>
            </a:r>
            <a:r>
              <a:rPr lang="en-US" sz="2800" dirty="0" err="1" smtClean="0"/>
              <a:t>bên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VAS = 2/10 </a:t>
            </a:r>
            <a:r>
              <a:rPr lang="en-US" sz="2800" dirty="0" err="1" smtClean="0"/>
              <a:t>ngay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gây</a:t>
            </a:r>
            <a:r>
              <a:rPr lang="en-US" sz="2800" dirty="0" smtClean="0"/>
              <a:t> </a:t>
            </a:r>
            <a:r>
              <a:rPr lang="en-US" sz="2800" dirty="0" err="1" smtClean="0"/>
              <a:t>tê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Mức</a:t>
            </a:r>
            <a:r>
              <a:rPr lang="en-US" sz="2800" dirty="0" smtClean="0"/>
              <a:t> </a:t>
            </a:r>
            <a:r>
              <a:rPr lang="en-US" sz="2800" dirty="0" err="1" smtClean="0"/>
              <a:t>phong</a:t>
            </a:r>
            <a:r>
              <a:rPr lang="en-US" sz="2800" dirty="0" smtClean="0"/>
              <a:t> </a:t>
            </a:r>
            <a:r>
              <a:rPr lang="en-US" sz="2800" dirty="0" err="1" smtClean="0"/>
              <a:t>bế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giác</a:t>
            </a:r>
            <a:r>
              <a:rPr lang="en-US" sz="2800" dirty="0" smtClean="0"/>
              <a:t> da: T7 – T11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12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: VAS &lt; 4,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dùng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 smtClean="0"/>
              <a:t>thuốc</a:t>
            </a:r>
            <a:r>
              <a:rPr lang="en-US" sz="2800" dirty="0" smtClean="0"/>
              <a:t> </a:t>
            </a:r>
            <a:r>
              <a:rPr lang="en-US" sz="2800" dirty="0" err="1" smtClean="0"/>
              <a:t>giảm</a:t>
            </a:r>
            <a:r>
              <a:rPr lang="en-US" sz="2800" dirty="0" smtClean="0"/>
              <a:t> </a:t>
            </a:r>
            <a:r>
              <a:rPr lang="en-US" sz="2800" dirty="0" err="1" smtClean="0"/>
              <a:t>đau</a:t>
            </a:r>
            <a:r>
              <a:rPr lang="en-US" sz="2800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Bệnh</a:t>
            </a:r>
            <a:r>
              <a:rPr lang="en-US" dirty="0" smtClean="0"/>
              <a:t> </a:t>
            </a:r>
            <a:r>
              <a:rPr lang="en-US" dirty="0" err="1" smtClean="0"/>
              <a:t>án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6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Sau</a:t>
            </a:r>
            <a:r>
              <a:rPr lang="en-US" sz="2800" dirty="0"/>
              <a:t> 12h, VAS ↑ → PCA </a:t>
            </a:r>
            <a:r>
              <a:rPr lang="en-US" sz="2800" dirty="0" err="1" smtClean="0"/>
              <a:t>Morphin</a:t>
            </a:r>
            <a:r>
              <a:rPr lang="en-US" sz="2800" dirty="0" smtClean="0"/>
              <a:t>: </a:t>
            </a:r>
            <a:r>
              <a:rPr lang="en-US" sz="2800" dirty="0" err="1" smtClean="0"/>
              <a:t>truyền</a:t>
            </a:r>
            <a:r>
              <a:rPr lang="en-US" sz="2800" dirty="0" smtClean="0"/>
              <a:t> </a:t>
            </a:r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 smtClean="0"/>
              <a:t>tục</a:t>
            </a:r>
            <a:r>
              <a:rPr lang="en-US" sz="2800" dirty="0" smtClean="0"/>
              <a:t> 1mg/h, bolus 1mg/30 </a:t>
            </a:r>
            <a:r>
              <a:rPr lang="en-US" sz="2800" dirty="0" err="1" smtClean="0"/>
              <a:t>phút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Ngày</a:t>
            </a:r>
            <a:r>
              <a:rPr lang="en-US" sz="2800" dirty="0">
                <a:solidFill>
                  <a:schemeClr val="tx1"/>
                </a:solidFill>
              </a:rPr>
              <a:t> 1: 25mg</a:t>
            </a:r>
          </a:p>
          <a:p>
            <a:pPr lvl="1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Ngày</a:t>
            </a:r>
            <a:r>
              <a:rPr lang="en-US" sz="2800" dirty="0">
                <a:solidFill>
                  <a:schemeClr val="tx1"/>
                </a:solidFill>
              </a:rPr>
              <a:t> 2: 30mg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Paracetamol</a:t>
            </a:r>
            <a:r>
              <a:rPr lang="en-US" sz="2800" dirty="0" smtClean="0"/>
              <a:t> 3g/</a:t>
            </a:r>
            <a:r>
              <a:rPr lang="en-US" sz="2800" dirty="0" err="1" smtClean="0"/>
              <a:t>ngày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VAS &lt; 4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nghỉ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840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vi-VN" sz="3000" dirty="0"/>
              <a:t>Bệnh nhân nam, 50 tuổi, ASA II</a:t>
            </a:r>
            <a:r>
              <a:rPr lang="vi-VN" sz="3000" dirty="0" smtClean="0"/>
              <a:t>,</a:t>
            </a:r>
            <a:endParaRPr lang="en-US" sz="3000" dirty="0" smtClean="0"/>
          </a:p>
          <a:p>
            <a:pPr>
              <a:lnSpc>
                <a:spcPct val="150000"/>
              </a:lnSpc>
            </a:pPr>
            <a:r>
              <a:rPr lang="vi-VN" sz="3000" dirty="0" smtClean="0"/>
              <a:t> </a:t>
            </a:r>
            <a:r>
              <a:rPr lang="en-US" sz="3000" dirty="0" smtClean="0"/>
              <a:t>T</a:t>
            </a:r>
            <a:r>
              <a:rPr lang="vi-VN" sz="3000" dirty="0" smtClean="0"/>
              <a:t>iền </a:t>
            </a:r>
            <a:r>
              <a:rPr lang="vi-VN" sz="3000" dirty="0"/>
              <a:t>sử </a:t>
            </a:r>
            <a:endParaRPr lang="en-US" sz="30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T</a:t>
            </a:r>
            <a:r>
              <a:rPr lang="vi-VN" sz="2800" dirty="0" smtClean="0">
                <a:solidFill>
                  <a:schemeClr val="tx1"/>
                </a:solidFill>
              </a:rPr>
              <a:t>ăng </a:t>
            </a:r>
            <a:r>
              <a:rPr lang="vi-VN" sz="2800" dirty="0">
                <a:solidFill>
                  <a:schemeClr val="tx1"/>
                </a:solidFill>
              </a:rPr>
              <a:t>huyết áp 5 năm</a:t>
            </a:r>
            <a:r>
              <a:rPr lang="vi-VN" sz="2800" dirty="0" smtClean="0">
                <a:solidFill>
                  <a:schemeClr val="tx1"/>
                </a:solidFill>
              </a:rPr>
              <a:t>,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vi-VN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K </a:t>
            </a:r>
            <a:r>
              <a:rPr lang="vi-VN" sz="2800" dirty="0" smtClean="0">
                <a:solidFill>
                  <a:schemeClr val="tx1"/>
                </a:solidFill>
              </a:rPr>
              <a:t>đại </a:t>
            </a:r>
            <a:r>
              <a:rPr lang="vi-VN" sz="2800" dirty="0">
                <a:solidFill>
                  <a:schemeClr val="tx1"/>
                </a:solidFill>
              </a:rPr>
              <a:t>tràng sigma đã phẫu thuật cách 2 năm và điều trị hóa chất.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 smtClean="0"/>
              <a:t>C</a:t>
            </a:r>
            <a:r>
              <a:rPr lang="vi-VN" sz="3000" dirty="0" smtClean="0"/>
              <a:t>hẩn </a:t>
            </a:r>
            <a:r>
              <a:rPr lang="vi-VN" sz="3000" dirty="0"/>
              <a:t>đoán phình động mạch chủ bụng, </a:t>
            </a:r>
            <a:endParaRPr lang="en-US" sz="3000" dirty="0" smtClean="0"/>
          </a:p>
          <a:p>
            <a:pPr>
              <a:lnSpc>
                <a:spcPct val="150000"/>
              </a:lnSpc>
            </a:pPr>
            <a:r>
              <a:rPr lang="en-US" sz="3000" dirty="0" smtClean="0"/>
              <a:t>C</a:t>
            </a:r>
            <a:r>
              <a:rPr lang="vi-VN" sz="3000" dirty="0" smtClean="0"/>
              <a:t>hỉ </a:t>
            </a:r>
            <a:r>
              <a:rPr lang="vi-VN" sz="3000" dirty="0"/>
              <a:t>định </a:t>
            </a:r>
            <a:r>
              <a:rPr lang="vi-VN" sz="3000" dirty="0" smtClean="0"/>
              <a:t>mổ</a:t>
            </a:r>
            <a:r>
              <a:rPr lang="en-US" sz="3000" dirty="0" smtClean="0"/>
              <a:t>:</a:t>
            </a:r>
            <a:r>
              <a:rPr lang="vi-VN" sz="3000" dirty="0" smtClean="0"/>
              <a:t> </a:t>
            </a:r>
            <a:r>
              <a:rPr lang="vi-VN" sz="3000" dirty="0"/>
              <a:t>thay đoạn động mạch chủ chậu</a:t>
            </a:r>
            <a:r>
              <a:rPr lang="vi-VN" sz="2800" dirty="0"/>
              <a:t>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9455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 smtClean="0">
                <a:ea typeface="Calibri"/>
                <a:cs typeface="Times New Roman"/>
              </a:rPr>
              <a:t>Thời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gian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mổ</a:t>
            </a:r>
            <a:r>
              <a:rPr lang="en-US" sz="2800" dirty="0" smtClean="0">
                <a:ea typeface="Calibri"/>
                <a:cs typeface="Times New Roman"/>
              </a:rPr>
              <a:t>: 5 </a:t>
            </a:r>
            <a:r>
              <a:rPr lang="en-US" sz="2800" dirty="0" err="1">
                <a:ea typeface="Calibri"/>
                <a:cs typeface="Times New Roman"/>
              </a:rPr>
              <a:t>giờ</a:t>
            </a:r>
            <a:r>
              <a:rPr lang="en-US" sz="2800" dirty="0" smtClean="0">
                <a:ea typeface="Calibri"/>
                <a:cs typeface="Times New Roman"/>
              </a:rPr>
              <a:t>,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 smtClean="0">
                <a:ea typeface="Calibri"/>
                <a:cs typeface="Times New Roman"/>
              </a:rPr>
              <a:t>Sau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khi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bỏ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máy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thở</a:t>
            </a:r>
            <a:r>
              <a:rPr lang="en-US" sz="2800" dirty="0">
                <a:ea typeface="Calibri"/>
                <a:cs typeface="Times New Roman"/>
              </a:rPr>
              <a:t> (</a:t>
            </a:r>
            <a:r>
              <a:rPr lang="en-US" sz="2800" dirty="0" err="1">
                <a:ea typeface="Calibri"/>
                <a:cs typeface="Times New Roman"/>
              </a:rPr>
              <a:t>sau</a:t>
            </a:r>
            <a:r>
              <a:rPr lang="en-US" sz="2800" dirty="0">
                <a:ea typeface="Calibri"/>
                <a:cs typeface="Times New Roman"/>
              </a:rPr>
              <a:t> 10 </a:t>
            </a:r>
            <a:r>
              <a:rPr lang="en-US" sz="2800" dirty="0" err="1">
                <a:ea typeface="Calibri"/>
                <a:cs typeface="Times New Roman"/>
              </a:rPr>
              <a:t>giờ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thở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máy</a:t>
            </a:r>
            <a:r>
              <a:rPr lang="en-US" sz="2800" dirty="0">
                <a:ea typeface="Calibri"/>
                <a:cs typeface="Times New Roman"/>
              </a:rPr>
              <a:t>), </a:t>
            </a:r>
            <a:r>
              <a:rPr lang="en-US" sz="2800" dirty="0" err="1">
                <a:ea typeface="Calibri"/>
                <a:cs typeface="Times New Roman"/>
              </a:rPr>
              <a:t>bệnh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nhân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thở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nhanh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nông</a:t>
            </a:r>
            <a:r>
              <a:rPr lang="en-US" sz="2800" dirty="0">
                <a:ea typeface="Calibri"/>
                <a:cs typeface="Times New Roman"/>
              </a:rPr>
              <a:t>, </a:t>
            </a:r>
            <a:r>
              <a:rPr lang="en-US" sz="2800" dirty="0" smtClean="0">
                <a:ea typeface="Calibri"/>
                <a:cs typeface="Times New Roman"/>
              </a:rPr>
              <a:t>VAS </a:t>
            </a:r>
            <a:r>
              <a:rPr lang="en-US" sz="2800" dirty="0">
                <a:ea typeface="Calibri"/>
                <a:cs typeface="Times New Roman"/>
              </a:rPr>
              <a:t>= 9-10 (</a:t>
            </a:r>
            <a:r>
              <a:rPr lang="en-US" sz="2800" dirty="0" err="1">
                <a:ea typeface="Calibri"/>
                <a:cs typeface="Times New Roman"/>
              </a:rPr>
              <a:t>hỏi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lại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sau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khi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rút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nội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khí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quản</a:t>
            </a:r>
            <a:r>
              <a:rPr lang="en-US" sz="2800" dirty="0" smtClean="0">
                <a:ea typeface="Calibri"/>
                <a:cs typeface="Times New Roman"/>
              </a:rPr>
              <a:t>)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Thuốc</a:t>
            </a:r>
            <a:r>
              <a:rPr lang="en-US" sz="2800" dirty="0" smtClean="0">
                <a:ea typeface="Calibri"/>
                <a:cs typeface="Times New Roman"/>
              </a:rPr>
              <a:t>: 1g </a:t>
            </a:r>
            <a:r>
              <a:rPr lang="en-US" sz="2800" dirty="0" err="1">
                <a:ea typeface="Calibri"/>
                <a:cs typeface="Times New Roman"/>
              </a:rPr>
              <a:t>Paracetamol</a:t>
            </a:r>
            <a:r>
              <a:rPr lang="en-US" sz="2800" dirty="0">
                <a:ea typeface="Calibri"/>
                <a:cs typeface="Times New Roman"/>
              </a:rPr>
              <a:t>, 30mg </a:t>
            </a:r>
            <a:r>
              <a:rPr lang="en-US" sz="2800" dirty="0" err="1">
                <a:ea typeface="Calibri"/>
                <a:cs typeface="Times New Roman"/>
              </a:rPr>
              <a:t>Ketogesic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và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smtClean="0">
                <a:ea typeface="Calibri"/>
                <a:cs typeface="Times New Roman"/>
              </a:rPr>
              <a:t>6mg </a:t>
            </a:r>
            <a:r>
              <a:rPr lang="en-US" sz="2800" dirty="0" err="1" smtClean="0">
                <a:ea typeface="Calibri"/>
                <a:cs typeface="Times New Roman"/>
              </a:rPr>
              <a:t>Morphin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chuẩn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độ</a:t>
            </a:r>
            <a:r>
              <a:rPr lang="en-US" sz="2800" dirty="0" smtClean="0">
                <a:ea typeface="Calibri"/>
                <a:cs typeface="Times New Roman"/>
              </a:rPr>
              <a:t> TM. </a:t>
            </a:r>
            <a:endParaRPr lang="en-US" sz="2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644629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ea typeface="Calibri"/>
                <a:cs typeface="Times New Roman"/>
              </a:rPr>
              <a:t>Bệnh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nhân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được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gây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tê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cơ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vuông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thắt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lưng</a:t>
            </a:r>
            <a:r>
              <a:rPr lang="en-US" sz="2800" dirty="0">
                <a:ea typeface="Calibri"/>
                <a:cs typeface="Times New Roman"/>
              </a:rPr>
              <a:t> 2 </a:t>
            </a:r>
            <a:r>
              <a:rPr lang="en-US" sz="2800" dirty="0" err="1">
                <a:ea typeface="Calibri"/>
                <a:cs typeface="Times New Roman"/>
              </a:rPr>
              <a:t>bên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dưới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hướng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dẫn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siêu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 smtClean="0">
                <a:ea typeface="Calibri"/>
                <a:cs typeface="Times New Roman"/>
              </a:rPr>
              <a:t>âm</a:t>
            </a:r>
            <a:endParaRPr lang="en-US" sz="2800" dirty="0" smtClean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 smtClean="0">
                <a:ea typeface="Calibri"/>
                <a:cs typeface="Times New Roman"/>
              </a:rPr>
              <a:t>Thuốc</a:t>
            </a:r>
            <a:r>
              <a:rPr lang="en-US" sz="2800" dirty="0" smtClean="0">
                <a:ea typeface="Calibri"/>
                <a:cs typeface="Times New Roman"/>
              </a:rPr>
              <a:t>: 150mg </a:t>
            </a:r>
            <a:r>
              <a:rPr lang="en-US" sz="2800" dirty="0" err="1">
                <a:ea typeface="Calibri"/>
                <a:cs typeface="Times New Roman"/>
              </a:rPr>
              <a:t>Ropivacain</a:t>
            </a:r>
            <a:r>
              <a:rPr lang="en-US" sz="2800" dirty="0">
                <a:ea typeface="Calibri"/>
                <a:cs typeface="Times New Roman"/>
              </a:rPr>
              <a:t> 0.5% (15ml/1 </a:t>
            </a:r>
            <a:r>
              <a:rPr lang="en-US" sz="2800" dirty="0" err="1">
                <a:ea typeface="Calibri"/>
                <a:cs typeface="Times New Roman"/>
              </a:rPr>
              <a:t>bên</a:t>
            </a:r>
            <a:r>
              <a:rPr lang="en-US" sz="2800" dirty="0">
                <a:ea typeface="Calibri"/>
                <a:cs typeface="Times New Roman"/>
              </a:rPr>
              <a:t>). </a:t>
            </a:r>
            <a:endParaRPr lang="en-US" sz="2800" dirty="0" smtClean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 smtClean="0">
                <a:ea typeface="Calibri"/>
                <a:cs typeface="Times New Roman"/>
              </a:rPr>
              <a:t>Ngay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sau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gây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tê</a:t>
            </a:r>
            <a:r>
              <a:rPr lang="en-US" sz="2800" dirty="0">
                <a:ea typeface="Calibri"/>
                <a:cs typeface="Times New Roman"/>
              </a:rPr>
              <a:t> VAS = 2, </a:t>
            </a:r>
            <a:r>
              <a:rPr lang="en-US" sz="2800" dirty="0" err="1">
                <a:ea typeface="Calibri"/>
                <a:cs typeface="Times New Roman"/>
              </a:rPr>
              <a:t>bệnh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nhân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được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bỏ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máy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thở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và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rút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nội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khí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quản</a:t>
            </a:r>
            <a:r>
              <a:rPr lang="en-US" sz="2800" dirty="0">
                <a:ea typeface="Calibri"/>
                <a:cs typeface="Times New Roman"/>
              </a:rPr>
              <a:t>. </a:t>
            </a:r>
            <a:endParaRPr lang="en-US" sz="2800" dirty="0" smtClean="0">
              <a:ea typeface="Calibri"/>
              <a:cs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 smtClean="0">
                <a:ea typeface="Calibri"/>
                <a:cs typeface="Times New Roman"/>
              </a:rPr>
              <a:t>Vùng</a:t>
            </a:r>
            <a:r>
              <a:rPr lang="en-US" sz="2800" dirty="0" smtClean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phong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bế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cảm</a:t>
            </a:r>
            <a:r>
              <a:rPr lang="en-US" sz="2800" dirty="0">
                <a:ea typeface="Calibri"/>
                <a:cs typeface="Times New Roman"/>
              </a:rPr>
              <a:t> </a:t>
            </a:r>
            <a:r>
              <a:rPr lang="en-US" sz="2800" dirty="0" err="1">
                <a:ea typeface="Calibri"/>
                <a:cs typeface="Times New Roman"/>
              </a:rPr>
              <a:t>giác</a:t>
            </a:r>
            <a:r>
              <a:rPr lang="en-US" sz="2800" dirty="0">
                <a:ea typeface="Calibri"/>
                <a:cs typeface="Times New Roman"/>
              </a:rPr>
              <a:t> da </a:t>
            </a:r>
            <a:r>
              <a:rPr lang="en-US" sz="2800" dirty="0" err="1">
                <a:ea typeface="Calibri"/>
                <a:cs typeface="Times New Roman"/>
              </a:rPr>
              <a:t>từ</a:t>
            </a:r>
            <a:r>
              <a:rPr lang="en-US" sz="2800" dirty="0">
                <a:ea typeface="Calibri"/>
                <a:cs typeface="Times New Roman"/>
              </a:rPr>
              <a:t> T8-T11.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3738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tạng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Đau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phẫu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thuật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bụng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49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17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 err="1" smtClean="0">
                <a:ea typeface="Calibri"/>
                <a:cs typeface="Times New Roman"/>
              </a:rPr>
              <a:t>Chuyển</a:t>
            </a:r>
            <a:r>
              <a:rPr lang="en-US" sz="3000" dirty="0" smtClean="0">
                <a:ea typeface="Calibri"/>
                <a:cs typeface="Times New Roman"/>
              </a:rPr>
              <a:t> </a:t>
            </a:r>
            <a:r>
              <a:rPr lang="en-US" sz="3000" dirty="0" err="1" smtClean="0">
                <a:ea typeface="Calibri"/>
                <a:cs typeface="Times New Roman"/>
              </a:rPr>
              <a:t>buồng</a:t>
            </a:r>
            <a:r>
              <a:rPr lang="en-US" sz="3000" dirty="0" smtClean="0">
                <a:ea typeface="Calibri"/>
                <a:cs typeface="Times New Roman"/>
              </a:rPr>
              <a:t> </a:t>
            </a:r>
            <a:r>
              <a:rPr lang="en-US" sz="3000" dirty="0" err="1" smtClean="0">
                <a:ea typeface="Calibri"/>
                <a:cs typeface="Times New Roman"/>
              </a:rPr>
              <a:t>bệnh</a:t>
            </a:r>
            <a:r>
              <a:rPr lang="en-US" sz="3000" dirty="0" smtClean="0">
                <a:ea typeface="Calibri"/>
                <a:cs typeface="Times New Roman"/>
              </a:rPr>
              <a:t>: PCA </a:t>
            </a:r>
            <a:r>
              <a:rPr lang="en-US" sz="3000" dirty="0">
                <a:ea typeface="Calibri"/>
                <a:cs typeface="Times New Roman"/>
              </a:rPr>
              <a:t>Fentanyl, </a:t>
            </a:r>
            <a:r>
              <a:rPr lang="en-US" sz="3000" dirty="0" err="1">
                <a:ea typeface="Calibri"/>
                <a:cs typeface="Times New Roman"/>
              </a:rPr>
              <a:t>truyền</a:t>
            </a:r>
            <a:r>
              <a:rPr lang="en-US" sz="3000" dirty="0">
                <a:ea typeface="Calibri"/>
                <a:cs typeface="Times New Roman"/>
              </a:rPr>
              <a:t> </a:t>
            </a:r>
            <a:r>
              <a:rPr lang="en-US" sz="3000" dirty="0" err="1">
                <a:ea typeface="Calibri"/>
                <a:cs typeface="Times New Roman"/>
              </a:rPr>
              <a:t>liên</a:t>
            </a:r>
            <a:r>
              <a:rPr lang="en-US" sz="3000" dirty="0">
                <a:ea typeface="Calibri"/>
                <a:cs typeface="Times New Roman"/>
              </a:rPr>
              <a:t> </a:t>
            </a:r>
            <a:r>
              <a:rPr lang="en-US" sz="3000" dirty="0" err="1">
                <a:ea typeface="Calibri"/>
                <a:cs typeface="Times New Roman"/>
              </a:rPr>
              <a:t>tục</a:t>
            </a:r>
            <a:r>
              <a:rPr lang="en-US" sz="3000" dirty="0">
                <a:ea typeface="Calibri"/>
                <a:cs typeface="Times New Roman"/>
              </a:rPr>
              <a:t>  0.01mg/</a:t>
            </a:r>
            <a:r>
              <a:rPr lang="en-US" sz="3000" dirty="0" err="1">
                <a:ea typeface="Calibri"/>
                <a:cs typeface="Times New Roman"/>
              </a:rPr>
              <a:t>giờ</a:t>
            </a:r>
            <a:r>
              <a:rPr lang="en-US" sz="3000" dirty="0">
                <a:ea typeface="Calibri"/>
                <a:cs typeface="Times New Roman"/>
              </a:rPr>
              <a:t>, bolus 0.01mg/</a:t>
            </a:r>
            <a:r>
              <a:rPr lang="en-US" sz="3000" dirty="0" err="1">
                <a:ea typeface="Calibri"/>
                <a:cs typeface="Times New Roman"/>
              </a:rPr>
              <a:t>lần</a:t>
            </a:r>
            <a:r>
              <a:rPr lang="en-US" sz="3000" dirty="0">
                <a:ea typeface="Calibri"/>
                <a:cs typeface="Times New Roman"/>
              </a:rPr>
              <a:t>/30 </a:t>
            </a:r>
            <a:r>
              <a:rPr lang="en-US" sz="3000" dirty="0" err="1">
                <a:ea typeface="Calibri"/>
                <a:cs typeface="Times New Roman"/>
              </a:rPr>
              <a:t>phút</a:t>
            </a:r>
            <a:r>
              <a:rPr lang="en-US" sz="3000" dirty="0">
                <a:ea typeface="Calibri"/>
                <a:cs typeface="Times New Roman"/>
              </a:rPr>
              <a:t> </a:t>
            </a:r>
            <a:r>
              <a:rPr lang="en-US" sz="3000" dirty="0" smtClean="0">
                <a:ea typeface="Calibri"/>
                <a:cs typeface="Times New Roman"/>
              </a:rPr>
              <a:t>+ </a:t>
            </a:r>
            <a:r>
              <a:rPr lang="en-US" sz="3000" dirty="0" err="1" smtClean="0">
                <a:ea typeface="Calibri"/>
                <a:cs typeface="Times New Roman"/>
              </a:rPr>
              <a:t>Paracetamol</a:t>
            </a:r>
            <a:r>
              <a:rPr lang="en-US" sz="3000" dirty="0" smtClean="0">
                <a:ea typeface="Calibri"/>
                <a:cs typeface="Times New Roman"/>
              </a:rPr>
              <a:t> </a:t>
            </a:r>
            <a:r>
              <a:rPr lang="en-US" sz="3000" dirty="0">
                <a:ea typeface="Calibri"/>
                <a:cs typeface="Times New Roman"/>
              </a:rPr>
              <a:t>3g/</a:t>
            </a:r>
            <a:r>
              <a:rPr lang="en-US" sz="3000" dirty="0" err="1">
                <a:ea typeface="Calibri"/>
                <a:cs typeface="Times New Roman"/>
              </a:rPr>
              <a:t>ngày</a:t>
            </a:r>
            <a:r>
              <a:rPr lang="en-US" sz="3000" dirty="0">
                <a:ea typeface="Calibri"/>
                <a:cs typeface="Times New Roman"/>
              </a:rPr>
              <a:t> . </a:t>
            </a:r>
            <a:endParaRPr lang="en-US" sz="3000" dirty="0" smtClean="0">
              <a:ea typeface="Calibri"/>
              <a:cs typeface="Times New Roman"/>
            </a:endParaRPr>
          </a:p>
          <a:p>
            <a:pPr marL="91440" lvl="1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>
                <a:ea typeface="Calibri"/>
                <a:cs typeface="Times New Roman"/>
              </a:rPr>
              <a:t>    -   </a:t>
            </a:r>
            <a:r>
              <a:rPr lang="en-US" sz="2600" dirty="0" err="1" smtClean="0">
                <a:ea typeface="Calibri"/>
                <a:cs typeface="Times New Roman"/>
              </a:rPr>
              <a:t>Ngày</a:t>
            </a:r>
            <a:r>
              <a:rPr lang="en-US" sz="2600" dirty="0" smtClean="0">
                <a:ea typeface="Calibri"/>
                <a:cs typeface="Times New Roman"/>
              </a:rPr>
              <a:t> 1: 0.24mg</a:t>
            </a:r>
            <a:r>
              <a:rPr lang="en-US" sz="2600" dirty="0">
                <a:ea typeface="Calibri"/>
                <a:cs typeface="Times New Roman"/>
              </a:rPr>
              <a:t>. </a:t>
            </a:r>
          </a:p>
          <a:p>
            <a:pPr marL="91440" lvl="1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600" dirty="0" smtClean="0">
                <a:ea typeface="Calibri"/>
                <a:cs typeface="Times New Roman"/>
              </a:rPr>
              <a:t>    -   </a:t>
            </a:r>
            <a:r>
              <a:rPr lang="en-US" sz="2600" dirty="0" err="1" smtClean="0">
                <a:ea typeface="Calibri"/>
                <a:cs typeface="Times New Roman"/>
              </a:rPr>
              <a:t>Ngày</a:t>
            </a:r>
            <a:r>
              <a:rPr lang="en-US" sz="2600" dirty="0" smtClean="0">
                <a:ea typeface="Calibri"/>
                <a:cs typeface="Times New Roman"/>
              </a:rPr>
              <a:t> 2: 0.39mg (</a:t>
            </a:r>
            <a:r>
              <a:rPr lang="en-US" sz="2600" dirty="0">
                <a:solidFill>
                  <a:prstClr val="white"/>
                </a:solidFill>
                <a:ea typeface="Calibri"/>
                <a:cs typeface="Times New Roman"/>
              </a:rPr>
              <a:t>15 </a:t>
            </a:r>
            <a:r>
              <a:rPr lang="en-US" sz="2600" dirty="0" err="1">
                <a:solidFill>
                  <a:prstClr val="white"/>
                </a:solidFill>
                <a:ea typeface="Calibri"/>
                <a:cs typeface="Times New Roman"/>
              </a:rPr>
              <a:t>lần</a:t>
            </a:r>
            <a:r>
              <a:rPr lang="en-US" sz="2600" dirty="0">
                <a:solidFill>
                  <a:prstClr val="white"/>
                </a:solidFill>
                <a:ea typeface="Calibri"/>
                <a:cs typeface="Times New Roman"/>
              </a:rPr>
              <a:t> </a:t>
            </a:r>
            <a:r>
              <a:rPr lang="en-US" sz="2600" dirty="0" smtClean="0">
                <a:solidFill>
                  <a:prstClr val="white"/>
                </a:solidFill>
                <a:ea typeface="Calibri"/>
                <a:cs typeface="Times New Roman"/>
              </a:rPr>
              <a:t>bolus)</a:t>
            </a:r>
            <a:r>
              <a:rPr lang="en-US" sz="2600" dirty="0" smtClean="0">
                <a:ea typeface="Calibri"/>
                <a:cs typeface="Times New Roman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dirty="0" err="1" smtClean="0">
                <a:ea typeface="Calibri"/>
                <a:cs typeface="Times New Roman"/>
              </a:rPr>
              <a:t>Bệnh</a:t>
            </a:r>
            <a:r>
              <a:rPr lang="en-US" sz="3000" dirty="0" smtClean="0">
                <a:ea typeface="Calibri"/>
                <a:cs typeface="Times New Roman"/>
              </a:rPr>
              <a:t> </a:t>
            </a:r>
            <a:r>
              <a:rPr lang="en-US" sz="3000" dirty="0" err="1">
                <a:ea typeface="Calibri"/>
                <a:cs typeface="Times New Roman"/>
              </a:rPr>
              <a:t>nhân</a:t>
            </a:r>
            <a:r>
              <a:rPr lang="en-US" sz="3000" dirty="0">
                <a:ea typeface="Calibri"/>
                <a:cs typeface="Times New Roman"/>
              </a:rPr>
              <a:t> </a:t>
            </a:r>
            <a:r>
              <a:rPr lang="en-US" sz="3000" dirty="0" err="1">
                <a:ea typeface="Calibri"/>
                <a:cs typeface="Times New Roman"/>
              </a:rPr>
              <a:t>có</a:t>
            </a:r>
            <a:r>
              <a:rPr lang="en-US" sz="3000" dirty="0">
                <a:ea typeface="Calibri"/>
                <a:cs typeface="Times New Roman"/>
              </a:rPr>
              <a:t> </a:t>
            </a:r>
            <a:r>
              <a:rPr lang="en-US" sz="3000" dirty="0" err="1">
                <a:ea typeface="Calibri"/>
                <a:cs typeface="Times New Roman"/>
              </a:rPr>
              <a:t>thể</a:t>
            </a:r>
            <a:r>
              <a:rPr lang="en-US" sz="3000" dirty="0">
                <a:ea typeface="Calibri"/>
                <a:cs typeface="Times New Roman"/>
              </a:rPr>
              <a:t> </a:t>
            </a:r>
            <a:r>
              <a:rPr lang="en-US" sz="3000" dirty="0" err="1">
                <a:ea typeface="Calibri"/>
                <a:cs typeface="Times New Roman"/>
              </a:rPr>
              <a:t>ngồi</a:t>
            </a:r>
            <a:r>
              <a:rPr lang="en-US" sz="3000" dirty="0">
                <a:ea typeface="Calibri"/>
                <a:cs typeface="Times New Roman"/>
              </a:rPr>
              <a:t> </a:t>
            </a:r>
            <a:r>
              <a:rPr lang="en-US" sz="3000" dirty="0" err="1">
                <a:ea typeface="Calibri"/>
                <a:cs typeface="Times New Roman"/>
              </a:rPr>
              <a:t>dậy</a:t>
            </a:r>
            <a:r>
              <a:rPr lang="en-US" sz="3000" dirty="0">
                <a:ea typeface="Calibri"/>
                <a:cs typeface="Times New Roman"/>
              </a:rPr>
              <a:t>, </a:t>
            </a:r>
            <a:r>
              <a:rPr lang="en-US" sz="3000" dirty="0" err="1">
                <a:ea typeface="Calibri"/>
                <a:cs typeface="Times New Roman"/>
              </a:rPr>
              <a:t>thở</a:t>
            </a:r>
            <a:r>
              <a:rPr lang="en-US" sz="3000" dirty="0">
                <a:ea typeface="Calibri"/>
                <a:cs typeface="Times New Roman"/>
              </a:rPr>
              <a:t> </a:t>
            </a:r>
            <a:r>
              <a:rPr lang="en-US" sz="3000" dirty="0" err="1" smtClean="0">
                <a:ea typeface="Calibri"/>
                <a:cs typeface="Times New Roman"/>
              </a:rPr>
              <a:t>sâu</a:t>
            </a:r>
            <a:r>
              <a:rPr lang="en-US" sz="3000" dirty="0" smtClean="0">
                <a:ea typeface="Calibri"/>
                <a:cs typeface="Times New Roman"/>
              </a:rPr>
              <a:t>, ho </a:t>
            </a:r>
            <a:r>
              <a:rPr lang="en-US" sz="3000" dirty="0" err="1" smtClean="0">
                <a:ea typeface="Calibri"/>
                <a:cs typeface="Times New Roman"/>
              </a:rPr>
              <a:t>với</a:t>
            </a:r>
            <a:endParaRPr lang="en-US" sz="3000" dirty="0" smtClean="0">
              <a:ea typeface="Calibri"/>
              <a:cs typeface="Times New Roman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dirty="0" smtClean="0">
                <a:ea typeface="Calibri"/>
                <a:cs typeface="Times New Roman"/>
              </a:rPr>
              <a:t> </a:t>
            </a:r>
            <a:r>
              <a:rPr lang="en-US" sz="3000" dirty="0">
                <a:ea typeface="Calibri"/>
                <a:cs typeface="Times New Roman"/>
              </a:rPr>
              <a:t>VAS ≤ 4.</a:t>
            </a:r>
            <a:endParaRPr lang="en-US" sz="30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Bệnh</a:t>
            </a:r>
            <a:r>
              <a:rPr lang="en-US" b="1" dirty="0" smtClean="0"/>
              <a:t> </a:t>
            </a:r>
            <a:r>
              <a:rPr lang="en-US" b="1" dirty="0" err="1" smtClean="0"/>
              <a:t>án</a:t>
            </a:r>
            <a:r>
              <a:rPr lang="en-US" b="1" dirty="0" smtClean="0"/>
              <a:t> 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520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52469" y="2915700"/>
            <a:ext cx="3639061" cy="178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19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6918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16697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1"/>
            <a:ext cx="8229600" cy="190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9127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/>
              <a:t>Gây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tê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cơ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vuông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thắt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lưng</a:t>
            </a:r>
            <a:r>
              <a:rPr lang="en-US" sz="3200" b="1" dirty="0" smtClean="0"/>
              <a:t>:</a:t>
            </a: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accent3"/>
                </a:solidFill>
              </a:rPr>
              <a:t>Về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kỹ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thuật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800" dirty="0" err="1" smtClean="0">
                <a:solidFill>
                  <a:schemeClr val="tx1"/>
                </a:solidFill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quá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khó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800" dirty="0" err="1" smtClean="0">
                <a:solidFill>
                  <a:schemeClr val="tx1"/>
                </a:solidFill>
              </a:rPr>
              <a:t>Tính</a:t>
            </a:r>
            <a:r>
              <a:rPr lang="en-US" sz="2800" dirty="0" smtClean="0">
                <a:solidFill>
                  <a:schemeClr val="tx1"/>
                </a:solidFill>
              </a:rPr>
              <a:t> an </a:t>
            </a:r>
            <a:r>
              <a:rPr lang="en-US" sz="2800" dirty="0" err="1" smtClean="0">
                <a:solidFill>
                  <a:schemeClr val="tx1"/>
                </a:solidFill>
              </a:rPr>
              <a:t>toàn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cao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accent3"/>
                </a:solidFill>
              </a:rPr>
              <a:t>Về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hiệu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quả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800" dirty="0" err="1" smtClean="0">
                <a:solidFill>
                  <a:schemeClr val="tx1"/>
                </a:solidFill>
              </a:rPr>
              <a:t>Có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các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phẫu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thuật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lớn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vùng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bụng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800" dirty="0" err="1" smtClean="0">
                <a:solidFill>
                  <a:schemeClr val="tx1"/>
                </a:solidFill>
              </a:rPr>
              <a:t>Nên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sử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dụng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như</a:t>
            </a:r>
            <a:r>
              <a:rPr lang="en-US" sz="2800" dirty="0" smtClean="0">
                <a:solidFill>
                  <a:schemeClr val="tx1"/>
                </a:solidFill>
              </a:rPr>
              <a:t> 1 </a:t>
            </a:r>
            <a:r>
              <a:rPr lang="en-US" sz="2800" dirty="0" err="1" smtClean="0">
                <a:solidFill>
                  <a:schemeClr val="tx1"/>
                </a:solidFill>
              </a:rPr>
              <a:t>phương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pháp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trong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giảm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phương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thức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luận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050793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So </a:t>
            </a:r>
            <a:r>
              <a:rPr lang="en-US" sz="2800" dirty="0" err="1" smtClean="0"/>
              <a:t>sánh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an </a:t>
            </a:r>
            <a:r>
              <a:rPr lang="en-US" sz="2800" dirty="0" err="1" smtClean="0"/>
              <a:t>toàn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pháp</a:t>
            </a:r>
            <a:r>
              <a:rPr lang="en-US" sz="2800" dirty="0" smtClean="0"/>
              <a:t> </a:t>
            </a:r>
            <a:r>
              <a:rPr lang="en-US" sz="2800" dirty="0" err="1" smtClean="0"/>
              <a:t>gây</a:t>
            </a:r>
            <a:r>
              <a:rPr lang="en-US" sz="2800" dirty="0" smtClean="0"/>
              <a:t> </a:t>
            </a:r>
            <a:r>
              <a:rPr lang="en-US" sz="2800" dirty="0" err="1" smtClean="0"/>
              <a:t>tê</a:t>
            </a:r>
            <a:r>
              <a:rPr lang="en-US" sz="2800" dirty="0" smtClean="0"/>
              <a:t> </a:t>
            </a:r>
            <a:r>
              <a:rPr lang="en-US" sz="2800" dirty="0" err="1" smtClean="0"/>
              <a:t>vùng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: TAP, NMC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Phạm</a:t>
            </a:r>
            <a:r>
              <a:rPr lang="en-US" sz="2800" dirty="0" smtClean="0"/>
              <a:t> vi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trí</a:t>
            </a:r>
            <a:r>
              <a:rPr lang="en-US" sz="2800" dirty="0" smtClean="0"/>
              <a:t> </a:t>
            </a:r>
            <a:r>
              <a:rPr lang="en-US" sz="2800" dirty="0" err="1" smtClean="0"/>
              <a:t>tiêm</a:t>
            </a:r>
            <a:r>
              <a:rPr lang="en-US" sz="2800" dirty="0" smtClean="0"/>
              <a:t> </a:t>
            </a:r>
            <a:r>
              <a:rPr lang="en-US" sz="2800" dirty="0" err="1" smtClean="0"/>
              <a:t>thuốc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thuốc</a:t>
            </a:r>
            <a:r>
              <a:rPr lang="en-US" sz="2800" dirty="0" smtClean="0"/>
              <a:t> </a:t>
            </a:r>
            <a:r>
              <a:rPr lang="en-US" sz="2800" dirty="0" err="1" smtClean="0"/>
              <a:t>tối</a:t>
            </a:r>
            <a:r>
              <a:rPr lang="en-US" sz="2800" dirty="0" smtClean="0"/>
              <a:t> </a:t>
            </a:r>
            <a:r>
              <a:rPr lang="en-US" sz="2800" dirty="0" err="1" smtClean="0"/>
              <a:t>ưu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Cần</a:t>
            </a:r>
            <a:r>
              <a:rPr lang="en-US" b="1" dirty="0" smtClean="0"/>
              <a:t> </a:t>
            </a:r>
            <a:r>
              <a:rPr lang="en-US" b="1" dirty="0" err="1" smtClean="0"/>
              <a:t>thêm</a:t>
            </a:r>
            <a:r>
              <a:rPr lang="en-US" b="1" dirty="0" smtClean="0"/>
              <a:t> </a:t>
            </a:r>
            <a:r>
              <a:rPr lang="en-US" b="1" dirty="0" err="1" smtClean="0"/>
              <a:t>các</a:t>
            </a:r>
            <a:r>
              <a:rPr lang="en-US" b="1" dirty="0" smtClean="0"/>
              <a:t> </a:t>
            </a:r>
            <a:r>
              <a:rPr lang="en-US" b="1" dirty="0" err="1" smtClean="0"/>
              <a:t>nghiên</a:t>
            </a:r>
            <a:r>
              <a:rPr lang="en-US" b="1" dirty="0" smtClean="0"/>
              <a:t> </a:t>
            </a:r>
            <a:r>
              <a:rPr lang="en-US" b="1" dirty="0" err="1" smtClean="0"/>
              <a:t>cứu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5217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229600" cy="1219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XIN TRÂN TRỌNG CẢM ƠN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"/>
            <a:ext cx="8991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197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Đau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bụng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Đau</a:t>
            </a:r>
            <a:r>
              <a:rPr lang="en-US" b="1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</a:t>
            </a:r>
            <a:r>
              <a:rPr lang="en-US" b="1" dirty="0" err="1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sau</a:t>
            </a:r>
            <a:r>
              <a:rPr lang="en-US" b="1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</a:t>
            </a:r>
            <a:r>
              <a:rPr lang="en-US" b="1" dirty="0" err="1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phẫu</a:t>
            </a:r>
            <a:r>
              <a:rPr lang="en-US" b="1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</a:t>
            </a:r>
            <a:r>
              <a:rPr lang="en-US" b="1" dirty="0" err="1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thuật</a:t>
            </a:r>
            <a:r>
              <a:rPr lang="en-US" b="1" dirty="0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 </a:t>
            </a:r>
            <a:r>
              <a:rPr lang="en-US" b="1" dirty="0" err="1">
                <a:ln w="3200">
                  <a:solidFill>
                    <a:srgbClr val="000000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bụng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54236"/>
            <a:ext cx="4648200" cy="441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58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038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Gây</a:t>
            </a:r>
            <a:r>
              <a:rPr lang="en-US" sz="3200" dirty="0" smtClean="0"/>
              <a:t> </a:t>
            </a:r>
            <a:r>
              <a:rPr lang="en-US" sz="3200" dirty="0" err="1" smtClean="0"/>
              <a:t>tê</a:t>
            </a:r>
            <a:r>
              <a:rPr lang="en-US" sz="3200" dirty="0" smtClean="0"/>
              <a:t> </a:t>
            </a:r>
            <a:r>
              <a:rPr lang="en-US" sz="3200" dirty="0" err="1" smtClean="0"/>
              <a:t>ngoài</a:t>
            </a:r>
            <a:r>
              <a:rPr lang="en-US" sz="3200" dirty="0" smtClean="0"/>
              <a:t> </a:t>
            </a:r>
            <a:r>
              <a:rPr lang="en-US" sz="3200" dirty="0" err="1" smtClean="0"/>
              <a:t>màng</a:t>
            </a:r>
            <a:r>
              <a:rPr lang="en-US" sz="3200" dirty="0" smtClean="0"/>
              <a:t> </a:t>
            </a:r>
            <a:r>
              <a:rPr lang="en-US" sz="3200" dirty="0" err="1" smtClean="0"/>
              <a:t>cứng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Gây</a:t>
            </a:r>
            <a:r>
              <a:rPr lang="en-US" sz="3200" dirty="0" smtClean="0"/>
              <a:t> </a:t>
            </a:r>
            <a:r>
              <a:rPr lang="en-US" sz="3200" dirty="0" err="1" smtClean="0"/>
              <a:t>tê</a:t>
            </a:r>
            <a:r>
              <a:rPr lang="en-US" sz="3200" dirty="0" smtClean="0"/>
              <a:t> </a:t>
            </a:r>
            <a:r>
              <a:rPr lang="en-US" sz="3200" dirty="0" err="1" smtClean="0"/>
              <a:t>cạnh</a:t>
            </a:r>
            <a:r>
              <a:rPr lang="en-US" sz="3200" dirty="0" smtClean="0"/>
              <a:t> </a:t>
            </a:r>
            <a:r>
              <a:rPr lang="en-US" sz="3200" dirty="0" err="1" smtClean="0"/>
              <a:t>cột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 </a:t>
            </a:r>
            <a:r>
              <a:rPr lang="en-US" sz="3200" dirty="0" err="1" smtClean="0"/>
              <a:t>ngực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TAP block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Giảm</a:t>
            </a:r>
            <a:r>
              <a:rPr lang="en-US" b="1" dirty="0" smtClean="0"/>
              <a:t> </a:t>
            </a:r>
            <a:r>
              <a:rPr lang="en-US" b="1" dirty="0" err="1" smtClean="0"/>
              <a:t>đau</a:t>
            </a:r>
            <a:r>
              <a:rPr lang="en-US" b="1" dirty="0" smtClean="0"/>
              <a:t> </a:t>
            </a:r>
            <a:r>
              <a:rPr lang="en-US" b="1" dirty="0" err="1" smtClean="0"/>
              <a:t>sau</a:t>
            </a:r>
            <a:r>
              <a:rPr lang="en-US" b="1" dirty="0" smtClean="0"/>
              <a:t> </a:t>
            </a:r>
            <a:r>
              <a:rPr lang="en-US" b="1" dirty="0" err="1" smtClean="0"/>
              <a:t>phẫu</a:t>
            </a:r>
            <a:r>
              <a:rPr lang="en-US" b="1" dirty="0" smtClean="0"/>
              <a:t> </a:t>
            </a:r>
            <a:r>
              <a:rPr lang="en-US" b="1" dirty="0" err="1" smtClean="0"/>
              <a:t>thuật</a:t>
            </a:r>
            <a:r>
              <a:rPr lang="en-US" b="1" dirty="0" smtClean="0"/>
              <a:t> </a:t>
            </a:r>
            <a:r>
              <a:rPr lang="en-US" b="1" dirty="0" err="1" smtClean="0"/>
              <a:t>bụng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4902200" cy="3200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953000" y="3733800"/>
            <a:ext cx="5334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21214" y="3569825"/>
            <a:ext cx="1012785" cy="609600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05600" y="4000500"/>
            <a:ext cx="533400" cy="49530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Giảm</a:t>
            </a:r>
            <a:r>
              <a:rPr lang="en-US" sz="3200" dirty="0" smtClean="0"/>
              <a:t> </a:t>
            </a:r>
            <a:r>
              <a:rPr lang="en-US" sz="3200" dirty="0" err="1" smtClean="0"/>
              <a:t>đau</a:t>
            </a:r>
            <a:r>
              <a:rPr lang="en-US" sz="3200" dirty="0" smtClean="0"/>
              <a:t> </a:t>
            </a:r>
            <a:r>
              <a:rPr lang="en-US" sz="3200" dirty="0" err="1" smtClean="0"/>
              <a:t>tốt</a:t>
            </a:r>
            <a:r>
              <a:rPr lang="en-US" sz="3200" dirty="0" smtClean="0"/>
              <a:t>: </a:t>
            </a:r>
            <a:r>
              <a:rPr lang="en-US" sz="3200" dirty="0" err="1" smtClean="0"/>
              <a:t>đau</a:t>
            </a:r>
            <a:r>
              <a:rPr lang="en-US" sz="3200" dirty="0" smtClean="0"/>
              <a:t> </a:t>
            </a:r>
            <a:r>
              <a:rPr lang="en-US" sz="3200" dirty="0" err="1" smtClean="0"/>
              <a:t>tạng</a:t>
            </a:r>
            <a:r>
              <a:rPr lang="en-US" sz="3200" dirty="0" smtClean="0"/>
              <a:t> + </a:t>
            </a:r>
            <a:r>
              <a:rPr lang="en-US" sz="3200" dirty="0" err="1" smtClean="0"/>
              <a:t>đau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r>
              <a:rPr lang="en-US" sz="3200" dirty="0" smtClean="0"/>
              <a:t> </a:t>
            </a:r>
            <a:r>
              <a:rPr lang="en-US" sz="3200" dirty="0" err="1" smtClean="0"/>
              <a:t>bụng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Bệnh</a:t>
            </a:r>
            <a:r>
              <a:rPr lang="en-US" sz="3200" dirty="0" smtClean="0"/>
              <a:t> </a:t>
            </a:r>
            <a:r>
              <a:rPr lang="en-US" sz="3200" dirty="0" err="1" smtClean="0"/>
              <a:t>nhân</a:t>
            </a:r>
            <a:r>
              <a:rPr lang="en-US" sz="3200" dirty="0" smtClean="0"/>
              <a:t> </a:t>
            </a:r>
            <a:r>
              <a:rPr lang="en-US" sz="3200" dirty="0" err="1" smtClean="0"/>
              <a:t>vận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sớm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Giảm</a:t>
            </a:r>
            <a:r>
              <a:rPr lang="en-US" sz="3200" dirty="0" smtClean="0"/>
              <a:t> </a:t>
            </a:r>
            <a:r>
              <a:rPr lang="en-US" sz="3200" dirty="0" err="1" smtClean="0"/>
              <a:t>nguy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tai </a:t>
            </a:r>
            <a:r>
              <a:rPr lang="en-US" sz="3200" dirty="0" err="1" smtClean="0"/>
              <a:t>biến</a:t>
            </a:r>
            <a:r>
              <a:rPr lang="en-US" sz="3200" dirty="0" smtClean="0"/>
              <a:t> </a:t>
            </a:r>
            <a:r>
              <a:rPr lang="en-US" sz="3200" dirty="0" err="1" smtClean="0"/>
              <a:t>hô</a:t>
            </a:r>
            <a:r>
              <a:rPr lang="en-US" sz="3200" dirty="0" smtClean="0"/>
              <a:t> </a:t>
            </a:r>
            <a:r>
              <a:rPr lang="en-US" sz="3200" dirty="0" err="1" smtClean="0"/>
              <a:t>hấp</a:t>
            </a:r>
            <a:r>
              <a:rPr lang="en-US" sz="3200" dirty="0" smtClean="0"/>
              <a:t>, </a:t>
            </a:r>
            <a:r>
              <a:rPr lang="en-US" sz="3200" dirty="0" err="1" smtClean="0"/>
              <a:t>tim</a:t>
            </a:r>
            <a:r>
              <a:rPr lang="en-US" sz="3200" dirty="0" smtClean="0"/>
              <a:t> </a:t>
            </a:r>
            <a:r>
              <a:rPr lang="en-US" sz="3200" dirty="0" err="1" smtClean="0"/>
              <a:t>mạch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Tăng</a:t>
            </a:r>
            <a:r>
              <a:rPr lang="en-US" sz="3200" dirty="0" smtClean="0"/>
              <a:t> </a:t>
            </a:r>
            <a:r>
              <a:rPr lang="en-US" sz="3200" dirty="0" err="1" smtClean="0"/>
              <a:t>tưới</a:t>
            </a:r>
            <a:r>
              <a:rPr lang="en-US" sz="3200" dirty="0" smtClean="0"/>
              <a:t> </a:t>
            </a:r>
            <a:r>
              <a:rPr lang="en-US" sz="3200" dirty="0" err="1" smtClean="0"/>
              <a:t>máu</a:t>
            </a:r>
            <a:r>
              <a:rPr lang="en-US" sz="3200" dirty="0" smtClean="0"/>
              <a:t> </a:t>
            </a:r>
            <a:r>
              <a:rPr lang="en-US" sz="3200" dirty="0" err="1" smtClean="0"/>
              <a:t>ruột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Gây</a:t>
            </a:r>
            <a:r>
              <a:rPr lang="en-US" b="1" dirty="0" smtClean="0"/>
              <a:t> </a:t>
            </a:r>
            <a:r>
              <a:rPr lang="en-US" b="1" dirty="0" err="1" smtClean="0"/>
              <a:t>tê</a:t>
            </a:r>
            <a:r>
              <a:rPr lang="en-US" b="1" dirty="0" smtClean="0"/>
              <a:t> </a:t>
            </a:r>
            <a:r>
              <a:rPr lang="en-US" b="1" dirty="0" err="1" smtClean="0"/>
              <a:t>ngoài</a:t>
            </a:r>
            <a:r>
              <a:rPr lang="en-US" b="1" dirty="0" smtClean="0"/>
              <a:t> </a:t>
            </a:r>
            <a:r>
              <a:rPr lang="en-US" b="1" dirty="0" err="1" smtClean="0"/>
              <a:t>màng</a:t>
            </a:r>
            <a:r>
              <a:rPr lang="en-US" b="1" dirty="0" smtClean="0"/>
              <a:t> </a:t>
            </a:r>
            <a:r>
              <a:rPr lang="en-US" b="1" dirty="0" err="1" smtClean="0"/>
              <a:t>cứng</a:t>
            </a:r>
            <a:r>
              <a:rPr lang="en-US" b="1" dirty="0" smtClean="0"/>
              <a:t> </a:t>
            </a:r>
            <a:r>
              <a:rPr lang="en-US" b="1" dirty="0" err="1" smtClean="0"/>
              <a:t>ngực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6925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Tê</a:t>
            </a:r>
            <a:r>
              <a:rPr lang="en-US" sz="3200" dirty="0" smtClean="0"/>
              <a:t> </a:t>
            </a:r>
            <a:r>
              <a:rPr lang="en-US" sz="3200" dirty="0" err="1" smtClean="0"/>
              <a:t>chân</a:t>
            </a:r>
            <a:r>
              <a:rPr lang="en-US" sz="3200" dirty="0" smtClean="0"/>
              <a:t> (</a:t>
            </a:r>
            <a:r>
              <a:rPr lang="en-US" sz="3200" dirty="0" err="1" smtClean="0"/>
              <a:t>nếu</a:t>
            </a:r>
            <a:r>
              <a:rPr lang="en-US" sz="3200" dirty="0" smtClean="0"/>
              <a:t> </a:t>
            </a:r>
            <a:r>
              <a:rPr lang="en-US" sz="3200" dirty="0" err="1" smtClean="0"/>
              <a:t>chọc</a:t>
            </a:r>
            <a:r>
              <a:rPr lang="en-US" sz="3200" dirty="0" smtClean="0"/>
              <a:t> </a:t>
            </a:r>
            <a:r>
              <a:rPr lang="en-US" sz="3200" dirty="0" err="1" smtClean="0"/>
              <a:t>thấp</a:t>
            </a:r>
            <a:r>
              <a:rPr lang="en-US" sz="32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Rối</a:t>
            </a:r>
            <a:r>
              <a:rPr lang="en-US" sz="3200" dirty="0" smtClean="0"/>
              <a:t> </a:t>
            </a:r>
            <a:r>
              <a:rPr lang="en-US" sz="3200" dirty="0" err="1" smtClean="0"/>
              <a:t>loạn</a:t>
            </a:r>
            <a:r>
              <a:rPr lang="en-US" sz="3200" dirty="0" smtClean="0"/>
              <a:t> </a:t>
            </a:r>
            <a:r>
              <a:rPr lang="en-US" sz="3200" dirty="0" err="1" smtClean="0"/>
              <a:t>huyết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Khó</a:t>
            </a:r>
            <a:r>
              <a:rPr lang="en-US" sz="3200" dirty="0" smtClean="0"/>
              <a:t> </a:t>
            </a:r>
            <a:r>
              <a:rPr lang="en-US" sz="3200" dirty="0" err="1" smtClean="0"/>
              <a:t>khăn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kỹ</a:t>
            </a:r>
            <a:r>
              <a:rPr lang="en-US" sz="3200" dirty="0" smtClean="0"/>
              <a:t> </a:t>
            </a:r>
            <a:r>
              <a:rPr lang="en-US" sz="3200" dirty="0" err="1" smtClean="0"/>
              <a:t>thuật</a:t>
            </a:r>
            <a:endParaRPr lang="en-US" sz="3200" dirty="0" smtClean="0"/>
          </a:p>
          <a:p>
            <a:pPr lvl="0">
              <a:lnSpc>
                <a:spcPct val="150000"/>
              </a:lnSpc>
              <a:buClr>
                <a:srgbClr val="B2B2B2"/>
              </a:buClr>
            </a:pPr>
            <a:r>
              <a:rPr lang="en-US" sz="3200" dirty="0" err="1">
                <a:solidFill>
                  <a:prstClr val="white"/>
                </a:solidFill>
              </a:rPr>
              <a:t>Thất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en-US" sz="3200" dirty="0" err="1">
                <a:solidFill>
                  <a:prstClr val="white"/>
                </a:solidFill>
              </a:rPr>
              <a:t>bại</a:t>
            </a:r>
            <a:r>
              <a:rPr lang="en-US" sz="3200" dirty="0">
                <a:solidFill>
                  <a:prstClr val="white"/>
                </a:solidFill>
              </a:rPr>
              <a:t> &gt; 30% </a:t>
            </a:r>
            <a:r>
              <a:rPr lang="en-US" sz="2800" i="1" dirty="0">
                <a:solidFill>
                  <a:prstClr val="white"/>
                </a:solidFill>
              </a:rPr>
              <a:t>(J. </a:t>
            </a:r>
            <a:r>
              <a:rPr lang="en-US" sz="2800" i="1" dirty="0" err="1">
                <a:solidFill>
                  <a:prstClr val="white"/>
                </a:solidFill>
              </a:rPr>
              <a:t>Hermanides</a:t>
            </a:r>
            <a:r>
              <a:rPr lang="en-US" sz="2800" i="1" dirty="0">
                <a:solidFill>
                  <a:prstClr val="white"/>
                </a:solidFill>
              </a:rPr>
              <a:t>, BJA 2012)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Chống</a:t>
            </a:r>
            <a:r>
              <a:rPr lang="en-US" sz="3200" dirty="0" smtClean="0"/>
              <a:t> </a:t>
            </a:r>
            <a:r>
              <a:rPr lang="en-US" sz="3200" dirty="0" err="1" smtClean="0"/>
              <a:t>chỉ</a:t>
            </a:r>
            <a:r>
              <a:rPr lang="en-US" sz="3200" dirty="0" smtClean="0"/>
              <a:t> </a:t>
            </a:r>
            <a:r>
              <a:rPr lang="en-US" sz="3200" dirty="0" err="1" smtClean="0"/>
              <a:t>định</a:t>
            </a:r>
            <a:r>
              <a:rPr lang="en-US" sz="3200" dirty="0" smtClean="0"/>
              <a:t>: </a:t>
            </a:r>
            <a:r>
              <a:rPr lang="en-US" sz="3200" dirty="0" err="1" smtClean="0"/>
              <a:t>Rối</a:t>
            </a:r>
            <a:r>
              <a:rPr lang="en-US" sz="3200" dirty="0" smtClean="0"/>
              <a:t> </a:t>
            </a:r>
            <a:r>
              <a:rPr lang="en-US" sz="3200" dirty="0" err="1" smtClean="0"/>
              <a:t>loạn</a:t>
            </a:r>
            <a:r>
              <a:rPr lang="en-US" sz="3200" dirty="0" smtClean="0"/>
              <a:t> </a:t>
            </a:r>
            <a:r>
              <a:rPr lang="en-US" sz="3200" dirty="0" err="1" smtClean="0"/>
              <a:t>đông</a:t>
            </a:r>
            <a:r>
              <a:rPr lang="en-US" sz="3200" dirty="0" smtClean="0"/>
              <a:t> </a:t>
            </a:r>
            <a:r>
              <a:rPr lang="en-US" sz="3200" dirty="0" err="1" smtClean="0"/>
              <a:t>máu</a:t>
            </a:r>
            <a:r>
              <a:rPr lang="en-US" sz="3200" dirty="0" smtClean="0"/>
              <a:t>, </a:t>
            </a:r>
            <a:r>
              <a:rPr lang="en-US" sz="3200" dirty="0" err="1" smtClean="0"/>
              <a:t>nhiễm</a:t>
            </a:r>
            <a:r>
              <a:rPr lang="en-US" sz="3200" dirty="0" smtClean="0"/>
              <a:t> </a:t>
            </a:r>
            <a:r>
              <a:rPr lang="en-US" sz="3200" dirty="0" err="1" smtClean="0"/>
              <a:t>trùng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Tuy</a:t>
            </a:r>
            <a:r>
              <a:rPr lang="en-US" b="1" dirty="0" smtClean="0"/>
              <a:t> </a:t>
            </a:r>
            <a:r>
              <a:rPr lang="en-US" b="1" dirty="0" err="1" smtClean="0"/>
              <a:t>nhiên</a:t>
            </a:r>
            <a:r>
              <a:rPr lang="en-US" b="1" dirty="0" smtClean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3439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err="1" smtClean="0"/>
              <a:t>Raffi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(2001):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tê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tiêm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chéo</a:t>
            </a:r>
            <a:r>
              <a:rPr lang="en-US" dirty="0" smtClean="0"/>
              <a:t> </a:t>
            </a:r>
            <a:r>
              <a:rPr lang="en-US" dirty="0" err="1" smtClean="0"/>
              <a:t>bụng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ngang</a:t>
            </a:r>
            <a:r>
              <a:rPr lang="en-US" dirty="0" smtClean="0"/>
              <a:t> </a:t>
            </a:r>
            <a:r>
              <a:rPr lang="en-US" dirty="0" err="1" smtClean="0"/>
              <a:t>bụng</a:t>
            </a:r>
            <a:r>
              <a:rPr lang="en-US" dirty="0" smtClean="0"/>
              <a:t> ở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thắt</a:t>
            </a:r>
            <a:r>
              <a:rPr lang="en-US" dirty="0" smtClean="0"/>
              <a:t> </a:t>
            </a:r>
            <a:r>
              <a:rPr lang="en-US" dirty="0" err="1" smtClean="0"/>
              <a:t>lưng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TAP Block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437" y="2971800"/>
            <a:ext cx="4322763" cy="297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581" y="2971800"/>
            <a:ext cx="4203020" cy="297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186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 smtClean="0">
                <a:solidFill>
                  <a:srgbClr val="FFFF00"/>
                </a:solidFill>
              </a:rPr>
              <a:t>Gây</a:t>
            </a:r>
            <a:r>
              <a:rPr lang="en-US" sz="4500" b="1" dirty="0" smtClean="0">
                <a:solidFill>
                  <a:srgbClr val="FFFF00"/>
                </a:solidFill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</a:rPr>
              <a:t>tê</a:t>
            </a:r>
            <a:r>
              <a:rPr lang="en-US" sz="4500" b="1" dirty="0" smtClean="0">
                <a:solidFill>
                  <a:srgbClr val="FFFF00"/>
                </a:solidFill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</a:rPr>
              <a:t>ngoại</a:t>
            </a:r>
            <a:r>
              <a:rPr lang="en-US" sz="4500" b="1" dirty="0" smtClean="0">
                <a:solidFill>
                  <a:srgbClr val="FFFF00"/>
                </a:solidFill>
              </a:rPr>
              <a:t> vi, </a:t>
            </a:r>
            <a:r>
              <a:rPr lang="en-US" sz="4500" b="1" dirty="0" err="1" smtClean="0">
                <a:solidFill>
                  <a:srgbClr val="FFFF00"/>
                </a:solidFill>
              </a:rPr>
              <a:t>không</a:t>
            </a:r>
            <a:r>
              <a:rPr lang="en-US" sz="4500" b="1" dirty="0" smtClean="0">
                <a:solidFill>
                  <a:srgbClr val="FFFF00"/>
                </a:solidFill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</a:rPr>
              <a:t>ức</a:t>
            </a:r>
            <a:r>
              <a:rPr lang="en-US" sz="4500" b="1" dirty="0" smtClean="0">
                <a:solidFill>
                  <a:srgbClr val="FFFF00"/>
                </a:solidFill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</a:rPr>
              <a:t>chế</a:t>
            </a:r>
            <a:r>
              <a:rPr lang="en-US" sz="4500" b="1" dirty="0" smtClean="0">
                <a:solidFill>
                  <a:srgbClr val="FFFF00"/>
                </a:solidFill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</a:rPr>
              <a:t>giao</a:t>
            </a:r>
            <a:r>
              <a:rPr lang="en-US" sz="4500" b="1" dirty="0" smtClean="0">
                <a:solidFill>
                  <a:srgbClr val="FFFF00"/>
                </a:solidFill>
              </a:rPr>
              <a:t> </a:t>
            </a:r>
            <a:r>
              <a:rPr lang="en-US" sz="4500" b="1" dirty="0" err="1" smtClean="0">
                <a:solidFill>
                  <a:srgbClr val="FFFF00"/>
                </a:solidFill>
              </a:rPr>
              <a:t>cảm</a:t>
            </a:r>
            <a:endParaRPr lang="en-US" sz="45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4500" b="1" dirty="0" smtClean="0">
                <a:solidFill>
                  <a:srgbClr val="FFFF00"/>
                </a:solidFill>
              </a:rPr>
              <a:t>Giảm </a:t>
            </a:r>
            <a:r>
              <a:rPr lang="vi-VN" sz="4500" b="1" dirty="0">
                <a:solidFill>
                  <a:srgbClr val="FFFF00"/>
                </a:solidFill>
              </a:rPr>
              <a:t>đau thành bụng</a:t>
            </a:r>
          </a:p>
          <a:p>
            <a:pPr>
              <a:lnSpc>
                <a:spcPct val="150000"/>
              </a:lnSpc>
            </a:pPr>
            <a:r>
              <a:rPr lang="vi-VN" sz="4500" dirty="0"/>
              <a:t>Giảm nhu cầu sử dụng opioid sau </a:t>
            </a:r>
            <a:r>
              <a:rPr lang="vi-VN" sz="4500" dirty="0" smtClean="0"/>
              <a:t>mổ</a:t>
            </a:r>
            <a:r>
              <a:rPr lang="en-US" sz="4500" dirty="0"/>
              <a:t> </a:t>
            </a:r>
            <a:r>
              <a:rPr lang="en-US" sz="4500" dirty="0" err="1" smtClean="0"/>
              <a:t>và</a:t>
            </a:r>
            <a:r>
              <a:rPr lang="vi-VN" sz="4500" dirty="0" smtClean="0"/>
              <a:t> </a:t>
            </a:r>
            <a:r>
              <a:rPr lang="vi-VN" sz="4500" dirty="0"/>
              <a:t>các tác dụng không mong muốn liên quan tới </a:t>
            </a:r>
            <a:r>
              <a:rPr lang="en-US" sz="4500" dirty="0" smtClean="0"/>
              <a:t>opioid</a:t>
            </a:r>
            <a:endParaRPr lang="vi-VN" sz="4500" dirty="0"/>
          </a:p>
          <a:p>
            <a:pPr>
              <a:lnSpc>
                <a:spcPct val="150000"/>
              </a:lnSpc>
            </a:pPr>
            <a:r>
              <a:rPr lang="vi-VN" sz="4500" dirty="0"/>
              <a:t> Tăng thời gian tới khi cần thêm giảm đau lần đầu tiên</a:t>
            </a:r>
          </a:p>
          <a:p>
            <a:pPr>
              <a:lnSpc>
                <a:spcPct val="150000"/>
              </a:lnSpc>
            </a:pPr>
            <a:r>
              <a:rPr lang="vi-VN" sz="4500" dirty="0"/>
              <a:t> Tăng hiệu quả giảm đau</a:t>
            </a:r>
          </a:p>
          <a:p>
            <a:pPr marL="0" indent="0">
              <a:buNone/>
            </a:pPr>
            <a:endParaRPr lang="vi-VN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TAP Block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07073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18727"/>
            <a:ext cx="4121253" cy="252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err="1" smtClean="0"/>
              <a:t>Gây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tê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cơ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vuông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thắt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lưng</a:t>
            </a:r>
            <a:r>
              <a:rPr lang="en-US" sz="3600" b="1" dirty="0" smtClean="0"/>
              <a:t> </a:t>
            </a:r>
            <a:r>
              <a:rPr lang="en-US" sz="3200" b="1" dirty="0" smtClean="0"/>
              <a:t>(QL Block)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5200"/>
            <a:ext cx="403860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288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Do R. Blanco </a:t>
            </a:r>
            <a:r>
              <a:rPr lang="en-US" sz="2800" dirty="0" err="1" smtClean="0">
                <a:solidFill>
                  <a:prstClr val="white"/>
                </a:solidFill>
              </a:rPr>
              <a:t>mô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tả</a:t>
            </a:r>
            <a:r>
              <a:rPr lang="en-US" sz="2800" dirty="0" smtClean="0">
                <a:solidFill>
                  <a:prstClr val="white"/>
                </a:solidFill>
              </a:rPr>
              <a:t> (2007): </a:t>
            </a:r>
            <a:r>
              <a:rPr lang="en-US" sz="2800" dirty="0" err="1" smtClean="0">
                <a:solidFill>
                  <a:prstClr val="white"/>
                </a:solidFill>
              </a:rPr>
              <a:t>thuốc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tê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được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tiêm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vào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phía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ngoài</a:t>
            </a:r>
            <a:r>
              <a:rPr lang="en-US" sz="2800" dirty="0" smtClean="0">
                <a:solidFill>
                  <a:prstClr val="white"/>
                </a:solidFill>
              </a:rPr>
              <a:t> (QL I) </a:t>
            </a:r>
            <a:r>
              <a:rPr lang="en-US" sz="2800" dirty="0" err="1" smtClean="0">
                <a:solidFill>
                  <a:prstClr val="white"/>
                </a:solidFill>
              </a:rPr>
              <a:t>hoặc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phía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sau</a:t>
            </a:r>
            <a:r>
              <a:rPr lang="en-US" sz="2800" dirty="0" smtClean="0">
                <a:solidFill>
                  <a:prstClr val="white"/>
                </a:solidFill>
              </a:rPr>
              <a:t> (QL II) </a:t>
            </a:r>
            <a:r>
              <a:rPr lang="en-US" sz="2800" dirty="0" err="1" smtClean="0">
                <a:solidFill>
                  <a:prstClr val="white"/>
                </a:solidFill>
              </a:rPr>
              <a:t>cơ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vuông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thắt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</a:rPr>
              <a:t>lưng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1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2944</TotalTime>
  <Words>782</Words>
  <Application>Microsoft Office PowerPoint</Application>
  <PresentationFormat>On-screen Show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</vt:lpstr>
      <vt:lpstr>Gây tê cơ vuông thắt lưng  để giảm đau sau phẫu thuật bụng  ở bệnh nhân có nguy cơ cao</vt:lpstr>
      <vt:lpstr>Đau sau phẫu thuật bụng</vt:lpstr>
      <vt:lpstr>Đau sau phẫu thuật bụng</vt:lpstr>
      <vt:lpstr>Giảm đau sau phẫu thuật bụng</vt:lpstr>
      <vt:lpstr>Gây tê ngoài màng cứng ngực</vt:lpstr>
      <vt:lpstr>Tuy nhiên…</vt:lpstr>
      <vt:lpstr>TAP Block</vt:lpstr>
      <vt:lpstr>TAP Block</vt:lpstr>
      <vt:lpstr>Gây tê cơ vuông thắt lưng (QL Block)</vt:lpstr>
      <vt:lpstr>Slide 10</vt:lpstr>
      <vt:lpstr>Slide 11</vt:lpstr>
      <vt:lpstr>Slide 12</vt:lpstr>
      <vt:lpstr>Bệnh án 1</vt:lpstr>
      <vt:lpstr>Bệnh án 1</vt:lpstr>
      <vt:lpstr>Bệnh án 1</vt:lpstr>
      <vt:lpstr>Bệnh án 1</vt:lpstr>
      <vt:lpstr>Bệnh án 2</vt:lpstr>
      <vt:lpstr>Bệnh án 2</vt:lpstr>
      <vt:lpstr>Bệnh án 2</vt:lpstr>
      <vt:lpstr>Bệnh án 2</vt:lpstr>
      <vt:lpstr>Slide 21</vt:lpstr>
      <vt:lpstr>Slide 22</vt:lpstr>
      <vt:lpstr>Kết luận</vt:lpstr>
      <vt:lpstr>Cần thêm các nghiên cứu</vt:lpstr>
      <vt:lpstr>XIN TRÂN TRỌNG CẢM ƠN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Gây tê cơ vuông thắt lưng  để giảm đau sau phẫu thuật bụng  cho bệnh nhân có nguy cơ cao</dc:title>
  <dc:creator>HP</dc:creator>
  <cp:lastModifiedBy>Windows User</cp:lastModifiedBy>
  <cp:revision>45</cp:revision>
  <dcterms:created xsi:type="dcterms:W3CDTF">2016-05-16T14:50:20Z</dcterms:created>
  <dcterms:modified xsi:type="dcterms:W3CDTF">2016-06-12T10:21:10Z</dcterms:modified>
</cp:coreProperties>
</file>