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2" r:id="rId3"/>
    <p:sldId id="263" r:id="rId4"/>
    <p:sldId id="279" r:id="rId5"/>
    <p:sldId id="291" r:id="rId6"/>
    <p:sldId id="265" r:id="rId7"/>
    <p:sldId id="267" r:id="rId8"/>
    <p:sldId id="270" r:id="rId9"/>
    <p:sldId id="331" r:id="rId10"/>
    <p:sldId id="304" r:id="rId11"/>
    <p:sldId id="299" r:id="rId12"/>
    <p:sldId id="300" r:id="rId13"/>
    <p:sldId id="301" r:id="rId14"/>
    <p:sldId id="336" r:id="rId15"/>
    <p:sldId id="338" r:id="rId16"/>
    <p:sldId id="302" r:id="rId17"/>
    <p:sldId id="317" r:id="rId18"/>
    <p:sldId id="321" r:id="rId19"/>
    <p:sldId id="311" r:id="rId20"/>
    <p:sldId id="312" r:id="rId21"/>
    <p:sldId id="32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434" autoAdjust="0"/>
  </p:normalViewPr>
  <p:slideViewPr>
    <p:cSldViewPr>
      <p:cViewPr>
        <p:scale>
          <a:sx n="77" d="100"/>
          <a:sy n="77" d="100"/>
        </p:scale>
        <p:origin x="-11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12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8A60A-39E3-4910-A3F3-1793456A038D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2B93-5723-4F58-86F1-6C186CEA1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3946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F2B93-5723-4F58-86F1-6C186CEA1A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4342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6A924-2225-4157-8363-9FAD8D7A5B51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C107C-F004-498C-A877-BF6B25BF33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6700" y="1233416"/>
            <a:ext cx="8610600" cy="3352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5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 SÁNH TÁC DỤNG GIẢM ĐAU TRONG CHUYỂN DẠ BẰNG GÂY </a:t>
            </a:r>
            <a:r>
              <a:rPr lang="en-US" sz="25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TÊ NGOÀI MÀNG </a:t>
            </a:r>
            <a:r>
              <a:rPr lang="en-US" sz="25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br>
              <a:rPr lang="en-US" sz="25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GIỮA  ROPIVACAIN 0,125% VÀ BUPIVACAIN 0,125%</a:t>
            </a:r>
            <a:endParaRPr lang="en-US" sz="25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029200" y="4800600"/>
            <a:ext cx="3581400" cy="990600"/>
          </a:xfrm>
        </p:spPr>
        <p:txBody>
          <a:bodyPr>
            <a:normAutofit/>
          </a:bodyPr>
          <a:lstStyle/>
          <a:p>
            <a:pPr algn="l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BSCK 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endParaRPr lang="en-US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TS. </a:t>
            </a:r>
            <a:r>
              <a:rPr lang="en-US" sz="2400" b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endParaRPr lang="en-US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95600" y="381000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Bệnh viện Phụ sản Hà Nội</a:t>
            </a:r>
            <a:endParaRPr lang="en-US" sz="2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Đặc điểm chung</a:t>
            </a:r>
          </a:p>
          <a:p>
            <a:pPr marL="0" indent="0">
              <a:buNone/>
            </a:pPr>
            <a:endParaRPr lang="en-US" sz="280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05580114"/>
              </p:ext>
            </p:extLst>
          </p:nvPr>
        </p:nvGraphicFramePr>
        <p:xfrm>
          <a:off x="1066800" y="2135529"/>
          <a:ext cx="7367516" cy="3704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0698"/>
                <a:gridCol w="1977683"/>
                <a:gridCol w="1977683"/>
                <a:gridCol w="1031452"/>
              </a:tblGrid>
              <a:tr h="709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 </a:t>
                      </a: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="1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55)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="1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88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 (năm</a:t>
                      </a: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</a:t>
                      </a:r>
                      <a:r>
                        <a:rPr lang="en-US" sz="1800" b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27,02 ± 3,42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 – 33)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26,85 ± 3,14</a:t>
                      </a:r>
                    </a:p>
                    <a:p>
                      <a:pPr 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(19 – 33)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88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 cao (cm) </a:t>
                      </a: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US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156,73 ± 3,94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(150 – 168)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155,98 ± 3,44</a:t>
                      </a:r>
                    </a:p>
                    <a:p>
                      <a:pPr 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(148 – 165)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88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Cân nặng (kg)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63,91 ± 4,75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(52 – 78)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63,55 ± 4,86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(50 – 75)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88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K. cách từ da đến khoang NMC (cm)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 ± 0,19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(3,3 – 4,3)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3,66 ± 0,26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(3,2 – 4,5)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88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baseline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Mổ lấy thai (</a:t>
                      </a:r>
                      <a:r>
                        <a:rPr lang="en-US" sz="1800" b="1" baseline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***</a:t>
                      </a:r>
                      <a:r>
                        <a:rPr lang="en-US" sz="1800" b="1" baseline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(14,55 %)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(12,73 %)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843013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(*)     </a:t>
            </a:r>
            <a:r>
              <a:rPr lang="en-US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Eddleston J.M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(1996)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British Journal of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Anaesthesia   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27,56 và 26,9 tuổi </a:t>
            </a:r>
          </a:p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(**)   </a:t>
            </a:r>
            <a:r>
              <a:rPr lang="en-US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Nancy </a:t>
            </a:r>
            <a:r>
              <a:rPr lang="en-US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Merson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(2001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AANA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                             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 và 179 cm (Mỹ)</a:t>
            </a:r>
          </a:p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(***) </a:t>
            </a:r>
            <a:r>
              <a:rPr lang="en-US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Stephen H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(2003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Anesth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Analg                                     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14,98 và 16,69 %</a:t>
            </a:r>
            <a:endParaRPr lang="en-US" sz="1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4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TG tiềm tàng, TG chuyển dạ và lượng thuốc tê</a:t>
            </a:r>
          </a:p>
          <a:p>
            <a:pPr marL="0" indent="0">
              <a:buNone/>
            </a:pPr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7946519"/>
              </p:ext>
            </p:extLst>
          </p:nvPr>
        </p:nvGraphicFramePr>
        <p:xfrm>
          <a:off x="457200" y="2057399"/>
          <a:ext cx="8229600" cy="3916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8600"/>
                <a:gridCol w="1651747"/>
                <a:gridCol w="1651747"/>
                <a:gridCol w="887506"/>
              </a:tblGrid>
              <a:tr h="7772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1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 gian tiềm tàng (phút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</a:t>
                      </a:r>
                      <a:r>
                        <a:rPr lang="en-US" sz="180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10,21 ± 1,52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10,25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1,25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1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TG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 dùng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thuốc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KT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GĐ I (phút)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150,64 ± 37,09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142,37 ± 34,79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1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II (phút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</a:t>
                      </a:r>
                      <a:r>
                        <a:rPr lang="en-US" sz="180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 ± 4,47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58,71 ± 8,69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1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III (phút)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6,74 ± 1,11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7,31 ± 1,34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1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TG dùng thuốc (phút)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210,94 ± 40,19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208,4 ± 40,7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31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thuốc tê đã sử dụng (mg) (</a:t>
                      </a:r>
                      <a:r>
                        <a:rPr lang="en-US" sz="1800" baseline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47,43 ± 6,06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47,26 ± 6,79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21558" y="5973764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(*)     </a:t>
            </a:r>
            <a:r>
              <a:rPr lang="vi-VN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Finegold H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(2000)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J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Anaesth                      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:10,62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4,9 và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11,3 ± 4,7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(phút)</a:t>
            </a:r>
          </a:p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(**)   </a:t>
            </a:r>
            <a:r>
              <a:rPr lang="vi-VN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Fernandez </a:t>
            </a:r>
            <a:r>
              <a:rPr lang="vi-VN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vi-VN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Guisasola</a:t>
            </a:r>
            <a:r>
              <a:rPr lang="en-US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(2001)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Anesth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Analg    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:57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47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± 38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(phút)</a:t>
            </a:r>
          </a:p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(***) </a:t>
            </a:r>
            <a:r>
              <a:rPr lang="vi-VN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Gautier P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(1999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Anesthesiology                      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:53,1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22,7 và 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49,4 ± 25,1 (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mg) </a:t>
            </a:r>
            <a:endParaRPr lang="en-US" sz="1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68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Hiệu quả giảm đau </a:t>
            </a:r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4136851"/>
              </p:ext>
            </p:extLst>
          </p:nvPr>
        </p:nvGraphicFramePr>
        <p:xfrm>
          <a:off x="685800" y="2214174"/>
          <a:ext cx="7315200" cy="3874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9800"/>
                <a:gridCol w="2036333"/>
                <a:gridCol w="2036333"/>
                <a:gridCol w="1032734"/>
              </a:tblGrid>
              <a:tr h="6911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VAS</a:t>
                      </a:r>
                      <a:endParaRPr lang="en-US" sz="1800" baseline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 thủ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 (</a:t>
                      </a:r>
                      <a:r>
                        <a:rPr lang="en-US" sz="180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7,99 ± 0,67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7,96 ± 0,66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3,32 ± 0,35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3,37 ± 0,42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 1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2,39 ± 0,33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2,37 ± 0,35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thúc 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2,43 ± 0,18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(**)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2,32 ± 0,24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 g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iai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2,81 ± 0,25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(**)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2,74 ± 0,27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1,24 ± 0,15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(**)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1,24 ± 0,21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6126163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(*)   </a:t>
            </a:r>
            <a:r>
              <a:rPr lang="vi-VN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Chua </a:t>
            </a:r>
            <a:r>
              <a:rPr lang="vi-VN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.(2001)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Anaesthesia                   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 và 8,3</a:t>
            </a:r>
          </a:p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(**)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(2003)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 Medical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:3,32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1,28; 3,89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2,18 và 2,13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0,87</a:t>
            </a:r>
            <a:endParaRPr lang="en-US" sz="1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7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CVĐ theo thang điểm Bromage (</a:t>
            </a:r>
            <a:r>
              <a:rPr lang="en-US" sz="28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8605844"/>
              </p:ext>
            </p:extLst>
          </p:nvPr>
        </p:nvGraphicFramePr>
        <p:xfrm>
          <a:off x="1676400" y="2362198"/>
          <a:ext cx="6211254" cy="3471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5453"/>
                <a:gridCol w="1676400"/>
                <a:gridCol w="1676400"/>
                <a:gridCol w="1143001"/>
              </a:tblGrid>
              <a:tr h="830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Bromage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0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(57,5 %)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(43,8 %)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0,05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0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(31,9 %)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(33,3 %)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0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(10,6 %)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(18,7 %)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0,05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0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(4,2 %)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6016337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(*) Writer </a:t>
            </a:r>
            <a:r>
              <a:rPr lang="en-US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W. D. R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(1998)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British Journal of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Anaesthesia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M.0:   51 và 42 %    M.1:    30,5 và 29,5 %</a:t>
            </a:r>
          </a:p>
          <a:p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M.2:   13 và 20 %    M.3:     5,5 và 9 %</a:t>
            </a:r>
            <a:endParaRPr lang="en-US" sz="1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48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hưởng trên 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thai nhi và sơ 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2266892"/>
              </p:ext>
            </p:extLst>
          </p:nvPr>
        </p:nvGraphicFramePr>
        <p:xfrm>
          <a:off x="1219201" y="2209800"/>
          <a:ext cx="6934199" cy="3733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2729"/>
                <a:gridCol w="1826635"/>
                <a:gridCol w="1826635"/>
                <a:gridCol w="838200"/>
              </a:tblGrid>
              <a:tr h="790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Nhịp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tim thai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(nhịp/phút)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 thủ thuật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142,8 ± 37,4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144,1 ± 36,2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thủ thuật 30 phút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 ± 35,5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142,3 ± 32,8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thủ thuật 1 giờ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143,3 ± 33,2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142,7 ± 31,4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141,4 ± 28,4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140,3 ± 24,8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57887" y="6126163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>
                <a:solidFill>
                  <a:srgbClr val="FFFF00"/>
                </a:solidFill>
                <a:latin typeface="+mj-lt"/>
              </a:rPr>
              <a:t>Polley L</a:t>
            </a:r>
            <a:r>
              <a:rPr lang="en-US" sz="1600" b="1">
                <a:solidFill>
                  <a:srgbClr val="FFFF00"/>
                </a:solidFill>
                <a:latin typeface="+mj-lt"/>
              </a:rPr>
              <a:t>.</a:t>
            </a:r>
            <a:r>
              <a:rPr lang="vi-VN" sz="1600" b="1">
                <a:solidFill>
                  <a:srgbClr val="FFFF00"/>
                </a:solidFill>
                <a:latin typeface="+mj-lt"/>
              </a:rPr>
              <a:t>S</a:t>
            </a:r>
            <a:r>
              <a:rPr lang="en-US" sz="1600" b="1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1999)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Anesthesiology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R: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134,9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12,15 và B: 131,3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10,39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Isha </a:t>
            </a:r>
            <a:r>
              <a:rPr lang="en-US" sz="1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Chora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(2014)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Advances in </a:t>
            </a:r>
            <a:r>
              <a:rPr lang="en-US" sz="1600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Anesthesiology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R: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138,4 </a:t>
            </a:r>
            <a:r>
              <a:rPr lang="en-US" sz="16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B: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138,2</a:t>
            </a:r>
            <a:endParaRPr lang="en-US" sz="160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Ảnh hưởng trên thai nhi và sơ sinh</a:t>
            </a:r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1069152"/>
              </p:ext>
            </p:extLst>
          </p:nvPr>
        </p:nvGraphicFramePr>
        <p:xfrm>
          <a:off x="1600200" y="2286000"/>
          <a:ext cx="6400801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978"/>
                <a:gridCol w="1797978"/>
                <a:gridCol w="1797978"/>
                <a:gridCol w="1006867"/>
              </a:tblGrid>
              <a:tr h="1066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Apgar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66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Phút thứ 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8,89 ± 0,89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 – 10)</a:t>
                      </a:r>
                      <a:endParaRPr lang="en-US" sz="20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8,96 ± 0,90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 – 10)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66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Phút thứ 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9,79 ± 0,46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 – 10)</a:t>
                      </a:r>
                      <a:endParaRPr lang="en-US" sz="20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9,71 ± 0,50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 – 10)</a:t>
                      </a:r>
                      <a:endParaRPr lang="en-US" sz="20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58674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Irestedt L</a:t>
            </a:r>
            <a:r>
              <a:rPr lang="en-US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(1998) </a:t>
            </a:r>
            <a:r>
              <a:rPr lang="en-US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Acta Anaesthesiol </a:t>
            </a:r>
            <a:r>
              <a:rPr lang="en-US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Scand</a:t>
            </a:r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phút 1:  8 và 9</a:t>
            </a:r>
          </a:p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phút 5:  10 và 10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99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Ảnh hưởng đến hô hấp</a:t>
            </a:r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1944504"/>
              </p:ext>
            </p:extLst>
          </p:nvPr>
        </p:nvGraphicFramePr>
        <p:xfrm>
          <a:off x="1219201" y="2209800"/>
          <a:ext cx="6934199" cy="3733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2729"/>
                <a:gridCol w="1826635"/>
                <a:gridCol w="1826635"/>
                <a:gridCol w="838200"/>
              </a:tblGrid>
              <a:tr h="790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Nhịp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thở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(lần/phút)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 thủ thuật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23,91 ± 1,49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23,96 ± 1,57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19,45 ± 1,27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19,50 ± 1,32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giai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18,66 ± 0,81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19,06 ± 1,08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19,15 ± 1,12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19,25 ± 1,21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118202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SpO2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9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hưởng đến tuần hoàn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6086565"/>
              </p:ext>
            </p:extLst>
          </p:nvPr>
        </p:nvGraphicFramePr>
        <p:xfrm>
          <a:off x="1219201" y="2209800"/>
          <a:ext cx="6934199" cy="3733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2729"/>
                <a:gridCol w="1826635"/>
                <a:gridCol w="1826635"/>
                <a:gridCol w="838200"/>
              </a:tblGrid>
              <a:tr h="790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Nhịp tim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(lần/phút)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 thủ thuật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110,32 ± 5,94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111,15 ± 6,04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 ± 6,21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 ± 6,64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giai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78,83 ± 5,54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79,48 ± 6,29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77,34 ± 5,98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 ± 5,43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0" y="6139448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Isha Chora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(2014)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Advances in Anesthesiology</a:t>
            </a:r>
            <a:endParaRPr lang="en-US" sz="1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81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hưởng đến tuần hoàn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8992011"/>
              </p:ext>
            </p:extLst>
          </p:nvPr>
        </p:nvGraphicFramePr>
        <p:xfrm>
          <a:off x="1219201" y="2209800"/>
          <a:ext cx="6934199" cy="3733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2729"/>
                <a:gridCol w="1826635"/>
                <a:gridCol w="1826635"/>
                <a:gridCol w="838200"/>
              </a:tblGrid>
              <a:tr h="790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áp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(mmHg)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 thủ thuật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81,91 ± 7,11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80,42 ± 6,99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80,32 ± 7,55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79,38 ± 8,03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giai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79,26 ± 7,30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78,02 ± 6,74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8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80,43 ± 6,66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78,96 ± 6,36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0,05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14800" y="6126163"/>
            <a:ext cx="4114800" cy="351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Irestedt L</a:t>
            </a:r>
            <a:r>
              <a:rPr lang="en-US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(1998) </a:t>
            </a:r>
            <a:r>
              <a:rPr lang="en-US" sz="16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Acta Anaesthesiol Scand</a:t>
            </a:r>
            <a:endParaRPr lang="en-US" sz="16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7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QUẢ VÀ BÀN 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Tác dụng không mong muốn khác</a:t>
            </a:r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5042072"/>
              </p:ext>
            </p:extLst>
          </p:nvPr>
        </p:nvGraphicFramePr>
        <p:xfrm>
          <a:off x="1600200" y="2133600"/>
          <a:ext cx="6248400" cy="4175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1752600"/>
                <a:gridCol w="1752600"/>
              </a:tblGrid>
              <a:tr h="784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TD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mong muốn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8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Đau đầu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Đau lưng nơi chọc kim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(4,26%)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(6,25%)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Buồn nôn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(8,51%)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(6,25%)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Mẩn ngứa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(8,51%)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(8,33%)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(4,26%)</a:t>
                      </a:r>
                      <a:endParaRPr lang="en-US" sz="180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(8,33%)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 tiểu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38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Tụt huyết áp cần điều trị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6412468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Isha Chora </a:t>
            </a:r>
            <a:r>
              <a:rPr lang="en-US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(2014) </a:t>
            </a:r>
            <a:r>
              <a:rPr lang="en-US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Advances in Anesthesiology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5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ĐẶT VẤN ĐỀ</a:t>
            </a:r>
            <a:endParaRPr lang="en-US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SP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BN TM, HH,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endParaRPr lang="en-US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PP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chuộng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GT NMC (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Bupi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Fen)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Ropivacain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(VN: 2014)</a:t>
            </a:r>
          </a:p>
          <a:p>
            <a:pPr lvl="1" algn="just">
              <a:buClr>
                <a:srgbClr val="FFFF00"/>
              </a:buClr>
              <a:buFont typeface="Wingdings" pitchFamily="2" charset="2"/>
              <a:buChar char="ü"/>
            </a:pP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TM</a:t>
            </a:r>
          </a:p>
          <a:p>
            <a:pPr lvl="1" algn="just">
              <a:buClr>
                <a:srgbClr val="FFFF00"/>
              </a:buClr>
              <a:buFont typeface="Wingdings" pitchFamily="2" charset="2"/>
              <a:buChar char="ü"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Ít ức chế VĐ hơn bupivacain</a:t>
            </a:r>
          </a:p>
          <a:p>
            <a:pPr lvl="1" algn="just">
              <a:buClr>
                <a:srgbClr val="FFFF00"/>
              </a:buClr>
              <a:buFont typeface="Wingdings" pitchFamily="2" charset="2"/>
              <a:buChar char="ü"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Thích hợp và được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TG (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6019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Eddleston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J.M, Holland J.J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(1996) 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British Journal of </a:t>
            </a:r>
            <a:r>
              <a:rPr lang="en-US" i="1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Anaesthesia</a:t>
            </a:r>
            <a:endParaRPr lang="en-US" i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Yaakov </a:t>
            </a:r>
            <a:r>
              <a:rPr lang="en-US" b="1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Beilin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Nicole R, Guinn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(2007) </a:t>
            </a:r>
            <a:r>
              <a:rPr lang="en-US" i="1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Anesth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Analg</a:t>
            </a:r>
            <a:endParaRPr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</a:t>
            </a:r>
            <a:r>
              <a:rPr lang="en-US" sz="3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↓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RF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BF; ƯCVĐ: RF &lt; BF 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VAS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RF (2,39 ± 0,33) ≈ BF (2,37 ± 0,35)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ƯCVĐ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RF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(57,5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 &gt; BF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(43,8 %)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TD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Nhịp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tim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thai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thủ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: RF 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143,3 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33,2)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BF 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142,7 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31,4)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Apgar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 (8,89 ± 0,89) ≈ BF (8,96 ± 0,9)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(RF 8,51%; BF 6,25%)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Mẩn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ngứa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(RF 8,51%; BF 8,33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(RF 4,26%; BF 8,33%)</a:t>
            </a: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FFFF00"/>
              </a:buCl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FFFF00"/>
              </a:buClr>
              <a:buNone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252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5714999"/>
          </a:xfrm>
        </p:spPr>
      </p:pic>
      <p:sp>
        <p:nvSpPr>
          <p:cNvPr id="5" name="Rectangle 4"/>
          <p:cNvSpPr/>
          <p:nvPr/>
        </p:nvSpPr>
        <p:spPr>
          <a:xfrm>
            <a:off x="1651355" y="5867400"/>
            <a:ext cx="55114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Xin trân trọng cảm ơn !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xmlns="" val="13872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MỤC TIÊU NGHIÊN CỨU</a:t>
            </a:r>
            <a:endParaRPr lang="en-US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đau, ức chế vận động giữa ropivacain và bupivacain khi gây tê ngoài màng cứng trong chuyển 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dạ.</a:t>
            </a:r>
            <a:endParaRPr lang="en-US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ropivacain và bupivacain khi gây tê ngoài màng cứng trong chuyển dạ</a:t>
            </a:r>
            <a:endParaRPr lang="en-US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152400"/>
            <a:ext cx="8382000" cy="6096000"/>
            <a:chOff x="624" y="86"/>
            <a:chExt cx="4704" cy="4411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24" y="86"/>
              <a:ext cx="4704" cy="40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624" y="306"/>
              <a:ext cx="4530" cy="3476"/>
              <a:chOff x="624" y="306"/>
              <a:chExt cx="4530" cy="3476"/>
            </a:xfrm>
          </p:grpSpPr>
          <p:sp>
            <p:nvSpPr>
              <p:cNvPr id="8" name="Text Box 5"/>
              <p:cNvSpPr txBox="1">
                <a:spLocks noChangeArrowheads="1"/>
              </p:cNvSpPr>
              <p:nvPr/>
            </p:nvSpPr>
            <p:spPr bwMode="auto">
              <a:xfrm>
                <a:off x="3984" y="422"/>
                <a:ext cx="1008" cy="28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Cắt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chi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4002" y="2293"/>
                <a:ext cx="1152" cy="28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Gãy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xương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>
                <a:off x="3960" y="2633"/>
                <a:ext cx="1152" cy="28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Đứt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tay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4002" y="2972"/>
                <a:ext cx="912" cy="2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Vết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rách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710" y="306"/>
                <a:ext cx="1147" cy="3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Đau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thắt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lưng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710" y="822"/>
                <a:ext cx="1155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Con </a:t>
                </a:r>
                <a:r>
                  <a:rPr lang="fr-FR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so</a:t>
                </a:r>
                <a:r>
                  <a:rPr lang="fr-FR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fr-FR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huấn</a:t>
                </a:r>
                <a:r>
                  <a:rPr lang="fr-FR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luyện</a:t>
                </a:r>
                <a:endParaRPr lang="fr-FR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 Box 11"/>
              <p:cNvSpPr txBox="1">
                <a:spLocks noChangeArrowheads="1"/>
              </p:cNvSpPr>
              <p:nvPr/>
            </p:nvSpPr>
            <p:spPr bwMode="auto">
              <a:xfrm>
                <a:off x="624" y="1299"/>
                <a:ext cx="1283" cy="33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Con </a:t>
                </a:r>
                <a:r>
                  <a:rPr lang="fr-FR" err="1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so</a:t>
                </a:r>
                <a:r>
                  <a:rPr lang="fr-FR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fr-FR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huấn</a:t>
                </a:r>
                <a:r>
                  <a:rPr lang="fr-FR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luyện</a:t>
                </a:r>
                <a:endParaRPr lang="fr-FR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 Box 12"/>
              <p:cNvSpPr txBox="1">
                <a:spLocks noChangeArrowheads="1"/>
              </p:cNvSpPr>
              <p:nvPr/>
            </p:nvSpPr>
            <p:spPr bwMode="auto">
              <a:xfrm>
                <a:off x="672" y="1680"/>
                <a:ext cx="1008" cy="28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Con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rạ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Text Box 13"/>
              <p:cNvSpPr txBox="1">
                <a:spLocks noChangeArrowheads="1"/>
              </p:cNvSpPr>
              <p:nvPr/>
            </p:nvSpPr>
            <p:spPr bwMode="auto">
              <a:xfrm>
                <a:off x="624" y="2015"/>
                <a:ext cx="1008" cy="48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Đau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lưng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mãn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14"/>
              <p:cNvSpPr txBox="1">
                <a:spLocks noChangeArrowheads="1"/>
              </p:cNvSpPr>
              <p:nvPr/>
            </p:nvSpPr>
            <p:spPr bwMode="auto">
              <a:xfrm>
                <a:off x="624" y="2966"/>
                <a:ext cx="1680" cy="8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6800" rIns="90000" bIns="46800"/>
              <a:lstStyle/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Đau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ung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thư</a:t>
                </a:r>
                <a:endParaRPr lang="fr-FR" smtClean="0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Đau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chi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mơ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hồ</a:t>
                </a:r>
                <a:endParaRPr lang="fr-FR" smtClean="0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Đau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răng</a:t>
                </a:r>
                <a:endParaRPr lang="fr-FR" smtClean="0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defTabSz="449263"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Viêm</a:t>
                </a:r>
                <a:r>
                  <a:rPr lang="fr-FR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err="1" smtClean="0">
                    <a:solidFill>
                      <a:srgbClr val="006699"/>
                    </a:solidFill>
                    <a:latin typeface="Times New Roman" pitchFamily="18" charset="0"/>
                    <a:cs typeface="Times New Roman" pitchFamily="18" charset="0"/>
                  </a:rPr>
                  <a:t>khớp</a:t>
                </a:r>
                <a:endParaRPr lang="fr-FR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1223" y="4161"/>
              <a:ext cx="3763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So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sánh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chỉ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số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đau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theo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bảng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câu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fr-FR" sz="2400" err="1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hỏi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 </a:t>
              </a:r>
              <a:r>
                <a:rPr lang="fr-FR" sz="240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Mc 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Gill (</a:t>
              </a:r>
              <a:r>
                <a:rPr lang="fr-FR" sz="2400" smtClean="0">
                  <a:solidFill>
                    <a:srgbClr val="FFFF00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*</a:t>
              </a:r>
              <a:r>
                <a:rPr lang="fr-FR" sz="2400" smtClean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)</a:t>
              </a:r>
              <a:endParaRPr lang="fr-FR" sz="240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867400" y="6172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Melzack R</a:t>
            </a:r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(1984) </a:t>
            </a:r>
            <a:r>
              <a:rPr lang="en-US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  <a:endParaRPr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 QUAN</a:t>
            </a:r>
            <a:endParaRPr lang="en-US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Mark Norris (2003), Joy (2010),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Yue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Hong-li (2013): NC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NMC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Ở VN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(2003): GT NMC 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BF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Lam (2010): GT NMC R 0,1%; F 2 µg /ml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GT NMC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PP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ưa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chuộng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HH, TH, Apgar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≈ B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Nhóm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R </a:t>
            </a: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ít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ức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chế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VĐ </a:t>
            </a: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hơn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nhóm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B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 TƯỢNG NGHIÊN CỨU</a:t>
            </a:r>
            <a:endParaRPr lang="en-US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</a:t>
            </a: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BV PSHN</a:t>
            </a: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12/2014 → 4/2015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2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 so,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&gt; 18, ASA I; II</a:t>
            </a: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</a:t>
            </a: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CĐ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CĐ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NMC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SP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CCĐ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NMC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SP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catheter NMC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PHƯƠNG PHÁP NGHIÊN CỨU</a:t>
            </a:r>
            <a:endParaRPr lang="en-US" sz="3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NC: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1: 55 SP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ropivacain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0,125%, fentanyl 2,5 µg/ml (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2: 55 SP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bupivacain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0,125%, fentanyl 2,5 µg/ml (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</a:t>
            </a: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Bupivacain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0,5%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20ml (Astra Zeneca)</a:t>
            </a: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Ropivacain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0,5% 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10ml (Astra Zeneca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914400" lvl="1" indent="-514350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GMHS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053687" y="3052088"/>
            <a:ext cx="533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88122" y="2533953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PHƯƠNG PHÁP NGHIÊN CỨU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799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Clr>
                <a:srgbClr val="FFFF00"/>
              </a:buClr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BN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LS, CLS,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SP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 BS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lidocain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Tuohy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chọc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3 - 4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NMC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catheter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NMC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SP 4cm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lidocain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2%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adrenalin 1/200.000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bolus 10 ml (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BTĐ 8 ml/h (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buClr>
                <a:srgbClr val="FFFF00"/>
              </a:buClr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VAS &gt;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→ </a:t>
            </a: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thêm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1 </a:t>
            </a:r>
            <a:r>
              <a:rPr lang="en-US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liều</a:t>
            </a:r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 bolus 5ml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6233615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itchFamily="18" charset="0"/>
              </a:rPr>
              <a:t>(*)</a:t>
            </a:r>
            <a:r>
              <a:rPr lang="en-US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Writer W . D . R et al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(1998), </a:t>
            </a:r>
            <a:r>
              <a:rPr lang="en-US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British Journal of Anaesthesia</a:t>
            </a:r>
            <a:endParaRPr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PHƯƠNG PHÁP NGHIÊN CỨU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</a:t>
            </a:r>
          </a:p>
          <a:p>
            <a:pPr>
              <a:buNone/>
            </a:pP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5.1.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endParaRPr lang="en-US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5.2.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↓ </a:t>
            </a:r>
            <a:r>
              <a:rPr lang="en-US" sz="3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ƯCVĐ</a:t>
            </a:r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tiềm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tàng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VAS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NC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SP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ƯCVĐ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Bromage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5.3.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Ø"/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Clr>
                <a:srgbClr val="FFFF00"/>
              </a:buClr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94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3907</TotalTime>
  <Words>2073</Words>
  <Application>Microsoft Office PowerPoint</Application>
  <PresentationFormat>On-screen Show (4:3)</PresentationFormat>
  <Paragraphs>398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SO SÁNH TÁC DỤNG GIẢM ĐAU TRONG CHUYỂN DẠ BẰNG GÂY TÊ NGOÀI MÀNG CỨNG GIỮA  ROPIVACAIN 0,125% VÀ BUPIVACAIN 0,125%</vt:lpstr>
      <vt:lpstr>ĐẶT VẤN ĐỀ</vt:lpstr>
      <vt:lpstr>MỤC TIÊU NGHIÊN CỨU</vt:lpstr>
      <vt:lpstr>Slide 4</vt:lpstr>
      <vt:lpstr>TỔNG QUAN</vt:lpstr>
      <vt:lpstr>ĐỐI TƯỢNG NGHIÊN CỨU</vt:lpstr>
      <vt:lpstr>PHƯƠNG PHÁP NGHIÊN CỨU</vt:lpstr>
      <vt:lpstr>PHƯƠNG PHÁP NGHIÊN CỨU</vt:lpstr>
      <vt:lpstr>PHƯƠNG PHÁP NGHIÊN CỨU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LUẬN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Minhvu</dc:creator>
  <cp:lastModifiedBy>Windows User</cp:lastModifiedBy>
  <cp:revision>324</cp:revision>
  <dcterms:created xsi:type="dcterms:W3CDTF">2014-10-21T03:08:38Z</dcterms:created>
  <dcterms:modified xsi:type="dcterms:W3CDTF">2016-06-16T06:14:28Z</dcterms:modified>
</cp:coreProperties>
</file>