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18"/>
  </p:handoutMasterIdLst>
  <p:sldIdLst>
    <p:sldId id="256" r:id="rId2"/>
    <p:sldId id="258" r:id="rId3"/>
    <p:sldId id="259" r:id="rId4"/>
    <p:sldId id="261" r:id="rId5"/>
    <p:sldId id="260" r:id="rId6"/>
    <p:sldId id="262" r:id="rId7"/>
    <p:sldId id="263" r:id="rId8"/>
    <p:sldId id="264" r:id="rId9"/>
    <p:sldId id="275" r:id="rId10"/>
    <p:sldId id="276" r:id="rId11"/>
    <p:sldId id="265" r:id="rId12"/>
    <p:sldId id="266" r:id="rId13"/>
    <p:sldId id="267" r:id="rId14"/>
    <p:sldId id="268" r:id="rId15"/>
    <p:sldId id="272" r:id="rId16"/>
    <p:sldId id="274" r:id="rId17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F6D8D2"/>
    <a:srgbClr val="FF0066"/>
    <a:srgbClr val="FF66FF"/>
    <a:srgbClr val="8A5E82"/>
    <a:srgbClr val="A3AE3A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33" autoAdjust="0"/>
    <p:restoredTop sz="94660" autoAdjust="0"/>
  </p:normalViewPr>
  <p:slideViewPr>
    <p:cSldViewPr snapToGrid="0">
      <p:cViewPr>
        <p:scale>
          <a:sx n="100" d="100"/>
          <a:sy n="100" d="100"/>
        </p:scale>
        <p:origin x="-72" y="-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42" d="100"/>
          <a:sy n="42" d="100"/>
        </p:scale>
        <p:origin x="2328" y="53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65A803B-A7D2-43DF-A6EA-86732DDB09AD}" type="datetimeFigureOut">
              <a:rPr lang="en-SG"/>
              <a:pPr>
                <a:defRPr/>
              </a:pPr>
              <a:t>17/6/2016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82DDCF4-F3EB-4670-AF12-B85CAD95178B}" type="slidenum">
              <a:rPr lang="en-SG"/>
              <a:pPr>
                <a:defRPr/>
              </a:pPr>
              <a:t>‹#›</a:t>
            </a:fld>
            <a:endParaRPr lang="en-S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5" name="Straight Connector 31"/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20"/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 23"/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25"/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Isosceles Triangle 26"/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27"/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28"/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29"/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Isosceles Triangle 30"/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8"/>
            <p:cNvSpPr/>
            <p:nvPr/>
          </p:nvSpPr>
          <p:spPr>
            <a:xfrm rot="10800000">
              <a:off x="0" y="-528"/>
              <a:ext cx="842963" cy="5666225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57F24A-404C-4394-B873-92FD0A914417}" type="datetimeFigureOut">
              <a:rPr lang="en-US"/>
              <a:pPr>
                <a:defRPr/>
              </a:pPr>
              <a:t>6/17/2016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9ED3EA-040B-4F53-8A44-B8DC567ECF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99673-002F-4A42-8A95-2DAC04D411D2}" type="datetimeFigureOut">
              <a:rPr lang="en-US"/>
              <a:pPr>
                <a:defRPr/>
              </a:pPr>
              <a:t>6/17/2016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D1372-2402-4D5C-BF3A-F972807C48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9"/>
          <p:cNvSpPr txBox="1"/>
          <p:nvPr/>
        </p:nvSpPr>
        <p:spPr>
          <a:xfrm>
            <a:off x="541338" y="79057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6" name="TextBox 21"/>
          <p:cNvSpPr txBox="1"/>
          <p:nvPr/>
        </p:nvSpPr>
        <p:spPr>
          <a:xfrm>
            <a:off x="8893175" y="2886075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ABE0D-940C-4E22-94F6-FB750084B0FB}" type="datetimeFigureOut">
              <a:rPr lang="en-US"/>
              <a:pPr>
                <a:defRPr/>
              </a:pPr>
              <a:t>6/17/2016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71C707-828B-486C-B0DF-D6070DEDAA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7680D3-CE28-49EB-966E-7FB668F8E6B7}" type="datetimeFigureOut">
              <a:rPr lang="en-US"/>
              <a:pPr>
                <a:defRPr/>
              </a:pPr>
              <a:t>6/17/2016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CCA79-EF2C-48E9-B42E-1EB8E79286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3"/>
          <p:cNvSpPr txBox="1"/>
          <p:nvPr/>
        </p:nvSpPr>
        <p:spPr>
          <a:xfrm>
            <a:off x="541338" y="79057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6" name="TextBox 24"/>
          <p:cNvSpPr txBox="1"/>
          <p:nvPr/>
        </p:nvSpPr>
        <p:spPr>
          <a:xfrm>
            <a:off x="8893175" y="2886075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F8427A-6961-4D44-8FD7-3E2F28DBF865}" type="datetimeFigureOut">
              <a:rPr lang="en-US"/>
              <a:pPr>
                <a:defRPr/>
              </a:pPr>
              <a:t>6/17/2016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E9449E-19BB-4DFB-84C4-BBDF680971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C58E32-6CED-4342-AE76-8E4A3B4EC8D4}" type="datetimeFigureOut">
              <a:rPr lang="en-US"/>
              <a:pPr>
                <a:defRPr/>
              </a:pPr>
              <a:t>6/17/2016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5029D8-9937-44F4-A3DE-2C5F2F483A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33E15-04C2-4ADD-B1BA-05142B9F48C0}" type="datetimeFigureOut">
              <a:rPr lang="en-US"/>
              <a:pPr>
                <a:defRPr/>
              </a:pPr>
              <a:t>6/17/2016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97DAD9-41A4-4B5B-A69F-2A277038B4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6AA489-6F9C-4232-B2C5-BF2E0489DE39}" type="datetimeFigureOut">
              <a:rPr lang="en-US"/>
              <a:pPr>
                <a:defRPr/>
              </a:pPr>
              <a:t>6/17/2016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6D727-2202-406E-9B2D-3B2BDEBD26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3652AD-70DC-40CA-AD0B-9C899426E055}" type="datetimeFigureOut">
              <a:rPr lang="en-US"/>
              <a:pPr>
                <a:defRPr/>
              </a:pPr>
              <a:t>6/17/2016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FD5725-0EEC-4B49-ABFF-BE19B7CD16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D8654D-EB62-4BF6-A9A9-75DB1B7ACC11}" type="datetimeFigureOut">
              <a:rPr lang="en-US"/>
              <a:pPr>
                <a:defRPr/>
              </a:pPr>
              <a:t>6/17/2016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078822-4965-4AEC-B250-CBC9722A4E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827B3-BF6F-46BF-AC9E-C5D7AA249C45}" type="datetimeFigureOut">
              <a:rPr lang="en-US"/>
              <a:pPr>
                <a:defRPr/>
              </a:pPr>
              <a:t>6/17/2016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4C141-1ABF-4B9B-8EEC-429B3BD222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94ABED-2354-4974-8E09-5CC3E13FBB66}" type="datetimeFigureOut">
              <a:rPr lang="en-US"/>
              <a:pPr>
                <a:defRPr/>
              </a:pPr>
              <a:t>6/17/2016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7257D-FAA6-4CF1-917D-58D404A7AF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6DD3F5-19F5-43AD-9A8B-6ECE2734B8DB}" type="datetimeFigureOut">
              <a:rPr lang="en-US"/>
              <a:pPr>
                <a:defRPr/>
              </a:pPr>
              <a:t>6/17/2016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7ACB4-C759-4791-AB12-81930C8B8F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3360C-310B-4117-A46C-08DB57A51AC8}" type="datetimeFigureOut">
              <a:rPr lang="en-US"/>
              <a:pPr>
                <a:defRPr/>
              </a:pPr>
              <a:t>6/17/2016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024374-AAA4-40B6-B75B-43D0B7BE71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F96070-1B1E-4A37-AB93-C1D4E9341289}" type="datetimeFigureOut">
              <a:rPr lang="en-US"/>
              <a:pPr>
                <a:defRPr/>
              </a:pPr>
              <a:t>6/17/2016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9E6C66-93CE-4F91-A043-32DF373A6D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83F952-A01D-4380-988E-B374CD3A7F3C}" type="datetimeFigureOut">
              <a:rPr lang="en-US"/>
              <a:pPr>
                <a:defRPr/>
              </a:pPr>
              <a:t>6/17/2016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E02059-F968-42AA-BBA4-A23CC0EC22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7"/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2981"/>
              <a:ext cx="449263" cy="2845019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77863" y="609600"/>
            <a:ext cx="8596312" cy="132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77863" y="2160588"/>
            <a:ext cx="8596312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663" y="6042025"/>
            <a:ext cx="9112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953E192-703C-40AD-A0A6-D54198B8D606}" type="datetimeFigureOut">
              <a:rPr lang="en-US"/>
              <a:pPr>
                <a:defRPr/>
              </a:pPr>
              <a:t>6/17/2016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863" y="6042025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89963" y="6042025"/>
            <a:ext cx="684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66518AE-A478-47FC-B9CD-5186C20DEE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5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6" r:id="rId11"/>
    <p:sldLayoutId id="2147483661" r:id="rId12"/>
    <p:sldLayoutId id="2147483667" r:id="rId13"/>
    <p:sldLayoutId id="2147483662" r:id="rId14"/>
    <p:sldLayoutId id="2147483663" r:id="rId15"/>
    <p:sldLayoutId id="2147483664" r:id="rId16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kern="12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600" kern="1200">
          <a:solidFill>
            <a:srgbClr val="FFFFFF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400" kern="1200">
          <a:solidFill>
            <a:srgbClr val="FFFFFF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FFFFFF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ctrTitle"/>
          </p:nvPr>
        </p:nvSpPr>
        <p:spPr>
          <a:xfrm>
            <a:off x="1277938" y="452438"/>
            <a:ext cx="7996237" cy="3598862"/>
          </a:xfrm>
        </p:spPr>
        <p:txBody>
          <a:bodyPr/>
          <a:lstStyle/>
          <a:p>
            <a:pPr algn="ctr" eaLnBrk="1" hangingPunct="1"/>
            <a:r>
              <a:rPr lang="en-US" sz="3600" b="1" smtClean="0">
                <a:latin typeface="Arial" charset="0"/>
                <a:cs typeface="Arial" charset="0"/>
              </a:rPr>
              <a:t>SO SÁNH KẾT QUẢ ĐIỀU TRỊ BỆNH NHÂN CHẤN THƯƠNG SỌ NÃO NẶNG ĐƯỢC AN THẦN BẰNG PROPOFOL VỚI PHƯƠNG PHÁP KIỂM SOÁT NỒNG ĐỘ ĐÍCH VÀ TRUYỀN LIÊN TỤC</a:t>
            </a:r>
            <a:endParaRPr lang="en-SG" sz="3600" b="1" smtClean="0">
              <a:latin typeface="Arial" charset="0"/>
              <a:cs typeface="Arial" charset="0"/>
            </a:endParaRPr>
          </a:p>
        </p:txBody>
      </p:sp>
      <p:sp>
        <p:nvSpPr>
          <p:cNvPr id="19458" name="Subtitle 2"/>
          <p:cNvSpPr>
            <a:spLocks noGrp="1"/>
          </p:cNvSpPr>
          <p:nvPr>
            <p:ph type="subTitle" idx="1"/>
          </p:nvPr>
        </p:nvSpPr>
        <p:spPr>
          <a:xfrm>
            <a:off x="935038" y="4632325"/>
            <a:ext cx="8634412" cy="811213"/>
          </a:xfrm>
        </p:spPr>
        <p:txBody>
          <a:bodyPr/>
          <a:lstStyle/>
          <a:p>
            <a:pPr eaLnBrk="1" hangingPunct="1"/>
            <a:r>
              <a:rPr lang="en-US" sz="2400" b="1" smtClean="0">
                <a:solidFill>
                  <a:srgbClr val="FFFFFF"/>
                </a:solidFill>
                <a:latin typeface="Arial" charset="0"/>
                <a:cs typeface="Arial" charset="0"/>
              </a:rPr>
              <a:t>BS CK II Phạm Văn Hiếu, Bệnh viện Đa khoa tỉnh Bến Tre</a:t>
            </a:r>
            <a:endParaRPr lang="en-SG" sz="2400" b="1" smtClean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/>
          </p:cNvSpPr>
          <p:nvPr>
            <p:ph type="title"/>
          </p:nvPr>
        </p:nvSpPr>
        <p:spPr>
          <a:xfrm>
            <a:off x="677863" y="609600"/>
            <a:ext cx="8596312" cy="663575"/>
          </a:xfrm>
        </p:spPr>
        <p:txBody>
          <a:bodyPr/>
          <a:lstStyle/>
          <a:p>
            <a:pPr algn="ctr"/>
            <a:r>
              <a:rPr lang="vi-VN" b="1" smtClean="0">
                <a:latin typeface="Arial" charset="0"/>
                <a:cs typeface="Arial" charset="0"/>
              </a:rPr>
              <a:t>KẾT QUẢ</a:t>
            </a:r>
            <a:r>
              <a:rPr lang="en-US" b="1" smtClean="0">
                <a:latin typeface="Arial" charset="0"/>
                <a:cs typeface="Arial" charset="0"/>
              </a:rPr>
              <a:t> BÀN LUẬN</a:t>
            </a:r>
          </a:p>
        </p:txBody>
      </p:sp>
      <p:sp>
        <p:nvSpPr>
          <p:cNvPr id="28674" name="Rectangle 3"/>
          <p:cNvSpPr>
            <a:spLocks noGrp="1"/>
          </p:cNvSpPr>
          <p:nvPr>
            <p:ph type="body" idx="1"/>
          </p:nvPr>
        </p:nvSpPr>
        <p:spPr>
          <a:xfrm>
            <a:off x="315913" y="1998663"/>
            <a:ext cx="9024937" cy="4538662"/>
          </a:xfrm>
        </p:spPr>
        <p:txBody>
          <a:bodyPr/>
          <a:lstStyle/>
          <a:p>
            <a:endParaRPr lang="en-US" smtClean="0"/>
          </a:p>
        </p:txBody>
      </p:sp>
      <p:pic>
        <p:nvPicPr>
          <p:cNvPr id="2867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1950" y="1905000"/>
            <a:ext cx="5464175" cy="418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6" name="Text Box 6"/>
          <p:cNvSpPr txBox="1">
            <a:spLocks noChangeArrowheads="1"/>
          </p:cNvSpPr>
          <p:nvPr/>
        </p:nvSpPr>
        <p:spPr bwMode="auto">
          <a:xfrm>
            <a:off x="5857875" y="1885950"/>
            <a:ext cx="3086100" cy="4213225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</a:rPr>
              <a:t>- </a:t>
            </a:r>
            <a:r>
              <a:rPr lang="vi-VN">
                <a:solidFill>
                  <a:schemeClr val="bg1"/>
                </a:solidFill>
              </a:rPr>
              <a:t>Điểm Chamorro ở các thời điểm của hai nhóm nghiên cứu tương đồng nhau</a:t>
            </a:r>
            <a:r>
              <a:rPr lang="en-US">
                <a:solidFill>
                  <a:schemeClr val="bg1"/>
                </a:solidFill>
              </a:rPr>
              <a:t> (p &gt; 0,05)</a:t>
            </a:r>
          </a:p>
          <a:p>
            <a:pPr defTabSz="914400"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</a:rPr>
              <a:t>- </a:t>
            </a:r>
            <a:r>
              <a:rPr lang="vi-VN">
                <a:solidFill>
                  <a:schemeClr val="bg1"/>
                </a:solidFill>
              </a:rPr>
              <a:t>Năm 2012, Pratik nghiên cứu về an thần giảm đau với propofol trong hồi sức</a:t>
            </a:r>
            <a:r>
              <a:rPr lang="en-US">
                <a:solidFill>
                  <a:schemeClr val="bg1"/>
                </a:solidFill>
              </a:rPr>
              <a:t> </a:t>
            </a:r>
            <a:r>
              <a:rPr lang="vi-VN">
                <a:solidFill>
                  <a:schemeClr val="bg1"/>
                </a:solidFill>
              </a:rPr>
              <a:t>BN có thở máy cho thấy sử dụng thang điểm Chamorro để đánh giá thì tốt hơn các thang điểm khác</a:t>
            </a:r>
            <a:endParaRPr lang="en-US">
              <a:solidFill>
                <a:schemeClr val="bg1"/>
              </a:solidFill>
            </a:endParaRPr>
          </a:p>
          <a:p>
            <a:pPr defTabSz="914400"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</a:rPr>
              <a:t>- NC của chúng tôi có Chamorro sau AT &gt; 3 điểm là an thần hiệu quả  </a:t>
            </a:r>
          </a:p>
        </p:txBody>
      </p:sp>
      <p:sp>
        <p:nvSpPr>
          <p:cNvPr id="28677" name="Text Box 6"/>
          <p:cNvSpPr txBox="1">
            <a:spLocks noChangeArrowheads="1"/>
          </p:cNvSpPr>
          <p:nvPr/>
        </p:nvSpPr>
        <p:spPr bwMode="auto">
          <a:xfrm>
            <a:off x="457200" y="1485900"/>
            <a:ext cx="3095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>
              <a:spcBef>
                <a:spcPct val="50000"/>
              </a:spcBef>
            </a:pPr>
            <a:r>
              <a:rPr lang="en-US" b="1"/>
              <a:t>Bảng đ</a:t>
            </a:r>
            <a:r>
              <a:rPr lang="vi-VN" b="1"/>
              <a:t>iểm Chamorro</a:t>
            </a:r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>
          <a:xfrm>
            <a:off x="687388" y="609600"/>
            <a:ext cx="8596312" cy="900113"/>
          </a:xfrm>
        </p:spPr>
        <p:txBody>
          <a:bodyPr/>
          <a:lstStyle/>
          <a:p>
            <a:pPr algn="ctr" eaLnBrk="1" hangingPunct="1"/>
            <a:r>
              <a:rPr lang="en-US" b="1" smtClean="0">
                <a:latin typeface="Arial" charset="0"/>
                <a:cs typeface="Arial" charset="0"/>
              </a:rPr>
              <a:t>KẾT QUẢ BÀN LUẬN</a:t>
            </a:r>
            <a:endParaRPr lang="en-SG" b="1" smtClean="0">
              <a:latin typeface="Arial" charset="0"/>
              <a:cs typeface="Arial" charset="0"/>
            </a:endParaRPr>
          </a:p>
        </p:txBody>
      </p:sp>
      <p:sp>
        <p:nvSpPr>
          <p:cNvPr id="29698" name="Rectangle 30"/>
          <p:cNvSpPr>
            <a:spLocks noGrp="1"/>
          </p:cNvSpPr>
          <p:nvPr>
            <p:ph type="body" sz="half" idx="4294967295"/>
          </p:nvPr>
        </p:nvSpPr>
        <p:spPr>
          <a:xfrm>
            <a:off x="158750" y="2160588"/>
            <a:ext cx="5111750" cy="3881437"/>
          </a:xfrm>
        </p:spPr>
        <p:txBody>
          <a:bodyPr/>
          <a:lstStyle/>
          <a:p>
            <a:endParaRPr lang="en-US" sz="1600" smtClean="0"/>
          </a:p>
        </p:txBody>
      </p:sp>
      <p:sp>
        <p:nvSpPr>
          <p:cNvPr id="29699" name="Rectangle 31"/>
          <p:cNvSpPr>
            <a:spLocks noGrp="1"/>
          </p:cNvSpPr>
          <p:nvPr>
            <p:ph type="body" sz="half" idx="4294967295"/>
          </p:nvPr>
        </p:nvSpPr>
        <p:spPr>
          <a:xfrm>
            <a:off x="5683250" y="2136775"/>
            <a:ext cx="4241800" cy="4184650"/>
          </a:xfrm>
          <a:solidFill>
            <a:srgbClr val="FF0066"/>
          </a:solidFill>
        </p:spPr>
        <p:txBody>
          <a:bodyPr/>
          <a:lstStyle/>
          <a:p>
            <a:pPr eaLnBrk="1" hangingPunct="1">
              <a:buFont typeface="Wingdings 3" pitchFamily="18" charset="2"/>
              <a:buNone/>
            </a:pPr>
            <a:r>
              <a:rPr lang="en-US" smtClean="0">
                <a:latin typeface="Arial" charset="0"/>
                <a:cs typeface="Arial" charset="0"/>
              </a:rPr>
              <a:t>- </a:t>
            </a:r>
            <a:r>
              <a:rPr lang="vi-VN" smtClean="0">
                <a:cs typeface="Arial" charset="0"/>
              </a:rPr>
              <a:t>Chỉ định </a:t>
            </a:r>
            <a:r>
              <a:rPr lang="en-US" smtClean="0">
                <a:latin typeface="Arial" charset="0"/>
                <a:cs typeface="Arial" charset="0"/>
              </a:rPr>
              <a:t>MKQ</a:t>
            </a:r>
            <a:r>
              <a:rPr lang="vi-VN" smtClean="0">
                <a:cs typeface="Arial" charset="0"/>
              </a:rPr>
              <a:t> khoảng 7 ngày từ khi được </a:t>
            </a:r>
            <a:r>
              <a:rPr lang="en-US" smtClean="0">
                <a:latin typeface="Arial" charset="0"/>
                <a:cs typeface="Arial" charset="0"/>
              </a:rPr>
              <a:t>HS</a:t>
            </a:r>
          </a:p>
          <a:p>
            <a:pPr eaLnBrk="1" hangingPunct="1">
              <a:buFont typeface="Wingdings 3" pitchFamily="18" charset="2"/>
              <a:buNone/>
            </a:pPr>
            <a:r>
              <a:rPr lang="en-US" smtClean="0">
                <a:latin typeface="Arial" charset="0"/>
                <a:cs typeface="Arial" charset="0"/>
              </a:rPr>
              <a:t>- </a:t>
            </a:r>
            <a:r>
              <a:rPr lang="vi-VN" smtClean="0">
                <a:cs typeface="Arial" charset="0"/>
              </a:rPr>
              <a:t>Dunham</a:t>
            </a:r>
            <a:r>
              <a:rPr lang="en-US" smtClean="0">
                <a:latin typeface="Arial" charset="0"/>
                <a:cs typeface="Arial" charset="0"/>
              </a:rPr>
              <a:t>,</a:t>
            </a:r>
            <a:r>
              <a:rPr lang="vi-VN" smtClean="0">
                <a:cs typeface="Arial" charset="0"/>
              </a:rPr>
              <a:t> </a:t>
            </a:r>
            <a:r>
              <a:rPr lang="en-US" smtClean="0">
                <a:latin typeface="Arial" charset="0"/>
                <a:cs typeface="Arial" charset="0"/>
              </a:rPr>
              <a:t>MKQ</a:t>
            </a:r>
            <a:r>
              <a:rPr lang="vi-VN" smtClean="0">
                <a:cs typeface="Arial" charset="0"/>
              </a:rPr>
              <a:t> sớm không giảm tỉ lệ viêm phổi do thở máy và nguy cơ tử vong</a:t>
            </a:r>
            <a:endParaRPr lang="en-US" smtClean="0">
              <a:latin typeface="Arial" charset="0"/>
              <a:cs typeface="Arial" charset="0"/>
            </a:endParaRPr>
          </a:p>
          <a:p>
            <a:pPr eaLnBrk="1" hangingPunct="1">
              <a:buFont typeface="Wingdings 3" pitchFamily="18" charset="2"/>
              <a:buNone/>
            </a:pPr>
            <a:r>
              <a:rPr lang="en-US" smtClean="0">
                <a:latin typeface="Arial" charset="0"/>
                <a:cs typeface="Arial" charset="0"/>
              </a:rPr>
              <a:t>- </a:t>
            </a:r>
            <a:r>
              <a:rPr lang="vi-VN" smtClean="0">
                <a:cs typeface="Arial" charset="0"/>
              </a:rPr>
              <a:t>Ahmed</a:t>
            </a:r>
            <a:r>
              <a:rPr lang="en-US" smtClean="0">
                <a:latin typeface="Arial" charset="0"/>
                <a:cs typeface="Arial" charset="0"/>
              </a:rPr>
              <a:t>,</a:t>
            </a:r>
            <a:r>
              <a:rPr lang="vi-VN" smtClean="0">
                <a:cs typeface="Arial" charset="0"/>
              </a:rPr>
              <a:t> </a:t>
            </a:r>
            <a:r>
              <a:rPr lang="en-US" smtClean="0">
                <a:latin typeface="Arial" charset="0"/>
                <a:cs typeface="Arial" charset="0"/>
              </a:rPr>
              <a:t>MKQ sớm </a:t>
            </a:r>
            <a:r>
              <a:rPr lang="vi-VN" smtClean="0">
                <a:cs typeface="Arial" charset="0"/>
              </a:rPr>
              <a:t>giảm thời gian nằm </a:t>
            </a:r>
            <a:r>
              <a:rPr lang="en-US" smtClean="0">
                <a:latin typeface="Arial" charset="0"/>
                <a:cs typeface="Arial" charset="0"/>
              </a:rPr>
              <a:t>HS</a:t>
            </a:r>
          </a:p>
          <a:p>
            <a:pPr eaLnBrk="1" hangingPunct="1">
              <a:buFontTx/>
              <a:buNone/>
            </a:pPr>
            <a:r>
              <a:rPr lang="en-US" smtClean="0">
                <a:latin typeface="Arial" charset="0"/>
                <a:cs typeface="Arial" charset="0"/>
              </a:rPr>
              <a:t>- </a:t>
            </a:r>
            <a:r>
              <a:rPr lang="vi-VN" smtClean="0">
                <a:cs typeface="Arial" charset="0"/>
              </a:rPr>
              <a:t>Arabi </a:t>
            </a:r>
            <a:r>
              <a:rPr lang="en-US" smtClean="0">
                <a:latin typeface="Arial" charset="0"/>
                <a:cs typeface="Arial" charset="0"/>
              </a:rPr>
              <a:t>MKQ</a:t>
            </a:r>
            <a:r>
              <a:rPr lang="vi-VN" smtClean="0">
                <a:cs typeface="Arial" charset="0"/>
              </a:rPr>
              <a:t> ở </a:t>
            </a:r>
            <a:r>
              <a:rPr lang="en-US" smtClean="0">
                <a:latin typeface="Arial" charset="0"/>
                <a:cs typeface="Arial" charset="0"/>
              </a:rPr>
              <a:t>BN</a:t>
            </a:r>
            <a:r>
              <a:rPr lang="vi-VN" smtClean="0">
                <a:cs typeface="Arial" charset="0"/>
              </a:rPr>
              <a:t> </a:t>
            </a:r>
            <a:r>
              <a:rPr lang="en-US" smtClean="0">
                <a:latin typeface="Arial" charset="0"/>
                <a:cs typeface="Arial" charset="0"/>
              </a:rPr>
              <a:t>CTSN</a:t>
            </a:r>
            <a:r>
              <a:rPr lang="vi-VN" smtClean="0">
                <a:cs typeface="Arial" charset="0"/>
              </a:rPr>
              <a:t> </a:t>
            </a:r>
            <a:r>
              <a:rPr lang="en-US" smtClean="0">
                <a:latin typeface="Arial" charset="0"/>
                <a:cs typeface="Arial" charset="0"/>
              </a:rPr>
              <a:t>=&gt;</a:t>
            </a:r>
            <a:r>
              <a:rPr lang="vi-VN" smtClean="0">
                <a:cs typeface="Arial" charset="0"/>
              </a:rPr>
              <a:t> rút ngắn thời gian thở máy và nằm </a:t>
            </a:r>
            <a:r>
              <a:rPr lang="en-US" smtClean="0">
                <a:latin typeface="Arial" charset="0"/>
                <a:cs typeface="Arial" charset="0"/>
              </a:rPr>
              <a:t>HS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smtClean="0">
                <a:solidFill>
                  <a:schemeClr val="tx1"/>
                </a:solidFill>
                <a:latin typeface="Arial" charset="0"/>
                <a:cs typeface="Arial" charset="0"/>
              </a:rPr>
              <a:t>- Tử vong ở nhóm TCI có xu hướng thấp hơn nhóm CI nhưng chưa có ý nghĩa thống kê.  </a:t>
            </a:r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29700" name="Text Box 37"/>
          <p:cNvSpPr txBox="1">
            <a:spLocks noChangeArrowheads="1"/>
          </p:cNvSpPr>
          <p:nvPr/>
        </p:nvSpPr>
        <p:spPr bwMode="auto">
          <a:xfrm>
            <a:off x="239713" y="1408113"/>
            <a:ext cx="88344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None/>
            </a:pPr>
            <a:r>
              <a:rPr lang="en-US" sz="2400" b="1">
                <a:solidFill>
                  <a:srgbClr val="FFFFFF"/>
                </a:solidFill>
              </a:rPr>
              <a:t>Tỉ lệ cai máy thở, mở KQ và tử vong tại phòng hồi sức</a:t>
            </a:r>
            <a:endParaRPr lang="en-US" sz="2400" b="1"/>
          </a:p>
        </p:txBody>
      </p:sp>
      <p:sp>
        <p:nvSpPr>
          <p:cNvPr id="29701" name="Text Box 36"/>
          <p:cNvSpPr txBox="1">
            <a:spLocks noChangeArrowheads="1"/>
          </p:cNvSpPr>
          <p:nvPr/>
        </p:nvSpPr>
        <p:spPr bwMode="auto">
          <a:xfrm>
            <a:off x="234950" y="5246688"/>
            <a:ext cx="5222875" cy="915987"/>
          </a:xfrm>
          <a:prstGeom prst="rect">
            <a:avLst/>
          </a:prstGeom>
          <a:solidFill>
            <a:srgbClr val="8A5E8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>
              <a:spcBef>
                <a:spcPct val="50000"/>
              </a:spcBef>
            </a:pPr>
            <a:r>
              <a:rPr lang="vi-VN"/>
              <a:t>Tỉ lệ BN cai được máy thở, mở khí quản và tử vong của hai nhóm khác biệt không có ý nghĩa thống kê (p &gt; 0,05).</a:t>
            </a:r>
            <a:r>
              <a:rPr lang="en-US"/>
              <a:t> </a:t>
            </a:r>
          </a:p>
        </p:txBody>
      </p:sp>
      <p:pic>
        <p:nvPicPr>
          <p:cNvPr id="29702" name="Picture 3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563" y="2162175"/>
            <a:ext cx="5461000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>
          <a:xfrm>
            <a:off x="677863" y="609600"/>
            <a:ext cx="8596312" cy="793750"/>
          </a:xfrm>
        </p:spPr>
        <p:txBody>
          <a:bodyPr/>
          <a:lstStyle/>
          <a:p>
            <a:pPr algn="ctr" eaLnBrk="1" hangingPunct="1"/>
            <a:r>
              <a:rPr lang="en-SG" sz="4000" b="1" smtClean="0">
                <a:latin typeface="Arial" charset="0"/>
                <a:cs typeface="Arial" charset="0"/>
              </a:rPr>
              <a:t>KẾT QUẢ BÀN LUẬN</a:t>
            </a:r>
          </a:p>
        </p:txBody>
      </p:sp>
      <p:sp>
        <p:nvSpPr>
          <p:cNvPr id="30722" name="Rectangle 59"/>
          <p:cNvSpPr>
            <a:spLocks noGrp="1"/>
          </p:cNvSpPr>
          <p:nvPr>
            <p:ph type="body" sz="half" idx="4294967295"/>
          </p:nvPr>
        </p:nvSpPr>
        <p:spPr>
          <a:xfrm>
            <a:off x="677863" y="2160588"/>
            <a:ext cx="4221162" cy="3881437"/>
          </a:xfrm>
        </p:spPr>
        <p:txBody>
          <a:bodyPr/>
          <a:lstStyle/>
          <a:p>
            <a:endParaRPr lang="en-US" sz="1600" smtClean="0"/>
          </a:p>
        </p:txBody>
      </p:sp>
      <p:sp>
        <p:nvSpPr>
          <p:cNvPr id="30723" name="Rectangle 60"/>
          <p:cNvSpPr>
            <a:spLocks noGrp="1"/>
          </p:cNvSpPr>
          <p:nvPr>
            <p:ph type="body" sz="half" idx="4294967295"/>
          </p:nvPr>
        </p:nvSpPr>
        <p:spPr>
          <a:xfrm>
            <a:off x="5981700" y="2174875"/>
            <a:ext cx="4711700" cy="3155950"/>
          </a:xfrm>
          <a:solidFill>
            <a:srgbClr val="FF0066"/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smtClean="0">
                <a:latin typeface="Arial" charset="0"/>
              </a:rPr>
              <a:t>- </a:t>
            </a:r>
            <a:r>
              <a:rPr lang="vi-VN" sz="2000" smtClean="0"/>
              <a:t>Kết quả trên cho thấy mức độ hồi phục</a:t>
            </a:r>
            <a:r>
              <a:rPr lang="en-US" sz="2000" smtClean="0">
                <a:latin typeface="Arial" charset="0"/>
              </a:rPr>
              <a:t> CTSN nặng thấp,</a:t>
            </a:r>
            <a:r>
              <a:rPr lang="vi-VN" sz="2000" smtClean="0"/>
              <a:t> là bệnh lý phức tạp, khó điều trị</a:t>
            </a:r>
            <a:endParaRPr lang="en-US" sz="200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smtClean="0"/>
              <a:t>- GCS từ 9 đến 12 chiếm tỉ lệ cao nhất (50%)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smtClean="0"/>
              <a:t>- GCS từ 13 đến 15 chỉ có tỉ lệ 7,69%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smtClean="0"/>
              <a:t>- Nhóm BN có GCS 3-5 lúc rời phòng HS là các BN có tổn thương không hồi phục</a:t>
            </a:r>
          </a:p>
        </p:txBody>
      </p:sp>
      <p:graphicFrame>
        <p:nvGraphicFramePr>
          <p:cNvPr id="28724" name="Group 52"/>
          <p:cNvGraphicFramePr>
            <a:graphicFrameLocks noGrp="1"/>
          </p:cNvGraphicFramePr>
          <p:nvPr>
            <p:ph idx="1"/>
          </p:nvPr>
        </p:nvGraphicFramePr>
        <p:xfrm>
          <a:off x="0" y="2163763"/>
          <a:ext cx="5970588" cy="3140075"/>
        </p:xfrm>
        <a:graphic>
          <a:graphicData uri="http://schemas.openxmlformats.org/drawingml/2006/table">
            <a:tbl>
              <a:tblPr/>
              <a:tblGrid>
                <a:gridCol w="1009650"/>
                <a:gridCol w="1362075"/>
                <a:gridCol w="1349375"/>
                <a:gridCol w="1471613"/>
                <a:gridCol w="777875"/>
              </a:tblGrid>
              <a:tr h="944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GCS</a:t>
                      </a:r>
                      <a:endParaRPr kumimoji="0" lang="en-SG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Nhóm CI (n=24)</a:t>
                      </a:r>
                      <a:endParaRPr kumimoji="0" lang="en-SG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Nhóm TCI (n=28)</a:t>
                      </a:r>
                      <a:endParaRPr kumimoji="0" lang="en-SG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Tổng</a:t>
                      </a:r>
                      <a:endParaRPr kumimoji="0" lang="en-SG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p</a:t>
                      </a:r>
                      <a:endParaRPr kumimoji="0" lang="en-SG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68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3 – 5</a:t>
                      </a:r>
                      <a:endParaRPr kumimoji="0" lang="en-SG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 (8,33)</a:t>
                      </a:r>
                      <a:endParaRPr kumimoji="0" lang="en-SG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(3,57)</a:t>
                      </a:r>
                      <a:endParaRPr kumimoji="0" lang="en-SG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 (5,77)</a:t>
                      </a:r>
                      <a:endParaRPr kumimoji="0" lang="en-SG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0,448</a:t>
                      </a:r>
                      <a:endParaRPr kumimoji="0" lang="en-SG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6 – 8</a:t>
                      </a:r>
                      <a:endParaRPr kumimoji="0" lang="en-SG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11 (45,83)</a:t>
                      </a:r>
                      <a:endParaRPr kumimoji="0" lang="en-SG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 (28,57)</a:t>
                      </a:r>
                      <a:endParaRPr kumimoji="0" lang="en-SG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19 (36,54)</a:t>
                      </a:r>
                      <a:endParaRPr kumimoji="0" lang="en-SG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68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9 – 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12</a:t>
                      </a:r>
                      <a:endParaRPr kumimoji="0" lang="en-SG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10 (41,67)</a:t>
                      </a:r>
                      <a:endParaRPr kumimoji="0" lang="en-SG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16 (57,14)</a:t>
                      </a:r>
                      <a:endParaRPr kumimoji="0" lang="en-SG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26 (50,00)</a:t>
                      </a:r>
                      <a:endParaRPr kumimoji="0" lang="en-SG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57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13 – 15</a:t>
                      </a:r>
                      <a:endParaRPr kumimoji="0" lang="en-SG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 (4,17)</a:t>
                      </a:r>
                      <a:endParaRPr kumimoji="0" lang="en-SG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3 (10,71)</a:t>
                      </a:r>
                      <a:endParaRPr kumimoji="0" lang="en-SG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4 (7,69)</a:t>
                      </a:r>
                      <a:endParaRPr kumimoji="0" lang="en-SG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0759" name="Text Box 61"/>
          <p:cNvSpPr txBox="1">
            <a:spLocks noChangeArrowheads="1"/>
          </p:cNvSpPr>
          <p:nvPr/>
        </p:nvSpPr>
        <p:spPr bwMode="auto">
          <a:xfrm>
            <a:off x="606425" y="1458913"/>
            <a:ext cx="8439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</a:pPr>
            <a:r>
              <a:rPr lang="en-US">
                <a:solidFill>
                  <a:srgbClr val="FFFFFF"/>
                </a:solidFill>
              </a:rPr>
              <a:t> </a:t>
            </a:r>
            <a:r>
              <a:rPr lang="en-US" sz="2000">
                <a:solidFill>
                  <a:srgbClr val="FFFFFF"/>
                </a:solidFill>
              </a:rPr>
              <a:t>So sánh điểm GCS lúc BN rời phòng hồi sức</a:t>
            </a:r>
            <a:endParaRPr lang="en-US" sz="2000"/>
          </a:p>
        </p:txBody>
      </p:sp>
      <p:sp>
        <p:nvSpPr>
          <p:cNvPr id="30760" name="Text Box 47"/>
          <p:cNvSpPr txBox="1">
            <a:spLocks noChangeArrowheads="1"/>
          </p:cNvSpPr>
          <p:nvPr/>
        </p:nvSpPr>
        <p:spPr bwMode="auto">
          <a:xfrm>
            <a:off x="263525" y="5391150"/>
            <a:ext cx="5832475" cy="641350"/>
          </a:xfrm>
          <a:prstGeom prst="rect">
            <a:avLst/>
          </a:prstGeom>
          <a:solidFill>
            <a:srgbClr val="8A5E8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>
              <a:spcBef>
                <a:spcPct val="50000"/>
              </a:spcBef>
            </a:pPr>
            <a:r>
              <a:rPr lang="vi-VN"/>
              <a:t>Tỉ lệ phân nhóm </a:t>
            </a:r>
            <a:r>
              <a:rPr lang="en-US"/>
              <a:t>BN</a:t>
            </a:r>
            <a:r>
              <a:rPr lang="vi-VN"/>
              <a:t> theo điểm GCS ở hai nhóm khác nhau không có ý nghĩa thống kê</a:t>
            </a:r>
            <a:r>
              <a:rPr lang="en-US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>
          <a:xfrm>
            <a:off x="677863" y="609600"/>
            <a:ext cx="8596312" cy="771525"/>
          </a:xfrm>
        </p:spPr>
        <p:txBody>
          <a:bodyPr/>
          <a:lstStyle/>
          <a:p>
            <a:pPr algn="ctr" eaLnBrk="1" hangingPunct="1"/>
            <a:r>
              <a:rPr lang="en-SG" b="1" smtClean="0">
                <a:latin typeface="Arial" charset="0"/>
                <a:cs typeface="Arial" charset="0"/>
              </a:rPr>
              <a:t>KẾT QUẢ BÀN LUẬN</a:t>
            </a:r>
          </a:p>
        </p:txBody>
      </p:sp>
      <p:sp>
        <p:nvSpPr>
          <p:cNvPr id="31746" name="Rectangle 47"/>
          <p:cNvSpPr>
            <a:spLocks noGrp="1"/>
          </p:cNvSpPr>
          <p:nvPr>
            <p:ph type="body" sz="half" idx="4294967295"/>
          </p:nvPr>
        </p:nvSpPr>
        <p:spPr>
          <a:xfrm>
            <a:off x="677863" y="2160588"/>
            <a:ext cx="4221162" cy="3881437"/>
          </a:xfrm>
        </p:spPr>
        <p:txBody>
          <a:bodyPr/>
          <a:lstStyle/>
          <a:p>
            <a:endParaRPr lang="en-US" sz="1600" smtClean="0"/>
          </a:p>
        </p:txBody>
      </p:sp>
      <p:sp>
        <p:nvSpPr>
          <p:cNvPr id="31747" name="Rectangle 48"/>
          <p:cNvSpPr>
            <a:spLocks noGrp="1"/>
          </p:cNvSpPr>
          <p:nvPr>
            <p:ph type="body" sz="half" idx="4294967295"/>
          </p:nvPr>
        </p:nvSpPr>
        <p:spPr>
          <a:xfrm>
            <a:off x="6705600" y="2214563"/>
            <a:ext cx="4222750" cy="3376612"/>
          </a:xfrm>
          <a:solidFill>
            <a:srgbClr val="FF0066"/>
          </a:solidFill>
        </p:spPr>
        <p:txBody>
          <a:bodyPr/>
          <a:lstStyle/>
          <a:p>
            <a:pPr eaLnBrk="1" hangingPunct="1">
              <a:buFont typeface="Wingdings 3" pitchFamily="18" charset="2"/>
              <a:buNone/>
            </a:pPr>
            <a:r>
              <a:rPr lang="en-US" sz="2000" smtClean="0">
                <a:latin typeface="Arial" charset="0"/>
              </a:rPr>
              <a:t>- </a:t>
            </a:r>
            <a:r>
              <a:rPr lang="vi-VN" sz="2000" b="1" smtClean="0">
                <a:cs typeface="Arial" charset="0"/>
              </a:rPr>
              <a:t>Lê Tùng Uyên</a:t>
            </a:r>
            <a:r>
              <a:rPr lang="en-US" sz="2000" b="1" smtClean="0">
                <a:latin typeface="Arial" charset="0"/>
                <a:cs typeface="Arial" charset="0"/>
              </a:rPr>
              <a:t>:</a:t>
            </a:r>
            <a:r>
              <a:rPr lang="vi-VN" sz="2000" b="1" smtClean="0">
                <a:cs typeface="Arial" charset="0"/>
              </a:rPr>
              <a:t> </a:t>
            </a:r>
            <a:r>
              <a:rPr lang="en-US" sz="2000" b="1" smtClean="0">
                <a:latin typeface="Arial" charset="0"/>
                <a:cs typeface="Arial" charset="0"/>
              </a:rPr>
              <a:t>BN</a:t>
            </a:r>
            <a:r>
              <a:rPr lang="vi-VN" sz="2000" b="1" smtClean="0">
                <a:cs typeface="Arial" charset="0"/>
              </a:rPr>
              <a:t> có GCS thấp có tỉ lệ cải thiện thấp. N</a:t>
            </a:r>
            <a:r>
              <a:rPr lang="en-US" sz="2000" b="1" smtClean="0">
                <a:latin typeface="Arial" charset="0"/>
                <a:cs typeface="Arial" charset="0"/>
              </a:rPr>
              <a:t>C</a:t>
            </a:r>
            <a:r>
              <a:rPr lang="vi-VN" sz="2000" b="1" smtClean="0">
                <a:cs typeface="Arial" charset="0"/>
              </a:rPr>
              <a:t> của chúng tôi, sau thời gian hồi sức </a:t>
            </a:r>
            <a:r>
              <a:rPr lang="en-US" sz="2000" b="1" smtClean="0">
                <a:latin typeface="Arial" charset="0"/>
                <a:cs typeface="Arial" charset="0"/>
              </a:rPr>
              <a:t>BN</a:t>
            </a:r>
            <a:r>
              <a:rPr lang="vi-VN" sz="2000" b="1" smtClean="0">
                <a:cs typeface="Arial" charset="0"/>
              </a:rPr>
              <a:t> có GCS 13 – 15 thấp hơn </a:t>
            </a:r>
            <a:r>
              <a:rPr lang="en-US" sz="2000" b="1" smtClean="0">
                <a:latin typeface="Arial" charset="0"/>
                <a:cs typeface="Arial" charset="0"/>
              </a:rPr>
              <a:t>tác giả </a:t>
            </a:r>
            <a:r>
              <a:rPr lang="vi-VN" sz="2000" b="1" smtClean="0">
                <a:cs typeface="Arial" charset="0"/>
              </a:rPr>
              <a:t>(</a:t>
            </a:r>
            <a:r>
              <a:rPr lang="en-US" sz="2000" b="1" smtClean="0">
                <a:latin typeface="Arial" charset="0"/>
                <a:cs typeface="Arial" charset="0"/>
              </a:rPr>
              <a:t>7</a:t>
            </a:r>
            <a:r>
              <a:rPr lang="vi-VN" sz="2000" b="1" smtClean="0">
                <a:cs typeface="Arial" charset="0"/>
              </a:rPr>
              <a:t>,6</a:t>
            </a:r>
            <a:r>
              <a:rPr lang="en-US" sz="2000" b="1" smtClean="0">
                <a:latin typeface="Arial" charset="0"/>
                <a:cs typeface="Arial" charset="0"/>
              </a:rPr>
              <a:t>9</a:t>
            </a:r>
            <a:r>
              <a:rPr lang="vi-VN" sz="2000" b="1" smtClean="0">
                <a:cs typeface="Arial" charset="0"/>
              </a:rPr>
              <a:t>% so với 14,8%)</a:t>
            </a:r>
            <a:endParaRPr lang="en-US" sz="2000" b="1" smtClean="0">
              <a:latin typeface="Arial" charset="0"/>
              <a:cs typeface="Arial" charset="0"/>
            </a:endParaRPr>
          </a:p>
          <a:p>
            <a:pPr eaLnBrk="1" hangingPunct="1">
              <a:buFont typeface="Wingdings 3" pitchFamily="18" charset="2"/>
              <a:buNone/>
            </a:pPr>
            <a:r>
              <a:rPr lang="en-US" sz="2000" b="1" smtClean="0">
                <a:latin typeface="Arial" charset="0"/>
                <a:cs typeface="Arial" charset="0"/>
              </a:rPr>
              <a:t>- </a:t>
            </a:r>
            <a:r>
              <a:rPr lang="vi-VN" sz="2000" b="1" smtClean="0">
                <a:cs typeface="Arial" charset="0"/>
              </a:rPr>
              <a:t>Lý do tất cả </a:t>
            </a:r>
            <a:r>
              <a:rPr lang="en-US" sz="2000" b="1" smtClean="0">
                <a:latin typeface="Arial" charset="0"/>
                <a:cs typeface="Arial" charset="0"/>
              </a:rPr>
              <a:t>BN</a:t>
            </a:r>
            <a:r>
              <a:rPr lang="vi-VN" sz="2000" b="1" smtClean="0">
                <a:cs typeface="Arial" charset="0"/>
              </a:rPr>
              <a:t> của chúng tôi có CTSN nặng GCS 3 – 8 điểm</a:t>
            </a:r>
            <a:endParaRPr lang="en-US" sz="2000" b="1" smtClean="0">
              <a:latin typeface="Arial" charset="0"/>
              <a:cs typeface="Arial" charset="0"/>
            </a:endParaRPr>
          </a:p>
        </p:txBody>
      </p:sp>
      <p:graphicFrame>
        <p:nvGraphicFramePr>
          <p:cNvPr id="30764" name="Group 44"/>
          <p:cNvGraphicFramePr>
            <a:graphicFrameLocks noGrp="1"/>
          </p:cNvGraphicFramePr>
          <p:nvPr>
            <p:ph idx="1"/>
          </p:nvPr>
        </p:nvGraphicFramePr>
        <p:xfrm>
          <a:off x="0" y="2308225"/>
          <a:ext cx="6396038" cy="2352675"/>
        </p:xfrm>
        <a:graphic>
          <a:graphicData uri="http://schemas.openxmlformats.org/drawingml/2006/table">
            <a:tbl>
              <a:tblPr/>
              <a:tblGrid>
                <a:gridCol w="1355725"/>
                <a:gridCol w="1395413"/>
                <a:gridCol w="1397000"/>
                <a:gridCol w="1062037"/>
                <a:gridCol w="1185863"/>
              </a:tblGrid>
              <a:tr h="784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Kết quả</a:t>
                      </a:r>
                      <a:endParaRPr kumimoji="0" lang="en-SG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GCS 3-5</a:t>
                      </a:r>
                      <a:endParaRPr kumimoji="0" lang="en-SG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GCS 6-8</a:t>
                      </a:r>
                      <a:endParaRPr kumimoji="0" lang="en-SG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OR</a:t>
                      </a:r>
                      <a:endParaRPr kumimoji="0" lang="en-SG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p</a:t>
                      </a:r>
                      <a:endParaRPr kumimoji="0" lang="en-SG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784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Tử vong</a:t>
                      </a:r>
                      <a:endParaRPr kumimoji="0" lang="en-SG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11</a:t>
                      </a:r>
                      <a:endParaRPr kumimoji="0" lang="en-SG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FB6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  <a:endParaRPr kumimoji="0" lang="en-SG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FB6C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5,13</a:t>
                      </a:r>
                      <a:endParaRPr kumimoji="0" lang="en-SG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FB6C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0,002</a:t>
                      </a:r>
                      <a:endParaRPr kumimoji="0" lang="en-SG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FB6C0"/>
                    </a:solidFill>
                  </a:tcPr>
                </a:tc>
              </a:tr>
              <a:tr h="784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Sống</a:t>
                      </a:r>
                      <a:endParaRPr kumimoji="0" lang="en-SG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  <a:endParaRPr kumimoji="0" lang="en-SG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FB6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42</a:t>
                      </a:r>
                      <a:endParaRPr kumimoji="0" lang="en-SG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FB6C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1772" name="Text Box 45"/>
          <p:cNvSpPr txBox="1">
            <a:spLocks noChangeArrowheads="1"/>
          </p:cNvSpPr>
          <p:nvPr/>
        </p:nvSpPr>
        <p:spPr bwMode="auto">
          <a:xfrm>
            <a:off x="1081088" y="1981200"/>
            <a:ext cx="48561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endParaRPr lang="en-US"/>
          </a:p>
        </p:txBody>
      </p:sp>
      <p:sp>
        <p:nvSpPr>
          <p:cNvPr id="31773" name="Text Box 46"/>
          <p:cNvSpPr txBox="1">
            <a:spLocks noChangeArrowheads="1"/>
          </p:cNvSpPr>
          <p:nvPr/>
        </p:nvSpPr>
        <p:spPr bwMode="auto">
          <a:xfrm>
            <a:off x="668338" y="1520825"/>
            <a:ext cx="71532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</a:pPr>
            <a:r>
              <a:rPr lang="en-US">
                <a:solidFill>
                  <a:srgbClr val="FFFFFF"/>
                </a:solidFill>
              </a:rPr>
              <a:t> </a:t>
            </a:r>
            <a:r>
              <a:rPr lang="en-US" sz="2000">
                <a:solidFill>
                  <a:srgbClr val="FFFFFF"/>
                </a:solidFill>
              </a:rPr>
              <a:t>Tương quan giữa GCS lúc vào viện với tử vong</a:t>
            </a:r>
            <a:endParaRPr lang="en-US" sz="2000"/>
          </a:p>
        </p:txBody>
      </p:sp>
      <p:sp>
        <p:nvSpPr>
          <p:cNvPr id="31774" name="Text Box 49"/>
          <p:cNvSpPr txBox="1">
            <a:spLocks noChangeArrowheads="1"/>
          </p:cNvSpPr>
          <p:nvPr/>
        </p:nvSpPr>
        <p:spPr bwMode="auto">
          <a:xfrm>
            <a:off x="358775" y="4979988"/>
            <a:ext cx="5807075" cy="641350"/>
          </a:xfrm>
          <a:prstGeom prst="rect">
            <a:avLst/>
          </a:prstGeom>
          <a:solidFill>
            <a:srgbClr val="8A5E8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>
              <a:spcBef>
                <a:spcPct val="50000"/>
              </a:spcBef>
            </a:pPr>
            <a:r>
              <a:rPr lang="en-US"/>
              <a:t>BN</a:t>
            </a:r>
            <a:r>
              <a:rPr lang="vi-VN"/>
              <a:t> có GCS lúc vào viện 3 – 5 điểm có tỉ lệ tử vong cao gấp 5,13 lần so với </a:t>
            </a:r>
            <a:r>
              <a:rPr lang="en-US"/>
              <a:t>BN</a:t>
            </a:r>
            <a:r>
              <a:rPr lang="vi-VN"/>
              <a:t> có GCS 6 – 8 điểm (p &lt; 0,05)</a:t>
            </a:r>
            <a:r>
              <a:rPr lang="en-US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11200" y="390525"/>
            <a:ext cx="8596313" cy="596900"/>
          </a:xfrm>
        </p:spPr>
        <p:txBody>
          <a:bodyPr/>
          <a:lstStyle/>
          <a:p>
            <a:pPr algn="ctr" eaLnBrk="1" hangingPunct="1"/>
            <a:r>
              <a:rPr lang="en-SG" sz="3200" b="1" smtClean="0">
                <a:latin typeface="Arial" charset="0"/>
                <a:cs typeface="Arial" charset="0"/>
              </a:rPr>
              <a:t>KẾT QUẢ BÀN LUẬN</a:t>
            </a:r>
          </a:p>
        </p:txBody>
      </p:sp>
      <p:sp>
        <p:nvSpPr>
          <p:cNvPr id="32770" name="Rectangle 34"/>
          <p:cNvSpPr>
            <a:spLocks noGrp="1"/>
          </p:cNvSpPr>
          <p:nvPr>
            <p:ph type="body" sz="half" idx="4294967295"/>
          </p:nvPr>
        </p:nvSpPr>
        <p:spPr>
          <a:xfrm>
            <a:off x="1239838" y="2160588"/>
            <a:ext cx="4221162" cy="3881437"/>
          </a:xfrm>
        </p:spPr>
        <p:txBody>
          <a:bodyPr/>
          <a:lstStyle/>
          <a:p>
            <a:endParaRPr lang="en-US" sz="1600" smtClean="0"/>
          </a:p>
        </p:txBody>
      </p:sp>
      <p:sp>
        <p:nvSpPr>
          <p:cNvPr id="32771" name="Rectangle 35"/>
          <p:cNvSpPr>
            <a:spLocks noGrp="1"/>
          </p:cNvSpPr>
          <p:nvPr>
            <p:ph type="body" sz="half" idx="4294967295"/>
          </p:nvPr>
        </p:nvSpPr>
        <p:spPr>
          <a:xfrm>
            <a:off x="6430963" y="1749425"/>
            <a:ext cx="4222750" cy="4356100"/>
          </a:xfrm>
          <a:solidFill>
            <a:srgbClr val="FF0066"/>
          </a:solidFill>
        </p:spPr>
        <p:txBody>
          <a:bodyPr/>
          <a:lstStyle/>
          <a:p>
            <a:pPr algn="just">
              <a:spcBef>
                <a:spcPct val="0"/>
              </a:spcBef>
              <a:buClrTx/>
              <a:buSzTx/>
              <a:buFont typeface="Arial" charset="0"/>
              <a:buNone/>
            </a:pPr>
            <a:r>
              <a:rPr lang="en-US" sz="1900" smtClean="0">
                <a:latin typeface="Arial" charset="0"/>
              </a:rPr>
              <a:t>-  Tương tự Nguyễn Ngọc Anh</a:t>
            </a:r>
            <a:r>
              <a:rPr lang="vi-VN" sz="2000" smtClean="0"/>
              <a:t> </a:t>
            </a:r>
            <a:endParaRPr lang="en-US" sz="2000" smtClean="0"/>
          </a:p>
          <a:p>
            <a:pPr algn="just">
              <a:spcBef>
                <a:spcPct val="0"/>
              </a:spcBef>
              <a:buClrTx/>
              <a:buSzTx/>
              <a:buFont typeface="Arial" charset="0"/>
              <a:buNone/>
            </a:pPr>
            <a:r>
              <a:rPr lang="en-US" sz="2000" smtClean="0">
                <a:latin typeface="Arial" charset="0"/>
              </a:rPr>
              <a:t>- </a:t>
            </a:r>
            <a:r>
              <a:rPr lang="vi-VN" sz="2000" smtClean="0"/>
              <a:t>Talving theo dõi ALNS có tỉ lệ tử vong thấp h</a:t>
            </a:r>
            <a:r>
              <a:rPr lang="en-US" sz="2000" smtClean="0">
                <a:latin typeface="Arial" charset="0"/>
              </a:rPr>
              <a:t>ơn không theo dõi ALNS</a:t>
            </a:r>
            <a:endParaRPr lang="en-US" sz="2000" smtClean="0"/>
          </a:p>
          <a:p>
            <a:pPr algn="just">
              <a:spcBef>
                <a:spcPct val="0"/>
              </a:spcBef>
              <a:buClrTx/>
              <a:buSzTx/>
              <a:buFont typeface="Arial" charset="0"/>
              <a:buNone/>
            </a:pPr>
            <a:r>
              <a:rPr lang="en-US" sz="2000" smtClean="0">
                <a:latin typeface="Arial" charset="0"/>
              </a:rPr>
              <a:t>- </a:t>
            </a:r>
            <a:r>
              <a:rPr lang="vi-VN" sz="2000" smtClean="0"/>
              <a:t>Tỉ lệ tử vong sau 2 tuần điều trị không theo dõi ALNS là 33,2% và 19,2% có theo dõi ALNS </a:t>
            </a:r>
            <a:endParaRPr lang="en-US" sz="2000" smtClean="0"/>
          </a:p>
          <a:p>
            <a:pPr algn="just">
              <a:spcBef>
                <a:spcPct val="0"/>
              </a:spcBef>
              <a:buClrTx/>
              <a:buSzTx/>
              <a:buFont typeface="Arial" charset="0"/>
              <a:buNone/>
            </a:pPr>
            <a:r>
              <a:rPr lang="en-US" sz="2000" smtClean="0">
                <a:latin typeface="Arial" charset="0"/>
              </a:rPr>
              <a:t>- </a:t>
            </a:r>
            <a:r>
              <a:rPr lang="vi-VN" sz="2000" smtClean="0"/>
              <a:t>Maurizt đánh giá tỉ lệ tử vong </a:t>
            </a:r>
            <a:r>
              <a:rPr lang="en-US" sz="2000" smtClean="0"/>
              <a:t>CTSN nặng </a:t>
            </a:r>
            <a:r>
              <a:rPr lang="vi-VN" sz="2000" smtClean="0"/>
              <a:t>tại hồi sức 30,8%, </a:t>
            </a:r>
            <a:r>
              <a:rPr lang="en-US" sz="2000" smtClean="0">
                <a:latin typeface="Arial" charset="0"/>
              </a:rPr>
              <a:t>sau </a:t>
            </a:r>
            <a:r>
              <a:rPr lang="vi-VN" sz="2000" smtClean="0"/>
              <a:t>90 ngày 35,7%</a:t>
            </a:r>
            <a:endParaRPr lang="en-US" sz="2000" smtClean="0"/>
          </a:p>
          <a:p>
            <a:pPr algn="just">
              <a:spcBef>
                <a:spcPct val="0"/>
              </a:spcBef>
              <a:buClrTx/>
              <a:buSzTx/>
              <a:buFont typeface="Wingdings 3" pitchFamily="18" charset="2"/>
              <a:buNone/>
            </a:pPr>
            <a:r>
              <a:rPr lang="en-US" sz="2000" smtClean="0">
                <a:latin typeface="Arial" charset="0"/>
              </a:rPr>
              <a:t>- </a:t>
            </a:r>
            <a:r>
              <a:rPr lang="vi-VN" sz="2000" smtClean="0"/>
              <a:t>Tỉ lệ tử vong </a:t>
            </a:r>
            <a:r>
              <a:rPr lang="en-US" sz="2000" smtClean="0"/>
              <a:t>trong NC</a:t>
            </a:r>
            <a:r>
              <a:rPr lang="vi-VN" sz="2000" smtClean="0"/>
              <a:t> chúng tôi thấp hơn vì </a:t>
            </a:r>
            <a:r>
              <a:rPr lang="en-US" sz="2000" smtClean="0"/>
              <a:t>NC</a:t>
            </a:r>
            <a:r>
              <a:rPr lang="vi-VN" sz="2000" smtClean="0"/>
              <a:t> chỉ thống kê trong thời gian </a:t>
            </a:r>
            <a:r>
              <a:rPr lang="en-US" sz="2000" smtClean="0">
                <a:latin typeface="Arial" charset="0"/>
              </a:rPr>
              <a:t>HS</a:t>
            </a:r>
            <a:endParaRPr lang="en-US" sz="1600" smtClean="0"/>
          </a:p>
        </p:txBody>
      </p:sp>
      <p:graphicFrame>
        <p:nvGraphicFramePr>
          <p:cNvPr id="32799" name="Group 31"/>
          <p:cNvGraphicFramePr>
            <a:graphicFrameLocks noGrp="1"/>
          </p:cNvGraphicFramePr>
          <p:nvPr>
            <p:ph idx="1"/>
          </p:nvPr>
        </p:nvGraphicFramePr>
        <p:xfrm>
          <a:off x="142875" y="1758950"/>
          <a:ext cx="6248400" cy="2000250"/>
        </p:xfrm>
        <a:graphic>
          <a:graphicData uri="http://schemas.openxmlformats.org/drawingml/2006/table">
            <a:tbl>
              <a:tblPr/>
              <a:tblGrid>
                <a:gridCol w="1165225"/>
                <a:gridCol w="1508125"/>
                <a:gridCol w="1531938"/>
                <a:gridCol w="1050925"/>
                <a:gridCol w="992187"/>
              </a:tblGrid>
              <a:tr h="601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Kết quả</a:t>
                      </a:r>
                      <a:endParaRPr kumimoji="0" lang="en-SG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ALNS ≥20</a:t>
                      </a:r>
                      <a:endParaRPr kumimoji="0" lang="en-SG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ALNS&lt;20</a:t>
                      </a:r>
                      <a:endParaRPr kumimoji="0" lang="en-SG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OR</a:t>
                      </a:r>
                      <a:endParaRPr kumimoji="0" lang="en-SG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p</a:t>
                      </a:r>
                      <a:endParaRPr kumimoji="0" lang="en-SG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796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Tử vong</a:t>
                      </a:r>
                      <a:endParaRPr kumimoji="0" lang="en-SG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  <a:endParaRPr kumimoji="0" lang="en-SG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FB6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11</a:t>
                      </a:r>
                      <a:endParaRPr kumimoji="0" lang="en-SG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FB6C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20,45</a:t>
                      </a:r>
                      <a:endParaRPr kumimoji="0" lang="en-SG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FB6C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&lt; 0,001</a:t>
                      </a:r>
                      <a:endParaRPr kumimoji="0" lang="en-SG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FB6C0"/>
                    </a:solidFill>
                  </a:tcPr>
                </a:tc>
              </a:tr>
              <a:tr h="601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Sống</a:t>
                      </a:r>
                      <a:endParaRPr kumimoji="0" lang="en-SG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SG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FB6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50</a:t>
                      </a:r>
                      <a:endParaRPr kumimoji="0" lang="en-SG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FB6C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2796" name="Rectangle 4"/>
          <p:cNvSpPr>
            <a:spLocks noChangeArrowheads="1"/>
          </p:cNvSpPr>
          <p:nvPr/>
        </p:nvSpPr>
        <p:spPr bwMode="auto">
          <a:xfrm>
            <a:off x="217488" y="3979863"/>
            <a:ext cx="6119812" cy="1552575"/>
          </a:xfrm>
          <a:prstGeom prst="rect">
            <a:avLst/>
          </a:prstGeom>
          <a:solidFill>
            <a:srgbClr val="FF66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vi-VN" sz="2400"/>
              <a:t>B</a:t>
            </a:r>
            <a:r>
              <a:rPr lang="en-US" sz="2400"/>
              <a:t>N</a:t>
            </a:r>
            <a:r>
              <a:rPr lang="vi-VN" sz="2400"/>
              <a:t> có ALNS ≥ 20 mmHg có nguy cơ tử vong cao hơn 20,45 lần so với các </a:t>
            </a:r>
            <a:r>
              <a:rPr lang="en-US" sz="2400"/>
              <a:t>BN</a:t>
            </a:r>
            <a:r>
              <a:rPr lang="vi-VN" sz="2400"/>
              <a:t> có ALNS &lt; 20 mmHg (sự khác nhau có ý nghĩa thống kê, p &lt; 0,001)</a:t>
            </a:r>
            <a:endParaRPr lang="en-SG" sz="2400">
              <a:latin typeface="Trebuchet MS" pitchFamily="34" charset="0"/>
            </a:endParaRPr>
          </a:p>
        </p:txBody>
      </p:sp>
      <p:sp>
        <p:nvSpPr>
          <p:cNvPr id="32797" name="Text Box 28"/>
          <p:cNvSpPr txBox="1">
            <a:spLocks noChangeArrowheads="1"/>
          </p:cNvSpPr>
          <p:nvPr/>
        </p:nvSpPr>
        <p:spPr bwMode="auto">
          <a:xfrm>
            <a:off x="804863" y="1195388"/>
            <a:ext cx="73025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</a:pPr>
            <a:r>
              <a:rPr lang="en-US">
                <a:solidFill>
                  <a:srgbClr val="FFFFFF"/>
                </a:solidFill>
              </a:rPr>
              <a:t> </a:t>
            </a:r>
            <a:r>
              <a:rPr lang="vi-VN" b="1"/>
              <a:t>Tương quan giữa bệnh nhân có tăng ALNS với tử vong</a:t>
            </a:r>
            <a:r>
              <a:rPr lang="en-US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>
          <a:xfrm>
            <a:off x="688975" y="393700"/>
            <a:ext cx="8596313" cy="844550"/>
          </a:xfrm>
        </p:spPr>
        <p:txBody>
          <a:bodyPr/>
          <a:lstStyle/>
          <a:p>
            <a:pPr algn="ctr" eaLnBrk="1" hangingPunct="1"/>
            <a:r>
              <a:rPr lang="en-US" b="1" smtClean="0"/>
              <a:t>KẾT LUẬN</a:t>
            </a:r>
            <a:endParaRPr lang="en-SG" b="1" smtClean="0"/>
          </a:p>
        </p:txBody>
      </p:sp>
      <p:sp>
        <p:nvSpPr>
          <p:cNvPr id="33794" name="Content Placeholder 2"/>
          <p:cNvSpPr>
            <a:spLocks noGrp="1"/>
          </p:cNvSpPr>
          <p:nvPr>
            <p:ph idx="1"/>
          </p:nvPr>
        </p:nvSpPr>
        <p:spPr>
          <a:xfrm>
            <a:off x="735013" y="1522413"/>
            <a:ext cx="8596312" cy="3881437"/>
          </a:xfrm>
        </p:spPr>
        <p:txBody>
          <a:bodyPr/>
          <a:lstStyle/>
          <a:p>
            <a:pPr eaLnBrk="1" hangingPunct="1"/>
            <a:r>
              <a:rPr lang="en-US" sz="2800" smtClean="0">
                <a:latin typeface="Arial" charset="0"/>
                <a:cs typeface="Arial" charset="0"/>
              </a:rPr>
              <a:t>BN</a:t>
            </a:r>
            <a:r>
              <a:rPr lang="vi-VN" sz="2800" smtClean="0">
                <a:cs typeface="Arial" charset="0"/>
              </a:rPr>
              <a:t> có GCS 3 – 5 điểm có nguy cơ chết gấp 5,13 lần </a:t>
            </a:r>
            <a:r>
              <a:rPr lang="en-US" sz="2800" smtClean="0">
                <a:latin typeface="Arial" charset="0"/>
                <a:cs typeface="Arial" charset="0"/>
              </a:rPr>
              <a:t>BN</a:t>
            </a:r>
            <a:r>
              <a:rPr lang="vi-VN" sz="2800" smtClean="0">
                <a:cs typeface="Arial" charset="0"/>
              </a:rPr>
              <a:t> có GCS 6 – 8 điểm (p &lt; 0,05) </a:t>
            </a:r>
            <a:endParaRPr lang="en-US" sz="2800" smtClean="0">
              <a:latin typeface="Arial" charset="0"/>
              <a:cs typeface="Arial" charset="0"/>
            </a:endParaRPr>
          </a:p>
          <a:p>
            <a:pPr eaLnBrk="1" hangingPunct="1"/>
            <a:r>
              <a:rPr lang="vi-VN" sz="2800" smtClean="0">
                <a:cs typeface="Arial" charset="0"/>
              </a:rPr>
              <a:t>B</a:t>
            </a:r>
            <a:r>
              <a:rPr lang="en-US" sz="2800" smtClean="0">
                <a:latin typeface="Arial" charset="0"/>
                <a:cs typeface="Arial" charset="0"/>
              </a:rPr>
              <a:t>N</a:t>
            </a:r>
            <a:r>
              <a:rPr lang="vi-VN" sz="2800" smtClean="0">
                <a:cs typeface="Arial" charset="0"/>
              </a:rPr>
              <a:t> có tăng ALNS ≥ 20 mmHg có nguy cơ tử vong gấp 20,45 lần </a:t>
            </a:r>
            <a:r>
              <a:rPr lang="en-US" sz="2800" smtClean="0">
                <a:latin typeface="Arial" charset="0"/>
                <a:cs typeface="Arial" charset="0"/>
              </a:rPr>
              <a:t>BN</a:t>
            </a:r>
            <a:r>
              <a:rPr lang="vi-VN" sz="2800" smtClean="0">
                <a:cs typeface="Arial" charset="0"/>
              </a:rPr>
              <a:t> có ALNS &lt; 20 mmHg</a:t>
            </a:r>
            <a:endParaRPr lang="en-US" sz="2800" smtClean="0">
              <a:latin typeface="Arial" charset="0"/>
              <a:cs typeface="Arial" charset="0"/>
            </a:endParaRPr>
          </a:p>
          <a:p>
            <a:pPr eaLnBrk="1" hangingPunct="1"/>
            <a:r>
              <a:rPr lang="vi-VN" sz="2800" smtClean="0"/>
              <a:t>B</a:t>
            </a:r>
            <a:r>
              <a:rPr lang="en-US" sz="2800" smtClean="0">
                <a:latin typeface="Arial" charset="0"/>
              </a:rPr>
              <a:t>N CTSN</a:t>
            </a:r>
            <a:r>
              <a:rPr lang="vi-VN" sz="2800" smtClean="0"/>
              <a:t> nặng được theo dõi </a:t>
            </a:r>
            <a:r>
              <a:rPr lang="en-US" sz="2800" smtClean="0">
                <a:latin typeface="Arial" charset="0"/>
              </a:rPr>
              <a:t>ALNS</a:t>
            </a:r>
            <a:r>
              <a:rPr lang="vi-VN" sz="2800" smtClean="0"/>
              <a:t>, </a:t>
            </a:r>
            <a:r>
              <a:rPr lang="en-US" sz="2800" smtClean="0">
                <a:latin typeface="Arial" charset="0"/>
              </a:rPr>
              <a:t>an thần bằng propofol có </a:t>
            </a:r>
            <a:r>
              <a:rPr lang="vi-VN" sz="2800" smtClean="0"/>
              <a:t>tỉ lệ tử vong tại hồi sức của nhóm TCI tương tự nhóm CI</a:t>
            </a:r>
            <a:endParaRPr lang="en-SG" sz="28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SG" smtClean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6" name="Rectangle 5"/>
          <p:cNvSpPr/>
          <p:nvPr/>
        </p:nvSpPr>
        <p:spPr>
          <a:xfrm>
            <a:off x="3103418" y="2967336"/>
            <a:ext cx="6487797" cy="1323439"/>
          </a:xfrm>
          <a:prstGeom prst="rect">
            <a:avLst/>
          </a:prstGeom>
          <a:solidFill>
            <a:srgbClr val="00B050"/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206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+mn-lt"/>
                <a:cs typeface="+mn-cs"/>
              </a:rPr>
              <a:t>THANK YOU 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>
          <a:xfrm>
            <a:off x="677863" y="360363"/>
            <a:ext cx="8596312" cy="815975"/>
          </a:xfrm>
        </p:spPr>
        <p:txBody>
          <a:bodyPr/>
          <a:lstStyle/>
          <a:p>
            <a:pPr algn="ctr" eaLnBrk="1" hangingPunct="1"/>
            <a:r>
              <a:rPr lang="en-US" b="1" smtClean="0">
                <a:latin typeface="Arial" charset="0"/>
                <a:cs typeface="Arial" charset="0"/>
              </a:rPr>
              <a:t>ĐẶT VẤN ĐỀ</a:t>
            </a:r>
            <a:endParaRPr lang="en-SG" b="1" smtClean="0">
              <a:latin typeface="Arial" charset="0"/>
              <a:cs typeface="Arial" charset="0"/>
            </a:endParaRP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677863" y="1274763"/>
            <a:ext cx="8794750" cy="3960812"/>
          </a:xfrm>
        </p:spPr>
        <p:txBody>
          <a:bodyPr/>
          <a:lstStyle/>
          <a:p>
            <a:pPr eaLnBrk="1" hangingPunct="1"/>
            <a:r>
              <a:rPr lang="en-US" sz="2800" smtClean="0">
                <a:latin typeface="Arial" charset="0"/>
                <a:cs typeface="Arial" charset="0"/>
              </a:rPr>
              <a:t>Đặt NKQ, thở máy, thực hiện các thủ thuật =&gt; kích thích =&gt; tăng ALNS</a:t>
            </a:r>
          </a:p>
          <a:p>
            <a:pPr eaLnBrk="1" hangingPunct="1"/>
            <a:r>
              <a:rPr lang="en-US" sz="2800" smtClean="0">
                <a:latin typeface="Arial" charset="0"/>
                <a:cs typeface="Arial" charset="0"/>
              </a:rPr>
              <a:t>An thần làm giảm lo âu, hạn chế tăng ALNS</a:t>
            </a:r>
          </a:p>
          <a:p>
            <a:pPr eaLnBrk="1" hangingPunct="1"/>
            <a:r>
              <a:rPr lang="en-US" sz="2800" smtClean="0">
                <a:latin typeface="Arial" charset="0"/>
                <a:cs typeface="Arial" charset="0"/>
              </a:rPr>
              <a:t>Cần thuốc an thần có thời gian khởi phát và hồi tỉnh nhanh, dễ chuẩn độ</a:t>
            </a:r>
            <a:endParaRPr lang="en-SG" sz="2800" smtClean="0">
              <a:latin typeface="Arial" charset="0"/>
              <a:cs typeface="Arial" charset="0"/>
            </a:endParaRPr>
          </a:p>
          <a:p>
            <a:pPr eaLnBrk="1" hangingPunct="1"/>
            <a:r>
              <a:rPr lang="en-US" sz="2800" smtClean="0">
                <a:latin typeface="Arial" charset="0"/>
                <a:cs typeface="Arial" charset="0"/>
              </a:rPr>
              <a:t>Propofol thích hợp được chọn để sử dụng</a:t>
            </a:r>
            <a:endParaRPr lang="en-SG" sz="2800" smtClean="0">
              <a:latin typeface="Arial" charset="0"/>
              <a:cs typeface="Arial" charset="0"/>
            </a:endParaRPr>
          </a:p>
          <a:p>
            <a:pPr eaLnBrk="1" hangingPunct="1"/>
            <a:r>
              <a:rPr lang="vi-VN" sz="2800" smtClean="0">
                <a:cs typeface="Arial" charset="0"/>
              </a:rPr>
              <a:t>TCI cho phép duy trì nồng độ thuốc ổn định </a:t>
            </a:r>
            <a:endParaRPr lang="en-SG" sz="28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>
          <a:xfrm>
            <a:off x="811213" y="290513"/>
            <a:ext cx="8462962" cy="615950"/>
          </a:xfrm>
        </p:spPr>
        <p:txBody>
          <a:bodyPr/>
          <a:lstStyle/>
          <a:p>
            <a:pPr algn="ctr" eaLnBrk="1" hangingPunct="1"/>
            <a:r>
              <a:rPr lang="vi-VN" sz="3200" b="1" smtClean="0">
                <a:latin typeface="Arial" charset="0"/>
                <a:cs typeface="Arial" charset="0"/>
              </a:rPr>
              <a:t>ĐỐI TƯỢNG VÀ PP NGHIÊN CỨU</a:t>
            </a:r>
            <a:endParaRPr lang="en-SG" sz="3200" smtClean="0">
              <a:latin typeface="Arial" charset="0"/>
              <a:cs typeface="Arial" charset="0"/>
            </a:endParaRP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>
          <a:xfrm>
            <a:off x="304800" y="1033463"/>
            <a:ext cx="9956800" cy="4843462"/>
          </a:xfrm>
        </p:spPr>
        <p:txBody>
          <a:bodyPr/>
          <a:lstStyle/>
          <a:p>
            <a:pPr eaLnBrk="1" hangingPunct="1"/>
            <a:r>
              <a:rPr lang="vi-VN" sz="2800" b="1" smtClean="0">
                <a:cs typeface="Arial" charset="0"/>
              </a:rPr>
              <a:t>Thiết kế nghiên cứu</a:t>
            </a:r>
            <a:endParaRPr lang="en-SG" sz="2800" b="1" smtClean="0">
              <a:latin typeface="Arial" charset="0"/>
              <a:cs typeface="Arial" charset="0"/>
            </a:endParaRPr>
          </a:p>
          <a:p>
            <a:pPr eaLnBrk="1" hangingPunct="1">
              <a:buFont typeface="Wingdings 3" pitchFamily="18" charset="2"/>
              <a:buNone/>
            </a:pPr>
            <a:r>
              <a:rPr lang="vi-VN" sz="2800" smtClean="0">
                <a:cs typeface="Arial" charset="0"/>
              </a:rPr>
              <a:t>	Thử nghiệm lâm sàng có nhóm đối chứng.</a:t>
            </a:r>
            <a:endParaRPr lang="en-SG" sz="2800" smtClean="0">
              <a:latin typeface="Arial" charset="0"/>
              <a:cs typeface="Arial" charset="0"/>
            </a:endParaRPr>
          </a:p>
          <a:p>
            <a:pPr eaLnBrk="1" hangingPunct="1"/>
            <a:r>
              <a:rPr lang="vi-VN" sz="2800" b="1" smtClean="0">
                <a:cs typeface="Arial" charset="0"/>
              </a:rPr>
              <a:t>Tiêu chuẩn chọn</a:t>
            </a:r>
            <a:endParaRPr lang="en-US" sz="2800" b="1" smtClean="0">
              <a:latin typeface="Arial" charset="0"/>
              <a:cs typeface="Arial" charset="0"/>
            </a:endParaRPr>
          </a:p>
          <a:p>
            <a:pPr eaLnBrk="1" hangingPunct="1">
              <a:buFont typeface="Wingdings 3" pitchFamily="18" charset="2"/>
              <a:buNone/>
            </a:pPr>
            <a:r>
              <a:rPr lang="en-US" sz="2800" b="1" smtClean="0">
                <a:latin typeface="Arial" charset="0"/>
                <a:cs typeface="Arial" charset="0"/>
              </a:rPr>
              <a:t>     - </a:t>
            </a:r>
            <a:r>
              <a:rPr lang="vi-VN" sz="2800" smtClean="0">
                <a:cs typeface="Arial" charset="0"/>
              </a:rPr>
              <a:t>B</a:t>
            </a:r>
            <a:r>
              <a:rPr lang="en-US" sz="2800" smtClean="0">
                <a:latin typeface="Arial" charset="0"/>
                <a:cs typeface="Arial" charset="0"/>
              </a:rPr>
              <a:t>N</a:t>
            </a:r>
            <a:r>
              <a:rPr lang="vi-VN" sz="2800" smtClean="0">
                <a:cs typeface="Arial" charset="0"/>
              </a:rPr>
              <a:t> </a:t>
            </a:r>
            <a:r>
              <a:rPr lang="en-US" sz="2800" smtClean="0">
                <a:latin typeface="Arial" charset="0"/>
                <a:cs typeface="Arial" charset="0"/>
              </a:rPr>
              <a:t>CTSN</a:t>
            </a:r>
            <a:r>
              <a:rPr lang="vi-VN" sz="2800" smtClean="0">
                <a:cs typeface="Arial" charset="0"/>
              </a:rPr>
              <a:t> nặng (GCS 3 – 8)</a:t>
            </a:r>
            <a:r>
              <a:rPr lang="en-US" sz="2800" smtClean="0">
                <a:latin typeface="Arial" charset="0"/>
                <a:cs typeface="Arial" charset="0"/>
              </a:rPr>
              <a:t> </a:t>
            </a:r>
          </a:p>
          <a:p>
            <a:pPr eaLnBrk="1" hangingPunct="1">
              <a:buFont typeface="Wingdings 3" pitchFamily="18" charset="2"/>
              <a:buNone/>
            </a:pPr>
            <a:r>
              <a:rPr lang="en-US" sz="2800" smtClean="0">
                <a:latin typeface="Arial" charset="0"/>
                <a:cs typeface="Arial" charset="0"/>
              </a:rPr>
              <a:t>     - T</a:t>
            </a:r>
            <a:r>
              <a:rPr lang="vi-VN" sz="2800" smtClean="0">
                <a:cs typeface="Arial" charset="0"/>
              </a:rPr>
              <a:t>uổi</a:t>
            </a:r>
            <a:r>
              <a:rPr lang="en-US" sz="2800" smtClean="0">
                <a:latin typeface="Arial" charset="0"/>
                <a:cs typeface="Arial" charset="0"/>
              </a:rPr>
              <a:t>: </a:t>
            </a:r>
            <a:r>
              <a:rPr lang="vi-VN" sz="2800" smtClean="0">
                <a:cs typeface="Arial" charset="0"/>
              </a:rPr>
              <a:t>15 </a:t>
            </a:r>
            <a:r>
              <a:rPr lang="en-US" sz="2800" smtClean="0">
                <a:latin typeface="Arial" charset="0"/>
                <a:cs typeface="Arial" charset="0"/>
              </a:rPr>
              <a:t>-</a:t>
            </a:r>
            <a:r>
              <a:rPr lang="vi-VN" sz="2800" smtClean="0">
                <a:cs typeface="Arial" charset="0"/>
              </a:rPr>
              <a:t> 65</a:t>
            </a:r>
            <a:endParaRPr lang="en-SG" sz="2800" smtClean="0">
              <a:latin typeface="Arial" charset="0"/>
              <a:cs typeface="Arial" charset="0"/>
            </a:endParaRPr>
          </a:p>
          <a:p>
            <a:pPr eaLnBrk="1" hangingPunct="1"/>
            <a:r>
              <a:rPr lang="vi-VN" sz="2800" b="1" smtClean="0">
                <a:cs typeface="Arial" charset="0"/>
              </a:rPr>
              <a:t>Tiêu chuẩn </a:t>
            </a:r>
            <a:r>
              <a:rPr lang="en-US" sz="2800" b="1" smtClean="0">
                <a:latin typeface="Arial" charset="0"/>
                <a:cs typeface="Arial" charset="0"/>
              </a:rPr>
              <a:t>loại trừ</a:t>
            </a:r>
            <a:endParaRPr lang="en-SG" sz="2800" smtClean="0">
              <a:latin typeface="Arial" charset="0"/>
              <a:cs typeface="Arial" charset="0"/>
            </a:endParaRPr>
          </a:p>
          <a:p>
            <a:pPr eaLnBrk="1" hangingPunct="1">
              <a:buFont typeface="Wingdings 3" pitchFamily="18" charset="2"/>
              <a:buNone/>
            </a:pPr>
            <a:r>
              <a:rPr lang="vi-VN" sz="2800" smtClean="0">
                <a:cs typeface="Arial" charset="0"/>
              </a:rPr>
              <a:t>	</a:t>
            </a:r>
            <a:r>
              <a:rPr lang="en-US" sz="2800" smtClean="0">
                <a:latin typeface="Arial" charset="0"/>
                <a:cs typeface="Arial" charset="0"/>
              </a:rPr>
              <a:t> - </a:t>
            </a:r>
            <a:r>
              <a:rPr lang="vi-VN" sz="2800" smtClean="0">
                <a:cs typeface="Arial" charset="0"/>
              </a:rPr>
              <a:t>Đang </a:t>
            </a:r>
            <a:r>
              <a:rPr lang="en-US" sz="2800" smtClean="0">
                <a:latin typeface="Arial" charset="0"/>
                <a:cs typeface="Arial" charset="0"/>
              </a:rPr>
              <a:t>dùng</a:t>
            </a:r>
            <a:r>
              <a:rPr lang="vi-VN" sz="2800" smtClean="0">
                <a:cs typeface="Arial" charset="0"/>
              </a:rPr>
              <a:t> các thuốc</a:t>
            </a:r>
            <a:r>
              <a:rPr lang="en-US" sz="2800" smtClean="0">
                <a:latin typeface="Arial" charset="0"/>
                <a:cs typeface="Arial" charset="0"/>
              </a:rPr>
              <a:t>:</a:t>
            </a:r>
            <a:r>
              <a:rPr lang="vi-VN" sz="2800" smtClean="0">
                <a:cs typeface="Arial" charset="0"/>
              </a:rPr>
              <a:t> midazolam, thiopental, dãn cơ</a:t>
            </a:r>
            <a:r>
              <a:rPr lang="en-US" sz="2800" smtClean="0">
                <a:latin typeface="Arial" charset="0"/>
                <a:cs typeface="Arial" charset="0"/>
              </a:rPr>
              <a:t>, </a:t>
            </a:r>
            <a:r>
              <a:rPr lang="vi-VN" sz="2800" smtClean="0">
                <a:cs typeface="Arial" charset="0"/>
              </a:rPr>
              <a:t>morphine</a:t>
            </a:r>
            <a:endParaRPr lang="en-US" sz="2800" smtClean="0">
              <a:latin typeface="Arial" charset="0"/>
              <a:cs typeface="Arial" charset="0"/>
            </a:endParaRPr>
          </a:p>
          <a:p>
            <a:pPr eaLnBrk="1" hangingPunct="1">
              <a:buFont typeface="Wingdings 3" pitchFamily="18" charset="2"/>
              <a:buNone/>
            </a:pPr>
            <a:r>
              <a:rPr lang="en-US" sz="2800" smtClean="0">
                <a:latin typeface="Arial" charset="0"/>
                <a:cs typeface="Arial" charset="0"/>
              </a:rPr>
              <a:t>    - CCĐ</a:t>
            </a:r>
            <a:r>
              <a:rPr lang="vi-VN" sz="2800" smtClean="0">
                <a:cs typeface="Arial" charset="0"/>
              </a:rPr>
              <a:t> với propofol</a:t>
            </a:r>
            <a:endParaRPr lang="en-SG" sz="28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>
          <a:xfrm>
            <a:off x="735013" y="0"/>
            <a:ext cx="9091612" cy="730250"/>
          </a:xfrm>
        </p:spPr>
        <p:txBody>
          <a:bodyPr/>
          <a:lstStyle/>
          <a:p>
            <a:pPr algn="ctr" eaLnBrk="1" hangingPunct="1"/>
            <a:r>
              <a:rPr lang="vi-VN" sz="3200" b="1" smtClean="0">
                <a:solidFill>
                  <a:schemeClr val="tx1"/>
                </a:solidFill>
                <a:latin typeface="Arial" charset="0"/>
                <a:cs typeface="Arial" charset="0"/>
              </a:rPr>
              <a:t>Thang điểm SAS (Sedation – Agitation Scale)</a:t>
            </a:r>
            <a:endParaRPr lang="en-SG" sz="3200" b="1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graphicFrame>
        <p:nvGraphicFramePr>
          <p:cNvPr id="22560" name="Group 32"/>
          <p:cNvGraphicFramePr>
            <a:graphicFrameLocks noGrp="1"/>
          </p:cNvGraphicFramePr>
          <p:nvPr>
            <p:ph idx="1"/>
          </p:nvPr>
        </p:nvGraphicFramePr>
        <p:xfrm>
          <a:off x="663575" y="925513"/>
          <a:ext cx="9815513" cy="5029200"/>
        </p:xfrm>
        <a:graphic>
          <a:graphicData uri="http://schemas.openxmlformats.org/drawingml/2006/table">
            <a:tbl>
              <a:tblPr/>
              <a:tblGrid>
                <a:gridCol w="1822450"/>
                <a:gridCol w="7993063"/>
              </a:tblGrid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5425" algn="l"/>
                        </a:tabLst>
                      </a:pPr>
                      <a:r>
                        <a:rPr kumimoji="0" lang="vi-V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Mức độ </a:t>
                      </a:r>
                      <a:endParaRPr kumimoji="0" lang="en-SG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E766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66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66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66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5425" algn="l"/>
                        </a:tabLst>
                      </a:pPr>
                      <a:r>
                        <a:rPr kumimoji="0" lang="vi-V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Hành vi</a:t>
                      </a:r>
                      <a:endParaRPr kumimoji="0" lang="en-SG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E766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66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66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66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5425" algn="l"/>
                        </a:tabLst>
                      </a:pPr>
                      <a:r>
                        <a:rPr kumimoji="0" lang="vi-V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  <a:endParaRPr kumimoji="0" lang="en-SG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E766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66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66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66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5425" algn="l"/>
                        </a:tabLst>
                      </a:pPr>
                      <a:r>
                        <a:rPr kumimoji="0" lang="vi-V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Cực kỳ kích động. Tự kéo hoặc rút ống NKQ, catheter</a:t>
                      </a:r>
                      <a:endParaRPr kumimoji="0" lang="en-SG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E766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66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66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66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D3CC"/>
                    </a:solidFill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5425" algn="l"/>
                        </a:tabLst>
                      </a:pPr>
                      <a:r>
                        <a:rPr kumimoji="0" lang="vi-V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en-SG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E766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66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66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66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5425" algn="l"/>
                        </a:tabLst>
                      </a:pPr>
                      <a:r>
                        <a:rPr kumimoji="0" lang="vi-V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Rất kích động. Kích thích, cắn ống nội khí quản</a:t>
                      </a:r>
                      <a:endParaRPr kumimoji="0" lang="en-SG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E766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66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66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66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EAE7"/>
                    </a:solidFill>
                  </a:tcPr>
                </a:tc>
              </a:tr>
              <a:tr h="655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5425" algn="l"/>
                        </a:tabLst>
                      </a:pPr>
                      <a:r>
                        <a:rPr kumimoji="0" lang="vi-V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SG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E766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66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66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66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5425" algn="l"/>
                        </a:tabLst>
                      </a:pPr>
                      <a:r>
                        <a:rPr kumimoji="0" lang="vi-V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Kích động. Kích thích, cố gắng ngồi dậy, ưỡn người, kích thích từng lúc</a:t>
                      </a:r>
                      <a:endParaRPr kumimoji="0" lang="en-SG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E766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66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66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66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D3CC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5425" algn="l"/>
                        </a:tabLst>
                      </a:pPr>
                      <a:r>
                        <a:rPr kumimoji="0" lang="vi-V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SG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E766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66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66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66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5425" algn="l"/>
                        </a:tabLst>
                      </a:pPr>
                      <a:r>
                        <a:rPr kumimoji="0" lang="vi-V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Bình tĩnh và hợp tác. Bình tĩnh, thức tỉnh dễ dàng, làm theo lệnh</a:t>
                      </a:r>
                      <a:endParaRPr kumimoji="0" lang="en-SG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E766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66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66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66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EAE7"/>
                    </a:solidFill>
                  </a:tcPr>
                </a:tc>
              </a:tr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5425" algn="l"/>
                        </a:tabLst>
                      </a:pPr>
                      <a:r>
                        <a:rPr kumimoji="0" lang="vi-V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SG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E766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66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66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66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5425" algn="l"/>
                        </a:tabLst>
                      </a:pPr>
                      <a:r>
                        <a:rPr kumimoji="0" lang="vi-V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An thần. Đánh thức khó khăn, mở mắt hay đáp ứng khi lay gọi </a:t>
                      </a:r>
                      <a:endParaRPr kumimoji="0" lang="en-SG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E766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66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66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66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D3CC"/>
                    </a:solidFill>
                  </a:tcPr>
                </a:tc>
              </a:tr>
              <a:tr h="655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5425" algn="l"/>
                        </a:tabLst>
                      </a:pPr>
                      <a:r>
                        <a:rPr kumimoji="0" lang="vi-V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SG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E766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66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66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E766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5425" algn="l"/>
                        </a:tabLst>
                      </a:pPr>
                      <a:r>
                        <a:rPr kumimoji="0" lang="vi-V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Rất an thần. Mở mắt hay đáp ứng khi kích thích đau, có thể có những cử động tự phát</a:t>
                      </a:r>
                      <a:endParaRPr kumimoji="0" lang="en-SG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E766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66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66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E766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EAE7"/>
                    </a:solidFill>
                  </a:tcPr>
                </a:tc>
              </a:tr>
              <a:tr h="657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5425" algn="l"/>
                        </a:tabLst>
                      </a:pPr>
                      <a:r>
                        <a:rPr kumimoji="0" lang="vi-V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SG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E766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66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E766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66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5425" algn="l"/>
                        </a:tabLst>
                      </a:pPr>
                      <a:r>
                        <a:rPr kumimoji="0" lang="vi-V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Không thể thức tỉnh. Đáp ứng rất yếu hoặc không đáp ứng với những kích thích mạnh</a:t>
                      </a:r>
                      <a:endParaRPr kumimoji="0" lang="en-SG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E766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66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E766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66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D8D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>
          <a:xfrm>
            <a:off x="663575" y="0"/>
            <a:ext cx="8597900" cy="596900"/>
          </a:xfrm>
        </p:spPr>
        <p:txBody>
          <a:bodyPr/>
          <a:lstStyle/>
          <a:p>
            <a:pPr algn="ctr" eaLnBrk="1" hangingPunct="1"/>
            <a:r>
              <a:rPr lang="en-US" sz="3200" b="1" smtClean="0">
                <a:latin typeface="Arial" charset="0"/>
                <a:cs typeface="Arial" charset="0"/>
              </a:rPr>
              <a:t>Thang điểm Chamorro</a:t>
            </a:r>
            <a:endParaRPr lang="en-SG" sz="3200" b="1" smtClean="0">
              <a:latin typeface="Arial" charset="0"/>
              <a:cs typeface="Arial" charset="0"/>
            </a:endParaRPr>
          </a:p>
        </p:txBody>
      </p:sp>
      <p:graphicFrame>
        <p:nvGraphicFramePr>
          <p:cNvPr id="23575" name="Group 23"/>
          <p:cNvGraphicFramePr>
            <a:graphicFrameLocks noGrp="1"/>
          </p:cNvGraphicFramePr>
          <p:nvPr>
            <p:ph idx="1"/>
          </p:nvPr>
        </p:nvGraphicFramePr>
        <p:xfrm>
          <a:off x="774700" y="582613"/>
          <a:ext cx="9007475" cy="3461703"/>
        </p:xfrm>
        <a:graphic>
          <a:graphicData uri="http://schemas.openxmlformats.org/drawingml/2006/table">
            <a:tbl>
              <a:tblPr/>
              <a:tblGrid>
                <a:gridCol w="6905625"/>
                <a:gridCol w="2101850"/>
              </a:tblGrid>
              <a:tr h="447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A. Bệnh nhân thở theo máy thở</a:t>
                      </a:r>
                      <a:endParaRPr kumimoji="0" lang="en-SG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Điểm</a:t>
                      </a:r>
                      <a:endParaRPr kumimoji="0" lang="en-SG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11858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Hoàn toàn thở theo máy liên tục</a:t>
                      </a:r>
                      <a:endParaRPr kumimoji="0" lang="en-SG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  <a:cs typeface="Arial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Thỉnh thoảng chống máy thở</a:t>
                      </a:r>
                      <a:endParaRPr kumimoji="0" lang="en-SG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  <a:cs typeface="Arial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Thường xuyên chống máy thở</a:t>
                      </a:r>
                      <a:endParaRPr kumimoji="0" lang="en-SG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SG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  <a:cs typeface="Arial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SG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  <a:cs typeface="Arial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SG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</a:tr>
              <a:tr h="4667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B. Bệnh nhân tự thở</a:t>
                      </a:r>
                      <a:endParaRPr kumimoji="0" lang="en-SG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Điểm</a:t>
                      </a:r>
                      <a:endParaRPr kumimoji="0" lang="en-SG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13128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Không hoặc nhịp tự thở phối hợp với máy thở</a:t>
                      </a:r>
                      <a:endParaRPr kumimoji="0" lang="en-SG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  <a:cs typeface="Arial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Thỉnh thoảng, nhịp tự thở chống lại máy thở</a:t>
                      </a:r>
                      <a:endParaRPr kumimoji="0" lang="en-SG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  <a:cs typeface="Arial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Thường xuyên, nhịp tự thở chống lại máy thở</a:t>
                      </a:r>
                      <a:endParaRPr kumimoji="0" lang="en-SG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SG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  <a:cs typeface="Arial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SG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  <a:cs typeface="Arial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SG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</a:tr>
            </a:tbl>
          </a:graphicData>
        </a:graphic>
      </p:graphicFrame>
      <p:sp>
        <p:nvSpPr>
          <p:cNvPr id="23571" name="Rectangle 6"/>
          <p:cNvSpPr>
            <a:spLocks noChangeArrowheads="1"/>
          </p:cNvSpPr>
          <p:nvPr/>
        </p:nvSpPr>
        <p:spPr bwMode="auto">
          <a:xfrm>
            <a:off x="825500" y="4160838"/>
            <a:ext cx="8037513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457200" algn="just">
              <a:lnSpc>
                <a:spcPct val="150000"/>
              </a:lnSpc>
            </a:pPr>
            <a:r>
              <a:rPr lang="vi-VN" b="1">
                <a:solidFill>
                  <a:srgbClr val="FF0066"/>
                </a:solidFill>
              </a:rPr>
              <a:t>Bảng điểm được tính là tổng số điểm ở phần A và B</a:t>
            </a:r>
            <a:endParaRPr lang="en-SG" b="1">
              <a:solidFill>
                <a:srgbClr val="FF0066"/>
              </a:solidFill>
            </a:endParaRPr>
          </a:p>
          <a:p>
            <a:pPr marL="457200" indent="457200" algn="just">
              <a:lnSpc>
                <a:spcPct val="150000"/>
              </a:lnSpc>
            </a:pPr>
            <a:r>
              <a:rPr lang="en-US" b="1"/>
              <a:t>*</a:t>
            </a:r>
            <a:r>
              <a:rPr lang="vi-VN" b="1"/>
              <a:t> 4 điểm: Mức độ an thần hiệu quả</a:t>
            </a:r>
            <a:endParaRPr lang="en-SG" b="1"/>
          </a:p>
          <a:p>
            <a:pPr marL="457200" indent="457200" algn="just">
              <a:lnSpc>
                <a:spcPct val="150000"/>
              </a:lnSpc>
            </a:pPr>
            <a:r>
              <a:rPr lang="en-US" b="1"/>
              <a:t>* </a:t>
            </a:r>
            <a:r>
              <a:rPr lang="vi-VN" b="1"/>
              <a:t>3 điểm: Mức độ an thần chấp nhận đươc</a:t>
            </a:r>
            <a:endParaRPr lang="en-SG" b="1"/>
          </a:p>
          <a:p>
            <a:pPr marL="457200" indent="457200" algn="just">
              <a:lnSpc>
                <a:spcPct val="150000"/>
              </a:lnSpc>
            </a:pPr>
            <a:r>
              <a:rPr lang="en-US" b="1"/>
              <a:t>* </a:t>
            </a:r>
            <a:r>
              <a:rPr lang="vi-VN" b="1"/>
              <a:t>≤ 2 điểm: Mức độ an thần không hiệu quả</a:t>
            </a:r>
            <a:endParaRPr lang="en-SG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>
          <a:xfrm>
            <a:off x="735013" y="276225"/>
            <a:ext cx="8596312" cy="595313"/>
          </a:xfrm>
        </p:spPr>
        <p:txBody>
          <a:bodyPr/>
          <a:lstStyle/>
          <a:p>
            <a:pPr algn="ctr" eaLnBrk="1" hangingPunct="1"/>
            <a:r>
              <a:rPr lang="vi-VN" sz="3200" b="1" smtClean="0">
                <a:latin typeface="Arial" charset="0"/>
                <a:cs typeface="Arial" charset="0"/>
              </a:rPr>
              <a:t>Các bước tiến hành</a:t>
            </a:r>
            <a:endParaRPr lang="en-SG" sz="3200" smtClean="0">
              <a:latin typeface="Arial" charset="0"/>
              <a:cs typeface="Arial" charset="0"/>
            </a:endParaRPr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>
          <a:xfrm>
            <a:off x="454025" y="1049338"/>
            <a:ext cx="9183688" cy="4448175"/>
          </a:xfrm>
        </p:spPr>
        <p:txBody>
          <a:bodyPr/>
          <a:lstStyle/>
          <a:p>
            <a:pPr eaLnBrk="1" hangingPunct="1"/>
            <a:r>
              <a:rPr lang="en-US" sz="2000" b="1" smtClean="0">
                <a:latin typeface="Arial" charset="0"/>
                <a:cs typeface="Arial" charset="0"/>
              </a:rPr>
              <a:t>BN t</a:t>
            </a:r>
            <a:r>
              <a:rPr lang="vi-VN" sz="2000" b="1" smtClean="0">
                <a:cs typeface="Arial" charset="0"/>
              </a:rPr>
              <a:t>heo dõi </a:t>
            </a:r>
            <a:r>
              <a:rPr lang="en-US" sz="2000" b="1" smtClean="0">
                <a:latin typeface="Arial" charset="0"/>
                <a:cs typeface="Arial" charset="0"/>
              </a:rPr>
              <a:t>ALNS</a:t>
            </a:r>
            <a:r>
              <a:rPr lang="vi-VN" sz="2000" b="1" smtClean="0">
                <a:cs typeface="Arial" charset="0"/>
              </a:rPr>
              <a:t>, </a:t>
            </a:r>
            <a:r>
              <a:rPr lang="en-US" sz="2000" b="1" smtClean="0">
                <a:latin typeface="Arial" charset="0"/>
                <a:cs typeface="Arial" charset="0"/>
              </a:rPr>
              <a:t>ĐT</a:t>
            </a:r>
            <a:r>
              <a:rPr lang="vi-VN" sz="2000" b="1" smtClean="0">
                <a:cs typeface="Arial" charset="0"/>
              </a:rPr>
              <a:t> cùng một phác đồ và được an thần theo </a:t>
            </a:r>
            <a:r>
              <a:rPr lang="en-US" sz="2000" b="1" smtClean="0">
                <a:latin typeface="Arial" charset="0"/>
                <a:cs typeface="Arial" charset="0"/>
              </a:rPr>
              <a:t>2</a:t>
            </a:r>
            <a:r>
              <a:rPr lang="vi-VN" sz="2000" b="1" smtClean="0">
                <a:cs typeface="Arial" charset="0"/>
              </a:rPr>
              <a:t> nhóm:</a:t>
            </a:r>
            <a:endParaRPr lang="en-SG" sz="2000" b="1" smtClean="0">
              <a:latin typeface="Arial" charset="0"/>
              <a:cs typeface="Arial" charset="0"/>
            </a:endParaRPr>
          </a:p>
          <a:p>
            <a:pPr eaLnBrk="1" hangingPunct="1">
              <a:buFont typeface="Wingdings 3" pitchFamily="18" charset="2"/>
              <a:buNone/>
            </a:pPr>
            <a:r>
              <a:rPr lang="vi-VN" sz="2000" b="1" smtClean="0">
                <a:solidFill>
                  <a:srgbClr val="FF0066"/>
                </a:solidFill>
                <a:cs typeface="Arial" charset="0"/>
              </a:rPr>
              <a:t>Nhóm TCI (n=36) : Propofol có kiểm soát </a:t>
            </a:r>
            <a:r>
              <a:rPr lang="en-US" sz="2000" b="1" smtClean="0">
                <a:solidFill>
                  <a:srgbClr val="FF0066"/>
                </a:solidFill>
                <a:latin typeface="Arial" charset="0"/>
                <a:cs typeface="Arial" charset="0"/>
              </a:rPr>
              <a:t>NĐĐ</a:t>
            </a:r>
            <a:endParaRPr lang="en-SG" sz="2000" b="1" smtClean="0">
              <a:solidFill>
                <a:srgbClr val="FF0066"/>
              </a:solidFill>
              <a:latin typeface="Arial" charset="0"/>
              <a:cs typeface="Arial" charset="0"/>
            </a:endParaRPr>
          </a:p>
          <a:p>
            <a:pPr eaLnBrk="1" hangingPunct="1">
              <a:buFont typeface="Wingdings 3" pitchFamily="18" charset="2"/>
              <a:buNone/>
            </a:pPr>
            <a:r>
              <a:rPr lang="en-US" sz="2000" b="1" smtClean="0">
                <a:latin typeface="Arial" charset="0"/>
                <a:cs typeface="Arial" charset="0"/>
              </a:rPr>
              <a:t>    </a:t>
            </a:r>
            <a:r>
              <a:rPr lang="vi-VN" sz="2000" b="1" smtClean="0">
                <a:cs typeface="Arial" charset="0"/>
              </a:rPr>
              <a:t>- N</a:t>
            </a:r>
            <a:r>
              <a:rPr lang="en-US" sz="2000" b="1" smtClean="0">
                <a:latin typeface="Arial" charset="0"/>
                <a:cs typeface="Arial" charset="0"/>
              </a:rPr>
              <a:t>ĐĐ</a:t>
            </a:r>
            <a:r>
              <a:rPr lang="vi-VN" sz="2000" b="1" smtClean="0">
                <a:cs typeface="Arial" charset="0"/>
              </a:rPr>
              <a:t> ban đầu 0,5 μg/ml, tăng 0,2 μg/ml mỗi </a:t>
            </a:r>
            <a:r>
              <a:rPr lang="en-US" sz="2000" b="1" smtClean="0">
                <a:latin typeface="Arial" charset="0"/>
                <a:cs typeface="Arial" charset="0"/>
              </a:rPr>
              <a:t>2</a:t>
            </a:r>
            <a:r>
              <a:rPr lang="vi-VN" sz="2000" b="1" smtClean="0">
                <a:cs typeface="Arial" charset="0"/>
              </a:rPr>
              <a:t>phút cho đến khi SAS 1 </a:t>
            </a:r>
            <a:r>
              <a:rPr lang="en-US" sz="2000" b="1" smtClean="0">
                <a:latin typeface="Arial" charset="0"/>
                <a:cs typeface="Arial" charset="0"/>
              </a:rPr>
              <a:t>-</a:t>
            </a:r>
            <a:r>
              <a:rPr lang="vi-VN" sz="2000" b="1" smtClean="0">
                <a:cs typeface="Arial" charset="0"/>
              </a:rPr>
              <a:t> 3 và Chamorro 3 – 4</a:t>
            </a:r>
            <a:endParaRPr lang="en-SG" sz="2000" b="1" smtClean="0">
              <a:latin typeface="Arial" charset="0"/>
              <a:cs typeface="Arial" charset="0"/>
            </a:endParaRPr>
          </a:p>
          <a:p>
            <a:pPr eaLnBrk="1" hangingPunct="1">
              <a:buFont typeface="Wingdings 3" pitchFamily="18" charset="2"/>
              <a:buNone/>
            </a:pPr>
            <a:r>
              <a:rPr lang="vi-VN" sz="2000" b="1" smtClean="0">
                <a:solidFill>
                  <a:srgbClr val="FF0066"/>
                </a:solidFill>
                <a:cs typeface="Arial" charset="0"/>
              </a:rPr>
              <a:t>Nhóm CI (n=36) : Propofol truyền liên tục</a:t>
            </a:r>
            <a:endParaRPr lang="en-SG" sz="2000" b="1" smtClean="0">
              <a:solidFill>
                <a:srgbClr val="FF0066"/>
              </a:solidFill>
              <a:latin typeface="Arial" charset="0"/>
              <a:cs typeface="Arial" charset="0"/>
            </a:endParaRPr>
          </a:p>
          <a:p>
            <a:pPr eaLnBrk="1" hangingPunct="1">
              <a:buFont typeface="Wingdings 3" pitchFamily="18" charset="2"/>
              <a:buNone/>
            </a:pPr>
            <a:r>
              <a:rPr lang="en-US" sz="2000" b="1" smtClean="0">
                <a:latin typeface="Arial" charset="0"/>
                <a:cs typeface="Arial" charset="0"/>
              </a:rPr>
              <a:t>    </a:t>
            </a:r>
            <a:r>
              <a:rPr lang="vi-VN" sz="2000" b="1" smtClean="0">
                <a:cs typeface="Arial" charset="0"/>
              </a:rPr>
              <a:t>- Liều bolus 0,5 mg/kg, lặp lại ½ liều ban đầu sau mỗi </a:t>
            </a:r>
            <a:r>
              <a:rPr lang="en-US" sz="2000" b="1" smtClean="0">
                <a:latin typeface="Arial" charset="0"/>
                <a:cs typeface="Arial" charset="0"/>
              </a:rPr>
              <a:t>2</a:t>
            </a:r>
            <a:r>
              <a:rPr lang="vi-VN" sz="2000" b="1" smtClean="0">
                <a:cs typeface="Arial" charset="0"/>
              </a:rPr>
              <a:t>phút cho đến khi</a:t>
            </a:r>
            <a:r>
              <a:rPr lang="en-US" sz="2000" b="1" smtClean="0">
                <a:latin typeface="Arial" charset="0"/>
                <a:cs typeface="Arial" charset="0"/>
              </a:rPr>
              <a:t> </a:t>
            </a:r>
            <a:r>
              <a:rPr lang="vi-VN" sz="2000" b="1" smtClean="0">
                <a:cs typeface="Arial" charset="0"/>
              </a:rPr>
              <a:t>SAS từ 1 </a:t>
            </a:r>
            <a:r>
              <a:rPr lang="en-US" sz="2000" b="1" smtClean="0">
                <a:latin typeface="Arial" charset="0"/>
                <a:cs typeface="Arial" charset="0"/>
              </a:rPr>
              <a:t>-</a:t>
            </a:r>
            <a:r>
              <a:rPr lang="vi-VN" sz="2000" b="1" smtClean="0">
                <a:cs typeface="Arial" charset="0"/>
              </a:rPr>
              <a:t> 3. Duy trì 1 – 4 mg/kg/giờ </a:t>
            </a:r>
            <a:r>
              <a:rPr lang="en-US" sz="2000" b="1" smtClean="0">
                <a:latin typeface="Arial" charset="0"/>
                <a:cs typeface="Arial" charset="0"/>
              </a:rPr>
              <a:t>đ</a:t>
            </a:r>
            <a:r>
              <a:rPr lang="vi-VN" sz="2000" b="1" smtClean="0">
                <a:cs typeface="Arial" charset="0"/>
              </a:rPr>
              <a:t>ể SAS 1 </a:t>
            </a:r>
            <a:r>
              <a:rPr lang="en-US" sz="2000" b="1" smtClean="0">
                <a:latin typeface="Arial" charset="0"/>
                <a:cs typeface="Arial" charset="0"/>
              </a:rPr>
              <a:t>-</a:t>
            </a:r>
            <a:r>
              <a:rPr lang="vi-VN" sz="2000" b="1" smtClean="0">
                <a:cs typeface="Arial" charset="0"/>
              </a:rPr>
              <a:t> 3 và Chamorro 3 – 4</a:t>
            </a:r>
            <a:endParaRPr lang="en-SG" sz="2000" b="1" smtClean="0">
              <a:latin typeface="Arial" charset="0"/>
              <a:cs typeface="Arial" charset="0"/>
            </a:endParaRPr>
          </a:p>
          <a:p>
            <a:pPr eaLnBrk="1" hangingPunct="1"/>
            <a:r>
              <a:rPr lang="vi-VN" sz="2000" b="1" smtClean="0">
                <a:cs typeface="Arial" charset="0"/>
              </a:rPr>
              <a:t> B</a:t>
            </a:r>
            <a:r>
              <a:rPr lang="en-US" sz="2000" b="1" smtClean="0">
                <a:latin typeface="Arial" charset="0"/>
                <a:cs typeface="Arial" charset="0"/>
              </a:rPr>
              <a:t>N</a:t>
            </a:r>
            <a:r>
              <a:rPr lang="vi-VN" sz="2000" b="1" smtClean="0">
                <a:cs typeface="Arial" charset="0"/>
              </a:rPr>
              <a:t> hai nhóm được giảm đau fentanyl, liều bolus 1 μg/kg, duy tr</a:t>
            </a:r>
            <a:r>
              <a:rPr lang="en-US" sz="2000" b="1" smtClean="0">
                <a:latin typeface="Arial" charset="0"/>
                <a:cs typeface="Arial" charset="0"/>
              </a:rPr>
              <a:t>ì</a:t>
            </a:r>
            <a:r>
              <a:rPr lang="vi-VN" sz="2000" b="1" smtClean="0">
                <a:cs typeface="Arial" charset="0"/>
              </a:rPr>
              <a:t> 0,5 – 1 μg/kg/giờ để NCS-R </a:t>
            </a:r>
            <a:r>
              <a:rPr lang="vi-VN" sz="2000" b="1" smtClean="0">
                <a:cs typeface="Times New Roman" pitchFamily="18" charset="0"/>
              </a:rPr>
              <a:t>≤</a:t>
            </a:r>
            <a:r>
              <a:rPr lang="vi-VN" sz="2000" b="1" smtClean="0">
                <a:cs typeface="Arial" charset="0"/>
              </a:rPr>
              <a:t> 4 điểm</a:t>
            </a:r>
            <a:endParaRPr lang="en-SG" sz="2000" b="1" smtClean="0">
              <a:latin typeface="Arial" charset="0"/>
              <a:cs typeface="Arial" charset="0"/>
            </a:endParaRPr>
          </a:p>
          <a:p>
            <a:pPr eaLnBrk="1" hangingPunct="1"/>
            <a:r>
              <a:rPr lang="vi-VN" sz="2000" b="1" smtClean="0">
                <a:cs typeface="Arial" charset="0"/>
              </a:rPr>
              <a:t>Thời gian an thần tối đa bằng propofol 72 giờ</a:t>
            </a:r>
            <a:endParaRPr lang="en-SG" sz="2000" b="1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>
          <a:xfrm>
            <a:off x="677863" y="609600"/>
            <a:ext cx="8596312" cy="844550"/>
          </a:xfrm>
        </p:spPr>
        <p:txBody>
          <a:bodyPr/>
          <a:lstStyle/>
          <a:p>
            <a:pPr algn="ctr" eaLnBrk="1" hangingPunct="1"/>
            <a:r>
              <a:rPr lang="vi-VN" b="1" smtClean="0">
                <a:latin typeface="Arial" charset="0"/>
                <a:cs typeface="Arial" charset="0"/>
              </a:rPr>
              <a:t>Xử lý số liệu	</a:t>
            </a:r>
            <a:endParaRPr lang="en-SG" smtClean="0">
              <a:latin typeface="Arial" charset="0"/>
              <a:cs typeface="Arial" charset="0"/>
            </a:endParaRPr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>
          <a:xfrm>
            <a:off x="696913" y="1562100"/>
            <a:ext cx="8596312" cy="3470275"/>
          </a:xfrm>
        </p:spPr>
        <p:txBody>
          <a:bodyPr/>
          <a:lstStyle/>
          <a:p>
            <a:pPr eaLnBrk="1" hangingPunct="1">
              <a:buFont typeface="Wingdings 3" pitchFamily="18" charset="2"/>
              <a:buNone/>
            </a:pPr>
            <a:endParaRPr lang="en-SG" sz="500" baseline="-25000" smtClean="0"/>
          </a:p>
          <a:p>
            <a:pPr eaLnBrk="1" hangingPunct="1"/>
            <a:r>
              <a:rPr lang="vi-VN" sz="2800" b="1" smtClean="0">
                <a:cs typeface="Arial" charset="0"/>
              </a:rPr>
              <a:t>Sử dụng phần mềm thống kê Stata 12.0</a:t>
            </a:r>
            <a:endParaRPr lang="en-US" sz="2800" b="1" smtClean="0">
              <a:latin typeface="Arial" charset="0"/>
              <a:cs typeface="Arial" charset="0"/>
            </a:endParaRPr>
          </a:p>
          <a:p>
            <a:pPr eaLnBrk="1" hangingPunct="1"/>
            <a:r>
              <a:rPr lang="en-US" sz="2800" b="1" smtClean="0">
                <a:latin typeface="Arial" charset="0"/>
                <a:cs typeface="Arial" charset="0"/>
              </a:rPr>
              <a:t>B</a:t>
            </a:r>
            <a:r>
              <a:rPr lang="vi-VN" sz="2800" b="1" smtClean="0">
                <a:cs typeface="Arial" charset="0"/>
              </a:rPr>
              <a:t>iến định lượng</a:t>
            </a:r>
            <a:r>
              <a:rPr lang="en-US" sz="2800" b="1" smtClean="0">
                <a:latin typeface="Arial" charset="0"/>
                <a:cs typeface="Arial" charset="0"/>
              </a:rPr>
              <a:t> </a:t>
            </a:r>
            <a:r>
              <a:rPr lang="vi-VN" sz="2800" b="1" smtClean="0">
                <a:cs typeface="Arial" charset="0"/>
              </a:rPr>
              <a:t>được kiểm định bằng t test</a:t>
            </a:r>
            <a:endParaRPr lang="en-US" sz="2800" b="1" smtClean="0">
              <a:latin typeface="Arial" charset="0"/>
              <a:cs typeface="Arial" charset="0"/>
            </a:endParaRPr>
          </a:p>
          <a:p>
            <a:pPr eaLnBrk="1" hangingPunct="1"/>
            <a:r>
              <a:rPr lang="en-US" sz="2800" b="1" smtClean="0">
                <a:latin typeface="Arial" charset="0"/>
                <a:cs typeface="Arial" charset="0"/>
              </a:rPr>
              <a:t>B</a:t>
            </a:r>
            <a:r>
              <a:rPr lang="vi-VN" sz="2800" b="1" smtClean="0">
                <a:cs typeface="Arial" charset="0"/>
              </a:rPr>
              <a:t>iến định tính được kiểm định bằng test </a:t>
            </a:r>
            <a:r>
              <a:rPr lang="en-US" sz="2800" b="1" smtClean="0">
                <a:latin typeface="Arial" charset="0"/>
                <a:cs typeface="Arial" charset="0"/>
              </a:rPr>
              <a:t>χ</a:t>
            </a:r>
            <a:r>
              <a:rPr lang="vi-VN" sz="2800" b="1" baseline="30000" smtClean="0">
                <a:cs typeface="Arial" charset="0"/>
              </a:rPr>
              <a:t>2</a:t>
            </a:r>
            <a:r>
              <a:rPr lang="vi-VN" sz="2800" b="1" smtClean="0">
                <a:cs typeface="Arial" charset="0"/>
              </a:rPr>
              <a:t> hoặc Fisher’s exact test</a:t>
            </a:r>
            <a:endParaRPr lang="en-US" sz="2800" b="1" smtClean="0">
              <a:latin typeface="Arial" charset="0"/>
              <a:cs typeface="Arial" charset="0"/>
            </a:endParaRPr>
          </a:p>
          <a:p>
            <a:pPr eaLnBrk="1" hangingPunct="1"/>
            <a:r>
              <a:rPr lang="vi-VN" sz="2800" b="1" smtClean="0">
                <a:cs typeface="Arial" charset="0"/>
              </a:rPr>
              <a:t>Các phép kiểm có giá tr</a:t>
            </a:r>
            <a:r>
              <a:rPr lang="en-US" sz="2800" b="1" smtClean="0">
                <a:latin typeface="Arial" charset="0"/>
                <a:cs typeface="Arial" charset="0"/>
              </a:rPr>
              <a:t>ị</a:t>
            </a:r>
            <a:r>
              <a:rPr lang="vi-VN" sz="2800" b="1" smtClean="0">
                <a:cs typeface="Arial" charset="0"/>
              </a:rPr>
              <a:t> p &lt; 0,05 được xem là khác biệt có ý nghĩa thống kê</a:t>
            </a:r>
            <a:endParaRPr lang="en-SG" sz="2800" b="1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>
          <a:xfrm>
            <a:off x="677863" y="800100"/>
            <a:ext cx="8596312" cy="558800"/>
          </a:xfrm>
        </p:spPr>
        <p:txBody>
          <a:bodyPr/>
          <a:lstStyle/>
          <a:p>
            <a:pPr algn="ctr" eaLnBrk="1" hangingPunct="1"/>
            <a:r>
              <a:rPr lang="vi-VN" sz="3200" b="1" smtClean="0">
                <a:latin typeface="Arial" charset="0"/>
                <a:cs typeface="Arial" charset="0"/>
              </a:rPr>
              <a:t>KẾT QUẢ</a:t>
            </a:r>
            <a:r>
              <a:rPr lang="en-US" sz="3200" b="1" smtClean="0">
                <a:latin typeface="Arial" charset="0"/>
                <a:cs typeface="Arial" charset="0"/>
              </a:rPr>
              <a:t> BÀN LUẬN</a:t>
            </a:r>
            <a:endParaRPr lang="en-SG" sz="3200" smtClean="0">
              <a:latin typeface="Arial" charset="0"/>
              <a:cs typeface="Arial" charset="0"/>
            </a:endParaRPr>
          </a:p>
        </p:txBody>
      </p:sp>
      <p:sp>
        <p:nvSpPr>
          <p:cNvPr id="26626" name="Content Placeholder 2"/>
          <p:cNvSpPr>
            <a:spLocks noGrp="1"/>
          </p:cNvSpPr>
          <p:nvPr>
            <p:ph type="body" idx="1"/>
          </p:nvPr>
        </p:nvSpPr>
        <p:spPr>
          <a:xfrm>
            <a:off x="430213" y="1417638"/>
            <a:ext cx="10453687" cy="4240212"/>
          </a:xfrm>
        </p:spPr>
        <p:txBody>
          <a:bodyPr/>
          <a:lstStyle/>
          <a:p>
            <a:pPr eaLnBrk="1" hangingPunct="1"/>
            <a:r>
              <a:rPr lang="en-US" sz="2400" b="1" smtClean="0">
                <a:latin typeface="Arial" charset="0"/>
                <a:cs typeface="Arial" charset="0"/>
              </a:rPr>
              <a:t>Các đặc điểm chung</a:t>
            </a:r>
          </a:p>
          <a:p>
            <a:pPr eaLnBrk="1" hangingPunct="1"/>
            <a:endParaRPr lang="en-US" sz="2400" smtClean="0"/>
          </a:p>
          <a:p>
            <a:pPr eaLnBrk="1" hangingPunct="1"/>
            <a:endParaRPr lang="en-US" sz="2400" smtClean="0"/>
          </a:p>
          <a:p>
            <a:pPr eaLnBrk="1" hangingPunct="1"/>
            <a:endParaRPr lang="en-US" sz="2400" smtClean="0"/>
          </a:p>
          <a:p>
            <a:pPr eaLnBrk="1" hangingPunct="1"/>
            <a:endParaRPr lang="en-US" sz="2400" smtClean="0"/>
          </a:p>
          <a:p>
            <a:pPr eaLnBrk="1" hangingPunct="1"/>
            <a:endParaRPr lang="en-US" sz="2400" smtClean="0"/>
          </a:p>
          <a:p>
            <a:pPr eaLnBrk="1" hangingPunct="1"/>
            <a:endParaRPr lang="en-US" sz="2400" smtClean="0"/>
          </a:p>
          <a:p>
            <a:pPr eaLnBrk="1" hangingPunct="1"/>
            <a:endParaRPr lang="en-SG" sz="2400" smtClean="0"/>
          </a:p>
          <a:p>
            <a:pPr eaLnBrk="1" hangingPunct="1"/>
            <a:endParaRPr lang="en-US" sz="2400" smtClean="0"/>
          </a:p>
          <a:p>
            <a:pPr eaLnBrk="1" hangingPunct="1"/>
            <a:endParaRPr lang="en-SG" sz="2400" smtClean="0"/>
          </a:p>
        </p:txBody>
      </p:sp>
      <p:graphicFrame>
        <p:nvGraphicFramePr>
          <p:cNvPr id="26676" name="Group 52"/>
          <p:cNvGraphicFramePr>
            <a:graphicFrameLocks noGrp="1"/>
          </p:cNvGraphicFramePr>
          <p:nvPr/>
        </p:nvGraphicFramePr>
        <p:xfrm>
          <a:off x="533400" y="2251075"/>
          <a:ext cx="7267575" cy="3389315"/>
        </p:xfrm>
        <a:graphic>
          <a:graphicData uri="http://schemas.openxmlformats.org/drawingml/2006/table">
            <a:tbl>
              <a:tblPr/>
              <a:tblGrid>
                <a:gridCol w="2209800"/>
                <a:gridCol w="1905000"/>
                <a:gridCol w="2066925"/>
                <a:gridCol w="1085850"/>
              </a:tblGrid>
              <a:tr h="788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Biến số</a:t>
                      </a:r>
                      <a:endParaRPr kumimoji="0" lang="en-SG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Nhóm CI (n=36)</a:t>
                      </a:r>
                      <a:endParaRPr kumimoji="0" lang="en-SG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Nhóm TCI (n=36)</a:t>
                      </a:r>
                      <a:endParaRPr kumimoji="0" lang="en-SG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p</a:t>
                      </a:r>
                      <a:endParaRPr kumimoji="0" lang="en-SG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Tuổi (năm)</a:t>
                      </a:r>
                      <a:endParaRPr kumimoji="0" lang="en-SG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32,61 ± 13,05</a:t>
                      </a:r>
                      <a:endParaRPr kumimoji="0" lang="en-SG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39,52 ± 16,46</a:t>
                      </a:r>
                      <a:endParaRPr kumimoji="0" lang="en-SG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0,052</a:t>
                      </a:r>
                      <a:endParaRPr kumimoji="0" lang="en-SG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Cân nặng (kg)</a:t>
                      </a:r>
                      <a:endParaRPr kumimoji="0" lang="en-SG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60,02 ± 6,19</a:t>
                      </a:r>
                      <a:endParaRPr kumimoji="0" lang="en-SG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58,60 ± 5,59</a:t>
                      </a:r>
                      <a:endParaRPr kumimoji="0" lang="en-SG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0,302</a:t>
                      </a:r>
                      <a:endParaRPr kumimoji="0" lang="en-SG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Chiều cao (cm)</a:t>
                      </a:r>
                      <a:endParaRPr kumimoji="0" lang="en-SG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163,66 ± 7,13</a:t>
                      </a:r>
                      <a:endParaRPr kumimoji="0" lang="en-SG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162,72 ± 5,06</a:t>
                      </a:r>
                      <a:endParaRPr kumimoji="0" lang="en-SG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0,519</a:t>
                      </a:r>
                      <a:endParaRPr kumimoji="0" lang="en-SG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BMI (kg/m</a:t>
                      </a:r>
                      <a:r>
                        <a:rPr kumimoji="0" lang="en-US" sz="1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)</a:t>
                      </a:r>
                      <a:endParaRPr kumimoji="0" lang="en-SG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22,33 ± 0,58</a:t>
                      </a:r>
                      <a:endParaRPr kumimoji="0" lang="en-SG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22,09 ± 1,49</a:t>
                      </a:r>
                      <a:endParaRPr kumimoji="0" lang="en-SG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0,366</a:t>
                      </a:r>
                      <a:endParaRPr kumimoji="0" lang="en-SG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</a:tr>
              <a:tr h="479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GCS lúc vào viện</a:t>
                      </a:r>
                      <a:endParaRPr kumimoji="0" lang="en-SG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6,05 ± 1,06</a:t>
                      </a:r>
                      <a:endParaRPr kumimoji="0" lang="en-SG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6,58 ± 1,53</a:t>
                      </a:r>
                      <a:endParaRPr kumimoji="0" lang="en-SG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0,095</a:t>
                      </a:r>
                      <a:endParaRPr kumimoji="0" lang="en-SG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Nam giới (%)</a:t>
                      </a:r>
                      <a:endParaRPr kumimoji="0" lang="en-SG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77,8</a:t>
                      </a:r>
                      <a:endParaRPr kumimoji="0" lang="en-SG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86,1</a:t>
                      </a:r>
                      <a:endParaRPr kumimoji="0" lang="en-SG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0,358</a:t>
                      </a:r>
                      <a:endParaRPr kumimoji="0" lang="en-SG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</a:tr>
            </a:tbl>
          </a:graphicData>
        </a:graphic>
      </p:graphicFrame>
      <p:sp>
        <p:nvSpPr>
          <p:cNvPr id="26669" name="Text Box 58"/>
          <p:cNvSpPr txBox="1">
            <a:spLocks noChangeArrowheads="1"/>
          </p:cNvSpPr>
          <p:nvPr/>
        </p:nvSpPr>
        <p:spPr bwMode="auto">
          <a:xfrm>
            <a:off x="7861300" y="2268538"/>
            <a:ext cx="3081338" cy="2268537"/>
          </a:xfrm>
          <a:prstGeom prst="rect">
            <a:avLst/>
          </a:prstGeom>
          <a:solidFill>
            <a:srgbClr val="8A5E8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>
              <a:spcBef>
                <a:spcPts val="1000"/>
              </a:spcBef>
              <a:buClr>
                <a:schemeClr val="accent1"/>
              </a:buClr>
              <a:buSzPct val="80000"/>
              <a:buFontTx/>
              <a:buChar char="-"/>
            </a:pPr>
            <a:r>
              <a:rPr lang="en-US">
                <a:solidFill>
                  <a:srgbClr val="FFFFFF"/>
                </a:solidFill>
              </a:rPr>
              <a:t> </a:t>
            </a:r>
            <a:r>
              <a:rPr lang="vi-VN">
                <a:solidFill>
                  <a:srgbClr val="FFFFFF"/>
                </a:solidFill>
              </a:rPr>
              <a:t>Các đặc điểm chu</a:t>
            </a:r>
            <a:r>
              <a:rPr lang="en-US">
                <a:solidFill>
                  <a:srgbClr val="FFFFFF"/>
                </a:solidFill>
              </a:rPr>
              <a:t>n</a:t>
            </a:r>
            <a:r>
              <a:rPr lang="vi-VN">
                <a:solidFill>
                  <a:srgbClr val="FFFFFF"/>
                </a:solidFill>
              </a:rPr>
              <a:t>g</a:t>
            </a:r>
            <a:r>
              <a:rPr lang="en-US">
                <a:solidFill>
                  <a:srgbClr val="FFFFFF"/>
                </a:solidFill>
              </a:rPr>
              <a:t> của hai nhóm tương đồng nhau </a:t>
            </a:r>
          </a:p>
          <a:p>
            <a:pPr defTabSz="914400">
              <a:spcBef>
                <a:spcPts val="1000"/>
              </a:spcBef>
              <a:buClr>
                <a:schemeClr val="accent1"/>
              </a:buClr>
              <a:buSzPct val="80000"/>
              <a:buFontTx/>
              <a:buChar char="-"/>
            </a:pPr>
            <a:r>
              <a:rPr lang="en-US">
                <a:solidFill>
                  <a:srgbClr val="FFFFFF"/>
                </a:solidFill>
              </a:rPr>
              <a:t> Tuổi TB 32-39, nam chiếm tỉ lệ cao 77,8-86,1%</a:t>
            </a:r>
          </a:p>
          <a:p>
            <a:pPr defTabSz="914400">
              <a:spcBef>
                <a:spcPts val="1000"/>
              </a:spcBef>
              <a:buClr>
                <a:schemeClr val="accent1"/>
              </a:buClr>
              <a:buSzPct val="80000"/>
              <a:buFontTx/>
              <a:buChar char="-"/>
            </a:pPr>
            <a:r>
              <a:rPr lang="en-US">
                <a:solidFill>
                  <a:srgbClr val="FFFFFF"/>
                </a:solidFill>
              </a:rPr>
              <a:t> Trần Quốc Việt tuổi 32-36, Lê Hoàng Tùng Uyên tuổi TB 37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vi-VN" b="1" smtClean="0">
                <a:latin typeface="Arial" charset="0"/>
                <a:cs typeface="Arial" charset="0"/>
              </a:rPr>
              <a:t>KẾT QUẢ</a:t>
            </a:r>
            <a:r>
              <a:rPr lang="en-US" b="1" smtClean="0">
                <a:latin typeface="Arial" charset="0"/>
                <a:cs typeface="Arial" charset="0"/>
              </a:rPr>
              <a:t> BÀN LUẬN</a:t>
            </a:r>
          </a:p>
        </p:txBody>
      </p:sp>
      <p:pic>
        <p:nvPicPr>
          <p:cNvPr id="27650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90550" y="2016125"/>
            <a:ext cx="5418138" cy="2798763"/>
          </a:xfrm>
        </p:spPr>
      </p:pic>
      <p:sp>
        <p:nvSpPr>
          <p:cNvPr id="27651" name="Text Box 5"/>
          <p:cNvSpPr txBox="1">
            <a:spLocks noChangeArrowheads="1"/>
          </p:cNvSpPr>
          <p:nvPr/>
        </p:nvSpPr>
        <p:spPr bwMode="auto">
          <a:xfrm>
            <a:off x="6032500" y="2063750"/>
            <a:ext cx="3416300" cy="3800475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</a:rPr>
              <a:t>- </a:t>
            </a:r>
            <a:r>
              <a:rPr lang="vi-VN">
                <a:solidFill>
                  <a:schemeClr val="bg1"/>
                </a:solidFill>
              </a:rPr>
              <a:t>Điểm </a:t>
            </a:r>
            <a:r>
              <a:rPr lang="en-US">
                <a:solidFill>
                  <a:schemeClr val="bg1"/>
                </a:solidFill>
              </a:rPr>
              <a:t>an thần </a:t>
            </a:r>
            <a:r>
              <a:rPr lang="vi-VN">
                <a:solidFill>
                  <a:schemeClr val="bg1"/>
                </a:solidFill>
              </a:rPr>
              <a:t>SAS ở nhóm CI thấp hơn có ý nghĩa so với nhóm TCI ở thời điểm T12, T24, T48 và 72 giờ sau an thần</a:t>
            </a:r>
            <a:r>
              <a:rPr lang="en-US">
                <a:solidFill>
                  <a:schemeClr val="bg1"/>
                </a:solidFill>
              </a:rPr>
              <a:t> (p &lt; 0,05)</a:t>
            </a:r>
            <a:r>
              <a:rPr lang="vi-VN">
                <a:solidFill>
                  <a:schemeClr val="bg1"/>
                </a:solidFill>
              </a:rPr>
              <a:t>. Ở các thời điểm T0, T1, T6 hai nhóm tương đ</a:t>
            </a:r>
            <a:r>
              <a:rPr lang="en-US">
                <a:solidFill>
                  <a:schemeClr val="bg1"/>
                </a:solidFill>
              </a:rPr>
              <a:t>ươ</a:t>
            </a:r>
            <a:r>
              <a:rPr lang="vi-VN">
                <a:solidFill>
                  <a:schemeClr val="bg1"/>
                </a:solidFill>
              </a:rPr>
              <a:t>ng nhau (p &gt; 0,05)</a:t>
            </a:r>
            <a:endParaRPr lang="en-US">
              <a:solidFill>
                <a:schemeClr val="bg1"/>
              </a:solidFill>
            </a:endParaRPr>
          </a:p>
          <a:p>
            <a:pPr defTabSz="914400"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</a:rPr>
              <a:t>- </a:t>
            </a:r>
            <a:r>
              <a:rPr lang="vi-VN">
                <a:solidFill>
                  <a:schemeClr val="bg1"/>
                </a:solidFill>
              </a:rPr>
              <a:t>Karabinis</a:t>
            </a:r>
            <a:r>
              <a:rPr lang="en-US">
                <a:solidFill>
                  <a:schemeClr val="bg1"/>
                </a:solidFill>
              </a:rPr>
              <a:t> đ</a:t>
            </a:r>
            <a:r>
              <a:rPr lang="vi-VN">
                <a:solidFill>
                  <a:schemeClr val="bg1"/>
                </a:solidFill>
              </a:rPr>
              <a:t>ánh giá độ an thần bằng SAS và kiểm soát độ an thần SAS từ 1 – 3 điểm</a:t>
            </a:r>
            <a:r>
              <a:rPr lang="en-US">
                <a:solidFill>
                  <a:schemeClr val="bg1"/>
                </a:solidFill>
              </a:rPr>
              <a:t> →k</a:t>
            </a:r>
            <a:r>
              <a:rPr lang="vi-VN">
                <a:solidFill>
                  <a:schemeClr val="bg1"/>
                </a:solidFill>
              </a:rPr>
              <a:t>iểm soát được SAS và đau ở mức độ mong muốn chiếm 95% thời gian an thần</a:t>
            </a:r>
            <a:r>
              <a:rPr lang="en-US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27652" name="Text Box 6"/>
          <p:cNvSpPr txBox="1">
            <a:spLocks noChangeArrowheads="1"/>
          </p:cNvSpPr>
          <p:nvPr/>
        </p:nvSpPr>
        <p:spPr bwMode="auto">
          <a:xfrm>
            <a:off x="762000" y="5092700"/>
            <a:ext cx="4254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>
              <a:spcBef>
                <a:spcPct val="50000"/>
              </a:spcBef>
            </a:pPr>
            <a:r>
              <a:rPr lang="en-US" b="1"/>
              <a:t>Biểu đồ </a:t>
            </a:r>
            <a:r>
              <a:rPr lang="vi-VN" b="1"/>
              <a:t>điểm an thần SAS</a:t>
            </a:r>
            <a:r>
              <a:rPr lang="en-US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8C59B386-999D-4CB6-B907-9F3997C027C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807</TotalTime>
  <Words>1446</Words>
  <Application>Microsoft Office PowerPoint</Application>
  <PresentationFormat>Custom</PresentationFormat>
  <Paragraphs>199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Facet</vt:lpstr>
      <vt:lpstr>SO SÁNH KẾT QUẢ ĐIỀU TRỊ BỆNH NHÂN CHẤN THƯƠNG SỌ NÃO NẶNG ĐƯỢC AN THẦN BẰNG PROPOFOL VỚI PHƯƠNG PHÁP KIỂM SOÁT NỒNG ĐỘ ĐÍCH VÀ TRUYỀN LIÊN TỤC</vt:lpstr>
      <vt:lpstr>ĐẶT VẤN ĐỀ</vt:lpstr>
      <vt:lpstr>ĐỐI TƯỢNG VÀ PP NGHIÊN CỨU</vt:lpstr>
      <vt:lpstr>Thang điểm SAS (Sedation – Agitation Scale)</vt:lpstr>
      <vt:lpstr>Thang điểm Chamorro</vt:lpstr>
      <vt:lpstr>Các bước tiến hành</vt:lpstr>
      <vt:lpstr>Xử lý số liệu </vt:lpstr>
      <vt:lpstr>KẾT QUẢ BÀN LUẬN</vt:lpstr>
      <vt:lpstr>KẾT QUẢ BÀN LUẬN</vt:lpstr>
      <vt:lpstr>KẾT QUẢ BÀN LUẬN</vt:lpstr>
      <vt:lpstr>KẾT QUẢ BÀN LUẬN</vt:lpstr>
      <vt:lpstr>KẾT QUẢ BÀN LUẬN</vt:lpstr>
      <vt:lpstr>KẾT QUẢ BÀN LUẬN</vt:lpstr>
      <vt:lpstr>KẾT QUẢ BÀN LUẬN</vt:lpstr>
      <vt:lpstr>KẾT LUẬN</vt:lpstr>
      <vt:lpstr>Slide 16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 SÁNH KẾT QUẢ ĐIỀU TRỊ BỆNH NHÂN CHẤN THƯƠNG SỌ NÃO NẶNG ĐƯỢC AN THẦN BẰNG PROPOFOL VỚI PHƯƠNG PHÁP KIỂM SOÁT NỒNG ĐỘ ĐÍCH VÀ TRUYỀN LIÊN TỤC</dc:title>
  <dc:creator>HP</dc:creator>
  <cp:lastModifiedBy>Windows User</cp:lastModifiedBy>
  <cp:revision>68</cp:revision>
  <dcterms:created xsi:type="dcterms:W3CDTF">2015-11-25T12:02:35Z</dcterms:created>
  <dcterms:modified xsi:type="dcterms:W3CDTF">2016-06-17T00:32:35Z</dcterms:modified>
</cp:coreProperties>
</file>