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9" r:id="rId4"/>
    <p:sldId id="259" r:id="rId5"/>
    <p:sldId id="269" r:id="rId6"/>
    <p:sldId id="270" r:id="rId7"/>
    <p:sldId id="266" r:id="rId8"/>
    <p:sldId id="262" r:id="rId9"/>
    <p:sldId id="261" r:id="rId10"/>
    <p:sldId id="277" r:id="rId11"/>
    <p:sldId id="276" r:id="rId12"/>
    <p:sldId id="275" r:id="rId13"/>
    <p:sldId id="289" r:id="rId14"/>
    <p:sldId id="274" r:id="rId15"/>
    <p:sldId id="273" r:id="rId16"/>
    <p:sldId id="285" r:id="rId17"/>
    <p:sldId id="272" r:id="rId18"/>
    <p:sldId id="290" r:id="rId19"/>
    <p:sldId id="295" r:id="rId20"/>
    <p:sldId id="271" r:id="rId21"/>
    <p:sldId id="282" r:id="rId22"/>
    <p:sldId id="280" r:id="rId23"/>
    <p:sldId id="283" r:id="rId24"/>
    <p:sldId id="281" r:id="rId25"/>
    <p:sldId id="286" r:id="rId26"/>
    <p:sldId id="287" r:id="rId27"/>
    <p:sldId id="284" r:id="rId28"/>
    <p:sldId id="294" r:id="rId29"/>
    <p:sldId id="28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A32"/>
    <a:srgbClr val="BF4C49"/>
    <a:srgbClr val="FCCD88"/>
    <a:srgbClr val="FBC26D"/>
    <a:srgbClr val="B0413E"/>
    <a:srgbClr val="FDEADA"/>
    <a:srgbClr val="F2F2F2"/>
    <a:srgbClr val="A13B39"/>
    <a:srgbClr val="009ED6"/>
    <a:srgbClr val="00A7E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8C4E-9B53-4221-8B41-9EB6E75D80D6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356A-F0BC-41E6-BD5C-C910C3141F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039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8C4E-9B53-4221-8B41-9EB6E75D80D6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356A-F0BC-41E6-BD5C-C910C3141F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2253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8C4E-9B53-4221-8B41-9EB6E75D80D6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356A-F0BC-41E6-BD5C-C910C3141F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5303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8C4E-9B53-4221-8B41-9EB6E75D80D6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356A-F0BC-41E6-BD5C-C910C3141F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2541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8C4E-9B53-4221-8B41-9EB6E75D80D6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356A-F0BC-41E6-BD5C-C910C3141F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998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8C4E-9B53-4221-8B41-9EB6E75D80D6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356A-F0BC-41E6-BD5C-C910C3141F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573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8C4E-9B53-4221-8B41-9EB6E75D80D6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356A-F0BC-41E6-BD5C-C910C3141F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6024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8C4E-9B53-4221-8B41-9EB6E75D80D6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356A-F0BC-41E6-BD5C-C910C3141F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5188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8C4E-9B53-4221-8B41-9EB6E75D80D6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356A-F0BC-41E6-BD5C-C910C3141F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4558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8C4E-9B53-4221-8B41-9EB6E75D80D6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356A-F0BC-41E6-BD5C-C910C3141F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623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8C4E-9B53-4221-8B41-9EB6E75D80D6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356A-F0BC-41E6-BD5C-C910C3141F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1489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28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68C4E-9B53-4221-8B41-9EB6E75D80D6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0356A-F0BC-41E6-BD5C-C910C3141F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529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7.wdp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581400"/>
            <a:ext cx="9144000" cy="1241425"/>
          </a:xfrm>
          <a:solidFill>
            <a:srgbClr val="1C4D5A"/>
          </a:solidFill>
          <a:ln w="76200">
            <a:noFill/>
          </a:ln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rgbClr val="FAAA3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GIẢM ĐAU DÀI NGÀY DO BỆNH NHÂN TỰ KIỂM SOÁT </a:t>
            </a:r>
            <a:br>
              <a:rPr lang="en-US" sz="2400" b="1" dirty="0" smtClean="0">
                <a:solidFill>
                  <a:srgbClr val="FAAA3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400" b="1" dirty="0" smtClean="0">
                <a:solidFill>
                  <a:srgbClr val="FAAA3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THÔNG QUA CỔNG TIÊM NGOÀI MÀNG CỨNG CẤY DƯỚI DA CHO ĐAU UNG THƯ KHÁNG TRỊ  </a:t>
            </a:r>
            <a:endParaRPr lang="en-US" sz="2400" b="1" dirty="0">
              <a:solidFill>
                <a:srgbClr val="FAAA3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334000"/>
            <a:ext cx="6477000" cy="990600"/>
          </a:xfrm>
        </p:spPr>
        <p:txBody>
          <a:bodyPr>
            <a:normAutofit/>
          </a:bodyPr>
          <a:lstStyle/>
          <a:p>
            <a:r>
              <a:rPr lang="en-US" sz="1500" b="1" dirty="0" smtClean="0">
                <a:solidFill>
                  <a:srgbClr val="E8E8E8"/>
                </a:solidFill>
                <a:latin typeface="Segoe UI Light" pitchFamily="34" charset="0"/>
              </a:rPr>
              <a:t>BCV: BS LÊ NGỌC BÌNH</a:t>
            </a:r>
          </a:p>
          <a:p>
            <a:r>
              <a:rPr lang="en-US" sz="1500" b="1" dirty="0" err="1" smtClean="0">
                <a:solidFill>
                  <a:srgbClr val="E8E8E8"/>
                </a:solidFill>
                <a:latin typeface="Segoe UI Light" pitchFamily="34" charset="0"/>
              </a:rPr>
              <a:t>Khoa</a:t>
            </a:r>
            <a:r>
              <a:rPr lang="en-US" sz="1500" b="1" dirty="0" smtClean="0">
                <a:solidFill>
                  <a:srgbClr val="E8E8E8"/>
                </a:solidFill>
                <a:latin typeface="Segoe UI Light" pitchFamily="34" charset="0"/>
              </a:rPr>
              <a:t> </a:t>
            </a:r>
            <a:r>
              <a:rPr lang="en-US" sz="1500" b="1" dirty="0" err="1" smtClean="0">
                <a:solidFill>
                  <a:srgbClr val="E8E8E8"/>
                </a:solidFill>
                <a:latin typeface="Segoe UI Light" pitchFamily="34" charset="0"/>
              </a:rPr>
              <a:t>Gây</a:t>
            </a:r>
            <a:r>
              <a:rPr lang="en-US" sz="1500" b="1" dirty="0" smtClean="0">
                <a:solidFill>
                  <a:srgbClr val="E8E8E8"/>
                </a:solidFill>
                <a:latin typeface="Segoe UI Light" pitchFamily="34" charset="0"/>
              </a:rPr>
              <a:t> </a:t>
            </a:r>
            <a:r>
              <a:rPr lang="en-US" sz="1500" b="1" dirty="0" err="1" smtClean="0">
                <a:solidFill>
                  <a:srgbClr val="E8E8E8"/>
                </a:solidFill>
                <a:latin typeface="Segoe UI Light" pitchFamily="34" charset="0"/>
              </a:rPr>
              <a:t>mê</a:t>
            </a:r>
            <a:r>
              <a:rPr lang="en-US" sz="1500" b="1" dirty="0" smtClean="0">
                <a:solidFill>
                  <a:srgbClr val="E8E8E8"/>
                </a:solidFill>
                <a:latin typeface="Segoe UI Light" pitchFamily="34" charset="0"/>
              </a:rPr>
              <a:t> </a:t>
            </a:r>
            <a:r>
              <a:rPr lang="en-US" sz="1500" b="1" dirty="0" err="1" smtClean="0">
                <a:solidFill>
                  <a:srgbClr val="E8E8E8"/>
                </a:solidFill>
                <a:latin typeface="Segoe UI Light" pitchFamily="34" charset="0"/>
              </a:rPr>
              <a:t>Hồi</a:t>
            </a:r>
            <a:r>
              <a:rPr lang="en-US" sz="1500" b="1" dirty="0" smtClean="0">
                <a:solidFill>
                  <a:srgbClr val="E8E8E8"/>
                </a:solidFill>
                <a:latin typeface="Segoe UI Light" pitchFamily="34" charset="0"/>
              </a:rPr>
              <a:t> </a:t>
            </a:r>
            <a:r>
              <a:rPr lang="en-US" sz="1500" b="1" dirty="0" err="1" smtClean="0">
                <a:solidFill>
                  <a:srgbClr val="E8E8E8"/>
                </a:solidFill>
                <a:latin typeface="Segoe UI Light" pitchFamily="34" charset="0"/>
              </a:rPr>
              <a:t>sức</a:t>
            </a:r>
            <a:r>
              <a:rPr lang="en-US" sz="1500" b="1" dirty="0" smtClean="0">
                <a:solidFill>
                  <a:srgbClr val="E8E8E8"/>
                </a:solidFill>
                <a:latin typeface="Segoe UI Light" pitchFamily="34" charset="0"/>
              </a:rPr>
              <a:t> B</a:t>
            </a:r>
          </a:p>
          <a:p>
            <a:r>
              <a:rPr lang="en-US" sz="1500" b="1" dirty="0" err="1" smtClean="0">
                <a:solidFill>
                  <a:srgbClr val="E8E8E8"/>
                </a:solidFill>
                <a:latin typeface="Segoe UI Light" pitchFamily="34" charset="0"/>
              </a:rPr>
              <a:t>Bệnh</a:t>
            </a:r>
            <a:r>
              <a:rPr lang="en-US" sz="1500" b="1" dirty="0" smtClean="0">
                <a:solidFill>
                  <a:srgbClr val="E8E8E8"/>
                </a:solidFill>
                <a:latin typeface="Segoe UI Light" pitchFamily="34" charset="0"/>
              </a:rPr>
              <a:t> </a:t>
            </a:r>
            <a:r>
              <a:rPr lang="en-US" sz="1500" b="1" dirty="0" err="1" smtClean="0">
                <a:solidFill>
                  <a:srgbClr val="E8E8E8"/>
                </a:solidFill>
                <a:latin typeface="Segoe UI Light" pitchFamily="34" charset="0"/>
              </a:rPr>
              <a:t>viện</a:t>
            </a:r>
            <a:r>
              <a:rPr lang="en-US" sz="1500" b="1" dirty="0" smtClean="0">
                <a:solidFill>
                  <a:srgbClr val="E8E8E8"/>
                </a:solidFill>
                <a:latin typeface="Segoe UI Light" pitchFamily="34" charset="0"/>
              </a:rPr>
              <a:t> </a:t>
            </a:r>
            <a:r>
              <a:rPr lang="en-US" sz="1500" b="1" dirty="0" err="1" smtClean="0">
                <a:solidFill>
                  <a:srgbClr val="E8E8E8"/>
                </a:solidFill>
                <a:latin typeface="Segoe UI Light" pitchFamily="34" charset="0"/>
              </a:rPr>
              <a:t>Trung</a:t>
            </a:r>
            <a:r>
              <a:rPr lang="en-US" sz="1500" b="1" dirty="0" smtClean="0">
                <a:solidFill>
                  <a:srgbClr val="E8E8E8"/>
                </a:solidFill>
                <a:latin typeface="Segoe UI Light" pitchFamily="34" charset="0"/>
              </a:rPr>
              <a:t> </a:t>
            </a:r>
            <a:r>
              <a:rPr lang="en-US" sz="1500" b="1" dirty="0" err="1" smtClean="0">
                <a:solidFill>
                  <a:srgbClr val="E8E8E8"/>
                </a:solidFill>
                <a:latin typeface="Segoe UI Light" pitchFamily="34" charset="0"/>
              </a:rPr>
              <a:t>ương</a:t>
            </a:r>
            <a:r>
              <a:rPr lang="en-US" sz="1500" b="1" dirty="0" smtClean="0">
                <a:solidFill>
                  <a:srgbClr val="E8E8E8"/>
                </a:solidFill>
                <a:latin typeface="Segoe UI Light" pitchFamily="34" charset="0"/>
              </a:rPr>
              <a:t> </a:t>
            </a:r>
            <a:r>
              <a:rPr lang="en-US" sz="1500" b="1" dirty="0" err="1" smtClean="0">
                <a:solidFill>
                  <a:srgbClr val="E8E8E8"/>
                </a:solidFill>
                <a:latin typeface="Segoe UI Light" pitchFamily="34" charset="0"/>
              </a:rPr>
              <a:t>Huế</a:t>
            </a:r>
            <a:endParaRPr lang="en-US" sz="1500" b="1" dirty="0">
              <a:solidFill>
                <a:srgbClr val="E8E8E8"/>
              </a:solidFill>
              <a:latin typeface="Segoe UI Light" pitchFamily="34" charset="0"/>
            </a:endParaRPr>
          </a:p>
        </p:txBody>
      </p:sp>
      <p:pic>
        <p:nvPicPr>
          <p:cNvPr id="4" name="Picture 3" descr="E:\Image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180896" y="899168"/>
            <a:ext cx="166262" cy="141324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5" name="Picture 5" descr="E:\Image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0434" y="910236"/>
            <a:ext cx="166262" cy="14132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7" name="Picture 3" descr="E:\Image1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180896" y="381000"/>
            <a:ext cx="695135" cy="687324"/>
          </a:xfrm>
          <a:prstGeom prst="ellipse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:\Users\Admin\Desktop\Image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220000">
            <a:off x="4816839" y="902378"/>
            <a:ext cx="118382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Image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380000" flipH="1">
            <a:off x="4075228" y="842787"/>
            <a:ext cx="118382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1295400" y="0"/>
            <a:ext cx="6477000" cy="228600"/>
          </a:xfrm>
          <a:prstGeom prst="rect">
            <a:avLst/>
          </a:prstGeom>
          <a:solidFill>
            <a:srgbClr val="1E5260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 dirty="0">
              <a:solidFill>
                <a:schemeClr val="accent5">
                  <a:lumMod val="50000"/>
                </a:schemeClr>
              </a:solidFill>
              <a:latin typeface="Segoe UI Light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95400" y="6629400"/>
            <a:ext cx="6477000" cy="0"/>
          </a:xfrm>
          <a:prstGeom prst="line">
            <a:avLst/>
          </a:prstGeom>
          <a:ln w="38100">
            <a:solidFill>
              <a:srgbClr val="1E52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37088" y="1066800"/>
            <a:ext cx="19812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E8E8E8"/>
                </a:solidFill>
                <a:uLnTx/>
                <a:uFillTx/>
                <a:latin typeface="Utsaah" pitchFamily="34" charset="0"/>
                <a:ea typeface="ＭＳ Ｐゴシック" pitchFamily="34" charset="-128"/>
                <a:cs typeface="Utsaah" pitchFamily="34" charset="0"/>
              </a:rPr>
              <a:t>Hue Central Hospital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3124200"/>
            <a:ext cx="9144000" cy="457199"/>
          </a:xfrm>
          <a:prstGeom prst="rect">
            <a:avLst/>
          </a:prstGeom>
          <a:noFill/>
          <a:ln w="762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sz="3000" b="1" u="dbl" dirty="0" smtClean="0">
                <a:solidFill>
                  <a:srgbClr val="B0413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BÁO CÁO TRƯỜNG HỢP</a:t>
            </a:r>
            <a:endParaRPr lang="en-US" sz="3000" b="1" u="dbl" dirty="0">
              <a:solidFill>
                <a:srgbClr val="B0413E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948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r>
              <a:rPr lang="en-US" sz="3400" b="1" dirty="0" err="1" smtClean="0">
                <a:solidFill>
                  <a:srgbClr val="B0413E"/>
                </a:solidFill>
                <a:latin typeface="Candara" pitchFamily="34" charset="0"/>
              </a:rPr>
              <a:t>Giai</a:t>
            </a:r>
            <a:r>
              <a:rPr lang="en-US" sz="3400" b="1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3400" b="1" dirty="0" err="1" smtClean="0">
                <a:solidFill>
                  <a:srgbClr val="B0413E"/>
                </a:solidFill>
                <a:latin typeface="Candara" pitchFamily="34" charset="0"/>
              </a:rPr>
              <a:t>đoạn</a:t>
            </a:r>
            <a:r>
              <a:rPr lang="en-US" sz="3400" b="1" dirty="0" smtClean="0">
                <a:solidFill>
                  <a:srgbClr val="B0413E"/>
                </a:solidFill>
                <a:latin typeface="Candara" pitchFamily="34" charset="0"/>
              </a:rPr>
              <a:t> 1</a:t>
            </a:r>
            <a:endParaRPr lang="en-US" sz="3400" b="1" dirty="0">
              <a:solidFill>
                <a:srgbClr val="B0413E"/>
              </a:solidFill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40363"/>
          </a:xfrm>
        </p:spPr>
        <p:txBody>
          <a:bodyPr>
            <a:normAutofit/>
          </a:bodyPr>
          <a:lstStyle/>
          <a:p>
            <a:pPr algn="just"/>
            <a:r>
              <a:rPr lang="vi-VN" sz="2400" dirty="0">
                <a:solidFill>
                  <a:schemeClr val="bg1"/>
                </a:solidFill>
                <a:latin typeface="Candara" pitchFamily="34" charset="0"/>
              </a:rPr>
              <a:t>24 giờ </a:t>
            </a:r>
            <a:r>
              <a:rPr lang="vi-VN" sz="2400" dirty="0" smtClean="0">
                <a:solidFill>
                  <a:schemeClr val="bg1"/>
                </a:solidFill>
                <a:latin typeface="Candara" pitchFamily="34" charset="0"/>
              </a:rPr>
              <a:t>đầu, khởi </a:t>
            </a:r>
            <a:r>
              <a:rPr lang="vi-VN" sz="2400" dirty="0">
                <a:solidFill>
                  <a:schemeClr val="bg1"/>
                </a:solidFill>
                <a:latin typeface="Candara" pitchFamily="34" charset="0"/>
              </a:rPr>
              <a:t>đầu bằng </a:t>
            </a:r>
            <a:r>
              <a:rPr lang="vi-VN" sz="2400" dirty="0" smtClean="0">
                <a:solidFill>
                  <a:schemeClr val="bg1"/>
                </a:solidFill>
                <a:latin typeface="Candara" pitchFamily="34" charset="0"/>
              </a:rPr>
              <a:t>PCA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b="1" u="sng" dirty="0" err="1" smtClean="0">
                <a:solidFill>
                  <a:schemeClr val="bg1"/>
                </a:solidFill>
                <a:latin typeface="Candara" pitchFamily="34" charset="0"/>
              </a:rPr>
              <a:t>morphin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TM</a:t>
            </a:r>
          </a:p>
          <a:p>
            <a:pPr marL="0" indent="0" algn="just" defTabSz="577850">
              <a:buNone/>
              <a:tabLst>
                <a:tab pos="349250" algn="l"/>
              </a:tabLst>
            </a:pPr>
            <a:r>
              <a:rPr lang="en-US" sz="1800" b="1" i="1" dirty="0">
                <a:solidFill>
                  <a:schemeClr val="bg1"/>
                </a:solidFill>
                <a:latin typeface="Candara" pitchFamily="34" charset="0"/>
              </a:rPr>
              <a:t>	</a:t>
            </a:r>
            <a:r>
              <a:rPr lang="en-US" sz="1800" b="1" i="1" dirty="0" smtClean="0">
                <a:solidFill>
                  <a:schemeClr val="bg1"/>
                </a:solidFill>
                <a:latin typeface="Candara" pitchFamily="34" charset="0"/>
              </a:rPr>
              <a:t>-	Bolus dose: 2mg, lockout: 15ph, basal rate: 1mg/h</a:t>
            </a:r>
          </a:p>
          <a:p>
            <a:pPr marL="0" indent="0" algn="just" defTabSz="577850">
              <a:buNone/>
              <a:tabLst>
                <a:tab pos="349250" algn="l"/>
              </a:tabLst>
            </a:pPr>
            <a:r>
              <a:rPr lang="en-US" sz="1800" b="1" i="1" dirty="0">
                <a:solidFill>
                  <a:schemeClr val="bg1"/>
                </a:solidFill>
                <a:latin typeface="Candara" pitchFamily="34" charset="0"/>
              </a:rPr>
              <a:t>	</a:t>
            </a:r>
            <a:r>
              <a:rPr lang="en-US" sz="1800" b="1" i="1" dirty="0" smtClean="0">
                <a:solidFill>
                  <a:schemeClr val="bg1"/>
                </a:solidFill>
                <a:latin typeface="Candara" pitchFamily="34" charset="0"/>
              </a:rPr>
              <a:t>-	T</a:t>
            </a:r>
            <a:r>
              <a:rPr lang="vi-VN" sz="1800" b="1" i="1" dirty="0" smtClean="0">
                <a:solidFill>
                  <a:schemeClr val="bg1"/>
                </a:solidFill>
                <a:latin typeface="Candara" pitchFamily="34" charset="0"/>
              </a:rPr>
              <a:t>ổng </a:t>
            </a:r>
            <a:r>
              <a:rPr lang="vi-VN" sz="1800" b="1" i="1" dirty="0">
                <a:solidFill>
                  <a:schemeClr val="bg1"/>
                </a:solidFill>
                <a:latin typeface="Candara" pitchFamily="34" charset="0"/>
              </a:rPr>
              <a:t>liều nhu cầu </a:t>
            </a:r>
            <a:r>
              <a:rPr lang="vi-VN" sz="1800" b="1" i="1" dirty="0" smtClean="0">
                <a:solidFill>
                  <a:schemeClr val="bg1"/>
                </a:solidFill>
                <a:latin typeface="Candara" pitchFamily="34" charset="0"/>
              </a:rPr>
              <a:t>morphin</a:t>
            </a:r>
            <a:r>
              <a:rPr lang="en-US" sz="1800" b="1" i="1" dirty="0" smtClean="0">
                <a:solidFill>
                  <a:schemeClr val="bg1"/>
                </a:solidFill>
                <a:latin typeface="Candara" pitchFamily="34" charset="0"/>
              </a:rPr>
              <a:t>:</a:t>
            </a:r>
            <a:r>
              <a:rPr lang="vi-VN" sz="1800" b="1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vi-VN" sz="1800" b="1" i="1" dirty="0">
                <a:solidFill>
                  <a:schemeClr val="bg1"/>
                </a:solidFill>
                <a:latin typeface="Candara" pitchFamily="34" charset="0"/>
              </a:rPr>
              <a:t>130 </a:t>
            </a:r>
            <a:r>
              <a:rPr lang="vi-VN" sz="1800" b="1" i="1" dirty="0" smtClean="0">
                <a:solidFill>
                  <a:schemeClr val="bg1"/>
                </a:solidFill>
                <a:latin typeface="Candara" pitchFamily="34" charset="0"/>
              </a:rPr>
              <a:t>mg/</a:t>
            </a:r>
            <a:r>
              <a:rPr lang="en-US" sz="1800" b="1" i="1" dirty="0" smtClean="0">
                <a:solidFill>
                  <a:schemeClr val="bg1"/>
                </a:solidFill>
                <a:latin typeface="Candara" pitchFamily="34" charset="0"/>
              </a:rPr>
              <a:t>24h</a:t>
            </a:r>
          </a:p>
          <a:p>
            <a:pPr marL="0" indent="0" algn="just" defTabSz="577850">
              <a:buNone/>
              <a:tabLst>
                <a:tab pos="349250" algn="l"/>
              </a:tabLst>
            </a:pPr>
            <a:r>
              <a:rPr lang="en-US" sz="1800" b="1" i="1" dirty="0">
                <a:solidFill>
                  <a:schemeClr val="bg1"/>
                </a:solidFill>
                <a:latin typeface="Candara" pitchFamily="34" charset="0"/>
              </a:rPr>
              <a:t>	</a:t>
            </a:r>
            <a:r>
              <a:rPr lang="en-US" sz="1800" b="1" i="1" dirty="0" smtClean="0">
                <a:solidFill>
                  <a:schemeClr val="bg1"/>
                </a:solidFill>
                <a:latin typeface="Candara" pitchFamily="34" charset="0"/>
              </a:rPr>
              <a:t>-	</a:t>
            </a:r>
            <a:r>
              <a:rPr lang="en-US" sz="1800" b="1" i="1" dirty="0" err="1">
                <a:solidFill>
                  <a:schemeClr val="bg1"/>
                </a:solidFill>
                <a:latin typeface="Candara" pitchFamily="34" charset="0"/>
              </a:rPr>
              <a:t>O</a:t>
            </a:r>
            <a:r>
              <a:rPr lang="en-US" sz="1800" b="1" i="1" dirty="0" err="1" smtClean="0">
                <a:solidFill>
                  <a:schemeClr val="bg1"/>
                </a:solidFill>
                <a:latin typeface="Candara" pitchFamily="34" charset="0"/>
              </a:rPr>
              <a:t>ndansetron</a:t>
            </a:r>
            <a:r>
              <a:rPr lang="en-US" sz="1800" b="1" i="1" dirty="0" smtClean="0">
                <a:solidFill>
                  <a:schemeClr val="bg1"/>
                </a:solidFill>
                <a:latin typeface="Candara" pitchFamily="34" charset="0"/>
              </a:rPr>
              <a:t> 8mg, </a:t>
            </a:r>
            <a:r>
              <a:rPr lang="en-US" sz="1800" b="1" i="1" dirty="0" err="1" smtClean="0">
                <a:solidFill>
                  <a:schemeClr val="bg1"/>
                </a:solidFill>
                <a:latin typeface="Candara" pitchFamily="34" charset="0"/>
              </a:rPr>
              <a:t>methylprednisolon</a:t>
            </a:r>
            <a:r>
              <a:rPr lang="en-US" sz="1800" b="1" i="1" dirty="0" smtClean="0">
                <a:solidFill>
                  <a:schemeClr val="bg1"/>
                </a:solidFill>
                <a:latin typeface="Candara" pitchFamily="34" charset="0"/>
              </a:rPr>
              <a:t> 125mg</a:t>
            </a:r>
          </a:p>
          <a:p>
            <a:pPr algn="just"/>
            <a:r>
              <a:rPr lang="vi-VN" sz="2400" dirty="0" smtClean="0">
                <a:solidFill>
                  <a:schemeClr val="bg1"/>
                </a:solidFill>
                <a:latin typeface="Candara" pitchFamily="34" charset="0"/>
              </a:rPr>
              <a:t>Ngày </a:t>
            </a:r>
            <a:r>
              <a:rPr lang="vi-VN" sz="2400" dirty="0">
                <a:solidFill>
                  <a:schemeClr val="bg1"/>
                </a:solidFill>
                <a:latin typeface="Candara" pitchFamily="34" charset="0"/>
              </a:rPr>
              <a:t>thứ 2, phối </a:t>
            </a:r>
            <a:r>
              <a:rPr lang="vi-VN" sz="2400" dirty="0" smtClean="0">
                <a:solidFill>
                  <a:schemeClr val="bg1"/>
                </a:solidFill>
                <a:latin typeface="Candara" pitchFamily="34" charset="0"/>
              </a:rPr>
              <a:t>hợp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:</a:t>
            </a:r>
            <a:r>
              <a:rPr lang="vi-VN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b="1" u="sng" dirty="0" err="1" smtClean="0">
                <a:solidFill>
                  <a:schemeClr val="bg1"/>
                </a:solidFill>
                <a:latin typeface="Candara" pitchFamily="34" charset="0"/>
              </a:rPr>
              <a:t>paracetamol</a:t>
            </a:r>
            <a:r>
              <a:rPr lang="vi-VN" sz="2400" dirty="0" smtClean="0">
                <a:solidFill>
                  <a:schemeClr val="bg1"/>
                </a:solidFill>
                <a:latin typeface="Candara" pitchFamily="34" charset="0"/>
              </a:rPr>
              <a:t> 3g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+</a:t>
            </a:r>
            <a:r>
              <a:rPr lang="vi-VN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vi-VN" sz="2400" b="1" u="sng" dirty="0" smtClean="0">
                <a:solidFill>
                  <a:schemeClr val="bg1"/>
                </a:solidFill>
                <a:latin typeface="Candara" pitchFamily="34" charset="0"/>
              </a:rPr>
              <a:t>ketorolac</a:t>
            </a:r>
            <a:r>
              <a:rPr lang="vi-VN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Candara" pitchFamily="34" charset="0"/>
              </a:rPr>
              <a:t>60 </a:t>
            </a:r>
            <a:r>
              <a:rPr lang="vi-VN" sz="2400" dirty="0" smtClean="0">
                <a:solidFill>
                  <a:schemeClr val="bg1"/>
                </a:solidFill>
                <a:latin typeface="Candara" pitchFamily="34" charset="0"/>
              </a:rPr>
              <a:t>mg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+</a:t>
            </a:r>
            <a:r>
              <a:rPr lang="vi-VN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vi-VN" sz="2400" b="1" u="sng" dirty="0" smtClean="0">
                <a:solidFill>
                  <a:schemeClr val="bg1"/>
                </a:solidFill>
                <a:latin typeface="Candara" pitchFamily="34" charset="0"/>
              </a:rPr>
              <a:t>amitryptilin</a:t>
            </a:r>
            <a:r>
              <a:rPr lang="vi-VN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Candara" pitchFamily="34" charset="0"/>
              </a:rPr>
              <a:t>75 </a:t>
            </a:r>
            <a:r>
              <a:rPr lang="vi-VN" sz="2400" dirty="0" smtClean="0">
                <a:solidFill>
                  <a:schemeClr val="bg1"/>
                </a:solidFill>
                <a:latin typeface="Candara" pitchFamily="34" charset="0"/>
              </a:rPr>
              <a:t>mg 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+</a:t>
            </a:r>
            <a:r>
              <a:rPr lang="vi-VN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vi-VN" sz="2400" b="1" u="sng" dirty="0" smtClean="0">
                <a:solidFill>
                  <a:schemeClr val="bg1"/>
                </a:solidFill>
                <a:latin typeface="Candara" pitchFamily="34" charset="0"/>
              </a:rPr>
              <a:t>pregabalin</a:t>
            </a:r>
            <a:r>
              <a:rPr lang="vi-VN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Candara" pitchFamily="34" charset="0"/>
              </a:rPr>
              <a:t>300 </a:t>
            </a:r>
            <a:r>
              <a:rPr lang="vi-VN" sz="2400" dirty="0" smtClean="0">
                <a:solidFill>
                  <a:schemeClr val="bg1"/>
                </a:solidFill>
                <a:latin typeface="Candara" pitchFamily="34" charset="0"/>
              </a:rPr>
              <a:t>mg</a:t>
            </a:r>
            <a:endParaRPr lang="en-US" sz="2400" dirty="0" smtClean="0">
              <a:solidFill>
                <a:schemeClr val="bg1"/>
              </a:solidFill>
              <a:latin typeface="Candara" pitchFamily="34" charset="0"/>
            </a:endParaRPr>
          </a:p>
          <a:p>
            <a:pPr algn="just"/>
            <a:r>
              <a:rPr lang="en-US" sz="2400" dirty="0">
                <a:solidFill>
                  <a:srgbClr val="FAAA32"/>
                </a:solidFill>
                <a:latin typeface="Candara" pitchFamily="34" charset="0"/>
              </a:rPr>
              <a:t>N</a:t>
            </a:r>
            <a:r>
              <a:rPr lang="vi-VN" sz="2400" dirty="0" smtClean="0">
                <a:solidFill>
                  <a:srgbClr val="FAAA32"/>
                </a:solidFill>
                <a:latin typeface="Candara" pitchFamily="34" charset="0"/>
              </a:rPr>
              <a:t>gày </a:t>
            </a:r>
            <a:r>
              <a:rPr lang="vi-VN" sz="2400" dirty="0">
                <a:solidFill>
                  <a:srgbClr val="FAAA32"/>
                </a:solidFill>
                <a:latin typeface="Candara" pitchFamily="34" charset="0"/>
              </a:rPr>
              <a:t>thứ 3, VAS </a:t>
            </a:r>
            <a:r>
              <a:rPr lang="vi-VN" sz="2400" dirty="0" smtClean="0">
                <a:solidFill>
                  <a:srgbClr val="FAAA32"/>
                </a:solidFill>
                <a:latin typeface="Candara" pitchFamily="34" charset="0"/>
              </a:rPr>
              <a:t>giảm 8-10đ</a:t>
            </a:r>
            <a:r>
              <a:rPr lang="vi-VN" sz="1600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vi-VN" sz="1600" dirty="0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</a:t>
            </a:r>
            <a:r>
              <a:rPr lang="vi-VN" sz="1600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vi-VN" sz="2400" dirty="0" smtClean="0">
                <a:solidFill>
                  <a:srgbClr val="FAAA32"/>
                </a:solidFill>
                <a:latin typeface="Candara" pitchFamily="34" charset="0"/>
              </a:rPr>
              <a:t>5-6</a:t>
            </a:r>
            <a:r>
              <a:rPr lang="en-US" sz="2400" dirty="0" smtClean="0">
                <a:solidFill>
                  <a:srgbClr val="FAAA32"/>
                </a:solidFill>
                <a:latin typeface="Candara" pitchFamily="34" charset="0"/>
              </a:rPr>
              <a:t>đ</a:t>
            </a:r>
            <a:r>
              <a:rPr lang="en-US" sz="2400" dirty="0">
                <a:solidFill>
                  <a:srgbClr val="FAAA32"/>
                </a:solidFill>
                <a:latin typeface="Candara" pitchFamily="34" charset="0"/>
              </a:rPr>
              <a:t>:</a:t>
            </a:r>
            <a:r>
              <a:rPr lang="vi-VN" sz="2400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vi-VN" sz="2400" dirty="0">
                <a:solidFill>
                  <a:srgbClr val="FAAA32"/>
                </a:solidFill>
                <a:latin typeface="Candara" pitchFamily="34" charset="0"/>
              </a:rPr>
              <a:t>còn đau </a:t>
            </a:r>
            <a:r>
              <a:rPr lang="vi-VN" sz="2400" dirty="0" smtClean="0">
                <a:solidFill>
                  <a:srgbClr val="FAAA32"/>
                </a:solidFill>
                <a:latin typeface="Candara" pitchFamily="34" charset="0"/>
              </a:rPr>
              <a:t>vừa</a:t>
            </a:r>
            <a:r>
              <a:rPr lang="en-US" sz="2400" dirty="0" smtClean="0">
                <a:solidFill>
                  <a:srgbClr val="FAAA32"/>
                </a:solidFill>
                <a:latin typeface="Candara" pitchFamily="34" charset="0"/>
              </a:rPr>
              <a:t>,</a:t>
            </a:r>
            <a:r>
              <a:rPr lang="vi-VN" sz="2400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vi-VN" sz="2400" dirty="0">
                <a:solidFill>
                  <a:srgbClr val="FAAA32"/>
                </a:solidFill>
                <a:latin typeface="Candara" pitchFamily="34" charset="0"/>
              </a:rPr>
              <a:t>quanh </a:t>
            </a:r>
            <a:r>
              <a:rPr lang="vi-VN" sz="2400" dirty="0" smtClean="0">
                <a:solidFill>
                  <a:srgbClr val="FAAA32"/>
                </a:solidFill>
                <a:latin typeface="Candara" pitchFamily="34" charset="0"/>
              </a:rPr>
              <a:t>rốn</a:t>
            </a:r>
            <a:endParaRPr lang="en-US" sz="2400" dirty="0" smtClean="0">
              <a:solidFill>
                <a:srgbClr val="FAAA32"/>
              </a:solidFill>
              <a:latin typeface="Candara" pitchFamily="34" charset="0"/>
            </a:endParaRPr>
          </a:p>
          <a:p>
            <a:pPr algn="just"/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thứ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4,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kết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hợp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b="1" u="sng" dirty="0" err="1" smtClean="0">
                <a:solidFill>
                  <a:schemeClr val="bg1"/>
                </a:solidFill>
                <a:latin typeface="Candara" pitchFamily="34" charset="0"/>
              </a:rPr>
              <a:t>ketamin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hỗn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hợp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PCA: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morphin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1 mg/ml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ketamin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1 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mg/ml</a:t>
            </a:r>
          </a:p>
          <a:p>
            <a:pPr algn="just"/>
            <a:r>
              <a:rPr lang="en-US" sz="2400" dirty="0">
                <a:solidFill>
                  <a:srgbClr val="FAAA32"/>
                </a:solidFill>
                <a:latin typeface="Candara" pitchFamily="34" charset="0"/>
              </a:rPr>
              <a:t>N</a:t>
            </a:r>
            <a:r>
              <a:rPr lang="vi-VN" sz="2400" dirty="0" smtClean="0">
                <a:solidFill>
                  <a:srgbClr val="FAAA32"/>
                </a:solidFill>
                <a:latin typeface="Candara" pitchFamily="34" charset="0"/>
              </a:rPr>
              <a:t>gày </a:t>
            </a:r>
            <a:r>
              <a:rPr lang="vi-VN" sz="2400" dirty="0">
                <a:solidFill>
                  <a:srgbClr val="FAAA32"/>
                </a:solidFill>
                <a:latin typeface="Candara" pitchFamily="34" charset="0"/>
              </a:rPr>
              <a:t>thứ 5, </a:t>
            </a:r>
            <a:r>
              <a:rPr lang="vi-VN" sz="2400" dirty="0" smtClean="0">
                <a:solidFill>
                  <a:srgbClr val="FAAA32"/>
                </a:solidFill>
                <a:latin typeface="Candara" pitchFamily="34" charset="0"/>
              </a:rPr>
              <a:t>VAS còn 2-3đ</a:t>
            </a:r>
            <a:r>
              <a:rPr lang="en-US" sz="2400" dirty="0" smtClean="0">
                <a:solidFill>
                  <a:srgbClr val="FAAA32"/>
                </a:solidFill>
                <a:latin typeface="Candara" pitchFamily="34" charset="0"/>
              </a:rPr>
              <a:t>:</a:t>
            </a:r>
            <a:r>
              <a:rPr lang="vi-VN" sz="2400" dirty="0" smtClean="0">
                <a:solidFill>
                  <a:srgbClr val="FAAA32"/>
                </a:solidFill>
                <a:latin typeface="Candara" pitchFamily="34" charset="0"/>
              </a:rPr>
              <a:t> gần </a:t>
            </a:r>
            <a:r>
              <a:rPr lang="vi-VN" sz="2400" dirty="0">
                <a:solidFill>
                  <a:srgbClr val="FAAA32"/>
                </a:solidFill>
                <a:latin typeface="Candara" pitchFamily="34" charset="0"/>
              </a:rPr>
              <a:t>như hết </a:t>
            </a:r>
            <a:r>
              <a:rPr lang="vi-VN" sz="2400" dirty="0" smtClean="0">
                <a:solidFill>
                  <a:srgbClr val="FAAA32"/>
                </a:solidFill>
                <a:latin typeface="Candara" pitchFamily="34" charset="0"/>
              </a:rPr>
              <a:t>đau </a:t>
            </a:r>
            <a:r>
              <a:rPr lang="vi-VN" sz="2400" dirty="0">
                <a:solidFill>
                  <a:srgbClr val="FAAA32"/>
                </a:solidFill>
                <a:latin typeface="Candara" pitchFamily="34" charset="0"/>
              </a:rPr>
              <a:t>quanh </a:t>
            </a:r>
            <a:r>
              <a:rPr lang="vi-VN" sz="2400" dirty="0" smtClean="0">
                <a:solidFill>
                  <a:srgbClr val="FAAA32"/>
                </a:solidFill>
                <a:latin typeface="Candara" pitchFamily="34" charset="0"/>
              </a:rPr>
              <a:t>rốn</a:t>
            </a:r>
            <a:endParaRPr lang="en-US" sz="2400" dirty="0">
              <a:solidFill>
                <a:srgbClr val="FAAA32"/>
              </a:solidFill>
              <a:latin typeface="Candara" pitchFamily="34" charset="0"/>
            </a:endParaRPr>
          </a:p>
          <a:p>
            <a:pPr marL="0" indent="0" algn="just">
              <a:buNone/>
              <a:tabLst>
                <a:tab pos="349250" algn="l"/>
                <a:tab pos="577850" algn="l"/>
              </a:tabLst>
            </a:pPr>
            <a:r>
              <a:rPr lang="en-US" sz="1800" b="1" i="1" dirty="0" smtClean="0">
                <a:solidFill>
                  <a:srgbClr val="FAAA32"/>
                </a:solidFill>
                <a:latin typeface="Candara" pitchFamily="34" charset="0"/>
              </a:rPr>
              <a:t>	-	</a:t>
            </a:r>
            <a:r>
              <a:rPr lang="en-US" sz="1800" b="1" i="1" dirty="0">
                <a:solidFill>
                  <a:srgbClr val="FAAA32"/>
                </a:solidFill>
                <a:latin typeface="Candara" pitchFamily="34" charset="0"/>
              </a:rPr>
              <a:t>T</a:t>
            </a:r>
            <a:r>
              <a:rPr lang="vi-VN" sz="1800" b="1" i="1" dirty="0" smtClean="0">
                <a:solidFill>
                  <a:srgbClr val="FAAA32"/>
                </a:solidFill>
                <a:latin typeface="Candara" pitchFamily="34" charset="0"/>
              </a:rPr>
              <a:t>ổng </a:t>
            </a:r>
            <a:r>
              <a:rPr lang="vi-VN" sz="1800" b="1" i="1" dirty="0">
                <a:solidFill>
                  <a:srgbClr val="FAAA32"/>
                </a:solidFill>
                <a:latin typeface="Candara" pitchFamily="34" charset="0"/>
              </a:rPr>
              <a:t>liều nhu cầu morphin giảm không đáng </a:t>
            </a:r>
            <a:r>
              <a:rPr lang="vi-VN" sz="1800" b="1" i="1" dirty="0" smtClean="0">
                <a:solidFill>
                  <a:srgbClr val="FAAA32"/>
                </a:solidFill>
                <a:latin typeface="Candara" pitchFamily="34" charset="0"/>
              </a:rPr>
              <a:t>kể</a:t>
            </a:r>
            <a:r>
              <a:rPr lang="en-US" sz="1800" b="1" i="1" dirty="0" smtClean="0">
                <a:solidFill>
                  <a:srgbClr val="FAAA32"/>
                </a:solidFill>
                <a:latin typeface="Candara" pitchFamily="34" charset="0"/>
              </a:rPr>
              <a:t>:</a:t>
            </a:r>
            <a:r>
              <a:rPr lang="vi-VN" sz="1800" b="1" i="1" dirty="0" smtClean="0">
                <a:solidFill>
                  <a:srgbClr val="FAAA32"/>
                </a:solidFill>
                <a:latin typeface="Candara" pitchFamily="34" charset="0"/>
              </a:rPr>
              <a:t> 120 mg/</a:t>
            </a:r>
            <a:r>
              <a:rPr lang="en-US" sz="1800" b="1" i="1" dirty="0" smtClean="0">
                <a:solidFill>
                  <a:srgbClr val="FAAA32"/>
                </a:solidFill>
                <a:latin typeface="Candara" pitchFamily="34" charset="0"/>
              </a:rPr>
              <a:t>24h</a:t>
            </a:r>
          </a:p>
          <a:p>
            <a:pPr marL="0" indent="0" algn="just">
              <a:buNone/>
              <a:tabLst>
                <a:tab pos="349250" algn="l"/>
                <a:tab pos="577850" algn="l"/>
              </a:tabLst>
            </a:pPr>
            <a:r>
              <a:rPr lang="en-US" sz="1800" b="1" i="1" dirty="0">
                <a:solidFill>
                  <a:srgbClr val="FAAA32"/>
                </a:solidFill>
                <a:latin typeface="Candara" pitchFamily="34" charset="0"/>
              </a:rPr>
              <a:t>	</a:t>
            </a:r>
            <a:r>
              <a:rPr lang="en-US" sz="1800" b="1" i="1" dirty="0" smtClean="0">
                <a:solidFill>
                  <a:srgbClr val="FAAA32"/>
                </a:solidFill>
                <a:latin typeface="Candara" pitchFamily="34" charset="0"/>
              </a:rPr>
              <a:t>-	</a:t>
            </a:r>
            <a:r>
              <a:rPr lang="en-US" sz="1800" b="1" i="1" dirty="0" err="1" smtClean="0">
                <a:solidFill>
                  <a:srgbClr val="FAAA32"/>
                </a:solidFill>
                <a:latin typeface="Candara" pitchFamily="34" charset="0"/>
              </a:rPr>
              <a:t>Không</a:t>
            </a:r>
            <a:r>
              <a:rPr lang="en-US" sz="1800" b="1" i="1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1800" b="1" i="1" dirty="0" err="1" smtClean="0">
                <a:solidFill>
                  <a:srgbClr val="FAAA32"/>
                </a:solidFill>
                <a:latin typeface="Candara" pitchFamily="34" charset="0"/>
              </a:rPr>
              <a:t>buồn</a:t>
            </a:r>
            <a:r>
              <a:rPr lang="en-US" sz="1800" b="1" i="1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1800" b="1" i="1" dirty="0" err="1" smtClean="0">
                <a:solidFill>
                  <a:srgbClr val="FAAA32"/>
                </a:solidFill>
                <a:latin typeface="Candara" pitchFamily="34" charset="0"/>
              </a:rPr>
              <a:t>nôn-nôn</a:t>
            </a:r>
            <a:r>
              <a:rPr lang="en-US" sz="1800" b="1" i="1" dirty="0" smtClean="0">
                <a:solidFill>
                  <a:srgbClr val="FAAA32"/>
                </a:solidFill>
                <a:latin typeface="Candara" pitchFamily="34" charset="0"/>
              </a:rPr>
              <a:t>, </a:t>
            </a:r>
            <a:r>
              <a:rPr lang="en-US" sz="1800" b="1" i="1" dirty="0" err="1" smtClean="0">
                <a:solidFill>
                  <a:srgbClr val="FAAA32"/>
                </a:solidFill>
                <a:latin typeface="Candara" pitchFamily="34" charset="0"/>
              </a:rPr>
              <a:t>không</a:t>
            </a:r>
            <a:r>
              <a:rPr lang="en-US" sz="1800" b="1" i="1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1800" b="1" i="1" dirty="0" err="1" smtClean="0">
                <a:solidFill>
                  <a:srgbClr val="FAAA32"/>
                </a:solidFill>
                <a:latin typeface="Candara" pitchFamily="34" charset="0"/>
              </a:rPr>
              <a:t>ảo</a:t>
            </a:r>
            <a:r>
              <a:rPr lang="en-US" sz="1800" b="1" i="1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1800" b="1" i="1" dirty="0" err="1" smtClean="0">
                <a:solidFill>
                  <a:srgbClr val="FAAA32"/>
                </a:solidFill>
                <a:latin typeface="Candara" pitchFamily="34" charset="0"/>
              </a:rPr>
              <a:t>giác-ngủ</a:t>
            </a:r>
            <a:r>
              <a:rPr lang="en-US" sz="1800" b="1" i="1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1800" b="1" i="1" dirty="0" err="1" smtClean="0">
                <a:solidFill>
                  <a:srgbClr val="FAAA32"/>
                </a:solidFill>
                <a:latin typeface="Candara" pitchFamily="34" charset="0"/>
              </a:rPr>
              <a:t>gà</a:t>
            </a:r>
            <a:r>
              <a:rPr lang="vi-VN" sz="1800" b="1" i="1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endParaRPr lang="en-US" sz="1800" b="1" i="1" dirty="0">
              <a:solidFill>
                <a:srgbClr val="FAAA32"/>
              </a:solidFill>
              <a:latin typeface="Candara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0"/>
            <a:ext cx="6477000" cy="228600"/>
          </a:xfrm>
          <a:prstGeom prst="rect">
            <a:avLst/>
          </a:prstGeom>
          <a:solidFill>
            <a:srgbClr val="1E5260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 dirty="0">
              <a:solidFill>
                <a:srgbClr val="4BACC6">
                  <a:lumMod val="50000"/>
                </a:srgbClr>
              </a:solidFill>
              <a:latin typeface="Segoe UI Ligh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6629400"/>
            <a:ext cx="6477000" cy="0"/>
          </a:xfrm>
          <a:prstGeom prst="line">
            <a:avLst/>
          </a:prstGeom>
          <a:ln w="38100">
            <a:solidFill>
              <a:srgbClr val="1E52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http://crihealth.com/wp-content/uploads/2012/12/cadd5800rPC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800"/>
            <a:ext cx="1307042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639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r>
              <a:rPr lang="en-US" sz="3400" b="1" dirty="0" err="1" smtClean="0">
                <a:solidFill>
                  <a:srgbClr val="B0413E"/>
                </a:solidFill>
                <a:latin typeface="Candara" pitchFamily="34" charset="0"/>
              </a:rPr>
              <a:t>Giai</a:t>
            </a:r>
            <a:r>
              <a:rPr lang="en-US" sz="3400" b="1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3400" b="1" dirty="0" err="1" smtClean="0">
                <a:solidFill>
                  <a:srgbClr val="B0413E"/>
                </a:solidFill>
                <a:latin typeface="Candara" pitchFamily="34" charset="0"/>
              </a:rPr>
              <a:t>đoạn</a:t>
            </a:r>
            <a:r>
              <a:rPr lang="en-US" sz="3400" b="1" dirty="0" smtClean="0">
                <a:solidFill>
                  <a:srgbClr val="B0413E"/>
                </a:solidFill>
                <a:latin typeface="Candara" pitchFamily="34" charset="0"/>
              </a:rPr>
              <a:t> 2</a:t>
            </a:r>
            <a:endParaRPr lang="en-US" sz="3400" b="1" dirty="0">
              <a:solidFill>
                <a:srgbClr val="B0413E"/>
              </a:solidFill>
              <a:latin typeface="Candara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0"/>
            <a:ext cx="6477000" cy="228600"/>
          </a:xfrm>
          <a:prstGeom prst="rect">
            <a:avLst/>
          </a:prstGeom>
          <a:solidFill>
            <a:srgbClr val="1E5260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 dirty="0">
              <a:solidFill>
                <a:srgbClr val="4BACC6">
                  <a:lumMod val="50000"/>
                </a:srgbClr>
              </a:solidFill>
              <a:latin typeface="Segoe UI Ligh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6629400"/>
            <a:ext cx="6477000" cy="0"/>
          </a:xfrm>
          <a:prstGeom prst="line">
            <a:avLst/>
          </a:prstGeom>
          <a:ln w="38100">
            <a:solidFill>
              <a:srgbClr val="1E52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40363"/>
          </a:xfrm>
        </p:spPr>
        <p:txBody>
          <a:bodyPr>
            <a:normAutofit/>
          </a:bodyPr>
          <a:lstStyle/>
          <a:p>
            <a:pPr marL="0" indent="0" algn="just">
              <a:buNone/>
              <a:tabLst>
                <a:tab pos="349250" algn="l"/>
              </a:tabLst>
            </a:pP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	</a:t>
            </a:r>
            <a:r>
              <a:rPr lang="en-US" sz="2400" b="1" u="sng" dirty="0" err="1" smtClean="0">
                <a:solidFill>
                  <a:schemeClr val="bg1"/>
                </a:solidFill>
                <a:latin typeface="Candara" pitchFamily="34" charset="0"/>
              </a:rPr>
              <a:t>Ngày</a:t>
            </a:r>
            <a:r>
              <a:rPr lang="en-US" sz="2400" b="1" u="sng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b="1" u="sng" dirty="0" err="1" smtClean="0">
                <a:solidFill>
                  <a:schemeClr val="bg1"/>
                </a:solidFill>
                <a:latin typeface="Candara" pitchFamily="34" charset="0"/>
              </a:rPr>
              <a:t>thứ</a:t>
            </a:r>
            <a:r>
              <a:rPr lang="en-US" sz="2400" b="1" u="sng" dirty="0" smtClean="0">
                <a:solidFill>
                  <a:schemeClr val="bg1"/>
                </a:solidFill>
                <a:latin typeface="Candara" pitchFamily="34" charset="0"/>
              </a:rPr>
              <a:t> 6-11:</a:t>
            </a:r>
          </a:p>
          <a:p>
            <a:pPr algn="just"/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Ngưng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PCA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tĩnh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mạch</a:t>
            </a:r>
            <a:endParaRPr lang="en-US" sz="2400" dirty="0" smtClean="0">
              <a:solidFill>
                <a:schemeClr val="bg1"/>
              </a:solidFill>
              <a:latin typeface="Candara" pitchFamily="34" charset="0"/>
            </a:endParaRPr>
          </a:p>
          <a:p>
            <a:pPr algn="just"/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Đặt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catheter 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NMC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lưu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tạm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thời</a:t>
            </a:r>
            <a:endParaRPr lang="en-US" sz="2400" dirty="0" smtClean="0">
              <a:solidFill>
                <a:schemeClr val="bg1"/>
              </a:solidFill>
              <a:latin typeface="Candara" pitchFamily="34" charset="0"/>
            </a:endParaRPr>
          </a:p>
          <a:p>
            <a:pPr marL="0" indent="0" algn="just" defTabSz="577850">
              <a:buNone/>
              <a:tabLst>
                <a:tab pos="349250" algn="l"/>
              </a:tabLst>
            </a:pPr>
            <a:r>
              <a:rPr lang="en-US" sz="1800" b="1" i="1" dirty="0" smtClean="0">
                <a:solidFill>
                  <a:schemeClr val="bg1"/>
                </a:solidFill>
                <a:latin typeface="Candara" pitchFamily="34" charset="0"/>
              </a:rPr>
              <a:t>	-	</a:t>
            </a:r>
            <a:r>
              <a:rPr lang="en-US" sz="1800" b="1" i="1" dirty="0" err="1">
                <a:solidFill>
                  <a:schemeClr val="bg1"/>
                </a:solidFill>
                <a:latin typeface="Candara" pitchFamily="34" charset="0"/>
              </a:rPr>
              <a:t>K</a:t>
            </a:r>
            <a:r>
              <a:rPr lang="en-US" sz="1800" b="1" i="1" dirty="0" err="1" smtClean="0">
                <a:solidFill>
                  <a:schemeClr val="bg1"/>
                </a:solidFill>
                <a:latin typeface="Candara" pitchFamily="34" charset="0"/>
              </a:rPr>
              <a:t>he</a:t>
            </a:r>
            <a:r>
              <a:rPr lang="en-US" sz="1800" b="1" i="1" dirty="0" smtClean="0">
                <a:solidFill>
                  <a:schemeClr val="bg1"/>
                </a:solidFill>
                <a:latin typeface="Candara" pitchFamily="34" charset="0"/>
              </a:rPr>
              <a:t> T11 - T12, </a:t>
            </a:r>
            <a:r>
              <a:rPr lang="en-US" sz="1800" b="1" i="1" dirty="0" err="1" smtClean="0">
                <a:solidFill>
                  <a:schemeClr val="bg1"/>
                </a:solidFill>
                <a:latin typeface="Candara" pitchFamily="34" charset="0"/>
              </a:rPr>
              <a:t>luồn</a:t>
            </a:r>
            <a:r>
              <a:rPr lang="en-US" sz="1800" b="1" i="1" dirty="0" smtClean="0">
                <a:solidFill>
                  <a:schemeClr val="bg1"/>
                </a:solidFill>
                <a:latin typeface="Candara" pitchFamily="34" charset="0"/>
              </a:rPr>
              <a:t> 5 cm</a:t>
            </a:r>
          </a:p>
          <a:p>
            <a:pPr algn="just" defTabSz="577850">
              <a:tabLst>
                <a:tab pos="349250" algn="l"/>
              </a:tabLst>
            </a:pP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Nối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với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bóng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PCA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200ml: </a:t>
            </a:r>
            <a:endParaRPr lang="en-US" sz="2400" dirty="0" smtClean="0">
              <a:solidFill>
                <a:schemeClr val="bg1"/>
              </a:solidFill>
              <a:latin typeface="Candara" pitchFamily="34" charset="0"/>
            </a:endParaRPr>
          </a:p>
          <a:p>
            <a:pPr marL="0" indent="0" algn="just" defTabSz="577850">
              <a:buNone/>
              <a:tabLst>
                <a:tab pos="349250" algn="l"/>
              </a:tabLst>
            </a:pPr>
            <a:r>
              <a:rPr lang="en-US" sz="1800" b="1" i="1" dirty="0">
                <a:solidFill>
                  <a:schemeClr val="bg1"/>
                </a:solidFill>
                <a:latin typeface="Candara" pitchFamily="34" charset="0"/>
              </a:rPr>
              <a:t>	</a:t>
            </a:r>
            <a:r>
              <a:rPr lang="en-US" sz="1800" b="1" i="1" dirty="0" smtClean="0">
                <a:solidFill>
                  <a:schemeClr val="bg1"/>
                </a:solidFill>
                <a:latin typeface="Candara" pitchFamily="34" charset="0"/>
              </a:rPr>
              <a:t>-	</a:t>
            </a:r>
            <a:r>
              <a:rPr lang="en-US" sz="1800" b="1" i="1" dirty="0" err="1">
                <a:solidFill>
                  <a:schemeClr val="bg1"/>
                </a:solidFill>
                <a:latin typeface="Candara" pitchFamily="34" charset="0"/>
              </a:rPr>
              <a:t>M</a:t>
            </a:r>
            <a:r>
              <a:rPr lang="en-US" sz="1800" b="1" i="1" dirty="0" err="1" smtClean="0">
                <a:solidFill>
                  <a:schemeClr val="bg1"/>
                </a:solidFill>
                <a:latin typeface="Candara" pitchFamily="34" charset="0"/>
              </a:rPr>
              <a:t>orphin</a:t>
            </a:r>
            <a:r>
              <a:rPr lang="en-US" sz="1800" b="1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800" b="1" i="1" dirty="0">
                <a:solidFill>
                  <a:schemeClr val="bg1"/>
                </a:solidFill>
                <a:latin typeface="Candara" pitchFamily="34" charset="0"/>
              </a:rPr>
              <a:t>0,06 mg/ml + </a:t>
            </a:r>
            <a:r>
              <a:rPr lang="en-US" sz="1800" b="1" i="1" dirty="0" err="1">
                <a:solidFill>
                  <a:schemeClr val="bg1"/>
                </a:solidFill>
                <a:latin typeface="Candara" pitchFamily="34" charset="0"/>
              </a:rPr>
              <a:t>levobupivacain</a:t>
            </a:r>
            <a:r>
              <a:rPr lang="en-US" sz="1800" b="1" i="1" dirty="0">
                <a:solidFill>
                  <a:schemeClr val="bg1"/>
                </a:solidFill>
                <a:latin typeface="Candara" pitchFamily="34" charset="0"/>
              </a:rPr>
              <a:t> 1 mg/ml +</a:t>
            </a:r>
            <a:r>
              <a:rPr lang="en-US" sz="1800" b="1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latin typeface="Candara" pitchFamily="34" charset="0"/>
              </a:rPr>
              <a:t>ketamin</a:t>
            </a:r>
            <a:r>
              <a:rPr lang="en-US" sz="1800" b="1" i="1" dirty="0">
                <a:solidFill>
                  <a:schemeClr val="bg1"/>
                </a:solidFill>
                <a:latin typeface="Candara" pitchFamily="34" charset="0"/>
              </a:rPr>
              <a:t> 0,4 </a:t>
            </a:r>
            <a:r>
              <a:rPr lang="en-US" sz="1800" b="1" i="1" dirty="0" smtClean="0">
                <a:solidFill>
                  <a:schemeClr val="bg1"/>
                </a:solidFill>
                <a:latin typeface="Candara" pitchFamily="34" charset="0"/>
              </a:rPr>
              <a:t>mg/ml</a:t>
            </a:r>
          </a:p>
          <a:p>
            <a:pPr marL="0" indent="0" algn="just" defTabSz="577850">
              <a:buNone/>
              <a:tabLst>
                <a:tab pos="349250" algn="l"/>
              </a:tabLst>
            </a:pPr>
            <a:r>
              <a:rPr lang="en-US" sz="1800" b="1" i="1" dirty="0">
                <a:solidFill>
                  <a:schemeClr val="bg1"/>
                </a:solidFill>
                <a:latin typeface="Candara" pitchFamily="34" charset="0"/>
              </a:rPr>
              <a:t>	</a:t>
            </a:r>
            <a:r>
              <a:rPr lang="en-US" sz="1800" b="1" i="1" dirty="0" smtClean="0">
                <a:solidFill>
                  <a:schemeClr val="bg1"/>
                </a:solidFill>
                <a:latin typeface="Candara" pitchFamily="34" charset="0"/>
              </a:rPr>
              <a:t>-	(</a:t>
            </a:r>
            <a:r>
              <a:rPr lang="en-US" sz="1800" b="1" i="1" dirty="0" err="1" smtClean="0">
                <a:solidFill>
                  <a:schemeClr val="bg1"/>
                </a:solidFill>
                <a:latin typeface="Candara" pitchFamily="34" charset="0"/>
              </a:rPr>
              <a:t>Quy</a:t>
            </a:r>
            <a:r>
              <a:rPr lang="en-US" sz="1800" b="1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800" b="1" i="1" dirty="0" err="1" smtClean="0">
                <a:solidFill>
                  <a:schemeClr val="bg1"/>
                </a:solidFill>
                <a:latin typeface="Candara" pitchFamily="34" charset="0"/>
              </a:rPr>
              <a:t>đổi</a:t>
            </a:r>
            <a:r>
              <a:rPr lang="en-US" sz="1800" b="1" i="1" dirty="0">
                <a:solidFill>
                  <a:schemeClr val="bg1"/>
                </a:solidFill>
                <a:latin typeface="Candara" pitchFamily="34" charset="0"/>
              </a:rPr>
              <a:t>: 1 mg </a:t>
            </a:r>
            <a:r>
              <a:rPr lang="en-US" sz="1800" b="1" i="1" dirty="0" err="1">
                <a:solidFill>
                  <a:schemeClr val="bg1"/>
                </a:solidFill>
                <a:latin typeface="Candara" pitchFamily="34" charset="0"/>
              </a:rPr>
              <a:t>morphin</a:t>
            </a:r>
            <a:r>
              <a:rPr lang="en-US" sz="1800" b="1" i="1" dirty="0">
                <a:solidFill>
                  <a:schemeClr val="bg1"/>
                </a:solidFill>
                <a:latin typeface="Candara" pitchFamily="34" charset="0"/>
              </a:rPr>
              <a:t> NMC = 10 mg </a:t>
            </a:r>
            <a:r>
              <a:rPr lang="en-US" sz="1800" b="1" i="1" dirty="0" err="1">
                <a:solidFill>
                  <a:schemeClr val="bg1"/>
                </a:solidFill>
                <a:latin typeface="Candara" pitchFamily="34" charset="0"/>
              </a:rPr>
              <a:t>morphin</a:t>
            </a:r>
            <a:r>
              <a:rPr lang="en-US" sz="1800" b="1" i="1" dirty="0">
                <a:solidFill>
                  <a:schemeClr val="bg1"/>
                </a:solidFill>
                <a:latin typeface="Candara" pitchFamily="34" charset="0"/>
              </a:rPr>
              <a:t> TM = 30 mg </a:t>
            </a:r>
            <a:r>
              <a:rPr lang="en-US" sz="1800" b="1" i="1" dirty="0" err="1">
                <a:solidFill>
                  <a:schemeClr val="bg1"/>
                </a:solidFill>
                <a:latin typeface="Candara" pitchFamily="34" charset="0"/>
              </a:rPr>
              <a:t>morphin</a:t>
            </a:r>
            <a:r>
              <a:rPr lang="en-US" sz="1800" b="1" i="1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latin typeface="Candara" pitchFamily="34" charset="0"/>
              </a:rPr>
              <a:t>uống</a:t>
            </a:r>
            <a:r>
              <a:rPr lang="en-US" sz="1800" b="1" i="1" dirty="0">
                <a:solidFill>
                  <a:schemeClr val="bg1"/>
                </a:solidFill>
                <a:latin typeface="Candara" pitchFamily="34" charset="0"/>
              </a:rPr>
              <a:t>)</a:t>
            </a:r>
            <a:endParaRPr lang="en-US" sz="1800" b="1" i="1" dirty="0" smtClean="0">
              <a:solidFill>
                <a:schemeClr val="bg1"/>
              </a:solidFill>
              <a:latin typeface="Candara" pitchFamily="34" charset="0"/>
            </a:endParaRPr>
          </a:p>
          <a:p>
            <a:pPr marL="0" indent="0" algn="just" defTabSz="577850">
              <a:buNone/>
              <a:tabLst>
                <a:tab pos="349250" algn="l"/>
              </a:tabLst>
            </a:pPr>
            <a:r>
              <a:rPr lang="en-US" sz="1800" b="1" i="1" dirty="0">
                <a:solidFill>
                  <a:schemeClr val="bg1"/>
                </a:solidFill>
                <a:latin typeface="Candara" pitchFamily="34" charset="0"/>
              </a:rPr>
              <a:t>	</a:t>
            </a:r>
            <a:r>
              <a:rPr lang="en-US" sz="1800" b="1" i="1" dirty="0" smtClean="0">
                <a:solidFill>
                  <a:schemeClr val="bg1"/>
                </a:solidFill>
                <a:latin typeface="Candara" pitchFamily="34" charset="0"/>
              </a:rPr>
              <a:t>-</a:t>
            </a:r>
            <a:r>
              <a:rPr lang="en-US" sz="1800" b="1" i="1" dirty="0">
                <a:solidFill>
                  <a:schemeClr val="bg1"/>
                </a:solidFill>
                <a:latin typeface="Candara" pitchFamily="34" charset="0"/>
              </a:rPr>
              <a:t>	Bolus dose: </a:t>
            </a:r>
            <a:r>
              <a:rPr lang="en-US" sz="1800" b="1" i="1" dirty="0" smtClean="0">
                <a:solidFill>
                  <a:schemeClr val="bg1"/>
                </a:solidFill>
                <a:latin typeface="Candara" pitchFamily="34" charset="0"/>
              </a:rPr>
              <a:t>3ml, </a:t>
            </a:r>
            <a:r>
              <a:rPr lang="en-US" sz="1800" b="1" i="1" dirty="0">
                <a:solidFill>
                  <a:schemeClr val="bg1"/>
                </a:solidFill>
                <a:latin typeface="Candara" pitchFamily="34" charset="0"/>
              </a:rPr>
              <a:t>lockout: </a:t>
            </a:r>
            <a:r>
              <a:rPr lang="en-US" sz="1800" b="1" i="1" dirty="0" smtClean="0">
                <a:solidFill>
                  <a:schemeClr val="bg1"/>
                </a:solidFill>
                <a:latin typeface="Candara" pitchFamily="34" charset="0"/>
              </a:rPr>
              <a:t>30ph</a:t>
            </a:r>
            <a:r>
              <a:rPr lang="en-US" sz="1800" b="1" i="1" dirty="0">
                <a:solidFill>
                  <a:schemeClr val="bg1"/>
                </a:solidFill>
                <a:latin typeface="Candara" pitchFamily="34" charset="0"/>
              </a:rPr>
              <a:t>, basal rate: </a:t>
            </a:r>
            <a:r>
              <a:rPr lang="en-US" sz="1800" b="1" i="1" dirty="0" smtClean="0">
                <a:solidFill>
                  <a:schemeClr val="bg1"/>
                </a:solidFill>
                <a:latin typeface="Candara" pitchFamily="34" charset="0"/>
              </a:rPr>
              <a:t>3ml/h</a:t>
            </a: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P</a:t>
            </a:r>
            <a:r>
              <a:rPr lang="vi-VN" sz="2400" dirty="0" smtClean="0">
                <a:solidFill>
                  <a:schemeClr val="bg1"/>
                </a:solidFill>
                <a:latin typeface="Candara" pitchFamily="34" charset="0"/>
              </a:rPr>
              <a:t>hối hợp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các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thuốc</a:t>
            </a:r>
            <a:r>
              <a:rPr lang="vi-VN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  <a:latin typeface="Candara" pitchFamily="34" charset="0"/>
              </a:rPr>
              <a:t>(</a:t>
            </a:r>
            <a:r>
              <a:rPr lang="en-US" sz="2000" i="1" dirty="0" err="1" smtClean="0">
                <a:solidFill>
                  <a:schemeClr val="bg1"/>
                </a:solidFill>
                <a:latin typeface="Candara" pitchFamily="34" charset="0"/>
              </a:rPr>
              <a:t>paracetamol</a:t>
            </a:r>
            <a:r>
              <a:rPr lang="en-US" sz="2000" i="1" dirty="0">
                <a:solidFill>
                  <a:schemeClr val="bg1"/>
                </a:solidFill>
                <a:latin typeface="Candara" pitchFamily="34" charset="0"/>
              </a:rPr>
              <a:t>,</a:t>
            </a:r>
            <a:r>
              <a:rPr lang="vi-VN" sz="2000" i="1" dirty="0" smtClean="0">
                <a:solidFill>
                  <a:schemeClr val="bg1"/>
                </a:solidFill>
                <a:latin typeface="Candara" pitchFamily="34" charset="0"/>
              </a:rPr>
              <a:t> ketorolac</a:t>
            </a:r>
            <a:r>
              <a:rPr lang="en-US" sz="2000" i="1" dirty="0" smtClean="0">
                <a:solidFill>
                  <a:schemeClr val="bg1"/>
                </a:solidFill>
                <a:latin typeface="Candara" pitchFamily="34" charset="0"/>
              </a:rPr>
              <a:t>,</a:t>
            </a:r>
            <a:r>
              <a:rPr lang="vi-VN" sz="2000" i="1" dirty="0" smtClean="0">
                <a:solidFill>
                  <a:schemeClr val="bg1"/>
                </a:solidFill>
                <a:latin typeface="Candara" pitchFamily="34" charset="0"/>
              </a:rPr>
              <a:t> amitryptilin </a:t>
            </a:r>
            <a:r>
              <a:rPr lang="en-US" sz="2000" i="1" dirty="0" err="1" smtClean="0">
                <a:solidFill>
                  <a:schemeClr val="bg1"/>
                </a:solidFill>
                <a:latin typeface="Candara" pitchFamily="34" charset="0"/>
              </a:rPr>
              <a:t>và</a:t>
            </a:r>
            <a:r>
              <a:rPr lang="vi-VN" sz="2000" i="1" dirty="0" smtClean="0">
                <a:solidFill>
                  <a:schemeClr val="bg1"/>
                </a:solidFill>
                <a:latin typeface="Candara" pitchFamily="34" charset="0"/>
              </a:rPr>
              <a:t> pregabalin</a:t>
            </a:r>
            <a:r>
              <a:rPr lang="en-US" sz="2000" i="1" dirty="0" smtClean="0">
                <a:solidFill>
                  <a:schemeClr val="bg1"/>
                </a:solidFill>
                <a:latin typeface="Candara" pitchFamily="34" charset="0"/>
              </a:rPr>
              <a:t>)</a:t>
            </a:r>
            <a:r>
              <a:rPr lang="vi-VN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như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cũ</a:t>
            </a:r>
            <a:endParaRPr lang="en-US" sz="2400" dirty="0" smtClean="0">
              <a:solidFill>
                <a:schemeClr val="bg1"/>
              </a:solidFill>
              <a:latin typeface="Candara" pitchFamily="34" charset="0"/>
            </a:endParaRPr>
          </a:p>
          <a:p>
            <a:pPr marL="349250" indent="0" algn="just" defTabSz="739775">
              <a:buNone/>
              <a:tabLst>
                <a:tab pos="349250" algn="l"/>
              </a:tabLst>
            </a:pPr>
            <a:r>
              <a:rPr lang="en-US" sz="1800" dirty="0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</a:t>
            </a:r>
            <a:r>
              <a:rPr lang="en-US" sz="2400" dirty="0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	</a:t>
            </a:r>
            <a:r>
              <a:rPr lang="en-US" sz="2400" dirty="0" smtClean="0">
                <a:solidFill>
                  <a:srgbClr val="FAAA32"/>
                </a:solidFill>
                <a:latin typeface="Candara" pitchFamily="34" charset="0"/>
              </a:rPr>
              <a:t>VAS </a:t>
            </a:r>
            <a:r>
              <a:rPr lang="en-US" sz="2400" dirty="0" err="1" smtClean="0">
                <a:solidFill>
                  <a:srgbClr val="FAAA32"/>
                </a:solidFill>
                <a:latin typeface="Candara" pitchFamily="34" charset="0"/>
              </a:rPr>
              <a:t>còn</a:t>
            </a:r>
            <a:r>
              <a:rPr lang="en-US" sz="2400" dirty="0" smtClean="0">
                <a:solidFill>
                  <a:srgbClr val="FAAA32"/>
                </a:solidFill>
                <a:latin typeface="Candara" pitchFamily="34" charset="0"/>
              </a:rPr>
              <a:t> 1-2đ</a:t>
            </a:r>
          </a:p>
          <a:p>
            <a:pPr marL="349250" lvl="0" indent="0" algn="just" defTabSz="739775">
              <a:buNone/>
              <a:tabLst>
                <a:tab pos="349250" algn="l"/>
              </a:tabLst>
            </a:pPr>
            <a:r>
              <a:rPr lang="en-US" sz="1800" dirty="0">
                <a:solidFill>
                  <a:srgbClr val="FAAA32"/>
                </a:solidFill>
                <a:latin typeface="Candara" pitchFamily="34" charset="0"/>
                <a:sym typeface="Wingdings"/>
              </a:rPr>
              <a:t></a:t>
            </a:r>
            <a:r>
              <a:rPr lang="en-US" sz="2400" dirty="0">
                <a:solidFill>
                  <a:srgbClr val="FAAA32"/>
                </a:solidFill>
                <a:latin typeface="Candara" pitchFamily="34" charset="0"/>
                <a:sym typeface="Wingdings"/>
              </a:rPr>
              <a:t>	</a:t>
            </a:r>
            <a:r>
              <a:rPr lang="en-US" sz="2400" dirty="0" err="1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Tổng</a:t>
            </a:r>
            <a:r>
              <a:rPr lang="en-US" sz="2400" dirty="0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400" dirty="0" err="1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liều</a:t>
            </a:r>
            <a:r>
              <a:rPr lang="en-US" sz="2400" dirty="0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400" dirty="0" err="1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nhu</a:t>
            </a:r>
            <a:r>
              <a:rPr lang="en-US" sz="2400" dirty="0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400" dirty="0" err="1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cầu</a:t>
            </a:r>
            <a:r>
              <a:rPr lang="en-US" sz="2400" dirty="0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400" dirty="0" err="1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morphin</a:t>
            </a:r>
            <a:r>
              <a:rPr lang="en-US" sz="2400" dirty="0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: 10,5 mg/24h</a:t>
            </a:r>
            <a:endParaRPr lang="en-US" sz="2400" dirty="0">
              <a:solidFill>
                <a:srgbClr val="FAAA32"/>
              </a:solidFill>
              <a:latin typeface="Candara" pitchFamily="34" charset="0"/>
            </a:endParaRPr>
          </a:p>
          <a:p>
            <a:pPr marL="349250" lvl="0" indent="0" algn="just" defTabSz="806450">
              <a:buNone/>
              <a:tabLst>
                <a:tab pos="349250" algn="l"/>
                <a:tab pos="739775" algn="l"/>
              </a:tabLst>
            </a:pPr>
            <a:r>
              <a:rPr lang="en-US" sz="1800" dirty="0">
                <a:solidFill>
                  <a:srgbClr val="FAAA32"/>
                </a:solidFill>
                <a:latin typeface="Candara" pitchFamily="34" charset="0"/>
                <a:sym typeface="Wingdings"/>
              </a:rPr>
              <a:t></a:t>
            </a:r>
            <a:r>
              <a:rPr lang="en-US" sz="2400" dirty="0">
                <a:solidFill>
                  <a:srgbClr val="FAAA32"/>
                </a:solidFill>
                <a:latin typeface="Candara" pitchFamily="34" charset="0"/>
                <a:sym typeface="Wingdings"/>
              </a:rPr>
              <a:t>	</a:t>
            </a:r>
            <a:r>
              <a:rPr lang="en-US" sz="2400" dirty="0" err="1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Thể</a:t>
            </a:r>
            <a:r>
              <a:rPr lang="en-US" sz="2400" dirty="0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400" dirty="0" err="1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trạng</a:t>
            </a:r>
            <a:r>
              <a:rPr lang="en-US" sz="2400" dirty="0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400" dirty="0" err="1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tốt</a:t>
            </a:r>
            <a:r>
              <a:rPr lang="en-US" sz="2400" dirty="0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400" dirty="0" err="1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lên</a:t>
            </a:r>
            <a:r>
              <a:rPr lang="en-US" sz="2400" dirty="0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; </a:t>
            </a:r>
            <a:r>
              <a:rPr lang="en-US" sz="2400" dirty="0" err="1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thỉnh</a:t>
            </a:r>
            <a:r>
              <a:rPr lang="en-US" sz="2400" dirty="0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400" dirty="0" err="1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thoảng</a:t>
            </a:r>
            <a:r>
              <a:rPr lang="en-US" sz="2400" dirty="0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400" dirty="0" err="1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ngủ</a:t>
            </a:r>
            <a:r>
              <a:rPr lang="en-US" sz="2400" dirty="0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400" dirty="0" err="1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gà</a:t>
            </a:r>
            <a:r>
              <a:rPr lang="en-US" sz="2400" dirty="0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, </a:t>
            </a:r>
            <a:r>
              <a:rPr lang="en-US" sz="2400" dirty="0" err="1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nói</a:t>
            </a:r>
            <a:r>
              <a:rPr lang="en-US" sz="2400" dirty="0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400" dirty="0" err="1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sảng</a:t>
            </a:r>
            <a:r>
              <a:rPr lang="en-US" sz="2400" dirty="0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400" dirty="0" err="1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nhẹ</a:t>
            </a:r>
            <a:endParaRPr lang="en-US" sz="2400" dirty="0">
              <a:solidFill>
                <a:srgbClr val="FAAA32"/>
              </a:solidFill>
              <a:latin typeface="Candara" pitchFamily="34" charset="0"/>
            </a:endParaRPr>
          </a:p>
          <a:p>
            <a:pPr marL="349250" indent="-349250" algn="just">
              <a:buNone/>
              <a:tabLst>
                <a:tab pos="349250" algn="l"/>
              </a:tabLst>
            </a:pPr>
            <a:endParaRPr lang="en-US" sz="2400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7" name="Picture 2" descr="http://www.medline-healthcare.ru/download/2015/Accufuser%20Plus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639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r>
              <a:rPr lang="en-US" sz="3400" b="1" dirty="0" err="1" smtClean="0">
                <a:solidFill>
                  <a:srgbClr val="B0413E"/>
                </a:solidFill>
                <a:latin typeface="Candara" pitchFamily="34" charset="0"/>
              </a:rPr>
              <a:t>Giai</a:t>
            </a:r>
            <a:r>
              <a:rPr lang="en-US" sz="3400" b="1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3400" b="1" dirty="0" err="1" smtClean="0">
                <a:solidFill>
                  <a:srgbClr val="B0413E"/>
                </a:solidFill>
                <a:latin typeface="Candara" pitchFamily="34" charset="0"/>
              </a:rPr>
              <a:t>đoạn</a:t>
            </a:r>
            <a:r>
              <a:rPr lang="en-US" sz="3400" b="1" dirty="0" smtClean="0">
                <a:solidFill>
                  <a:srgbClr val="B0413E"/>
                </a:solidFill>
                <a:latin typeface="Candara" pitchFamily="34" charset="0"/>
              </a:rPr>
              <a:t> 3</a:t>
            </a:r>
            <a:endParaRPr lang="en-US" sz="3400" b="1" dirty="0">
              <a:solidFill>
                <a:srgbClr val="B0413E"/>
              </a:solidFill>
              <a:latin typeface="Candara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0"/>
            <a:ext cx="6477000" cy="228600"/>
          </a:xfrm>
          <a:prstGeom prst="rect">
            <a:avLst/>
          </a:prstGeom>
          <a:solidFill>
            <a:srgbClr val="1E5260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 dirty="0">
              <a:solidFill>
                <a:srgbClr val="4BACC6">
                  <a:lumMod val="50000"/>
                </a:srgbClr>
              </a:solidFill>
              <a:latin typeface="Segoe UI Ligh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6629400"/>
            <a:ext cx="6477000" cy="0"/>
          </a:xfrm>
          <a:prstGeom prst="line">
            <a:avLst/>
          </a:prstGeom>
          <a:ln w="38100">
            <a:solidFill>
              <a:srgbClr val="1E52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Admin\Desktop\Imag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81647"/>
            <a:ext cx="1905000" cy="1503102"/>
          </a:xfrm>
          <a:prstGeom prst="roundRect">
            <a:avLst>
              <a:gd name="adj" fmla="val 1538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31750"/>
          </a:effectLst>
          <a:extLst/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40363"/>
          </a:xfrm>
        </p:spPr>
        <p:txBody>
          <a:bodyPr>
            <a:normAutofit/>
          </a:bodyPr>
          <a:lstStyle/>
          <a:p>
            <a:pPr marL="0" indent="0" algn="just">
              <a:buNone/>
              <a:tabLst>
                <a:tab pos="349250" algn="l"/>
              </a:tabLst>
            </a:pP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	</a:t>
            </a:r>
            <a:r>
              <a:rPr lang="en-US" sz="2400" b="1" u="sng" dirty="0" err="1" smtClean="0">
                <a:solidFill>
                  <a:schemeClr val="bg1"/>
                </a:solidFill>
                <a:latin typeface="Candara" pitchFamily="34" charset="0"/>
              </a:rPr>
              <a:t>Ngày</a:t>
            </a:r>
            <a:r>
              <a:rPr lang="en-US" sz="2400" b="1" u="sng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b="1" u="sng" dirty="0" err="1" smtClean="0">
                <a:solidFill>
                  <a:schemeClr val="bg1"/>
                </a:solidFill>
                <a:latin typeface="Candara" pitchFamily="34" charset="0"/>
              </a:rPr>
              <a:t>thứ</a:t>
            </a:r>
            <a:r>
              <a:rPr lang="en-US" sz="2400" b="1" u="sng" dirty="0" smtClean="0">
                <a:solidFill>
                  <a:schemeClr val="bg1"/>
                </a:solidFill>
                <a:latin typeface="Candara" pitchFamily="34" charset="0"/>
              </a:rPr>
              <a:t> 12-17:</a:t>
            </a:r>
          </a:p>
          <a:p>
            <a:pPr algn="just"/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Rút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catheter NMC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lưu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tạm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thời</a:t>
            </a:r>
            <a:endParaRPr lang="en-US" sz="2400" dirty="0" smtClean="0">
              <a:solidFill>
                <a:schemeClr val="bg1"/>
              </a:solidFill>
              <a:latin typeface="Candara" pitchFamily="34" charset="0"/>
            </a:endParaRPr>
          </a:p>
          <a:p>
            <a:pPr algn="just"/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Đặt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bộ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thiết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bị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cổng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tiêm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NMC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endParaRPr lang="en-US" sz="2400" dirty="0" smtClean="0">
              <a:solidFill>
                <a:schemeClr val="bg1"/>
              </a:solidFill>
              <a:latin typeface="Candara" pitchFamily="34" charset="0"/>
            </a:endParaRPr>
          </a:p>
          <a:p>
            <a:pPr marL="0" indent="0" algn="just" defTabSz="577850">
              <a:buNone/>
              <a:tabLst>
                <a:tab pos="349250" algn="l"/>
              </a:tabLst>
            </a:pPr>
            <a:r>
              <a:rPr lang="en-US" sz="1800" b="1" i="1" dirty="0" smtClean="0">
                <a:solidFill>
                  <a:schemeClr val="bg1"/>
                </a:solidFill>
                <a:latin typeface="Candara" pitchFamily="34" charset="0"/>
              </a:rPr>
              <a:t>	-	Catheter NMC </a:t>
            </a:r>
            <a:r>
              <a:rPr lang="en-US" sz="1800" b="1" i="1" dirty="0" err="1" smtClean="0">
                <a:solidFill>
                  <a:schemeClr val="bg1"/>
                </a:solidFill>
                <a:latin typeface="Candara" pitchFamily="34" charset="0"/>
              </a:rPr>
              <a:t>mức</a:t>
            </a:r>
            <a:r>
              <a:rPr lang="en-US" sz="1800" b="1" i="1" dirty="0" smtClean="0">
                <a:solidFill>
                  <a:schemeClr val="bg1"/>
                </a:solidFill>
                <a:latin typeface="Candara" pitchFamily="34" charset="0"/>
              </a:rPr>
              <a:t> T10 - T11, </a:t>
            </a:r>
            <a:r>
              <a:rPr lang="en-US" sz="1800" b="1" i="1" dirty="0" err="1" smtClean="0">
                <a:solidFill>
                  <a:schemeClr val="bg1"/>
                </a:solidFill>
                <a:latin typeface="Candara" pitchFamily="34" charset="0"/>
              </a:rPr>
              <a:t>luồn</a:t>
            </a:r>
            <a:r>
              <a:rPr lang="en-US" sz="1800" b="1" i="1" dirty="0" smtClean="0">
                <a:solidFill>
                  <a:schemeClr val="bg1"/>
                </a:solidFill>
                <a:latin typeface="Candara" pitchFamily="34" charset="0"/>
              </a:rPr>
              <a:t> 4 cm</a:t>
            </a:r>
          </a:p>
          <a:p>
            <a:pPr marL="0" indent="0" algn="just" defTabSz="577850">
              <a:buNone/>
              <a:tabLst>
                <a:tab pos="349250" algn="l"/>
              </a:tabLst>
            </a:pPr>
            <a:r>
              <a:rPr lang="en-US" sz="1800" b="1" i="1" dirty="0">
                <a:solidFill>
                  <a:schemeClr val="bg1"/>
                </a:solidFill>
                <a:latin typeface="Candara" pitchFamily="34" charset="0"/>
              </a:rPr>
              <a:t>	</a:t>
            </a:r>
            <a:r>
              <a:rPr lang="en-US" sz="1800" b="1" i="1" dirty="0" smtClean="0">
                <a:solidFill>
                  <a:schemeClr val="bg1"/>
                </a:solidFill>
                <a:latin typeface="Candara" pitchFamily="34" charset="0"/>
              </a:rPr>
              <a:t>-	</a:t>
            </a:r>
            <a:r>
              <a:rPr lang="en-US" sz="1800" b="1" i="1" dirty="0" err="1" smtClean="0">
                <a:solidFill>
                  <a:schemeClr val="bg1"/>
                </a:solidFill>
                <a:latin typeface="Candara" pitchFamily="34" charset="0"/>
              </a:rPr>
              <a:t>Tạo</a:t>
            </a:r>
            <a:r>
              <a:rPr lang="en-US" sz="1800" b="1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800" b="1" i="1" dirty="0" err="1" smtClean="0">
                <a:solidFill>
                  <a:schemeClr val="bg1"/>
                </a:solidFill>
                <a:latin typeface="Candara" pitchFamily="34" charset="0"/>
              </a:rPr>
              <a:t>đường</a:t>
            </a:r>
            <a:r>
              <a:rPr lang="en-US" sz="1800" b="1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800" b="1" i="1" dirty="0" err="1" smtClean="0">
                <a:solidFill>
                  <a:schemeClr val="bg1"/>
                </a:solidFill>
                <a:latin typeface="Candara" pitchFamily="34" charset="0"/>
              </a:rPr>
              <a:t>hầm</a:t>
            </a:r>
            <a:r>
              <a:rPr lang="en-US" sz="1800" b="1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800" b="1" i="1" dirty="0" err="1" smtClean="0">
                <a:solidFill>
                  <a:schemeClr val="bg1"/>
                </a:solidFill>
                <a:latin typeface="Candara" pitchFamily="34" charset="0"/>
              </a:rPr>
              <a:t>dưới</a:t>
            </a:r>
            <a:r>
              <a:rPr lang="en-US" sz="1800" b="1" i="1" dirty="0" smtClean="0">
                <a:solidFill>
                  <a:schemeClr val="bg1"/>
                </a:solidFill>
                <a:latin typeface="Candara" pitchFamily="34" charset="0"/>
              </a:rPr>
              <a:t> da </a:t>
            </a:r>
            <a:r>
              <a:rPr lang="en-US" sz="1800" b="1" i="1" dirty="0" err="1" smtClean="0">
                <a:solidFill>
                  <a:schemeClr val="bg1"/>
                </a:solidFill>
                <a:latin typeface="Candara" pitchFamily="34" charset="0"/>
              </a:rPr>
              <a:t>ra</a:t>
            </a:r>
            <a:r>
              <a:rPr lang="en-US" sz="1800" b="1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800" b="1" i="1" dirty="0" err="1" smtClean="0">
                <a:solidFill>
                  <a:schemeClr val="bg1"/>
                </a:solidFill>
                <a:latin typeface="Candara" pitchFamily="34" charset="0"/>
              </a:rPr>
              <a:t>phía</a:t>
            </a:r>
            <a:r>
              <a:rPr lang="en-US" sz="1800" b="1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800" b="1" i="1" dirty="0" err="1" smtClean="0">
                <a:solidFill>
                  <a:schemeClr val="bg1"/>
                </a:solidFill>
                <a:latin typeface="Candara" pitchFamily="34" charset="0"/>
              </a:rPr>
              <a:t>hông</a:t>
            </a:r>
            <a:r>
              <a:rPr lang="en-US" sz="1800" b="1" i="1" dirty="0" smtClean="0">
                <a:solidFill>
                  <a:schemeClr val="bg1"/>
                </a:solidFill>
                <a:latin typeface="Candara" pitchFamily="34" charset="0"/>
              </a:rPr>
              <a:t> (T)</a:t>
            </a:r>
          </a:p>
          <a:p>
            <a:pPr marL="0" indent="0" algn="just" defTabSz="577850">
              <a:buNone/>
              <a:tabLst>
                <a:tab pos="349250" algn="l"/>
              </a:tabLst>
            </a:pPr>
            <a:r>
              <a:rPr lang="en-US" sz="1800" b="1" i="1" dirty="0">
                <a:solidFill>
                  <a:schemeClr val="bg1"/>
                </a:solidFill>
                <a:latin typeface="Candara" pitchFamily="34" charset="0"/>
              </a:rPr>
              <a:t>	</a:t>
            </a:r>
            <a:r>
              <a:rPr lang="en-US" sz="1800" b="1" i="1" dirty="0" smtClean="0">
                <a:solidFill>
                  <a:schemeClr val="bg1"/>
                </a:solidFill>
                <a:latin typeface="Candara" pitchFamily="34" charset="0"/>
              </a:rPr>
              <a:t>-	</a:t>
            </a:r>
            <a:r>
              <a:rPr lang="en-US" sz="1800" b="1" i="1" dirty="0" err="1" smtClean="0">
                <a:solidFill>
                  <a:schemeClr val="bg1"/>
                </a:solidFill>
                <a:latin typeface="Candara" pitchFamily="34" charset="0"/>
              </a:rPr>
              <a:t>Cổng</a:t>
            </a:r>
            <a:r>
              <a:rPr lang="en-US" sz="1800" b="1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800" b="1" i="1" dirty="0" err="1" smtClean="0">
                <a:solidFill>
                  <a:schemeClr val="bg1"/>
                </a:solidFill>
                <a:latin typeface="Candara" pitchFamily="34" charset="0"/>
              </a:rPr>
              <a:t>tiêm</a:t>
            </a:r>
            <a:r>
              <a:rPr lang="en-US" sz="1800" b="1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800" b="1" i="1" dirty="0" err="1" smtClean="0">
                <a:solidFill>
                  <a:schemeClr val="bg1"/>
                </a:solidFill>
                <a:latin typeface="Candara" pitchFamily="34" charset="0"/>
              </a:rPr>
              <a:t>đặt</a:t>
            </a:r>
            <a:r>
              <a:rPr lang="en-US" sz="1800" b="1" i="1" dirty="0" smtClean="0">
                <a:solidFill>
                  <a:schemeClr val="bg1"/>
                </a:solidFill>
                <a:latin typeface="Candara" pitchFamily="34" charset="0"/>
              </a:rPr>
              <a:t> ở </a:t>
            </a:r>
            <a:r>
              <a:rPr lang="en-US" sz="1800" b="1" i="1" dirty="0" err="1" smtClean="0">
                <a:solidFill>
                  <a:schemeClr val="bg1"/>
                </a:solidFill>
                <a:latin typeface="Candara" pitchFamily="34" charset="0"/>
              </a:rPr>
              <a:t>lớp</a:t>
            </a:r>
            <a:r>
              <a:rPr lang="en-US" sz="1800" b="1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800" b="1" i="1" dirty="0" err="1" smtClean="0">
                <a:solidFill>
                  <a:schemeClr val="bg1"/>
                </a:solidFill>
                <a:latin typeface="Candara" pitchFamily="34" charset="0"/>
              </a:rPr>
              <a:t>dưới</a:t>
            </a:r>
            <a:r>
              <a:rPr lang="en-US" sz="1800" b="1" i="1" dirty="0" smtClean="0">
                <a:solidFill>
                  <a:schemeClr val="bg1"/>
                </a:solidFill>
                <a:latin typeface="Candara" pitchFamily="34" charset="0"/>
              </a:rPr>
              <a:t> da </a:t>
            </a:r>
            <a:r>
              <a:rPr lang="en-US" sz="1800" b="1" i="1" dirty="0" err="1" smtClean="0">
                <a:solidFill>
                  <a:schemeClr val="bg1"/>
                </a:solidFill>
                <a:latin typeface="Candara" pitchFamily="34" charset="0"/>
              </a:rPr>
              <a:t>thành</a:t>
            </a:r>
            <a:r>
              <a:rPr lang="en-US" sz="1800" b="1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800" b="1" i="1" dirty="0" err="1" smtClean="0">
                <a:solidFill>
                  <a:schemeClr val="bg1"/>
                </a:solidFill>
                <a:latin typeface="Candara" pitchFamily="34" charset="0"/>
              </a:rPr>
              <a:t>bụng</a:t>
            </a:r>
            <a:r>
              <a:rPr lang="en-US" sz="1800" b="1" i="1" dirty="0" smtClean="0">
                <a:solidFill>
                  <a:schemeClr val="bg1"/>
                </a:solidFill>
                <a:latin typeface="Candara" pitchFamily="34" charset="0"/>
              </a:rPr>
              <a:t> (T), </a:t>
            </a:r>
            <a:r>
              <a:rPr lang="en-US" sz="1800" b="1" i="1" dirty="0" err="1" smtClean="0">
                <a:solidFill>
                  <a:schemeClr val="bg1"/>
                </a:solidFill>
                <a:latin typeface="Candara" pitchFamily="34" charset="0"/>
              </a:rPr>
              <a:t>mức</a:t>
            </a:r>
            <a:r>
              <a:rPr lang="en-US" sz="1800" b="1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800" b="1" i="1" dirty="0" err="1" smtClean="0">
                <a:solidFill>
                  <a:schemeClr val="bg1"/>
                </a:solidFill>
                <a:latin typeface="Candara" pitchFamily="34" charset="0"/>
              </a:rPr>
              <a:t>ngang</a:t>
            </a:r>
            <a:r>
              <a:rPr lang="en-US" sz="1800" b="1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800" b="1" i="1" dirty="0" err="1" smtClean="0">
                <a:solidFill>
                  <a:schemeClr val="bg1"/>
                </a:solidFill>
                <a:latin typeface="Candara" pitchFamily="34" charset="0"/>
              </a:rPr>
              <a:t>rốn</a:t>
            </a:r>
            <a:endParaRPr lang="en-US" sz="1800" b="1" i="1" dirty="0" smtClean="0">
              <a:solidFill>
                <a:schemeClr val="bg1"/>
              </a:solidFill>
              <a:latin typeface="Candara" pitchFamily="34" charset="0"/>
            </a:endParaRPr>
          </a:p>
          <a:p>
            <a:pPr algn="just" defTabSz="577850">
              <a:tabLst>
                <a:tab pos="349250" algn="l"/>
              </a:tabLst>
            </a:pP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Nối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với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bóng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PCA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200ml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thông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qua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kim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Huber</a:t>
            </a:r>
          </a:p>
          <a:p>
            <a:pPr marL="0" indent="0" algn="just" defTabSz="577850">
              <a:buNone/>
              <a:tabLst>
                <a:tab pos="349250" algn="l"/>
              </a:tabLst>
            </a:pPr>
            <a:r>
              <a:rPr lang="en-US" sz="1800" b="1" i="1" dirty="0">
                <a:solidFill>
                  <a:schemeClr val="bg1"/>
                </a:solidFill>
                <a:latin typeface="Candara" pitchFamily="34" charset="0"/>
              </a:rPr>
              <a:t>	</a:t>
            </a:r>
            <a:r>
              <a:rPr lang="en-US" sz="1800" b="1" i="1" dirty="0" smtClean="0">
                <a:solidFill>
                  <a:schemeClr val="bg1"/>
                </a:solidFill>
                <a:latin typeface="Candara" pitchFamily="34" charset="0"/>
              </a:rPr>
              <a:t>-	</a:t>
            </a:r>
            <a:r>
              <a:rPr lang="en-US" sz="1800" b="1" i="1" dirty="0" err="1">
                <a:solidFill>
                  <a:schemeClr val="bg1"/>
                </a:solidFill>
                <a:latin typeface="Candara" pitchFamily="34" charset="0"/>
              </a:rPr>
              <a:t>M</a:t>
            </a:r>
            <a:r>
              <a:rPr lang="en-US" sz="1800" b="1" i="1" dirty="0" err="1" smtClean="0">
                <a:solidFill>
                  <a:schemeClr val="bg1"/>
                </a:solidFill>
                <a:latin typeface="Candara" pitchFamily="34" charset="0"/>
              </a:rPr>
              <a:t>orphin</a:t>
            </a:r>
            <a:r>
              <a:rPr lang="en-US" sz="1800" b="1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800" b="1" i="1" dirty="0">
                <a:solidFill>
                  <a:schemeClr val="bg1"/>
                </a:solidFill>
                <a:latin typeface="Candara" pitchFamily="34" charset="0"/>
              </a:rPr>
              <a:t>0,06 mg/ml + </a:t>
            </a:r>
            <a:r>
              <a:rPr lang="en-US" sz="1800" b="1" i="1" dirty="0" err="1">
                <a:solidFill>
                  <a:schemeClr val="bg1"/>
                </a:solidFill>
                <a:latin typeface="Candara" pitchFamily="34" charset="0"/>
              </a:rPr>
              <a:t>levobupivacain</a:t>
            </a:r>
            <a:r>
              <a:rPr lang="en-US" sz="1800" b="1" i="1" dirty="0">
                <a:solidFill>
                  <a:schemeClr val="bg1"/>
                </a:solidFill>
                <a:latin typeface="Candara" pitchFamily="34" charset="0"/>
              </a:rPr>
              <a:t> 1 mg/ml +</a:t>
            </a:r>
            <a:r>
              <a:rPr lang="en-US" sz="1800" b="1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latin typeface="Candara" pitchFamily="34" charset="0"/>
              </a:rPr>
              <a:t>ketamin</a:t>
            </a:r>
            <a:r>
              <a:rPr lang="en-US" sz="1800" b="1" i="1" dirty="0">
                <a:solidFill>
                  <a:schemeClr val="bg1"/>
                </a:solidFill>
                <a:latin typeface="Candara" pitchFamily="34" charset="0"/>
              </a:rPr>
              <a:t> 0,4 </a:t>
            </a:r>
            <a:r>
              <a:rPr lang="en-US" sz="1800" b="1" i="1" dirty="0" smtClean="0">
                <a:solidFill>
                  <a:schemeClr val="bg1"/>
                </a:solidFill>
                <a:latin typeface="Candara" pitchFamily="34" charset="0"/>
              </a:rPr>
              <a:t>mg/ml</a:t>
            </a:r>
          </a:p>
          <a:p>
            <a:pPr algn="just"/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Kháng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sinh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augmentin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625mg,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uống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2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lần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/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x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5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ngày</a:t>
            </a:r>
            <a:endParaRPr lang="en-US" sz="2400" dirty="0" smtClean="0">
              <a:solidFill>
                <a:schemeClr val="bg1"/>
              </a:solidFill>
              <a:latin typeface="Candara" pitchFamily="34" charset="0"/>
            </a:endParaRPr>
          </a:p>
          <a:p>
            <a:pPr algn="just"/>
            <a:r>
              <a:rPr lang="vi-VN" sz="2400" dirty="0" smtClean="0">
                <a:solidFill>
                  <a:schemeClr val="bg1"/>
                </a:solidFill>
                <a:latin typeface="Candara" pitchFamily="34" charset="0"/>
              </a:rPr>
              <a:t>Phối </a:t>
            </a:r>
            <a:r>
              <a:rPr lang="vi-VN" sz="2400" dirty="0">
                <a:solidFill>
                  <a:schemeClr val="bg1"/>
                </a:solidFill>
                <a:latin typeface="Candara" pitchFamily="34" charset="0"/>
              </a:rPr>
              <a:t>hợp các thuốc </a:t>
            </a:r>
            <a:r>
              <a:rPr lang="vi-VN" sz="2000" i="1" dirty="0" smtClean="0">
                <a:solidFill>
                  <a:schemeClr val="bg1"/>
                </a:solidFill>
                <a:latin typeface="Candara" pitchFamily="34" charset="0"/>
              </a:rPr>
              <a:t>(paracetamol, ketorolac, amitryptilin và pregabalin)</a:t>
            </a:r>
            <a:r>
              <a:rPr lang="vi-VN" sz="2400" dirty="0" smtClean="0">
                <a:solidFill>
                  <a:schemeClr val="bg1"/>
                </a:solidFill>
                <a:latin typeface="Candara" pitchFamily="34" charset="0"/>
              </a:rPr>
              <a:t> như cũ</a:t>
            </a:r>
            <a:endParaRPr lang="en-US" sz="2400" dirty="0" smtClean="0">
              <a:solidFill>
                <a:schemeClr val="bg1"/>
              </a:solidFill>
              <a:latin typeface="Candara" pitchFamily="34" charset="0"/>
            </a:endParaRPr>
          </a:p>
          <a:p>
            <a:pPr marL="349250" indent="0" algn="just" defTabSz="739775">
              <a:buNone/>
              <a:tabLst>
                <a:tab pos="349250" algn="l"/>
              </a:tabLst>
            </a:pPr>
            <a:r>
              <a:rPr lang="en-US" sz="1800" dirty="0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</a:t>
            </a:r>
            <a:r>
              <a:rPr lang="en-US" sz="2400" dirty="0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	</a:t>
            </a:r>
            <a:r>
              <a:rPr lang="en-US" sz="2400" dirty="0" smtClean="0">
                <a:solidFill>
                  <a:srgbClr val="FAAA32"/>
                </a:solidFill>
                <a:latin typeface="Candara" pitchFamily="34" charset="0"/>
              </a:rPr>
              <a:t>VAS: 2-3đ, </a:t>
            </a:r>
            <a:r>
              <a:rPr lang="en-US" sz="2400" dirty="0" err="1" smtClean="0">
                <a:solidFill>
                  <a:srgbClr val="FAAA32"/>
                </a:solidFill>
                <a:latin typeface="Candara" pitchFamily="34" charset="0"/>
              </a:rPr>
              <a:t>tự</a:t>
            </a:r>
            <a:r>
              <a:rPr lang="en-US" sz="2400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rgbClr val="FAAA32"/>
                </a:solidFill>
                <a:latin typeface="Candara" pitchFamily="34" charset="0"/>
              </a:rPr>
              <a:t>vận</a:t>
            </a:r>
            <a:r>
              <a:rPr lang="en-US" sz="2400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rgbClr val="FAAA32"/>
                </a:solidFill>
                <a:latin typeface="Candara" pitchFamily="34" charset="0"/>
              </a:rPr>
              <a:t>động</a:t>
            </a:r>
            <a:r>
              <a:rPr lang="en-US" sz="2400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rgbClr val="FAAA32"/>
                </a:solidFill>
                <a:latin typeface="Candara" pitchFamily="34" charset="0"/>
              </a:rPr>
              <a:t>đi</a:t>
            </a:r>
            <a:r>
              <a:rPr lang="en-US" sz="2400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rgbClr val="FAAA32"/>
                </a:solidFill>
                <a:latin typeface="Candara" pitchFamily="34" charset="0"/>
              </a:rPr>
              <a:t>lại</a:t>
            </a:r>
            <a:endParaRPr lang="en-US" sz="2400" dirty="0" smtClean="0">
              <a:solidFill>
                <a:srgbClr val="FAAA32"/>
              </a:solidFill>
              <a:latin typeface="Candara" pitchFamily="34" charset="0"/>
            </a:endParaRPr>
          </a:p>
          <a:p>
            <a:pPr marL="349250" lvl="0" indent="0" algn="just" defTabSz="739775">
              <a:buNone/>
              <a:tabLst>
                <a:tab pos="349250" algn="l"/>
              </a:tabLst>
            </a:pPr>
            <a:r>
              <a:rPr lang="en-US" sz="1800" dirty="0">
                <a:solidFill>
                  <a:srgbClr val="FAAA32"/>
                </a:solidFill>
                <a:latin typeface="Candara" pitchFamily="34" charset="0"/>
                <a:sym typeface="Wingdings"/>
              </a:rPr>
              <a:t></a:t>
            </a:r>
            <a:r>
              <a:rPr lang="en-US" sz="2400" dirty="0">
                <a:solidFill>
                  <a:srgbClr val="FAAA32"/>
                </a:solidFill>
                <a:latin typeface="Candara" pitchFamily="34" charset="0"/>
                <a:sym typeface="Wingdings"/>
              </a:rPr>
              <a:t>	</a:t>
            </a:r>
            <a:r>
              <a:rPr lang="en-US" sz="2400" dirty="0" err="1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Vết</a:t>
            </a:r>
            <a:r>
              <a:rPr lang="en-US" sz="2400" dirty="0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400" dirty="0" err="1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mổ</a:t>
            </a:r>
            <a:r>
              <a:rPr lang="en-US" sz="2400" dirty="0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400" dirty="0" err="1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cấy</a:t>
            </a:r>
            <a:r>
              <a:rPr lang="en-US" sz="2400" dirty="0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400" dirty="0" err="1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cổng</a:t>
            </a:r>
            <a:r>
              <a:rPr lang="en-US" sz="2400" dirty="0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400" dirty="0" err="1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tiêm</a:t>
            </a:r>
            <a:r>
              <a:rPr lang="en-US" sz="2400" dirty="0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400" dirty="0" err="1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khô</a:t>
            </a:r>
            <a:r>
              <a:rPr lang="en-US" sz="2400" dirty="0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, </a:t>
            </a:r>
            <a:r>
              <a:rPr lang="en-US" sz="2400" dirty="0" err="1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không</a:t>
            </a:r>
            <a:r>
              <a:rPr lang="en-US" sz="2400" dirty="0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400" dirty="0" err="1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viêm</a:t>
            </a:r>
            <a:r>
              <a:rPr lang="en-US" sz="2400" dirty="0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400" dirty="0" err="1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nhiễm</a:t>
            </a:r>
            <a:endParaRPr lang="en-US" sz="2400" dirty="0">
              <a:solidFill>
                <a:srgbClr val="FAAA32"/>
              </a:solidFill>
              <a:latin typeface="Candara" pitchFamily="34" charset="0"/>
            </a:endParaRPr>
          </a:p>
          <a:p>
            <a:pPr marL="349250" indent="-349250" algn="just">
              <a:buNone/>
              <a:tabLst>
                <a:tab pos="349250" algn="l"/>
              </a:tabLst>
            </a:pPr>
            <a:endParaRPr lang="en-US" sz="2400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639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295400" y="0"/>
            <a:ext cx="6477000" cy="228600"/>
          </a:xfrm>
          <a:prstGeom prst="rect">
            <a:avLst/>
          </a:prstGeom>
          <a:solidFill>
            <a:srgbClr val="1E5260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 dirty="0">
              <a:solidFill>
                <a:srgbClr val="4BACC6">
                  <a:lumMod val="50000"/>
                </a:srgbClr>
              </a:solidFill>
              <a:latin typeface="Segoe UI Ligh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6629400"/>
            <a:ext cx="6477000" cy="0"/>
          </a:xfrm>
          <a:prstGeom prst="line">
            <a:avLst/>
          </a:prstGeom>
          <a:ln w="38100">
            <a:solidFill>
              <a:srgbClr val="1E52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Users\Admin\Desktop\Image.bmp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398" y="304800"/>
            <a:ext cx="2971802" cy="3436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\Desktop\Image.bm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398" y="3733800"/>
            <a:ext cx="2971802" cy="2787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Admin\Desktop\Image.bmp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1" y="304800"/>
            <a:ext cx="3505200" cy="3582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Image.bmp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86200"/>
            <a:ext cx="3505200" cy="2641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ame 6"/>
          <p:cNvSpPr/>
          <p:nvPr/>
        </p:nvSpPr>
        <p:spPr>
          <a:xfrm>
            <a:off x="1295398" y="291352"/>
            <a:ext cx="6477002" cy="6236565"/>
          </a:xfrm>
          <a:prstGeom prst="frame">
            <a:avLst>
              <a:gd name="adj1" fmla="val 647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427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295400" y="0"/>
            <a:ext cx="6477000" cy="228600"/>
          </a:xfrm>
          <a:prstGeom prst="rect">
            <a:avLst/>
          </a:prstGeom>
          <a:solidFill>
            <a:srgbClr val="1E5260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 dirty="0">
              <a:solidFill>
                <a:srgbClr val="4BACC6">
                  <a:lumMod val="50000"/>
                </a:srgbClr>
              </a:solidFill>
              <a:latin typeface="Segoe UI Ligh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6629400"/>
            <a:ext cx="6477000" cy="0"/>
          </a:xfrm>
          <a:prstGeom prst="line">
            <a:avLst/>
          </a:prstGeom>
          <a:ln w="38100">
            <a:solidFill>
              <a:srgbClr val="1E52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Admin\Desktop\Image.bmp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876263"/>
            <a:ext cx="4114800" cy="257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76262"/>
            <a:ext cx="2362200" cy="257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"/>
          <p:cNvPicPr>
            <a:picLocks noChangeAspect="1" noChangeArrowheads="1"/>
          </p:cNvPicPr>
          <p:nvPr/>
        </p:nvPicPr>
        <p:blipFill>
          <a:blip r:embed="rId6">
            <a:lum contras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47539"/>
            <a:ext cx="3110889" cy="249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m3_tup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3410" y="3447539"/>
            <a:ext cx="3358990" cy="249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639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r>
              <a:rPr lang="en-US" sz="3400" b="1" dirty="0" err="1" smtClean="0">
                <a:solidFill>
                  <a:srgbClr val="B0413E"/>
                </a:solidFill>
                <a:latin typeface="Candara" pitchFamily="34" charset="0"/>
              </a:rPr>
              <a:t>Giai</a:t>
            </a:r>
            <a:r>
              <a:rPr lang="en-US" sz="3400" b="1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3400" b="1" dirty="0" err="1" smtClean="0">
                <a:solidFill>
                  <a:srgbClr val="B0413E"/>
                </a:solidFill>
                <a:latin typeface="Candara" pitchFamily="34" charset="0"/>
              </a:rPr>
              <a:t>đoạn</a:t>
            </a:r>
            <a:r>
              <a:rPr lang="en-US" sz="3400" b="1" dirty="0" smtClean="0">
                <a:solidFill>
                  <a:srgbClr val="B0413E"/>
                </a:solidFill>
                <a:latin typeface="Candara" pitchFamily="34" charset="0"/>
              </a:rPr>
              <a:t> 4</a:t>
            </a:r>
            <a:endParaRPr lang="en-US" sz="3400" b="1" dirty="0">
              <a:solidFill>
                <a:srgbClr val="B0413E"/>
              </a:solidFill>
              <a:latin typeface="Candara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0"/>
            <a:ext cx="6477000" cy="228600"/>
          </a:xfrm>
          <a:prstGeom prst="rect">
            <a:avLst/>
          </a:prstGeom>
          <a:solidFill>
            <a:srgbClr val="1E5260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 dirty="0">
              <a:solidFill>
                <a:srgbClr val="4BACC6">
                  <a:lumMod val="50000"/>
                </a:srgbClr>
              </a:solidFill>
              <a:latin typeface="Segoe UI Ligh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6629400"/>
            <a:ext cx="6477000" cy="0"/>
          </a:xfrm>
          <a:prstGeom prst="line">
            <a:avLst/>
          </a:prstGeom>
          <a:ln w="38100">
            <a:solidFill>
              <a:srgbClr val="1E52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>
            <a:normAutofit/>
          </a:bodyPr>
          <a:lstStyle/>
          <a:p>
            <a:pPr marL="0" indent="0" algn="just">
              <a:buNone/>
              <a:tabLst>
                <a:tab pos="349250" algn="l"/>
              </a:tabLst>
            </a:pPr>
            <a:r>
              <a:rPr lang="en-US" sz="2200" b="1" dirty="0" smtClean="0">
                <a:solidFill>
                  <a:schemeClr val="bg1"/>
                </a:solidFill>
                <a:latin typeface="Candara" pitchFamily="34" charset="0"/>
              </a:rPr>
              <a:t>	</a:t>
            </a:r>
            <a:r>
              <a:rPr lang="en-US" sz="2200" b="1" u="sng" dirty="0" err="1" smtClean="0">
                <a:solidFill>
                  <a:schemeClr val="bg1"/>
                </a:solidFill>
                <a:latin typeface="Candara" pitchFamily="34" charset="0"/>
              </a:rPr>
              <a:t>Ngày</a:t>
            </a:r>
            <a:r>
              <a:rPr lang="en-US" sz="2200" b="1" u="sng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b="1" u="sng" dirty="0" err="1" smtClean="0">
                <a:solidFill>
                  <a:schemeClr val="bg1"/>
                </a:solidFill>
                <a:latin typeface="Candara" pitchFamily="34" charset="0"/>
              </a:rPr>
              <a:t>thứ</a:t>
            </a:r>
            <a:r>
              <a:rPr lang="en-US" sz="2200" b="1" u="sng" dirty="0" smtClean="0">
                <a:solidFill>
                  <a:schemeClr val="bg1"/>
                </a:solidFill>
                <a:latin typeface="Candara" pitchFamily="34" charset="0"/>
              </a:rPr>
              <a:t> 18-29:</a:t>
            </a:r>
          </a:p>
          <a:p>
            <a:pPr algn="just"/>
            <a:r>
              <a:rPr lang="en-US" sz="2200" dirty="0" err="1" smtClean="0">
                <a:solidFill>
                  <a:schemeClr val="bg1"/>
                </a:solidFill>
                <a:latin typeface="Candara" pitchFamily="34" charset="0"/>
              </a:rPr>
              <a:t>Hướng</a:t>
            </a:r>
            <a:r>
              <a:rPr lang="en-US" sz="22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andara" pitchFamily="34" charset="0"/>
              </a:rPr>
              <a:t>dẫn</a:t>
            </a:r>
            <a:r>
              <a:rPr lang="en-US" sz="2200" dirty="0" smtClean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Candara" pitchFamily="34" charset="0"/>
              </a:rPr>
              <a:t>giáo</a:t>
            </a:r>
            <a:r>
              <a:rPr lang="en-US" sz="22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andara" pitchFamily="34" charset="0"/>
              </a:rPr>
              <a:t>dục</a:t>
            </a:r>
            <a:r>
              <a:rPr lang="en-US" sz="22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andara" pitchFamily="34" charset="0"/>
              </a:rPr>
              <a:t>cho</a:t>
            </a:r>
            <a:r>
              <a:rPr lang="en-US" sz="2200" dirty="0" smtClean="0">
                <a:solidFill>
                  <a:schemeClr val="bg1"/>
                </a:solidFill>
                <a:latin typeface="Candara" pitchFamily="34" charset="0"/>
              </a:rPr>
              <a:t> BN </a:t>
            </a:r>
            <a:r>
              <a:rPr lang="en-US" sz="2200" dirty="0" err="1" smtClean="0">
                <a:solidFill>
                  <a:schemeClr val="bg1"/>
                </a:solidFill>
                <a:latin typeface="Candara" pitchFamily="34" charset="0"/>
              </a:rPr>
              <a:t>và</a:t>
            </a:r>
            <a:r>
              <a:rPr lang="en-US" sz="22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andara" pitchFamily="34" charset="0"/>
              </a:rPr>
              <a:t>gia</a:t>
            </a:r>
            <a:r>
              <a:rPr lang="en-US" sz="22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andara" pitchFamily="34" charset="0"/>
              </a:rPr>
              <a:t>đình</a:t>
            </a:r>
            <a:r>
              <a:rPr lang="en-US" sz="22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andara" pitchFamily="34" charset="0"/>
              </a:rPr>
              <a:t>cách</a:t>
            </a:r>
            <a:r>
              <a:rPr lang="en-US" sz="22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andara" pitchFamily="34" charset="0"/>
              </a:rPr>
              <a:t>tự</a:t>
            </a:r>
            <a:r>
              <a:rPr lang="en-US" sz="22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andara" pitchFamily="34" charset="0"/>
              </a:rPr>
              <a:t>chăm</a:t>
            </a:r>
            <a:r>
              <a:rPr lang="en-US" sz="22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andara" pitchFamily="34" charset="0"/>
              </a:rPr>
              <a:t>sóc</a:t>
            </a:r>
            <a:r>
              <a:rPr lang="en-US" sz="22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andara" pitchFamily="34" charset="0"/>
              </a:rPr>
              <a:t>cổng</a:t>
            </a:r>
            <a:r>
              <a:rPr lang="en-US" sz="22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andara" pitchFamily="34" charset="0"/>
              </a:rPr>
              <a:t>tiêm</a:t>
            </a:r>
            <a:r>
              <a:rPr lang="en-US" sz="22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andara" pitchFamily="34" charset="0"/>
              </a:rPr>
              <a:t>và</a:t>
            </a:r>
            <a:r>
              <a:rPr lang="en-US" sz="22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andara" pitchFamily="34" charset="0"/>
              </a:rPr>
              <a:t>thực</a:t>
            </a:r>
            <a:r>
              <a:rPr lang="en-US" sz="22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andara" pitchFamily="34" charset="0"/>
              </a:rPr>
              <a:t>hiện</a:t>
            </a:r>
            <a:r>
              <a:rPr lang="en-US" sz="22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andara" pitchFamily="34" charset="0"/>
              </a:rPr>
              <a:t>chế</a:t>
            </a:r>
            <a:r>
              <a:rPr lang="en-US" sz="22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andara" pitchFamily="34" charset="0"/>
              </a:rPr>
              <a:t>độ</a:t>
            </a:r>
            <a:r>
              <a:rPr lang="en-US" sz="22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andara" pitchFamily="34" charset="0"/>
              </a:rPr>
              <a:t>điều</a:t>
            </a:r>
            <a:r>
              <a:rPr lang="en-US" sz="22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andara" pitchFamily="34" charset="0"/>
              </a:rPr>
              <a:t>trị</a:t>
            </a:r>
            <a:endParaRPr lang="en-US" sz="2200" dirty="0" smtClean="0">
              <a:solidFill>
                <a:schemeClr val="bg1"/>
              </a:solidFill>
              <a:latin typeface="Candara" pitchFamily="34" charset="0"/>
            </a:endParaRPr>
          </a:p>
          <a:p>
            <a:pPr algn="just"/>
            <a:endParaRPr lang="en-US" sz="2200" dirty="0">
              <a:solidFill>
                <a:schemeClr val="bg1"/>
              </a:solidFill>
              <a:latin typeface="Candara" pitchFamily="34" charset="0"/>
            </a:endParaRPr>
          </a:p>
          <a:p>
            <a:pPr algn="just"/>
            <a:endParaRPr lang="en-US" sz="2200" dirty="0" smtClean="0">
              <a:solidFill>
                <a:schemeClr val="bg1"/>
              </a:solidFill>
              <a:latin typeface="Candara" pitchFamily="34" charset="0"/>
            </a:endParaRPr>
          </a:p>
          <a:p>
            <a:pPr algn="just"/>
            <a:endParaRPr lang="en-US" sz="2200" dirty="0">
              <a:solidFill>
                <a:schemeClr val="bg1"/>
              </a:solidFill>
              <a:latin typeface="Candara" pitchFamily="34" charset="0"/>
            </a:endParaRPr>
          </a:p>
          <a:p>
            <a:pPr algn="just"/>
            <a:endParaRPr lang="en-US" sz="2200" dirty="0" smtClean="0">
              <a:solidFill>
                <a:schemeClr val="bg1"/>
              </a:solidFill>
              <a:latin typeface="Candara" pitchFamily="34" charset="0"/>
            </a:endParaRPr>
          </a:p>
          <a:p>
            <a:pPr algn="just"/>
            <a:endParaRPr lang="en-US" sz="2200" dirty="0">
              <a:solidFill>
                <a:schemeClr val="bg1"/>
              </a:solidFill>
              <a:latin typeface="Candara" pitchFamily="34" charset="0"/>
            </a:endParaRPr>
          </a:p>
          <a:p>
            <a:pPr algn="just"/>
            <a:endParaRPr lang="en-US" sz="1600" dirty="0" smtClean="0">
              <a:solidFill>
                <a:schemeClr val="bg1"/>
              </a:solidFill>
              <a:latin typeface="Candara" pitchFamily="34" charset="0"/>
            </a:endParaRPr>
          </a:p>
          <a:p>
            <a:pPr algn="just"/>
            <a:endParaRPr lang="en-US" sz="1600" dirty="0">
              <a:solidFill>
                <a:schemeClr val="bg1"/>
              </a:solidFill>
              <a:latin typeface="Candara" pitchFamily="34" charset="0"/>
            </a:endParaRPr>
          </a:p>
          <a:p>
            <a:pPr algn="just"/>
            <a:endParaRPr lang="en-US" sz="2200" dirty="0" smtClean="0">
              <a:solidFill>
                <a:schemeClr val="bg1"/>
              </a:solidFill>
              <a:latin typeface="Candara" pitchFamily="34" charset="0"/>
            </a:endParaRPr>
          </a:p>
          <a:p>
            <a:pPr algn="just"/>
            <a:endParaRPr lang="en-US" sz="2200" dirty="0" smtClean="0">
              <a:solidFill>
                <a:schemeClr val="bg1"/>
              </a:solidFill>
              <a:latin typeface="Candara" pitchFamily="34" charset="0"/>
            </a:endParaRPr>
          </a:p>
          <a:p>
            <a:pPr marL="0" indent="0" algn="just">
              <a:buNone/>
              <a:tabLst>
                <a:tab pos="349250" algn="l"/>
              </a:tabLst>
            </a:pPr>
            <a:r>
              <a:rPr lang="en-US" sz="2200" dirty="0" smtClean="0">
                <a:solidFill>
                  <a:schemeClr val="bg1"/>
                </a:solidFill>
                <a:latin typeface="Candara" pitchFamily="34" charset="0"/>
              </a:rPr>
              <a:t>	</a:t>
            </a:r>
            <a:r>
              <a:rPr lang="en-US" sz="2200" b="1" u="sng" dirty="0" err="1" smtClean="0">
                <a:solidFill>
                  <a:srgbClr val="FAAA32"/>
                </a:solidFill>
                <a:latin typeface="Candara" pitchFamily="34" charset="0"/>
              </a:rPr>
              <a:t>Ngày</a:t>
            </a:r>
            <a:r>
              <a:rPr lang="en-US" sz="2200" b="1" u="sng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200" b="1" u="sng" dirty="0" err="1" smtClean="0">
                <a:solidFill>
                  <a:srgbClr val="FAAA32"/>
                </a:solidFill>
                <a:latin typeface="Candara" pitchFamily="34" charset="0"/>
              </a:rPr>
              <a:t>thứ</a:t>
            </a:r>
            <a:r>
              <a:rPr lang="en-US" sz="2200" b="1" u="sng" dirty="0" smtClean="0">
                <a:solidFill>
                  <a:srgbClr val="FAAA32"/>
                </a:solidFill>
                <a:latin typeface="Candara" pitchFamily="34" charset="0"/>
              </a:rPr>
              <a:t> 30:</a:t>
            </a:r>
          </a:p>
          <a:p>
            <a:pPr algn="just" defTabSz="577850">
              <a:tabLst>
                <a:tab pos="349250" algn="l"/>
              </a:tabLst>
            </a:pPr>
            <a:r>
              <a:rPr lang="en-US" sz="2200" dirty="0" smtClean="0">
                <a:solidFill>
                  <a:srgbClr val="FAAA32"/>
                </a:solidFill>
                <a:latin typeface="Candara" pitchFamily="34" charset="0"/>
              </a:rPr>
              <a:t>Cho BN </a:t>
            </a:r>
            <a:r>
              <a:rPr lang="en-US" sz="2200" dirty="0" err="1" smtClean="0">
                <a:solidFill>
                  <a:srgbClr val="FAAA32"/>
                </a:solidFill>
                <a:latin typeface="Candara" pitchFamily="34" charset="0"/>
              </a:rPr>
              <a:t>xuất</a:t>
            </a:r>
            <a:r>
              <a:rPr lang="en-US" sz="2200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200" dirty="0" err="1" smtClean="0">
                <a:solidFill>
                  <a:srgbClr val="FAAA32"/>
                </a:solidFill>
                <a:latin typeface="Candara" pitchFamily="34" charset="0"/>
              </a:rPr>
              <a:t>viện</a:t>
            </a:r>
            <a:r>
              <a:rPr lang="en-US" sz="2200" dirty="0" smtClean="0">
                <a:solidFill>
                  <a:srgbClr val="FAAA32"/>
                </a:solidFill>
                <a:latin typeface="Candara" pitchFamily="34" charset="0"/>
              </a:rPr>
              <a:t>, </a:t>
            </a:r>
            <a:r>
              <a:rPr lang="en-US" sz="2200" dirty="0" err="1" smtClean="0">
                <a:solidFill>
                  <a:srgbClr val="FAAA32"/>
                </a:solidFill>
                <a:latin typeface="Candara" pitchFamily="34" charset="0"/>
              </a:rPr>
              <a:t>tái</a:t>
            </a:r>
            <a:r>
              <a:rPr lang="en-US" sz="2200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200" dirty="0" err="1" smtClean="0">
                <a:solidFill>
                  <a:srgbClr val="FAAA32"/>
                </a:solidFill>
                <a:latin typeface="Candara" pitchFamily="34" charset="0"/>
              </a:rPr>
              <a:t>hòa</a:t>
            </a:r>
            <a:r>
              <a:rPr lang="en-US" sz="2200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200" dirty="0" err="1" smtClean="0">
                <a:solidFill>
                  <a:srgbClr val="FAAA32"/>
                </a:solidFill>
                <a:latin typeface="Candara" pitchFamily="34" charset="0"/>
              </a:rPr>
              <a:t>nhập</a:t>
            </a:r>
            <a:r>
              <a:rPr lang="en-US" sz="2200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200" dirty="0" err="1" smtClean="0">
                <a:solidFill>
                  <a:srgbClr val="FAAA32"/>
                </a:solidFill>
                <a:latin typeface="Candara" pitchFamily="34" charset="0"/>
              </a:rPr>
              <a:t>gia</a:t>
            </a:r>
            <a:r>
              <a:rPr lang="en-US" sz="2200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200" dirty="0" err="1" smtClean="0">
                <a:solidFill>
                  <a:srgbClr val="FAAA32"/>
                </a:solidFill>
                <a:latin typeface="Candara" pitchFamily="34" charset="0"/>
              </a:rPr>
              <a:t>đình</a:t>
            </a:r>
            <a:r>
              <a:rPr lang="en-US" sz="2200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200" dirty="0" err="1" smtClean="0">
                <a:solidFill>
                  <a:srgbClr val="FAAA32"/>
                </a:solidFill>
                <a:latin typeface="Candara" pitchFamily="34" charset="0"/>
              </a:rPr>
              <a:t>và</a:t>
            </a:r>
            <a:r>
              <a:rPr lang="en-US" sz="2200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200" dirty="0" err="1" smtClean="0">
                <a:solidFill>
                  <a:srgbClr val="FAAA32"/>
                </a:solidFill>
                <a:latin typeface="Candara" pitchFamily="34" charset="0"/>
              </a:rPr>
              <a:t>cộng</a:t>
            </a:r>
            <a:r>
              <a:rPr lang="en-US" sz="2200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200" dirty="0" err="1" smtClean="0">
                <a:solidFill>
                  <a:srgbClr val="FAAA32"/>
                </a:solidFill>
                <a:latin typeface="Candara" pitchFamily="34" charset="0"/>
              </a:rPr>
              <a:t>đồng</a:t>
            </a:r>
            <a:endParaRPr lang="en-US" sz="2200" dirty="0" smtClean="0">
              <a:solidFill>
                <a:srgbClr val="FAAA32"/>
              </a:solidFill>
              <a:latin typeface="Candara" pitchFamily="34" charset="0"/>
            </a:endParaRPr>
          </a:p>
          <a:p>
            <a:pPr algn="just"/>
            <a:r>
              <a:rPr lang="en-US" sz="2200" dirty="0" err="1" smtClean="0">
                <a:solidFill>
                  <a:srgbClr val="FAAA32"/>
                </a:solidFill>
                <a:latin typeface="Candara" pitchFamily="34" charset="0"/>
              </a:rPr>
              <a:t>Tái</a:t>
            </a:r>
            <a:r>
              <a:rPr lang="en-US" sz="2200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200" dirty="0" err="1" smtClean="0">
                <a:solidFill>
                  <a:srgbClr val="FAAA32"/>
                </a:solidFill>
                <a:latin typeface="Candara" pitchFamily="34" charset="0"/>
              </a:rPr>
              <a:t>khám</a:t>
            </a:r>
            <a:r>
              <a:rPr lang="en-US" sz="2200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200" dirty="0" err="1" smtClean="0">
                <a:solidFill>
                  <a:srgbClr val="FAAA32"/>
                </a:solidFill>
                <a:latin typeface="Candara" pitchFamily="34" charset="0"/>
              </a:rPr>
              <a:t>sau</a:t>
            </a:r>
            <a:r>
              <a:rPr lang="en-US" sz="2200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200" dirty="0" err="1" smtClean="0">
                <a:solidFill>
                  <a:srgbClr val="FAAA32"/>
                </a:solidFill>
                <a:latin typeface="Candara" pitchFamily="34" charset="0"/>
              </a:rPr>
              <a:t>mỗi</a:t>
            </a:r>
            <a:r>
              <a:rPr lang="en-US" sz="2200" dirty="0" smtClean="0">
                <a:solidFill>
                  <a:srgbClr val="FAAA32"/>
                </a:solidFill>
                <a:latin typeface="Candara" pitchFamily="34" charset="0"/>
              </a:rPr>
              <a:t> 2 </a:t>
            </a:r>
            <a:r>
              <a:rPr lang="en-US" sz="2200" dirty="0" err="1" smtClean="0">
                <a:solidFill>
                  <a:srgbClr val="FAAA32"/>
                </a:solidFill>
                <a:latin typeface="Candara" pitchFamily="34" charset="0"/>
              </a:rPr>
              <a:t>tuần</a:t>
            </a:r>
            <a:endParaRPr lang="en-US" sz="2200" dirty="0" smtClean="0">
              <a:solidFill>
                <a:srgbClr val="FAAA32"/>
              </a:solidFill>
              <a:latin typeface="Candara" pitchFamily="34" charset="0"/>
            </a:endParaRPr>
          </a:p>
        </p:txBody>
      </p:sp>
      <p:pic>
        <p:nvPicPr>
          <p:cNvPr id="2050" name="Picture 2" descr="C:\Users\Admin\Desktop\Imag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56795" y="2597989"/>
            <a:ext cx="3689191" cy="260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Image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94303" y="2568498"/>
            <a:ext cx="3689193" cy="266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639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r>
              <a:rPr lang="en-US" sz="3400" b="1" dirty="0" err="1" smtClean="0">
                <a:solidFill>
                  <a:srgbClr val="B0413E"/>
                </a:solidFill>
                <a:latin typeface="Candara" pitchFamily="34" charset="0"/>
              </a:rPr>
              <a:t>Hiện</a:t>
            </a:r>
            <a:r>
              <a:rPr lang="en-US" sz="3400" b="1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3400" b="1" dirty="0" err="1" smtClean="0">
                <a:solidFill>
                  <a:srgbClr val="B0413E"/>
                </a:solidFill>
                <a:latin typeface="Candara" pitchFamily="34" charset="0"/>
              </a:rPr>
              <a:t>tại</a:t>
            </a:r>
            <a:endParaRPr lang="en-US" sz="3400" b="1" dirty="0">
              <a:solidFill>
                <a:srgbClr val="B0413E"/>
              </a:solidFill>
              <a:latin typeface="Candara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0"/>
            <a:ext cx="6477000" cy="228600"/>
          </a:xfrm>
          <a:prstGeom prst="rect">
            <a:avLst/>
          </a:prstGeom>
          <a:solidFill>
            <a:srgbClr val="1E5260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 dirty="0">
              <a:solidFill>
                <a:srgbClr val="4BACC6">
                  <a:lumMod val="50000"/>
                </a:srgbClr>
              </a:solidFill>
              <a:latin typeface="Segoe UI Ligh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6629400"/>
            <a:ext cx="6477000" cy="0"/>
          </a:xfrm>
          <a:prstGeom prst="line">
            <a:avLst/>
          </a:prstGeom>
          <a:ln w="38100">
            <a:solidFill>
              <a:srgbClr val="1E52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>
            <a:normAutofit/>
          </a:bodyPr>
          <a:lstStyle/>
          <a:p>
            <a:pPr marL="0" indent="0" algn="just">
              <a:buNone/>
              <a:tabLst>
                <a:tab pos="349250" algn="l"/>
              </a:tabLst>
            </a:pPr>
            <a:r>
              <a:rPr lang="en-US" sz="2200" b="1" dirty="0" smtClean="0">
                <a:solidFill>
                  <a:srgbClr val="FAAA32"/>
                </a:solidFill>
                <a:latin typeface="Candara" pitchFamily="34" charset="0"/>
              </a:rPr>
              <a:t>	</a:t>
            </a:r>
            <a:r>
              <a:rPr lang="en-US" sz="2200" b="1" dirty="0" err="1" smtClean="0">
                <a:solidFill>
                  <a:schemeClr val="bg1"/>
                </a:solidFill>
                <a:latin typeface="Candara" pitchFamily="34" charset="0"/>
              </a:rPr>
              <a:t>Được</a:t>
            </a:r>
            <a:r>
              <a:rPr lang="en-US" sz="2200" b="1" dirty="0" smtClean="0">
                <a:solidFill>
                  <a:schemeClr val="bg1"/>
                </a:solidFill>
                <a:latin typeface="Candara" pitchFamily="34" charset="0"/>
              </a:rPr>
              <a:t> 104 </a:t>
            </a:r>
            <a:r>
              <a:rPr lang="en-US" sz="2200" b="1" dirty="0" err="1" smtClean="0">
                <a:solidFill>
                  <a:schemeClr val="bg1"/>
                </a:solidFill>
                <a:latin typeface="Candara" pitchFamily="34" charset="0"/>
              </a:rPr>
              <a:t>ngày</a:t>
            </a:r>
            <a:r>
              <a:rPr lang="en-US" sz="2200" b="1" dirty="0" smtClean="0">
                <a:solidFill>
                  <a:schemeClr val="bg1"/>
                </a:solidFill>
                <a:latin typeface="Candara" pitchFamily="34" charset="0"/>
              </a:rPr>
              <a:t>:</a:t>
            </a:r>
            <a:r>
              <a:rPr lang="en-US" sz="22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andara" pitchFamily="34" charset="0"/>
              </a:rPr>
              <a:t>morphin</a:t>
            </a:r>
            <a:r>
              <a:rPr lang="en-US" sz="2200" dirty="0" smtClean="0">
                <a:solidFill>
                  <a:schemeClr val="bg1"/>
                </a:solidFill>
                <a:latin typeface="Candara" pitchFamily="34" charset="0"/>
              </a:rPr>
              <a:t> 0,06 mg/ml</a:t>
            </a:r>
            <a:r>
              <a:rPr lang="en-US" sz="16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ndara" pitchFamily="34" charset="0"/>
                <a:sym typeface="Wingdings"/>
              </a:rPr>
              <a:t> </a:t>
            </a:r>
            <a:r>
              <a:rPr lang="en-US" sz="2200" b="1" dirty="0" smtClean="0">
                <a:solidFill>
                  <a:schemeClr val="bg1"/>
                </a:solidFill>
                <a:latin typeface="Candara" pitchFamily="34" charset="0"/>
                <a:sym typeface="Wingdings"/>
              </a:rPr>
              <a:t>0,1</a:t>
            </a:r>
            <a:r>
              <a:rPr lang="en-US" sz="2200" dirty="0" smtClean="0">
                <a:solidFill>
                  <a:schemeClr val="bg1"/>
                </a:solidFill>
                <a:latin typeface="Candara" pitchFamily="34" charset="0"/>
                <a:sym typeface="Wingdings"/>
              </a:rPr>
              <a:t> mg/ml</a:t>
            </a:r>
            <a:endParaRPr lang="en-US" sz="2200" b="1" dirty="0" smtClean="0">
              <a:solidFill>
                <a:schemeClr val="bg1"/>
              </a:solidFill>
              <a:latin typeface="Candara" pitchFamily="34" charset="0"/>
            </a:endParaRPr>
          </a:p>
          <a:p>
            <a:pPr marL="0" indent="0" algn="just">
              <a:buNone/>
              <a:tabLst>
                <a:tab pos="349250" algn="l"/>
              </a:tabLst>
            </a:pPr>
            <a:r>
              <a:rPr lang="en-US" sz="2200" b="1" dirty="0">
                <a:solidFill>
                  <a:schemeClr val="bg1"/>
                </a:solidFill>
                <a:latin typeface="Candara" pitchFamily="34" charset="0"/>
              </a:rPr>
              <a:t>	</a:t>
            </a:r>
            <a:r>
              <a:rPr lang="en-US" sz="2200" b="1" u="sng" dirty="0" err="1" smtClean="0">
                <a:solidFill>
                  <a:schemeClr val="bg1"/>
                </a:solidFill>
                <a:latin typeface="Candara" pitchFamily="34" charset="0"/>
              </a:rPr>
              <a:t>Cách</a:t>
            </a:r>
            <a:r>
              <a:rPr lang="en-US" sz="2200" b="1" u="sng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b="1" u="sng" dirty="0" err="1" smtClean="0">
                <a:solidFill>
                  <a:schemeClr val="bg1"/>
                </a:solidFill>
                <a:latin typeface="Candara" pitchFamily="34" charset="0"/>
              </a:rPr>
              <a:t>đây</a:t>
            </a:r>
            <a:r>
              <a:rPr lang="en-US" sz="2200" b="1" u="sng" dirty="0" smtClean="0">
                <a:solidFill>
                  <a:schemeClr val="bg1"/>
                </a:solidFill>
                <a:latin typeface="Candara" pitchFamily="34" charset="0"/>
              </a:rPr>
              <a:t> #1 </a:t>
            </a:r>
            <a:r>
              <a:rPr lang="en-US" sz="2200" b="1" u="sng" dirty="0" err="1" smtClean="0">
                <a:solidFill>
                  <a:schemeClr val="bg1"/>
                </a:solidFill>
                <a:latin typeface="Candara" pitchFamily="34" charset="0"/>
              </a:rPr>
              <a:t>tháng</a:t>
            </a:r>
            <a:r>
              <a:rPr lang="en-US" sz="2200" b="1" u="sng" dirty="0" smtClean="0">
                <a:solidFill>
                  <a:schemeClr val="bg1"/>
                </a:solidFill>
                <a:latin typeface="Candara" pitchFamily="34" charset="0"/>
              </a:rPr>
              <a:t>:</a:t>
            </a:r>
          </a:p>
          <a:p>
            <a:pPr algn="just"/>
            <a:r>
              <a:rPr lang="en-US" sz="2200" dirty="0" err="1" smtClean="0">
                <a:solidFill>
                  <a:schemeClr val="bg1"/>
                </a:solidFill>
                <a:latin typeface="Candara" pitchFamily="34" charset="0"/>
              </a:rPr>
              <a:t>Xuất</a:t>
            </a:r>
            <a:r>
              <a:rPr lang="en-US" sz="22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andara" pitchFamily="34" charset="0"/>
              </a:rPr>
              <a:t>hiện</a:t>
            </a:r>
            <a:r>
              <a:rPr lang="en-US" sz="22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andara" pitchFamily="34" charset="0"/>
              </a:rPr>
              <a:t>đau</a:t>
            </a:r>
            <a:r>
              <a:rPr lang="en-US" sz="2200" dirty="0" smtClean="0">
                <a:solidFill>
                  <a:schemeClr val="bg1"/>
                </a:solidFill>
                <a:latin typeface="Candara" pitchFamily="34" charset="0"/>
              </a:rPr>
              <a:t> (VAS: 4-5đ) ở </a:t>
            </a:r>
            <a:r>
              <a:rPr lang="en-US" sz="2200" dirty="0" err="1" smtClean="0">
                <a:solidFill>
                  <a:schemeClr val="bg1"/>
                </a:solidFill>
                <a:latin typeface="Candara" pitchFamily="34" charset="0"/>
              </a:rPr>
              <a:t>thành</a:t>
            </a:r>
            <a:r>
              <a:rPr lang="en-US" sz="22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andara" pitchFamily="34" charset="0"/>
              </a:rPr>
              <a:t>bụng</a:t>
            </a:r>
            <a:r>
              <a:rPr lang="en-US" sz="2200" dirty="0" smtClean="0">
                <a:solidFill>
                  <a:schemeClr val="bg1"/>
                </a:solidFill>
                <a:latin typeface="Candara" pitchFamily="34" charset="0"/>
              </a:rPr>
              <a:t> (P) do </a:t>
            </a:r>
            <a:r>
              <a:rPr lang="en-US" sz="2200" dirty="0" err="1" smtClean="0">
                <a:solidFill>
                  <a:schemeClr val="bg1"/>
                </a:solidFill>
                <a:latin typeface="Candara" pitchFamily="34" charset="0"/>
              </a:rPr>
              <a:t>khối</a:t>
            </a:r>
            <a:r>
              <a:rPr lang="en-US" sz="2200" dirty="0" smtClean="0">
                <a:solidFill>
                  <a:schemeClr val="bg1"/>
                </a:solidFill>
                <a:latin typeface="Candara" pitchFamily="34" charset="0"/>
              </a:rPr>
              <a:t> u </a:t>
            </a:r>
            <a:r>
              <a:rPr lang="en-US" sz="2200" dirty="0" err="1" smtClean="0">
                <a:solidFill>
                  <a:schemeClr val="bg1"/>
                </a:solidFill>
                <a:latin typeface="Candara" pitchFamily="34" charset="0"/>
              </a:rPr>
              <a:t>tiến</a:t>
            </a:r>
            <a:r>
              <a:rPr lang="en-US" sz="22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andara" pitchFamily="34" charset="0"/>
              </a:rPr>
              <a:t>triển</a:t>
            </a:r>
            <a:endParaRPr lang="en-US" sz="2200" dirty="0" smtClean="0">
              <a:solidFill>
                <a:schemeClr val="bg1"/>
              </a:solidFill>
              <a:latin typeface="Candara" pitchFamily="34" charset="0"/>
            </a:endParaRPr>
          </a:p>
          <a:p>
            <a:pPr marL="0" indent="0" algn="just">
              <a:buNone/>
            </a:pPr>
            <a:r>
              <a:rPr lang="en-US" sz="2200" dirty="0" smtClean="0">
                <a:solidFill>
                  <a:schemeClr val="bg1"/>
                </a:solidFill>
                <a:latin typeface="Candara" pitchFamily="34" charset="0"/>
                <a:sym typeface="Wingdings"/>
              </a:rPr>
              <a:t> </a:t>
            </a:r>
            <a:r>
              <a:rPr lang="en-US" sz="2200" b="1" dirty="0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Tia </a:t>
            </a:r>
            <a:r>
              <a:rPr lang="en-US" sz="2200" b="1" dirty="0" err="1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xạ</a:t>
            </a:r>
            <a:r>
              <a:rPr lang="en-US" sz="2200" b="1" dirty="0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 7 </a:t>
            </a:r>
            <a:r>
              <a:rPr lang="en-US" sz="2200" b="1" dirty="0" err="1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mũi</a:t>
            </a:r>
            <a:r>
              <a:rPr lang="en-US" sz="2200" b="1" dirty="0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 30Gy </a:t>
            </a:r>
            <a:r>
              <a:rPr lang="en-US" sz="2200" b="1" dirty="0" err="1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tại</a:t>
            </a:r>
            <a:r>
              <a:rPr lang="en-US" sz="2200" b="1" dirty="0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200" b="1" dirty="0" err="1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khối</a:t>
            </a:r>
            <a:r>
              <a:rPr lang="en-US" sz="2200" b="1" dirty="0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 u </a:t>
            </a:r>
            <a:r>
              <a:rPr lang="en-US" sz="2200" b="1" dirty="0" err="1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thành</a:t>
            </a:r>
            <a:r>
              <a:rPr lang="en-US" sz="2200" b="1" dirty="0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200" b="1" dirty="0" err="1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bụng</a:t>
            </a:r>
            <a:r>
              <a:rPr lang="en-US" sz="2200" b="1" dirty="0">
                <a:solidFill>
                  <a:srgbClr val="FAAA32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200" b="1" dirty="0" err="1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và</a:t>
            </a:r>
            <a:r>
              <a:rPr lang="en-US" sz="2200" b="1" dirty="0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 patch </a:t>
            </a:r>
            <a:r>
              <a:rPr lang="en-US" sz="2200" b="1" dirty="0" err="1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lidocain</a:t>
            </a:r>
            <a:r>
              <a:rPr lang="en-US" sz="2200" b="1" dirty="0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 5%</a:t>
            </a:r>
          </a:p>
          <a:p>
            <a:pPr algn="just">
              <a:buFont typeface="Wingdings"/>
              <a:buChar char="è"/>
            </a:pPr>
            <a:r>
              <a:rPr lang="en-US" sz="2200" dirty="0" smtClean="0">
                <a:solidFill>
                  <a:schemeClr val="bg1"/>
                </a:solidFill>
                <a:latin typeface="Candara" pitchFamily="34" charset="0"/>
                <a:sym typeface="Wingdings"/>
              </a:rPr>
              <a:t>BN </a:t>
            </a:r>
            <a:r>
              <a:rPr lang="en-US" sz="2200" dirty="0" err="1" smtClean="0">
                <a:solidFill>
                  <a:schemeClr val="bg1"/>
                </a:solidFill>
                <a:latin typeface="Candara" pitchFamily="34" charset="0"/>
                <a:sym typeface="Wingdings"/>
              </a:rPr>
              <a:t>hết</a:t>
            </a:r>
            <a:r>
              <a:rPr lang="en-US" sz="2200" dirty="0" smtClean="0">
                <a:solidFill>
                  <a:schemeClr val="bg1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andara" pitchFamily="34" charset="0"/>
                <a:sym typeface="Wingdings"/>
              </a:rPr>
              <a:t>đau</a:t>
            </a:r>
            <a:r>
              <a:rPr lang="en-US" sz="2200" dirty="0" smtClean="0">
                <a:solidFill>
                  <a:schemeClr val="bg1"/>
                </a:solidFill>
                <a:latin typeface="Candara" pitchFamily="34" charset="0"/>
                <a:sym typeface="Wingdings"/>
              </a:rPr>
              <a:t> (VAS: 1-2đ), </a:t>
            </a:r>
            <a:r>
              <a:rPr lang="en-US" sz="2200" dirty="0" err="1" smtClean="0">
                <a:solidFill>
                  <a:schemeClr val="bg1"/>
                </a:solidFill>
                <a:latin typeface="Candara" pitchFamily="34" charset="0"/>
                <a:sym typeface="Wingdings"/>
              </a:rPr>
              <a:t>xuất</a:t>
            </a:r>
            <a:r>
              <a:rPr lang="en-US" sz="2200" dirty="0" smtClean="0">
                <a:solidFill>
                  <a:schemeClr val="bg1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andara" pitchFamily="34" charset="0"/>
                <a:sym typeface="Wingdings"/>
              </a:rPr>
              <a:t>viện</a:t>
            </a:r>
            <a:endParaRPr lang="en-US" sz="2200" dirty="0" smtClean="0">
              <a:solidFill>
                <a:schemeClr val="bg1"/>
              </a:solidFill>
              <a:latin typeface="Candara" pitchFamily="34" charset="0"/>
            </a:endParaRPr>
          </a:p>
          <a:p>
            <a:pPr marL="0" indent="0" algn="just">
              <a:buNone/>
            </a:pPr>
            <a:endParaRPr lang="en-US" sz="2200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359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0"/>
            <a:ext cx="8229600" cy="762000"/>
          </a:xfrm>
        </p:spPr>
        <p:txBody>
          <a:bodyPr>
            <a:noAutofit/>
          </a:bodyPr>
          <a:lstStyle/>
          <a:p>
            <a:r>
              <a:rPr lang="en-US" sz="4800" b="1" u="sng" dirty="0" smtClean="0">
                <a:solidFill>
                  <a:srgbClr val="B041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BÀN LUẬN</a:t>
            </a:r>
            <a:endParaRPr lang="en-US" sz="4800" b="1" u="sng" dirty="0">
              <a:solidFill>
                <a:srgbClr val="B041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0"/>
            <a:ext cx="6477000" cy="228600"/>
          </a:xfrm>
          <a:prstGeom prst="rect">
            <a:avLst/>
          </a:prstGeom>
          <a:solidFill>
            <a:srgbClr val="1E5260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 dirty="0">
              <a:solidFill>
                <a:srgbClr val="4BACC6">
                  <a:lumMod val="50000"/>
                </a:srgbClr>
              </a:solidFill>
              <a:latin typeface="Segoe UI Ligh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6629400"/>
            <a:ext cx="6477000" cy="0"/>
          </a:xfrm>
          <a:prstGeom prst="line">
            <a:avLst/>
          </a:prstGeom>
          <a:ln w="38100">
            <a:solidFill>
              <a:srgbClr val="1E52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6639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solidFill>
                  <a:srgbClr val="B0413E"/>
                </a:solidFill>
                <a:latin typeface="Candara" pitchFamily="34" charset="0"/>
              </a:rPr>
              <a:t>1. </a:t>
            </a:r>
            <a:r>
              <a:rPr lang="en-US" sz="3400" b="1" dirty="0" err="1" smtClean="0">
                <a:solidFill>
                  <a:srgbClr val="B0413E"/>
                </a:solidFill>
                <a:latin typeface="Candara" pitchFamily="34" charset="0"/>
              </a:rPr>
              <a:t>Đặc</a:t>
            </a:r>
            <a:r>
              <a:rPr lang="en-US" sz="3400" b="1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3400" b="1" dirty="0" err="1" smtClean="0">
                <a:solidFill>
                  <a:srgbClr val="B0413E"/>
                </a:solidFill>
                <a:latin typeface="Candara" pitchFamily="34" charset="0"/>
              </a:rPr>
              <a:t>điểm</a:t>
            </a:r>
            <a:r>
              <a:rPr lang="en-US" sz="3400" b="1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3400" b="1" dirty="0" err="1" smtClean="0">
                <a:solidFill>
                  <a:srgbClr val="B0413E"/>
                </a:solidFill>
                <a:latin typeface="Candara" pitchFamily="34" charset="0"/>
              </a:rPr>
              <a:t>đau</a:t>
            </a:r>
            <a:r>
              <a:rPr lang="en-US" sz="3400" b="1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3400" b="1" dirty="0" err="1" smtClean="0">
                <a:solidFill>
                  <a:srgbClr val="B0413E"/>
                </a:solidFill>
                <a:latin typeface="Candara" pitchFamily="34" charset="0"/>
              </a:rPr>
              <a:t>ung</a:t>
            </a:r>
            <a:r>
              <a:rPr lang="en-US" sz="3400" b="1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3400" b="1" dirty="0" err="1" smtClean="0">
                <a:solidFill>
                  <a:srgbClr val="B0413E"/>
                </a:solidFill>
                <a:latin typeface="Candara" pitchFamily="34" charset="0"/>
              </a:rPr>
              <a:t>thư</a:t>
            </a:r>
            <a:endParaRPr lang="en-US" sz="3400" b="1" dirty="0">
              <a:solidFill>
                <a:srgbClr val="B0413E"/>
              </a:solidFill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5105400"/>
          </a:xfrm>
        </p:spPr>
        <p:txBody>
          <a:bodyPr>
            <a:normAutofit fontScale="92500" lnSpcReduction="10000"/>
          </a:bodyPr>
          <a:lstStyle/>
          <a:p>
            <a:pPr marL="349250" lvl="0" indent="0" algn="just">
              <a:buNone/>
            </a:pPr>
            <a:r>
              <a:rPr lang="en-US" sz="2600" b="1" dirty="0" err="1" smtClean="0">
                <a:solidFill>
                  <a:prstClr val="white"/>
                </a:solidFill>
                <a:latin typeface="Candara" pitchFamily="34" charset="0"/>
              </a:rPr>
              <a:t>Đau</a:t>
            </a:r>
            <a:r>
              <a:rPr lang="en-US" sz="2600" b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Candara" pitchFamily="34" charset="0"/>
              </a:rPr>
              <a:t>xuất</a:t>
            </a:r>
            <a:r>
              <a:rPr lang="en-US" sz="2600" b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Candara" pitchFamily="34" charset="0"/>
              </a:rPr>
              <a:t>hiện</a:t>
            </a:r>
            <a:r>
              <a:rPr lang="en-US" sz="2600" b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600" b="1" dirty="0">
                <a:solidFill>
                  <a:srgbClr val="FAAA32"/>
                </a:solidFill>
                <a:latin typeface="Candara" pitchFamily="34" charset="0"/>
              </a:rPr>
              <a:t>80-85%</a:t>
            </a:r>
            <a:r>
              <a:rPr lang="en-US" sz="2600" b="1" dirty="0">
                <a:solidFill>
                  <a:prstClr val="white"/>
                </a:solidFill>
                <a:latin typeface="Candara" pitchFamily="34" charset="0"/>
              </a:rPr>
              <a:t> BN </a:t>
            </a:r>
            <a:r>
              <a:rPr lang="en-US" sz="2600" b="1" dirty="0" err="1">
                <a:solidFill>
                  <a:prstClr val="white"/>
                </a:solidFill>
                <a:latin typeface="Candara" pitchFamily="34" charset="0"/>
              </a:rPr>
              <a:t>ung</a:t>
            </a:r>
            <a:r>
              <a:rPr lang="en-US" sz="2600" b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Candara" pitchFamily="34" charset="0"/>
              </a:rPr>
              <a:t>thư</a:t>
            </a:r>
            <a:r>
              <a:rPr lang="en-US" sz="2600" dirty="0">
                <a:solidFill>
                  <a:prstClr val="white"/>
                </a:solidFill>
                <a:latin typeface="Candara" pitchFamily="34" charset="0"/>
              </a:rPr>
              <a:t>, </a:t>
            </a:r>
            <a:r>
              <a:rPr lang="en-US" sz="2600" dirty="0" err="1">
                <a:solidFill>
                  <a:prstClr val="white"/>
                </a:solidFill>
                <a:latin typeface="Candara" pitchFamily="34" charset="0"/>
              </a:rPr>
              <a:t>là</a:t>
            </a:r>
            <a:r>
              <a:rPr lang="en-US" sz="260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600" dirty="0" err="1">
                <a:solidFill>
                  <a:prstClr val="white"/>
                </a:solidFill>
                <a:latin typeface="Candara" pitchFamily="34" charset="0"/>
              </a:rPr>
              <a:t>triệu</a:t>
            </a:r>
            <a:r>
              <a:rPr lang="en-US" sz="260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600" dirty="0" err="1">
                <a:solidFill>
                  <a:prstClr val="white"/>
                </a:solidFill>
                <a:latin typeface="Candara" pitchFamily="34" charset="0"/>
              </a:rPr>
              <a:t>chứng</a:t>
            </a:r>
            <a:r>
              <a:rPr lang="en-US" sz="260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600" dirty="0" err="1">
                <a:solidFill>
                  <a:prstClr val="white"/>
                </a:solidFill>
                <a:latin typeface="Candara" pitchFamily="34" charset="0"/>
              </a:rPr>
              <a:t>đáng</a:t>
            </a:r>
            <a:r>
              <a:rPr lang="en-US" sz="260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600" dirty="0" err="1">
                <a:solidFill>
                  <a:prstClr val="white"/>
                </a:solidFill>
                <a:latin typeface="Candara" pitchFamily="34" charset="0"/>
              </a:rPr>
              <a:t>sợ</a:t>
            </a:r>
            <a:r>
              <a:rPr lang="en-US" sz="260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600" dirty="0" err="1">
                <a:solidFill>
                  <a:prstClr val="white"/>
                </a:solidFill>
                <a:latin typeface="Candara" pitchFamily="34" charset="0"/>
              </a:rPr>
              <a:t>nhất</a:t>
            </a:r>
            <a:r>
              <a:rPr lang="en-US" sz="260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600" dirty="0" err="1">
                <a:solidFill>
                  <a:prstClr val="white"/>
                </a:solidFill>
                <a:latin typeface="Candara" pitchFamily="34" charset="0"/>
              </a:rPr>
              <a:t>bất</a:t>
            </a:r>
            <a:r>
              <a:rPr lang="en-US" sz="260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600" dirty="0" err="1">
                <a:solidFill>
                  <a:prstClr val="white"/>
                </a:solidFill>
                <a:latin typeface="Candara" pitchFamily="34" charset="0"/>
              </a:rPr>
              <a:t>kể</a:t>
            </a:r>
            <a:r>
              <a:rPr lang="en-US" sz="260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600" dirty="0" err="1">
                <a:solidFill>
                  <a:prstClr val="white"/>
                </a:solidFill>
                <a:latin typeface="Candara" pitchFamily="34" charset="0"/>
              </a:rPr>
              <a:t>loại</a:t>
            </a:r>
            <a:r>
              <a:rPr lang="en-US" sz="260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600" dirty="0" err="1">
                <a:solidFill>
                  <a:prstClr val="white"/>
                </a:solidFill>
                <a:latin typeface="Candara" pitchFamily="34" charset="0"/>
              </a:rPr>
              <a:t>ung</a:t>
            </a:r>
            <a:r>
              <a:rPr lang="en-US" sz="260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600" dirty="0" err="1">
                <a:solidFill>
                  <a:prstClr val="white"/>
                </a:solidFill>
                <a:latin typeface="Candara" pitchFamily="34" charset="0"/>
              </a:rPr>
              <a:t>thư</a:t>
            </a:r>
            <a:r>
              <a:rPr lang="en-US" sz="260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600" dirty="0" err="1">
                <a:solidFill>
                  <a:prstClr val="white"/>
                </a:solidFill>
                <a:latin typeface="Candara" pitchFamily="34" charset="0"/>
              </a:rPr>
              <a:t>nào</a:t>
            </a:r>
            <a:endParaRPr lang="en-US" sz="2600" dirty="0">
              <a:solidFill>
                <a:prstClr val="white"/>
              </a:solidFill>
              <a:latin typeface="Candara" pitchFamily="34" charset="0"/>
            </a:endParaRPr>
          </a:p>
          <a:p>
            <a:pPr marL="349250" indent="0" algn="just">
              <a:buNone/>
              <a:tabLst>
                <a:tab pos="349250" algn="l"/>
              </a:tabLst>
            </a:pPr>
            <a:r>
              <a:rPr lang="en-US" sz="2600" b="1" dirty="0" err="1" smtClean="0">
                <a:solidFill>
                  <a:srgbClr val="FAAA32"/>
                </a:solidFill>
                <a:latin typeface="Candara" pitchFamily="34" charset="0"/>
              </a:rPr>
              <a:t>Cơ</a:t>
            </a:r>
            <a:r>
              <a:rPr lang="en-US" sz="2600" b="1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600" b="1" dirty="0" err="1" smtClean="0">
                <a:solidFill>
                  <a:srgbClr val="FAAA32"/>
                </a:solidFill>
                <a:latin typeface="Candara" pitchFamily="34" charset="0"/>
              </a:rPr>
              <a:t>chế</a:t>
            </a:r>
            <a:r>
              <a:rPr lang="en-US" sz="2600" b="1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600" b="1" dirty="0" err="1" smtClean="0">
                <a:solidFill>
                  <a:srgbClr val="FAAA32"/>
                </a:solidFill>
                <a:latin typeface="Candara" pitchFamily="34" charset="0"/>
              </a:rPr>
              <a:t>đau</a:t>
            </a:r>
            <a:r>
              <a:rPr lang="en-US" sz="2600" b="1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600" b="1" dirty="0" err="1" smtClean="0">
                <a:solidFill>
                  <a:srgbClr val="FAAA32"/>
                </a:solidFill>
                <a:latin typeface="Candara" pitchFamily="34" charset="0"/>
              </a:rPr>
              <a:t>phức</a:t>
            </a:r>
            <a:r>
              <a:rPr lang="en-US" sz="2600" b="1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600" b="1" dirty="0" err="1" smtClean="0">
                <a:solidFill>
                  <a:srgbClr val="FAAA32"/>
                </a:solidFill>
                <a:latin typeface="Candara" pitchFamily="34" charset="0"/>
              </a:rPr>
              <a:t>hợp</a:t>
            </a:r>
            <a:r>
              <a:rPr lang="vi-VN" sz="2600" b="1" dirty="0" smtClean="0">
                <a:solidFill>
                  <a:srgbClr val="FAAA32"/>
                </a:solidFill>
                <a:latin typeface="Candara" pitchFamily="34" charset="0"/>
              </a:rPr>
              <a:t>:</a:t>
            </a:r>
            <a:r>
              <a:rPr lang="en-US" sz="2600" b="1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100" dirty="0" err="1">
                <a:solidFill>
                  <a:prstClr val="white"/>
                </a:solidFill>
                <a:latin typeface="Candara" pitchFamily="34" charset="0"/>
              </a:rPr>
              <a:t>đặc</a:t>
            </a:r>
            <a:r>
              <a:rPr lang="en-US" sz="210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100" dirty="0" err="1">
                <a:solidFill>
                  <a:prstClr val="white"/>
                </a:solidFill>
                <a:latin typeface="Candara" pitchFamily="34" charset="0"/>
              </a:rPr>
              <a:t>biệt</a:t>
            </a:r>
            <a:r>
              <a:rPr lang="en-US" sz="210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100" dirty="0" err="1">
                <a:solidFill>
                  <a:prstClr val="white"/>
                </a:solidFill>
                <a:latin typeface="Candara" pitchFamily="34" charset="0"/>
              </a:rPr>
              <a:t>vào</a:t>
            </a:r>
            <a:r>
              <a:rPr lang="en-US" sz="210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100" dirty="0" err="1">
                <a:solidFill>
                  <a:prstClr val="white"/>
                </a:solidFill>
                <a:latin typeface="Candara" pitchFamily="34" charset="0"/>
              </a:rPr>
              <a:t>gđ</a:t>
            </a:r>
            <a:r>
              <a:rPr lang="en-US" sz="210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100" dirty="0" err="1">
                <a:solidFill>
                  <a:prstClr val="white"/>
                </a:solidFill>
                <a:latin typeface="Candara" pitchFamily="34" charset="0"/>
              </a:rPr>
              <a:t>cuối</a:t>
            </a:r>
            <a:r>
              <a:rPr lang="en-US" sz="210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100" dirty="0" err="1">
                <a:solidFill>
                  <a:prstClr val="white"/>
                </a:solidFill>
                <a:latin typeface="Candara" pitchFamily="34" charset="0"/>
              </a:rPr>
              <a:t>được</a:t>
            </a:r>
            <a:r>
              <a:rPr lang="en-US" sz="210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100" dirty="0" err="1">
                <a:solidFill>
                  <a:prstClr val="white"/>
                </a:solidFill>
                <a:latin typeface="Candara" pitchFamily="34" charset="0"/>
              </a:rPr>
              <a:t>xem</a:t>
            </a:r>
            <a:r>
              <a:rPr lang="en-US" sz="210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100" dirty="0" err="1" smtClean="0">
                <a:solidFill>
                  <a:prstClr val="white"/>
                </a:solidFill>
                <a:latin typeface="Candara" pitchFamily="34" charset="0"/>
              </a:rPr>
              <a:t>như</a:t>
            </a:r>
            <a:r>
              <a:rPr lang="en-US" sz="2100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100" dirty="0" err="1" smtClean="0">
                <a:solidFill>
                  <a:prstClr val="white"/>
                </a:solidFill>
                <a:latin typeface="Candara" pitchFamily="34" charset="0"/>
              </a:rPr>
              <a:t>một</a:t>
            </a:r>
            <a:r>
              <a:rPr lang="en-US" sz="2100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100" dirty="0" err="1">
                <a:solidFill>
                  <a:prstClr val="white"/>
                </a:solidFill>
                <a:latin typeface="Candara" pitchFamily="34" charset="0"/>
              </a:rPr>
              <a:t>sự</a:t>
            </a:r>
            <a:r>
              <a:rPr lang="en-US" sz="210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100" i="1" dirty="0">
                <a:solidFill>
                  <a:prstClr val="white"/>
                </a:solidFill>
                <a:latin typeface="Candara" pitchFamily="34" charset="0"/>
              </a:rPr>
              <a:t>“</a:t>
            </a:r>
            <a:r>
              <a:rPr lang="en-US" sz="2100" b="1" i="1" dirty="0" err="1">
                <a:solidFill>
                  <a:prstClr val="white"/>
                </a:solidFill>
                <a:latin typeface="Candara" pitchFamily="34" charset="0"/>
              </a:rPr>
              <a:t>đau</a:t>
            </a:r>
            <a:r>
              <a:rPr lang="en-US" sz="2100" b="1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100" b="1" i="1" dirty="0" err="1">
                <a:solidFill>
                  <a:prstClr val="white"/>
                </a:solidFill>
                <a:latin typeface="Candara" pitchFamily="34" charset="0"/>
              </a:rPr>
              <a:t>đớn</a:t>
            </a:r>
            <a:r>
              <a:rPr lang="en-US" sz="2100" b="1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100" b="1" i="1" dirty="0" err="1">
                <a:solidFill>
                  <a:prstClr val="white"/>
                </a:solidFill>
                <a:latin typeface="Candara" pitchFamily="34" charset="0"/>
              </a:rPr>
              <a:t>toàn</a:t>
            </a:r>
            <a:r>
              <a:rPr lang="en-US" sz="2100" b="1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100" b="1" i="1" dirty="0" err="1">
                <a:solidFill>
                  <a:prstClr val="white"/>
                </a:solidFill>
                <a:latin typeface="Candara" pitchFamily="34" charset="0"/>
              </a:rPr>
              <a:t>diện</a:t>
            </a:r>
            <a:r>
              <a:rPr lang="en-US" sz="2100" i="1" dirty="0">
                <a:solidFill>
                  <a:prstClr val="white"/>
                </a:solidFill>
                <a:latin typeface="Candara" pitchFamily="34" charset="0"/>
              </a:rPr>
              <a:t>”</a:t>
            </a:r>
            <a:endParaRPr lang="vi-VN" sz="2100" b="1" dirty="0">
              <a:solidFill>
                <a:srgbClr val="FAAA32"/>
              </a:solidFill>
              <a:latin typeface="Candara" pitchFamily="34" charset="0"/>
            </a:endParaRPr>
          </a:p>
          <a:p>
            <a:pPr algn="just"/>
            <a:r>
              <a:rPr lang="en-US" sz="2400" b="1" dirty="0" err="1" smtClean="0">
                <a:solidFill>
                  <a:schemeClr val="bg1"/>
                </a:solidFill>
                <a:latin typeface="Candara" pitchFamily="34" charset="0"/>
              </a:rPr>
              <a:t>Đau</a:t>
            </a: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 do </a:t>
            </a:r>
            <a:r>
              <a:rPr lang="en-US" sz="2400" b="1" dirty="0" err="1" smtClean="0">
                <a:solidFill>
                  <a:schemeClr val="bg1"/>
                </a:solidFill>
                <a:latin typeface="Candara" pitchFamily="34" charset="0"/>
              </a:rPr>
              <a:t>bản</a:t>
            </a: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ndara" pitchFamily="34" charset="0"/>
              </a:rPr>
              <a:t>thân</a:t>
            </a: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ndara" pitchFamily="34" charset="0"/>
              </a:rPr>
              <a:t>ung</a:t>
            </a: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ndara" pitchFamily="34" charset="0"/>
              </a:rPr>
              <a:t>thư</a:t>
            </a: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ndara" pitchFamily="34" charset="0"/>
              </a:rPr>
              <a:t>phát</a:t>
            </a: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ndara" pitchFamily="34" charset="0"/>
              </a:rPr>
              <a:t>triển</a:t>
            </a: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Candara" pitchFamily="34" charset="0"/>
              </a:rPr>
              <a:t>xâm</a:t>
            </a: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ndara" pitchFamily="34" charset="0"/>
              </a:rPr>
              <a:t>lấn</a:t>
            </a: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Candara" pitchFamily="34" charset="0"/>
              </a:rPr>
              <a:t>chèn</a:t>
            </a: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ndara" pitchFamily="34" charset="0"/>
              </a:rPr>
              <a:t>ép</a:t>
            </a: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:</a:t>
            </a:r>
          </a:p>
          <a:p>
            <a:pPr marL="0" lvl="0" indent="0" algn="just" defTabSz="349250">
              <a:buNone/>
            </a:pP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	-	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Khối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u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sau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phúc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mạc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(P)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tái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phát</a:t>
            </a:r>
            <a:r>
              <a:rPr lang="en-US" sz="2000" i="1" dirty="0">
                <a:solidFill>
                  <a:prstClr val="white"/>
                </a:solidFill>
                <a:latin typeface="Candara" pitchFamily="34" charset="0"/>
                <a:sym typeface="Wingdings"/>
              </a:rPr>
              <a:t>;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khối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u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thành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bụng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phát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triển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,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xâm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lấn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endParaRPr lang="vi-VN" sz="2400" i="1" dirty="0" smtClean="0">
              <a:solidFill>
                <a:schemeClr val="bg1"/>
              </a:solidFill>
              <a:latin typeface="Candara" pitchFamily="34" charset="0"/>
            </a:endParaRPr>
          </a:p>
          <a:p>
            <a:pPr algn="just"/>
            <a:r>
              <a:rPr lang="en-US" sz="2400" b="1" dirty="0" err="1" smtClean="0">
                <a:solidFill>
                  <a:schemeClr val="bg1"/>
                </a:solidFill>
                <a:latin typeface="Candara" pitchFamily="34" charset="0"/>
              </a:rPr>
              <a:t>Đau</a:t>
            </a: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 do </a:t>
            </a:r>
            <a:r>
              <a:rPr lang="en-US" sz="2400" b="1" dirty="0" err="1" smtClean="0">
                <a:solidFill>
                  <a:schemeClr val="bg1"/>
                </a:solidFill>
                <a:latin typeface="Candara" pitchFamily="34" charset="0"/>
              </a:rPr>
              <a:t>liên</a:t>
            </a: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ndara" pitchFamily="34" charset="0"/>
              </a:rPr>
              <a:t>quan</a:t>
            </a: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ndara" pitchFamily="34" charset="0"/>
              </a:rPr>
              <a:t>tới</a:t>
            </a: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ndara" pitchFamily="34" charset="0"/>
              </a:rPr>
              <a:t>ung</a:t>
            </a: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ndara" pitchFamily="34" charset="0"/>
              </a:rPr>
              <a:t>thư</a:t>
            </a: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: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  -     Co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khối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cơ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thắt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lưng-hông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(P)</a:t>
            </a:r>
            <a:endParaRPr lang="en-US" sz="2400" dirty="0" smtClean="0">
              <a:solidFill>
                <a:schemeClr val="bg1"/>
              </a:solidFill>
              <a:latin typeface="Candara" pitchFamily="34" charset="0"/>
            </a:endParaRPr>
          </a:p>
          <a:p>
            <a:pPr algn="just"/>
            <a:r>
              <a:rPr lang="en-US" sz="2400" b="1" dirty="0" err="1" smtClean="0">
                <a:solidFill>
                  <a:schemeClr val="bg1"/>
                </a:solidFill>
                <a:latin typeface="Candara" pitchFamily="34" charset="0"/>
              </a:rPr>
              <a:t>Đau</a:t>
            </a: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ndara" pitchFamily="34" charset="0"/>
              </a:rPr>
              <a:t>liên</a:t>
            </a: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ndara" pitchFamily="34" charset="0"/>
              </a:rPr>
              <a:t>quan</a:t>
            </a: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ndara" pitchFamily="34" charset="0"/>
              </a:rPr>
              <a:t>tới</a:t>
            </a: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ndara" pitchFamily="34" charset="0"/>
              </a:rPr>
              <a:t>điều</a:t>
            </a: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ndara" pitchFamily="34" charset="0"/>
              </a:rPr>
              <a:t>trị</a:t>
            </a: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ndara" pitchFamily="34" charset="0"/>
              </a:rPr>
              <a:t>ung</a:t>
            </a: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ndara" pitchFamily="34" charset="0"/>
              </a:rPr>
              <a:t>thư</a:t>
            </a: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:</a:t>
            </a:r>
          </a:p>
          <a:p>
            <a:pPr marL="0" lvl="0" indent="0" algn="just" defTabSz="349250">
              <a:buNone/>
            </a:pP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	-	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Phẫu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thuật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u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sau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phúc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mạc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2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lần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;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hóa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và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xạ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trị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nhiều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liệu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trình</a:t>
            </a:r>
            <a:endParaRPr lang="en-US" sz="2400" dirty="0" smtClean="0">
              <a:solidFill>
                <a:schemeClr val="bg1"/>
              </a:solidFill>
              <a:latin typeface="Candara" pitchFamily="34" charset="0"/>
            </a:endParaRPr>
          </a:p>
          <a:p>
            <a:pPr algn="just"/>
            <a:r>
              <a:rPr lang="en-US" sz="2400" b="1" dirty="0" err="1" smtClean="0">
                <a:solidFill>
                  <a:schemeClr val="bg1"/>
                </a:solidFill>
                <a:latin typeface="Candara" pitchFamily="34" charset="0"/>
              </a:rPr>
              <a:t>Đau</a:t>
            </a: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 do </a:t>
            </a:r>
            <a:r>
              <a:rPr lang="en-US" sz="2400" b="1" dirty="0" err="1" smtClean="0">
                <a:solidFill>
                  <a:schemeClr val="bg1"/>
                </a:solidFill>
                <a:latin typeface="Candara" pitchFamily="34" charset="0"/>
              </a:rPr>
              <a:t>tâm</a:t>
            </a: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ndara" pitchFamily="34" charset="0"/>
              </a:rPr>
              <a:t>lý</a:t>
            </a: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ndara" pitchFamily="34" charset="0"/>
              </a:rPr>
              <a:t>bệnh</a:t>
            </a: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: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  Bi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quan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, lo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sợ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; </a:t>
            </a:r>
            <a:r>
              <a:rPr lang="en-US" sz="2000" i="1" dirty="0" err="1">
                <a:solidFill>
                  <a:prstClr val="white"/>
                </a:solidFill>
                <a:latin typeface="Candara" pitchFamily="34" charset="0"/>
                <a:sym typeface="Wingdings"/>
              </a:rPr>
              <a:t>k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inh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nghiệm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đau</a:t>
            </a:r>
            <a:endParaRPr lang="en-US" sz="2000" i="1" dirty="0" smtClean="0">
              <a:solidFill>
                <a:prstClr val="white"/>
              </a:solidFill>
              <a:latin typeface="Candara" pitchFamily="34" charset="0"/>
              <a:sym typeface="Wingdings"/>
            </a:endParaRPr>
          </a:p>
          <a:p>
            <a:pPr marL="0" indent="0" algn="just">
              <a:buNone/>
            </a:pPr>
            <a:endParaRPr lang="en-US" sz="2200" dirty="0">
              <a:solidFill>
                <a:prstClr val="white"/>
              </a:solidFill>
              <a:latin typeface="Candara" pitchFamily="34" charset="0"/>
            </a:endParaRPr>
          </a:p>
          <a:p>
            <a:pPr marL="0" indent="0" algn="just">
              <a:buNone/>
              <a:tabLst>
                <a:tab pos="349250" algn="l"/>
              </a:tabLst>
            </a:pPr>
            <a:r>
              <a:rPr lang="en-US" sz="2400" b="1" dirty="0" smtClean="0">
                <a:solidFill>
                  <a:srgbClr val="FAAA32"/>
                </a:solidFill>
                <a:latin typeface="Candara" pitchFamily="34" charset="0"/>
              </a:rPr>
              <a:t>	</a:t>
            </a:r>
            <a:r>
              <a:rPr lang="en-US" sz="2600" b="1" dirty="0" err="1" smtClean="0">
                <a:solidFill>
                  <a:srgbClr val="FAAA32"/>
                </a:solidFill>
                <a:latin typeface="Candara" pitchFamily="34" charset="0"/>
              </a:rPr>
              <a:t>Đau</a:t>
            </a:r>
            <a:r>
              <a:rPr lang="en-US" sz="2600" b="1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600" b="1" dirty="0" err="1" smtClean="0">
                <a:solidFill>
                  <a:srgbClr val="FAAA32"/>
                </a:solidFill>
                <a:latin typeface="Candara" pitchFamily="34" charset="0"/>
              </a:rPr>
              <a:t>kháng</a:t>
            </a:r>
            <a:r>
              <a:rPr lang="en-US" sz="2600" b="1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600" b="1" dirty="0" err="1" smtClean="0">
                <a:solidFill>
                  <a:srgbClr val="FAAA32"/>
                </a:solidFill>
                <a:latin typeface="Candara" pitchFamily="34" charset="0"/>
              </a:rPr>
              <a:t>trị</a:t>
            </a:r>
            <a:endParaRPr lang="en-US" sz="2600" b="1" dirty="0" smtClean="0">
              <a:solidFill>
                <a:srgbClr val="FAAA32"/>
              </a:solidFill>
              <a:latin typeface="Candara" pitchFamily="34" charset="0"/>
            </a:endParaRPr>
          </a:p>
          <a:p>
            <a:pPr algn="just" defTabSz="349250"/>
            <a:r>
              <a:rPr lang="en-US" sz="2300" dirty="0" err="1">
                <a:solidFill>
                  <a:prstClr val="white"/>
                </a:solidFill>
                <a:latin typeface="Candara" pitchFamily="34" charset="0"/>
                <a:sym typeface="Wingdings"/>
              </a:rPr>
              <a:t>C</a:t>
            </a:r>
            <a:r>
              <a:rPr lang="en-US" sz="2300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ó</a:t>
            </a:r>
            <a:r>
              <a:rPr lang="en-US" sz="2300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300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thời</a:t>
            </a:r>
            <a:r>
              <a:rPr lang="en-US" sz="2300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300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gian</a:t>
            </a:r>
            <a:r>
              <a:rPr lang="en-US" sz="2300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300" b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ít</a:t>
            </a:r>
            <a:r>
              <a:rPr lang="en-US" sz="2300" b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300" b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nhất</a:t>
            </a:r>
            <a:r>
              <a:rPr lang="en-US" sz="2300" b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3 </a:t>
            </a:r>
            <a:r>
              <a:rPr lang="en-US" sz="2300" b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tháng</a:t>
            </a:r>
            <a:r>
              <a:rPr lang="en-US" sz="2300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; </a:t>
            </a:r>
            <a:r>
              <a:rPr lang="en-US" sz="2300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liên</a:t>
            </a:r>
            <a:r>
              <a:rPr lang="en-US" sz="2300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300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quan</a:t>
            </a:r>
            <a:r>
              <a:rPr lang="en-US" sz="2300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300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đến</a:t>
            </a:r>
            <a:r>
              <a:rPr lang="en-US" sz="2300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300" b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ung</a:t>
            </a:r>
            <a:r>
              <a:rPr lang="en-US" sz="2300" b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300" b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thư</a:t>
            </a:r>
            <a:r>
              <a:rPr lang="en-US" sz="2300" b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300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hoặc</a:t>
            </a:r>
            <a:r>
              <a:rPr lang="en-US" sz="2300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300" b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điều</a:t>
            </a:r>
            <a:r>
              <a:rPr lang="en-US" sz="2300" b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300" b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trị</a:t>
            </a:r>
            <a:r>
              <a:rPr lang="en-US" sz="2300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; </a:t>
            </a:r>
            <a:r>
              <a:rPr lang="en-US" sz="2300" b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không</a:t>
            </a:r>
            <a:r>
              <a:rPr lang="en-US" sz="2300" b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300" b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đáp</a:t>
            </a:r>
            <a:r>
              <a:rPr lang="en-US" sz="2300" b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300" b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ứng</a:t>
            </a:r>
            <a:r>
              <a:rPr lang="en-US" sz="2300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300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điều</a:t>
            </a:r>
            <a:r>
              <a:rPr lang="en-US" sz="2300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300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trị</a:t>
            </a:r>
            <a:r>
              <a:rPr lang="en-US" sz="2300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300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với</a:t>
            </a:r>
            <a:r>
              <a:rPr lang="en-US" sz="2300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opioid</a:t>
            </a:r>
            <a:r>
              <a:rPr lang="en-US" sz="1400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&amp; </a:t>
            </a:r>
            <a:r>
              <a:rPr lang="en-US" sz="2300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các</a:t>
            </a:r>
            <a:r>
              <a:rPr lang="en-US" sz="2300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300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thuốc</a:t>
            </a:r>
            <a:r>
              <a:rPr lang="en-US" sz="2300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300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giảm</a:t>
            </a:r>
            <a:r>
              <a:rPr lang="en-US" sz="2300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300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đau</a:t>
            </a:r>
            <a:r>
              <a:rPr lang="en-US" sz="2300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300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khác</a:t>
            </a:r>
            <a:endParaRPr lang="en-US" sz="2300" dirty="0" smtClean="0">
              <a:solidFill>
                <a:schemeClr val="bg1"/>
              </a:solidFill>
              <a:latin typeface="Candara" pitchFamily="34" charset="0"/>
            </a:endParaRPr>
          </a:p>
          <a:p>
            <a:pPr marL="0" indent="0" algn="just">
              <a:buNone/>
            </a:pPr>
            <a:endParaRPr lang="vi-VN" sz="24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0"/>
            <a:ext cx="6477000" cy="228600"/>
          </a:xfrm>
          <a:prstGeom prst="rect">
            <a:avLst/>
          </a:prstGeom>
          <a:solidFill>
            <a:srgbClr val="1E5260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 dirty="0">
              <a:solidFill>
                <a:srgbClr val="4BACC6">
                  <a:lumMod val="50000"/>
                </a:srgbClr>
              </a:solidFill>
              <a:latin typeface="Segoe UI Ligh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6629400"/>
            <a:ext cx="6477000" cy="0"/>
          </a:xfrm>
          <a:prstGeom prst="line">
            <a:avLst/>
          </a:prstGeom>
          <a:ln w="38100">
            <a:solidFill>
              <a:srgbClr val="1E52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457200" y="5791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300" b="1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1300" b="1" i="1" dirty="0" err="1">
                <a:solidFill>
                  <a:prstClr val="white"/>
                </a:solidFill>
                <a:latin typeface="Candara" pitchFamily="34" charset="0"/>
              </a:rPr>
              <a:t>Currow</a:t>
            </a:r>
            <a:r>
              <a:rPr lang="en-US" sz="1300" b="1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1300" b="1" i="1" dirty="0" smtClean="0">
                <a:solidFill>
                  <a:prstClr val="white"/>
                </a:solidFill>
                <a:latin typeface="Candara" pitchFamily="34" charset="0"/>
              </a:rPr>
              <a:t>DC</a:t>
            </a:r>
            <a:r>
              <a:rPr lang="en-US" sz="1300" b="1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1300" i="1" dirty="0" smtClean="0">
                <a:solidFill>
                  <a:prstClr val="white"/>
                </a:solidFill>
                <a:latin typeface="Candara" pitchFamily="34" charset="0"/>
              </a:rPr>
              <a:t>et al </a:t>
            </a:r>
            <a:r>
              <a:rPr lang="en-US" sz="1300" i="1" dirty="0">
                <a:solidFill>
                  <a:prstClr val="white"/>
                </a:solidFill>
                <a:latin typeface="Candara" pitchFamily="34" charset="0"/>
              </a:rPr>
              <a:t>(2012) Defining refractory pain </a:t>
            </a:r>
            <a:r>
              <a:rPr lang="en-US" sz="1300" i="1" dirty="0" smtClean="0">
                <a:solidFill>
                  <a:prstClr val="white"/>
                </a:solidFill>
                <a:latin typeface="Candara" pitchFamily="34" charset="0"/>
              </a:rPr>
              <a:t>in cancer </a:t>
            </a:r>
          </a:p>
          <a:p>
            <a:pPr algn="r"/>
            <a:r>
              <a:rPr lang="en-US" sz="1300" i="1" dirty="0" smtClean="0">
                <a:solidFill>
                  <a:prstClr val="white"/>
                </a:solidFill>
                <a:latin typeface="Candara" pitchFamily="34" charset="0"/>
              </a:rPr>
              <a:t>for </a:t>
            </a:r>
            <a:r>
              <a:rPr lang="en-US" sz="1300" i="1" dirty="0">
                <a:solidFill>
                  <a:prstClr val="white"/>
                </a:solidFill>
                <a:latin typeface="Candara" pitchFamily="34" charset="0"/>
              </a:rPr>
              <a:t>clinicians and researchers. J </a:t>
            </a:r>
            <a:r>
              <a:rPr lang="en-US" sz="1300" i="1" dirty="0" err="1">
                <a:solidFill>
                  <a:prstClr val="white"/>
                </a:solidFill>
                <a:latin typeface="Candara" pitchFamily="34" charset="0"/>
              </a:rPr>
              <a:t>Palliat</a:t>
            </a:r>
            <a:r>
              <a:rPr lang="en-US" sz="1300" i="1" dirty="0">
                <a:solidFill>
                  <a:prstClr val="white"/>
                </a:solidFill>
                <a:latin typeface="Candara" pitchFamily="34" charset="0"/>
              </a:rPr>
              <a:t> Med 15(1):5–6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4343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300" b="1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1300" b="1" i="1" dirty="0" smtClean="0">
                <a:solidFill>
                  <a:prstClr val="white"/>
                </a:solidFill>
                <a:latin typeface="Candara" pitchFamily="34" charset="0"/>
              </a:rPr>
              <a:t>Deer </a:t>
            </a:r>
            <a:r>
              <a:rPr lang="en-US" sz="1300" i="1" dirty="0" smtClean="0">
                <a:solidFill>
                  <a:prstClr val="white"/>
                </a:solidFill>
                <a:latin typeface="Candara" pitchFamily="34" charset="0"/>
              </a:rPr>
              <a:t>et al. Pain Physician 2011; 14:283-312</a:t>
            </a:r>
            <a:endParaRPr lang="en-US" sz="1300" i="1" dirty="0">
              <a:solidFill>
                <a:prstClr val="white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04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r>
              <a:rPr lang="vi-VN" sz="3400" b="1" dirty="0">
                <a:solidFill>
                  <a:srgbClr val="BF4C49"/>
                </a:solidFill>
                <a:latin typeface="Candara" pitchFamily="34" charset="0"/>
              </a:rPr>
              <a:t>2. Về chỉ định đặt cổng tiêm NMC</a:t>
            </a:r>
            <a:endParaRPr lang="en-US" sz="3400" b="1" dirty="0">
              <a:solidFill>
                <a:srgbClr val="BF4C49"/>
              </a:solidFill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05800" cy="5440363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Guideline WHO </a:t>
            </a:r>
            <a:r>
              <a:rPr lang="en-US" sz="2400" b="1" dirty="0" err="1" smtClean="0">
                <a:solidFill>
                  <a:schemeClr val="bg1"/>
                </a:solidFill>
                <a:latin typeface="Candara" pitchFamily="34" charset="0"/>
              </a:rPr>
              <a:t>Quản</a:t>
            </a: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ndara" pitchFamily="34" charset="0"/>
              </a:rPr>
              <a:t>lý</a:t>
            </a: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ndara" pitchFamily="34" charset="0"/>
              </a:rPr>
              <a:t>đau</a:t>
            </a: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ndara" pitchFamily="34" charset="0"/>
              </a:rPr>
              <a:t>ung</a:t>
            </a: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ndara" pitchFamily="34" charset="0"/>
              </a:rPr>
              <a:t>thư</a:t>
            </a:r>
            <a:r>
              <a:rPr lang="en-US" sz="1900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dirty="0" smtClean="0">
                <a:solidFill>
                  <a:prstClr val="white"/>
                </a:solidFill>
                <a:latin typeface="Candara" pitchFamily="34" charset="0"/>
              </a:rPr>
              <a:t>(1986</a:t>
            </a:r>
            <a:r>
              <a:rPr lang="en-US" sz="2000" dirty="0">
                <a:solidFill>
                  <a:prstClr val="white"/>
                </a:solidFill>
                <a:latin typeface="Candara" pitchFamily="34" charset="0"/>
              </a:rPr>
              <a:t>)</a:t>
            </a:r>
            <a:r>
              <a:rPr lang="en-US" sz="2000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ndara" pitchFamily="34" charset="0"/>
              </a:rPr>
              <a:t>g</a:t>
            </a:r>
            <a:r>
              <a:rPr lang="en-US" sz="2000" dirty="0" err="1" smtClean="0">
                <a:solidFill>
                  <a:prstClr val="white"/>
                </a:solidFill>
                <a:latin typeface="Candara" pitchFamily="34" charset="0"/>
              </a:rPr>
              <a:t>ồm</a:t>
            </a:r>
            <a:r>
              <a:rPr lang="en-US" sz="2000" dirty="0" smtClean="0">
                <a:solidFill>
                  <a:prstClr val="white"/>
                </a:solidFill>
                <a:latin typeface="Candara" pitchFamily="34" charset="0"/>
              </a:rPr>
              <a:t> 3 </a:t>
            </a:r>
            <a:r>
              <a:rPr lang="en-US" sz="2000" dirty="0" err="1" smtClean="0">
                <a:solidFill>
                  <a:prstClr val="white"/>
                </a:solidFill>
                <a:latin typeface="Candara" pitchFamily="34" charset="0"/>
              </a:rPr>
              <a:t>thang</a:t>
            </a:r>
            <a:r>
              <a:rPr lang="en-US" sz="2000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Candara" pitchFamily="34" charset="0"/>
              </a:rPr>
              <a:t>điều</a:t>
            </a:r>
            <a:r>
              <a:rPr lang="en-US" sz="2000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Candara" pitchFamily="34" charset="0"/>
              </a:rPr>
              <a:t>trị</a:t>
            </a:r>
            <a:endParaRPr lang="en-US" sz="2000" dirty="0" smtClean="0">
              <a:solidFill>
                <a:prstClr val="white"/>
              </a:solidFill>
              <a:latin typeface="Candara" pitchFamily="34" charset="0"/>
            </a:endParaRPr>
          </a:p>
          <a:p>
            <a:pPr marL="0" lvl="0" indent="0" algn="just">
              <a:buNone/>
              <a:tabLst>
                <a:tab pos="349250" algn="l"/>
                <a:tab pos="631825" algn="l"/>
              </a:tabLst>
            </a:pPr>
            <a:r>
              <a:rPr lang="en-US" sz="1900" i="1" dirty="0">
                <a:solidFill>
                  <a:prstClr val="white"/>
                </a:solidFill>
                <a:latin typeface="Candara" pitchFamily="34" charset="0"/>
              </a:rPr>
              <a:t>	</a:t>
            </a:r>
            <a:r>
              <a:rPr lang="en-US" sz="2000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1990: </a:t>
            </a:r>
            <a:r>
              <a:rPr lang="en-US" sz="2000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bổ</a:t>
            </a:r>
            <a:r>
              <a:rPr lang="en-US" sz="2000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sung opioid </a:t>
            </a:r>
            <a:r>
              <a:rPr lang="en-US" sz="2000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nhưng</a:t>
            </a:r>
            <a:r>
              <a:rPr lang="en-US" sz="2000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vẫn</a:t>
            </a:r>
            <a:r>
              <a:rPr lang="en-US" sz="2000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không</a:t>
            </a:r>
            <a:r>
              <a:rPr lang="en-US" sz="2000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kiểm</a:t>
            </a:r>
            <a:r>
              <a:rPr lang="en-US" sz="2000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soát</a:t>
            </a:r>
            <a:r>
              <a:rPr lang="en-US" sz="2000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đau</a:t>
            </a:r>
            <a:r>
              <a:rPr lang="en-US" sz="2000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đầy</a:t>
            </a:r>
            <a:r>
              <a:rPr lang="en-US" sz="2000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đủ</a:t>
            </a:r>
            <a:endParaRPr lang="en-US" sz="2000" dirty="0" smtClean="0">
              <a:solidFill>
                <a:prstClr val="white"/>
              </a:solidFill>
              <a:latin typeface="Candara" pitchFamily="34" charset="0"/>
              <a:sym typeface="Wingdings"/>
            </a:endParaRPr>
          </a:p>
          <a:p>
            <a:pPr marL="0" lvl="0" indent="0" algn="just">
              <a:buNone/>
              <a:tabLst>
                <a:tab pos="349250" algn="l"/>
                <a:tab pos="631825" algn="l"/>
              </a:tabLst>
            </a:pPr>
            <a:r>
              <a:rPr lang="en-US" sz="1800" i="1" dirty="0">
                <a:solidFill>
                  <a:prstClr val="white"/>
                </a:solidFill>
                <a:latin typeface="Candara" pitchFamily="34" charset="0"/>
              </a:rPr>
              <a:t>	-	</a:t>
            </a:r>
            <a:r>
              <a:rPr lang="en-US" sz="1800" b="1" i="1" dirty="0">
                <a:solidFill>
                  <a:srgbClr val="FAAA32"/>
                </a:solidFill>
                <a:latin typeface="Candara" pitchFamily="34" charset="0"/>
              </a:rPr>
              <a:t>&gt;50% </a:t>
            </a:r>
            <a:r>
              <a:rPr lang="en-US" sz="1800" i="1" dirty="0" err="1">
                <a:solidFill>
                  <a:prstClr val="white"/>
                </a:solidFill>
                <a:latin typeface="Candara" pitchFamily="34" charset="0"/>
              </a:rPr>
              <a:t>không</a:t>
            </a:r>
            <a:r>
              <a:rPr lang="en-US" sz="1800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1800" i="1" dirty="0" err="1">
                <a:solidFill>
                  <a:prstClr val="white"/>
                </a:solidFill>
                <a:latin typeface="Candara" pitchFamily="34" charset="0"/>
              </a:rPr>
              <a:t>được</a:t>
            </a:r>
            <a:r>
              <a:rPr lang="en-US" sz="1800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1800" i="1" dirty="0" err="1">
                <a:solidFill>
                  <a:prstClr val="white"/>
                </a:solidFill>
                <a:latin typeface="Candara" pitchFamily="34" charset="0"/>
              </a:rPr>
              <a:t>giảm</a:t>
            </a:r>
            <a:r>
              <a:rPr lang="en-US" sz="1800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1800" i="1" dirty="0" err="1">
                <a:solidFill>
                  <a:prstClr val="white"/>
                </a:solidFill>
                <a:latin typeface="Candara" pitchFamily="34" charset="0"/>
              </a:rPr>
              <a:t>đau</a:t>
            </a:r>
            <a:r>
              <a:rPr lang="en-US" sz="1800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1800" i="1" dirty="0" err="1">
                <a:solidFill>
                  <a:prstClr val="white"/>
                </a:solidFill>
                <a:latin typeface="Candara" pitchFamily="34" charset="0"/>
              </a:rPr>
              <a:t>đầy</a:t>
            </a:r>
            <a:r>
              <a:rPr lang="en-US" sz="1800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1800" i="1" dirty="0" err="1">
                <a:solidFill>
                  <a:prstClr val="white"/>
                </a:solidFill>
                <a:latin typeface="Candara" pitchFamily="34" charset="0"/>
              </a:rPr>
              <a:t>đủ</a:t>
            </a:r>
            <a:r>
              <a:rPr lang="en-US" sz="1800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1800" i="1" dirty="0" err="1">
                <a:solidFill>
                  <a:prstClr val="white"/>
                </a:solidFill>
                <a:latin typeface="Candara" pitchFamily="34" charset="0"/>
              </a:rPr>
              <a:t>và</a:t>
            </a:r>
            <a:r>
              <a:rPr lang="en-US" sz="1800" i="1" dirty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1800" b="1" i="1" dirty="0">
                <a:solidFill>
                  <a:srgbClr val="FAAA32"/>
                </a:solidFill>
                <a:latin typeface="Candara" pitchFamily="34" charset="0"/>
              </a:rPr>
              <a:t>25%</a:t>
            </a:r>
            <a:r>
              <a:rPr lang="en-US" sz="1800" i="1" dirty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1800" i="1" dirty="0" err="1">
                <a:solidFill>
                  <a:prstClr val="white"/>
                </a:solidFill>
                <a:latin typeface="Candara" pitchFamily="34" charset="0"/>
              </a:rPr>
              <a:t>số</a:t>
            </a:r>
            <a:r>
              <a:rPr lang="en-US" sz="1800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1800" i="1" dirty="0" err="1">
                <a:solidFill>
                  <a:prstClr val="white"/>
                </a:solidFill>
                <a:latin typeface="Candara" pitchFamily="34" charset="0"/>
              </a:rPr>
              <a:t>đó</a:t>
            </a:r>
            <a:r>
              <a:rPr lang="en-US" sz="1800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1800" i="1" dirty="0" err="1">
                <a:solidFill>
                  <a:prstClr val="white"/>
                </a:solidFill>
                <a:latin typeface="Candara" pitchFamily="34" charset="0"/>
              </a:rPr>
              <a:t>chết</a:t>
            </a:r>
            <a:r>
              <a:rPr lang="en-US" sz="1800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1800" i="1" dirty="0" err="1">
                <a:solidFill>
                  <a:prstClr val="white"/>
                </a:solidFill>
                <a:latin typeface="Candara" pitchFamily="34" charset="0"/>
              </a:rPr>
              <a:t>trong</a:t>
            </a:r>
            <a:r>
              <a:rPr lang="en-US" sz="1800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1800" i="1" dirty="0" err="1">
                <a:solidFill>
                  <a:prstClr val="white"/>
                </a:solidFill>
                <a:latin typeface="Candara" pitchFamily="34" charset="0"/>
              </a:rPr>
              <a:t>đau</a:t>
            </a:r>
            <a:r>
              <a:rPr lang="en-US" sz="1800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1800" i="1" dirty="0" err="1">
                <a:solidFill>
                  <a:prstClr val="white"/>
                </a:solidFill>
                <a:latin typeface="Candara" pitchFamily="34" charset="0"/>
              </a:rPr>
              <a:t>đớn</a:t>
            </a:r>
            <a:r>
              <a:rPr lang="en-US" sz="1800" i="1" dirty="0">
                <a:solidFill>
                  <a:prstClr val="white"/>
                </a:solidFill>
                <a:latin typeface="Candara" pitchFamily="34" charset="0"/>
              </a:rPr>
              <a:t> </a:t>
            </a:r>
          </a:p>
          <a:p>
            <a:pPr marL="0" lvl="0" indent="0" algn="just">
              <a:buNone/>
              <a:tabLst>
                <a:tab pos="349250" algn="l"/>
                <a:tab pos="631825" algn="l"/>
              </a:tabLst>
            </a:pPr>
            <a:r>
              <a:rPr lang="en-US" sz="1800" i="1" dirty="0">
                <a:solidFill>
                  <a:srgbClr val="FAAA32"/>
                </a:solidFill>
                <a:latin typeface="Candara" pitchFamily="34" charset="0"/>
              </a:rPr>
              <a:t>	</a:t>
            </a:r>
            <a:r>
              <a:rPr lang="en-US" sz="1800" i="1" dirty="0">
                <a:solidFill>
                  <a:prstClr val="white"/>
                </a:solidFill>
                <a:latin typeface="Candara" pitchFamily="34" charset="0"/>
              </a:rPr>
              <a:t>-	</a:t>
            </a:r>
            <a:r>
              <a:rPr lang="en-US" sz="1800" i="1" dirty="0" err="1">
                <a:solidFill>
                  <a:prstClr val="white"/>
                </a:solidFill>
                <a:latin typeface="Candara" pitchFamily="34" charset="0"/>
              </a:rPr>
              <a:t>Tại</a:t>
            </a:r>
            <a:r>
              <a:rPr lang="en-US" sz="1800" i="1" dirty="0">
                <a:solidFill>
                  <a:prstClr val="white"/>
                </a:solidFill>
                <a:latin typeface="Candara" pitchFamily="34" charset="0"/>
              </a:rPr>
              <a:t> ĐV </a:t>
            </a:r>
            <a:r>
              <a:rPr lang="en-US" sz="1800" i="1" dirty="0" err="1">
                <a:solidFill>
                  <a:prstClr val="white"/>
                </a:solidFill>
                <a:latin typeface="Candara" pitchFamily="34" charset="0"/>
              </a:rPr>
              <a:t>Chăm</a:t>
            </a:r>
            <a:r>
              <a:rPr lang="en-US" sz="1800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1800" i="1" dirty="0" err="1">
                <a:solidFill>
                  <a:prstClr val="white"/>
                </a:solidFill>
                <a:latin typeface="Candara" pitchFamily="34" charset="0"/>
              </a:rPr>
              <a:t>sóc</a:t>
            </a:r>
            <a:r>
              <a:rPr lang="en-US" sz="1800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1800" i="1" dirty="0" err="1">
                <a:solidFill>
                  <a:prstClr val="white"/>
                </a:solidFill>
                <a:latin typeface="Candara" pitchFamily="34" charset="0"/>
              </a:rPr>
              <a:t>Giảm</a:t>
            </a:r>
            <a:r>
              <a:rPr lang="en-US" sz="1800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1800" i="1" dirty="0" err="1">
                <a:solidFill>
                  <a:prstClr val="white"/>
                </a:solidFill>
                <a:latin typeface="Candara" pitchFamily="34" charset="0"/>
              </a:rPr>
              <a:t>nhẹ</a:t>
            </a:r>
            <a:r>
              <a:rPr lang="en-US" sz="1800" i="1" dirty="0">
                <a:solidFill>
                  <a:prstClr val="white"/>
                </a:solidFill>
                <a:latin typeface="Candara" pitchFamily="34" charset="0"/>
              </a:rPr>
              <a:t>,</a:t>
            </a:r>
            <a:r>
              <a:rPr lang="en-US" sz="1800" i="1" dirty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1800" b="1" i="1" dirty="0">
                <a:solidFill>
                  <a:srgbClr val="FAAA32"/>
                </a:solidFill>
                <a:latin typeface="Candara" pitchFamily="34" charset="0"/>
              </a:rPr>
              <a:t>56%</a:t>
            </a:r>
            <a:r>
              <a:rPr lang="en-US" sz="1800" i="1" dirty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1800" i="1" dirty="0" err="1">
                <a:solidFill>
                  <a:prstClr val="white"/>
                </a:solidFill>
                <a:latin typeface="Candara" pitchFamily="34" charset="0"/>
              </a:rPr>
              <a:t>có</a:t>
            </a:r>
            <a:r>
              <a:rPr lang="en-US" sz="1800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1800" i="1" dirty="0" err="1">
                <a:solidFill>
                  <a:prstClr val="white"/>
                </a:solidFill>
                <a:latin typeface="Candara" pitchFamily="34" charset="0"/>
              </a:rPr>
              <a:t>đau</a:t>
            </a:r>
            <a:r>
              <a:rPr lang="en-US" sz="1800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1800" i="1" dirty="0" err="1">
                <a:solidFill>
                  <a:prstClr val="white"/>
                </a:solidFill>
                <a:latin typeface="Candara" pitchFamily="34" charset="0"/>
              </a:rPr>
              <a:t>và</a:t>
            </a:r>
            <a:r>
              <a:rPr lang="en-US" sz="1800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1800" b="1" i="1" dirty="0">
                <a:solidFill>
                  <a:srgbClr val="FAAA32"/>
                </a:solidFill>
                <a:latin typeface="Candara" pitchFamily="34" charset="0"/>
              </a:rPr>
              <a:t>43%</a:t>
            </a:r>
            <a:r>
              <a:rPr lang="en-US" sz="1800" i="1" dirty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1800" i="1" dirty="0" err="1">
                <a:solidFill>
                  <a:prstClr val="white"/>
                </a:solidFill>
                <a:latin typeface="Candara" pitchFamily="34" charset="0"/>
              </a:rPr>
              <a:t>đau</a:t>
            </a:r>
            <a:r>
              <a:rPr lang="en-US" sz="1800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1800" i="1" dirty="0" err="1">
                <a:solidFill>
                  <a:prstClr val="white"/>
                </a:solidFill>
                <a:latin typeface="Candara" pitchFamily="34" charset="0"/>
              </a:rPr>
              <a:t>vừa</a:t>
            </a:r>
            <a:r>
              <a:rPr lang="en-US" sz="1800" i="1" dirty="0">
                <a:solidFill>
                  <a:prstClr val="white"/>
                </a:solidFill>
                <a:latin typeface="Candara" pitchFamily="34" charset="0"/>
              </a:rPr>
              <a:t> - </a:t>
            </a:r>
            <a:r>
              <a:rPr lang="en-US" sz="1800" i="1" dirty="0" err="1">
                <a:solidFill>
                  <a:prstClr val="white"/>
                </a:solidFill>
                <a:latin typeface="Candara" pitchFamily="34" charset="0"/>
              </a:rPr>
              <a:t>nặng</a:t>
            </a:r>
            <a:endParaRPr lang="en-US" sz="1800" i="1" dirty="0">
              <a:solidFill>
                <a:prstClr val="white"/>
              </a:solidFill>
              <a:latin typeface="Candara" pitchFamily="34" charset="0"/>
            </a:endParaRPr>
          </a:p>
          <a:p>
            <a:pPr marL="0" lvl="0" indent="0" algn="just">
              <a:buNone/>
              <a:tabLst>
                <a:tab pos="349250" algn="l"/>
                <a:tab pos="631825" algn="l"/>
              </a:tabLst>
            </a:pPr>
            <a:r>
              <a:rPr lang="en-US" sz="1800" i="1" dirty="0">
                <a:solidFill>
                  <a:srgbClr val="FAAA32"/>
                </a:solidFill>
                <a:latin typeface="Candara" pitchFamily="34" charset="0"/>
              </a:rPr>
              <a:t>	-	</a:t>
            </a:r>
            <a:r>
              <a:rPr lang="en-US" sz="1800" i="1" dirty="0" err="1">
                <a:solidFill>
                  <a:prstClr val="white"/>
                </a:solidFill>
                <a:latin typeface="Candara" pitchFamily="34" charset="0"/>
              </a:rPr>
              <a:t>Gđ</a:t>
            </a:r>
            <a:r>
              <a:rPr lang="en-US" sz="1800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1800" i="1" dirty="0" err="1">
                <a:solidFill>
                  <a:prstClr val="white"/>
                </a:solidFill>
                <a:latin typeface="Candara" pitchFamily="34" charset="0"/>
              </a:rPr>
              <a:t>cuối</a:t>
            </a:r>
            <a:r>
              <a:rPr lang="en-US" sz="1800" i="1" dirty="0">
                <a:solidFill>
                  <a:prstClr val="white"/>
                </a:solidFill>
                <a:latin typeface="Candara" pitchFamily="34" charset="0"/>
              </a:rPr>
              <a:t>, </a:t>
            </a:r>
            <a:r>
              <a:rPr lang="en-US" sz="1800" b="1" i="1" dirty="0">
                <a:solidFill>
                  <a:srgbClr val="FAAA32"/>
                </a:solidFill>
                <a:latin typeface="Candara" pitchFamily="34" charset="0"/>
              </a:rPr>
              <a:t>75%</a:t>
            </a:r>
            <a:r>
              <a:rPr lang="en-US" sz="1800" i="1" dirty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1800" i="1" dirty="0" err="1">
                <a:solidFill>
                  <a:prstClr val="white"/>
                </a:solidFill>
                <a:latin typeface="Candara" pitchFamily="34" charset="0"/>
              </a:rPr>
              <a:t>có</a:t>
            </a:r>
            <a:r>
              <a:rPr lang="en-US" sz="1800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1800" i="1" dirty="0" err="1">
                <a:solidFill>
                  <a:prstClr val="white"/>
                </a:solidFill>
                <a:latin typeface="Candara" pitchFamily="34" charset="0"/>
              </a:rPr>
              <a:t>đau</a:t>
            </a:r>
            <a:r>
              <a:rPr lang="en-US" sz="1800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1800" i="1" dirty="0" err="1">
                <a:solidFill>
                  <a:prstClr val="white"/>
                </a:solidFill>
                <a:latin typeface="Candara" pitchFamily="34" charset="0"/>
              </a:rPr>
              <a:t>và</a:t>
            </a:r>
            <a:r>
              <a:rPr lang="en-US" sz="1800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1800" b="1" i="1" dirty="0">
                <a:solidFill>
                  <a:srgbClr val="FAAA32"/>
                </a:solidFill>
                <a:latin typeface="Candara" pitchFamily="34" charset="0"/>
              </a:rPr>
              <a:t>70%</a:t>
            </a:r>
            <a:r>
              <a:rPr lang="en-US" sz="1800" i="1" dirty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1800" i="1" dirty="0" err="1">
                <a:solidFill>
                  <a:prstClr val="white"/>
                </a:solidFill>
                <a:latin typeface="Candara" pitchFamily="34" charset="0"/>
              </a:rPr>
              <a:t>đau</a:t>
            </a:r>
            <a:r>
              <a:rPr lang="en-US" sz="1800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1800" i="1" dirty="0" err="1">
                <a:solidFill>
                  <a:prstClr val="white"/>
                </a:solidFill>
                <a:latin typeface="Candara" pitchFamily="34" charset="0"/>
              </a:rPr>
              <a:t>vừa</a:t>
            </a:r>
            <a:r>
              <a:rPr lang="en-US" sz="1800" i="1" dirty="0">
                <a:solidFill>
                  <a:prstClr val="white"/>
                </a:solidFill>
                <a:latin typeface="Candara" pitchFamily="34" charset="0"/>
              </a:rPr>
              <a:t> - </a:t>
            </a:r>
            <a:r>
              <a:rPr lang="en-US" sz="1800" i="1" dirty="0" err="1">
                <a:solidFill>
                  <a:prstClr val="white"/>
                </a:solidFill>
                <a:latin typeface="Candara" pitchFamily="34" charset="0"/>
              </a:rPr>
              <a:t>trầm</a:t>
            </a:r>
            <a:r>
              <a:rPr lang="en-US" sz="1800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1800" i="1" dirty="0" err="1" smtClean="0">
                <a:solidFill>
                  <a:prstClr val="white"/>
                </a:solidFill>
                <a:latin typeface="Candara" pitchFamily="34" charset="0"/>
              </a:rPr>
              <a:t>trọng</a:t>
            </a:r>
            <a:endParaRPr lang="en-US" sz="1800" i="1" dirty="0" smtClean="0">
              <a:solidFill>
                <a:prstClr val="white"/>
              </a:solidFill>
              <a:latin typeface="Candara" pitchFamily="34" charset="0"/>
            </a:endParaRPr>
          </a:p>
          <a:p>
            <a:pPr marL="0" lvl="0" indent="0" algn="just">
              <a:buNone/>
              <a:tabLst>
                <a:tab pos="349250" algn="l"/>
                <a:tab pos="631825" algn="l"/>
              </a:tabLst>
            </a:pPr>
            <a:endParaRPr lang="en-US" sz="1600" i="1" dirty="0">
              <a:solidFill>
                <a:prstClr val="white"/>
              </a:solidFill>
              <a:latin typeface="Candara" pitchFamily="34" charset="0"/>
            </a:endParaRPr>
          </a:p>
          <a:p>
            <a:pPr marL="0" indent="0" algn="just">
              <a:buNone/>
            </a:pPr>
            <a:r>
              <a:rPr lang="en-US" sz="1600" dirty="0" smtClean="0">
                <a:solidFill>
                  <a:schemeClr val="bg1"/>
                </a:solidFill>
                <a:latin typeface="Candara" pitchFamily="34" charset="0"/>
                <a:sym typeface="Wingdings"/>
              </a:rPr>
              <a:t></a:t>
            </a:r>
            <a:r>
              <a:rPr lang="en-US" sz="1800" dirty="0" smtClean="0">
                <a:solidFill>
                  <a:schemeClr val="bg1"/>
                </a:solidFill>
                <a:latin typeface="Candara" pitchFamily="34" charset="0"/>
                <a:sym typeface="Wingdings"/>
              </a:rPr>
              <a:t>   </a:t>
            </a:r>
            <a:r>
              <a:rPr lang="en-US" sz="2200" i="1" dirty="0" err="1" smtClean="0">
                <a:solidFill>
                  <a:schemeClr val="bg1"/>
                </a:solidFill>
                <a:latin typeface="Candara" pitchFamily="34" charset="0"/>
              </a:rPr>
              <a:t>Giảm</a:t>
            </a:r>
            <a:r>
              <a:rPr lang="en-US" sz="22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i="1" dirty="0" err="1" smtClean="0">
                <a:solidFill>
                  <a:schemeClr val="bg1"/>
                </a:solidFill>
                <a:latin typeface="Candara" pitchFamily="34" charset="0"/>
              </a:rPr>
              <a:t>đau</a:t>
            </a:r>
            <a:r>
              <a:rPr lang="en-US" sz="22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i="1" dirty="0" err="1" smtClean="0">
                <a:solidFill>
                  <a:schemeClr val="bg1"/>
                </a:solidFill>
                <a:latin typeface="Candara" pitchFamily="34" charset="0"/>
              </a:rPr>
              <a:t>trục</a:t>
            </a:r>
            <a:r>
              <a:rPr lang="en-US" sz="22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i="1" dirty="0" err="1" smtClean="0">
                <a:solidFill>
                  <a:schemeClr val="bg1"/>
                </a:solidFill>
                <a:latin typeface="Candara" pitchFamily="34" charset="0"/>
              </a:rPr>
              <a:t>tủy</a:t>
            </a:r>
            <a:r>
              <a:rPr lang="en-US" sz="22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i="1" dirty="0" err="1" smtClean="0">
                <a:solidFill>
                  <a:schemeClr val="bg1"/>
                </a:solidFill>
                <a:latin typeface="Candara" pitchFamily="34" charset="0"/>
              </a:rPr>
              <a:t>sống</a:t>
            </a:r>
            <a:r>
              <a:rPr lang="en-US" sz="2200" i="1" dirty="0" smtClean="0">
                <a:solidFill>
                  <a:schemeClr val="bg1"/>
                </a:solidFill>
                <a:latin typeface="Candara" pitchFamily="34" charset="0"/>
              </a:rPr>
              <a:t> # “</a:t>
            </a:r>
            <a:r>
              <a:rPr lang="en-US" sz="2200" i="1" dirty="0" err="1" smtClean="0">
                <a:solidFill>
                  <a:schemeClr val="bg1"/>
                </a:solidFill>
                <a:latin typeface="Candara" pitchFamily="34" charset="0"/>
              </a:rPr>
              <a:t>thang</a:t>
            </a:r>
            <a:r>
              <a:rPr lang="en-US" sz="22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i="1" dirty="0" err="1" smtClean="0">
                <a:solidFill>
                  <a:schemeClr val="bg1"/>
                </a:solidFill>
                <a:latin typeface="Candara" pitchFamily="34" charset="0"/>
              </a:rPr>
              <a:t>điều</a:t>
            </a:r>
            <a:r>
              <a:rPr lang="en-US" sz="22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i="1" dirty="0" err="1" smtClean="0">
                <a:solidFill>
                  <a:schemeClr val="bg1"/>
                </a:solidFill>
                <a:latin typeface="Candara" pitchFamily="34" charset="0"/>
              </a:rPr>
              <a:t>trị</a:t>
            </a:r>
            <a:r>
              <a:rPr lang="en-US" sz="22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i="1" dirty="0" err="1" smtClean="0">
                <a:solidFill>
                  <a:schemeClr val="bg1"/>
                </a:solidFill>
                <a:latin typeface="Candara" pitchFamily="34" charset="0"/>
              </a:rPr>
              <a:t>thứ</a:t>
            </a:r>
            <a:r>
              <a:rPr lang="en-US" sz="2200" i="1" dirty="0" smtClean="0">
                <a:solidFill>
                  <a:schemeClr val="bg1"/>
                </a:solidFill>
                <a:latin typeface="Candara" pitchFamily="34" charset="0"/>
              </a:rPr>
              <a:t> 4”: </a:t>
            </a:r>
            <a:r>
              <a:rPr lang="en-US" sz="2200" i="1" dirty="0" err="1" smtClean="0">
                <a:solidFill>
                  <a:schemeClr val="bg1"/>
                </a:solidFill>
                <a:latin typeface="Candara" pitchFamily="34" charset="0"/>
              </a:rPr>
              <a:t>là</a:t>
            </a:r>
            <a:r>
              <a:rPr lang="en-US" sz="22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i="1" dirty="0" err="1" smtClean="0">
                <a:solidFill>
                  <a:schemeClr val="bg1"/>
                </a:solidFill>
                <a:latin typeface="Candara" pitchFamily="34" charset="0"/>
              </a:rPr>
              <a:t>thiết</a:t>
            </a:r>
            <a:r>
              <a:rPr lang="en-US" sz="22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i="1" dirty="0" err="1" smtClean="0">
                <a:solidFill>
                  <a:schemeClr val="bg1"/>
                </a:solidFill>
                <a:latin typeface="Candara" pitchFamily="34" charset="0"/>
              </a:rPr>
              <a:t>yếu</a:t>
            </a:r>
            <a:endParaRPr lang="en-US" sz="2000" i="1" dirty="0" smtClean="0">
              <a:solidFill>
                <a:schemeClr val="bg1"/>
              </a:solidFill>
              <a:latin typeface="Candara" pitchFamily="34" charset="0"/>
            </a:endParaRPr>
          </a:p>
          <a:p>
            <a:pPr algn="just"/>
            <a:r>
              <a:rPr lang="en-US" sz="2400" b="1" dirty="0" err="1" smtClean="0">
                <a:solidFill>
                  <a:schemeClr val="bg1"/>
                </a:solidFill>
                <a:latin typeface="Candara" pitchFamily="34" charset="0"/>
              </a:rPr>
              <a:t>Các</a:t>
            </a: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ndara" pitchFamily="34" charset="0"/>
              </a:rPr>
              <a:t>kĩ</a:t>
            </a: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ndara" pitchFamily="34" charset="0"/>
              </a:rPr>
              <a:t>thuật</a:t>
            </a: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ndara" pitchFamily="34" charset="0"/>
              </a:rPr>
              <a:t>giảm</a:t>
            </a: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ndara" pitchFamily="34" charset="0"/>
              </a:rPr>
              <a:t>đau</a:t>
            </a: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ndara" pitchFamily="34" charset="0"/>
              </a:rPr>
              <a:t>t</a:t>
            </a:r>
            <a:r>
              <a:rPr lang="en-US" sz="2400" b="1" dirty="0" err="1" smtClean="0">
                <a:solidFill>
                  <a:schemeClr val="bg1"/>
                </a:solidFill>
                <a:latin typeface="Candara" pitchFamily="34" charset="0"/>
              </a:rPr>
              <a:t>ừ</a:t>
            </a: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ndara" pitchFamily="34" charset="0"/>
              </a:rPr>
              <a:t>khoảng</a:t>
            </a: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ndara" pitchFamily="34" charset="0"/>
              </a:rPr>
              <a:t>thập</a:t>
            </a: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ndara" pitchFamily="34" charset="0"/>
              </a:rPr>
              <a:t>kỉ</a:t>
            </a: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 80 </a:t>
            </a:r>
            <a:r>
              <a:rPr lang="en-US" sz="2400" b="1" dirty="0" err="1" smtClean="0">
                <a:solidFill>
                  <a:schemeClr val="bg1"/>
                </a:solidFill>
                <a:latin typeface="Candara" pitchFamily="34" charset="0"/>
              </a:rPr>
              <a:t>đến</a:t>
            </a: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 nay: </a:t>
            </a:r>
          </a:p>
          <a:p>
            <a:pPr marL="0" indent="0" algn="just">
              <a:buNone/>
              <a:tabLst>
                <a:tab pos="349250" algn="l"/>
                <a:tab pos="631825" algn="l"/>
              </a:tabLst>
            </a:pPr>
            <a:r>
              <a:rPr lang="en-US" sz="1800" i="1" dirty="0">
                <a:solidFill>
                  <a:schemeClr val="bg1"/>
                </a:solidFill>
                <a:latin typeface="Candara" pitchFamily="34" charset="0"/>
              </a:rPr>
              <a:t>	</a:t>
            </a:r>
            <a:r>
              <a:rPr lang="en-US" sz="1800" i="1" dirty="0" smtClean="0">
                <a:solidFill>
                  <a:schemeClr val="bg1"/>
                </a:solidFill>
                <a:latin typeface="Candara" pitchFamily="34" charset="0"/>
              </a:rPr>
              <a:t>-	</a:t>
            </a:r>
            <a:r>
              <a:rPr lang="en-US" sz="1800" i="1" baseline="30000" dirty="0" smtClean="0">
                <a:solidFill>
                  <a:schemeClr val="bg1"/>
                </a:solidFill>
                <a:latin typeface="Candara" pitchFamily="34" charset="0"/>
              </a:rPr>
              <a:t>(1)</a:t>
            </a:r>
            <a:r>
              <a:rPr lang="en-US" sz="1800" i="1" dirty="0" smtClean="0">
                <a:solidFill>
                  <a:schemeClr val="bg1"/>
                </a:solidFill>
                <a:latin typeface="Candara" pitchFamily="34" charset="0"/>
              </a:rPr>
              <a:t>NMC </a:t>
            </a:r>
            <a:r>
              <a:rPr lang="en-US" sz="1800" i="1" dirty="0" err="1" smtClean="0">
                <a:solidFill>
                  <a:schemeClr val="bg1"/>
                </a:solidFill>
                <a:latin typeface="Candara" pitchFamily="34" charset="0"/>
              </a:rPr>
              <a:t>ngắn</a:t>
            </a:r>
            <a:r>
              <a:rPr lang="en-US" sz="18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800" i="1" dirty="0" err="1" smtClean="0">
                <a:solidFill>
                  <a:schemeClr val="bg1"/>
                </a:solidFill>
                <a:latin typeface="Candara" pitchFamily="34" charset="0"/>
              </a:rPr>
              <a:t>hạn</a:t>
            </a:r>
            <a:r>
              <a:rPr lang="en-US" sz="1800" i="1" dirty="0" smtClean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en-US" sz="1800" i="1" dirty="0" err="1" smtClean="0">
                <a:solidFill>
                  <a:schemeClr val="bg1"/>
                </a:solidFill>
                <a:latin typeface="Candara" pitchFamily="34" charset="0"/>
              </a:rPr>
              <a:t>không</a:t>
            </a:r>
            <a:r>
              <a:rPr lang="en-US" sz="18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800" i="1" dirty="0" err="1" smtClean="0">
                <a:solidFill>
                  <a:schemeClr val="bg1"/>
                </a:solidFill>
                <a:latin typeface="Candara" pitchFamily="34" charset="0"/>
              </a:rPr>
              <a:t>đường</a:t>
            </a:r>
            <a:r>
              <a:rPr lang="en-US" sz="18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800" i="1" dirty="0" err="1" smtClean="0">
                <a:solidFill>
                  <a:schemeClr val="bg1"/>
                </a:solidFill>
                <a:latin typeface="Candara" pitchFamily="34" charset="0"/>
              </a:rPr>
              <a:t>hầm</a:t>
            </a:r>
            <a:r>
              <a:rPr lang="en-US" sz="1800" i="1" dirty="0" smtClean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en-US" sz="1800" i="1" dirty="0" err="1" smtClean="0">
                <a:solidFill>
                  <a:schemeClr val="bg1"/>
                </a:solidFill>
                <a:latin typeface="Candara" pitchFamily="34" charset="0"/>
              </a:rPr>
              <a:t>ra</a:t>
            </a:r>
            <a:r>
              <a:rPr lang="en-US" sz="1800" i="1" dirty="0" smtClean="0">
                <a:solidFill>
                  <a:schemeClr val="bg1"/>
                </a:solidFill>
                <a:latin typeface="Candara" pitchFamily="34" charset="0"/>
              </a:rPr>
              <a:t> da, </a:t>
            </a:r>
            <a:r>
              <a:rPr lang="en-US" sz="1800" i="1" dirty="0" err="1" smtClean="0">
                <a:solidFill>
                  <a:schemeClr val="bg1"/>
                </a:solidFill>
                <a:latin typeface="Candara" pitchFamily="34" charset="0"/>
              </a:rPr>
              <a:t>truyền</a:t>
            </a:r>
            <a:r>
              <a:rPr lang="en-US" sz="18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800" i="1" dirty="0" err="1" smtClean="0">
                <a:solidFill>
                  <a:schemeClr val="bg1"/>
                </a:solidFill>
                <a:latin typeface="Candara" pitchFamily="34" charset="0"/>
              </a:rPr>
              <a:t>tạm</a:t>
            </a:r>
            <a:r>
              <a:rPr lang="en-US" sz="18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800" i="1" dirty="0" err="1" smtClean="0">
                <a:solidFill>
                  <a:schemeClr val="bg1"/>
                </a:solidFill>
                <a:latin typeface="Candara" pitchFamily="34" charset="0"/>
              </a:rPr>
              <a:t>thời</a:t>
            </a:r>
            <a:r>
              <a:rPr lang="en-US" sz="1800" i="1" dirty="0" smtClean="0">
                <a:solidFill>
                  <a:schemeClr val="bg1"/>
                </a:solidFill>
                <a:latin typeface="Candara" pitchFamily="34" charset="0"/>
              </a:rPr>
              <a:t>: 565BN</a:t>
            </a:r>
          </a:p>
          <a:p>
            <a:pPr marL="0" indent="0" algn="just">
              <a:buNone/>
              <a:tabLst>
                <a:tab pos="349250" algn="l"/>
                <a:tab pos="631825" algn="l"/>
              </a:tabLst>
            </a:pPr>
            <a:r>
              <a:rPr lang="en-US" sz="1800" b="1" i="1" dirty="0" smtClean="0">
                <a:solidFill>
                  <a:srgbClr val="BF4C49"/>
                </a:solidFill>
                <a:latin typeface="Candara" pitchFamily="34" charset="0"/>
              </a:rPr>
              <a:t>	</a:t>
            </a:r>
            <a:r>
              <a:rPr lang="en-US" sz="1800" b="1" i="1" dirty="0" smtClean="0">
                <a:solidFill>
                  <a:schemeClr val="bg1"/>
                </a:solidFill>
                <a:latin typeface="Candara" pitchFamily="34" charset="0"/>
              </a:rPr>
              <a:t>-	</a:t>
            </a:r>
            <a:r>
              <a:rPr lang="en-US" sz="1800" b="1" i="1" baseline="30000" dirty="0" smtClean="0">
                <a:solidFill>
                  <a:schemeClr val="bg1"/>
                </a:solidFill>
                <a:latin typeface="Candara" pitchFamily="34" charset="0"/>
              </a:rPr>
              <a:t>(1)(2)</a:t>
            </a:r>
            <a:r>
              <a:rPr lang="en-US" sz="1800" b="1" i="1" u="sng" dirty="0" smtClean="0">
                <a:solidFill>
                  <a:schemeClr val="bg1"/>
                </a:solidFill>
                <a:latin typeface="Candara" pitchFamily="34" charset="0"/>
              </a:rPr>
              <a:t>NMC </a:t>
            </a:r>
            <a:r>
              <a:rPr lang="en-US" sz="1800" b="1" i="1" u="sng" dirty="0" err="1" smtClean="0">
                <a:solidFill>
                  <a:schemeClr val="bg1"/>
                </a:solidFill>
                <a:latin typeface="Candara" pitchFamily="34" charset="0"/>
              </a:rPr>
              <a:t>dài</a:t>
            </a:r>
            <a:r>
              <a:rPr lang="en-US" sz="1800" b="1" i="1" u="sng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800" b="1" i="1" u="sng" dirty="0" err="1" smtClean="0">
                <a:solidFill>
                  <a:schemeClr val="bg1"/>
                </a:solidFill>
                <a:latin typeface="Candara" pitchFamily="34" charset="0"/>
              </a:rPr>
              <a:t>hạn</a:t>
            </a:r>
            <a:r>
              <a:rPr lang="en-US" sz="1800" b="1" i="1" u="sng" dirty="0" smtClean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en-US" sz="1800" b="1" i="1" u="sng" dirty="0" err="1" smtClean="0">
                <a:solidFill>
                  <a:schemeClr val="bg1"/>
                </a:solidFill>
                <a:latin typeface="Candara" pitchFamily="34" charset="0"/>
              </a:rPr>
              <a:t>đường</a:t>
            </a:r>
            <a:r>
              <a:rPr lang="en-US" sz="1800" b="1" i="1" u="sng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800" b="1" i="1" u="sng" dirty="0" err="1" smtClean="0">
                <a:solidFill>
                  <a:schemeClr val="bg1"/>
                </a:solidFill>
                <a:latin typeface="Candara" pitchFamily="34" charset="0"/>
              </a:rPr>
              <a:t>hầm-ra</a:t>
            </a:r>
            <a:r>
              <a:rPr lang="en-US" sz="1800" b="1" i="1" u="sng" dirty="0" smtClean="0">
                <a:solidFill>
                  <a:schemeClr val="bg1"/>
                </a:solidFill>
                <a:latin typeface="Candara" pitchFamily="34" charset="0"/>
              </a:rPr>
              <a:t> da, </a:t>
            </a:r>
            <a:r>
              <a:rPr lang="en-US" sz="1800" b="1" i="1" u="sng" dirty="0" err="1" smtClean="0">
                <a:solidFill>
                  <a:schemeClr val="bg1"/>
                </a:solidFill>
                <a:latin typeface="Candara" pitchFamily="34" charset="0"/>
              </a:rPr>
              <a:t>nối</a:t>
            </a:r>
            <a:r>
              <a:rPr lang="en-US" sz="1800" b="1" i="1" u="sng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800" b="1" i="1" u="sng" dirty="0" err="1" smtClean="0">
                <a:solidFill>
                  <a:schemeClr val="bg1"/>
                </a:solidFill>
                <a:latin typeface="Candara" pitchFamily="34" charset="0"/>
              </a:rPr>
              <a:t>với</a:t>
            </a:r>
            <a:r>
              <a:rPr lang="en-US" sz="1800" b="1" i="1" u="sng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800" b="1" i="1" u="sng" dirty="0" err="1" smtClean="0">
                <a:solidFill>
                  <a:schemeClr val="bg1"/>
                </a:solidFill>
                <a:latin typeface="Candara" pitchFamily="34" charset="0"/>
              </a:rPr>
              <a:t>bơm</a:t>
            </a:r>
            <a:r>
              <a:rPr lang="en-US" sz="1800" b="1" i="1" u="sng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800" b="1" i="1" u="sng" dirty="0" err="1" smtClean="0">
                <a:solidFill>
                  <a:schemeClr val="bg1"/>
                </a:solidFill>
                <a:latin typeface="Candara" pitchFamily="34" charset="0"/>
              </a:rPr>
              <a:t>tiêm</a:t>
            </a:r>
            <a:r>
              <a:rPr lang="en-US" sz="1800" i="1" dirty="0" smtClean="0">
                <a:solidFill>
                  <a:schemeClr val="bg1"/>
                </a:solidFill>
                <a:latin typeface="Candara" pitchFamily="34" charset="0"/>
              </a:rPr>
              <a:t>: 50BN</a:t>
            </a:r>
          </a:p>
          <a:p>
            <a:pPr marL="0" indent="0" algn="just">
              <a:buNone/>
              <a:tabLst>
                <a:tab pos="349250" algn="l"/>
                <a:tab pos="631825" algn="l"/>
              </a:tabLst>
            </a:pPr>
            <a:r>
              <a:rPr lang="en-US" sz="1800" i="1" dirty="0">
                <a:solidFill>
                  <a:schemeClr val="bg1"/>
                </a:solidFill>
                <a:latin typeface="Candara" pitchFamily="34" charset="0"/>
              </a:rPr>
              <a:t>	</a:t>
            </a:r>
            <a:r>
              <a:rPr lang="en-US" sz="1800" i="1" dirty="0" smtClean="0">
                <a:solidFill>
                  <a:schemeClr val="bg1"/>
                </a:solidFill>
                <a:latin typeface="Candara" pitchFamily="34" charset="0"/>
              </a:rPr>
              <a:t>-	</a:t>
            </a:r>
            <a:r>
              <a:rPr lang="en-US" sz="1800" i="1" baseline="30000" dirty="0" smtClean="0">
                <a:solidFill>
                  <a:schemeClr val="bg1"/>
                </a:solidFill>
                <a:latin typeface="Candara" pitchFamily="34" charset="0"/>
              </a:rPr>
              <a:t>(1)</a:t>
            </a:r>
            <a:r>
              <a:rPr lang="en-US" sz="1800" i="1" dirty="0" smtClean="0">
                <a:solidFill>
                  <a:schemeClr val="bg1"/>
                </a:solidFill>
                <a:latin typeface="Candara" pitchFamily="34" charset="0"/>
              </a:rPr>
              <a:t>TS </a:t>
            </a:r>
            <a:r>
              <a:rPr lang="en-US" sz="1800" i="1" dirty="0" err="1" smtClean="0">
                <a:solidFill>
                  <a:schemeClr val="bg1"/>
                </a:solidFill>
                <a:latin typeface="Candara" pitchFamily="34" charset="0"/>
              </a:rPr>
              <a:t>dài</a:t>
            </a:r>
            <a:r>
              <a:rPr lang="en-US" sz="18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800" i="1" dirty="0" err="1" smtClean="0">
                <a:solidFill>
                  <a:schemeClr val="bg1"/>
                </a:solidFill>
                <a:latin typeface="Candara" pitchFamily="34" charset="0"/>
              </a:rPr>
              <a:t>hạn</a:t>
            </a:r>
            <a:r>
              <a:rPr lang="en-US" sz="1800" i="1" dirty="0" smtClean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en-US" sz="1800" i="1" dirty="0" err="1" smtClean="0">
                <a:solidFill>
                  <a:schemeClr val="bg1"/>
                </a:solidFill>
                <a:latin typeface="Candara" pitchFamily="34" charset="0"/>
              </a:rPr>
              <a:t>đường</a:t>
            </a:r>
            <a:r>
              <a:rPr lang="en-US" sz="18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800" i="1" dirty="0" err="1" smtClean="0">
                <a:solidFill>
                  <a:schemeClr val="bg1"/>
                </a:solidFill>
                <a:latin typeface="Candara" pitchFamily="34" charset="0"/>
              </a:rPr>
              <a:t>hầm-ra</a:t>
            </a:r>
            <a:r>
              <a:rPr lang="en-US" sz="1800" i="1" dirty="0" smtClean="0">
                <a:solidFill>
                  <a:schemeClr val="bg1"/>
                </a:solidFill>
                <a:latin typeface="Candara" pitchFamily="34" charset="0"/>
              </a:rPr>
              <a:t> da, </a:t>
            </a:r>
            <a:r>
              <a:rPr lang="en-US" sz="1800" i="1" dirty="0" err="1" smtClean="0">
                <a:solidFill>
                  <a:schemeClr val="bg1"/>
                </a:solidFill>
                <a:latin typeface="Candara" pitchFamily="34" charset="0"/>
              </a:rPr>
              <a:t>nối</a:t>
            </a:r>
            <a:r>
              <a:rPr lang="en-US" sz="18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800" i="1" dirty="0" err="1" smtClean="0">
                <a:solidFill>
                  <a:schemeClr val="bg1"/>
                </a:solidFill>
                <a:latin typeface="Candara" pitchFamily="34" charset="0"/>
              </a:rPr>
              <a:t>bơm</a:t>
            </a:r>
            <a:r>
              <a:rPr lang="en-US" sz="18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800" i="1" dirty="0" err="1" smtClean="0">
                <a:solidFill>
                  <a:schemeClr val="bg1"/>
                </a:solidFill>
                <a:latin typeface="Candara" pitchFamily="34" charset="0"/>
              </a:rPr>
              <a:t>tiêm</a:t>
            </a:r>
            <a:r>
              <a:rPr lang="en-US" sz="18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800" i="1" dirty="0" err="1" smtClean="0">
                <a:solidFill>
                  <a:schemeClr val="bg1"/>
                </a:solidFill>
                <a:latin typeface="Candara" pitchFamily="34" charset="0"/>
              </a:rPr>
              <a:t>điện</a:t>
            </a:r>
            <a:r>
              <a:rPr lang="en-US" sz="1800" i="1" dirty="0" smtClean="0">
                <a:solidFill>
                  <a:schemeClr val="bg1"/>
                </a:solidFill>
                <a:latin typeface="Candara" pitchFamily="34" charset="0"/>
              </a:rPr>
              <a:t>: 90BN</a:t>
            </a:r>
          </a:p>
          <a:p>
            <a:pPr marL="0" indent="0" algn="just">
              <a:buNone/>
              <a:tabLst>
                <a:tab pos="349250" algn="l"/>
                <a:tab pos="631825" algn="l"/>
              </a:tabLst>
            </a:pPr>
            <a:r>
              <a:rPr lang="en-US" sz="1800" i="1" dirty="0">
                <a:solidFill>
                  <a:srgbClr val="FCCD88"/>
                </a:solidFill>
                <a:latin typeface="Candara" pitchFamily="34" charset="0"/>
              </a:rPr>
              <a:t>	</a:t>
            </a:r>
            <a:r>
              <a:rPr lang="en-US" sz="1800" b="1" i="1" dirty="0" smtClean="0">
                <a:solidFill>
                  <a:schemeClr val="bg1"/>
                </a:solidFill>
                <a:latin typeface="Candara" pitchFamily="34" charset="0"/>
              </a:rPr>
              <a:t>-	</a:t>
            </a:r>
            <a:r>
              <a:rPr lang="en-US" sz="1800" b="1" i="1" baseline="30000" dirty="0" smtClean="0">
                <a:solidFill>
                  <a:schemeClr val="bg1"/>
                </a:solidFill>
                <a:latin typeface="Candara" pitchFamily="34" charset="0"/>
              </a:rPr>
              <a:t>(1)(3)</a:t>
            </a:r>
            <a:r>
              <a:rPr lang="en-US" sz="1800" b="1" i="1" u="sng" dirty="0" smtClean="0">
                <a:solidFill>
                  <a:schemeClr val="bg1"/>
                </a:solidFill>
                <a:latin typeface="Candara" pitchFamily="34" charset="0"/>
              </a:rPr>
              <a:t>NMC </a:t>
            </a:r>
            <a:r>
              <a:rPr lang="en-US" sz="1800" b="1" i="1" u="sng" dirty="0" err="1" smtClean="0">
                <a:solidFill>
                  <a:schemeClr val="bg1"/>
                </a:solidFill>
                <a:latin typeface="Candara" pitchFamily="34" charset="0"/>
              </a:rPr>
              <a:t>dài</a:t>
            </a:r>
            <a:r>
              <a:rPr lang="en-US" sz="1800" b="1" i="1" u="sng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800" b="1" i="1" u="sng" dirty="0" err="1" smtClean="0">
                <a:solidFill>
                  <a:schemeClr val="bg1"/>
                </a:solidFill>
                <a:latin typeface="Candara" pitchFamily="34" charset="0"/>
              </a:rPr>
              <a:t>hạn</a:t>
            </a:r>
            <a:r>
              <a:rPr lang="en-US" sz="1800" b="1" i="1" u="sng" dirty="0" smtClean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en-US" sz="1800" b="1" i="1" u="sng" dirty="0" err="1" smtClean="0">
                <a:solidFill>
                  <a:schemeClr val="bg1"/>
                </a:solidFill>
                <a:latin typeface="Candara" pitchFamily="34" charset="0"/>
              </a:rPr>
              <a:t>cấy</a:t>
            </a:r>
            <a:r>
              <a:rPr lang="en-US" sz="1800" b="1" i="1" u="sng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800" b="1" i="1" u="sng" dirty="0" err="1" smtClean="0">
                <a:solidFill>
                  <a:schemeClr val="bg1"/>
                </a:solidFill>
                <a:latin typeface="Candara" pitchFamily="34" charset="0"/>
              </a:rPr>
              <a:t>ghép</a:t>
            </a:r>
            <a:r>
              <a:rPr lang="en-US" sz="1800" b="1" i="1" u="sng" dirty="0" smtClean="0">
                <a:solidFill>
                  <a:schemeClr val="bg1"/>
                </a:solidFill>
                <a:latin typeface="Candara" pitchFamily="34" charset="0"/>
              </a:rPr>
              <a:t> Port-a-</a:t>
            </a:r>
            <a:r>
              <a:rPr lang="en-US" sz="1800" b="1" i="1" u="sng" dirty="0" err="1" smtClean="0">
                <a:solidFill>
                  <a:schemeClr val="bg1"/>
                </a:solidFill>
                <a:latin typeface="Candara" pitchFamily="34" charset="0"/>
              </a:rPr>
              <a:t>cath</a:t>
            </a:r>
            <a:r>
              <a:rPr lang="en-US" sz="1800" i="1" dirty="0" smtClean="0">
                <a:solidFill>
                  <a:schemeClr val="bg1"/>
                </a:solidFill>
                <a:latin typeface="Candara" pitchFamily="34" charset="0"/>
              </a:rPr>
              <a:t>: 58, </a:t>
            </a:r>
            <a:r>
              <a:rPr lang="en-US" sz="1800" i="1" dirty="0" err="1" smtClean="0">
                <a:solidFill>
                  <a:schemeClr val="bg1"/>
                </a:solidFill>
                <a:latin typeface="Candara" pitchFamily="34" charset="0"/>
              </a:rPr>
              <a:t>hệ</a:t>
            </a:r>
            <a:r>
              <a:rPr lang="en-US" sz="18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800" i="1" dirty="0" err="1" smtClean="0">
                <a:solidFill>
                  <a:schemeClr val="bg1"/>
                </a:solidFill>
                <a:latin typeface="Candara" pitchFamily="34" charset="0"/>
              </a:rPr>
              <a:t>thống</a:t>
            </a:r>
            <a:r>
              <a:rPr lang="en-US" sz="18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800" i="1" dirty="0" err="1" smtClean="0">
                <a:solidFill>
                  <a:schemeClr val="bg1"/>
                </a:solidFill>
                <a:latin typeface="Candara" pitchFamily="34" charset="0"/>
              </a:rPr>
              <a:t>Synchromed</a:t>
            </a:r>
            <a:r>
              <a:rPr lang="en-US" sz="1800" i="1" dirty="0" smtClean="0">
                <a:solidFill>
                  <a:schemeClr val="bg1"/>
                </a:solidFill>
                <a:latin typeface="Candara" pitchFamily="34" charset="0"/>
              </a:rPr>
              <a:t>: 7BN</a:t>
            </a:r>
          </a:p>
          <a:p>
            <a:pPr marL="0" indent="0" algn="just">
              <a:buNone/>
              <a:tabLst>
                <a:tab pos="349250" algn="l"/>
                <a:tab pos="631825" algn="l"/>
              </a:tabLst>
            </a:pPr>
            <a:r>
              <a:rPr lang="en-US" sz="1800" i="1" dirty="0">
                <a:solidFill>
                  <a:schemeClr val="bg1"/>
                </a:solidFill>
                <a:latin typeface="Candara" pitchFamily="34" charset="0"/>
              </a:rPr>
              <a:t>	</a:t>
            </a:r>
            <a:r>
              <a:rPr lang="en-US" sz="1800" i="1" dirty="0" smtClean="0">
                <a:solidFill>
                  <a:schemeClr val="bg1"/>
                </a:solidFill>
                <a:latin typeface="Candara" pitchFamily="34" charset="0"/>
              </a:rPr>
              <a:t>-	</a:t>
            </a:r>
            <a:r>
              <a:rPr lang="en-US" sz="1800" i="1" baseline="30000" dirty="0" smtClean="0">
                <a:solidFill>
                  <a:schemeClr val="bg1"/>
                </a:solidFill>
                <a:latin typeface="Candara" pitchFamily="34" charset="0"/>
              </a:rPr>
              <a:t>(1)</a:t>
            </a:r>
            <a:r>
              <a:rPr lang="en-US" sz="1800" i="1" dirty="0" smtClean="0">
                <a:solidFill>
                  <a:schemeClr val="bg1"/>
                </a:solidFill>
                <a:latin typeface="Candara" pitchFamily="34" charset="0"/>
              </a:rPr>
              <a:t>TS </a:t>
            </a:r>
            <a:r>
              <a:rPr lang="en-US" sz="1800" i="1" dirty="0" err="1" smtClean="0">
                <a:solidFill>
                  <a:schemeClr val="bg1"/>
                </a:solidFill>
                <a:latin typeface="Candara" pitchFamily="34" charset="0"/>
              </a:rPr>
              <a:t>dài</a:t>
            </a:r>
            <a:r>
              <a:rPr lang="en-US" sz="18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800" i="1" dirty="0" err="1" smtClean="0">
                <a:solidFill>
                  <a:schemeClr val="bg1"/>
                </a:solidFill>
                <a:latin typeface="Candara" pitchFamily="34" charset="0"/>
              </a:rPr>
              <a:t>hạn</a:t>
            </a:r>
            <a:r>
              <a:rPr lang="en-US" sz="1800" i="1" dirty="0" smtClean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en-US" sz="1800" i="1" dirty="0" err="1" smtClean="0">
                <a:solidFill>
                  <a:schemeClr val="bg1"/>
                </a:solidFill>
                <a:latin typeface="Candara" pitchFamily="34" charset="0"/>
              </a:rPr>
              <a:t>cấy</a:t>
            </a:r>
            <a:r>
              <a:rPr lang="en-US" sz="18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800" i="1" dirty="0" err="1" smtClean="0">
                <a:solidFill>
                  <a:schemeClr val="bg1"/>
                </a:solidFill>
                <a:latin typeface="Candara" pitchFamily="34" charset="0"/>
              </a:rPr>
              <a:t>ghép</a:t>
            </a:r>
            <a:r>
              <a:rPr lang="en-US" sz="18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800" i="1" dirty="0" err="1" smtClean="0">
                <a:solidFill>
                  <a:schemeClr val="bg1"/>
                </a:solidFill>
                <a:latin typeface="Candara" pitchFamily="34" charset="0"/>
              </a:rPr>
              <a:t>hệ</a:t>
            </a:r>
            <a:r>
              <a:rPr lang="en-US" sz="18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800" i="1" dirty="0" err="1" smtClean="0">
                <a:solidFill>
                  <a:schemeClr val="bg1"/>
                </a:solidFill>
                <a:latin typeface="Candara" pitchFamily="34" charset="0"/>
              </a:rPr>
              <a:t>thống</a:t>
            </a:r>
            <a:r>
              <a:rPr lang="en-US" sz="18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800" i="1" dirty="0" err="1" smtClean="0">
                <a:solidFill>
                  <a:schemeClr val="bg1"/>
                </a:solidFill>
                <a:latin typeface="Candara" pitchFamily="34" charset="0"/>
              </a:rPr>
              <a:t>Synchromed</a:t>
            </a:r>
            <a:r>
              <a:rPr lang="en-US" sz="1800" i="1" dirty="0" smtClean="0">
                <a:solidFill>
                  <a:schemeClr val="bg1"/>
                </a:solidFill>
                <a:latin typeface="Candara" pitchFamily="34" charset="0"/>
              </a:rPr>
              <a:t>: 330BN</a:t>
            </a:r>
          </a:p>
          <a:p>
            <a:pPr marL="0" indent="0" algn="just">
              <a:buNone/>
              <a:tabLst>
                <a:tab pos="349250" algn="l"/>
                <a:tab pos="631825" algn="l"/>
              </a:tabLst>
            </a:pPr>
            <a:r>
              <a:rPr lang="en-US" sz="1800" i="1" dirty="0">
                <a:solidFill>
                  <a:schemeClr val="bg1"/>
                </a:solidFill>
                <a:latin typeface="Candara" pitchFamily="34" charset="0"/>
              </a:rPr>
              <a:t>	-	</a:t>
            </a:r>
            <a:r>
              <a:rPr lang="en-US" sz="1800" i="1" baseline="30000" dirty="0" smtClean="0">
                <a:solidFill>
                  <a:schemeClr val="bg1"/>
                </a:solidFill>
                <a:latin typeface="Candara" pitchFamily="34" charset="0"/>
              </a:rPr>
              <a:t>(4)</a:t>
            </a:r>
            <a:r>
              <a:rPr lang="en-US" sz="1800" i="1" dirty="0" smtClean="0">
                <a:solidFill>
                  <a:schemeClr val="bg1"/>
                </a:solidFill>
                <a:latin typeface="Candara" pitchFamily="34" charset="0"/>
              </a:rPr>
              <a:t>TS </a:t>
            </a:r>
            <a:r>
              <a:rPr lang="en-US" sz="1800" i="1" dirty="0" err="1">
                <a:solidFill>
                  <a:schemeClr val="bg1"/>
                </a:solidFill>
                <a:latin typeface="Candara" pitchFamily="34" charset="0"/>
              </a:rPr>
              <a:t>dài</a:t>
            </a:r>
            <a:r>
              <a:rPr lang="en-US" sz="1800" i="1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800" i="1" dirty="0" err="1">
                <a:solidFill>
                  <a:schemeClr val="bg1"/>
                </a:solidFill>
                <a:latin typeface="Candara" pitchFamily="34" charset="0"/>
              </a:rPr>
              <a:t>hạn</a:t>
            </a:r>
            <a:r>
              <a:rPr lang="en-US" sz="1800" i="1" dirty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en-US" sz="1800" i="1" dirty="0" err="1">
                <a:solidFill>
                  <a:schemeClr val="bg1"/>
                </a:solidFill>
                <a:latin typeface="Candara" pitchFamily="34" charset="0"/>
              </a:rPr>
              <a:t>cấy</a:t>
            </a:r>
            <a:r>
              <a:rPr lang="en-US" sz="1800" i="1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800" i="1" dirty="0" err="1">
                <a:solidFill>
                  <a:schemeClr val="bg1"/>
                </a:solidFill>
                <a:latin typeface="Candara" pitchFamily="34" charset="0"/>
              </a:rPr>
              <a:t>ghép</a:t>
            </a:r>
            <a:r>
              <a:rPr lang="en-US" sz="1800" i="1" dirty="0">
                <a:solidFill>
                  <a:schemeClr val="bg1"/>
                </a:solidFill>
                <a:latin typeface="Candara" pitchFamily="34" charset="0"/>
              </a:rPr>
              <a:t> Port-a-</a:t>
            </a:r>
            <a:r>
              <a:rPr lang="en-US" sz="1800" i="1" dirty="0" err="1">
                <a:solidFill>
                  <a:schemeClr val="bg1"/>
                </a:solidFill>
                <a:latin typeface="Candara" pitchFamily="34" charset="0"/>
              </a:rPr>
              <a:t>cath</a:t>
            </a:r>
            <a:r>
              <a:rPr lang="en-US" sz="1800" i="1" dirty="0" smtClean="0">
                <a:solidFill>
                  <a:schemeClr val="bg1"/>
                </a:solidFill>
                <a:latin typeface="Candara" pitchFamily="34" charset="0"/>
              </a:rPr>
              <a:t>: 22BN</a:t>
            </a:r>
            <a:endParaRPr lang="en-US" sz="1800" i="1" dirty="0">
              <a:solidFill>
                <a:schemeClr val="bg1"/>
              </a:solidFill>
              <a:latin typeface="Candara" pitchFamily="34" charset="0"/>
            </a:endParaRPr>
          </a:p>
          <a:p>
            <a:pPr marL="0" indent="0" algn="just">
              <a:buNone/>
              <a:tabLst>
                <a:tab pos="349250" algn="l"/>
                <a:tab pos="631825" algn="l"/>
              </a:tabLst>
            </a:pPr>
            <a:endParaRPr lang="en-US" sz="23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0"/>
            <a:ext cx="6477000" cy="228600"/>
          </a:xfrm>
          <a:prstGeom prst="rect">
            <a:avLst/>
          </a:prstGeom>
          <a:solidFill>
            <a:srgbClr val="1E5260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 dirty="0">
              <a:solidFill>
                <a:srgbClr val="4BACC6">
                  <a:lumMod val="50000"/>
                </a:srgbClr>
              </a:solidFill>
              <a:latin typeface="Segoe UI Ligh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6629400"/>
            <a:ext cx="6477000" cy="0"/>
          </a:xfrm>
          <a:prstGeom prst="line">
            <a:avLst/>
          </a:prstGeom>
          <a:ln w="38100">
            <a:solidFill>
              <a:srgbClr val="1E52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457200" y="57150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00" b="1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1300" b="1" i="1" dirty="0" smtClean="0">
                <a:solidFill>
                  <a:prstClr val="white"/>
                </a:solidFill>
                <a:latin typeface="Candara" pitchFamily="34" charset="0"/>
              </a:rPr>
              <a:t>(1): Peter</a:t>
            </a:r>
            <a:r>
              <a:rPr lang="en-US" sz="1300" i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1300" i="1" dirty="0">
                <a:solidFill>
                  <a:prstClr val="white"/>
                </a:solidFill>
                <a:latin typeface="Candara" pitchFamily="34" charset="0"/>
              </a:rPr>
              <a:t>et al. The Clinical Journal of Pain;1998; 14(1):</a:t>
            </a:r>
            <a:r>
              <a:rPr lang="en-US" sz="1300" i="1" dirty="0" smtClean="0">
                <a:solidFill>
                  <a:prstClr val="white"/>
                </a:solidFill>
                <a:latin typeface="Candara" pitchFamily="34" charset="0"/>
              </a:rPr>
              <a:t>4-16</a:t>
            </a:r>
          </a:p>
          <a:p>
            <a:pPr algn="r"/>
            <a:r>
              <a:rPr lang="en-US" sz="1300" b="1" i="1" dirty="0" smtClean="0">
                <a:solidFill>
                  <a:srgbClr val="FAAA32"/>
                </a:solidFill>
                <a:latin typeface="Candara" pitchFamily="34" charset="0"/>
              </a:rPr>
              <a:t>(2): </a:t>
            </a:r>
            <a:r>
              <a:rPr lang="en-US" sz="1300" b="1" i="1" dirty="0" err="1" smtClean="0">
                <a:solidFill>
                  <a:srgbClr val="FAAA32"/>
                </a:solidFill>
                <a:latin typeface="Candara" pitchFamily="34" charset="0"/>
              </a:rPr>
              <a:t>Đỗ</a:t>
            </a:r>
            <a:r>
              <a:rPr lang="en-US" sz="1300" b="1" i="1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1300" b="1" i="1" dirty="0" err="1" smtClean="0">
                <a:solidFill>
                  <a:srgbClr val="FAAA32"/>
                </a:solidFill>
                <a:latin typeface="Candara" pitchFamily="34" charset="0"/>
              </a:rPr>
              <a:t>Ngọc</a:t>
            </a:r>
            <a:r>
              <a:rPr lang="en-US" sz="1300" b="1" i="1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1300" b="1" i="1" dirty="0" err="1" smtClean="0">
                <a:solidFill>
                  <a:srgbClr val="FAAA32"/>
                </a:solidFill>
                <a:latin typeface="Candara" pitchFamily="34" charset="0"/>
              </a:rPr>
              <a:t>Hiếu</a:t>
            </a:r>
            <a:r>
              <a:rPr lang="en-US" sz="1300" b="1" i="1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1300" i="1" dirty="0" err="1" smtClean="0">
                <a:solidFill>
                  <a:srgbClr val="FAAA32"/>
                </a:solidFill>
                <a:latin typeface="Candara" pitchFamily="34" charset="0"/>
              </a:rPr>
              <a:t>và</a:t>
            </a:r>
            <a:r>
              <a:rPr lang="en-US" sz="1300" i="1" dirty="0" smtClean="0">
                <a:solidFill>
                  <a:srgbClr val="FAAA32"/>
                </a:solidFill>
                <a:latin typeface="Candara" pitchFamily="34" charset="0"/>
              </a:rPr>
              <a:t> cs. </a:t>
            </a:r>
            <a:r>
              <a:rPr lang="en-US" sz="1300" i="1" dirty="0" err="1" smtClean="0">
                <a:solidFill>
                  <a:srgbClr val="FAAA32"/>
                </a:solidFill>
                <a:latin typeface="Candara" pitchFamily="34" charset="0"/>
              </a:rPr>
              <a:t>Tạp</a:t>
            </a:r>
            <a:r>
              <a:rPr lang="en-US" sz="1300" i="1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1300" i="1" dirty="0" err="1" smtClean="0">
                <a:solidFill>
                  <a:srgbClr val="FAAA32"/>
                </a:solidFill>
                <a:latin typeface="Candara" pitchFamily="34" charset="0"/>
              </a:rPr>
              <a:t>chí</a:t>
            </a:r>
            <a:r>
              <a:rPr lang="en-US" sz="1300" i="1" dirty="0" smtClean="0">
                <a:solidFill>
                  <a:srgbClr val="FAAA32"/>
                </a:solidFill>
                <a:latin typeface="Candara" pitchFamily="34" charset="0"/>
              </a:rPr>
              <a:t> Y </a:t>
            </a:r>
            <a:r>
              <a:rPr lang="en-US" sz="1300" i="1" dirty="0" err="1" smtClean="0">
                <a:solidFill>
                  <a:srgbClr val="FAAA32"/>
                </a:solidFill>
                <a:latin typeface="Candara" pitchFamily="34" charset="0"/>
              </a:rPr>
              <a:t>học</a:t>
            </a:r>
            <a:r>
              <a:rPr lang="en-US" sz="1300" i="1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1300" i="1" dirty="0" err="1" smtClean="0">
                <a:solidFill>
                  <a:srgbClr val="FAAA32"/>
                </a:solidFill>
                <a:latin typeface="Candara" pitchFamily="34" charset="0"/>
              </a:rPr>
              <a:t>thực</a:t>
            </a:r>
            <a:r>
              <a:rPr lang="en-US" sz="1300" i="1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1300" i="1" dirty="0" err="1" smtClean="0">
                <a:solidFill>
                  <a:srgbClr val="FAAA32"/>
                </a:solidFill>
                <a:latin typeface="Candara" pitchFamily="34" charset="0"/>
              </a:rPr>
              <a:t>hành</a:t>
            </a:r>
            <a:r>
              <a:rPr lang="en-US" sz="1300" i="1" dirty="0" smtClean="0">
                <a:solidFill>
                  <a:srgbClr val="FAAA32"/>
                </a:solidFill>
                <a:latin typeface="Candara" pitchFamily="34" charset="0"/>
              </a:rPr>
              <a:t> 2014; 939:169-171</a:t>
            </a:r>
          </a:p>
          <a:p>
            <a:pPr algn="r"/>
            <a:r>
              <a:rPr lang="en-US" sz="1300" b="1" i="1" dirty="0" smtClean="0">
                <a:solidFill>
                  <a:srgbClr val="FAAA32"/>
                </a:solidFill>
                <a:latin typeface="Candara" pitchFamily="34" charset="0"/>
              </a:rPr>
              <a:t>(3</a:t>
            </a:r>
            <a:r>
              <a:rPr lang="en-US" sz="1300" b="1" i="1" dirty="0">
                <a:solidFill>
                  <a:srgbClr val="FAAA32"/>
                </a:solidFill>
                <a:latin typeface="Candara" pitchFamily="34" charset="0"/>
              </a:rPr>
              <a:t>) http://www.soytecantho.vn</a:t>
            </a:r>
            <a:r>
              <a:rPr lang="en-US" sz="1300" i="1" dirty="0">
                <a:solidFill>
                  <a:srgbClr val="FAAA32"/>
                </a:solidFill>
                <a:latin typeface="Candara" pitchFamily="34" charset="0"/>
              </a:rPr>
              <a:t>/DesktopModules/CMSP//</a:t>
            </a:r>
            <a:r>
              <a:rPr lang="en-US" sz="1300" i="1" dirty="0" smtClean="0">
                <a:solidFill>
                  <a:srgbClr val="FAAA32"/>
                </a:solidFill>
                <a:latin typeface="Candara" pitchFamily="34" charset="0"/>
              </a:rPr>
              <a:t>TT_ChiTietPrint.aspx?NDID=204 </a:t>
            </a:r>
          </a:p>
          <a:p>
            <a:pPr algn="r"/>
            <a:r>
              <a:rPr lang="en-US" sz="1300" b="1" i="1" dirty="0" smtClean="0">
                <a:solidFill>
                  <a:prstClr val="white"/>
                </a:solidFill>
                <a:latin typeface="Candara" pitchFamily="34" charset="0"/>
              </a:rPr>
              <a:t>(4): Kim </a:t>
            </a:r>
            <a:r>
              <a:rPr lang="en-US" sz="1300" i="1" dirty="0" smtClean="0">
                <a:solidFill>
                  <a:prstClr val="white"/>
                </a:solidFill>
                <a:latin typeface="Candara" pitchFamily="34" charset="0"/>
              </a:rPr>
              <a:t>et al. Korean J Pain 2013; 26(1):32-38</a:t>
            </a:r>
            <a:endParaRPr lang="en-US" sz="1300" i="1" dirty="0">
              <a:solidFill>
                <a:prstClr val="white"/>
              </a:solidFill>
              <a:latin typeface="Candara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438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300" b="1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1300" b="1" i="1" dirty="0" smtClean="0">
                <a:solidFill>
                  <a:prstClr val="white"/>
                </a:solidFill>
                <a:latin typeface="Candara" pitchFamily="34" charset="0"/>
              </a:rPr>
              <a:t>Clement </a:t>
            </a:r>
            <a:r>
              <a:rPr lang="en-US" sz="1300" i="1" dirty="0" smtClean="0">
                <a:solidFill>
                  <a:prstClr val="white"/>
                </a:solidFill>
                <a:latin typeface="Candara" pitchFamily="34" charset="0"/>
              </a:rPr>
              <a:t>et al. </a:t>
            </a:r>
            <a:r>
              <a:rPr lang="en-US" sz="1300" i="1" dirty="0" err="1" smtClean="0">
                <a:solidFill>
                  <a:prstClr val="white"/>
                </a:solidFill>
                <a:latin typeface="Candara" pitchFamily="34" charset="0"/>
              </a:rPr>
              <a:t>Acta</a:t>
            </a:r>
            <a:r>
              <a:rPr lang="en-US" sz="1300" i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1300" i="1" dirty="0" err="1" smtClean="0">
                <a:solidFill>
                  <a:prstClr val="white"/>
                </a:solidFill>
                <a:latin typeface="Candara" pitchFamily="34" charset="0"/>
              </a:rPr>
              <a:t>Clinica</a:t>
            </a:r>
            <a:r>
              <a:rPr lang="en-US" sz="1300" i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1300" i="1" dirty="0" err="1" smtClean="0">
                <a:solidFill>
                  <a:prstClr val="white"/>
                </a:solidFill>
                <a:latin typeface="Candara" pitchFamily="34" charset="0"/>
              </a:rPr>
              <a:t>Belgica</a:t>
            </a:r>
            <a:r>
              <a:rPr lang="en-US" sz="1300" i="1" dirty="0" smtClean="0">
                <a:solidFill>
                  <a:prstClr val="white"/>
                </a:solidFill>
                <a:latin typeface="Candara" pitchFamily="34" charset="0"/>
              </a:rPr>
              <a:t> 2013; 68-2</a:t>
            </a:r>
            <a:endParaRPr lang="en-US" sz="1300" i="1" dirty="0">
              <a:solidFill>
                <a:prstClr val="white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374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solidFill>
                  <a:srgbClr val="B0413E"/>
                </a:solidFill>
                <a:latin typeface="Candara" pitchFamily="34" charset="0"/>
              </a:rPr>
              <a:t>CÁC PHẦN TRÌNH BÀY</a:t>
            </a:r>
            <a:endParaRPr lang="en-US" sz="3400" b="1" dirty="0">
              <a:solidFill>
                <a:srgbClr val="B0413E"/>
              </a:solidFill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4403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GIỚI THIỆU CA LÂM SÀNG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BÀN LUẬN – SƠ LƯỢC TỔNG QUAN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ĐÁNH GIÁ QUA CA LÂM SÀNG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0"/>
            <a:ext cx="6477000" cy="228600"/>
          </a:xfrm>
          <a:prstGeom prst="rect">
            <a:avLst/>
          </a:prstGeom>
          <a:solidFill>
            <a:srgbClr val="1E5260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 dirty="0">
              <a:solidFill>
                <a:srgbClr val="4BACC6">
                  <a:lumMod val="50000"/>
                </a:srgbClr>
              </a:solidFill>
              <a:latin typeface="Segoe UI Ligh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6629400"/>
            <a:ext cx="6477000" cy="0"/>
          </a:xfrm>
          <a:prstGeom prst="line">
            <a:avLst/>
          </a:prstGeom>
          <a:ln w="38100">
            <a:solidFill>
              <a:srgbClr val="1E52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9037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B0413E"/>
                </a:solidFill>
                <a:latin typeface="Candara" pitchFamily="34" charset="0"/>
              </a:rPr>
              <a:t>2</a:t>
            </a:r>
            <a:r>
              <a:rPr lang="en-US" sz="3400" b="1" dirty="0" smtClean="0">
                <a:solidFill>
                  <a:srgbClr val="B0413E"/>
                </a:solidFill>
                <a:latin typeface="Candara" pitchFamily="34" charset="0"/>
              </a:rPr>
              <a:t>. </a:t>
            </a:r>
            <a:r>
              <a:rPr lang="en-US" sz="3400" b="1" dirty="0" err="1" smtClean="0">
                <a:solidFill>
                  <a:srgbClr val="B0413E"/>
                </a:solidFill>
                <a:latin typeface="Candara" pitchFamily="34" charset="0"/>
              </a:rPr>
              <a:t>Về</a:t>
            </a:r>
            <a:r>
              <a:rPr lang="en-US" sz="3400" b="1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3400" b="1" dirty="0" err="1" smtClean="0">
                <a:solidFill>
                  <a:srgbClr val="B0413E"/>
                </a:solidFill>
                <a:latin typeface="Candara" pitchFamily="34" charset="0"/>
              </a:rPr>
              <a:t>chỉ</a:t>
            </a:r>
            <a:r>
              <a:rPr lang="en-US" sz="3400" b="1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3400" b="1" dirty="0" err="1" smtClean="0">
                <a:solidFill>
                  <a:srgbClr val="B0413E"/>
                </a:solidFill>
                <a:latin typeface="Candara" pitchFamily="34" charset="0"/>
              </a:rPr>
              <a:t>định</a:t>
            </a:r>
            <a:r>
              <a:rPr lang="en-US" sz="3400" b="1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3400" b="1" dirty="0" err="1" smtClean="0">
                <a:solidFill>
                  <a:srgbClr val="B0413E"/>
                </a:solidFill>
                <a:latin typeface="Candara" pitchFamily="34" charset="0"/>
              </a:rPr>
              <a:t>đặt</a:t>
            </a:r>
            <a:r>
              <a:rPr lang="en-US" sz="3400" b="1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3400" b="1" dirty="0" err="1" smtClean="0">
                <a:solidFill>
                  <a:srgbClr val="B0413E"/>
                </a:solidFill>
                <a:latin typeface="Candara" pitchFamily="34" charset="0"/>
              </a:rPr>
              <a:t>cổng</a:t>
            </a:r>
            <a:r>
              <a:rPr lang="en-US" sz="3400" b="1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3400" b="1" dirty="0" err="1" smtClean="0">
                <a:solidFill>
                  <a:srgbClr val="B0413E"/>
                </a:solidFill>
                <a:latin typeface="Candara" pitchFamily="34" charset="0"/>
              </a:rPr>
              <a:t>tiêm</a:t>
            </a:r>
            <a:r>
              <a:rPr lang="en-US" sz="3400" b="1" dirty="0" smtClean="0">
                <a:solidFill>
                  <a:srgbClr val="B0413E"/>
                </a:solidFill>
                <a:latin typeface="Candara" pitchFamily="34" charset="0"/>
              </a:rPr>
              <a:t> NMC</a:t>
            </a:r>
            <a:r>
              <a:rPr lang="en-US" sz="2000" i="1" dirty="0" smtClean="0">
                <a:solidFill>
                  <a:srgbClr val="B0413E"/>
                </a:solidFill>
                <a:latin typeface="Candara" pitchFamily="34" charset="0"/>
              </a:rPr>
              <a:t> (</a:t>
            </a:r>
            <a:r>
              <a:rPr lang="en-US" sz="2000" i="1" dirty="0" err="1" smtClean="0">
                <a:solidFill>
                  <a:srgbClr val="B0413E"/>
                </a:solidFill>
                <a:latin typeface="Candara" pitchFamily="34" charset="0"/>
              </a:rPr>
              <a:t>tt</a:t>
            </a:r>
            <a:r>
              <a:rPr lang="en-US" sz="2000" i="1" dirty="0" smtClean="0">
                <a:solidFill>
                  <a:srgbClr val="B0413E"/>
                </a:solidFill>
                <a:latin typeface="Candara" pitchFamily="34" charset="0"/>
              </a:rPr>
              <a:t>)</a:t>
            </a:r>
            <a:endParaRPr lang="en-US" sz="2000" i="1" dirty="0">
              <a:solidFill>
                <a:srgbClr val="B0413E"/>
              </a:solidFill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7"/>
            <a:ext cx="8229600" cy="483076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  <a:tabLst>
                <a:tab pos="349250" algn="l"/>
              </a:tabLst>
            </a:pPr>
            <a:r>
              <a:rPr lang="en-US" sz="2500" b="1" dirty="0" smtClean="0">
                <a:solidFill>
                  <a:srgbClr val="FAAA32"/>
                </a:solidFill>
                <a:latin typeface="Candara" pitchFamily="34" charset="0"/>
              </a:rPr>
              <a:t>	BN</a:t>
            </a:r>
            <a:r>
              <a:rPr lang="vi-VN" sz="2500" b="1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vi-VN" sz="2500" b="1" dirty="0">
                <a:solidFill>
                  <a:srgbClr val="FAAA32"/>
                </a:solidFill>
                <a:latin typeface="Candara" pitchFamily="34" charset="0"/>
              </a:rPr>
              <a:t>đau do ung </a:t>
            </a:r>
            <a:r>
              <a:rPr lang="vi-VN" sz="2500" b="1" dirty="0" smtClean="0">
                <a:solidFill>
                  <a:srgbClr val="FAAA32"/>
                </a:solidFill>
                <a:latin typeface="Candara" pitchFamily="34" charset="0"/>
              </a:rPr>
              <a:t>thư</a:t>
            </a:r>
            <a:r>
              <a:rPr lang="en-US" sz="2500" b="1" dirty="0" smtClean="0">
                <a:solidFill>
                  <a:srgbClr val="FAAA32"/>
                </a:solidFill>
                <a:latin typeface="Candara" pitchFamily="34" charset="0"/>
              </a:rPr>
              <a:t>:</a:t>
            </a:r>
            <a:r>
              <a:rPr lang="vi-VN" sz="2500" b="1" dirty="0" smtClean="0">
                <a:solidFill>
                  <a:srgbClr val="FAAA32"/>
                </a:solidFill>
                <a:latin typeface="Candara" pitchFamily="34" charset="0"/>
              </a:rPr>
              <a:t> VAS </a:t>
            </a:r>
            <a:r>
              <a:rPr lang="vi-VN" sz="2500" b="1" dirty="0">
                <a:solidFill>
                  <a:srgbClr val="FAAA32"/>
                </a:solidFill>
                <a:latin typeface="Candara" pitchFamily="34" charset="0"/>
              </a:rPr>
              <a:t>≥ </a:t>
            </a:r>
            <a:r>
              <a:rPr lang="vi-VN" sz="2500" b="1" dirty="0" smtClean="0">
                <a:solidFill>
                  <a:srgbClr val="FAAA32"/>
                </a:solidFill>
                <a:latin typeface="Candara" pitchFamily="34" charset="0"/>
              </a:rPr>
              <a:t>5đ </a:t>
            </a:r>
            <a:r>
              <a:rPr lang="vi-VN" sz="2500" b="1" dirty="0">
                <a:solidFill>
                  <a:srgbClr val="FAAA32"/>
                </a:solidFill>
                <a:latin typeface="Candara" pitchFamily="34" charset="0"/>
              </a:rPr>
              <a:t>ở </a:t>
            </a:r>
            <a:r>
              <a:rPr lang="vi-VN" sz="2500" b="1" dirty="0" smtClean="0">
                <a:solidFill>
                  <a:srgbClr val="FAAA32"/>
                </a:solidFill>
                <a:latin typeface="Candara" pitchFamily="34" charset="0"/>
              </a:rPr>
              <a:t>2 </a:t>
            </a:r>
            <a:r>
              <a:rPr lang="vi-VN" sz="2500" b="1" dirty="0">
                <a:solidFill>
                  <a:srgbClr val="FAAA32"/>
                </a:solidFill>
                <a:latin typeface="Candara" pitchFamily="34" charset="0"/>
              </a:rPr>
              <a:t>thời điểm bất kỳ </a:t>
            </a:r>
            <a:r>
              <a:rPr lang="vi-VN" sz="2500" b="1" dirty="0" smtClean="0">
                <a:solidFill>
                  <a:srgbClr val="FAAA32"/>
                </a:solidFill>
                <a:latin typeface="Candara" pitchFamily="34" charset="0"/>
              </a:rPr>
              <a:t>trong tuần</a:t>
            </a:r>
            <a:r>
              <a:rPr lang="en-US" sz="2500" b="1" dirty="0" smtClean="0">
                <a:solidFill>
                  <a:srgbClr val="FAAA32"/>
                </a:solidFill>
                <a:latin typeface="Candara" pitchFamily="34" charset="0"/>
              </a:rPr>
              <a:t>,</a:t>
            </a:r>
            <a:r>
              <a:rPr lang="vi-VN" sz="2500" b="1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vi-VN" sz="2500" b="1" dirty="0">
                <a:solidFill>
                  <a:srgbClr val="FAAA32"/>
                </a:solidFill>
                <a:latin typeface="Candara" pitchFamily="34" charset="0"/>
              </a:rPr>
              <a:t>có thêm </a:t>
            </a:r>
            <a:r>
              <a:rPr lang="en-US" sz="2500" b="1" dirty="0" smtClean="0">
                <a:solidFill>
                  <a:srgbClr val="FAAA32"/>
                </a:solidFill>
                <a:latin typeface="Candara" pitchFamily="34" charset="0"/>
              </a:rPr>
              <a:t>1</a:t>
            </a:r>
            <a:r>
              <a:rPr lang="vi-VN" sz="2500" b="1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vi-VN" sz="2500" b="1" dirty="0">
                <a:solidFill>
                  <a:srgbClr val="FAAA32"/>
                </a:solidFill>
                <a:latin typeface="Candara" pitchFamily="34" charset="0"/>
              </a:rPr>
              <a:t>trong các tiêu chuẩn </a:t>
            </a:r>
            <a:r>
              <a:rPr lang="vi-VN" sz="2500" b="1" dirty="0" smtClean="0">
                <a:solidFill>
                  <a:srgbClr val="FAAA32"/>
                </a:solidFill>
                <a:latin typeface="Candara" pitchFamily="34" charset="0"/>
              </a:rPr>
              <a:t>sau:</a:t>
            </a:r>
            <a:endParaRPr lang="vi-VN" sz="2500" b="1" dirty="0">
              <a:solidFill>
                <a:srgbClr val="FAAA32"/>
              </a:solidFill>
              <a:latin typeface="Candara" pitchFamily="34" charset="0"/>
            </a:endParaRPr>
          </a:p>
          <a:p>
            <a:pPr algn="just"/>
            <a:r>
              <a:rPr lang="vi-VN" sz="2300" b="1" i="1" dirty="0" smtClean="0">
                <a:solidFill>
                  <a:schemeClr val="bg1"/>
                </a:solidFill>
                <a:latin typeface="Candara" pitchFamily="34" charset="0"/>
              </a:rPr>
              <a:t>Không </a:t>
            </a:r>
            <a:r>
              <a:rPr lang="vi-VN" sz="2300" b="1" i="1" dirty="0">
                <a:solidFill>
                  <a:schemeClr val="bg1"/>
                </a:solidFill>
                <a:latin typeface="Candara" pitchFamily="34" charset="0"/>
              </a:rPr>
              <a:t>thể kiểm soát đau đầy đủ </a:t>
            </a:r>
            <a:r>
              <a:rPr lang="vi-VN" sz="2300" i="1" dirty="0" smtClean="0">
                <a:solidFill>
                  <a:schemeClr val="bg1"/>
                </a:solidFill>
                <a:latin typeface="Candara" pitchFamily="34" charset="0"/>
              </a:rPr>
              <a:t>bằng </a:t>
            </a:r>
            <a:r>
              <a:rPr lang="vi-VN" sz="2300" i="1" dirty="0">
                <a:solidFill>
                  <a:schemeClr val="bg1"/>
                </a:solidFill>
                <a:latin typeface="Candara" pitchFamily="34" charset="0"/>
              </a:rPr>
              <a:t>morphin </a:t>
            </a:r>
            <a:r>
              <a:rPr lang="en-US" sz="2300" i="1" dirty="0" smtClean="0">
                <a:solidFill>
                  <a:schemeClr val="bg1"/>
                </a:solidFill>
                <a:latin typeface="Candara" pitchFamily="34" charset="0"/>
              </a:rPr>
              <a:t>TM</a:t>
            </a:r>
            <a:r>
              <a:rPr lang="vi-VN" sz="23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vi-VN" sz="2300" i="1" dirty="0">
                <a:solidFill>
                  <a:schemeClr val="bg1"/>
                </a:solidFill>
                <a:latin typeface="Candara" pitchFamily="34" charset="0"/>
              </a:rPr>
              <a:t>với tổng liều lớn </a:t>
            </a:r>
            <a:r>
              <a:rPr lang="vi-VN" sz="2300" b="1" i="1" dirty="0">
                <a:solidFill>
                  <a:schemeClr val="bg1"/>
                </a:solidFill>
                <a:latin typeface="Candara" pitchFamily="34" charset="0"/>
              </a:rPr>
              <a:t>&gt;100mg/ngày </a:t>
            </a:r>
            <a:r>
              <a:rPr lang="vi-VN" sz="2300" i="1" dirty="0" smtClean="0">
                <a:solidFill>
                  <a:schemeClr val="bg1"/>
                </a:solidFill>
                <a:latin typeface="Candara" pitchFamily="34" charset="0"/>
              </a:rPr>
              <a:t>hoặc</a:t>
            </a:r>
            <a:r>
              <a:rPr lang="en-US" sz="23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i="1" dirty="0" err="1" smtClean="0">
                <a:solidFill>
                  <a:schemeClr val="bg1"/>
                </a:solidFill>
                <a:latin typeface="Candara" pitchFamily="34" charset="0"/>
              </a:rPr>
              <a:t>morphin</a:t>
            </a:r>
            <a:r>
              <a:rPr lang="en-US" sz="23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i="1" dirty="0" err="1" smtClean="0">
                <a:solidFill>
                  <a:schemeClr val="bg1"/>
                </a:solidFill>
                <a:latin typeface="Candara" pitchFamily="34" charset="0"/>
              </a:rPr>
              <a:t>uống</a:t>
            </a:r>
            <a:r>
              <a:rPr lang="vi-VN" sz="23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vi-VN" sz="2300" b="1" i="1" dirty="0">
                <a:solidFill>
                  <a:schemeClr val="bg1"/>
                </a:solidFill>
                <a:latin typeface="Candara" pitchFamily="34" charset="0"/>
              </a:rPr>
              <a:t>&gt;</a:t>
            </a:r>
            <a:r>
              <a:rPr lang="vi-VN" sz="2300" b="1" i="1" dirty="0" smtClean="0">
                <a:solidFill>
                  <a:schemeClr val="bg1"/>
                </a:solidFill>
                <a:latin typeface="Candara" pitchFamily="34" charset="0"/>
              </a:rPr>
              <a:t>200mg/ngày</a:t>
            </a:r>
            <a:endParaRPr lang="vi-VN" sz="2300" b="1" i="1" dirty="0">
              <a:solidFill>
                <a:schemeClr val="bg1"/>
              </a:solidFill>
              <a:latin typeface="Candara" pitchFamily="34" charset="0"/>
            </a:endParaRPr>
          </a:p>
          <a:p>
            <a:pPr algn="just"/>
            <a:r>
              <a:rPr lang="vi-VN" sz="2300" i="1" dirty="0" smtClean="0">
                <a:solidFill>
                  <a:schemeClr val="bg1"/>
                </a:solidFill>
                <a:latin typeface="Candara" pitchFamily="34" charset="0"/>
              </a:rPr>
              <a:t>Có </a:t>
            </a:r>
            <a:r>
              <a:rPr lang="vi-VN" sz="2300" i="1" dirty="0">
                <a:solidFill>
                  <a:schemeClr val="bg1"/>
                </a:solidFill>
                <a:latin typeface="Candara" pitchFamily="34" charset="0"/>
              </a:rPr>
              <a:t>thể kiểm soát đau đầy đủ hoặc không </a:t>
            </a:r>
            <a:r>
              <a:rPr lang="vi-VN" sz="2300" i="1" dirty="0" smtClean="0">
                <a:solidFill>
                  <a:schemeClr val="bg1"/>
                </a:solidFill>
                <a:latin typeface="Candara" pitchFamily="34" charset="0"/>
              </a:rPr>
              <a:t>bằng </a:t>
            </a:r>
            <a:r>
              <a:rPr lang="vi-VN" sz="2300" i="1" dirty="0">
                <a:solidFill>
                  <a:schemeClr val="bg1"/>
                </a:solidFill>
                <a:latin typeface="Candara" pitchFamily="34" charset="0"/>
              </a:rPr>
              <a:t>morphin </a:t>
            </a:r>
            <a:r>
              <a:rPr lang="en-US" sz="2300" i="1" dirty="0" smtClean="0">
                <a:solidFill>
                  <a:schemeClr val="bg1"/>
                </a:solidFill>
                <a:latin typeface="Candara" pitchFamily="34" charset="0"/>
              </a:rPr>
              <a:t>TM</a:t>
            </a:r>
            <a:r>
              <a:rPr lang="vi-VN" sz="23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vi-VN" sz="2300" i="1" dirty="0">
                <a:solidFill>
                  <a:schemeClr val="bg1"/>
                </a:solidFill>
                <a:latin typeface="Candara" pitchFamily="34" charset="0"/>
              </a:rPr>
              <a:t>với tổng liều thấp hơn </a:t>
            </a:r>
            <a:r>
              <a:rPr lang="vi-VN" sz="2300" i="1" dirty="0" smtClean="0">
                <a:solidFill>
                  <a:schemeClr val="bg1"/>
                </a:solidFill>
                <a:latin typeface="Candara" pitchFamily="34" charset="0"/>
              </a:rPr>
              <a:t>nhưg có </a:t>
            </a:r>
            <a:r>
              <a:rPr lang="vi-VN" sz="2300" b="1" i="1" dirty="0">
                <a:solidFill>
                  <a:schemeClr val="bg1"/>
                </a:solidFill>
                <a:latin typeface="Candara" pitchFamily="34" charset="0"/>
              </a:rPr>
              <a:t>nhiều </a:t>
            </a:r>
            <a:r>
              <a:rPr lang="en-US" sz="2300" b="1" i="1" dirty="0" smtClean="0">
                <a:solidFill>
                  <a:schemeClr val="bg1"/>
                </a:solidFill>
                <a:latin typeface="Candara" pitchFamily="34" charset="0"/>
              </a:rPr>
              <a:t>TDKMM</a:t>
            </a:r>
            <a:r>
              <a:rPr lang="en-US" sz="2300" b="1" i="1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vi-VN" sz="2300" i="1" dirty="0" smtClean="0">
                <a:solidFill>
                  <a:schemeClr val="bg1"/>
                </a:solidFill>
                <a:latin typeface="Candara" pitchFamily="34" charset="0"/>
              </a:rPr>
              <a:t>không </a:t>
            </a:r>
            <a:r>
              <a:rPr lang="en-US" sz="2300" i="1" dirty="0" err="1" smtClean="0">
                <a:solidFill>
                  <a:schemeClr val="bg1"/>
                </a:solidFill>
                <a:latin typeface="Candara" pitchFamily="34" charset="0"/>
              </a:rPr>
              <a:t>kiểm</a:t>
            </a:r>
            <a:r>
              <a:rPr lang="en-US" sz="23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i="1" dirty="0" err="1" smtClean="0">
                <a:solidFill>
                  <a:schemeClr val="bg1"/>
                </a:solidFill>
                <a:latin typeface="Candara" pitchFamily="34" charset="0"/>
              </a:rPr>
              <a:t>soát</a:t>
            </a:r>
            <a:r>
              <a:rPr lang="vi-VN" sz="2300" i="1" dirty="0" smtClean="0">
                <a:solidFill>
                  <a:schemeClr val="bg1"/>
                </a:solidFill>
                <a:latin typeface="Candara" pitchFamily="34" charset="0"/>
              </a:rPr>
              <a:t> được</a:t>
            </a:r>
            <a:endParaRPr lang="vi-VN" sz="2300" i="1" dirty="0">
              <a:solidFill>
                <a:schemeClr val="bg1"/>
              </a:solidFill>
              <a:latin typeface="Candara" pitchFamily="34" charset="0"/>
            </a:endParaRPr>
          </a:p>
          <a:p>
            <a:pPr algn="just"/>
            <a:r>
              <a:rPr lang="en-US" sz="2300" i="1" dirty="0">
                <a:solidFill>
                  <a:schemeClr val="bg1"/>
                </a:solidFill>
                <a:latin typeface="Candara" pitchFamily="34" charset="0"/>
              </a:rPr>
              <a:t>B</a:t>
            </a:r>
            <a:r>
              <a:rPr lang="vi-VN" sz="2300" i="1" dirty="0" smtClean="0">
                <a:solidFill>
                  <a:schemeClr val="bg1"/>
                </a:solidFill>
                <a:latin typeface="Candara" pitchFamily="34" charset="0"/>
              </a:rPr>
              <a:t>ằng chứng</a:t>
            </a:r>
            <a:r>
              <a:rPr lang="en-US" sz="23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vi-VN" sz="2300" i="1" dirty="0">
                <a:solidFill>
                  <a:schemeClr val="bg1"/>
                </a:solidFill>
                <a:latin typeface="Candara" pitchFamily="34" charset="0"/>
              </a:rPr>
              <a:t>về mô </a:t>
            </a:r>
            <a:r>
              <a:rPr lang="vi-VN" sz="2300" i="1" dirty="0" smtClean="0">
                <a:solidFill>
                  <a:schemeClr val="bg1"/>
                </a:solidFill>
                <a:latin typeface="Candara" pitchFamily="34" charset="0"/>
              </a:rPr>
              <a:t>học</a:t>
            </a:r>
            <a:r>
              <a:rPr lang="en-US" sz="2300" i="1" dirty="0" smtClean="0">
                <a:solidFill>
                  <a:schemeClr val="bg1"/>
                </a:solidFill>
                <a:latin typeface="Candara" pitchFamily="34" charset="0"/>
              </a:rPr>
              <a:t>/</a:t>
            </a:r>
            <a:r>
              <a:rPr lang="vi-VN" sz="2300" i="1" dirty="0" smtClean="0">
                <a:solidFill>
                  <a:schemeClr val="bg1"/>
                </a:solidFill>
                <a:latin typeface="Candara" pitchFamily="34" charset="0"/>
              </a:rPr>
              <a:t>tế </a:t>
            </a:r>
            <a:r>
              <a:rPr lang="vi-VN" sz="2300" i="1" dirty="0">
                <a:solidFill>
                  <a:schemeClr val="bg1"/>
                </a:solidFill>
                <a:latin typeface="Candara" pitchFamily="34" charset="0"/>
              </a:rPr>
              <a:t>bào học</a:t>
            </a:r>
            <a:r>
              <a:rPr lang="vi-VN" sz="23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vi-VN" sz="2300" i="1" dirty="0">
                <a:solidFill>
                  <a:schemeClr val="bg1"/>
                </a:solidFill>
                <a:latin typeface="Candara" pitchFamily="34" charset="0"/>
              </a:rPr>
              <a:t>đang ở </a:t>
            </a:r>
            <a:r>
              <a:rPr lang="vi-VN" sz="2300" i="1" dirty="0" smtClean="0">
                <a:solidFill>
                  <a:schemeClr val="bg1"/>
                </a:solidFill>
                <a:latin typeface="Candara" pitchFamily="34" charset="0"/>
              </a:rPr>
              <a:t>g</a:t>
            </a:r>
            <a:r>
              <a:rPr lang="en-US" sz="2300" i="1" dirty="0" err="1" smtClean="0">
                <a:solidFill>
                  <a:schemeClr val="bg1"/>
                </a:solidFill>
                <a:latin typeface="Candara" pitchFamily="34" charset="0"/>
              </a:rPr>
              <a:t>iai</a:t>
            </a:r>
            <a:r>
              <a:rPr lang="en-US" sz="23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i="1" dirty="0" err="1" smtClean="0">
                <a:solidFill>
                  <a:schemeClr val="bg1"/>
                </a:solidFill>
                <a:latin typeface="Candara" pitchFamily="34" charset="0"/>
              </a:rPr>
              <a:t>đoạn</a:t>
            </a:r>
            <a:r>
              <a:rPr lang="vi-VN" sz="23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vi-VN" sz="2300" i="1" dirty="0">
                <a:solidFill>
                  <a:schemeClr val="bg1"/>
                </a:solidFill>
                <a:latin typeface="Candara" pitchFamily="34" charset="0"/>
              </a:rPr>
              <a:t>tiến </a:t>
            </a:r>
            <a:r>
              <a:rPr lang="vi-VN" sz="2300" i="1" dirty="0" smtClean="0">
                <a:solidFill>
                  <a:schemeClr val="bg1"/>
                </a:solidFill>
                <a:latin typeface="Candara" pitchFamily="34" charset="0"/>
              </a:rPr>
              <a:t>triển</a:t>
            </a:r>
            <a:endParaRPr lang="en-US" sz="2300" i="1" dirty="0" smtClean="0">
              <a:solidFill>
                <a:schemeClr val="bg1"/>
              </a:solidFill>
              <a:latin typeface="Candara" pitchFamily="34" charset="0"/>
            </a:endParaRPr>
          </a:p>
          <a:p>
            <a:pPr algn="just"/>
            <a:r>
              <a:rPr lang="en-US" sz="2300" i="1" dirty="0" err="1" smtClean="0">
                <a:solidFill>
                  <a:schemeClr val="bg1"/>
                </a:solidFill>
                <a:latin typeface="Candara" pitchFamily="34" charset="0"/>
              </a:rPr>
              <a:t>Tiên</a:t>
            </a:r>
            <a:r>
              <a:rPr lang="en-US" sz="23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i="1" dirty="0" err="1" smtClean="0">
                <a:solidFill>
                  <a:schemeClr val="bg1"/>
                </a:solidFill>
                <a:latin typeface="Candara" pitchFamily="34" charset="0"/>
              </a:rPr>
              <a:t>lượng</a:t>
            </a:r>
            <a:r>
              <a:rPr lang="en-US" sz="23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i="1" dirty="0" err="1" smtClean="0">
                <a:solidFill>
                  <a:schemeClr val="bg1"/>
                </a:solidFill>
                <a:latin typeface="Candara" pitchFamily="34" charset="0"/>
              </a:rPr>
              <a:t>thời</a:t>
            </a:r>
            <a:r>
              <a:rPr lang="en-US" sz="23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i="1" dirty="0" err="1" smtClean="0">
                <a:solidFill>
                  <a:schemeClr val="bg1"/>
                </a:solidFill>
                <a:latin typeface="Candara" pitchFamily="34" charset="0"/>
              </a:rPr>
              <a:t>gian</a:t>
            </a:r>
            <a:r>
              <a:rPr lang="en-US" sz="23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i="1" dirty="0" err="1" smtClean="0">
                <a:solidFill>
                  <a:schemeClr val="bg1"/>
                </a:solidFill>
                <a:latin typeface="Candara" pitchFamily="34" charset="0"/>
              </a:rPr>
              <a:t>sống</a:t>
            </a:r>
            <a:r>
              <a:rPr lang="en-US" sz="23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i="1" dirty="0" err="1" smtClean="0">
                <a:solidFill>
                  <a:schemeClr val="bg1"/>
                </a:solidFill>
                <a:latin typeface="Candara" pitchFamily="34" charset="0"/>
              </a:rPr>
              <a:t>còn</a:t>
            </a:r>
            <a:r>
              <a:rPr lang="en-US" sz="23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i="1" dirty="0" err="1" smtClean="0">
                <a:solidFill>
                  <a:schemeClr val="bg1"/>
                </a:solidFill>
                <a:latin typeface="Candara" pitchFamily="34" charset="0"/>
              </a:rPr>
              <a:t>lại</a:t>
            </a:r>
            <a:r>
              <a:rPr lang="en-US" sz="2300" i="1" dirty="0" smtClean="0">
                <a:solidFill>
                  <a:schemeClr val="bg1"/>
                </a:solidFill>
                <a:latin typeface="Candara" pitchFamily="34" charset="0"/>
              </a:rPr>
              <a:t> &gt; 3 </a:t>
            </a:r>
            <a:r>
              <a:rPr lang="en-US" sz="2300" i="1" dirty="0" err="1" smtClean="0">
                <a:solidFill>
                  <a:schemeClr val="bg1"/>
                </a:solidFill>
                <a:latin typeface="Candara" pitchFamily="34" charset="0"/>
              </a:rPr>
              <a:t>tháng</a:t>
            </a:r>
            <a:endParaRPr lang="vi-VN" sz="2300" i="1" dirty="0">
              <a:solidFill>
                <a:schemeClr val="bg1"/>
              </a:solidFill>
              <a:latin typeface="Candara" pitchFamily="34" charset="0"/>
            </a:endParaRPr>
          </a:p>
          <a:p>
            <a:pPr algn="just"/>
            <a:r>
              <a:rPr lang="vi-VN" sz="2300" i="1" dirty="0" smtClean="0">
                <a:solidFill>
                  <a:schemeClr val="bg1"/>
                </a:solidFill>
                <a:latin typeface="Candara" pitchFamily="34" charset="0"/>
              </a:rPr>
              <a:t>Mong </a:t>
            </a:r>
            <a:r>
              <a:rPr lang="vi-VN" sz="2300" i="1" dirty="0">
                <a:solidFill>
                  <a:schemeClr val="bg1"/>
                </a:solidFill>
                <a:latin typeface="Candara" pitchFamily="34" charset="0"/>
              </a:rPr>
              <a:t>đợi mức độ đau thấp trong </a:t>
            </a:r>
            <a:r>
              <a:rPr lang="vi-VN" sz="2300" i="1" dirty="0" smtClean="0">
                <a:solidFill>
                  <a:schemeClr val="bg1"/>
                </a:solidFill>
                <a:latin typeface="Candara" pitchFamily="34" charset="0"/>
              </a:rPr>
              <a:t>khoảng </a:t>
            </a:r>
            <a:r>
              <a:rPr lang="vi-VN" sz="2300" i="1" dirty="0">
                <a:solidFill>
                  <a:schemeClr val="bg1"/>
                </a:solidFill>
                <a:latin typeface="Candara" pitchFamily="34" charset="0"/>
              </a:rPr>
              <a:t>thời gian sống còn </a:t>
            </a:r>
            <a:r>
              <a:rPr lang="vi-VN" sz="2300" i="1" dirty="0" smtClean="0">
                <a:solidFill>
                  <a:schemeClr val="bg1"/>
                </a:solidFill>
                <a:latin typeface="Candara" pitchFamily="34" charset="0"/>
              </a:rPr>
              <a:t>lại</a:t>
            </a:r>
            <a:endParaRPr lang="vi-VN" sz="2300" i="1" dirty="0">
              <a:solidFill>
                <a:schemeClr val="bg1"/>
              </a:solidFill>
              <a:latin typeface="Candara" pitchFamily="34" charset="0"/>
            </a:endParaRPr>
          </a:p>
          <a:p>
            <a:pPr algn="just"/>
            <a:r>
              <a:rPr lang="vi-VN" sz="2300" i="1" dirty="0" smtClean="0">
                <a:solidFill>
                  <a:schemeClr val="bg1"/>
                </a:solidFill>
                <a:latin typeface="Candara" pitchFamily="34" charset="0"/>
              </a:rPr>
              <a:t>Không </a:t>
            </a:r>
            <a:r>
              <a:rPr lang="en-US" sz="2300" i="1" dirty="0" smtClean="0">
                <a:solidFill>
                  <a:schemeClr val="bg1"/>
                </a:solidFill>
                <a:latin typeface="Candara" pitchFamily="34" charset="0"/>
              </a:rPr>
              <a:t>“</a:t>
            </a:r>
            <a:r>
              <a:rPr lang="vi-VN" sz="2300" i="1" dirty="0" smtClean="0">
                <a:solidFill>
                  <a:schemeClr val="bg1"/>
                </a:solidFill>
                <a:latin typeface="Candara" pitchFamily="34" charset="0"/>
              </a:rPr>
              <a:t>thích hợp</a:t>
            </a:r>
            <a:r>
              <a:rPr lang="en-US" sz="2300" i="1" dirty="0" smtClean="0">
                <a:solidFill>
                  <a:schemeClr val="bg1"/>
                </a:solidFill>
                <a:latin typeface="Candara" pitchFamily="34" charset="0"/>
              </a:rPr>
              <a:t>”</a:t>
            </a:r>
            <a:r>
              <a:rPr lang="vi-VN" sz="23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vi-VN" sz="2300" i="1" dirty="0">
                <a:solidFill>
                  <a:schemeClr val="bg1"/>
                </a:solidFill>
                <a:latin typeface="Candara" pitchFamily="34" charset="0"/>
              </a:rPr>
              <a:t>với các phẫu/thủ thuật giảm đau can thiệp khác như đặt hệ thống IDDS, huỷ thần kinh…</a:t>
            </a:r>
          </a:p>
          <a:p>
            <a:pPr algn="just"/>
            <a:r>
              <a:rPr lang="en-US" sz="2300" i="1" dirty="0" err="1" smtClean="0">
                <a:solidFill>
                  <a:schemeClr val="bg1"/>
                </a:solidFill>
                <a:latin typeface="Candara" pitchFamily="34" charset="0"/>
              </a:rPr>
              <a:t>Giảm</a:t>
            </a:r>
            <a:r>
              <a:rPr lang="en-US" sz="23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i="1" dirty="0" err="1" smtClean="0">
                <a:solidFill>
                  <a:schemeClr val="bg1"/>
                </a:solidFill>
                <a:latin typeface="Candara" pitchFamily="34" charset="0"/>
              </a:rPr>
              <a:t>đau</a:t>
            </a:r>
            <a:r>
              <a:rPr lang="vi-VN" sz="23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vi-VN" sz="2300" i="1" dirty="0">
                <a:solidFill>
                  <a:schemeClr val="bg1"/>
                </a:solidFill>
                <a:latin typeface="Candara" pitchFamily="34" charset="0"/>
              </a:rPr>
              <a:t>tốt </a:t>
            </a:r>
            <a:r>
              <a:rPr lang="vi-VN" sz="2300" i="1" dirty="0" smtClean="0">
                <a:solidFill>
                  <a:schemeClr val="bg1"/>
                </a:solidFill>
                <a:latin typeface="Candara" pitchFamily="34" charset="0"/>
              </a:rPr>
              <a:t>với </a:t>
            </a:r>
            <a:r>
              <a:rPr lang="vi-VN" sz="2300" i="1" dirty="0">
                <a:solidFill>
                  <a:schemeClr val="bg1"/>
                </a:solidFill>
                <a:latin typeface="Candara" pitchFamily="34" charset="0"/>
              </a:rPr>
              <a:t>morphin </a:t>
            </a:r>
            <a:r>
              <a:rPr lang="en-US" sz="2300" i="1" dirty="0" smtClean="0">
                <a:solidFill>
                  <a:schemeClr val="bg1"/>
                </a:solidFill>
                <a:latin typeface="Candara" pitchFamily="34" charset="0"/>
              </a:rPr>
              <a:t>NMC</a:t>
            </a:r>
            <a:r>
              <a:rPr lang="vi-VN" sz="23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vi-VN" sz="2300" i="1" dirty="0">
                <a:solidFill>
                  <a:schemeClr val="bg1"/>
                </a:solidFill>
                <a:latin typeface="Candara" pitchFamily="34" charset="0"/>
              </a:rPr>
              <a:t>qua catheter lưu tạm </a:t>
            </a:r>
            <a:r>
              <a:rPr lang="vi-VN" sz="2300" i="1" dirty="0" smtClean="0">
                <a:solidFill>
                  <a:schemeClr val="bg1"/>
                </a:solidFill>
                <a:latin typeface="Candara" pitchFamily="34" charset="0"/>
              </a:rPr>
              <a:t>thời</a:t>
            </a:r>
            <a:endParaRPr lang="vi-VN" sz="2300" i="1" dirty="0">
              <a:solidFill>
                <a:schemeClr val="bg1"/>
              </a:solidFill>
              <a:latin typeface="Candara" pitchFamily="34" charset="0"/>
            </a:endParaRPr>
          </a:p>
          <a:p>
            <a:pPr algn="just"/>
            <a:r>
              <a:rPr lang="en-US" sz="2300" i="1" dirty="0">
                <a:solidFill>
                  <a:schemeClr val="bg1"/>
                </a:solidFill>
                <a:latin typeface="Candara" pitchFamily="34" charset="0"/>
              </a:rPr>
              <a:t>K</a:t>
            </a:r>
            <a:r>
              <a:rPr lang="vi-VN" sz="2300" i="1" dirty="0" smtClean="0">
                <a:solidFill>
                  <a:schemeClr val="bg1"/>
                </a:solidFill>
                <a:latin typeface="Candara" pitchFamily="34" charset="0"/>
              </a:rPr>
              <a:t>hông có </a:t>
            </a:r>
            <a:r>
              <a:rPr lang="vi-VN" sz="2300" i="1" dirty="0">
                <a:solidFill>
                  <a:schemeClr val="bg1"/>
                </a:solidFill>
                <a:latin typeface="Candara" pitchFamily="34" charset="0"/>
              </a:rPr>
              <a:t>chống chỉ định chung của gây </a:t>
            </a:r>
            <a:r>
              <a:rPr lang="vi-VN" sz="2300" i="1" dirty="0" smtClean="0">
                <a:solidFill>
                  <a:schemeClr val="bg1"/>
                </a:solidFill>
                <a:latin typeface="Candara" pitchFamily="34" charset="0"/>
              </a:rPr>
              <a:t>t</a:t>
            </a:r>
            <a:r>
              <a:rPr lang="en-US" sz="2300" i="1" dirty="0" smtClean="0">
                <a:solidFill>
                  <a:schemeClr val="bg1"/>
                </a:solidFill>
                <a:latin typeface="Candara" pitchFamily="34" charset="0"/>
              </a:rPr>
              <a:t>ê NMC</a:t>
            </a:r>
            <a:endParaRPr lang="vi-VN" sz="2300" i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0"/>
            <a:ext cx="6477000" cy="228600"/>
          </a:xfrm>
          <a:prstGeom prst="rect">
            <a:avLst/>
          </a:prstGeom>
          <a:solidFill>
            <a:srgbClr val="1E5260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 dirty="0">
              <a:solidFill>
                <a:srgbClr val="4BACC6">
                  <a:lumMod val="50000"/>
                </a:srgbClr>
              </a:solidFill>
              <a:latin typeface="Segoe UI Ligh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6629400"/>
            <a:ext cx="6477000" cy="0"/>
          </a:xfrm>
          <a:prstGeom prst="line">
            <a:avLst/>
          </a:prstGeom>
          <a:ln w="38100">
            <a:solidFill>
              <a:srgbClr val="1E52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457200" y="57150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300" b="1" i="1" dirty="0">
                <a:solidFill>
                  <a:schemeClr val="bg1"/>
                </a:solidFill>
                <a:latin typeface="Candara" pitchFamily="34" charset="0"/>
              </a:rPr>
              <a:t>Eisenach</a:t>
            </a:r>
            <a:r>
              <a:rPr lang="en-US" sz="1300" i="1" dirty="0">
                <a:solidFill>
                  <a:schemeClr val="bg1"/>
                </a:solidFill>
                <a:latin typeface="Candara" pitchFamily="34" charset="0"/>
              </a:rPr>
              <a:t> et al</a:t>
            </a:r>
            <a:r>
              <a:rPr lang="en-US" sz="1300" i="1" dirty="0" smtClean="0">
                <a:solidFill>
                  <a:schemeClr val="bg1"/>
                </a:solidFill>
                <a:latin typeface="Candara" pitchFamily="34" charset="0"/>
              </a:rPr>
              <a:t>. </a:t>
            </a:r>
            <a:r>
              <a:rPr lang="en-US" sz="1300" i="1" dirty="0">
                <a:solidFill>
                  <a:schemeClr val="bg1"/>
                </a:solidFill>
                <a:latin typeface="Candara" pitchFamily="34" charset="0"/>
              </a:rPr>
              <a:t>Pain, 61 (</a:t>
            </a:r>
            <a:r>
              <a:rPr lang="en-US" sz="1300" i="1" dirty="0" smtClean="0">
                <a:solidFill>
                  <a:schemeClr val="bg1"/>
                </a:solidFill>
                <a:latin typeface="Candara" pitchFamily="34" charset="0"/>
              </a:rPr>
              <a:t>1995)391-399</a:t>
            </a:r>
          </a:p>
          <a:p>
            <a:pPr algn="r"/>
            <a:r>
              <a:rPr lang="en-US" sz="1300" b="1" i="1" dirty="0" smtClean="0">
                <a:solidFill>
                  <a:schemeClr val="bg1"/>
                </a:solidFill>
                <a:latin typeface="Candara" pitchFamily="34" charset="0"/>
              </a:rPr>
              <a:t>Follett</a:t>
            </a:r>
            <a:r>
              <a:rPr lang="en-US" sz="1300" i="1" dirty="0" smtClean="0">
                <a:solidFill>
                  <a:schemeClr val="bg1"/>
                </a:solidFill>
                <a:latin typeface="Candara" pitchFamily="34" charset="0"/>
              </a:rPr>
              <a:t> et </a:t>
            </a:r>
            <a:r>
              <a:rPr lang="en-US" sz="1300" i="1" dirty="0">
                <a:solidFill>
                  <a:schemeClr val="bg1"/>
                </a:solidFill>
                <a:latin typeface="Candara" pitchFamily="34" charset="0"/>
              </a:rPr>
              <a:t>al. Pain, 49 (1992) </a:t>
            </a:r>
            <a:r>
              <a:rPr lang="en-US" sz="1300" i="1" dirty="0" smtClean="0">
                <a:solidFill>
                  <a:schemeClr val="bg1"/>
                </a:solidFill>
                <a:latin typeface="Candara" pitchFamily="34" charset="0"/>
              </a:rPr>
              <a:t>21-25</a:t>
            </a:r>
          </a:p>
          <a:p>
            <a:pPr algn="r"/>
            <a:r>
              <a:rPr lang="en-US" sz="1300" b="1" i="1" dirty="0">
                <a:solidFill>
                  <a:schemeClr val="bg1"/>
                </a:solidFill>
                <a:latin typeface="Candara" pitchFamily="34" charset="0"/>
              </a:rPr>
              <a:t>Smith</a:t>
            </a:r>
            <a:r>
              <a:rPr lang="en-US" sz="1300" i="1" dirty="0">
                <a:solidFill>
                  <a:schemeClr val="bg1"/>
                </a:solidFill>
                <a:latin typeface="Candara" pitchFamily="34" charset="0"/>
              </a:rPr>
              <a:t> et al. Journal of Clinical Oncology, </a:t>
            </a:r>
            <a:r>
              <a:rPr lang="en-US" sz="1300" i="1" dirty="0" smtClean="0">
                <a:solidFill>
                  <a:schemeClr val="bg1"/>
                </a:solidFill>
                <a:latin typeface="Candara" pitchFamily="34" charset="0"/>
              </a:rPr>
              <a:t>20 (2002) 4040-4049  </a:t>
            </a:r>
            <a:endParaRPr lang="en-US" sz="1300" i="1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639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B0413E"/>
                </a:solidFill>
                <a:latin typeface="Candara" pitchFamily="34" charset="0"/>
              </a:rPr>
              <a:t>3</a:t>
            </a:r>
            <a:r>
              <a:rPr lang="en-US" sz="3400" b="1" dirty="0" smtClean="0">
                <a:solidFill>
                  <a:srgbClr val="B0413E"/>
                </a:solidFill>
                <a:latin typeface="Candara" pitchFamily="34" charset="0"/>
              </a:rPr>
              <a:t>. </a:t>
            </a:r>
            <a:r>
              <a:rPr lang="en-US" sz="3400" b="1" dirty="0" err="1" smtClean="0">
                <a:solidFill>
                  <a:srgbClr val="B0413E"/>
                </a:solidFill>
                <a:latin typeface="Candara" pitchFamily="34" charset="0"/>
              </a:rPr>
              <a:t>Về</a:t>
            </a:r>
            <a:r>
              <a:rPr lang="en-US" sz="3400" b="1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3400" b="1" dirty="0" err="1" smtClean="0">
                <a:solidFill>
                  <a:srgbClr val="B0413E"/>
                </a:solidFill>
                <a:latin typeface="Candara" pitchFamily="34" charset="0"/>
              </a:rPr>
              <a:t>các</a:t>
            </a:r>
            <a:r>
              <a:rPr lang="en-US" sz="3400" b="1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3400" b="1" dirty="0" err="1" smtClean="0">
                <a:solidFill>
                  <a:srgbClr val="B0413E"/>
                </a:solidFill>
                <a:latin typeface="Candara" pitchFamily="34" charset="0"/>
              </a:rPr>
              <a:t>thuốc</a:t>
            </a:r>
            <a:r>
              <a:rPr lang="en-US" sz="3400" b="1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3400" b="1" dirty="0" err="1" smtClean="0">
                <a:solidFill>
                  <a:srgbClr val="B0413E"/>
                </a:solidFill>
                <a:latin typeface="Candara" pitchFamily="34" charset="0"/>
              </a:rPr>
              <a:t>sử</a:t>
            </a:r>
            <a:r>
              <a:rPr lang="en-US" sz="3400" b="1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3400" b="1" dirty="0" err="1" smtClean="0">
                <a:solidFill>
                  <a:srgbClr val="B0413E"/>
                </a:solidFill>
                <a:latin typeface="Candara" pitchFamily="34" charset="0"/>
              </a:rPr>
              <a:t>dụng</a:t>
            </a:r>
            <a:endParaRPr lang="en-US" sz="3400" b="1" dirty="0">
              <a:solidFill>
                <a:srgbClr val="B0413E"/>
              </a:solidFill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305800" cy="62484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b="1" dirty="0" err="1" smtClean="0">
                <a:solidFill>
                  <a:srgbClr val="FAAA32"/>
                </a:solidFill>
                <a:latin typeface="Candara" pitchFamily="34" charset="0"/>
              </a:rPr>
              <a:t>Morphin</a:t>
            </a:r>
            <a:endParaRPr lang="en-US" sz="2400" b="1" dirty="0" smtClean="0">
              <a:solidFill>
                <a:srgbClr val="FAAA32"/>
              </a:solidFill>
              <a:latin typeface="Candara" pitchFamily="34" charset="0"/>
            </a:endParaRPr>
          </a:p>
          <a:p>
            <a:pPr marL="0" lvl="0" indent="0" algn="just" defTabSz="349250">
              <a:buNone/>
            </a:pPr>
            <a:r>
              <a:rPr lang="en-US" sz="2000" i="1" dirty="0">
                <a:solidFill>
                  <a:schemeClr val="bg1"/>
                </a:solidFill>
                <a:latin typeface="Candara" pitchFamily="34" charset="0"/>
              </a:rPr>
              <a:t>	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</a:rPr>
              <a:t>-</a:t>
            </a:r>
            <a:r>
              <a:rPr lang="en-US" sz="2000" i="1" dirty="0">
                <a:solidFill>
                  <a:prstClr val="white"/>
                </a:solidFill>
                <a:latin typeface="Candara" pitchFamily="34" charset="0"/>
              </a:rPr>
              <a:t>	</a:t>
            </a:r>
            <a:r>
              <a:rPr lang="en-US" sz="2000" i="1" dirty="0" err="1">
                <a:solidFill>
                  <a:prstClr val="white"/>
                </a:solidFill>
                <a:latin typeface="Candara" pitchFamily="34" charset="0"/>
              </a:rPr>
              <a:t>Là</a:t>
            </a:r>
            <a:r>
              <a:rPr lang="en-US" sz="2000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i="1" dirty="0" err="1">
                <a:solidFill>
                  <a:prstClr val="white"/>
                </a:solidFill>
                <a:latin typeface="Candara" pitchFamily="34" charset="0"/>
              </a:rPr>
              <a:t>thuốc</a:t>
            </a:r>
            <a:r>
              <a:rPr lang="en-US" sz="2000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</a:rPr>
              <a:t>opioid </a:t>
            </a:r>
            <a:r>
              <a:rPr lang="en-US" sz="2000" i="1" dirty="0" err="1">
                <a:solidFill>
                  <a:prstClr val="white"/>
                </a:solidFill>
                <a:latin typeface="Candara" pitchFamily="34" charset="0"/>
              </a:rPr>
              <a:t>được</a:t>
            </a:r>
            <a:r>
              <a:rPr lang="en-US" sz="2000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i="1" dirty="0" err="1">
                <a:solidFill>
                  <a:prstClr val="white"/>
                </a:solidFill>
                <a:latin typeface="Candara" pitchFamily="34" charset="0"/>
              </a:rPr>
              <a:t>kê</a:t>
            </a:r>
            <a:r>
              <a:rPr lang="en-US" sz="2000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i="1" dirty="0" err="1">
                <a:solidFill>
                  <a:prstClr val="white"/>
                </a:solidFill>
                <a:latin typeface="Candara" pitchFamily="34" charset="0"/>
              </a:rPr>
              <a:t>đơn</a:t>
            </a:r>
            <a:r>
              <a:rPr lang="en-US" sz="2000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i="1" dirty="0" err="1">
                <a:solidFill>
                  <a:prstClr val="white"/>
                </a:solidFill>
                <a:latin typeface="Candara" pitchFamily="34" charset="0"/>
              </a:rPr>
              <a:t>sử</a:t>
            </a:r>
            <a:r>
              <a:rPr lang="en-US" sz="2000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i="1" dirty="0" err="1">
                <a:solidFill>
                  <a:prstClr val="white"/>
                </a:solidFill>
                <a:latin typeface="Candara" pitchFamily="34" charset="0"/>
              </a:rPr>
              <a:t>dụng</a:t>
            </a:r>
            <a:r>
              <a:rPr lang="en-US" sz="2000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i="1" dirty="0" err="1">
                <a:solidFill>
                  <a:prstClr val="white"/>
                </a:solidFill>
                <a:latin typeface="Candara" pitchFamily="34" charset="0"/>
              </a:rPr>
              <a:t>tại</a:t>
            </a:r>
            <a:r>
              <a:rPr lang="en-US" sz="2000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</a:rPr>
              <a:t>nhà</a:t>
            </a:r>
            <a:endParaRPr lang="en-US" sz="2000" i="1" dirty="0" smtClean="0">
              <a:solidFill>
                <a:prstClr val="white"/>
              </a:solidFill>
              <a:latin typeface="Candara" pitchFamily="34" charset="0"/>
            </a:endParaRPr>
          </a:p>
          <a:p>
            <a:pPr marL="0" lvl="0" indent="0" algn="just" defTabSz="349250">
              <a:buNone/>
            </a:pPr>
            <a:r>
              <a:rPr lang="en-US" sz="1950" b="1" i="1" dirty="0">
                <a:solidFill>
                  <a:prstClr val="white"/>
                </a:solidFill>
                <a:latin typeface="Candara" pitchFamily="34" charset="0"/>
              </a:rPr>
              <a:t>	</a:t>
            </a:r>
            <a:r>
              <a:rPr lang="en-US" sz="1950" b="1" i="1" dirty="0" smtClean="0">
                <a:solidFill>
                  <a:prstClr val="white"/>
                </a:solidFill>
                <a:latin typeface="Candara" pitchFamily="34" charset="0"/>
              </a:rPr>
              <a:t>-	</a:t>
            </a:r>
            <a:r>
              <a:rPr lang="en-US" sz="1950" b="1" i="1" dirty="0" err="1" smtClean="0">
                <a:solidFill>
                  <a:prstClr val="white"/>
                </a:solidFill>
                <a:latin typeface="Candara" pitchFamily="34" charset="0"/>
              </a:rPr>
              <a:t>Hoạt</a:t>
            </a:r>
            <a:r>
              <a:rPr lang="en-US" sz="1950" b="1" i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1950" b="1" i="1" dirty="0" err="1" smtClean="0">
                <a:solidFill>
                  <a:prstClr val="white"/>
                </a:solidFill>
                <a:latin typeface="Candara" pitchFamily="34" charset="0"/>
              </a:rPr>
              <a:t>hóa</a:t>
            </a:r>
            <a:r>
              <a:rPr lang="en-US" sz="1950" b="1" i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1950" b="1" i="1" dirty="0" err="1" smtClean="0">
                <a:solidFill>
                  <a:prstClr val="white"/>
                </a:solidFill>
                <a:latin typeface="Candara" pitchFamily="34" charset="0"/>
              </a:rPr>
              <a:t>thụ</a:t>
            </a:r>
            <a:r>
              <a:rPr lang="en-US" sz="1950" b="1" i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1950" b="1" i="1" dirty="0" err="1" smtClean="0">
                <a:solidFill>
                  <a:prstClr val="white"/>
                </a:solidFill>
                <a:latin typeface="Candara" pitchFamily="34" charset="0"/>
              </a:rPr>
              <a:t>thể</a:t>
            </a:r>
            <a:r>
              <a:rPr lang="en-US" sz="1950" b="1" i="1" dirty="0" smtClean="0">
                <a:solidFill>
                  <a:prstClr val="white"/>
                </a:solidFill>
                <a:latin typeface="Candara" pitchFamily="34" charset="0"/>
              </a:rPr>
              <a:t> opioid, </a:t>
            </a:r>
            <a:r>
              <a:rPr lang="en-US" sz="1950" b="1" i="1" dirty="0" err="1" smtClean="0">
                <a:solidFill>
                  <a:prstClr val="white"/>
                </a:solidFill>
                <a:latin typeface="Candara" pitchFamily="34" charset="0"/>
              </a:rPr>
              <a:t>chặn</a:t>
            </a:r>
            <a:r>
              <a:rPr lang="en-US" sz="1950" b="1" i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1950" b="1" i="1" dirty="0" err="1" smtClean="0">
                <a:solidFill>
                  <a:prstClr val="white"/>
                </a:solidFill>
                <a:latin typeface="Candara" pitchFamily="34" charset="0"/>
              </a:rPr>
              <a:t>đáp</a:t>
            </a:r>
            <a:r>
              <a:rPr lang="en-US" sz="1950" b="1" i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1950" b="1" i="1" dirty="0" err="1" smtClean="0">
                <a:solidFill>
                  <a:prstClr val="white"/>
                </a:solidFill>
                <a:latin typeface="Candara" pitchFamily="34" charset="0"/>
              </a:rPr>
              <a:t>ứng</a:t>
            </a:r>
            <a:r>
              <a:rPr lang="en-US" sz="1950" b="1" i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1950" b="1" i="1" dirty="0" err="1" smtClean="0">
                <a:solidFill>
                  <a:prstClr val="white"/>
                </a:solidFill>
                <a:latin typeface="Candara" pitchFamily="34" charset="0"/>
              </a:rPr>
              <a:t>của</a:t>
            </a:r>
            <a:r>
              <a:rPr lang="en-US" sz="1950" b="1" i="1" dirty="0" smtClean="0">
                <a:solidFill>
                  <a:prstClr val="white"/>
                </a:solidFill>
                <a:latin typeface="Candara" pitchFamily="34" charset="0"/>
              </a:rPr>
              <a:t> neuron </a:t>
            </a:r>
            <a:r>
              <a:rPr lang="en-US" sz="1950" b="1" i="1" dirty="0" err="1" smtClean="0">
                <a:solidFill>
                  <a:prstClr val="white"/>
                </a:solidFill>
                <a:latin typeface="Candara" pitchFamily="34" charset="0"/>
              </a:rPr>
              <a:t>nhận</a:t>
            </a:r>
            <a:r>
              <a:rPr lang="en-US" sz="1950" b="1" i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1950" b="1" i="1" dirty="0" err="1" smtClean="0">
                <a:solidFill>
                  <a:prstClr val="white"/>
                </a:solidFill>
                <a:latin typeface="Candara" pitchFamily="34" charset="0"/>
              </a:rPr>
              <a:t>cảm</a:t>
            </a:r>
            <a:r>
              <a:rPr lang="en-US" sz="1950" b="1" i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1950" b="1" i="1" dirty="0" err="1" smtClean="0">
                <a:solidFill>
                  <a:prstClr val="white"/>
                </a:solidFill>
                <a:latin typeface="Candara" pitchFamily="34" charset="0"/>
              </a:rPr>
              <a:t>đau</a:t>
            </a:r>
            <a:r>
              <a:rPr lang="en-US" sz="1200" b="1" i="1" dirty="0" smtClean="0">
                <a:solidFill>
                  <a:prstClr val="white"/>
                </a:solidFill>
                <a:latin typeface="Candara" pitchFamily="34" charset="0"/>
              </a:rPr>
              <a:t> &amp; </a:t>
            </a:r>
            <a:r>
              <a:rPr lang="en-US" sz="1950" b="1" i="1" dirty="0" err="1" smtClean="0">
                <a:solidFill>
                  <a:prstClr val="white"/>
                </a:solidFill>
                <a:latin typeface="Candara" pitchFamily="34" charset="0"/>
              </a:rPr>
              <a:t>sợi</a:t>
            </a:r>
            <a:r>
              <a:rPr lang="en-US" sz="1950" b="1" i="1" dirty="0" smtClean="0">
                <a:solidFill>
                  <a:prstClr val="white"/>
                </a:solidFill>
                <a:latin typeface="Candara" pitchFamily="34" charset="0"/>
              </a:rPr>
              <a:t> C</a:t>
            </a:r>
            <a:endParaRPr lang="en-US" sz="1950" b="1" i="1" dirty="0" smtClean="0">
              <a:solidFill>
                <a:schemeClr val="bg1"/>
              </a:solidFill>
              <a:latin typeface="Candara" pitchFamily="34" charset="0"/>
            </a:endParaRPr>
          </a:p>
          <a:p>
            <a:pPr marL="349250" indent="-349250" algn="just" defTabSz="349250">
              <a:buNone/>
            </a:pPr>
            <a:r>
              <a:rPr lang="en-US" sz="2000" i="1" dirty="0">
                <a:solidFill>
                  <a:schemeClr val="bg1"/>
                </a:solidFill>
                <a:latin typeface="Candara" pitchFamily="34" charset="0"/>
              </a:rPr>
              <a:t>	</a:t>
            </a:r>
            <a:r>
              <a:rPr lang="en-US" sz="2000" i="1" dirty="0" smtClean="0">
                <a:solidFill>
                  <a:schemeClr val="bg1"/>
                </a:solidFill>
                <a:latin typeface="Candara" pitchFamily="34" charset="0"/>
              </a:rPr>
              <a:t>-	</a:t>
            </a:r>
            <a:r>
              <a:rPr lang="en-US" sz="2000" i="1" dirty="0" err="1" smtClean="0">
                <a:solidFill>
                  <a:schemeClr val="bg1"/>
                </a:solidFill>
                <a:latin typeface="Candara" pitchFamily="34" charset="0"/>
              </a:rPr>
              <a:t>morphin</a:t>
            </a:r>
            <a:r>
              <a:rPr lang="en-US" sz="2000" i="1" dirty="0">
                <a:solidFill>
                  <a:schemeClr val="bg1"/>
                </a:solidFill>
                <a:latin typeface="Candara" pitchFamily="34" charset="0"/>
              </a:rPr>
              <a:t>,</a:t>
            </a:r>
            <a:r>
              <a:rPr lang="en-US" sz="2000" i="1" dirty="0" smtClean="0">
                <a:solidFill>
                  <a:schemeClr val="bg1"/>
                </a:solidFill>
                <a:latin typeface="Candara" pitchFamily="34" charset="0"/>
              </a:rPr>
              <a:t> fentanyl, </a:t>
            </a:r>
            <a:r>
              <a:rPr lang="en-US" sz="2000" i="1" dirty="0" err="1" smtClean="0">
                <a:solidFill>
                  <a:schemeClr val="bg1"/>
                </a:solidFill>
                <a:latin typeface="Candara" pitchFamily="34" charset="0"/>
              </a:rPr>
              <a:t>sufentanil</a:t>
            </a:r>
            <a:r>
              <a:rPr lang="en-US" sz="2000" i="1" dirty="0" smtClean="0">
                <a:solidFill>
                  <a:schemeClr val="bg1"/>
                </a:solidFill>
                <a:latin typeface="Candara" pitchFamily="34" charset="0"/>
              </a:rPr>
              <a:t>: </a:t>
            </a:r>
            <a:r>
              <a:rPr lang="en-US" sz="2000" i="1" dirty="0" err="1" smtClean="0">
                <a:solidFill>
                  <a:schemeClr val="bg1"/>
                </a:solidFill>
                <a:latin typeface="Candara" pitchFamily="34" charset="0"/>
              </a:rPr>
              <a:t>duy</a:t>
            </a:r>
            <a:r>
              <a:rPr lang="en-US" sz="20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Candara" pitchFamily="34" charset="0"/>
              </a:rPr>
              <a:t>trì</a:t>
            </a:r>
            <a:r>
              <a:rPr lang="en-US" sz="20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Candara" pitchFamily="34" charset="0"/>
              </a:rPr>
              <a:t>hiệu</a:t>
            </a:r>
            <a:r>
              <a:rPr lang="en-US" sz="20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Candara" pitchFamily="34" charset="0"/>
              </a:rPr>
              <a:t>quả</a:t>
            </a:r>
            <a:r>
              <a:rPr lang="en-US" sz="20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Candara" pitchFamily="34" charset="0"/>
              </a:rPr>
              <a:t>giảm</a:t>
            </a:r>
            <a:r>
              <a:rPr lang="en-US" sz="20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Candara" pitchFamily="34" charset="0"/>
              </a:rPr>
              <a:t>đau</a:t>
            </a:r>
            <a:r>
              <a:rPr lang="en-US" sz="20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Candara" pitchFamily="34" charset="0"/>
              </a:rPr>
              <a:t>kéo</a:t>
            </a:r>
            <a:r>
              <a:rPr lang="en-US" sz="20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Candara" pitchFamily="34" charset="0"/>
              </a:rPr>
              <a:t>dài</a:t>
            </a:r>
            <a:endParaRPr lang="en-US" sz="2000" i="1" dirty="0" smtClean="0">
              <a:solidFill>
                <a:schemeClr val="bg1"/>
              </a:solidFill>
              <a:latin typeface="Candara" pitchFamily="34" charset="0"/>
            </a:endParaRPr>
          </a:p>
          <a:p>
            <a:pPr marL="0" indent="0" algn="r" defTabSz="349250">
              <a:buNone/>
            </a:pPr>
            <a:r>
              <a:rPr lang="en-US" sz="1300" b="1" i="1" dirty="0" smtClean="0">
                <a:solidFill>
                  <a:schemeClr val="bg1"/>
                </a:solidFill>
                <a:latin typeface="Candara" pitchFamily="34" charset="0"/>
              </a:rPr>
              <a:t>Donald</a:t>
            </a:r>
            <a:r>
              <a:rPr lang="en-US" sz="13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300" i="1" dirty="0">
                <a:solidFill>
                  <a:schemeClr val="bg1"/>
                </a:solidFill>
                <a:latin typeface="Candara" pitchFamily="34" charset="0"/>
              </a:rPr>
              <a:t>et al. Medscape Neurology. 2005;7(2)</a:t>
            </a:r>
            <a:endParaRPr lang="en-US" sz="1300" i="1" dirty="0" smtClean="0">
              <a:solidFill>
                <a:schemeClr val="bg1"/>
              </a:solidFill>
              <a:latin typeface="Candara" pitchFamily="34" charset="0"/>
            </a:endParaRPr>
          </a:p>
          <a:p>
            <a:pPr algn="just"/>
            <a:r>
              <a:rPr lang="en-US" sz="2400" b="1" dirty="0" err="1" smtClean="0">
                <a:solidFill>
                  <a:srgbClr val="FAAA32"/>
                </a:solidFill>
                <a:latin typeface="Candara" pitchFamily="34" charset="0"/>
              </a:rPr>
              <a:t>Levobupivacain</a:t>
            </a:r>
            <a:endParaRPr lang="en-US" sz="2400" b="1" dirty="0" smtClean="0">
              <a:solidFill>
                <a:srgbClr val="FAAA32"/>
              </a:solidFill>
              <a:latin typeface="Candara" pitchFamily="34" charset="0"/>
            </a:endParaRPr>
          </a:p>
          <a:p>
            <a:pPr marL="0" lvl="0" indent="0" algn="just" defTabSz="349250">
              <a:buNone/>
            </a:pPr>
            <a:r>
              <a:rPr lang="en-US" sz="2000" i="1" dirty="0">
                <a:solidFill>
                  <a:prstClr val="white"/>
                </a:solidFill>
                <a:latin typeface="Candara" pitchFamily="34" charset="0"/>
              </a:rPr>
              <a:t>	-	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</a:rPr>
              <a:t>Thuốc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</a:rPr>
              <a:t>tê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</a:rPr>
              <a:t>sử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</a:rPr>
              <a:t>dụng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</a:rPr>
              <a:t> NMC: </a:t>
            </a:r>
            <a:r>
              <a:rPr lang="en-US" sz="2000" i="1" dirty="0" err="1">
                <a:solidFill>
                  <a:prstClr val="white"/>
                </a:solidFill>
                <a:latin typeface="Candara" pitchFamily="34" charset="0"/>
              </a:rPr>
              <a:t>b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</a:rPr>
              <a:t>upivacain</a:t>
            </a:r>
            <a:r>
              <a:rPr lang="en-US" sz="2000" i="1" dirty="0">
                <a:solidFill>
                  <a:prstClr val="white"/>
                </a:solidFill>
                <a:latin typeface="Candara" pitchFamily="34" charset="0"/>
              </a:rPr>
              <a:t>,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</a:rPr>
              <a:t>levobupivacain</a:t>
            </a:r>
            <a:r>
              <a:rPr lang="en-US" sz="2000" i="1" dirty="0">
                <a:solidFill>
                  <a:prstClr val="white"/>
                </a:solidFill>
                <a:latin typeface="Candara" pitchFamily="34" charset="0"/>
              </a:rPr>
              <a:t>,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</a:rPr>
              <a:t>ropivacain</a:t>
            </a:r>
            <a:endParaRPr lang="en-US" sz="2000" i="1" dirty="0" smtClean="0">
              <a:solidFill>
                <a:prstClr val="white"/>
              </a:solidFill>
              <a:latin typeface="Candara" pitchFamily="34" charset="0"/>
            </a:endParaRPr>
          </a:p>
          <a:p>
            <a:pPr marL="0" lvl="0" indent="0" algn="just" defTabSz="349250">
              <a:buNone/>
            </a:pPr>
            <a:r>
              <a:rPr lang="en-US" sz="2000" b="1" i="1" dirty="0">
                <a:solidFill>
                  <a:prstClr val="white"/>
                </a:solidFill>
                <a:latin typeface="Candara" pitchFamily="34" charset="0"/>
              </a:rPr>
              <a:t>	</a:t>
            </a:r>
            <a:r>
              <a:rPr lang="en-US" sz="2000" b="1" i="1" dirty="0" smtClean="0">
                <a:solidFill>
                  <a:prstClr val="white"/>
                </a:solidFill>
                <a:latin typeface="Candara" pitchFamily="34" charset="0"/>
              </a:rPr>
              <a:t>-	Block </a:t>
            </a:r>
            <a:r>
              <a:rPr lang="en-US" sz="2000" b="1" i="1" dirty="0" err="1" smtClean="0">
                <a:solidFill>
                  <a:prstClr val="white"/>
                </a:solidFill>
                <a:latin typeface="Candara" pitchFamily="34" charset="0"/>
              </a:rPr>
              <a:t>nhận</a:t>
            </a:r>
            <a:r>
              <a:rPr lang="en-US" sz="2000" b="1" i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b="1" i="1" dirty="0" err="1" smtClean="0">
                <a:solidFill>
                  <a:prstClr val="white"/>
                </a:solidFill>
                <a:latin typeface="Candara" pitchFamily="34" charset="0"/>
              </a:rPr>
              <a:t>cảm</a:t>
            </a:r>
            <a:r>
              <a:rPr lang="en-US" sz="2000" b="1" i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b="1" i="1" dirty="0" err="1" smtClean="0">
                <a:solidFill>
                  <a:prstClr val="white"/>
                </a:solidFill>
                <a:latin typeface="Candara" pitchFamily="34" charset="0"/>
              </a:rPr>
              <a:t>đầu</a:t>
            </a:r>
            <a:r>
              <a:rPr lang="en-US" sz="2000" b="1" i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b="1" i="1" dirty="0" err="1" smtClean="0">
                <a:solidFill>
                  <a:prstClr val="white"/>
                </a:solidFill>
                <a:latin typeface="Candara" pitchFamily="34" charset="0"/>
              </a:rPr>
              <a:t>vào</a:t>
            </a:r>
            <a:r>
              <a:rPr lang="en-US" sz="2000" b="1" i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b="1" i="1" dirty="0" err="1" smtClean="0">
                <a:solidFill>
                  <a:prstClr val="white"/>
                </a:solidFill>
                <a:latin typeface="Candara" pitchFamily="34" charset="0"/>
              </a:rPr>
              <a:t>của</a:t>
            </a:r>
            <a:r>
              <a:rPr lang="en-US" sz="2000" b="1" i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b="1" i="1" dirty="0" err="1" smtClean="0">
                <a:solidFill>
                  <a:prstClr val="white"/>
                </a:solidFill>
                <a:latin typeface="Candara" pitchFamily="34" charset="0"/>
              </a:rPr>
              <a:t>kích</a:t>
            </a:r>
            <a:r>
              <a:rPr lang="en-US" sz="2000" b="1" i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b="1" i="1" dirty="0" err="1" smtClean="0">
                <a:solidFill>
                  <a:prstClr val="white"/>
                </a:solidFill>
                <a:latin typeface="Candara" pitchFamily="34" charset="0"/>
              </a:rPr>
              <a:t>thích</a:t>
            </a:r>
            <a:r>
              <a:rPr lang="en-US" sz="2000" b="1" i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b="1" i="1" dirty="0" err="1" smtClean="0">
                <a:solidFill>
                  <a:prstClr val="white"/>
                </a:solidFill>
                <a:latin typeface="Candara" pitchFamily="34" charset="0"/>
              </a:rPr>
              <a:t>đau</a:t>
            </a:r>
            <a:endParaRPr lang="en-US" sz="2000" b="1" i="1" dirty="0">
              <a:solidFill>
                <a:prstClr val="white"/>
              </a:solidFill>
              <a:latin typeface="Candara" pitchFamily="34" charset="0"/>
            </a:endParaRPr>
          </a:p>
          <a:p>
            <a:pPr marL="349250" lvl="0" indent="-349250" algn="just" defTabSz="349250">
              <a:buNone/>
            </a:pP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</a:rPr>
              <a:t>	-	</a:t>
            </a:r>
            <a:r>
              <a:rPr lang="en-US" sz="2000" i="1" dirty="0" err="1">
                <a:solidFill>
                  <a:prstClr val="white"/>
                </a:solidFill>
                <a:latin typeface="Candara" pitchFamily="34" charset="0"/>
              </a:rPr>
              <a:t>l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</a:rPr>
              <a:t>evobupivacain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</a:rPr>
              <a:t> &gt;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</a:rPr>
              <a:t>bupivacain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</a:rPr>
              <a:t>: </a:t>
            </a:r>
            <a:r>
              <a:rPr lang="vi-VN" sz="2000" i="1" dirty="0">
                <a:solidFill>
                  <a:prstClr val="white"/>
                </a:solidFill>
                <a:latin typeface="Candara" pitchFamily="34" charset="0"/>
              </a:rPr>
              <a:t>ít ức chế vận động </a:t>
            </a:r>
            <a:r>
              <a:rPr lang="vi-VN" sz="2000" i="1" dirty="0" smtClean="0">
                <a:solidFill>
                  <a:prstClr val="white"/>
                </a:solidFill>
                <a:latin typeface="Candara" pitchFamily="34" charset="0"/>
              </a:rPr>
              <a:t>hơn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</a:rPr>
              <a:t>,</a:t>
            </a:r>
            <a:r>
              <a:rPr lang="vi-VN" sz="2000" i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vi-VN" sz="2000" i="1" dirty="0">
                <a:solidFill>
                  <a:prstClr val="white"/>
                </a:solidFill>
                <a:latin typeface="Candara" pitchFamily="34" charset="0"/>
              </a:rPr>
              <a:t>an toàn đối với tim mạch và hệ thần kinh trung </a:t>
            </a:r>
            <a:r>
              <a:rPr lang="vi-VN" sz="2000" i="1" dirty="0" smtClean="0">
                <a:solidFill>
                  <a:prstClr val="white"/>
                </a:solidFill>
                <a:latin typeface="Candara" pitchFamily="34" charset="0"/>
              </a:rPr>
              <a:t>ương</a:t>
            </a:r>
            <a:endParaRPr lang="en-US" sz="2000" i="1" dirty="0" smtClean="0">
              <a:solidFill>
                <a:prstClr val="white"/>
              </a:solidFill>
              <a:latin typeface="Candara" pitchFamily="34" charset="0"/>
            </a:endParaRPr>
          </a:p>
          <a:p>
            <a:pPr marL="349250" lvl="0" indent="-349250" algn="r" defTabSz="349250">
              <a:buNone/>
            </a:pPr>
            <a:r>
              <a:rPr lang="en-US" sz="1300" b="1" i="1" dirty="0">
                <a:solidFill>
                  <a:schemeClr val="bg1"/>
                </a:solidFill>
                <a:latin typeface="Candara" pitchFamily="34" charset="0"/>
              </a:rPr>
              <a:t>McClellan</a:t>
            </a:r>
            <a:r>
              <a:rPr lang="en-US" sz="1300" i="1" dirty="0">
                <a:solidFill>
                  <a:schemeClr val="bg1"/>
                </a:solidFill>
                <a:latin typeface="Candara" pitchFamily="34" charset="0"/>
              </a:rPr>
              <a:t> et al. Drugs 1998; 56: 355-62 </a:t>
            </a:r>
            <a:endParaRPr lang="en-US" sz="1300" i="1" dirty="0" smtClean="0">
              <a:solidFill>
                <a:schemeClr val="bg1"/>
              </a:solidFill>
              <a:latin typeface="Candara" pitchFamily="34" charset="0"/>
            </a:endParaRPr>
          </a:p>
          <a:p>
            <a:pPr algn="just"/>
            <a:r>
              <a:rPr lang="en-US" sz="2400" b="1" dirty="0" err="1" smtClean="0">
                <a:solidFill>
                  <a:srgbClr val="FAAA32"/>
                </a:solidFill>
                <a:latin typeface="Candara" pitchFamily="34" charset="0"/>
              </a:rPr>
              <a:t>Ketamin</a:t>
            </a:r>
            <a:endParaRPr lang="en-US" sz="2400" b="1" dirty="0" smtClean="0">
              <a:solidFill>
                <a:srgbClr val="FAAA32"/>
              </a:solidFill>
              <a:latin typeface="Candara" pitchFamily="34" charset="0"/>
            </a:endParaRPr>
          </a:p>
          <a:p>
            <a:pPr marL="0" lvl="0" indent="0" algn="just" defTabSz="349250">
              <a:buNone/>
            </a:pPr>
            <a:r>
              <a:rPr lang="en-US" sz="2000" i="1" dirty="0">
                <a:solidFill>
                  <a:prstClr val="white"/>
                </a:solidFill>
                <a:latin typeface="Candara" pitchFamily="34" charset="0"/>
              </a:rPr>
              <a:t>	-	</a:t>
            </a:r>
            <a:r>
              <a:rPr lang="en-US" sz="2000" i="1" dirty="0" err="1">
                <a:solidFill>
                  <a:prstClr val="white"/>
                </a:solidFill>
                <a:latin typeface="Candara" pitchFamily="34" charset="0"/>
              </a:rPr>
              <a:t>B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</a:rPr>
              <a:t>ằng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</a:rPr>
              <a:t>chứng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</a:rPr>
              <a:t>sử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</a:rPr>
              <a:t>dụng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</a:rPr>
              <a:t> NMC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</a:rPr>
              <a:t>cho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</a:rPr>
              <a:t>giảm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</a:rPr>
              <a:t>đau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</a:rPr>
              <a:t>ung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</a:rPr>
              <a:t>thư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</a:rPr>
              <a:t>và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</a:rPr>
              <a:t>đau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</a:rPr>
              <a:t>mạn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</a:rPr>
              <a:t>tính</a:t>
            </a:r>
            <a:endParaRPr lang="en-US" sz="2000" i="1" dirty="0" smtClean="0">
              <a:solidFill>
                <a:prstClr val="white"/>
              </a:solidFill>
              <a:latin typeface="Candara" pitchFamily="34" charset="0"/>
            </a:endParaRPr>
          </a:p>
          <a:p>
            <a:pPr marL="349250" lvl="0" indent="-349250" algn="just" defTabSz="349250">
              <a:buNone/>
            </a:pPr>
            <a:r>
              <a:rPr lang="en-US" sz="2000" i="1" dirty="0">
                <a:solidFill>
                  <a:prstClr val="white"/>
                </a:solidFill>
                <a:latin typeface="Candara" pitchFamily="34" charset="0"/>
              </a:rPr>
              <a:t>	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</a:rPr>
              <a:t>-	</a:t>
            </a:r>
            <a:r>
              <a:rPr lang="en-US" sz="2000" b="1" i="1" dirty="0" err="1" smtClean="0">
                <a:solidFill>
                  <a:prstClr val="white"/>
                </a:solidFill>
                <a:latin typeface="Candara" pitchFamily="34" charset="0"/>
              </a:rPr>
              <a:t>Ức</a:t>
            </a:r>
            <a:r>
              <a:rPr lang="en-US" sz="2000" b="1" i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b="1" i="1" dirty="0" err="1" smtClean="0">
                <a:solidFill>
                  <a:prstClr val="white"/>
                </a:solidFill>
                <a:latin typeface="Candara" pitchFamily="34" charset="0"/>
              </a:rPr>
              <a:t>chế</a:t>
            </a:r>
            <a:r>
              <a:rPr lang="en-US" sz="2000" b="1" i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b="1" i="1" dirty="0" err="1" smtClean="0">
                <a:solidFill>
                  <a:prstClr val="white"/>
                </a:solidFill>
                <a:latin typeface="Candara" pitchFamily="34" charset="0"/>
              </a:rPr>
              <a:t>thụ</a:t>
            </a:r>
            <a:r>
              <a:rPr lang="en-US" sz="2000" b="1" i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b="1" i="1" dirty="0" err="1" smtClean="0">
                <a:solidFill>
                  <a:prstClr val="white"/>
                </a:solidFill>
                <a:latin typeface="Candara" pitchFamily="34" charset="0"/>
              </a:rPr>
              <a:t>thể</a:t>
            </a:r>
            <a:r>
              <a:rPr lang="en-US" sz="2000" b="1" i="1" dirty="0" smtClean="0">
                <a:solidFill>
                  <a:prstClr val="white"/>
                </a:solidFill>
                <a:latin typeface="Candara" pitchFamily="34" charset="0"/>
              </a:rPr>
              <a:t> NMDA: </a:t>
            </a:r>
            <a:r>
              <a:rPr lang="en-US" sz="2000" b="1" i="1" dirty="0" err="1" smtClean="0">
                <a:solidFill>
                  <a:prstClr val="white"/>
                </a:solidFill>
                <a:latin typeface="Candara" pitchFamily="34" charset="0"/>
              </a:rPr>
              <a:t>giảm</a:t>
            </a:r>
            <a:r>
              <a:rPr lang="en-US" sz="2000" b="1" i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b="1" i="1" dirty="0" err="1" smtClean="0">
                <a:solidFill>
                  <a:prstClr val="white"/>
                </a:solidFill>
                <a:latin typeface="Candara" pitchFamily="34" charset="0"/>
              </a:rPr>
              <a:t>đau</a:t>
            </a:r>
            <a:r>
              <a:rPr lang="en-US" sz="2000" b="1" i="1" dirty="0" smtClean="0">
                <a:solidFill>
                  <a:prstClr val="white"/>
                </a:solidFill>
                <a:latin typeface="Candara" pitchFamily="34" charset="0"/>
              </a:rPr>
              <a:t> do </a:t>
            </a:r>
            <a:r>
              <a:rPr lang="en-US" sz="2000" b="1" i="1" dirty="0" err="1" smtClean="0">
                <a:solidFill>
                  <a:prstClr val="white"/>
                </a:solidFill>
                <a:latin typeface="Candara" pitchFamily="34" charset="0"/>
              </a:rPr>
              <a:t>tăng</a:t>
            </a:r>
            <a:r>
              <a:rPr lang="en-US" sz="2000" b="1" i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b="1" i="1" dirty="0" err="1" smtClean="0">
                <a:solidFill>
                  <a:prstClr val="white"/>
                </a:solidFill>
                <a:latin typeface="Candara" pitchFamily="34" charset="0"/>
              </a:rPr>
              <a:t>cảm</a:t>
            </a:r>
            <a:r>
              <a:rPr lang="en-US" sz="2000" b="1" i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b="1" i="1" dirty="0" err="1" smtClean="0">
                <a:solidFill>
                  <a:prstClr val="white"/>
                </a:solidFill>
                <a:latin typeface="Candara" pitchFamily="34" charset="0"/>
              </a:rPr>
              <a:t>giác</a:t>
            </a:r>
            <a:r>
              <a:rPr lang="en-US" sz="2000" b="1" i="1" dirty="0" smtClean="0">
                <a:solidFill>
                  <a:prstClr val="white"/>
                </a:solidFill>
                <a:latin typeface="Candara" pitchFamily="34" charset="0"/>
              </a:rPr>
              <a:t>/</a:t>
            </a:r>
            <a:r>
              <a:rPr lang="en-US" sz="2000" b="1" i="1" dirty="0" err="1" smtClean="0">
                <a:solidFill>
                  <a:prstClr val="white"/>
                </a:solidFill>
                <a:latin typeface="Candara" pitchFamily="34" charset="0"/>
              </a:rPr>
              <a:t>loạn</a:t>
            </a:r>
            <a:r>
              <a:rPr lang="en-US" sz="2000" b="1" i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b="1" i="1" dirty="0" err="1" smtClean="0">
                <a:solidFill>
                  <a:prstClr val="white"/>
                </a:solidFill>
                <a:latin typeface="Candara" pitchFamily="34" charset="0"/>
              </a:rPr>
              <a:t>cảm</a:t>
            </a:r>
            <a:r>
              <a:rPr lang="en-US" sz="2000" b="1" i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b="1" i="1" dirty="0" err="1" smtClean="0">
                <a:solidFill>
                  <a:prstClr val="white"/>
                </a:solidFill>
                <a:latin typeface="Candara" pitchFamily="34" charset="0"/>
              </a:rPr>
              <a:t>đau</a:t>
            </a:r>
            <a:r>
              <a:rPr lang="en-US" sz="2000" b="1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b="1" i="1" dirty="0" err="1" smtClean="0">
                <a:solidFill>
                  <a:prstClr val="white"/>
                </a:solidFill>
                <a:latin typeface="Candara" pitchFamily="34" charset="0"/>
              </a:rPr>
              <a:t>và</a:t>
            </a:r>
            <a:r>
              <a:rPr lang="en-US" sz="2000" b="1" i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b="1" i="1" dirty="0" err="1" smtClean="0">
                <a:solidFill>
                  <a:prstClr val="white"/>
                </a:solidFill>
                <a:latin typeface="Candara" pitchFamily="34" charset="0"/>
              </a:rPr>
              <a:t>tổn</a:t>
            </a:r>
            <a:r>
              <a:rPr lang="en-US" sz="2000" b="1" i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b="1" i="1" dirty="0" err="1" smtClean="0">
                <a:solidFill>
                  <a:prstClr val="white"/>
                </a:solidFill>
                <a:latin typeface="Candara" pitchFamily="34" charset="0"/>
              </a:rPr>
              <a:t>thương</a:t>
            </a:r>
            <a:r>
              <a:rPr lang="en-US" sz="2000" b="1" i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b="1" i="1" dirty="0" err="1" smtClean="0">
                <a:solidFill>
                  <a:prstClr val="white"/>
                </a:solidFill>
                <a:latin typeface="Candara" pitchFamily="34" charset="0"/>
              </a:rPr>
              <a:t>thần</a:t>
            </a:r>
            <a:r>
              <a:rPr lang="en-US" sz="2000" b="1" i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b="1" i="1" dirty="0" err="1" smtClean="0">
                <a:solidFill>
                  <a:prstClr val="white"/>
                </a:solidFill>
                <a:latin typeface="Candara" pitchFamily="34" charset="0"/>
              </a:rPr>
              <a:t>kinh</a:t>
            </a:r>
            <a:r>
              <a:rPr lang="en-US" sz="2000" b="1" i="1" dirty="0" smtClean="0">
                <a:solidFill>
                  <a:prstClr val="white"/>
                </a:solidFill>
                <a:latin typeface="Candara" pitchFamily="34" charset="0"/>
              </a:rPr>
              <a:t>, </a:t>
            </a:r>
            <a:r>
              <a:rPr lang="en-US" sz="2000" b="1" i="1" dirty="0" err="1" smtClean="0">
                <a:solidFill>
                  <a:prstClr val="white"/>
                </a:solidFill>
                <a:latin typeface="Candara" pitchFamily="34" charset="0"/>
              </a:rPr>
              <a:t>kéo</a:t>
            </a:r>
            <a:r>
              <a:rPr lang="en-US" sz="2000" b="1" i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b="1" i="1" dirty="0" err="1" smtClean="0">
                <a:solidFill>
                  <a:prstClr val="white"/>
                </a:solidFill>
                <a:latin typeface="Candara" pitchFamily="34" charset="0"/>
              </a:rPr>
              <a:t>dài</a:t>
            </a:r>
            <a:r>
              <a:rPr lang="en-US" sz="2000" b="1" i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b="1" i="1" dirty="0" err="1" smtClean="0">
                <a:solidFill>
                  <a:prstClr val="white"/>
                </a:solidFill>
                <a:latin typeface="Candara" pitchFamily="34" charset="0"/>
              </a:rPr>
              <a:t>thgian</a:t>
            </a:r>
            <a:r>
              <a:rPr lang="en-US" sz="2000" b="1" i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b="1" i="1" dirty="0" err="1" smtClean="0">
                <a:solidFill>
                  <a:prstClr val="white"/>
                </a:solidFill>
                <a:latin typeface="Candara" pitchFamily="34" charset="0"/>
              </a:rPr>
              <a:t>tác</a:t>
            </a:r>
            <a:r>
              <a:rPr lang="en-US" sz="2000" b="1" i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b="1" i="1" dirty="0" err="1" smtClean="0">
                <a:solidFill>
                  <a:prstClr val="white"/>
                </a:solidFill>
                <a:latin typeface="Candara" pitchFamily="34" charset="0"/>
              </a:rPr>
              <a:t>dụng</a:t>
            </a:r>
            <a:r>
              <a:rPr lang="en-US" sz="2000" b="1" i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b="1" i="1" dirty="0" err="1" smtClean="0">
                <a:solidFill>
                  <a:prstClr val="white"/>
                </a:solidFill>
                <a:latin typeface="Candara" pitchFamily="34" charset="0"/>
              </a:rPr>
              <a:t>của</a:t>
            </a:r>
            <a:r>
              <a:rPr lang="en-US" sz="2000" b="1" i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b="1" i="1" dirty="0" err="1" smtClean="0">
                <a:solidFill>
                  <a:prstClr val="white"/>
                </a:solidFill>
                <a:latin typeface="Candara" pitchFamily="34" charset="0"/>
              </a:rPr>
              <a:t>morphin</a:t>
            </a:r>
            <a:r>
              <a:rPr lang="en-US" sz="2000" b="1" i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b="1" i="1" dirty="0" err="1" smtClean="0">
                <a:solidFill>
                  <a:prstClr val="white"/>
                </a:solidFill>
                <a:latin typeface="Candara" pitchFamily="34" charset="0"/>
              </a:rPr>
              <a:t>và</a:t>
            </a:r>
            <a:r>
              <a:rPr lang="en-US" sz="2000" b="1" i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b="1" i="1" dirty="0" err="1" smtClean="0">
                <a:solidFill>
                  <a:prstClr val="white"/>
                </a:solidFill>
                <a:latin typeface="Candara" pitchFamily="34" charset="0"/>
              </a:rPr>
              <a:t>thuốc</a:t>
            </a:r>
            <a:r>
              <a:rPr lang="en-US" sz="2000" b="1" i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b="1" i="1" dirty="0" err="1" smtClean="0">
                <a:solidFill>
                  <a:prstClr val="white"/>
                </a:solidFill>
                <a:latin typeface="Candara" pitchFamily="34" charset="0"/>
              </a:rPr>
              <a:t>tê</a:t>
            </a:r>
            <a:endParaRPr lang="en-US" sz="2000" b="1" i="1" dirty="0" smtClean="0">
              <a:solidFill>
                <a:prstClr val="white"/>
              </a:solidFill>
              <a:latin typeface="Candara" pitchFamily="34" charset="0"/>
            </a:endParaRPr>
          </a:p>
          <a:p>
            <a:pPr marL="0" lvl="0" indent="0" algn="just" defTabSz="349250">
              <a:buNone/>
            </a:pPr>
            <a:r>
              <a:rPr lang="en-US" sz="2000" i="1" dirty="0">
                <a:solidFill>
                  <a:prstClr val="white"/>
                </a:solidFill>
                <a:latin typeface="Candara" pitchFamily="34" charset="0"/>
              </a:rPr>
              <a:t>	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</a:rPr>
              <a:t>-	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</a:rPr>
              <a:t>Nồng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</a:rPr>
              <a:t>độ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</a:rPr>
              <a:t> 0,4mg/ml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</a:rPr>
              <a:t>vs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</a:rPr>
              <a:t> 1mg/ml: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</a:rPr>
              <a:t>không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</a:rPr>
              <a:t>có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</a:rPr>
              <a:t> TDKMM</a:t>
            </a:r>
            <a:endParaRPr lang="en-US" sz="2000" i="1" dirty="0">
              <a:solidFill>
                <a:prstClr val="white"/>
              </a:solidFill>
              <a:latin typeface="Candara" pitchFamily="34" charset="0"/>
            </a:endParaRPr>
          </a:p>
          <a:p>
            <a:pPr marL="0" indent="0" algn="r">
              <a:buNone/>
            </a:pPr>
            <a:r>
              <a:rPr lang="en-US" sz="1300" b="1" i="1" dirty="0">
                <a:solidFill>
                  <a:schemeClr val="bg1"/>
                </a:solidFill>
                <a:latin typeface="Candara" pitchFamily="34" charset="0"/>
              </a:rPr>
              <a:t>Bell </a:t>
            </a:r>
            <a:r>
              <a:rPr lang="en-US" sz="1300" i="1" dirty="0">
                <a:solidFill>
                  <a:schemeClr val="bg1"/>
                </a:solidFill>
                <a:latin typeface="Candara" pitchFamily="34" charset="0"/>
              </a:rPr>
              <a:t>et al. The Cochrane </a:t>
            </a:r>
            <a:r>
              <a:rPr lang="en-US" sz="1300" i="1" dirty="0" smtClean="0">
                <a:solidFill>
                  <a:schemeClr val="bg1"/>
                </a:solidFill>
                <a:latin typeface="Candara" pitchFamily="34" charset="0"/>
              </a:rPr>
              <a:t>Library 2012</a:t>
            </a:r>
            <a:r>
              <a:rPr lang="en-US" sz="1300" i="1" dirty="0">
                <a:solidFill>
                  <a:schemeClr val="bg1"/>
                </a:solidFill>
                <a:latin typeface="Candara" pitchFamily="34" charset="0"/>
              </a:rPr>
              <a:t>, Issue </a:t>
            </a:r>
            <a:r>
              <a:rPr lang="en-US" sz="1300" i="1" dirty="0" smtClean="0">
                <a:solidFill>
                  <a:schemeClr val="bg1"/>
                </a:solidFill>
                <a:latin typeface="Candara" pitchFamily="34" charset="0"/>
              </a:rPr>
              <a:t>11</a:t>
            </a:r>
          </a:p>
          <a:p>
            <a:pPr marL="0" indent="0" algn="r">
              <a:buNone/>
            </a:pPr>
            <a:r>
              <a:rPr lang="en-US" sz="1300" b="1" i="1" dirty="0">
                <a:solidFill>
                  <a:schemeClr val="bg1"/>
                </a:solidFill>
                <a:latin typeface="Candara" pitchFamily="34" charset="0"/>
              </a:rPr>
              <a:t>Chia</a:t>
            </a:r>
            <a:r>
              <a:rPr lang="en-US" sz="1300" i="1" dirty="0">
                <a:solidFill>
                  <a:schemeClr val="bg1"/>
                </a:solidFill>
                <a:latin typeface="Candara" pitchFamily="34" charset="0"/>
              </a:rPr>
              <a:t> et al. </a:t>
            </a:r>
            <a:r>
              <a:rPr lang="en-US" sz="1300" i="1" dirty="0" err="1">
                <a:solidFill>
                  <a:schemeClr val="bg1"/>
                </a:solidFill>
                <a:latin typeface="Candara" pitchFamily="34" charset="0"/>
              </a:rPr>
              <a:t>Anesth</a:t>
            </a:r>
            <a:r>
              <a:rPr lang="en-US" sz="1300" i="1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300" i="1" dirty="0" err="1" smtClean="0">
                <a:solidFill>
                  <a:schemeClr val="bg1"/>
                </a:solidFill>
                <a:latin typeface="Candara" pitchFamily="34" charset="0"/>
              </a:rPr>
              <a:t>Analg</a:t>
            </a:r>
            <a:r>
              <a:rPr lang="en-US" sz="1300" i="1" dirty="0" smtClean="0">
                <a:solidFill>
                  <a:schemeClr val="bg1"/>
                </a:solidFill>
                <a:latin typeface="Candara" pitchFamily="34" charset="0"/>
              </a:rPr>
              <a:t> 1998;86:1245–9 </a:t>
            </a:r>
          </a:p>
          <a:p>
            <a:pPr marL="0" indent="0" algn="r">
              <a:buNone/>
            </a:pPr>
            <a:r>
              <a:rPr lang="en-US" sz="1300" b="1" i="1" dirty="0" err="1">
                <a:solidFill>
                  <a:schemeClr val="bg1"/>
                </a:solidFill>
                <a:latin typeface="Candara" pitchFamily="34" charset="0"/>
              </a:rPr>
              <a:t>Selda</a:t>
            </a:r>
            <a:r>
              <a:rPr lang="en-US" sz="1300" b="1" i="1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300" i="1" dirty="0">
                <a:solidFill>
                  <a:schemeClr val="bg1"/>
                </a:solidFill>
                <a:latin typeface="Candara" pitchFamily="34" charset="0"/>
              </a:rPr>
              <a:t>et al. Pain Medicine 7 (2006) 166-169 </a:t>
            </a:r>
          </a:p>
          <a:p>
            <a:pPr marL="0" indent="0" algn="r">
              <a:buNone/>
            </a:pPr>
            <a:endParaRPr lang="en-US" sz="1400" i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0"/>
            <a:ext cx="6477000" cy="228600"/>
          </a:xfrm>
          <a:prstGeom prst="rect">
            <a:avLst/>
          </a:prstGeom>
          <a:solidFill>
            <a:srgbClr val="1E5260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 dirty="0">
              <a:solidFill>
                <a:srgbClr val="4BACC6">
                  <a:lumMod val="50000"/>
                </a:srgbClr>
              </a:solidFill>
              <a:latin typeface="Segoe UI Ligh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6629400"/>
            <a:ext cx="6477000" cy="0"/>
          </a:xfrm>
          <a:prstGeom prst="line">
            <a:avLst/>
          </a:prstGeom>
          <a:ln w="38100">
            <a:solidFill>
              <a:srgbClr val="1E52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Up-Down Arrow 5"/>
          <p:cNvSpPr/>
          <p:nvPr/>
        </p:nvSpPr>
        <p:spPr>
          <a:xfrm>
            <a:off x="304800" y="838200"/>
            <a:ext cx="457200" cy="3733800"/>
          </a:xfrm>
          <a:prstGeom prst="upDownArrow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2743200"/>
            <a:ext cx="7086600" cy="1538883"/>
          </a:xfrm>
          <a:prstGeom prst="rect">
            <a:avLst/>
          </a:prstGeom>
          <a:solidFill>
            <a:srgbClr val="F2F2F2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300" b="1" u="sng" dirty="0" err="1" smtClean="0">
                <a:solidFill>
                  <a:srgbClr val="B0413E"/>
                </a:solidFill>
                <a:latin typeface="Candara" pitchFamily="34" charset="0"/>
              </a:rPr>
              <a:t>Hiệu</a:t>
            </a:r>
            <a:r>
              <a:rPr lang="en-US" sz="2300" b="1" u="sng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2300" b="1" u="sng" dirty="0" err="1" smtClean="0">
                <a:solidFill>
                  <a:srgbClr val="B0413E"/>
                </a:solidFill>
                <a:latin typeface="Candara" pitchFamily="34" charset="0"/>
              </a:rPr>
              <a:t>quả</a:t>
            </a:r>
            <a:r>
              <a:rPr lang="en-US" sz="2300" b="1" u="sng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2300" b="1" u="sng" dirty="0" err="1">
                <a:solidFill>
                  <a:srgbClr val="B0413E"/>
                </a:solidFill>
                <a:latin typeface="Candara" pitchFamily="34" charset="0"/>
              </a:rPr>
              <a:t>g</a:t>
            </a:r>
            <a:r>
              <a:rPr lang="en-US" sz="2300" b="1" u="sng" dirty="0" err="1" smtClean="0">
                <a:solidFill>
                  <a:srgbClr val="B0413E"/>
                </a:solidFill>
                <a:latin typeface="Candara" pitchFamily="34" charset="0"/>
              </a:rPr>
              <a:t>iảm</a:t>
            </a:r>
            <a:r>
              <a:rPr lang="en-US" sz="2300" b="1" u="sng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2300" b="1" u="sng" dirty="0" err="1" smtClean="0">
                <a:solidFill>
                  <a:srgbClr val="B0413E"/>
                </a:solidFill>
                <a:latin typeface="Candara" pitchFamily="34" charset="0"/>
              </a:rPr>
              <a:t>đau</a:t>
            </a:r>
            <a:r>
              <a:rPr lang="en-US" sz="2300" b="1" u="sng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2300" b="1" u="sng" dirty="0" err="1" smtClean="0">
                <a:solidFill>
                  <a:srgbClr val="B0413E"/>
                </a:solidFill>
                <a:latin typeface="Candara" pitchFamily="34" charset="0"/>
              </a:rPr>
              <a:t>hỗn</a:t>
            </a:r>
            <a:r>
              <a:rPr lang="en-US" sz="2300" b="1" u="sng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2300" b="1" u="sng" dirty="0" err="1" smtClean="0">
                <a:solidFill>
                  <a:srgbClr val="B0413E"/>
                </a:solidFill>
                <a:latin typeface="Candara" pitchFamily="34" charset="0"/>
              </a:rPr>
              <a:t>hợp</a:t>
            </a:r>
            <a:r>
              <a:rPr lang="en-US" sz="2300" b="1" u="sng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2300" b="1" u="sng" dirty="0" err="1" smtClean="0">
                <a:solidFill>
                  <a:srgbClr val="B0413E"/>
                </a:solidFill>
                <a:latin typeface="Candara" pitchFamily="34" charset="0"/>
              </a:rPr>
              <a:t>thuốc</a:t>
            </a:r>
            <a:r>
              <a:rPr lang="en-US" sz="2300" b="1" u="sng" dirty="0" smtClean="0">
                <a:solidFill>
                  <a:srgbClr val="B0413E"/>
                </a:solidFill>
                <a:latin typeface="Candara" pitchFamily="34" charset="0"/>
              </a:rPr>
              <a:t> NMC </a:t>
            </a:r>
            <a:r>
              <a:rPr lang="en-US" sz="2300" b="1" u="sng" dirty="0" err="1" smtClean="0">
                <a:solidFill>
                  <a:srgbClr val="B0413E"/>
                </a:solidFill>
                <a:latin typeface="Candara" pitchFamily="34" charset="0"/>
              </a:rPr>
              <a:t>liên</a:t>
            </a:r>
            <a:r>
              <a:rPr lang="en-US" sz="2300" b="1" u="sng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2300" b="1" u="sng" dirty="0" err="1" smtClean="0">
                <a:solidFill>
                  <a:srgbClr val="B0413E"/>
                </a:solidFill>
                <a:latin typeface="Candara" pitchFamily="34" charset="0"/>
              </a:rPr>
              <a:t>tục</a:t>
            </a:r>
            <a:r>
              <a:rPr lang="en-US" sz="2300" b="1" u="sng" dirty="0" smtClean="0">
                <a:solidFill>
                  <a:srgbClr val="B0413E"/>
                </a:solidFill>
                <a:latin typeface="Candara" pitchFamily="34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900" dirty="0" err="1" smtClean="0">
                <a:solidFill>
                  <a:srgbClr val="B0413E"/>
                </a:solidFill>
                <a:latin typeface="Candara" pitchFamily="34" charset="0"/>
              </a:rPr>
              <a:t>Ngăn</a:t>
            </a:r>
            <a:r>
              <a:rPr lang="en-US" sz="1900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1900" dirty="0" err="1" smtClean="0">
                <a:solidFill>
                  <a:srgbClr val="B0413E"/>
                </a:solidFill>
                <a:latin typeface="Candara" pitchFamily="34" charset="0"/>
              </a:rPr>
              <a:t>chặn</a:t>
            </a:r>
            <a:r>
              <a:rPr lang="en-US" sz="1900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1900" dirty="0" err="1" smtClean="0">
                <a:solidFill>
                  <a:srgbClr val="B0413E"/>
                </a:solidFill>
                <a:latin typeface="Candara" pitchFamily="34" charset="0"/>
              </a:rPr>
              <a:t>tất</a:t>
            </a:r>
            <a:r>
              <a:rPr lang="en-US" sz="1900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1900" dirty="0" err="1" smtClean="0">
                <a:solidFill>
                  <a:srgbClr val="B0413E"/>
                </a:solidFill>
                <a:latin typeface="Candara" pitchFamily="34" charset="0"/>
              </a:rPr>
              <a:t>cả</a:t>
            </a:r>
            <a:r>
              <a:rPr lang="en-US" sz="1900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1900" dirty="0" err="1" smtClean="0">
                <a:solidFill>
                  <a:srgbClr val="B0413E"/>
                </a:solidFill>
                <a:latin typeface="Candara" pitchFamily="34" charset="0"/>
              </a:rPr>
              <a:t>các</a:t>
            </a:r>
            <a:r>
              <a:rPr lang="en-US" sz="1900" dirty="0" smtClean="0">
                <a:solidFill>
                  <a:srgbClr val="B0413E"/>
                </a:solidFill>
                <a:latin typeface="Candara" pitchFamily="34" charset="0"/>
              </a:rPr>
              <a:t> con </a:t>
            </a:r>
            <a:r>
              <a:rPr lang="en-US" sz="1900" dirty="0" err="1" smtClean="0">
                <a:solidFill>
                  <a:srgbClr val="B0413E"/>
                </a:solidFill>
                <a:latin typeface="Candara" pitchFamily="34" charset="0"/>
              </a:rPr>
              <a:t>đường</a:t>
            </a:r>
            <a:r>
              <a:rPr lang="en-US" sz="1900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1900" dirty="0" err="1" smtClean="0">
                <a:solidFill>
                  <a:srgbClr val="B0413E"/>
                </a:solidFill>
                <a:latin typeface="Candara" pitchFamily="34" charset="0"/>
              </a:rPr>
              <a:t>dẫn</a:t>
            </a:r>
            <a:r>
              <a:rPr lang="en-US" sz="1900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1900" dirty="0" err="1" smtClean="0">
                <a:solidFill>
                  <a:srgbClr val="B0413E"/>
                </a:solidFill>
                <a:latin typeface="Candara" pitchFamily="34" charset="0"/>
              </a:rPr>
              <a:t>truyền</a:t>
            </a:r>
            <a:r>
              <a:rPr lang="en-US" sz="1900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1900" dirty="0" err="1" smtClean="0">
                <a:solidFill>
                  <a:srgbClr val="B0413E"/>
                </a:solidFill>
                <a:latin typeface="Candara" pitchFamily="34" charset="0"/>
              </a:rPr>
              <a:t>nhận</a:t>
            </a:r>
            <a:r>
              <a:rPr lang="en-US" sz="1900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1900" dirty="0" err="1" smtClean="0">
                <a:solidFill>
                  <a:srgbClr val="B0413E"/>
                </a:solidFill>
                <a:latin typeface="Candara" pitchFamily="34" charset="0"/>
              </a:rPr>
              <a:t>cảm</a:t>
            </a:r>
            <a:r>
              <a:rPr lang="en-US" sz="1900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1900" dirty="0" err="1" smtClean="0">
                <a:solidFill>
                  <a:srgbClr val="B0413E"/>
                </a:solidFill>
                <a:latin typeface="Candara" pitchFamily="34" charset="0"/>
              </a:rPr>
              <a:t>đau</a:t>
            </a:r>
            <a:r>
              <a:rPr lang="en-US" sz="1900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1900" dirty="0" err="1" smtClean="0">
                <a:solidFill>
                  <a:srgbClr val="B0413E"/>
                </a:solidFill>
                <a:latin typeface="Candara" pitchFamily="34" charset="0"/>
              </a:rPr>
              <a:t>có</a:t>
            </a:r>
            <a:r>
              <a:rPr lang="en-US" sz="1900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1900" dirty="0" err="1" smtClean="0">
                <a:solidFill>
                  <a:srgbClr val="B0413E"/>
                </a:solidFill>
                <a:latin typeface="Candara" pitchFamily="34" charset="0"/>
              </a:rPr>
              <a:t>thể</a:t>
            </a:r>
            <a:endParaRPr lang="en-US" sz="1900" dirty="0" smtClean="0">
              <a:solidFill>
                <a:srgbClr val="B0413E"/>
              </a:solidFill>
              <a:latin typeface="Candar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900" dirty="0" err="1" smtClean="0">
                <a:solidFill>
                  <a:srgbClr val="B0413E"/>
                </a:solidFill>
                <a:latin typeface="Candara" pitchFamily="34" charset="0"/>
              </a:rPr>
              <a:t>Ngăn</a:t>
            </a:r>
            <a:r>
              <a:rPr lang="en-US" sz="1900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1900" dirty="0" err="1" smtClean="0">
                <a:solidFill>
                  <a:srgbClr val="B0413E"/>
                </a:solidFill>
                <a:latin typeface="Candara" pitchFamily="34" charset="0"/>
              </a:rPr>
              <a:t>chặn</a:t>
            </a:r>
            <a:r>
              <a:rPr lang="en-US" sz="1900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1900" dirty="0" err="1" smtClean="0">
                <a:solidFill>
                  <a:srgbClr val="B0413E"/>
                </a:solidFill>
                <a:latin typeface="Candara" pitchFamily="34" charset="0"/>
              </a:rPr>
              <a:t>sự</a:t>
            </a:r>
            <a:r>
              <a:rPr lang="en-US" sz="1900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1900" dirty="0" err="1" smtClean="0">
                <a:solidFill>
                  <a:srgbClr val="B0413E"/>
                </a:solidFill>
                <a:latin typeface="Candara" pitchFamily="34" charset="0"/>
              </a:rPr>
              <a:t>nhạy</a:t>
            </a:r>
            <a:r>
              <a:rPr lang="en-US" sz="1900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1900" dirty="0" err="1" smtClean="0">
                <a:solidFill>
                  <a:srgbClr val="B0413E"/>
                </a:solidFill>
                <a:latin typeface="Candara" pitchFamily="34" charset="0"/>
              </a:rPr>
              <a:t>cảm</a:t>
            </a:r>
            <a:r>
              <a:rPr lang="en-US" sz="1900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1900" dirty="0" err="1" smtClean="0">
                <a:solidFill>
                  <a:srgbClr val="B0413E"/>
                </a:solidFill>
                <a:latin typeface="Candara" pitchFamily="34" charset="0"/>
              </a:rPr>
              <a:t>trung</a:t>
            </a:r>
            <a:r>
              <a:rPr lang="en-US" sz="1900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1900" dirty="0" err="1" smtClean="0">
                <a:solidFill>
                  <a:srgbClr val="B0413E"/>
                </a:solidFill>
                <a:latin typeface="Candara" pitchFamily="34" charset="0"/>
              </a:rPr>
              <a:t>ương</a:t>
            </a:r>
            <a:endParaRPr lang="en-US" sz="1900" dirty="0" smtClean="0">
              <a:solidFill>
                <a:srgbClr val="B0413E"/>
              </a:solidFill>
              <a:latin typeface="Candara" pitchFamily="34" charset="0"/>
            </a:endParaRPr>
          </a:p>
          <a:p>
            <a:r>
              <a:rPr lang="en-US" sz="1900" dirty="0" smtClean="0">
                <a:solidFill>
                  <a:srgbClr val="B0413E"/>
                </a:solidFill>
                <a:latin typeface="Candara" pitchFamily="34" charset="0"/>
                <a:sym typeface="Wingdings"/>
              </a:rPr>
              <a:t></a:t>
            </a:r>
            <a:r>
              <a:rPr lang="en-US" sz="1900" dirty="0" err="1" smtClean="0">
                <a:solidFill>
                  <a:srgbClr val="B0413E"/>
                </a:solidFill>
                <a:latin typeface="Candara" pitchFamily="34" charset="0"/>
              </a:rPr>
              <a:t>Nâng</a:t>
            </a:r>
            <a:r>
              <a:rPr lang="en-US" sz="1900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1900" dirty="0" err="1" smtClean="0">
                <a:solidFill>
                  <a:srgbClr val="B0413E"/>
                </a:solidFill>
                <a:latin typeface="Candara" pitchFamily="34" charset="0"/>
              </a:rPr>
              <a:t>cao</a:t>
            </a:r>
            <a:r>
              <a:rPr lang="en-US" sz="1900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1900" dirty="0" err="1" smtClean="0">
                <a:solidFill>
                  <a:srgbClr val="B0413E"/>
                </a:solidFill>
                <a:latin typeface="Candara" pitchFamily="34" charset="0"/>
              </a:rPr>
              <a:t>hiệu</a:t>
            </a:r>
            <a:r>
              <a:rPr lang="en-US" sz="1900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1900" dirty="0" err="1" smtClean="0">
                <a:solidFill>
                  <a:srgbClr val="B0413E"/>
                </a:solidFill>
                <a:latin typeface="Candara" pitchFamily="34" charset="0"/>
              </a:rPr>
              <a:t>quả</a:t>
            </a:r>
            <a:r>
              <a:rPr lang="en-US" sz="1900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1900" dirty="0" err="1" smtClean="0">
                <a:solidFill>
                  <a:srgbClr val="B0413E"/>
                </a:solidFill>
                <a:latin typeface="Candara" pitchFamily="34" charset="0"/>
              </a:rPr>
              <a:t>quản</a:t>
            </a:r>
            <a:r>
              <a:rPr lang="en-US" sz="1900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1900" dirty="0" err="1" smtClean="0">
                <a:solidFill>
                  <a:srgbClr val="B0413E"/>
                </a:solidFill>
                <a:latin typeface="Candara" pitchFamily="34" charset="0"/>
              </a:rPr>
              <a:t>lý</a:t>
            </a:r>
            <a:r>
              <a:rPr lang="en-US" sz="1900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1900" dirty="0" err="1" smtClean="0">
                <a:solidFill>
                  <a:srgbClr val="B0413E"/>
                </a:solidFill>
                <a:latin typeface="Candara" pitchFamily="34" charset="0"/>
              </a:rPr>
              <a:t>đau</a:t>
            </a:r>
            <a:endParaRPr lang="en-US" sz="1900" dirty="0" smtClean="0">
              <a:solidFill>
                <a:srgbClr val="B0413E"/>
              </a:solidFill>
              <a:latin typeface="Candara" pitchFamily="34" charset="0"/>
            </a:endParaRPr>
          </a:p>
          <a:p>
            <a:pPr algn="r"/>
            <a:r>
              <a:rPr lang="en-US" sz="1300" b="1" i="1" dirty="0">
                <a:solidFill>
                  <a:srgbClr val="B0413E"/>
                </a:solidFill>
                <a:latin typeface="Candara" pitchFamily="34" charset="0"/>
              </a:rPr>
              <a:t>Wu</a:t>
            </a:r>
            <a:r>
              <a:rPr lang="en-US" sz="1300" i="1" dirty="0">
                <a:solidFill>
                  <a:srgbClr val="B0413E"/>
                </a:solidFill>
                <a:latin typeface="Candara" pitchFamily="34" charset="0"/>
              </a:rPr>
              <a:t> et al. </a:t>
            </a:r>
            <a:r>
              <a:rPr lang="en-US" sz="1300" i="1" dirty="0" err="1">
                <a:solidFill>
                  <a:srgbClr val="B0413E"/>
                </a:solidFill>
                <a:latin typeface="Candara" pitchFamily="34" charset="0"/>
              </a:rPr>
              <a:t>Acta</a:t>
            </a:r>
            <a:r>
              <a:rPr lang="en-US" sz="1300" i="1" dirty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1300" i="1" dirty="0" err="1">
                <a:solidFill>
                  <a:srgbClr val="B0413E"/>
                </a:solidFill>
                <a:latin typeface="Candara" pitchFamily="34" charset="0"/>
              </a:rPr>
              <a:t>Anaesthesiol</a:t>
            </a:r>
            <a:r>
              <a:rPr lang="en-US" sz="1300" i="1" dirty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1300" i="1" dirty="0" err="1">
                <a:solidFill>
                  <a:srgbClr val="B0413E"/>
                </a:solidFill>
                <a:latin typeface="Candara" pitchFamily="34" charset="0"/>
              </a:rPr>
              <a:t>Scand</a:t>
            </a:r>
            <a:r>
              <a:rPr lang="en-US" sz="1300" i="1" dirty="0">
                <a:solidFill>
                  <a:srgbClr val="B0413E"/>
                </a:solidFill>
                <a:latin typeface="Candara" pitchFamily="34" charset="0"/>
              </a:rPr>
              <a:t> 2000;44:63–8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7400" y="4114800"/>
            <a:ext cx="7086600" cy="2200602"/>
          </a:xfrm>
          <a:prstGeom prst="rect">
            <a:avLst/>
          </a:prstGeom>
          <a:solidFill>
            <a:srgbClr val="FDEADA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300" b="1" u="sng" dirty="0" err="1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Đa</a:t>
            </a:r>
            <a:r>
              <a:rPr lang="en-US" sz="2300" b="1" u="sng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en-US" sz="2300" b="1" u="sng" dirty="0" err="1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mô</a:t>
            </a:r>
            <a:r>
              <a:rPr lang="en-US" sz="2300" b="1" u="sng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en-US" sz="2300" b="1" u="sng" dirty="0" err="1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thức</a:t>
            </a:r>
            <a:r>
              <a:rPr lang="en-US" sz="2300" b="1" u="sng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 – </a:t>
            </a:r>
            <a:r>
              <a:rPr lang="en-US" sz="2300" b="1" u="sng" dirty="0" err="1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Đa</a:t>
            </a:r>
            <a:r>
              <a:rPr lang="en-US" sz="2300" b="1" u="sng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en-US" sz="2300" b="1" u="sng" dirty="0" err="1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trị</a:t>
            </a:r>
            <a:r>
              <a:rPr lang="en-US" sz="2300" b="1" u="sng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en-US" sz="2300" b="1" u="sng" dirty="0" err="1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liệu</a:t>
            </a:r>
            <a:r>
              <a:rPr lang="en-US" sz="2300" b="1" i="1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en-US" sz="2000" b="1" i="1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(</a:t>
            </a:r>
            <a:r>
              <a:rPr lang="en-US" sz="2000" b="1" i="1" dirty="0" err="1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kết</a:t>
            </a:r>
            <a:r>
              <a:rPr lang="en-US" sz="2000" b="1" i="1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en-US" sz="2000" b="1" i="1" dirty="0" err="1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hợp</a:t>
            </a:r>
            <a:r>
              <a:rPr lang="en-US" sz="2000" b="1" i="1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en-US" sz="2000" b="1" i="1" dirty="0" err="1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với</a:t>
            </a:r>
            <a:r>
              <a:rPr lang="en-US" sz="2000" b="1" i="1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en-US" sz="2000" b="1" i="1" dirty="0" err="1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giảm</a:t>
            </a:r>
            <a:r>
              <a:rPr lang="en-US" sz="2000" b="1" i="1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en-US" sz="2000" b="1" i="1" dirty="0" err="1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đau</a:t>
            </a:r>
            <a:r>
              <a:rPr lang="en-US" sz="2000" b="1" i="1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 NMC):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900" dirty="0" err="1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Paracetamol</a:t>
            </a:r>
            <a:endParaRPr lang="en-US" sz="1900" dirty="0">
              <a:solidFill>
                <a:schemeClr val="accent5">
                  <a:lumMod val="50000"/>
                </a:schemeClr>
              </a:solidFill>
              <a:latin typeface="Candar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9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K</a:t>
            </a:r>
            <a:r>
              <a:rPr lang="en-US" sz="1900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etorolac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900" dirty="0" err="1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Amitryptilin</a:t>
            </a:r>
            <a:r>
              <a:rPr lang="en-US" sz="1900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 + </a:t>
            </a:r>
            <a:r>
              <a:rPr lang="en-US" sz="1900" dirty="0" err="1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Pregabalin</a:t>
            </a:r>
            <a:endParaRPr lang="en-US" sz="1900" dirty="0">
              <a:solidFill>
                <a:schemeClr val="accent5">
                  <a:lumMod val="50000"/>
                </a:schemeClr>
              </a:solidFill>
              <a:latin typeface="Candar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Patch </a:t>
            </a:r>
            <a:r>
              <a:rPr lang="en-US" sz="1900" dirty="0" err="1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lidocain</a:t>
            </a:r>
            <a:r>
              <a:rPr lang="en-US" sz="1900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 5%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9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X</a:t>
            </a:r>
            <a:r>
              <a:rPr lang="vi-VN" sz="1900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ạ</a:t>
            </a:r>
            <a:r>
              <a:rPr lang="en-US" sz="1900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en-US" sz="1900" dirty="0" err="1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trị</a:t>
            </a:r>
            <a:r>
              <a:rPr lang="vi-VN" sz="1900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vi-VN" sz="19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khối u giảm đau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900" dirty="0" err="1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Tâm</a:t>
            </a:r>
            <a:r>
              <a:rPr lang="en-US" sz="1900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en-US" sz="1900" dirty="0" err="1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lý</a:t>
            </a:r>
            <a:r>
              <a:rPr lang="en-US" sz="1900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en-US" sz="1900" dirty="0" err="1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trị</a:t>
            </a:r>
            <a:r>
              <a:rPr lang="en-US" sz="1900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en-US" sz="1900" dirty="0" err="1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liệu</a:t>
            </a:r>
            <a:endParaRPr lang="en-US" sz="1900" dirty="0" smtClean="0">
              <a:solidFill>
                <a:schemeClr val="accent5">
                  <a:lumMod val="50000"/>
                </a:schemeClr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714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B0413E"/>
                </a:solidFill>
                <a:latin typeface="Candara" pitchFamily="34" charset="0"/>
              </a:rPr>
              <a:t>4</a:t>
            </a:r>
            <a:r>
              <a:rPr lang="en-US" sz="3400" b="1" dirty="0" smtClean="0">
                <a:solidFill>
                  <a:srgbClr val="B0413E"/>
                </a:solidFill>
                <a:latin typeface="Candara" pitchFamily="34" charset="0"/>
              </a:rPr>
              <a:t>. </a:t>
            </a:r>
            <a:r>
              <a:rPr lang="en-US" sz="3400" b="1" dirty="0" err="1" smtClean="0">
                <a:solidFill>
                  <a:srgbClr val="B0413E"/>
                </a:solidFill>
                <a:latin typeface="Candara" pitchFamily="34" charset="0"/>
              </a:rPr>
              <a:t>Về</a:t>
            </a:r>
            <a:r>
              <a:rPr lang="en-US" sz="3400" b="1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3400" b="1" dirty="0" err="1" smtClean="0">
                <a:solidFill>
                  <a:srgbClr val="B0413E"/>
                </a:solidFill>
                <a:latin typeface="Candara" pitchFamily="34" charset="0"/>
              </a:rPr>
              <a:t>hiệu</a:t>
            </a:r>
            <a:r>
              <a:rPr lang="en-US" sz="3400" b="1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3400" b="1" dirty="0" err="1" smtClean="0">
                <a:solidFill>
                  <a:srgbClr val="B0413E"/>
                </a:solidFill>
                <a:latin typeface="Candara" pitchFamily="34" charset="0"/>
              </a:rPr>
              <a:t>quả</a:t>
            </a:r>
            <a:r>
              <a:rPr lang="en-US" sz="3400" b="1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3400" b="1" dirty="0" err="1" smtClean="0">
                <a:solidFill>
                  <a:srgbClr val="B0413E"/>
                </a:solidFill>
                <a:latin typeface="Candara" pitchFamily="34" charset="0"/>
              </a:rPr>
              <a:t>giảm</a:t>
            </a:r>
            <a:r>
              <a:rPr lang="en-US" sz="3400" b="1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3400" b="1" dirty="0" err="1" smtClean="0">
                <a:solidFill>
                  <a:srgbClr val="B0413E"/>
                </a:solidFill>
                <a:latin typeface="Candara" pitchFamily="34" charset="0"/>
              </a:rPr>
              <a:t>đau</a:t>
            </a:r>
            <a:r>
              <a:rPr lang="en-US" sz="3400" b="1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3400" b="1" dirty="0" err="1" smtClean="0">
                <a:solidFill>
                  <a:srgbClr val="B0413E"/>
                </a:solidFill>
                <a:latin typeface="Candara" pitchFamily="34" charset="0"/>
              </a:rPr>
              <a:t>dài</a:t>
            </a:r>
            <a:r>
              <a:rPr lang="en-US" sz="3400" b="1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3400" b="1" dirty="0" err="1" smtClean="0">
                <a:solidFill>
                  <a:srgbClr val="B0413E"/>
                </a:solidFill>
                <a:latin typeface="Candara" pitchFamily="34" charset="0"/>
              </a:rPr>
              <a:t>ngày</a:t>
            </a:r>
            <a:endParaRPr lang="en-US" sz="3400" b="1" dirty="0">
              <a:solidFill>
                <a:srgbClr val="B0413E"/>
              </a:solidFill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403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  <a:tabLst>
                <a:tab pos="349250" algn="l"/>
              </a:tabLst>
            </a:pPr>
            <a:r>
              <a:rPr lang="en-US" sz="2400" b="1" dirty="0" smtClean="0">
                <a:solidFill>
                  <a:srgbClr val="FAAA32"/>
                </a:solidFill>
                <a:latin typeface="Candara" pitchFamily="34" charset="0"/>
              </a:rPr>
              <a:t>	</a:t>
            </a:r>
            <a:r>
              <a:rPr lang="en-US" sz="2400" b="1" dirty="0" err="1" smtClean="0">
                <a:solidFill>
                  <a:srgbClr val="FAAA32"/>
                </a:solidFill>
                <a:latin typeface="Candara" pitchFamily="34" charset="0"/>
              </a:rPr>
              <a:t>Hiệu</a:t>
            </a:r>
            <a:r>
              <a:rPr lang="en-US" sz="2400" b="1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rgbClr val="FAAA32"/>
                </a:solidFill>
                <a:latin typeface="Candara" pitchFamily="34" charset="0"/>
              </a:rPr>
              <a:t>quả</a:t>
            </a:r>
            <a:r>
              <a:rPr lang="en-US" sz="2400" b="1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400" b="1" u="sng" dirty="0" err="1" smtClean="0">
                <a:solidFill>
                  <a:srgbClr val="FAAA32"/>
                </a:solidFill>
                <a:latin typeface="Candara" pitchFamily="34" charset="0"/>
              </a:rPr>
              <a:t>giảm</a:t>
            </a:r>
            <a:r>
              <a:rPr lang="en-US" sz="2400" b="1" u="sng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400" b="1" u="sng" dirty="0" err="1" smtClean="0">
                <a:solidFill>
                  <a:srgbClr val="FAAA32"/>
                </a:solidFill>
                <a:latin typeface="Candara" pitchFamily="34" charset="0"/>
              </a:rPr>
              <a:t>đau</a:t>
            </a:r>
            <a:endParaRPr lang="en-US" sz="2400" b="1" u="sng" dirty="0" smtClean="0">
              <a:solidFill>
                <a:srgbClr val="FAAA32"/>
              </a:solidFill>
              <a:latin typeface="Candara" pitchFamily="34" charset="0"/>
            </a:endParaRPr>
          </a:p>
          <a:p>
            <a:pPr algn="just"/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VAS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giảm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5-6đ</a:t>
            </a:r>
            <a:r>
              <a:rPr lang="en-US" sz="16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ndara" pitchFamily="34" charset="0"/>
                <a:sym typeface="Wingdings"/>
              </a:rPr>
              <a:t> 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  <a:sym typeface="Wingdings"/>
              </a:rPr>
              <a:t>1-2đ</a:t>
            </a:r>
          </a:p>
          <a:p>
            <a:pPr algn="just"/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PCIA</a:t>
            </a:r>
            <a:r>
              <a:rPr lang="en-US" sz="16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ndara" pitchFamily="34" charset="0"/>
                <a:sym typeface="Wingdings"/>
              </a:rPr>
              <a:t> 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  <a:sym typeface="Wingdings"/>
              </a:rPr>
              <a:t>PCEA: </a:t>
            </a:r>
            <a:r>
              <a:rPr lang="en-US" sz="2300" dirty="0">
                <a:solidFill>
                  <a:schemeClr val="bg1"/>
                </a:solidFill>
                <a:latin typeface="Candara" pitchFamily="34" charset="0"/>
                <a:sym typeface="Wingdings"/>
              </a:rPr>
              <a:t>t</a:t>
            </a:r>
            <a:r>
              <a:rPr lang="vi-VN" sz="2300" dirty="0" smtClean="0">
                <a:solidFill>
                  <a:schemeClr val="bg1"/>
                </a:solidFill>
                <a:latin typeface="Candara" pitchFamily="34" charset="0"/>
              </a:rPr>
              <a:t>ổng </a:t>
            </a:r>
            <a:r>
              <a:rPr lang="vi-VN" sz="2300" dirty="0">
                <a:solidFill>
                  <a:schemeClr val="bg1"/>
                </a:solidFill>
                <a:latin typeface="Candara" pitchFamily="34" charset="0"/>
              </a:rPr>
              <a:t>liều nhu cầu morphin đã </a:t>
            </a:r>
            <a:r>
              <a:rPr lang="vi-VN" sz="2300" dirty="0" smtClean="0">
                <a:solidFill>
                  <a:schemeClr val="bg1"/>
                </a:solidFill>
                <a:latin typeface="Candara" pitchFamily="34" charset="0"/>
              </a:rPr>
              <a:t>giảm </a:t>
            </a:r>
            <a:r>
              <a:rPr lang="vi-VN" sz="2300" dirty="0">
                <a:solidFill>
                  <a:schemeClr val="bg1"/>
                </a:solidFill>
                <a:latin typeface="Candara" pitchFamily="34" charset="0"/>
              </a:rPr>
              <a:t>12,4 lần, từ 130 </a:t>
            </a:r>
            <a:r>
              <a:rPr lang="vi-VN" sz="2300" dirty="0" smtClean="0">
                <a:solidFill>
                  <a:schemeClr val="bg1"/>
                </a:solidFill>
                <a:latin typeface="Candara" pitchFamily="34" charset="0"/>
              </a:rPr>
              <a:t>mg/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24h</a:t>
            </a:r>
            <a:r>
              <a:rPr lang="en-US" sz="160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1600" dirty="0">
                <a:solidFill>
                  <a:prstClr val="white"/>
                </a:solidFill>
                <a:latin typeface="Candara" pitchFamily="34" charset="0"/>
                <a:sym typeface="Wingdings"/>
              </a:rPr>
              <a:t> </a:t>
            </a:r>
            <a:r>
              <a:rPr lang="vi-VN" sz="2300" dirty="0" smtClean="0">
                <a:solidFill>
                  <a:schemeClr val="bg1"/>
                </a:solidFill>
                <a:latin typeface="Candara" pitchFamily="34" charset="0"/>
              </a:rPr>
              <a:t>10,5 mg/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24h</a:t>
            </a:r>
          </a:p>
          <a:p>
            <a:pPr algn="just"/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Tương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tự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KQ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của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nhiều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tác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giả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. </a:t>
            </a:r>
          </a:p>
          <a:p>
            <a:pPr marL="0" indent="0" algn="just" defTabSz="349250">
              <a:buNone/>
            </a:pP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	</a:t>
            </a:r>
            <a:r>
              <a:rPr lang="en-US" sz="2000" i="1" dirty="0" smtClean="0">
                <a:solidFill>
                  <a:schemeClr val="bg1"/>
                </a:solidFill>
                <a:latin typeface="Candara" pitchFamily="34" charset="0"/>
              </a:rPr>
              <a:t>-	</a:t>
            </a:r>
            <a:r>
              <a:rPr lang="en-US" sz="2000" i="1" dirty="0">
                <a:solidFill>
                  <a:schemeClr val="bg1"/>
                </a:solidFill>
                <a:latin typeface="Candara" pitchFamily="34" charset="0"/>
              </a:rPr>
              <a:t>Đ</a:t>
            </a:r>
            <a:r>
              <a:rPr lang="vi-VN" sz="2000" i="1" dirty="0" smtClean="0">
                <a:solidFill>
                  <a:schemeClr val="bg1"/>
                </a:solidFill>
                <a:latin typeface="Candara" pitchFamily="34" charset="0"/>
              </a:rPr>
              <a:t>iều </a:t>
            </a:r>
            <a:r>
              <a:rPr lang="vi-VN" sz="2000" i="1" dirty="0">
                <a:solidFill>
                  <a:schemeClr val="bg1"/>
                </a:solidFill>
                <a:latin typeface="Candara" pitchFamily="34" charset="0"/>
              </a:rPr>
              <a:t>trị đau ung thư kháng trị </a:t>
            </a:r>
            <a:r>
              <a:rPr lang="en-US" sz="2000" i="1" dirty="0" err="1" smtClean="0">
                <a:solidFill>
                  <a:schemeClr val="bg1"/>
                </a:solidFill>
                <a:latin typeface="Candara" pitchFamily="34" charset="0"/>
              </a:rPr>
              <a:t>bằng</a:t>
            </a:r>
            <a:r>
              <a:rPr lang="en-US" sz="20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Candara" pitchFamily="34" charset="0"/>
              </a:rPr>
              <a:t>morphin-ketamin</a:t>
            </a:r>
            <a:endParaRPr lang="en-US" sz="2000" i="1" dirty="0" smtClean="0">
              <a:solidFill>
                <a:schemeClr val="bg1"/>
              </a:solidFill>
              <a:latin typeface="Candara" pitchFamily="34" charset="0"/>
            </a:endParaRPr>
          </a:p>
          <a:p>
            <a:pPr marL="349250" indent="-349250" algn="just" defTabSz="349250">
              <a:buNone/>
            </a:pPr>
            <a:r>
              <a:rPr lang="en-US" sz="2000" i="1" dirty="0">
                <a:solidFill>
                  <a:schemeClr val="bg1"/>
                </a:solidFill>
                <a:latin typeface="Candara" pitchFamily="34" charset="0"/>
              </a:rPr>
              <a:t>	-	“complete relief of pain,” “complete cessation </a:t>
            </a:r>
            <a:r>
              <a:rPr lang="en-US" sz="2000" i="1" dirty="0" smtClean="0">
                <a:solidFill>
                  <a:schemeClr val="bg1"/>
                </a:solidFill>
                <a:latin typeface="Candara" pitchFamily="34" charset="0"/>
              </a:rPr>
              <a:t>of pain</a:t>
            </a:r>
            <a:r>
              <a:rPr lang="en-US" sz="2000" i="1" dirty="0">
                <a:solidFill>
                  <a:schemeClr val="bg1"/>
                </a:solidFill>
                <a:latin typeface="Candara" pitchFamily="34" charset="0"/>
              </a:rPr>
              <a:t>,” “no pain,” </a:t>
            </a:r>
            <a:r>
              <a:rPr lang="en-US" sz="2000" i="1" dirty="0" smtClean="0">
                <a:solidFill>
                  <a:schemeClr val="bg1"/>
                </a:solidFill>
                <a:latin typeface="Candara" pitchFamily="34" charset="0"/>
              </a:rPr>
              <a:t>“dramatic </a:t>
            </a:r>
            <a:r>
              <a:rPr lang="en-US" sz="2000" i="1" dirty="0">
                <a:solidFill>
                  <a:schemeClr val="bg1"/>
                </a:solidFill>
                <a:latin typeface="Candara" pitchFamily="34" charset="0"/>
              </a:rPr>
              <a:t>reduction in </a:t>
            </a:r>
            <a:r>
              <a:rPr lang="en-US" sz="2000" i="1" dirty="0" smtClean="0">
                <a:solidFill>
                  <a:schemeClr val="bg1"/>
                </a:solidFill>
                <a:latin typeface="Candara" pitchFamily="34" charset="0"/>
              </a:rPr>
              <a:t>VAS scores”</a:t>
            </a:r>
          </a:p>
          <a:p>
            <a:pPr marL="349250" indent="-349250" algn="r" defTabSz="349250">
              <a:buNone/>
            </a:pPr>
            <a:r>
              <a:rPr lang="en-US" sz="1400" b="1" i="1" dirty="0" smtClean="0">
                <a:solidFill>
                  <a:schemeClr val="bg1"/>
                </a:solidFill>
                <a:latin typeface="Candara" pitchFamily="34" charset="0"/>
              </a:rPr>
              <a:t>Bell</a:t>
            </a:r>
            <a:r>
              <a:rPr lang="en-US" sz="1400" i="1" dirty="0" smtClean="0">
                <a:solidFill>
                  <a:schemeClr val="bg1"/>
                </a:solidFill>
                <a:latin typeface="Candara" pitchFamily="34" charset="0"/>
              </a:rPr>
              <a:t> et al. J Pain </a:t>
            </a:r>
            <a:r>
              <a:rPr lang="en-US" sz="1400" i="1" dirty="0" err="1" smtClean="0">
                <a:solidFill>
                  <a:schemeClr val="bg1"/>
                </a:solidFill>
                <a:latin typeface="Candara" pitchFamily="34" charset="0"/>
              </a:rPr>
              <a:t>Symtome</a:t>
            </a:r>
            <a:r>
              <a:rPr lang="en-US" sz="1400" i="1" dirty="0" smtClean="0">
                <a:solidFill>
                  <a:schemeClr val="bg1"/>
                </a:solidFill>
                <a:latin typeface="Candara" pitchFamily="34" charset="0"/>
              </a:rPr>
              <a:t> Manage 2003; 26:867-73</a:t>
            </a:r>
          </a:p>
          <a:p>
            <a:pPr marL="0" indent="0" algn="just" defTabSz="349250">
              <a:buNone/>
            </a:pPr>
            <a:r>
              <a:rPr lang="en-US" sz="2400" b="1" dirty="0" smtClean="0">
                <a:solidFill>
                  <a:srgbClr val="FAAA32"/>
                </a:solidFill>
                <a:latin typeface="Candara" pitchFamily="34" charset="0"/>
              </a:rPr>
              <a:t>	</a:t>
            </a:r>
            <a:r>
              <a:rPr lang="en-US" sz="2400" b="1" dirty="0" err="1" smtClean="0">
                <a:solidFill>
                  <a:srgbClr val="FAAA32"/>
                </a:solidFill>
                <a:latin typeface="Candara" pitchFamily="34" charset="0"/>
              </a:rPr>
              <a:t>Hiệu</a:t>
            </a:r>
            <a:r>
              <a:rPr lang="en-US" sz="2400" b="1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rgbClr val="FAAA32"/>
                </a:solidFill>
                <a:latin typeface="Candara" pitchFamily="34" charset="0"/>
              </a:rPr>
              <a:t>quả</a:t>
            </a:r>
            <a:r>
              <a:rPr lang="en-US" sz="2400" b="1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rgbClr val="FAAA32"/>
                </a:solidFill>
                <a:latin typeface="Candara" pitchFamily="34" charset="0"/>
              </a:rPr>
              <a:t>giảm</a:t>
            </a:r>
            <a:r>
              <a:rPr lang="en-US" sz="2400" b="1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rgbClr val="FAAA32"/>
                </a:solidFill>
                <a:latin typeface="Candara" pitchFamily="34" charset="0"/>
              </a:rPr>
              <a:t>đau</a:t>
            </a:r>
            <a:r>
              <a:rPr lang="en-US" sz="2400" b="1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400" b="1" u="sng" dirty="0" err="1" smtClean="0">
                <a:solidFill>
                  <a:srgbClr val="FAAA32"/>
                </a:solidFill>
                <a:latin typeface="Candara" pitchFamily="34" charset="0"/>
              </a:rPr>
              <a:t>dài</a:t>
            </a:r>
            <a:r>
              <a:rPr lang="en-US" sz="2400" b="1" u="sng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400" b="1" u="sng" dirty="0" err="1" smtClean="0">
                <a:solidFill>
                  <a:srgbClr val="FAAA32"/>
                </a:solidFill>
                <a:latin typeface="Candara" pitchFamily="34" charset="0"/>
              </a:rPr>
              <a:t>ngày</a:t>
            </a:r>
            <a:endParaRPr lang="en-US" sz="2400" b="1" u="sng" dirty="0" smtClean="0">
              <a:solidFill>
                <a:srgbClr val="FAAA32"/>
              </a:solidFill>
              <a:latin typeface="Candara" pitchFamily="34" charset="0"/>
            </a:endParaRPr>
          </a:p>
          <a:p>
            <a:pPr algn="just"/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104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ngày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: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giảm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đau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đầy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đủ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hòa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nhập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gia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đình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và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cộng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đồng</a:t>
            </a:r>
            <a:endParaRPr lang="en-US" sz="2300" dirty="0">
              <a:solidFill>
                <a:schemeClr val="bg1"/>
              </a:solidFill>
              <a:latin typeface="Candara" pitchFamily="34" charset="0"/>
            </a:endParaRPr>
          </a:p>
          <a:p>
            <a:pPr algn="just"/>
            <a:r>
              <a:rPr lang="en-US" sz="2300" dirty="0" err="1">
                <a:solidFill>
                  <a:schemeClr val="bg1"/>
                </a:solidFill>
                <a:latin typeface="Candara" pitchFamily="34" charset="0"/>
              </a:rPr>
              <a:t>Vết</a:t>
            </a:r>
            <a:r>
              <a:rPr lang="en-US" sz="23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Candara" pitchFamily="34" charset="0"/>
              </a:rPr>
              <a:t>mổ</a:t>
            </a:r>
            <a:r>
              <a:rPr lang="en-US" sz="23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Candara" pitchFamily="34" charset="0"/>
              </a:rPr>
              <a:t>cấy</a:t>
            </a:r>
            <a:r>
              <a:rPr lang="en-US" sz="23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Candara" pitchFamily="34" charset="0"/>
              </a:rPr>
              <a:t>cổng</a:t>
            </a:r>
            <a:r>
              <a:rPr lang="en-US" sz="23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Candara" pitchFamily="34" charset="0"/>
              </a:rPr>
              <a:t>tiêm</a:t>
            </a:r>
            <a:r>
              <a:rPr lang="en-US" sz="23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lên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sẹo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tốt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mặt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da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đặt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kim-cổng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tiêm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Candara" pitchFamily="34" charset="0"/>
              </a:rPr>
              <a:t>không</a:t>
            </a:r>
            <a:r>
              <a:rPr lang="en-US" sz="23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Candara" pitchFamily="34" charset="0"/>
              </a:rPr>
              <a:t>viêm</a:t>
            </a:r>
            <a:r>
              <a:rPr lang="en-US" sz="23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nhiễm</a:t>
            </a:r>
            <a:endParaRPr lang="en-US" sz="2300" dirty="0" smtClean="0">
              <a:solidFill>
                <a:schemeClr val="bg1"/>
              </a:solidFill>
              <a:latin typeface="Candara" pitchFamily="34" charset="0"/>
            </a:endParaRPr>
          </a:p>
          <a:p>
            <a:pPr algn="just"/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Không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abcès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NMC,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viêm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màng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não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…</a:t>
            </a:r>
          </a:p>
          <a:p>
            <a:pPr algn="just"/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Peter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và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cs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: 24 BN,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thời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gian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lưu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(2 - 575)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ngày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</a:p>
          <a:p>
            <a:pPr algn="just"/>
            <a:endParaRPr lang="en-US" sz="24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0"/>
            <a:ext cx="6477000" cy="228600"/>
          </a:xfrm>
          <a:prstGeom prst="rect">
            <a:avLst/>
          </a:prstGeom>
          <a:solidFill>
            <a:srgbClr val="1E5260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 dirty="0">
              <a:solidFill>
                <a:srgbClr val="4BACC6">
                  <a:lumMod val="50000"/>
                </a:srgbClr>
              </a:solidFill>
              <a:latin typeface="Segoe UI Ligh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6629400"/>
            <a:ext cx="6477000" cy="0"/>
          </a:xfrm>
          <a:prstGeom prst="line">
            <a:avLst/>
          </a:prstGeom>
          <a:ln w="38100">
            <a:solidFill>
              <a:srgbClr val="1E52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457200" y="6019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 b="1" i="1" dirty="0">
                <a:solidFill>
                  <a:schemeClr val="bg1"/>
                </a:solidFill>
                <a:latin typeface="Candara" pitchFamily="34" charset="0"/>
              </a:rPr>
              <a:t>Peter </a:t>
            </a:r>
            <a:r>
              <a:rPr lang="en-US" sz="1400" i="1" dirty="0">
                <a:solidFill>
                  <a:schemeClr val="bg1"/>
                </a:solidFill>
                <a:latin typeface="Candara" pitchFamily="34" charset="0"/>
              </a:rPr>
              <a:t>et al. The Clinical Journal of Pain;1998; 14(1):4-16</a:t>
            </a:r>
          </a:p>
        </p:txBody>
      </p:sp>
    </p:spTree>
    <p:extLst>
      <p:ext uri="{BB962C8B-B14F-4D97-AF65-F5344CB8AC3E}">
        <p14:creationId xmlns:p14="http://schemas.microsoft.com/office/powerpoint/2010/main" xmlns="" val="110820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B0413E"/>
                </a:solidFill>
                <a:latin typeface="Candara" pitchFamily="34" charset="0"/>
              </a:rPr>
              <a:t>5</a:t>
            </a:r>
            <a:r>
              <a:rPr lang="en-US" sz="3400" b="1" dirty="0" smtClean="0">
                <a:solidFill>
                  <a:srgbClr val="B0413E"/>
                </a:solidFill>
                <a:latin typeface="Candara" pitchFamily="34" charset="0"/>
              </a:rPr>
              <a:t>. </a:t>
            </a:r>
            <a:r>
              <a:rPr lang="en-US" sz="3400" b="1" dirty="0" err="1" smtClean="0">
                <a:solidFill>
                  <a:srgbClr val="B0413E"/>
                </a:solidFill>
                <a:latin typeface="Candara" pitchFamily="34" charset="0"/>
              </a:rPr>
              <a:t>Về</a:t>
            </a:r>
            <a:r>
              <a:rPr lang="en-US" sz="3400" b="1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3400" b="1" dirty="0" err="1" smtClean="0">
                <a:solidFill>
                  <a:srgbClr val="B0413E"/>
                </a:solidFill>
                <a:latin typeface="Candara" pitchFamily="34" charset="0"/>
              </a:rPr>
              <a:t>biến</a:t>
            </a:r>
            <a:r>
              <a:rPr lang="en-US" sz="3400" b="1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3400" b="1" dirty="0" err="1" smtClean="0">
                <a:solidFill>
                  <a:srgbClr val="B0413E"/>
                </a:solidFill>
                <a:latin typeface="Candara" pitchFamily="34" charset="0"/>
              </a:rPr>
              <a:t>chứng</a:t>
            </a:r>
            <a:r>
              <a:rPr lang="en-US" sz="2800" b="1" dirty="0" smtClean="0">
                <a:solidFill>
                  <a:srgbClr val="B0413E"/>
                </a:solidFill>
                <a:latin typeface="Candara" pitchFamily="34" charset="0"/>
              </a:rPr>
              <a:t> &amp; </a:t>
            </a:r>
            <a:r>
              <a:rPr lang="en-US" sz="3400" b="1" dirty="0" smtClean="0">
                <a:solidFill>
                  <a:srgbClr val="B0413E"/>
                </a:solidFill>
                <a:latin typeface="Candara" pitchFamily="34" charset="0"/>
              </a:rPr>
              <a:t>TDKMM</a:t>
            </a:r>
            <a:endParaRPr lang="en-US" sz="3400" b="1" dirty="0">
              <a:solidFill>
                <a:srgbClr val="B0413E"/>
              </a:solidFill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440363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49250" algn="l"/>
              </a:tabLst>
            </a:pPr>
            <a:r>
              <a:rPr lang="en-US" sz="2400" b="1" dirty="0" smtClean="0">
                <a:solidFill>
                  <a:srgbClr val="FAAA32"/>
                </a:solidFill>
                <a:latin typeface="Candara" pitchFamily="34" charset="0"/>
              </a:rPr>
              <a:t>	</a:t>
            </a:r>
            <a:r>
              <a:rPr lang="en-US" sz="2400" b="1" dirty="0" err="1" smtClean="0">
                <a:solidFill>
                  <a:srgbClr val="FAAA32"/>
                </a:solidFill>
                <a:latin typeface="Candara" pitchFamily="34" charset="0"/>
              </a:rPr>
              <a:t>Biến</a:t>
            </a:r>
            <a:r>
              <a:rPr lang="en-US" sz="2400" b="1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rgbClr val="FAAA32"/>
                </a:solidFill>
                <a:latin typeface="Candara" pitchFamily="34" charset="0"/>
              </a:rPr>
              <a:t>chứng</a:t>
            </a:r>
            <a:r>
              <a:rPr lang="en-US" sz="2400" b="1" dirty="0" smtClean="0">
                <a:solidFill>
                  <a:srgbClr val="FAAA32"/>
                </a:solidFill>
                <a:latin typeface="Candara" pitchFamily="34" charset="0"/>
              </a:rPr>
              <a:t>:</a:t>
            </a:r>
          </a:p>
          <a:p>
            <a:r>
              <a:rPr lang="vi-VN" sz="2400" dirty="0">
                <a:solidFill>
                  <a:schemeClr val="bg1"/>
                </a:solidFill>
                <a:latin typeface="Candara" pitchFamily="34" charset="0"/>
              </a:rPr>
              <a:t>Vết mổ cấy cổng tiêm lên sẹo tốt, mặt da đặt kim-cổng tiêm không viêm nhiễm</a:t>
            </a:r>
          </a:p>
          <a:p>
            <a:r>
              <a:rPr lang="vi-VN" sz="2400" dirty="0">
                <a:solidFill>
                  <a:schemeClr val="bg1"/>
                </a:solidFill>
                <a:latin typeface="Candara" pitchFamily="34" charset="0"/>
              </a:rPr>
              <a:t>Không abcès NMC, viêm màng não</a:t>
            </a:r>
            <a:r>
              <a:rPr lang="vi-VN" sz="2400" dirty="0" smtClean="0">
                <a:solidFill>
                  <a:schemeClr val="bg1"/>
                </a:solidFill>
                <a:latin typeface="Candara" pitchFamily="34" charset="0"/>
              </a:rPr>
              <a:t>…</a:t>
            </a:r>
            <a:endParaRPr lang="en-US" sz="2400" dirty="0" smtClean="0">
              <a:solidFill>
                <a:schemeClr val="bg1"/>
              </a:solidFill>
              <a:latin typeface="Candara" pitchFamily="34" charset="0"/>
            </a:endParaRPr>
          </a:p>
          <a:p>
            <a:pPr marL="0" indent="0">
              <a:buNone/>
              <a:tabLst>
                <a:tab pos="349250" algn="l"/>
              </a:tabLst>
            </a:pPr>
            <a:r>
              <a:rPr lang="en-US" sz="2400" b="1" dirty="0" smtClean="0">
                <a:solidFill>
                  <a:srgbClr val="FAAA32"/>
                </a:solidFill>
                <a:latin typeface="Candara" pitchFamily="34" charset="0"/>
              </a:rPr>
              <a:t>	</a:t>
            </a:r>
            <a:r>
              <a:rPr lang="en-US" sz="2400" b="1" dirty="0" err="1" smtClean="0">
                <a:solidFill>
                  <a:srgbClr val="FAAA32"/>
                </a:solidFill>
                <a:latin typeface="Candara" pitchFamily="34" charset="0"/>
              </a:rPr>
              <a:t>Tác</a:t>
            </a:r>
            <a:r>
              <a:rPr lang="en-US" sz="2400" b="1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rgbClr val="FAAA32"/>
                </a:solidFill>
                <a:latin typeface="Candara" pitchFamily="34" charset="0"/>
              </a:rPr>
              <a:t>dụng</a:t>
            </a:r>
            <a:r>
              <a:rPr lang="en-US" sz="2400" b="1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rgbClr val="FAAA32"/>
                </a:solidFill>
                <a:latin typeface="Candara" pitchFamily="34" charset="0"/>
              </a:rPr>
              <a:t>không</a:t>
            </a:r>
            <a:r>
              <a:rPr lang="en-US" sz="2400" b="1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rgbClr val="FAAA32"/>
                </a:solidFill>
                <a:latin typeface="Candara" pitchFamily="34" charset="0"/>
              </a:rPr>
              <a:t>mong</a:t>
            </a:r>
            <a:r>
              <a:rPr lang="en-US" sz="2400" b="1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rgbClr val="FAAA32"/>
                </a:solidFill>
                <a:latin typeface="Candara" pitchFamily="34" charset="0"/>
              </a:rPr>
              <a:t>muốn</a:t>
            </a:r>
            <a:endParaRPr lang="en-US" sz="2400" b="1" dirty="0" smtClean="0">
              <a:solidFill>
                <a:srgbClr val="FAAA32"/>
              </a:solidFill>
              <a:latin typeface="Candara" pitchFamily="34" charset="0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Tê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bì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tiểu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khó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gđ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2):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levobupivacain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0,125%</a:t>
            </a:r>
            <a:r>
              <a:rPr lang="en-US" sz="16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ndara" pitchFamily="34" charset="0"/>
                <a:sym typeface="Wingdings"/>
              </a:rPr>
              <a:t> 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  <a:sym typeface="Wingdings"/>
              </a:rPr>
              <a:t>0,1%: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  <a:sym typeface="Wingdings"/>
              </a:rPr>
              <a:t>hết</a:t>
            </a:r>
            <a:endParaRPr lang="en-US" sz="2400" dirty="0" smtClean="0">
              <a:solidFill>
                <a:schemeClr val="bg1"/>
              </a:solidFill>
              <a:latin typeface="Candara" pitchFamily="34" charset="0"/>
              <a:sym typeface="Wingdings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  <a:sym typeface="Wingdings"/>
              </a:rPr>
              <a:t>Thỉnh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  <a:sym typeface="Wingdings"/>
              </a:rPr>
              <a:t>thoảng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  <a:sym typeface="Wingdings"/>
              </a:rPr>
              <a:t>ngủ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  <a:sym typeface="Wingdings"/>
              </a:rPr>
              <a:t>gà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  <a:sym typeface="Wingdings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  <a:sym typeface="Wingdings"/>
              </a:rPr>
              <a:t>nói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  <a:sym typeface="Wingdings"/>
              </a:rPr>
              <a:t>sảng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  <a:sym typeface="Wingdings"/>
              </a:rPr>
              <a:t>nhẹ</a:t>
            </a:r>
            <a:endParaRPr lang="en-US" sz="2400" dirty="0" smtClean="0">
              <a:solidFill>
                <a:schemeClr val="bg1"/>
              </a:solidFill>
              <a:latin typeface="Candara" pitchFamily="34" charset="0"/>
              <a:sym typeface="Wingdings"/>
            </a:endParaRPr>
          </a:p>
          <a:p>
            <a:pPr marL="0" indent="0" defTabSz="349250">
              <a:buNone/>
            </a:pPr>
            <a:r>
              <a:rPr lang="en-US" sz="2000" i="1" dirty="0">
                <a:solidFill>
                  <a:schemeClr val="bg1"/>
                </a:solidFill>
                <a:latin typeface="Candara" pitchFamily="34" charset="0"/>
                <a:sym typeface="Wingdings"/>
              </a:rPr>
              <a:t>	</a:t>
            </a:r>
            <a:r>
              <a:rPr lang="en-US" sz="2000" i="1" dirty="0" smtClean="0">
                <a:solidFill>
                  <a:schemeClr val="bg1"/>
                </a:solidFill>
                <a:latin typeface="Candara" pitchFamily="34" charset="0"/>
                <a:sym typeface="Wingdings"/>
              </a:rPr>
              <a:t>-	</a:t>
            </a:r>
            <a:r>
              <a:rPr lang="en-US" sz="2000" i="1" dirty="0" err="1" smtClean="0">
                <a:solidFill>
                  <a:schemeClr val="bg1"/>
                </a:solidFill>
                <a:latin typeface="Candara" pitchFamily="34" charset="0"/>
                <a:sym typeface="Wingdings"/>
              </a:rPr>
              <a:t>ketamin</a:t>
            </a:r>
            <a:r>
              <a:rPr lang="en-US" sz="2000" i="1" dirty="0" smtClean="0">
                <a:solidFill>
                  <a:schemeClr val="bg1"/>
                </a:solidFill>
                <a:latin typeface="Candara" pitchFamily="34" charset="0"/>
                <a:sym typeface="Wingdings"/>
              </a:rPr>
              <a:t> 0,4mg/ml</a:t>
            </a:r>
            <a:r>
              <a:rPr lang="en-US" sz="1600" i="1" dirty="0" smtClean="0">
                <a:solidFill>
                  <a:schemeClr val="bg1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16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 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0,3mg/ml: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đau</a:t>
            </a:r>
            <a:r>
              <a:rPr lang="en-US" sz="2000" i="1" dirty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nhẹ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,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vẫn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ngủ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gà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,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nói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sảng</a:t>
            </a:r>
            <a:endParaRPr lang="en-US" sz="2000" i="1" dirty="0" smtClean="0">
              <a:solidFill>
                <a:prstClr val="white"/>
              </a:solidFill>
              <a:latin typeface="Candara" pitchFamily="34" charset="0"/>
              <a:sym typeface="Wingdings"/>
            </a:endParaRPr>
          </a:p>
          <a:p>
            <a:pPr marL="0" indent="0" defTabSz="349250">
              <a:buNone/>
            </a:pPr>
            <a:r>
              <a:rPr lang="en-US" sz="2000" i="1" dirty="0">
                <a:solidFill>
                  <a:prstClr val="white"/>
                </a:solidFill>
                <a:latin typeface="Candara" pitchFamily="34" charset="0"/>
                <a:sym typeface="Wingdings"/>
              </a:rPr>
              <a:t>	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-	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amitryptilin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100mg/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ngày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160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1600" dirty="0">
                <a:solidFill>
                  <a:prstClr val="white"/>
                </a:solidFill>
                <a:latin typeface="Candara" pitchFamily="34" charset="0"/>
                <a:sym typeface="Wingdings"/>
              </a:rPr>
              <a:t> 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75mg/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ngày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: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ko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đau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,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hết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ngủ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gà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,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nói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sảng</a:t>
            </a:r>
            <a:endParaRPr lang="en-US" sz="2000" i="1" dirty="0" smtClean="0">
              <a:solidFill>
                <a:schemeClr val="bg1"/>
              </a:solidFill>
              <a:latin typeface="Candara" pitchFamily="34" charset="0"/>
              <a:sym typeface="Wingdings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  <a:sym typeface="Wingdings"/>
              </a:rPr>
              <a:t>Không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  <a:sym typeface="Wingdings"/>
              </a:rPr>
              <a:t>suy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  <a:sym typeface="Wingdings"/>
              </a:rPr>
              <a:t>hô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  <a:sym typeface="Wingdings"/>
              </a:rPr>
              <a:t>hấp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  <a:sym typeface="Wingdings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  <a:sym typeface="Wingdings"/>
              </a:rPr>
              <a:t>tụt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  <a:sym typeface="Wingdings"/>
              </a:rPr>
              <a:t>huyết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  <a:sym typeface="Wingdings"/>
              </a:rPr>
              <a:t>áp</a:t>
            </a:r>
            <a:endParaRPr lang="en-US" sz="2400" dirty="0" smtClean="0">
              <a:solidFill>
                <a:schemeClr val="bg1"/>
              </a:solidFill>
              <a:latin typeface="Candara" pitchFamily="34" charset="0"/>
              <a:sym typeface="Wingdings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  <a:sym typeface="Wingdings"/>
              </a:rPr>
              <a:t>Không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  <a:sym typeface="Wingdings"/>
              </a:rPr>
              <a:t>buồn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  <a:sym typeface="Wingdings"/>
              </a:rPr>
              <a:t>nôn-nôn</a:t>
            </a:r>
            <a:endParaRPr lang="en-US" sz="2400" dirty="0" smtClean="0">
              <a:solidFill>
                <a:schemeClr val="bg1"/>
              </a:solidFill>
              <a:latin typeface="Candara" pitchFamily="34" charset="0"/>
              <a:sym typeface="Wingdings"/>
            </a:endParaRPr>
          </a:p>
          <a:p>
            <a:endParaRPr lang="en-US" sz="24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0"/>
            <a:ext cx="6477000" cy="228600"/>
          </a:xfrm>
          <a:prstGeom prst="rect">
            <a:avLst/>
          </a:prstGeom>
          <a:solidFill>
            <a:srgbClr val="1E5260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 dirty="0">
              <a:solidFill>
                <a:srgbClr val="4BACC6">
                  <a:lumMod val="50000"/>
                </a:srgbClr>
              </a:solidFill>
              <a:latin typeface="Segoe UI Ligh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6629400"/>
            <a:ext cx="6477000" cy="0"/>
          </a:xfrm>
          <a:prstGeom prst="line">
            <a:avLst/>
          </a:prstGeom>
          <a:ln w="38100">
            <a:solidFill>
              <a:srgbClr val="1E52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9361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28600"/>
                <a:ext cx="8229600" cy="762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3400" b="1" dirty="0">
                    <a:solidFill>
                      <a:srgbClr val="B0413E"/>
                    </a:solidFill>
                    <a:latin typeface="Candara" pitchFamily="34" charset="0"/>
                  </a:rPr>
                  <a:t>6</a:t>
                </a:r>
                <a:r>
                  <a:rPr lang="en-US" sz="3400" b="1" dirty="0" smtClean="0">
                    <a:solidFill>
                      <a:srgbClr val="B0413E"/>
                    </a:solidFill>
                    <a:latin typeface="Candara" pitchFamily="34" charset="0"/>
                  </a:rPr>
                  <a:t>. </a:t>
                </a:r>
                <a:r>
                  <a:rPr lang="en-US" sz="3400" b="1" dirty="0" err="1" smtClean="0">
                    <a:solidFill>
                      <a:srgbClr val="B0413E"/>
                    </a:solidFill>
                    <a:latin typeface="Candara" pitchFamily="34" charset="0"/>
                  </a:rPr>
                  <a:t>Về</a:t>
                </a:r>
                <a:r>
                  <a:rPr lang="en-US" sz="3400" b="1" dirty="0" smtClean="0">
                    <a:solidFill>
                      <a:srgbClr val="B0413E"/>
                    </a:solidFill>
                    <a:latin typeface="Candara" pitchFamily="34" charset="0"/>
                  </a:rPr>
                  <a:t/>
                </a:r>
                <a:r>
                  <a:rPr lang="en-US" sz="3400" b="1" dirty="0" err="1" smtClean="0">
                    <a:solidFill>
                      <a:srgbClr val="B0413E"/>
                    </a:solidFill>
                    <a:latin typeface="Candara" pitchFamily="34" charset="0"/>
                  </a:rPr>
                  <a:t>tỉ</a:t>
                </a:r>
                <a:r>
                  <a:rPr lang="en-US" sz="3400" b="1" dirty="0" smtClean="0">
                    <a:solidFill>
                      <a:srgbClr val="B0413E"/>
                    </a:solidFill>
                    <a:latin typeface="Candara" pitchFamily="34" charset="0"/>
                  </a:rPr>
                  <a:t/>
                </a:r>
                <a:r>
                  <a:rPr lang="en-US" sz="3400" b="1" dirty="0" err="1" smtClean="0">
                    <a:solidFill>
                      <a:srgbClr val="B0413E"/>
                    </a:solidFill>
                    <a:latin typeface="Candara" pitchFamily="34" charset="0"/>
                  </a:rPr>
                  <a:t>số</a:t>
                </a:r>
                <a:r>
                  <a:rPr lang="en-US" sz="3400" b="1" dirty="0" smtClean="0">
                    <a:solidFill>
                      <a:srgbClr val="B0413E"/>
                    </a:solidFill>
                    <a:latin typeface="Candara" pitchFamily="34" charset="0"/>
                  </a:rPr>
                  <a:t/>
                </a:r>
                <a:r>
                  <a:rPr lang="en-US" sz="3400" b="1" dirty="0" err="1" smtClean="0">
                    <a:solidFill>
                      <a:srgbClr val="B0413E"/>
                    </a:solidFill>
                    <a:latin typeface="Candara" pitchFamily="34" charset="0"/>
                  </a:rPr>
                  <a:t>hiệu</a:t>
                </a:r>
                <a:r>
                  <a:rPr lang="en-US" sz="3400" b="1" dirty="0" smtClean="0">
                    <a:solidFill>
                      <a:srgbClr val="B0413E"/>
                    </a:solidFill>
                    <a:latin typeface="Candara" pitchFamily="34" charset="0"/>
                  </a:rPr>
                  <a:t/>
                </a:r>
                <a:r>
                  <a:rPr lang="en-US" sz="3400" b="1" dirty="0" err="1" smtClean="0">
                    <a:solidFill>
                      <a:srgbClr val="B0413E"/>
                    </a:solidFill>
                    <a:latin typeface="Candara" pitchFamily="34" charset="0"/>
                  </a:rPr>
                  <a:t>quả</a:t>
                </a:r>
                <a:r>
                  <a:rPr lang="en-US" sz="3400" b="1" dirty="0" smtClean="0">
                    <a:solidFill>
                      <a:srgbClr val="B0413E"/>
                    </a:solidFill>
                    <a:latin typeface="Candara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BF4C4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0" smtClean="0">
                            <a:solidFill>
                              <a:srgbClr val="BF4C49"/>
                            </a:solidFill>
                            <a:latin typeface="Cambria Math"/>
                          </a:rPr>
                          <m:t>𝐇𝐐</m:t>
                        </m:r>
                        <m:r>
                          <a:rPr lang="en-US" sz="4000" b="1" i="0" smtClean="0">
                            <a:solidFill>
                              <a:srgbClr val="BF4C49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BF4C49"/>
                            </a:solidFill>
                            <a:latin typeface="Cambria Math"/>
                          </a:rPr>
                          <m:t>𝐠𝐢</m:t>
                        </m:r>
                        <m:r>
                          <a:rPr lang="en-US" sz="4000" b="1" i="0" smtClean="0">
                            <a:solidFill>
                              <a:srgbClr val="BF4C49"/>
                            </a:solidFill>
                            <a:effectLst/>
                            <a:latin typeface="Cambria Math"/>
                          </a:rPr>
                          <m:t>ả</m:t>
                        </m:r>
                        <m:r>
                          <a:rPr lang="en-US" sz="4000" b="1" i="0" smtClean="0">
                            <a:solidFill>
                              <a:srgbClr val="BF4C49"/>
                            </a:solidFill>
                            <a:latin typeface="Cambria Math"/>
                          </a:rPr>
                          <m:t>𝐦</m:t>
                        </m:r>
                        <m:r>
                          <a:rPr lang="en-US" sz="4000" b="1" i="0" smtClean="0">
                            <a:solidFill>
                              <a:srgbClr val="BF4C49"/>
                            </a:solidFill>
                            <a:latin typeface="Cambria Math"/>
                          </a:rPr>
                          <m:t> đ</m:t>
                        </m:r>
                        <m:r>
                          <a:rPr lang="en-US" sz="4000" b="1" i="0" smtClean="0">
                            <a:solidFill>
                              <a:srgbClr val="BF4C49"/>
                            </a:solidFill>
                            <a:latin typeface="Cambria Math"/>
                          </a:rPr>
                          <m:t>𝐚𝐮</m:t>
                        </m:r>
                      </m:num>
                      <m:den>
                        <m:r>
                          <a:rPr lang="en-US" sz="4000" b="1" i="0" smtClean="0">
                            <a:solidFill>
                              <a:srgbClr val="BF4C49"/>
                            </a:solidFill>
                            <a:latin typeface="Cambria Math"/>
                          </a:rPr>
                          <m:t>𝐇𝐐</m:t>
                        </m:r>
                        <m:r>
                          <a:rPr lang="en-US" sz="4000" b="1" i="0" smtClean="0">
                            <a:solidFill>
                              <a:srgbClr val="BF4C49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BF4C49"/>
                            </a:solidFill>
                            <a:latin typeface="Cambria Math"/>
                          </a:rPr>
                          <m:t>𝐤𝐢𝐧𝐡</m:t>
                        </m:r>
                        <m:r>
                          <a:rPr lang="en-US" sz="4000" b="1" i="0" smtClean="0">
                            <a:solidFill>
                              <a:srgbClr val="BF4C49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BF4C49"/>
                            </a:solidFill>
                            <a:latin typeface="Cambria Math"/>
                          </a:rPr>
                          <m:t>𝐭</m:t>
                        </m:r>
                        <m:r>
                          <a:rPr lang="en-US" sz="4000" b="1" i="0" smtClean="0">
                            <a:solidFill>
                              <a:srgbClr val="BF4C49"/>
                            </a:solidFill>
                            <a:latin typeface="Cambria Math"/>
                          </a:rPr>
                          <m:t>ế</m:t>
                        </m:r>
                      </m:den>
                    </m:f>
                  </m:oMath>
                </a14:m>
                <a:endParaRPr lang="en-US" sz="4000" b="1" dirty="0">
                  <a:solidFill>
                    <a:schemeClr val="bg1"/>
                  </a:solidFill>
                  <a:latin typeface="Candara" pitchFamily="34" charset="0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28600"/>
                <a:ext cx="8229600" cy="762000"/>
              </a:xfrm>
              <a:blipFill rotWithShape="1">
                <a:blip r:embed="rId2"/>
                <a:stretch>
                  <a:fillRect b="-12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2239963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Candara" pitchFamily="34" charset="0"/>
              </a:rPr>
              <a:t>Xét</a:t>
            </a: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 HQ </a:t>
            </a:r>
            <a:r>
              <a:rPr lang="en-US" sz="2400" b="1" dirty="0" err="1" smtClean="0">
                <a:solidFill>
                  <a:schemeClr val="bg1"/>
                </a:solidFill>
                <a:latin typeface="Candara" pitchFamily="34" charset="0"/>
              </a:rPr>
              <a:t>giảm</a:t>
            </a: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ndara" pitchFamily="34" charset="0"/>
              </a:rPr>
              <a:t>đau</a:t>
            </a: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ndara" pitchFamily="34" charset="0"/>
              </a:rPr>
              <a:t>ung</a:t>
            </a: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ndara" pitchFamily="34" charset="0"/>
              </a:rPr>
              <a:t>thư</a:t>
            </a: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ndara" pitchFamily="34" charset="0"/>
              </a:rPr>
              <a:t>kháng</a:t>
            </a: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ndara" pitchFamily="34" charset="0"/>
              </a:rPr>
              <a:t>trị</a:t>
            </a: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ndara" pitchFamily="34" charset="0"/>
              </a:rPr>
              <a:t>đã</a:t>
            </a: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ndara" pitchFamily="34" charset="0"/>
              </a:rPr>
              <a:t>đạt</a:t>
            </a: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ndara" pitchFamily="34" charset="0"/>
              </a:rPr>
              <a:t>được</a:t>
            </a:r>
            <a:endParaRPr lang="en-US" sz="2400" b="1" dirty="0" smtClean="0">
              <a:solidFill>
                <a:schemeClr val="bg1"/>
              </a:solidFill>
              <a:latin typeface="Candara" pitchFamily="34" charset="0"/>
            </a:endParaRPr>
          </a:p>
          <a:p>
            <a:pPr marL="0" lvl="0" indent="0" defTabSz="349250">
              <a:buNone/>
            </a:pPr>
            <a:r>
              <a:rPr lang="en-US" sz="1900" b="1" i="1" dirty="0">
                <a:solidFill>
                  <a:prstClr val="white"/>
                </a:solidFill>
                <a:latin typeface="Candara" pitchFamily="34" charset="0"/>
                <a:sym typeface="Wingdings"/>
              </a:rPr>
              <a:t>	</a:t>
            </a:r>
            <a:r>
              <a:rPr lang="en-US" sz="1900" b="1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1.</a:t>
            </a:r>
            <a:r>
              <a:rPr lang="en-US" sz="1900" b="1" i="1" dirty="0">
                <a:solidFill>
                  <a:prstClr val="white"/>
                </a:solidFill>
                <a:latin typeface="Candara" pitchFamily="34" charset="0"/>
                <a:sym typeface="Wingdings"/>
              </a:rPr>
              <a:t>	</a:t>
            </a:r>
            <a:r>
              <a:rPr lang="en-US" sz="1900" b="1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Đau</a:t>
            </a:r>
            <a:r>
              <a:rPr lang="en-US" sz="1900" b="1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1900" b="1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ung</a:t>
            </a:r>
            <a:r>
              <a:rPr lang="en-US" sz="1900" b="1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1900" b="1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thư</a:t>
            </a:r>
            <a:r>
              <a:rPr lang="en-US" sz="1900" b="1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1900" b="1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kháng</a:t>
            </a:r>
            <a:r>
              <a:rPr lang="en-US" sz="1900" b="1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1900" b="1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trị</a:t>
            </a:r>
            <a:r>
              <a:rPr lang="en-US" sz="1900" b="1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(</a:t>
            </a:r>
            <a:r>
              <a:rPr lang="en-US" sz="1900" b="1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với</a:t>
            </a:r>
            <a:r>
              <a:rPr lang="en-US" sz="1900" b="1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1900" b="1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giảm</a:t>
            </a:r>
            <a:r>
              <a:rPr lang="en-US" sz="1900" b="1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1900" b="1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đau</a:t>
            </a:r>
            <a:r>
              <a:rPr lang="en-US" sz="1900" b="1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1900" b="1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toàn</a:t>
            </a:r>
            <a:r>
              <a:rPr lang="en-US" sz="1900" b="1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1900" b="1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thân</a:t>
            </a:r>
            <a:r>
              <a:rPr lang="en-US" sz="1900" b="1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)				</a:t>
            </a:r>
          </a:p>
          <a:p>
            <a:pPr marL="0" lvl="0" indent="0" defTabSz="349250">
              <a:buNone/>
            </a:pPr>
            <a:r>
              <a:rPr lang="en-US" sz="1900" b="1" i="1" dirty="0">
                <a:solidFill>
                  <a:prstClr val="white"/>
                </a:solidFill>
                <a:latin typeface="Candara" pitchFamily="34" charset="0"/>
                <a:sym typeface="Wingdings"/>
              </a:rPr>
              <a:t>	</a:t>
            </a:r>
            <a:r>
              <a:rPr lang="en-US" sz="1900" b="1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2.	</a:t>
            </a:r>
            <a:r>
              <a:rPr lang="en-US" sz="1900" b="1" i="1" dirty="0" err="1">
                <a:solidFill>
                  <a:prstClr val="white"/>
                </a:solidFill>
                <a:latin typeface="Candara" pitchFamily="34" charset="0"/>
                <a:sym typeface="Wingdings"/>
              </a:rPr>
              <a:t>G</a:t>
            </a:r>
            <a:r>
              <a:rPr lang="en-US" sz="1900" b="1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iảm</a:t>
            </a:r>
            <a:r>
              <a:rPr lang="en-US" sz="1900" b="1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1900" b="1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đau</a:t>
            </a:r>
            <a:r>
              <a:rPr lang="en-US" sz="1900" b="1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1900" b="1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trục</a:t>
            </a:r>
            <a:r>
              <a:rPr lang="en-US" sz="1900" b="1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1900" b="1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tủy</a:t>
            </a:r>
            <a:r>
              <a:rPr lang="en-US" sz="1900" b="1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1900" b="1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sống</a:t>
            </a:r>
            <a:r>
              <a:rPr lang="en-US" sz="1900" b="1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					</a:t>
            </a:r>
          </a:p>
          <a:p>
            <a:pPr marL="0" lvl="0" indent="0" defTabSz="349250">
              <a:buNone/>
            </a:pPr>
            <a:r>
              <a:rPr lang="en-US" sz="1900" b="1" i="1" dirty="0">
                <a:solidFill>
                  <a:prstClr val="white"/>
                </a:solidFill>
                <a:latin typeface="Candara" pitchFamily="34" charset="0"/>
                <a:sym typeface="Wingdings"/>
              </a:rPr>
              <a:t>	</a:t>
            </a:r>
            <a:r>
              <a:rPr lang="en-US" sz="1900" b="1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3.	</a:t>
            </a:r>
            <a:r>
              <a:rPr lang="en-US" sz="1900" b="1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Hiệu</a:t>
            </a:r>
            <a:r>
              <a:rPr lang="en-US" sz="1900" b="1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1900" b="1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quả</a:t>
            </a:r>
            <a:r>
              <a:rPr lang="en-US" sz="1900" b="1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1900" b="1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đạt</a:t>
            </a:r>
            <a:r>
              <a:rPr lang="en-US" sz="1900" b="1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1900" b="1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được</a:t>
            </a:r>
            <a:r>
              <a:rPr lang="en-US" sz="1900" b="1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						</a:t>
            </a:r>
          </a:p>
          <a:p>
            <a:pPr marL="0" lvl="0" indent="0" defTabSz="349250">
              <a:buNone/>
            </a:pPr>
            <a:r>
              <a:rPr lang="en-US" sz="1900" b="1" i="1" dirty="0">
                <a:solidFill>
                  <a:prstClr val="white"/>
                </a:solidFill>
                <a:latin typeface="Candara" pitchFamily="34" charset="0"/>
                <a:sym typeface="Wingdings"/>
              </a:rPr>
              <a:t>	</a:t>
            </a:r>
            <a:r>
              <a:rPr lang="en-US" sz="1900" b="1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4.	</a:t>
            </a:r>
            <a:r>
              <a:rPr lang="en-US" sz="1900" b="1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Và</a:t>
            </a:r>
            <a:r>
              <a:rPr lang="en-US" sz="1900" b="1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, </a:t>
            </a:r>
            <a:r>
              <a:rPr lang="en-US" sz="1900" b="1" i="1" dirty="0" err="1">
                <a:solidFill>
                  <a:prstClr val="white"/>
                </a:solidFill>
                <a:latin typeface="Candara" pitchFamily="34" charset="0"/>
                <a:sym typeface="Wingdings"/>
              </a:rPr>
              <a:t>c</a:t>
            </a:r>
            <a:r>
              <a:rPr lang="en-US" sz="1900" b="1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ó</a:t>
            </a:r>
            <a:r>
              <a:rPr lang="en-US" sz="1900" b="1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1900" b="1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thể</a:t>
            </a:r>
            <a:r>
              <a:rPr lang="en-US" sz="1900" b="1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1900" b="1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lưu</a:t>
            </a:r>
            <a:r>
              <a:rPr lang="en-US" sz="1900" b="1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1900" b="1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dài</a:t>
            </a:r>
            <a:r>
              <a:rPr lang="en-US" sz="1900" b="1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1900" b="1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ngày</a:t>
            </a:r>
            <a:r>
              <a:rPr lang="en-US" sz="1900" b="1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	</a:t>
            </a:r>
            <a:endParaRPr lang="en-US" sz="1900" dirty="0">
              <a:solidFill>
                <a:schemeClr val="bg1"/>
              </a:solidFill>
              <a:latin typeface="Candara" pitchFamily="34" charset="0"/>
              <a:sym typeface="Wingdings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0"/>
            <a:ext cx="6477000" cy="228600"/>
          </a:xfrm>
          <a:prstGeom prst="rect">
            <a:avLst/>
          </a:prstGeom>
          <a:solidFill>
            <a:srgbClr val="1E5260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 dirty="0">
              <a:solidFill>
                <a:srgbClr val="4BACC6">
                  <a:lumMod val="50000"/>
                </a:srgbClr>
              </a:solidFill>
              <a:latin typeface="Segoe UI Ligh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6629400"/>
            <a:ext cx="6477000" cy="0"/>
          </a:xfrm>
          <a:prstGeom prst="line">
            <a:avLst/>
          </a:prstGeom>
          <a:ln w="38100">
            <a:solidFill>
              <a:srgbClr val="1E52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895600"/>
            <a:ext cx="82296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  <a:sym typeface="Wingdings"/>
              </a:rPr>
              <a:t>		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Candara" pitchFamily="34" charset="0"/>
                <a:sym typeface="Wingdings"/>
              </a:rPr>
              <a:t>PORT NGOÀI MÀNG CỨNG </a:t>
            </a:r>
          </a:p>
          <a:p>
            <a:pPr marL="0" indent="0">
              <a:buFont typeface="Arial" pitchFamily="34" charset="0"/>
              <a:buNone/>
            </a:pPr>
            <a:r>
              <a:rPr lang="en-US" sz="2200" b="1" dirty="0" smtClean="0">
                <a:solidFill>
                  <a:schemeClr val="bg1"/>
                </a:solidFill>
                <a:latin typeface="Candara" pitchFamily="34" charset="0"/>
                <a:sym typeface="Wingdings"/>
              </a:rPr>
              <a:t>		PORT TỦY SỐNG</a:t>
            </a:r>
          </a:p>
          <a:p>
            <a:pPr marL="0" indent="0">
              <a:buFont typeface="Arial" pitchFamily="34" charset="0"/>
              <a:buNone/>
            </a:pPr>
            <a:r>
              <a:rPr lang="en-US" sz="2200" b="1" dirty="0" smtClean="0">
                <a:solidFill>
                  <a:schemeClr val="bg1"/>
                </a:solidFill>
                <a:latin typeface="Candara" pitchFamily="34" charset="0"/>
                <a:sym typeface="Wingdings"/>
              </a:rPr>
              <a:t>		HỆ THỐNG IDDS</a:t>
            </a:r>
          </a:p>
          <a:p>
            <a:pPr lvl="0" algn="just"/>
            <a:r>
              <a:rPr lang="en-US" sz="2400" b="1" dirty="0" err="1" smtClean="0">
                <a:solidFill>
                  <a:srgbClr val="FAAA32"/>
                </a:solidFill>
                <a:latin typeface="Candara" pitchFamily="34" charset="0"/>
              </a:rPr>
              <a:t>Hiệu</a:t>
            </a:r>
            <a:r>
              <a:rPr lang="en-US" sz="2400" b="1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rgbClr val="FAAA32"/>
                </a:solidFill>
                <a:latin typeface="Candara" pitchFamily="34" charset="0"/>
              </a:rPr>
              <a:t>quả</a:t>
            </a:r>
            <a:r>
              <a:rPr lang="en-US" sz="2400" b="1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400" b="1" dirty="0" err="1">
                <a:solidFill>
                  <a:srgbClr val="FAAA32"/>
                </a:solidFill>
                <a:latin typeface="Candara" pitchFamily="34" charset="0"/>
              </a:rPr>
              <a:t>g</a:t>
            </a:r>
            <a:r>
              <a:rPr lang="en-US" sz="2400" b="1" dirty="0" err="1" smtClean="0">
                <a:solidFill>
                  <a:srgbClr val="FAAA32"/>
                </a:solidFill>
                <a:latin typeface="Candara" pitchFamily="34" charset="0"/>
              </a:rPr>
              <a:t>iảm</a:t>
            </a:r>
            <a:r>
              <a:rPr lang="en-US" sz="2400" b="1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rgbClr val="FAAA32"/>
                </a:solidFill>
                <a:latin typeface="Candara" pitchFamily="34" charset="0"/>
              </a:rPr>
              <a:t>đau</a:t>
            </a:r>
            <a:r>
              <a:rPr lang="en-US" sz="2400" b="1" dirty="0" smtClean="0">
                <a:solidFill>
                  <a:srgbClr val="FAAA32"/>
                </a:solidFill>
                <a:latin typeface="Candara" pitchFamily="34" charset="0"/>
              </a:rPr>
              <a:t>:</a:t>
            </a:r>
            <a:r>
              <a:rPr lang="en-US" sz="2200" b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200" b="1" dirty="0">
                <a:solidFill>
                  <a:prstClr val="white"/>
                </a:solidFill>
                <a:latin typeface="Candara" pitchFamily="34" charset="0"/>
              </a:rPr>
              <a:t>TS </a:t>
            </a:r>
            <a:r>
              <a:rPr lang="en-US" sz="2200" b="1" dirty="0" err="1">
                <a:solidFill>
                  <a:prstClr val="white"/>
                </a:solidFill>
                <a:latin typeface="Candara" pitchFamily="34" charset="0"/>
              </a:rPr>
              <a:t>ưu</a:t>
            </a:r>
            <a:r>
              <a:rPr lang="en-US" sz="2200" b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ndara" pitchFamily="34" charset="0"/>
              </a:rPr>
              <a:t>điểm</a:t>
            </a:r>
            <a:r>
              <a:rPr lang="en-US" sz="2200" b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200" b="1" dirty="0" err="1" smtClean="0">
                <a:solidFill>
                  <a:prstClr val="white"/>
                </a:solidFill>
                <a:latin typeface="Candara" pitchFamily="34" charset="0"/>
              </a:rPr>
              <a:t>hơn</a:t>
            </a:r>
            <a:r>
              <a:rPr lang="en-US" sz="2200" b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200" b="1" dirty="0">
                <a:solidFill>
                  <a:prstClr val="white"/>
                </a:solidFill>
                <a:latin typeface="Candara" pitchFamily="34" charset="0"/>
              </a:rPr>
              <a:t>NMC</a:t>
            </a:r>
          </a:p>
          <a:p>
            <a:pPr marL="0" lvl="0" indent="0" algn="just" defTabSz="349250">
              <a:buNone/>
              <a:tabLst>
                <a:tab pos="349250" algn="l"/>
                <a:tab pos="631825" algn="l"/>
              </a:tabLst>
            </a:pPr>
            <a:r>
              <a:rPr lang="en-US" sz="2000" i="1" dirty="0">
                <a:solidFill>
                  <a:prstClr val="white"/>
                </a:solidFill>
                <a:latin typeface="Candara" pitchFamily="34" charset="0"/>
              </a:rPr>
              <a:t>	-	</a:t>
            </a:r>
            <a:r>
              <a:rPr lang="en-US" sz="2000" i="1" dirty="0" err="1">
                <a:solidFill>
                  <a:prstClr val="white"/>
                </a:solidFill>
                <a:latin typeface="Candara" pitchFamily="34" charset="0"/>
              </a:rPr>
              <a:t>Có</a:t>
            </a:r>
            <a:r>
              <a:rPr lang="en-US" sz="2000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i="1" dirty="0" err="1">
                <a:solidFill>
                  <a:prstClr val="white"/>
                </a:solidFill>
                <a:latin typeface="Candara" pitchFamily="34" charset="0"/>
              </a:rPr>
              <a:t>hiệu</a:t>
            </a:r>
            <a:r>
              <a:rPr lang="en-US" sz="2000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i="1" dirty="0" err="1">
                <a:solidFill>
                  <a:prstClr val="white"/>
                </a:solidFill>
                <a:latin typeface="Candara" pitchFamily="34" charset="0"/>
              </a:rPr>
              <a:t>quả</a:t>
            </a:r>
            <a:r>
              <a:rPr lang="en-US" sz="2000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i="1" dirty="0" err="1">
                <a:solidFill>
                  <a:prstClr val="white"/>
                </a:solidFill>
                <a:latin typeface="Candara" pitchFamily="34" charset="0"/>
              </a:rPr>
              <a:t>giảm</a:t>
            </a:r>
            <a:r>
              <a:rPr lang="en-US" sz="2000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i="1" dirty="0" err="1">
                <a:solidFill>
                  <a:prstClr val="white"/>
                </a:solidFill>
                <a:latin typeface="Candara" pitchFamily="34" charset="0"/>
              </a:rPr>
              <a:t>đau</a:t>
            </a:r>
            <a:r>
              <a:rPr lang="en-US" sz="2000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i="1" dirty="0" err="1">
                <a:solidFill>
                  <a:prstClr val="white"/>
                </a:solidFill>
                <a:latin typeface="Candara" pitchFamily="34" charset="0"/>
              </a:rPr>
              <a:t>mạnh</a:t>
            </a:r>
            <a:r>
              <a:rPr lang="en-US" sz="2000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i="1" dirty="0" err="1">
                <a:solidFill>
                  <a:prstClr val="white"/>
                </a:solidFill>
                <a:latin typeface="Candara" pitchFamily="34" charset="0"/>
              </a:rPr>
              <a:t>và</a:t>
            </a:r>
            <a:r>
              <a:rPr lang="en-US" sz="2000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i="1" dirty="0" err="1">
                <a:solidFill>
                  <a:prstClr val="white"/>
                </a:solidFill>
                <a:latin typeface="Candara" pitchFamily="34" charset="0"/>
              </a:rPr>
              <a:t>chọn</a:t>
            </a:r>
            <a:r>
              <a:rPr lang="en-US" sz="2000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i="1" dirty="0" err="1">
                <a:solidFill>
                  <a:prstClr val="white"/>
                </a:solidFill>
                <a:latin typeface="Candara" pitchFamily="34" charset="0"/>
              </a:rPr>
              <a:t>lọc</a:t>
            </a:r>
            <a:r>
              <a:rPr lang="en-US" sz="2000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i="1" dirty="0" err="1">
                <a:solidFill>
                  <a:prstClr val="white"/>
                </a:solidFill>
                <a:latin typeface="Candara" pitchFamily="34" charset="0"/>
              </a:rPr>
              <a:t>hơn</a:t>
            </a:r>
            <a:endParaRPr lang="en-US" sz="2000" i="1" dirty="0">
              <a:solidFill>
                <a:prstClr val="white"/>
              </a:solidFill>
              <a:latin typeface="Candara" pitchFamily="34" charset="0"/>
            </a:endParaRPr>
          </a:p>
          <a:p>
            <a:pPr marL="0" lvl="0" indent="0" algn="just" defTabSz="349250">
              <a:buNone/>
              <a:tabLst>
                <a:tab pos="349250" algn="l"/>
                <a:tab pos="631825" algn="l"/>
              </a:tabLst>
            </a:pPr>
            <a:r>
              <a:rPr lang="en-US" sz="2000" i="1" dirty="0">
                <a:solidFill>
                  <a:prstClr val="white"/>
                </a:solidFill>
                <a:latin typeface="Candara" pitchFamily="34" charset="0"/>
              </a:rPr>
              <a:t>	-	</a:t>
            </a:r>
            <a:r>
              <a:rPr lang="en-US" sz="2000" i="1" dirty="0" err="1">
                <a:solidFill>
                  <a:prstClr val="white"/>
                </a:solidFill>
                <a:latin typeface="Candara" pitchFamily="34" charset="0"/>
              </a:rPr>
              <a:t>Liều</a:t>
            </a:r>
            <a:r>
              <a:rPr lang="en-US" sz="2000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i="1" dirty="0" err="1">
                <a:solidFill>
                  <a:prstClr val="white"/>
                </a:solidFill>
                <a:latin typeface="Candara" pitchFamily="34" charset="0"/>
              </a:rPr>
              <a:t>thuốc</a:t>
            </a:r>
            <a:r>
              <a:rPr lang="en-US" sz="2000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i="1" dirty="0" err="1">
                <a:solidFill>
                  <a:prstClr val="white"/>
                </a:solidFill>
                <a:latin typeface="Candara" pitchFamily="34" charset="0"/>
              </a:rPr>
              <a:t>sử</a:t>
            </a:r>
            <a:r>
              <a:rPr lang="en-US" sz="2000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i="1" dirty="0" err="1">
                <a:solidFill>
                  <a:prstClr val="white"/>
                </a:solidFill>
                <a:latin typeface="Candara" pitchFamily="34" charset="0"/>
              </a:rPr>
              <a:t>dụng</a:t>
            </a:r>
            <a:r>
              <a:rPr lang="en-US" sz="2000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i="1" dirty="0" err="1">
                <a:solidFill>
                  <a:prstClr val="white"/>
                </a:solidFill>
                <a:latin typeface="Candara" pitchFamily="34" charset="0"/>
              </a:rPr>
              <a:t>thấp</a:t>
            </a:r>
            <a:r>
              <a:rPr lang="en-US" sz="2000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i="1" dirty="0" err="1">
                <a:solidFill>
                  <a:prstClr val="white"/>
                </a:solidFill>
                <a:latin typeface="Candara" pitchFamily="34" charset="0"/>
              </a:rPr>
              <a:t>và</a:t>
            </a:r>
            <a:r>
              <a:rPr lang="en-US" sz="2000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i="1" dirty="0" err="1">
                <a:solidFill>
                  <a:prstClr val="white"/>
                </a:solidFill>
                <a:latin typeface="Candara" pitchFamily="34" charset="0"/>
              </a:rPr>
              <a:t>tác</a:t>
            </a:r>
            <a:r>
              <a:rPr lang="en-US" sz="2000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i="1" dirty="0" err="1">
                <a:solidFill>
                  <a:prstClr val="white"/>
                </a:solidFill>
                <a:latin typeface="Candara" pitchFamily="34" charset="0"/>
              </a:rPr>
              <a:t>dụng</a:t>
            </a:r>
            <a:r>
              <a:rPr lang="en-US" sz="2000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i="1" dirty="0" err="1">
                <a:solidFill>
                  <a:prstClr val="white"/>
                </a:solidFill>
                <a:latin typeface="Candara" pitchFamily="34" charset="0"/>
              </a:rPr>
              <a:t>phụ</a:t>
            </a:r>
            <a:r>
              <a:rPr lang="en-US" sz="2000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i="1" dirty="0" err="1">
                <a:solidFill>
                  <a:prstClr val="white"/>
                </a:solidFill>
                <a:latin typeface="Candara" pitchFamily="34" charset="0"/>
              </a:rPr>
              <a:t>ít</a:t>
            </a:r>
            <a:r>
              <a:rPr lang="en-US" sz="2000" i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000" i="1" dirty="0" err="1">
                <a:solidFill>
                  <a:prstClr val="white"/>
                </a:solidFill>
                <a:latin typeface="Candara" pitchFamily="34" charset="0"/>
              </a:rPr>
              <a:t>hơn</a:t>
            </a:r>
            <a:endParaRPr lang="en-US" sz="2000" i="1" dirty="0">
              <a:solidFill>
                <a:prstClr val="white"/>
              </a:solidFill>
              <a:latin typeface="Candara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4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295400" y="3352800"/>
            <a:ext cx="914400" cy="4572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5303837"/>
            <a:ext cx="8229600" cy="2239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rgbClr val="FAAA32"/>
                </a:solidFill>
                <a:latin typeface="Candara" pitchFamily="34" charset="0"/>
              </a:rPr>
              <a:t>Hiệu</a:t>
            </a:r>
            <a:r>
              <a:rPr lang="en-US" sz="2400" b="1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rgbClr val="FAAA32"/>
                </a:solidFill>
                <a:latin typeface="Candara" pitchFamily="34" charset="0"/>
              </a:rPr>
              <a:t>quả</a:t>
            </a:r>
            <a:r>
              <a:rPr lang="en-US" sz="2400" b="1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rgbClr val="FAAA32"/>
                </a:solidFill>
                <a:latin typeface="Candara" pitchFamily="34" charset="0"/>
              </a:rPr>
              <a:t>kinh</a:t>
            </a:r>
            <a:r>
              <a:rPr lang="en-US" sz="2400" b="1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rgbClr val="FAAA32"/>
                </a:solidFill>
                <a:latin typeface="Candara" pitchFamily="34" charset="0"/>
              </a:rPr>
              <a:t>tế</a:t>
            </a:r>
            <a:endParaRPr lang="en-US" sz="2400" b="1" dirty="0" smtClean="0">
              <a:solidFill>
                <a:srgbClr val="FAAA32"/>
              </a:solidFill>
              <a:latin typeface="Candara" pitchFamily="34" charset="0"/>
            </a:endParaRPr>
          </a:p>
          <a:p>
            <a:pPr marL="0" indent="0" defTabSz="349250">
              <a:buFont typeface="Arial" pitchFamily="34" charset="0"/>
              <a:buNone/>
            </a:pPr>
            <a:r>
              <a:rPr lang="en-US" sz="2000" b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	Port </a:t>
            </a:r>
            <a:r>
              <a:rPr lang="en-US" sz="2000" b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tủy</a:t>
            </a:r>
            <a:r>
              <a:rPr lang="en-US" sz="2000" b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sống</a:t>
            </a:r>
            <a:r>
              <a:rPr lang="en-US" sz="2000" b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	  </a:t>
            </a:r>
            <a:r>
              <a:rPr lang="en-US" sz="2000" b="1" dirty="0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≈</a:t>
            </a:r>
            <a:r>
              <a:rPr lang="en-US" sz="2000" b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		Port </a:t>
            </a:r>
            <a:r>
              <a:rPr lang="en-US" sz="2000" b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ngoài</a:t>
            </a:r>
            <a:r>
              <a:rPr lang="en-US" sz="2000" b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màng</a:t>
            </a:r>
            <a:r>
              <a:rPr lang="en-US" sz="2000" b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cứng</a:t>
            </a:r>
            <a:endParaRPr lang="en-US" sz="2000" b="1" dirty="0" smtClean="0">
              <a:solidFill>
                <a:prstClr val="white"/>
              </a:solidFill>
              <a:latin typeface="Candara" pitchFamily="34" charset="0"/>
              <a:sym typeface="Wingdings"/>
            </a:endParaRPr>
          </a:p>
          <a:p>
            <a:pPr marL="0" indent="0" defTabSz="349250">
              <a:buFont typeface="Arial" pitchFamily="34" charset="0"/>
              <a:buNone/>
            </a:pPr>
            <a:r>
              <a:rPr lang="en-US" sz="2000" b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	</a:t>
            </a:r>
            <a:r>
              <a:rPr lang="en-US" sz="2000" b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Hệ</a:t>
            </a:r>
            <a:r>
              <a:rPr lang="en-US" sz="2000" b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thống</a:t>
            </a:r>
            <a:r>
              <a:rPr lang="en-US" sz="2000" b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IDDS 	</a:t>
            </a:r>
            <a:r>
              <a:rPr lang="en-US" sz="2000" b="1" dirty="0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&gt;&gt;&gt;</a:t>
            </a:r>
            <a:r>
              <a:rPr lang="en-US" sz="2000" b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	Port </a:t>
            </a:r>
            <a:r>
              <a:rPr lang="en-US" sz="2000" b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tủy</a:t>
            </a:r>
            <a:r>
              <a:rPr lang="en-US" sz="2000" b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sống</a:t>
            </a:r>
            <a:r>
              <a:rPr lang="en-US" sz="2000" b="1" dirty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b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&amp; </a:t>
            </a:r>
            <a:r>
              <a:rPr lang="en-US" sz="2000" b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ngoài</a:t>
            </a:r>
            <a:r>
              <a:rPr lang="en-US" sz="2000" b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màng</a:t>
            </a:r>
            <a:r>
              <a:rPr lang="en-US" sz="2000" b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cứng</a:t>
            </a:r>
            <a:endParaRPr lang="en-US" sz="2000" b="1" dirty="0" smtClean="0">
              <a:solidFill>
                <a:prstClr val="white"/>
              </a:solidFill>
              <a:latin typeface="Candara" pitchFamily="34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6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r>
              <a:rPr lang="en-US" sz="3400" b="1" u="sng" dirty="0" smtClean="0">
                <a:solidFill>
                  <a:schemeClr val="bg1"/>
                </a:solidFill>
                <a:latin typeface="Candara" pitchFamily="34" charset="0"/>
              </a:rPr>
              <a:t>Port TS</a:t>
            </a:r>
            <a:r>
              <a:rPr lang="en-US" sz="34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3400" i="1" dirty="0" err="1" smtClean="0">
                <a:solidFill>
                  <a:schemeClr val="bg1"/>
                </a:solidFill>
                <a:latin typeface="Candara" pitchFamily="34" charset="0"/>
              </a:rPr>
              <a:t>vs</a:t>
            </a:r>
            <a:r>
              <a:rPr lang="en-US" sz="34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3400" b="1" u="sng" dirty="0" smtClean="0">
                <a:solidFill>
                  <a:schemeClr val="bg1"/>
                </a:solidFill>
                <a:latin typeface="Candara" pitchFamily="34" charset="0"/>
              </a:rPr>
              <a:t>Port NMC</a:t>
            </a:r>
            <a:endParaRPr lang="en-US" sz="3400" b="1" u="sng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7"/>
            <a:ext cx="8229600" cy="5440363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49250" algn="l"/>
              </a:tabLst>
            </a:pPr>
            <a:r>
              <a:rPr lang="en-US" sz="2400" b="1" dirty="0" smtClean="0">
                <a:solidFill>
                  <a:srgbClr val="FAAA32"/>
                </a:solidFill>
                <a:latin typeface="Candara" pitchFamily="34" charset="0"/>
              </a:rPr>
              <a:t>	Port </a:t>
            </a:r>
            <a:r>
              <a:rPr lang="en-US" sz="2400" b="1" dirty="0" err="1" smtClean="0">
                <a:solidFill>
                  <a:srgbClr val="FAAA32"/>
                </a:solidFill>
                <a:latin typeface="Candara" pitchFamily="34" charset="0"/>
              </a:rPr>
              <a:t>tủy</a:t>
            </a:r>
            <a:r>
              <a:rPr lang="en-US" sz="2400" b="1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rgbClr val="FAAA32"/>
                </a:solidFill>
                <a:latin typeface="Candara" pitchFamily="34" charset="0"/>
              </a:rPr>
              <a:t>sống</a:t>
            </a:r>
            <a:endParaRPr lang="en-US" sz="2400" b="1" dirty="0" smtClean="0">
              <a:solidFill>
                <a:srgbClr val="FAAA32"/>
              </a:solidFill>
              <a:latin typeface="Candara" pitchFamily="34" charset="0"/>
            </a:endParaRPr>
          </a:p>
          <a:p>
            <a:r>
              <a:rPr lang="en-US" sz="2200" b="1" dirty="0" err="1" smtClean="0">
                <a:solidFill>
                  <a:schemeClr val="bg1"/>
                </a:solidFill>
                <a:latin typeface="Candara" pitchFamily="34" charset="0"/>
              </a:rPr>
              <a:t>Các</a:t>
            </a:r>
            <a:r>
              <a:rPr lang="en-US" sz="22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andara" pitchFamily="34" charset="0"/>
              </a:rPr>
              <a:t>biến</a:t>
            </a:r>
            <a:r>
              <a:rPr lang="en-US" sz="22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andara" pitchFamily="34" charset="0"/>
              </a:rPr>
              <a:t>chứng</a:t>
            </a:r>
            <a:r>
              <a:rPr lang="en-US" sz="22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andara" pitchFamily="34" charset="0"/>
              </a:rPr>
              <a:t>nghiêm</a:t>
            </a:r>
            <a:r>
              <a:rPr lang="en-US" sz="22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andara" pitchFamily="34" charset="0"/>
              </a:rPr>
              <a:t>trọng</a:t>
            </a:r>
            <a:r>
              <a:rPr lang="en-US" sz="22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andara" pitchFamily="34" charset="0"/>
              </a:rPr>
              <a:t>hơn</a:t>
            </a:r>
            <a:endParaRPr lang="en-US" sz="2200" b="1" dirty="0" smtClean="0">
              <a:solidFill>
                <a:schemeClr val="bg1"/>
              </a:solidFill>
              <a:latin typeface="Candara" pitchFamily="34" charset="0"/>
            </a:endParaRPr>
          </a:p>
          <a:p>
            <a:pPr marL="0" lvl="0" indent="0" defTabSz="349250">
              <a:buNone/>
            </a:pPr>
            <a:r>
              <a:rPr lang="en-US" sz="1900" i="1" dirty="0">
                <a:solidFill>
                  <a:prstClr val="white"/>
                </a:solidFill>
                <a:latin typeface="Candara" pitchFamily="34" charset="0"/>
                <a:sym typeface="Wingdings"/>
              </a:rPr>
              <a:t>	-	</a:t>
            </a:r>
            <a:r>
              <a:rPr lang="en-US" sz="19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Tổn</a:t>
            </a:r>
            <a:r>
              <a:rPr lang="en-US" sz="19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19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thương</a:t>
            </a:r>
            <a:r>
              <a:rPr lang="en-US" sz="19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19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rễ</a:t>
            </a:r>
            <a:r>
              <a:rPr lang="en-US" sz="19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/</a:t>
            </a:r>
            <a:r>
              <a:rPr lang="en-US" sz="19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trục</a:t>
            </a:r>
            <a:r>
              <a:rPr lang="en-US" sz="19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19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tủy</a:t>
            </a:r>
            <a:r>
              <a:rPr lang="en-US" sz="19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19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sống</a:t>
            </a:r>
            <a:endParaRPr lang="en-US" sz="1900" i="1" dirty="0" smtClean="0">
              <a:solidFill>
                <a:prstClr val="white"/>
              </a:solidFill>
              <a:latin typeface="Candara" pitchFamily="34" charset="0"/>
              <a:sym typeface="Wingdings"/>
            </a:endParaRPr>
          </a:p>
          <a:p>
            <a:pPr marL="0" lvl="0" indent="0" defTabSz="349250">
              <a:buNone/>
            </a:pPr>
            <a:r>
              <a:rPr lang="en-US" sz="1900" i="1" dirty="0">
                <a:solidFill>
                  <a:prstClr val="white"/>
                </a:solidFill>
                <a:latin typeface="Candara" pitchFamily="34" charset="0"/>
                <a:sym typeface="Wingdings"/>
              </a:rPr>
              <a:t>	</a:t>
            </a:r>
            <a:r>
              <a:rPr lang="en-US" sz="19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-	Nang </a:t>
            </a:r>
            <a:r>
              <a:rPr lang="en-US" sz="19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dịch</a:t>
            </a:r>
            <a:r>
              <a:rPr lang="en-US" sz="19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19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não</a:t>
            </a:r>
            <a:r>
              <a:rPr lang="en-US" sz="19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19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tủy</a:t>
            </a:r>
            <a:r>
              <a:rPr lang="en-US" sz="19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do </a:t>
            </a:r>
            <a:r>
              <a:rPr lang="en-US" sz="19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rò</a:t>
            </a:r>
            <a:r>
              <a:rPr lang="en-US" sz="19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19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theo</a:t>
            </a:r>
            <a:r>
              <a:rPr lang="en-US" sz="19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catheter</a:t>
            </a:r>
          </a:p>
          <a:p>
            <a:pPr marL="0" lvl="0" indent="0" defTabSz="349250">
              <a:buNone/>
            </a:pPr>
            <a:r>
              <a:rPr lang="en-US" sz="1900" i="1" dirty="0">
                <a:solidFill>
                  <a:prstClr val="white"/>
                </a:solidFill>
                <a:latin typeface="Candara" pitchFamily="34" charset="0"/>
                <a:sym typeface="Wingdings"/>
              </a:rPr>
              <a:t>	</a:t>
            </a:r>
            <a:r>
              <a:rPr lang="en-US" sz="19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-	</a:t>
            </a:r>
            <a:r>
              <a:rPr lang="en-US" sz="19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Nhiễm</a:t>
            </a:r>
            <a:r>
              <a:rPr lang="en-US" sz="19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19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trùng</a:t>
            </a:r>
            <a:r>
              <a:rPr lang="en-US" sz="19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19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não</a:t>
            </a:r>
            <a:r>
              <a:rPr lang="en-US" sz="19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/</a:t>
            </a:r>
            <a:r>
              <a:rPr lang="en-US" sz="19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màng</a:t>
            </a:r>
            <a:r>
              <a:rPr lang="en-US" sz="19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19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não</a:t>
            </a:r>
            <a:r>
              <a:rPr lang="en-US" sz="19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19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nặng</a:t>
            </a:r>
            <a:r>
              <a:rPr lang="en-US" sz="19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endParaRPr lang="en-US" sz="1900" b="1" dirty="0" smtClean="0">
              <a:solidFill>
                <a:schemeClr val="bg1"/>
              </a:solidFill>
              <a:latin typeface="Candara" pitchFamily="34" charset="0"/>
            </a:endParaRPr>
          </a:p>
          <a:p>
            <a:pPr marL="0" indent="0" algn="r">
              <a:buNone/>
            </a:pPr>
            <a:r>
              <a:rPr lang="en-US" sz="1300" i="1" dirty="0" err="1" smtClean="0">
                <a:solidFill>
                  <a:schemeClr val="bg1"/>
                </a:solidFill>
                <a:latin typeface="Candara" pitchFamily="34" charset="0"/>
              </a:rPr>
              <a:t>Seo</a:t>
            </a:r>
            <a:r>
              <a:rPr lang="en-US" sz="1300" i="1" dirty="0" smtClean="0">
                <a:solidFill>
                  <a:schemeClr val="bg1"/>
                </a:solidFill>
                <a:latin typeface="Candara" pitchFamily="34" charset="0"/>
              </a:rPr>
              <a:t> et al. Korean J Pain 2007; 20(2): 240-245</a:t>
            </a:r>
          </a:p>
          <a:p>
            <a:pPr marL="0" indent="0" algn="r">
              <a:buNone/>
            </a:pPr>
            <a:r>
              <a:rPr lang="en-US" sz="1300" i="1" dirty="0" smtClean="0">
                <a:solidFill>
                  <a:schemeClr val="bg1"/>
                </a:solidFill>
                <a:latin typeface="Candara" pitchFamily="34" charset="0"/>
              </a:rPr>
              <a:t>Peter et al. The Clinical Journal of Pain;1998; 14(1):4-16</a:t>
            </a:r>
          </a:p>
          <a:p>
            <a:r>
              <a:rPr lang="en-US" sz="2200" b="1" dirty="0" err="1" smtClean="0">
                <a:solidFill>
                  <a:schemeClr val="bg1"/>
                </a:solidFill>
                <a:latin typeface="Candara" pitchFamily="34" charset="0"/>
              </a:rPr>
              <a:t>Các</a:t>
            </a:r>
            <a:r>
              <a:rPr lang="en-US" sz="22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andara" pitchFamily="34" charset="0"/>
              </a:rPr>
              <a:t>tác</a:t>
            </a:r>
            <a:r>
              <a:rPr lang="en-US" sz="22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andara" pitchFamily="34" charset="0"/>
              </a:rPr>
              <a:t>dụng</a:t>
            </a:r>
            <a:r>
              <a:rPr lang="en-US" sz="22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andara" pitchFamily="34" charset="0"/>
              </a:rPr>
              <a:t>không</a:t>
            </a:r>
            <a:r>
              <a:rPr lang="en-US" sz="22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andara" pitchFamily="34" charset="0"/>
              </a:rPr>
              <a:t>mong</a:t>
            </a:r>
            <a:r>
              <a:rPr lang="en-US" sz="22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andara" pitchFamily="34" charset="0"/>
              </a:rPr>
              <a:t>muốn</a:t>
            </a:r>
            <a:r>
              <a:rPr lang="en-US" sz="22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andara" pitchFamily="34" charset="0"/>
              </a:rPr>
              <a:t>nhiều</a:t>
            </a:r>
            <a:r>
              <a:rPr lang="en-US" sz="22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andara" pitchFamily="34" charset="0"/>
              </a:rPr>
              <a:t>hơn</a:t>
            </a:r>
            <a:endParaRPr lang="en-US" sz="2200" b="1" dirty="0" smtClean="0">
              <a:solidFill>
                <a:schemeClr val="bg1"/>
              </a:solidFill>
              <a:latin typeface="Candara" pitchFamily="34" charset="0"/>
            </a:endParaRPr>
          </a:p>
          <a:p>
            <a:pPr marL="0" lvl="0" indent="0" defTabSz="349250">
              <a:buNone/>
            </a:pPr>
            <a:r>
              <a:rPr lang="en-US" sz="1900" i="1" dirty="0">
                <a:solidFill>
                  <a:prstClr val="white"/>
                </a:solidFill>
                <a:latin typeface="Candara" pitchFamily="34" charset="0"/>
                <a:sym typeface="Wingdings"/>
              </a:rPr>
              <a:t>	-	</a:t>
            </a:r>
            <a:r>
              <a:rPr lang="en-US" sz="19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Buồn</a:t>
            </a:r>
            <a:r>
              <a:rPr lang="en-US" sz="19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19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nôn</a:t>
            </a:r>
            <a:r>
              <a:rPr lang="en-US" sz="19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19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và</a:t>
            </a:r>
            <a:r>
              <a:rPr lang="en-US" sz="19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19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nôn</a:t>
            </a:r>
            <a:endParaRPr lang="en-US" sz="1900" i="1" dirty="0" smtClean="0">
              <a:solidFill>
                <a:prstClr val="white"/>
              </a:solidFill>
              <a:latin typeface="Candara" pitchFamily="34" charset="0"/>
              <a:sym typeface="Wingdings"/>
            </a:endParaRPr>
          </a:p>
          <a:p>
            <a:pPr marL="0" lvl="0" indent="0" defTabSz="349250">
              <a:buNone/>
            </a:pPr>
            <a:r>
              <a:rPr lang="en-US" sz="1900" i="1" dirty="0">
                <a:solidFill>
                  <a:prstClr val="white"/>
                </a:solidFill>
                <a:latin typeface="Candara" pitchFamily="34" charset="0"/>
                <a:sym typeface="Wingdings"/>
              </a:rPr>
              <a:t>	</a:t>
            </a:r>
            <a:r>
              <a:rPr lang="en-US" sz="19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-	</a:t>
            </a:r>
            <a:r>
              <a:rPr lang="en-US" sz="19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Bí</a:t>
            </a:r>
            <a:r>
              <a:rPr lang="en-US" sz="19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19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tiểu</a:t>
            </a:r>
            <a:endParaRPr lang="en-US" sz="1900" i="1" dirty="0" smtClean="0">
              <a:solidFill>
                <a:prstClr val="white"/>
              </a:solidFill>
              <a:latin typeface="Candara" pitchFamily="34" charset="0"/>
              <a:sym typeface="Wingdings"/>
            </a:endParaRPr>
          </a:p>
          <a:p>
            <a:pPr marL="0" lvl="0" indent="0" defTabSz="349250">
              <a:buNone/>
            </a:pPr>
            <a:r>
              <a:rPr lang="en-US" sz="1900" i="1" dirty="0">
                <a:solidFill>
                  <a:prstClr val="white"/>
                </a:solidFill>
                <a:latin typeface="Candara" pitchFamily="34" charset="0"/>
                <a:sym typeface="Wingdings"/>
              </a:rPr>
              <a:t>	</a:t>
            </a:r>
            <a:r>
              <a:rPr lang="en-US" sz="19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-	</a:t>
            </a:r>
            <a:r>
              <a:rPr lang="en-US" sz="19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Suy</a:t>
            </a:r>
            <a:r>
              <a:rPr lang="en-US" sz="19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19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hô</a:t>
            </a:r>
            <a:r>
              <a:rPr lang="en-US" sz="19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19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hấp</a:t>
            </a:r>
            <a:endParaRPr lang="en-US" sz="1900" i="1" dirty="0" smtClean="0">
              <a:solidFill>
                <a:prstClr val="white"/>
              </a:solidFill>
              <a:latin typeface="Candara" pitchFamily="34" charset="0"/>
              <a:sym typeface="Wingdings"/>
            </a:endParaRPr>
          </a:p>
          <a:p>
            <a:pPr marL="0" lvl="0" indent="0" defTabSz="349250">
              <a:buNone/>
            </a:pPr>
            <a:r>
              <a:rPr lang="en-US" sz="1900" i="1" dirty="0">
                <a:solidFill>
                  <a:prstClr val="white"/>
                </a:solidFill>
                <a:latin typeface="Candara" pitchFamily="34" charset="0"/>
                <a:sym typeface="Wingdings"/>
              </a:rPr>
              <a:t>	</a:t>
            </a:r>
            <a:r>
              <a:rPr lang="en-US" sz="19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-	</a:t>
            </a:r>
            <a:r>
              <a:rPr lang="en-US" sz="19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Tụt</a:t>
            </a:r>
            <a:r>
              <a:rPr lang="en-US" sz="19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19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huyết</a:t>
            </a:r>
            <a:r>
              <a:rPr lang="en-US" sz="19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19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áp</a:t>
            </a:r>
            <a:endParaRPr lang="en-US" sz="1900" i="1" dirty="0" smtClean="0">
              <a:solidFill>
                <a:prstClr val="white"/>
              </a:solidFill>
              <a:latin typeface="Candara" pitchFamily="34" charset="0"/>
              <a:sym typeface="Wingdings"/>
            </a:endParaRPr>
          </a:p>
          <a:p>
            <a:pPr marL="0" lvl="0" indent="0" defTabSz="349250">
              <a:buNone/>
            </a:pPr>
            <a:r>
              <a:rPr lang="en-US" sz="1900" i="1" dirty="0">
                <a:solidFill>
                  <a:prstClr val="white"/>
                </a:solidFill>
                <a:latin typeface="Candara" pitchFamily="34" charset="0"/>
                <a:sym typeface="Wingdings"/>
              </a:rPr>
              <a:t>	</a:t>
            </a:r>
            <a:r>
              <a:rPr lang="en-US" sz="19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-	</a:t>
            </a:r>
            <a:r>
              <a:rPr lang="en-US" sz="19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Đau</a:t>
            </a:r>
            <a:r>
              <a:rPr lang="en-US" sz="19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19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đầu</a:t>
            </a:r>
            <a:r>
              <a:rPr lang="en-US" sz="19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endParaRPr lang="en-US" sz="1900" i="1" dirty="0">
              <a:solidFill>
                <a:prstClr val="white"/>
              </a:solidFill>
              <a:latin typeface="Candara" pitchFamily="34" charset="0"/>
              <a:sym typeface="Wingdings"/>
            </a:endParaRPr>
          </a:p>
          <a:p>
            <a:pPr marL="0" indent="0" algn="r">
              <a:buNone/>
            </a:pPr>
            <a:r>
              <a:rPr lang="en-US" sz="1300" i="1" dirty="0">
                <a:solidFill>
                  <a:schemeClr val="bg1"/>
                </a:solidFill>
                <a:latin typeface="Candara" pitchFamily="34" charset="0"/>
              </a:rPr>
              <a:t>Kim et al. Korean J Pain </a:t>
            </a:r>
            <a:r>
              <a:rPr lang="en-US" sz="1300" i="1" dirty="0" smtClean="0">
                <a:solidFill>
                  <a:schemeClr val="bg1"/>
                </a:solidFill>
                <a:latin typeface="Candara" pitchFamily="34" charset="0"/>
              </a:rPr>
              <a:t>2013; 26(1): </a:t>
            </a:r>
            <a:r>
              <a:rPr lang="en-US" sz="1300" i="1" dirty="0">
                <a:solidFill>
                  <a:schemeClr val="bg1"/>
                </a:solidFill>
                <a:latin typeface="Candara" pitchFamily="34" charset="0"/>
              </a:rPr>
              <a:t>32-38</a:t>
            </a:r>
            <a:endParaRPr lang="en-US" sz="1300" i="1" dirty="0" smtClean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en-US" sz="2200" b="1" dirty="0" err="1" smtClean="0">
                <a:solidFill>
                  <a:schemeClr val="bg1"/>
                </a:solidFill>
                <a:latin typeface="Candara" pitchFamily="34" charset="0"/>
              </a:rPr>
              <a:t>Kĩ</a:t>
            </a:r>
            <a:r>
              <a:rPr lang="en-US" sz="22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andara" pitchFamily="34" charset="0"/>
              </a:rPr>
              <a:t>thuật</a:t>
            </a:r>
            <a:r>
              <a:rPr lang="en-US" sz="22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andara" pitchFamily="34" charset="0"/>
              </a:rPr>
              <a:t>hiện</a:t>
            </a:r>
            <a:r>
              <a:rPr lang="en-US" sz="22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andara" pitchFamily="34" charset="0"/>
              </a:rPr>
              <a:t>áp</a:t>
            </a:r>
            <a:r>
              <a:rPr lang="en-US" sz="22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andara" pitchFamily="34" charset="0"/>
              </a:rPr>
              <a:t>dụng</a:t>
            </a:r>
            <a:r>
              <a:rPr lang="en-US" sz="22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andara" pitchFamily="34" charset="0"/>
              </a:rPr>
              <a:t>chưa</a:t>
            </a:r>
            <a:r>
              <a:rPr lang="en-US" sz="22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andara" pitchFamily="34" charset="0"/>
              </a:rPr>
              <a:t>nhiều</a:t>
            </a:r>
            <a:r>
              <a:rPr lang="en-US" sz="2200" b="1" dirty="0" smtClean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en-US" sz="2200" b="1" dirty="0" err="1">
                <a:solidFill>
                  <a:schemeClr val="bg1"/>
                </a:solidFill>
                <a:latin typeface="Candara" pitchFamily="34" charset="0"/>
              </a:rPr>
              <a:t>s</a:t>
            </a:r>
            <a:r>
              <a:rPr lang="en-US" sz="2200" b="1" dirty="0" err="1" smtClean="0">
                <a:solidFill>
                  <a:schemeClr val="bg1"/>
                </a:solidFill>
                <a:latin typeface="Candara" pitchFamily="34" charset="0"/>
              </a:rPr>
              <a:t>ố</a:t>
            </a:r>
            <a:r>
              <a:rPr lang="en-US" sz="22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andara" pitchFamily="34" charset="0"/>
              </a:rPr>
              <a:t>lượng</a:t>
            </a:r>
            <a:r>
              <a:rPr lang="en-US" sz="22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andara" pitchFamily="34" charset="0"/>
              </a:rPr>
              <a:t>báo</a:t>
            </a:r>
            <a:r>
              <a:rPr lang="en-US" sz="22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andara" pitchFamily="34" charset="0"/>
              </a:rPr>
              <a:t>cáo</a:t>
            </a:r>
            <a:r>
              <a:rPr lang="en-US" sz="22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andara" pitchFamily="34" charset="0"/>
              </a:rPr>
              <a:t>còn</a:t>
            </a:r>
            <a:r>
              <a:rPr lang="en-US" sz="22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andara" pitchFamily="34" charset="0"/>
              </a:rPr>
              <a:t>ít</a:t>
            </a:r>
            <a:endParaRPr lang="en-US" sz="22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0"/>
            <a:ext cx="6477000" cy="228600"/>
          </a:xfrm>
          <a:prstGeom prst="rect">
            <a:avLst/>
          </a:prstGeom>
          <a:solidFill>
            <a:srgbClr val="1E5260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 dirty="0">
              <a:solidFill>
                <a:srgbClr val="4BACC6">
                  <a:lumMod val="50000"/>
                </a:srgbClr>
              </a:solidFill>
              <a:latin typeface="Segoe UI Ligh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6629400"/>
            <a:ext cx="6477000" cy="0"/>
          </a:xfrm>
          <a:prstGeom prst="line">
            <a:avLst/>
          </a:prstGeom>
          <a:ln w="38100">
            <a:solidFill>
              <a:srgbClr val="1E52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3354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r>
              <a:rPr lang="en-US" sz="3400" b="1" u="sng" dirty="0" err="1" smtClean="0">
                <a:solidFill>
                  <a:schemeClr val="bg1"/>
                </a:solidFill>
                <a:latin typeface="Candara" pitchFamily="34" charset="0"/>
              </a:rPr>
              <a:t>Hệ</a:t>
            </a:r>
            <a:r>
              <a:rPr lang="en-US" sz="3400" b="1" u="sng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3400" b="1" u="sng" dirty="0" err="1" smtClean="0">
                <a:solidFill>
                  <a:schemeClr val="bg1"/>
                </a:solidFill>
                <a:latin typeface="Candara" pitchFamily="34" charset="0"/>
              </a:rPr>
              <a:t>thống</a:t>
            </a:r>
            <a:r>
              <a:rPr lang="en-US" sz="3400" b="1" u="sng" dirty="0" smtClean="0">
                <a:solidFill>
                  <a:schemeClr val="bg1"/>
                </a:solidFill>
                <a:latin typeface="Candara" pitchFamily="34" charset="0"/>
              </a:rPr>
              <a:t> IDDS</a:t>
            </a:r>
            <a:r>
              <a:rPr lang="en-US" sz="34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3400" i="1" dirty="0" err="1" smtClean="0">
                <a:solidFill>
                  <a:schemeClr val="bg1"/>
                </a:solidFill>
                <a:latin typeface="Candara" pitchFamily="34" charset="0"/>
              </a:rPr>
              <a:t>vs</a:t>
            </a:r>
            <a:r>
              <a:rPr lang="en-US" sz="34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3400" b="1" u="sng" dirty="0" smtClean="0">
                <a:solidFill>
                  <a:schemeClr val="bg1"/>
                </a:solidFill>
                <a:latin typeface="Candara" pitchFamily="34" charset="0"/>
              </a:rPr>
              <a:t>Port NMC</a:t>
            </a:r>
            <a:endParaRPr lang="en-US" sz="3400" b="1" u="sng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40363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49250" algn="l"/>
              </a:tabLst>
            </a:pPr>
            <a:r>
              <a:rPr lang="en-US" sz="2400" b="1" dirty="0" smtClean="0">
                <a:solidFill>
                  <a:srgbClr val="FAAA32"/>
                </a:solidFill>
                <a:latin typeface="Candara" pitchFamily="34" charset="0"/>
              </a:rPr>
              <a:t>	</a:t>
            </a:r>
            <a:r>
              <a:rPr lang="en-US" sz="2400" b="1" dirty="0" err="1" smtClean="0">
                <a:solidFill>
                  <a:srgbClr val="FAAA32"/>
                </a:solidFill>
                <a:latin typeface="Candara" pitchFamily="34" charset="0"/>
              </a:rPr>
              <a:t>Hệ</a:t>
            </a:r>
            <a:r>
              <a:rPr lang="en-US" sz="2400" b="1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rgbClr val="FAAA32"/>
                </a:solidFill>
                <a:latin typeface="Candara" pitchFamily="34" charset="0"/>
              </a:rPr>
              <a:t>thống</a:t>
            </a:r>
            <a:r>
              <a:rPr lang="en-US" sz="2400" b="1" dirty="0" smtClean="0">
                <a:solidFill>
                  <a:srgbClr val="FAAA32"/>
                </a:solidFill>
                <a:latin typeface="Candara" pitchFamily="34" charset="0"/>
              </a:rPr>
              <a:t> IDDS</a:t>
            </a:r>
          </a:p>
          <a:p>
            <a:r>
              <a:rPr lang="en-US" sz="2200" b="1" dirty="0" err="1" smtClean="0">
                <a:solidFill>
                  <a:schemeClr val="bg1"/>
                </a:solidFill>
                <a:latin typeface="Candara" pitchFamily="34" charset="0"/>
              </a:rPr>
              <a:t>Phóng</a:t>
            </a:r>
            <a:r>
              <a:rPr lang="en-US" sz="22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andara" pitchFamily="34" charset="0"/>
              </a:rPr>
              <a:t>thích</a:t>
            </a:r>
            <a:r>
              <a:rPr lang="en-US" sz="22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andara" pitchFamily="34" charset="0"/>
              </a:rPr>
              <a:t>thuốc</a:t>
            </a:r>
            <a:r>
              <a:rPr lang="en-US" sz="22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andara" pitchFamily="34" charset="0"/>
              </a:rPr>
              <a:t>theo</a:t>
            </a:r>
            <a:r>
              <a:rPr lang="en-US" sz="22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andara" pitchFamily="34" charset="0"/>
              </a:rPr>
              <a:t>lập</a:t>
            </a:r>
            <a:r>
              <a:rPr lang="en-US" sz="22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andara" pitchFamily="34" charset="0"/>
              </a:rPr>
              <a:t>trình</a:t>
            </a:r>
            <a:r>
              <a:rPr lang="en-US" sz="2200" b="1" dirty="0" smtClean="0">
                <a:solidFill>
                  <a:schemeClr val="bg1"/>
                </a:solidFill>
                <a:latin typeface="Candara" pitchFamily="34" charset="0"/>
              </a:rPr>
              <a:t>: 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-	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Liều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lượng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liên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tục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và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ổn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định</a:t>
            </a:r>
            <a:endParaRPr lang="en-US" sz="2300" b="1" dirty="0" smtClean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en-US" sz="2200" b="1" dirty="0" err="1" smtClean="0">
                <a:solidFill>
                  <a:schemeClr val="bg1"/>
                </a:solidFill>
                <a:latin typeface="Candara" pitchFamily="34" charset="0"/>
              </a:rPr>
              <a:t>Hiệu</a:t>
            </a:r>
            <a:r>
              <a:rPr lang="en-US" sz="22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andara" pitchFamily="34" charset="0"/>
              </a:rPr>
              <a:t>lực</a:t>
            </a:r>
            <a:r>
              <a:rPr lang="en-US" sz="22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andara" pitchFamily="34" charset="0"/>
              </a:rPr>
              <a:t>giảm</a:t>
            </a:r>
            <a:r>
              <a:rPr lang="en-US" sz="22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andara" pitchFamily="34" charset="0"/>
              </a:rPr>
              <a:t>đau</a:t>
            </a:r>
            <a:r>
              <a:rPr lang="en-US" sz="22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andara" pitchFamily="34" charset="0"/>
              </a:rPr>
              <a:t>trục</a:t>
            </a:r>
            <a:r>
              <a:rPr lang="en-US" sz="22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andara" pitchFamily="34" charset="0"/>
              </a:rPr>
              <a:t>tủy</a:t>
            </a:r>
            <a:r>
              <a:rPr lang="en-US" sz="22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andara" pitchFamily="34" charset="0"/>
              </a:rPr>
              <a:t>sống</a:t>
            </a:r>
            <a:endParaRPr lang="en-US" sz="2200" b="1" dirty="0" smtClean="0">
              <a:solidFill>
                <a:schemeClr val="bg1"/>
              </a:solidFill>
              <a:latin typeface="Candara" pitchFamily="34" charset="0"/>
            </a:endParaRPr>
          </a:p>
          <a:p>
            <a:pPr marL="0" lvl="0" indent="0" defTabSz="349250">
              <a:buNone/>
            </a:pP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	-	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Hấp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thu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và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phân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phối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thuốc</a:t>
            </a:r>
            <a:endParaRPr lang="en-US" sz="2000" i="1" dirty="0" smtClean="0">
              <a:solidFill>
                <a:prstClr val="white"/>
              </a:solidFill>
              <a:latin typeface="Candara" pitchFamily="34" charset="0"/>
              <a:sym typeface="Wingdings"/>
            </a:endParaRPr>
          </a:p>
          <a:p>
            <a:pPr marL="0" lvl="0" indent="0" defTabSz="349250">
              <a:buNone/>
            </a:pP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	-	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Giải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pháp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lựa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chọn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khi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giảm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đau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NMC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thất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bại</a:t>
            </a:r>
            <a:endParaRPr lang="en-US" sz="2000" i="1" dirty="0" smtClean="0">
              <a:solidFill>
                <a:prstClr val="white"/>
              </a:solidFill>
              <a:latin typeface="Candara" pitchFamily="34" charset="0"/>
              <a:sym typeface="Wingdings"/>
            </a:endParaRPr>
          </a:p>
          <a:p>
            <a:pPr algn="just"/>
            <a:r>
              <a:rPr lang="en-US" sz="2200" b="1" dirty="0" smtClean="0">
                <a:solidFill>
                  <a:schemeClr val="bg1"/>
                </a:solidFill>
                <a:latin typeface="Candara" pitchFamily="34" charset="0"/>
              </a:rPr>
              <a:t>Catheter silicon </a:t>
            </a:r>
            <a:r>
              <a:rPr lang="en-US" sz="2200" b="1" dirty="0" err="1" smtClean="0">
                <a:solidFill>
                  <a:schemeClr val="bg1"/>
                </a:solidFill>
                <a:latin typeface="Candara" pitchFamily="34" charset="0"/>
              </a:rPr>
              <a:t>đàn</a:t>
            </a:r>
            <a:r>
              <a:rPr lang="en-US" sz="22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andara" pitchFamily="34" charset="0"/>
              </a:rPr>
              <a:t>hồi</a:t>
            </a:r>
            <a:r>
              <a:rPr lang="en-US" sz="22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andara" pitchFamily="34" charset="0"/>
              </a:rPr>
              <a:t>vs</a:t>
            </a:r>
            <a:r>
              <a:rPr lang="en-US" sz="2200" b="1" dirty="0" smtClean="0">
                <a:solidFill>
                  <a:schemeClr val="bg1"/>
                </a:solidFill>
                <a:latin typeface="Candara" pitchFamily="34" charset="0"/>
              </a:rPr>
              <a:t> catheter </a:t>
            </a:r>
            <a:r>
              <a:rPr lang="en-US" sz="2200" b="1" dirty="0" err="1" smtClean="0">
                <a:solidFill>
                  <a:schemeClr val="bg1"/>
                </a:solidFill>
                <a:latin typeface="Candara" pitchFamily="34" charset="0"/>
              </a:rPr>
              <a:t>nilon</a:t>
            </a:r>
            <a:r>
              <a:rPr lang="en-US" sz="2200" b="1" dirty="0" smtClean="0">
                <a:solidFill>
                  <a:schemeClr val="bg1"/>
                </a:solidFill>
                <a:latin typeface="Candara" pitchFamily="34" charset="0"/>
              </a:rPr>
              <a:t>: 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-	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Tuột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/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rò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/</a:t>
            </a:r>
            <a:r>
              <a:rPr lang="en-US" sz="2000" i="1" dirty="0" err="1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tắc</a:t>
            </a:r>
            <a:r>
              <a:rPr lang="en-US" sz="2000" i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catheter</a:t>
            </a:r>
            <a:endParaRPr lang="en-US" sz="2300" b="1" dirty="0" smtClean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en-US" sz="2200" b="1" dirty="0" err="1" smtClean="0">
                <a:solidFill>
                  <a:schemeClr val="bg1"/>
                </a:solidFill>
                <a:latin typeface="Candara" pitchFamily="34" charset="0"/>
              </a:rPr>
              <a:t>Ít</a:t>
            </a:r>
            <a:r>
              <a:rPr lang="en-US" sz="22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andara" pitchFamily="34" charset="0"/>
              </a:rPr>
              <a:t>gây</a:t>
            </a:r>
            <a:r>
              <a:rPr lang="en-US" sz="22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andara" pitchFamily="34" charset="0"/>
              </a:rPr>
              <a:t>xơ</a:t>
            </a:r>
            <a:r>
              <a:rPr lang="en-US" sz="22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andara" pitchFamily="34" charset="0"/>
              </a:rPr>
              <a:t>hóa</a:t>
            </a:r>
            <a:r>
              <a:rPr lang="en-US" sz="22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andara" pitchFamily="34" charset="0"/>
              </a:rPr>
              <a:t>màng</a:t>
            </a:r>
            <a:r>
              <a:rPr lang="en-US" sz="22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andara" pitchFamily="34" charset="0"/>
              </a:rPr>
              <a:t>cứng</a:t>
            </a:r>
            <a:endParaRPr lang="en-US" sz="2200" b="1" dirty="0" smtClean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…</a:t>
            </a:r>
            <a:r>
              <a:rPr lang="en-US" sz="2200" b="1" dirty="0" smtClean="0">
                <a:solidFill>
                  <a:schemeClr val="bg1"/>
                </a:solidFill>
                <a:latin typeface="Candara" pitchFamily="34" charset="0"/>
              </a:rPr>
              <a:t>                                                               </a:t>
            </a:r>
            <a:r>
              <a:rPr lang="en-US" sz="1300" b="1" i="1" dirty="0" smtClean="0">
                <a:solidFill>
                  <a:prstClr val="white"/>
                </a:solidFill>
                <a:latin typeface="Candara" pitchFamily="34" charset="0"/>
              </a:rPr>
              <a:t>Peter</a:t>
            </a:r>
            <a:r>
              <a:rPr lang="en-US" sz="1300" i="1" dirty="0" smtClean="0">
                <a:solidFill>
                  <a:prstClr val="white"/>
                </a:solidFill>
                <a:latin typeface="Candara" pitchFamily="34" charset="0"/>
              </a:rPr>
              <a:t> et al. The Clinical Journal of Pain;1998; 14(1):4-16</a:t>
            </a:r>
            <a:endParaRPr lang="en-US" sz="13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0"/>
            <a:ext cx="6477000" cy="228600"/>
          </a:xfrm>
          <a:prstGeom prst="rect">
            <a:avLst/>
          </a:prstGeom>
          <a:solidFill>
            <a:srgbClr val="1E5260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 dirty="0">
              <a:solidFill>
                <a:srgbClr val="4BACC6">
                  <a:lumMod val="50000"/>
                </a:srgbClr>
              </a:solidFill>
              <a:latin typeface="Segoe UI Ligh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6629400"/>
            <a:ext cx="6477000" cy="0"/>
          </a:xfrm>
          <a:prstGeom prst="line">
            <a:avLst/>
          </a:prstGeom>
          <a:ln w="38100">
            <a:solidFill>
              <a:srgbClr val="1E52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381000" y="4800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00" b="1" i="1" dirty="0" err="1" smtClean="0">
                <a:solidFill>
                  <a:prstClr val="white"/>
                </a:solidFill>
                <a:latin typeface="Candara" pitchFamily="34" charset="0"/>
              </a:rPr>
              <a:t>Bottros</a:t>
            </a:r>
            <a:r>
              <a:rPr lang="en-US" sz="1300" b="1" i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1300" i="1" dirty="0" smtClean="0">
                <a:solidFill>
                  <a:prstClr val="white"/>
                </a:solidFill>
                <a:latin typeface="Candara" pitchFamily="34" charset="0"/>
              </a:rPr>
              <a:t>et al. Journal of </a:t>
            </a:r>
            <a:r>
              <a:rPr lang="en-US" sz="1300" i="1" dirty="0">
                <a:solidFill>
                  <a:prstClr val="white"/>
                </a:solidFill>
                <a:latin typeface="Candara" pitchFamily="34" charset="0"/>
              </a:rPr>
              <a:t>Pain Research </a:t>
            </a:r>
            <a:r>
              <a:rPr lang="en-US" sz="1300" i="1" dirty="0" smtClean="0">
                <a:solidFill>
                  <a:prstClr val="white"/>
                </a:solidFill>
                <a:latin typeface="Candara" pitchFamily="34" charset="0"/>
              </a:rPr>
              <a:t>2014; 7: </a:t>
            </a:r>
            <a:r>
              <a:rPr lang="en-US" sz="1300" i="1" dirty="0">
                <a:solidFill>
                  <a:prstClr val="white"/>
                </a:solidFill>
                <a:latin typeface="Candara" pitchFamily="34" charset="0"/>
              </a:rPr>
              <a:t>615–626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038600"/>
            <a:ext cx="8229600" cy="109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300" b="1" dirty="0" err="1" smtClean="0">
                <a:solidFill>
                  <a:schemeClr val="bg1"/>
                </a:solidFill>
                <a:latin typeface="Candara" pitchFamily="34" charset="0"/>
              </a:rPr>
              <a:t>Nhưng</a:t>
            </a:r>
            <a:r>
              <a:rPr lang="en-US" sz="2300" b="1" dirty="0" smtClean="0">
                <a:solidFill>
                  <a:schemeClr val="bg1"/>
                </a:solidFill>
                <a:latin typeface="Candara" pitchFamily="34" charset="0"/>
              </a:rPr>
              <a:t>, chi </a:t>
            </a:r>
            <a:r>
              <a:rPr lang="en-US" sz="2300" b="1" dirty="0" err="1" smtClean="0">
                <a:solidFill>
                  <a:schemeClr val="bg1"/>
                </a:solidFill>
                <a:latin typeface="Candara" pitchFamily="34" charset="0"/>
              </a:rPr>
              <a:t>phí</a:t>
            </a:r>
            <a:r>
              <a:rPr lang="en-US" sz="23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Candara" pitchFamily="34" charset="0"/>
              </a:rPr>
              <a:t>khoảng</a:t>
            </a:r>
            <a:r>
              <a:rPr lang="en-US" sz="23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4000" b="1" dirty="0" smtClean="0">
                <a:solidFill>
                  <a:srgbClr val="BF4C49"/>
                </a:solidFill>
                <a:latin typeface="Candara" pitchFamily="34" charset="0"/>
              </a:rPr>
              <a:t>17.317 USD</a:t>
            </a:r>
            <a:r>
              <a:rPr lang="en-US" sz="2300" b="1" dirty="0" smtClean="0">
                <a:solidFill>
                  <a:schemeClr val="bg1"/>
                </a:solidFill>
                <a:latin typeface="Candara" pitchFamily="34" charset="0"/>
              </a:rPr>
              <a:t>/</a:t>
            </a:r>
            <a:r>
              <a:rPr lang="en-US" sz="2300" b="1" dirty="0" err="1" smtClean="0">
                <a:solidFill>
                  <a:schemeClr val="bg1"/>
                </a:solidFill>
                <a:latin typeface="Candara" pitchFamily="34" charset="0"/>
              </a:rPr>
              <a:t>năm</a:t>
            </a:r>
            <a:r>
              <a:rPr lang="en-US" sz="23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Candara" pitchFamily="34" charset="0"/>
              </a:rPr>
              <a:t>thứ</a:t>
            </a:r>
            <a:r>
              <a:rPr lang="en-US" sz="2300" b="1" dirty="0" smtClean="0">
                <a:solidFill>
                  <a:schemeClr val="bg1"/>
                </a:solidFill>
                <a:latin typeface="Candara" pitchFamily="34" charset="0"/>
              </a:rPr>
              <a:t> 1 </a:t>
            </a:r>
            <a:r>
              <a:rPr lang="en-US" sz="2300" b="1" dirty="0" err="1" smtClean="0">
                <a:solidFill>
                  <a:schemeClr val="bg1"/>
                </a:solidFill>
                <a:latin typeface="Candara" pitchFamily="34" charset="0"/>
              </a:rPr>
              <a:t>sau</a:t>
            </a:r>
            <a:r>
              <a:rPr lang="en-US" sz="23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Candara" pitchFamily="34" charset="0"/>
              </a:rPr>
              <a:t>đặt</a:t>
            </a:r>
            <a:r>
              <a:rPr lang="en-US" sz="23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Candara" pitchFamily="34" charset="0"/>
              </a:rPr>
              <a:t>thiết</a:t>
            </a:r>
            <a:r>
              <a:rPr lang="en-US" sz="20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Candara" pitchFamily="34" charset="0"/>
              </a:rPr>
              <a:t>bị</a:t>
            </a:r>
            <a:r>
              <a:rPr lang="en-US" sz="20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Candara" pitchFamily="34" charset="0"/>
              </a:rPr>
              <a:t>Synchromed</a:t>
            </a:r>
            <a:r>
              <a:rPr lang="en-US" sz="2000" i="1" dirty="0" smtClean="0">
                <a:solidFill>
                  <a:schemeClr val="bg1"/>
                </a:solidFill>
                <a:latin typeface="Candara" pitchFamily="34" charset="0"/>
              </a:rPr>
              <a:t> II (</a:t>
            </a:r>
            <a:r>
              <a:rPr lang="en-US" sz="2000" i="1" dirty="0" err="1" smtClean="0">
                <a:solidFill>
                  <a:schemeClr val="bg1"/>
                </a:solidFill>
                <a:latin typeface="Candara" pitchFamily="34" charset="0"/>
              </a:rPr>
              <a:t>giá</a:t>
            </a:r>
            <a:r>
              <a:rPr lang="en-US" sz="20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Candara" pitchFamily="34" charset="0"/>
              </a:rPr>
              <a:t>thành</a:t>
            </a:r>
            <a:r>
              <a:rPr lang="en-US" sz="2000" i="1" dirty="0" smtClean="0">
                <a:solidFill>
                  <a:schemeClr val="bg1"/>
                </a:solidFill>
                <a:latin typeface="Candara" pitchFamily="34" charset="0"/>
              </a:rPr>
              <a:t> # </a:t>
            </a:r>
            <a:r>
              <a:rPr lang="en-US" sz="2000" b="1" i="1" dirty="0" smtClean="0">
                <a:solidFill>
                  <a:schemeClr val="bg1"/>
                </a:solidFill>
                <a:latin typeface="Candara" pitchFamily="34" charset="0"/>
              </a:rPr>
              <a:t>10.000 </a:t>
            </a:r>
            <a:r>
              <a:rPr lang="en-US" sz="2000" b="1" i="1" dirty="0">
                <a:solidFill>
                  <a:schemeClr val="bg1"/>
                </a:solidFill>
                <a:latin typeface="Candara" pitchFamily="34" charset="0"/>
              </a:rPr>
              <a:t>-</a:t>
            </a:r>
            <a:r>
              <a:rPr lang="en-US" sz="2000" b="1" i="1" dirty="0" smtClean="0">
                <a:solidFill>
                  <a:schemeClr val="bg1"/>
                </a:solidFill>
                <a:latin typeface="Candara" pitchFamily="34" charset="0"/>
              </a:rPr>
              <a:t> 12.000 USD</a:t>
            </a:r>
            <a:r>
              <a:rPr lang="en-US" sz="2000" i="1" dirty="0" smtClean="0">
                <a:solidFill>
                  <a:schemeClr val="bg1"/>
                </a:solidFill>
                <a:latin typeface="Candara" pitchFamily="34" charset="0"/>
              </a:rPr>
              <a:t>)</a:t>
            </a:r>
            <a:endParaRPr lang="en-US" sz="2000" b="1" i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5380037"/>
            <a:ext cx="8229600" cy="1096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en-US" sz="2100" b="1" dirty="0">
                <a:solidFill>
                  <a:prstClr val="white"/>
                </a:solidFill>
                <a:latin typeface="Candara" pitchFamily="34" charset="0"/>
                <a:sym typeface="Wingdings"/>
              </a:rPr>
              <a:t></a:t>
            </a:r>
            <a:r>
              <a:rPr lang="en-US" sz="2200" b="1" dirty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200" b="1" dirty="0" err="1">
                <a:solidFill>
                  <a:srgbClr val="BF4C49"/>
                </a:solidFill>
                <a:latin typeface="Candara" pitchFamily="34" charset="0"/>
                <a:sym typeface="Wingdings"/>
              </a:rPr>
              <a:t>V</a:t>
            </a:r>
            <a:r>
              <a:rPr lang="en-US" sz="2200" b="1" dirty="0" err="1" smtClean="0">
                <a:solidFill>
                  <a:srgbClr val="BF4C49"/>
                </a:solidFill>
                <a:latin typeface="Candara" pitchFamily="34" charset="0"/>
              </a:rPr>
              <a:t>ượt</a:t>
            </a:r>
            <a:r>
              <a:rPr lang="en-US" sz="2200" b="1" dirty="0" smtClean="0">
                <a:solidFill>
                  <a:srgbClr val="BF4C49"/>
                </a:solidFill>
                <a:latin typeface="Candara" pitchFamily="34" charset="0"/>
              </a:rPr>
              <a:t> </a:t>
            </a:r>
            <a:r>
              <a:rPr lang="en-US" sz="2200" b="1" dirty="0" err="1">
                <a:solidFill>
                  <a:srgbClr val="BF4C49"/>
                </a:solidFill>
                <a:latin typeface="Candara" pitchFamily="34" charset="0"/>
              </a:rPr>
              <a:t>xa</a:t>
            </a:r>
            <a:r>
              <a:rPr lang="en-US" sz="2200" b="1" dirty="0">
                <a:solidFill>
                  <a:srgbClr val="BF4C49"/>
                </a:solidFill>
                <a:latin typeface="Candara" pitchFamily="34" charset="0"/>
              </a:rPr>
              <a:t> </a:t>
            </a:r>
            <a:r>
              <a:rPr lang="en-US" sz="2200" b="1" dirty="0" err="1">
                <a:solidFill>
                  <a:srgbClr val="BF4C49"/>
                </a:solidFill>
                <a:latin typeface="Candara" pitchFamily="34" charset="0"/>
              </a:rPr>
              <a:t>ngoài</a:t>
            </a:r>
            <a:r>
              <a:rPr lang="en-US" sz="2200" b="1" dirty="0">
                <a:solidFill>
                  <a:srgbClr val="BF4C49"/>
                </a:solidFill>
                <a:latin typeface="Candara" pitchFamily="34" charset="0"/>
              </a:rPr>
              <a:t> </a:t>
            </a:r>
            <a:r>
              <a:rPr lang="en-US" sz="2200" b="1" dirty="0" err="1">
                <a:solidFill>
                  <a:srgbClr val="BF4C49"/>
                </a:solidFill>
                <a:latin typeface="Candara" pitchFamily="34" charset="0"/>
              </a:rPr>
              <a:t>tầm</a:t>
            </a:r>
            <a:r>
              <a:rPr lang="en-US" sz="2200" b="1" dirty="0">
                <a:solidFill>
                  <a:srgbClr val="BF4C49"/>
                </a:solidFill>
                <a:latin typeface="Candara" pitchFamily="34" charset="0"/>
              </a:rPr>
              <a:t> </a:t>
            </a:r>
            <a:r>
              <a:rPr lang="en-US" sz="2200" b="1" dirty="0" err="1">
                <a:solidFill>
                  <a:srgbClr val="BF4C49"/>
                </a:solidFill>
                <a:latin typeface="Candara" pitchFamily="34" charset="0"/>
              </a:rPr>
              <a:t>có</a:t>
            </a:r>
            <a:r>
              <a:rPr lang="en-US" sz="2200" b="1" dirty="0">
                <a:solidFill>
                  <a:srgbClr val="BF4C49"/>
                </a:solidFill>
                <a:latin typeface="Candara" pitchFamily="34" charset="0"/>
              </a:rPr>
              <a:t> </a:t>
            </a:r>
            <a:r>
              <a:rPr lang="en-US" sz="2200" b="1" dirty="0" err="1">
                <a:solidFill>
                  <a:srgbClr val="BF4C49"/>
                </a:solidFill>
                <a:latin typeface="Candara" pitchFamily="34" charset="0"/>
              </a:rPr>
              <a:t>thể</a:t>
            </a:r>
            <a:r>
              <a:rPr lang="en-US" sz="2200" b="1" dirty="0">
                <a:solidFill>
                  <a:srgbClr val="BF4C49"/>
                </a:solidFill>
                <a:latin typeface="Candara" pitchFamily="34" charset="0"/>
              </a:rPr>
              <a:t> chi </a:t>
            </a:r>
            <a:r>
              <a:rPr lang="en-US" sz="2200" b="1" dirty="0" err="1">
                <a:solidFill>
                  <a:srgbClr val="BF4C49"/>
                </a:solidFill>
                <a:latin typeface="Candara" pitchFamily="34" charset="0"/>
              </a:rPr>
              <a:t>trả</a:t>
            </a:r>
            <a:r>
              <a:rPr lang="en-US" sz="2200" b="1" dirty="0">
                <a:solidFill>
                  <a:srgbClr val="BF4C49"/>
                </a:solidFill>
                <a:latin typeface="Candara" pitchFamily="34" charset="0"/>
              </a:rPr>
              <a:t> </a:t>
            </a:r>
            <a:r>
              <a:rPr lang="en-US" sz="2200" b="1" dirty="0" err="1">
                <a:solidFill>
                  <a:srgbClr val="BF4C49"/>
                </a:solidFill>
                <a:latin typeface="Candara" pitchFamily="34" charset="0"/>
              </a:rPr>
              <a:t>của</a:t>
            </a:r>
            <a:r>
              <a:rPr lang="en-US" sz="2200" b="1" dirty="0">
                <a:solidFill>
                  <a:srgbClr val="BF4C49"/>
                </a:solidFill>
                <a:latin typeface="Candara" pitchFamily="34" charset="0"/>
              </a:rPr>
              <a:t> </a:t>
            </a:r>
            <a:r>
              <a:rPr lang="en-US" sz="2200" b="1" dirty="0" err="1">
                <a:solidFill>
                  <a:srgbClr val="BF4C49"/>
                </a:solidFill>
                <a:latin typeface="Candara" pitchFamily="34" charset="0"/>
              </a:rPr>
              <a:t>hầu</a:t>
            </a:r>
            <a:r>
              <a:rPr lang="en-US" sz="2200" b="1" dirty="0">
                <a:solidFill>
                  <a:srgbClr val="BF4C49"/>
                </a:solidFill>
                <a:latin typeface="Candara" pitchFamily="34" charset="0"/>
              </a:rPr>
              <a:t> </a:t>
            </a:r>
            <a:r>
              <a:rPr lang="en-US" sz="2200" b="1" dirty="0" err="1">
                <a:solidFill>
                  <a:srgbClr val="BF4C49"/>
                </a:solidFill>
                <a:latin typeface="Candara" pitchFamily="34" charset="0"/>
              </a:rPr>
              <a:t>hết</a:t>
            </a:r>
            <a:r>
              <a:rPr lang="en-US" sz="2200" b="1" dirty="0">
                <a:solidFill>
                  <a:srgbClr val="BF4C49"/>
                </a:solidFill>
                <a:latin typeface="Candara" pitchFamily="34" charset="0"/>
              </a:rPr>
              <a:t> BN</a:t>
            </a:r>
          </a:p>
          <a:p>
            <a:pPr marL="0" lvl="0" indent="0" algn="just">
              <a:buNone/>
            </a:pPr>
            <a:r>
              <a:rPr lang="en-US" sz="2100" b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</a:t>
            </a:r>
            <a:r>
              <a:rPr lang="en-US" sz="2200" b="1" dirty="0" smtClean="0">
                <a:solidFill>
                  <a:prstClr val="white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200" b="1" dirty="0" err="1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Hiện</a:t>
            </a:r>
            <a:r>
              <a:rPr lang="en-US" sz="2200" b="1" dirty="0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 </a:t>
            </a:r>
            <a:r>
              <a:rPr lang="en-US" sz="2200" b="1" dirty="0" err="1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tại</a:t>
            </a:r>
            <a:r>
              <a:rPr lang="en-US" sz="2200" b="1" dirty="0" smtClean="0">
                <a:solidFill>
                  <a:srgbClr val="FAAA32"/>
                </a:solidFill>
                <a:latin typeface="Candara" pitchFamily="34" charset="0"/>
                <a:sym typeface="Wingdings"/>
              </a:rPr>
              <a:t>, </a:t>
            </a:r>
            <a:r>
              <a:rPr lang="en-US" sz="2200" b="1" dirty="0" err="1">
                <a:solidFill>
                  <a:srgbClr val="FAAA32"/>
                </a:solidFill>
                <a:latin typeface="Candara" pitchFamily="34" charset="0"/>
                <a:sym typeface="Wingdings"/>
              </a:rPr>
              <a:t>g</a:t>
            </a:r>
            <a:r>
              <a:rPr lang="en-US" sz="2200" b="1" dirty="0" err="1" smtClean="0">
                <a:solidFill>
                  <a:srgbClr val="FAAA32"/>
                </a:solidFill>
                <a:latin typeface="Candara" pitchFamily="34" charset="0"/>
              </a:rPr>
              <a:t>iảm</a:t>
            </a:r>
            <a:r>
              <a:rPr lang="en-US" sz="2200" b="1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200" b="1" dirty="0" err="1">
                <a:solidFill>
                  <a:srgbClr val="FAAA32"/>
                </a:solidFill>
                <a:latin typeface="Candara" pitchFamily="34" charset="0"/>
              </a:rPr>
              <a:t>đau</a:t>
            </a:r>
            <a:r>
              <a:rPr lang="en-US" sz="2200" b="1" dirty="0">
                <a:solidFill>
                  <a:srgbClr val="FAAA32"/>
                </a:solidFill>
                <a:latin typeface="Candara" pitchFamily="34" charset="0"/>
              </a:rPr>
              <a:t> NMC </a:t>
            </a:r>
            <a:r>
              <a:rPr lang="en-US" sz="2200" b="1" dirty="0" err="1">
                <a:solidFill>
                  <a:srgbClr val="FAAA32"/>
                </a:solidFill>
                <a:latin typeface="Candara" pitchFamily="34" charset="0"/>
              </a:rPr>
              <a:t>có</a:t>
            </a:r>
            <a:r>
              <a:rPr lang="en-US" sz="2200" b="1" dirty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200" b="1" dirty="0" err="1" smtClean="0">
                <a:solidFill>
                  <a:srgbClr val="FAAA32"/>
                </a:solidFill>
                <a:latin typeface="Candara" pitchFamily="34" charset="0"/>
              </a:rPr>
              <a:t>thể</a:t>
            </a:r>
            <a:r>
              <a:rPr lang="en-US" sz="2200" b="1" dirty="0" smtClean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200" b="1" dirty="0" err="1">
                <a:solidFill>
                  <a:srgbClr val="FAAA32"/>
                </a:solidFill>
                <a:latin typeface="Candara" pitchFamily="34" charset="0"/>
              </a:rPr>
              <a:t>xem</a:t>
            </a:r>
            <a:r>
              <a:rPr lang="en-US" sz="2200" b="1" dirty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200" b="1" dirty="0" err="1">
                <a:solidFill>
                  <a:srgbClr val="FAAA32"/>
                </a:solidFill>
                <a:latin typeface="Candara" pitchFamily="34" charset="0"/>
              </a:rPr>
              <a:t>là</a:t>
            </a:r>
            <a:r>
              <a:rPr lang="en-US" sz="2200" b="1" dirty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200" b="1" dirty="0" err="1">
                <a:solidFill>
                  <a:srgbClr val="FAAA32"/>
                </a:solidFill>
                <a:latin typeface="Candara" pitchFamily="34" charset="0"/>
              </a:rPr>
              <a:t>biện</a:t>
            </a:r>
            <a:r>
              <a:rPr lang="en-US" sz="2200" b="1" dirty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200" b="1" dirty="0" err="1">
                <a:solidFill>
                  <a:srgbClr val="FAAA32"/>
                </a:solidFill>
                <a:latin typeface="Candara" pitchFamily="34" charset="0"/>
              </a:rPr>
              <a:t>pháp</a:t>
            </a:r>
            <a:r>
              <a:rPr lang="en-US" sz="2200" b="1" dirty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200" b="1" dirty="0" err="1">
                <a:solidFill>
                  <a:srgbClr val="FAAA32"/>
                </a:solidFill>
                <a:latin typeface="Candara" pitchFamily="34" charset="0"/>
              </a:rPr>
              <a:t>thiết</a:t>
            </a:r>
            <a:r>
              <a:rPr lang="en-US" sz="2200" b="1" dirty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200" b="1" dirty="0" err="1">
                <a:solidFill>
                  <a:srgbClr val="FAAA32"/>
                </a:solidFill>
                <a:latin typeface="Candara" pitchFamily="34" charset="0"/>
              </a:rPr>
              <a:t>yếu</a:t>
            </a:r>
            <a:r>
              <a:rPr lang="en-US" sz="2200" b="1" dirty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200" b="1" dirty="0" err="1">
                <a:solidFill>
                  <a:srgbClr val="FAAA32"/>
                </a:solidFill>
                <a:latin typeface="Candara" pitchFamily="34" charset="0"/>
              </a:rPr>
              <a:t>và</a:t>
            </a:r>
            <a:r>
              <a:rPr lang="en-US" sz="2200" b="1" dirty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200" b="1" dirty="0" err="1">
                <a:solidFill>
                  <a:srgbClr val="FAAA32"/>
                </a:solidFill>
                <a:latin typeface="Candara" pitchFamily="34" charset="0"/>
              </a:rPr>
              <a:t>hoàn</a:t>
            </a:r>
            <a:r>
              <a:rPr lang="en-US" sz="2200" b="1" dirty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200" b="1" dirty="0" err="1">
                <a:solidFill>
                  <a:srgbClr val="FAAA32"/>
                </a:solidFill>
                <a:latin typeface="Candara" pitchFamily="34" charset="0"/>
              </a:rPr>
              <a:t>toàn</a:t>
            </a:r>
            <a:r>
              <a:rPr lang="en-US" sz="2200" b="1" dirty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200" b="1" dirty="0" err="1">
                <a:solidFill>
                  <a:srgbClr val="FAAA32"/>
                </a:solidFill>
                <a:latin typeface="Candara" pitchFamily="34" charset="0"/>
              </a:rPr>
              <a:t>phù</a:t>
            </a:r>
            <a:r>
              <a:rPr lang="en-US" sz="2200" b="1" dirty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200" b="1" dirty="0" err="1">
                <a:solidFill>
                  <a:srgbClr val="FAAA32"/>
                </a:solidFill>
                <a:latin typeface="Candara" pitchFamily="34" charset="0"/>
              </a:rPr>
              <a:t>hợp</a:t>
            </a:r>
            <a:r>
              <a:rPr lang="en-US" sz="2200" b="1" dirty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200" b="1" dirty="0" err="1">
                <a:solidFill>
                  <a:srgbClr val="FAAA32"/>
                </a:solidFill>
                <a:latin typeface="Candara" pitchFamily="34" charset="0"/>
              </a:rPr>
              <a:t>trong</a:t>
            </a:r>
            <a:r>
              <a:rPr lang="en-US" sz="2200" b="1" dirty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200" b="1" dirty="0" err="1">
                <a:solidFill>
                  <a:srgbClr val="FAAA32"/>
                </a:solidFill>
                <a:latin typeface="Candara" pitchFamily="34" charset="0"/>
              </a:rPr>
              <a:t>điều</a:t>
            </a:r>
            <a:r>
              <a:rPr lang="en-US" sz="2200" b="1" dirty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200" b="1" dirty="0" err="1">
                <a:solidFill>
                  <a:srgbClr val="FAAA32"/>
                </a:solidFill>
                <a:latin typeface="Candara" pitchFamily="34" charset="0"/>
              </a:rPr>
              <a:t>trị</a:t>
            </a:r>
            <a:r>
              <a:rPr lang="en-US" sz="2200" b="1" dirty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200" b="1" dirty="0" err="1">
                <a:solidFill>
                  <a:srgbClr val="FAAA32"/>
                </a:solidFill>
                <a:latin typeface="Candara" pitchFamily="34" charset="0"/>
              </a:rPr>
              <a:t>đau</a:t>
            </a:r>
            <a:r>
              <a:rPr lang="en-US" sz="2200" b="1" dirty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200" b="1" dirty="0" err="1">
                <a:solidFill>
                  <a:srgbClr val="FAAA32"/>
                </a:solidFill>
                <a:latin typeface="Candara" pitchFamily="34" charset="0"/>
              </a:rPr>
              <a:t>ung</a:t>
            </a:r>
            <a:r>
              <a:rPr lang="en-US" sz="2200" b="1" dirty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200" b="1" dirty="0" err="1">
                <a:solidFill>
                  <a:srgbClr val="FAAA32"/>
                </a:solidFill>
                <a:latin typeface="Candara" pitchFamily="34" charset="0"/>
              </a:rPr>
              <a:t>thư</a:t>
            </a:r>
            <a:r>
              <a:rPr lang="en-US" sz="2200" b="1" dirty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200" b="1" dirty="0" err="1">
                <a:solidFill>
                  <a:srgbClr val="FAAA32"/>
                </a:solidFill>
                <a:latin typeface="Candara" pitchFamily="34" charset="0"/>
              </a:rPr>
              <a:t>kháng</a:t>
            </a:r>
            <a:r>
              <a:rPr lang="en-US" sz="2200" b="1" dirty="0">
                <a:solidFill>
                  <a:srgbClr val="FAAA32"/>
                </a:solidFill>
                <a:latin typeface="Candara" pitchFamily="34" charset="0"/>
              </a:rPr>
              <a:t> </a:t>
            </a:r>
            <a:r>
              <a:rPr lang="en-US" sz="2200" b="1" dirty="0" err="1">
                <a:solidFill>
                  <a:srgbClr val="FAAA32"/>
                </a:solidFill>
                <a:latin typeface="Candara" pitchFamily="34" charset="0"/>
              </a:rPr>
              <a:t>trị</a:t>
            </a:r>
            <a:r>
              <a:rPr lang="en-US" sz="2200" b="1" dirty="0">
                <a:solidFill>
                  <a:srgbClr val="FAAA32"/>
                </a:solidFill>
                <a:latin typeface="Candara" pitchFamily="34" charset="0"/>
              </a:rPr>
              <a:t> ở </a:t>
            </a:r>
            <a:r>
              <a:rPr lang="en-US" sz="2200" b="1" dirty="0" err="1">
                <a:solidFill>
                  <a:srgbClr val="FAAA32"/>
                </a:solidFill>
                <a:latin typeface="Candara" pitchFamily="34" charset="0"/>
              </a:rPr>
              <a:t>Việt</a:t>
            </a:r>
            <a:r>
              <a:rPr lang="en-US" sz="2200" b="1" dirty="0">
                <a:solidFill>
                  <a:srgbClr val="FAAA32"/>
                </a:solidFill>
                <a:latin typeface="Candara" pitchFamily="34" charset="0"/>
              </a:rPr>
              <a:t> Nam</a:t>
            </a:r>
          </a:p>
        </p:txBody>
      </p:sp>
      <p:pic>
        <p:nvPicPr>
          <p:cNvPr id="9" name="Picture 2" descr="http://professional.medtronic.com/wcm/groups/mdtcom_sg/@mdt/@neuro/documents/images/synchromed2-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599"/>
            <a:ext cx="1178112" cy="124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926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0"/>
            <a:ext cx="8229600" cy="762000"/>
          </a:xfrm>
        </p:spPr>
        <p:txBody>
          <a:bodyPr>
            <a:noAutofit/>
          </a:bodyPr>
          <a:lstStyle/>
          <a:p>
            <a:r>
              <a:rPr lang="en-US" sz="4800" b="1" u="sng" dirty="0" smtClean="0">
                <a:solidFill>
                  <a:srgbClr val="B041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ĐÁNH GIÁ</a:t>
            </a:r>
            <a:br>
              <a:rPr lang="en-US" sz="4800" b="1" u="sng" dirty="0" smtClean="0">
                <a:solidFill>
                  <a:srgbClr val="B041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en-US" sz="4800" b="1" u="sng" dirty="0" smtClean="0">
                <a:solidFill>
                  <a:srgbClr val="B041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QUA CA LÂM SÀNG</a:t>
            </a:r>
            <a:endParaRPr lang="en-US" sz="4800" b="1" u="sng" dirty="0">
              <a:solidFill>
                <a:srgbClr val="B041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0"/>
            <a:ext cx="6477000" cy="228600"/>
          </a:xfrm>
          <a:prstGeom prst="rect">
            <a:avLst/>
          </a:prstGeom>
          <a:solidFill>
            <a:srgbClr val="1E5260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 dirty="0">
              <a:solidFill>
                <a:srgbClr val="4BACC6">
                  <a:lumMod val="50000"/>
                </a:srgbClr>
              </a:solidFill>
              <a:latin typeface="Segoe UI Ligh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6629400"/>
            <a:ext cx="6477000" cy="0"/>
          </a:xfrm>
          <a:prstGeom prst="line">
            <a:avLst/>
          </a:prstGeom>
          <a:ln w="38100">
            <a:solidFill>
              <a:srgbClr val="1E52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5090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602163"/>
          </a:xfrm>
        </p:spPr>
        <p:txBody>
          <a:bodyPr>
            <a:normAutofit/>
          </a:bodyPr>
          <a:lstStyle/>
          <a:p>
            <a:pPr algn="just">
              <a:buFont typeface="Wingdings"/>
              <a:buChar char="F"/>
            </a:pP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Quản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lý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đau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ung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thư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kháng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trị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nói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riêng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và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đau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mạn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tính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nói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chung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là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một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lĩnh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vực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khó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.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Đòi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hỏi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phải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tiếp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cận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điều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trị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đa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mô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thức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và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đa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trị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liệu</a:t>
            </a:r>
            <a:endParaRPr lang="en-US" sz="2300" dirty="0" smtClean="0">
              <a:solidFill>
                <a:schemeClr val="bg1"/>
              </a:solidFill>
              <a:latin typeface="Candara" pitchFamily="34" charset="0"/>
            </a:endParaRPr>
          </a:p>
          <a:p>
            <a:pPr marL="0" indent="0" algn="just">
              <a:buNone/>
            </a:pPr>
            <a:endParaRPr lang="en-US" sz="800" dirty="0" smtClean="0">
              <a:solidFill>
                <a:schemeClr val="bg1"/>
              </a:solidFill>
              <a:latin typeface="Candara" pitchFamily="34" charset="0"/>
            </a:endParaRPr>
          </a:p>
          <a:p>
            <a:pPr algn="just">
              <a:buFont typeface="Wingdings"/>
              <a:buChar char="F"/>
            </a:pP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Hiện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tại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vi-VN" sz="2300" dirty="0" smtClean="0">
                <a:solidFill>
                  <a:schemeClr val="bg1"/>
                </a:solidFill>
                <a:latin typeface="Candara" pitchFamily="34" charset="0"/>
              </a:rPr>
              <a:t>giảm đau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PCA</a:t>
            </a:r>
            <a:r>
              <a:rPr lang="vi-VN" sz="2300" dirty="0" smtClean="0">
                <a:solidFill>
                  <a:schemeClr val="bg1"/>
                </a:solidFill>
                <a:latin typeface="Candara" pitchFamily="34" charset="0"/>
              </a:rPr>
              <a:t> dài ngày</a:t>
            </a:r>
            <a:r>
              <a:rPr lang="en-US" sz="23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vi-VN" sz="2300" dirty="0" smtClean="0">
                <a:solidFill>
                  <a:schemeClr val="bg1"/>
                </a:solidFill>
                <a:latin typeface="Candara" pitchFamily="34" charset="0"/>
              </a:rPr>
              <a:t>thông qua cổng tiêm ngoài màng cứng cấy dưới da </a:t>
            </a:r>
            <a:r>
              <a:rPr lang="vi-VN" sz="2300" dirty="0">
                <a:solidFill>
                  <a:schemeClr val="bg1"/>
                </a:solidFill>
                <a:latin typeface="Candara" pitchFamily="34" charset="0"/>
              </a:rPr>
              <a:t>có thể xem là biện pháp thiết yếu </a:t>
            </a:r>
            <a:r>
              <a:rPr lang="vi-VN" sz="2300" dirty="0" smtClean="0">
                <a:solidFill>
                  <a:schemeClr val="bg1"/>
                </a:solidFill>
                <a:latin typeface="Candara" pitchFamily="34" charset="0"/>
              </a:rPr>
              <a:t>và </a:t>
            </a:r>
            <a:r>
              <a:rPr lang="vi-VN" sz="2300" dirty="0">
                <a:solidFill>
                  <a:schemeClr val="bg1"/>
                </a:solidFill>
                <a:latin typeface="Candara" pitchFamily="34" charset="0"/>
              </a:rPr>
              <a:t>phù hợp trong điều trị </a:t>
            </a:r>
            <a:r>
              <a:rPr lang="vi-VN" sz="2300" dirty="0" smtClean="0">
                <a:solidFill>
                  <a:schemeClr val="bg1"/>
                </a:solidFill>
                <a:latin typeface="Candara" pitchFamily="34" charset="0"/>
              </a:rPr>
              <a:t>đau </a:t>
            </a:r>
            <a:r>
              <a:rPr lang="vi-VN" sz="2300" dirty="0">
                <a:solidFill>
                  <a:schemeClr val="bg1"/>
                </a:solidFill>
                <a:latin typeface="Candara" pitchFamily="34" charset="0"/>
              </a:rPr>
              <a:t>ung thư kháng trị ở Việt </a:t>
            </a:r>
            <a:r>
              <a:rPr lang="vi-VN" sz="2300" dirty="0" smtClean="0">
                <a:solidFill>
                  <a:schemeClr val="bg1"/>
                </a:solidFill>
                <a:latin typeface="Candara" pitchFamily="34" charset="0"/>
              </a:rPr>
              <a:t>Nam</a:t>
            </a:r>
            <a:endParaRPr lang="en-US" sz="2300" dirty="0">
              <a:solidFill>
                <a:schemeClr val="bg1"/>
              </a:solidFill>
              <a:latin typeface="Candara" pitchFamily="34" charset="0"/>
            </a:endParaRPr>
          </a:p>
          <a:p>
            <a:pPr marL="0" indent="0" algn="just">
              <a:buNone/>
            </a:pPr>
            <a:endParaRPr lang="en-US" sz="800" dirty="0" smtClean="0">
              <a:solidFill>
                <a:schemeClr val="bg1"/>
              </a:solidFill>
              <a:latin typeface="Candara" pitchFamily="34" charset="0"/>
            </a:endParaRPr>
          </a:p>
          <a:p>
            <a:pPr algn="just">
              <a:buFont typeface="Wingdings"/>
              <a:buChar char="F"/>
            </a:pP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Cần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có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các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nghiên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cứu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lớn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hơn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để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kiểm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định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giá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trị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của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phương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pháp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giảm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đau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andara" pitchFamily="34" charset="0"/>
              </a:rPr>
              <a:t>này</a:t>
            </a:r>
            <a:r>
              <a:rPr lang="en-US" sz="23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</a:p>
          <a:p>
            <a:pPr marL="0" indent="0" algn="just">
              <a:buNone/>
            </a:pPr>
            <a:endParaRPr lang="en-US" sz="23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0"/>
            <a:ext cx="6477000" cy="228600"/>
          </a:xfrm>
          <a:prstGeom prst="rect">
            <a:avLst/>
          </a:prstGeom>
          <a:solidFill>
            <a:srgbClr val="1E5260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 dirty="0">
              <a:solidFill>
                <a:srgbClr val="4BACC6">
                  <a:lumMod val="50000"/>
                </a:srgbClr>
              </a:solidFill>
              <a:latin typeface="Segoe UI Ligh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6629400"/>
            <a:ext cx="6477000" cy="0"/>
          </a:xfrm>
          <a:prstGeom prst="line">
            <a:avLst/>
          </a:prstGeom>
          <a:ln w="38100">
            <a:solidFill>
              <a:srgbClr val="1E52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5363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84437"/>
            <a:ext cx="8534400" cy="2163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4800" b="1" dirty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>CHÂN THÀNH CÁM ƠN </a:t>
            </a:r>
            <a:endParaRPr lang="en-US" sz="4800" b="1" dirty="0" smtClean="0">
              <a:solidFill>
                <a:schemeClr val="accent5">
                  <a:lumMod val="75000"/>
                </a:schemeClr>
              </a:solidFill>
              <a:latin typeface="Candara" pitchFamily="34" charset="0"/>
            </a:endParaRPr>
          </a:p>
          <a:p>
            <a:pPr marL="0" indent="0" algn="ctr">
              <a:buNone/>
            </a:pPr>
            <a:r>
              <a:rPr lang="vi-VN" sz="2900" b="1" dirty="0" smtClean="0">
                <a:solidFill>
                  <a:schemeClr val="bg1"/>
                </a:solidFill>
                <a:latin typeface="Candara" pitchFamily="34" charset="0"/>
              </a:rPr>
              <a:t>SỰ </a:t>
            </a:r>
            <a:r>
              <a:rPr lang="vi-VN" sz="2900" b="1" dirty="0">
                <a:solidFill>
                  <a:schemeClr val="bg1"/>
                </a:solidFill>
                <a:latin typeface="Candara" pitchFamily="34" charset="0"/>
              </a:rPr>
              <a:t>LẮNG NGHE CỦA </a:t>
            </a:r>
            <a:r>
              <a:rPr lang="vi-VN" sz="2900" b="1" dirty="0" smtClean="0">
                <a:solidFill>
                  <a:schemeClr val="bg1"/>
                </a:solidFill>
                <a:latin typeface="Candara" pitchFamily="34" charset="0"/>
              </a:rPr>
              <a:t>QUÝ</a:t>
            </a:r>
            <a:r>
              <a:rPr lang="en-US" sz="2900" b="1" dirty="0" smtClean="0">
                <a:solidFill>
                  <a:schemeClr val="bg1"/>
                </a:solidFill>
                <a:latin typeface="Candara" pitchFamily="34" charset="0"/>
              </a:rPr>
              <a:t> THẦY CÔ VÀ</a:t>
            </a:r>
            <a:r>
              <a:rPr lang="vi-VN" sz="29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900" b="1" dirty="0" smtClean="0">
                <a:solidFill>
                  <a:schemeClr val="bg1"/>
                </a:solidFill>
                <a:latin typeface="Candara" pitchFamily="34" charset="0"/>
              </a:rPr>
              <a:t>ĐỒNG NGHIỆP</a:t>
            </a:r>
            <a:r>
              <a:rPr lang="vi-VN" sz="2900" b="1" dirty="0">
                <a:solidFill>
                  <a:schemeClr val="bg1"/>
                </a:solidFill>
                <a:latin typeface="Candara" pitchFamily="34" charset="0"/>
              </a:rPr>
              <a:t/>
            </a:r>
            <a:br>
              <a:rPr lang="vi-VN" sz="2900" b="1" dirty="0">
                <a:solidFill>
                  <a:schemeClr val="bg1"/>
                </a:solidFill>
                <a:latin typeface="Candara" pitchFamily="34" charset="0"/>
              </a:rPr>
            </a:br>
            <a:r>
              <a:rPr lang="vi-VN" sz="2900" b="1" dirty="0">
                <a:solidFill>
                  <a:schemeClr val="bg1"/>
                </a:solidFill>
                <a:latin typeface="Candara" pitchFamily="34" charset="0"/>
              </a:rPr>
              <a:t>RẤT MONG SỰ ĐÓNG GÓP Ý </a:t>
            </a:r>
            <a:r>
              <a:rPr lang="vi-VN" sz="2900" b="1" dirty="0" smtClean="0">
                <a:solidFill>
                  <a:schemeClr val="bg1"/>
                </a:solidFill>
                <a:latin typeface="Candara" pitchFamily="34" charset="0"/>
              </a:rPr>
              <a:t>KIẾN</a:t>
            </a:r>
            <a:r>
              <a:rPr lang="en-US" sz="2900" b="1" dirty="0" smtClean="0">
                <a:solidFill>
                  <a:schemeClr val="bg1"/>
                </a:solidFill>
                <a:latin typeface="Candara" pitchFamily="34" charset="0"/>
              </a:rPr>
              <a:t>!</a:t>
            </a:r>
            <a:endParaRPr lang="en-US" sz="29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0"/>
            <a:ext cx="6477000" cy="228600"/>
          </a:xfrm>
          <a:prstGeom prst="rect">
            <a:avLst/>
          </a:prstGeom>
          <a:solidFill>
            <a:srgbClr val="1E5260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 dirty="0">
              <a:solidFill>
                <a:srgbClr val="4BACC6">
                  <a:lumMod val="50000"/>
                </a:srgbClr>
              </a:solidFill>
              <a:latin typeface="Segoe UI Ligh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6629400"/>
            <a:ext cx="6477000" cy="0"/>
          </a:xfrm>
          <a:prstGeom prst="line">
            <a:avLst/>
          </a:prstGeom>
          <a:ln w="38100">
            <a:solidFill>
              <a:srgbClr val="1E52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://www.lisambuske.com/uploads/4/7/9/2/4792487/13880785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-23894" y="4305676"/>
            <a:ext cx="3089544" cy="257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157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0"/>
            <a:ext cx="8229600" cy="762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B0413E"/>
                </a:solidFill>
                <a:latin typeface="Candara" pitchFamily="34" charset="0"/>
              </a:rPr>
              <a:t>GIỚI THIỆU CA LÂM SÀNG</a:t>
            </a:r>
            <a:endParaRPr lang="en-US" sz="4800" b="1" dirty="0">
              <a:solidFill>
                <a:srgbClr val="B0413E"/>
              </a:solidFill>
              <a:latin typeface="Candara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0"/>
            <a:ext cx="6477000" cy="228600"/>
          </a:xfrm>
          <a:prstGeom prst="rect">
            <a:avLst/>
          </a:prstGeom>
          <a:solidFill>
            <a:srgbClr val="1E5260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 dirty="0">
              <a:solidFill>
                <a:srgbClr val="4BACC6">
                  <a:lumMod val="50000"/>
                </a:srgbClr>
              </a:solidFill>
              <a:latin typeface="Segoe UI Ligh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6629400"/>
            <a:ext cx="6477000" cy="0"/>
          </a:xfrm>
          <a:prstGeom prst="line">
            <a:avLst/>
          </a:prstGeom>
          <a:ln w="38100">
            <a:solidFill>
              <a:srgbClr val="1E52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3980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295400" y="0"/>
            <a:ext cx="6477000" cy="228600"/>
          </a:xfrm>
          <a:prstGeom prst="rect">
            <a:avLst/>
          </a:prstGeom>
          <a:solidFill>
            <a:srgbClr val="1E5260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 dirty="0">
              <a:solidFill>
                <a:srgbClr val="4BACC6">
                  <a:lumMod val="50000"/>
                </a:srgbClr>
              </a:solidFill>
              <a:latin typeface="Segoe UI Ligh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6629400"/>
            <a:ext cx="6477000" cy="0"/>
          </a:xfrm>
          <a:prstGeom prst="line">
            <a:avLst/>
          </a:prstGeom>
          <a:ln w="38100">
            <a:solidFill>
              <a:srgbClr val="1E52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04800" y="1828800"/>
            <a:ext cx="8686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850900" y="1714500"/>
            <a:ext cx="228600" cy="23041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697843" y="1721757"/>
            <a:ext cx="228600" cy="22134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533900" y="1714500"/>
            <a:ext cx="228600" cy="2213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362700" y="1707243"/>
            <a:ext cx="2286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3400" y="1723569"/>
            <a:ext cx="228600" cy="221344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609600" y="1295400"/>
            <a:ext cx="1371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2012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2438400" y="1295400"/>
            <a:ext cx="1371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2013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4267200" y="1295400"/>
            <a:ext cx="1371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2014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6096000" y="1295400"/>
            <a:ext cx="1371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2015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7848600" y="1295400"/>
            <a:ext cx="1371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2016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76200" y="2035628"/>
            <a:ext cx="2057400" cy="5203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11/2012</a:t>
            </a:r>
          </a:p>
          <a:p>
            <a:pPr marL="0" indent="0">
              <a:buNone/>
            </a:pPr>
            <a:r>
              <a:rPr lang="en-US" sz="1800" i="1" dirty="0" smtClean="0">
                <a:solidFill>
                  <a:schemeClr val="bg1"/>
                </a:solidFill>
              </a:rPr>
              <a:t>(BV K </a:t>
            </a:r>
            <a:r>
              <a:rPr lang="en-US" sz="1800" i="1" dirty="0" err="1" smtClean="0">
                <a:solidFill>
                  <a:schemeClr val="bg1"/>
                </a:solidFill>
              </a:rPr>
              <a:t>Hà</a:t>
            </a:r>
            <a:r>
              <a:rPr lang="en-US" sz="1800" i="1" dirty="0" smtClean="0">
                <a:solidFill>
                  <a:schemeClr val="bg1"/>
                </a:solidFill>
              </a:rPr>
              <a:t> </a:t>
            </a:r>
            <a:r>
              <a:rPr lang="en-US" sz="1800" i="1" dirty="0" err="1" smtClean="0">
                <a:solidFill>
                  <a:schemeClr val="bg1"/>
                </a:solidFill>
              </a:rPr>
              <a:t>Nội</a:t>
            </a:r>
            <a:r>
              <a:rPr lang="en-US" sz="1800" i="1" dirty="0" smtClean="0">
                <a:solidFill>
                  <a:schemeClr val="bg1"/>
                </a:solidFill>
              </a:rPr>
              <a:t>)</a:t>
            </a:r>
          </a:p>
          <a:p>
            <a:pPr marL="174625" indent="-174625"/>
            <a:r>
              <a:rPr lang="en-US" sz="2000" dirty="0" smtClean="0">
                <a:solidFill>
                  <a:schemeClr val="bg1"/>
                </a:solidFill>
              </a:rPr>
              <a:t>K </a:t>
            </a:r>
            <a:r>
              <a:rPr lang="en-US" sz="2000" dirty="0" err="1" smtClean="0">
                <a:solidFill>
                  <a:schemeClr val="bg1"/>
                </a:solidFill>
              </a:rPr>
              <a:t>vú</a:t>
            </a:r>
            <a:r>
              <a:rPr lang="en-US" sz="2000" dirty="0" smtClean="0">
                <a:solidFill>
                  <a:schemeClr val="bg1"/>
                </a:solidFill>
              </a:rPr>
              <a:t> (P)</a:t>
            </a:r>
          </a:p>
          <a:p>
            <a:pPr marL="174625" indent="-174625"/>
            <a:r>
              <a:rPr lang="en-US" sz="2000" dirty="0" smtClean="0">
                <a:solidFill>
                  <a:schemeClr val="bg1"/>
                </a:solidFill>
              </a:rPr>
              <a:t>T</a:t>
            </a:r>
            <a:r>
              <a:rPr lang="en-US" sz="2000" baseline="-25000" dirty="0" smtClean="0">
                <a:solidFill>
                  <a:schemeClr val="bg1"/>
                </a:solidFill>
              </a:rPr>
              <a:t>2</a:t>
            </a:r>
            <a:r>
              <a:rPr lang="en-US" sz="2000" dirty="0" smtClean="0">
                <a:solidFill>
                  <a:schemeClr val="bg1"/>
                </a:solidFill>
              </a:rPr>
              <a:t>N</a:t>
            </a:r>
            <a:r>
              <a:rPr lang="en-US" sz="2000" baseline="-25000" dirty="0" smtClean="0">
                <a:solidFill>
                  <a:schemeClr val="bg1"/>
                </a:solidFill>
              </a:rPr>
              <a:t>2</a:t>
            </a:r>
            <a:r>
              <a:rPr lang="en-US" sz="2000" dirty="0" smtClean="0">
                <a:solidFill>
                  <a:schemeClr val="bg1"/>
                </a:solidFill>
              </a:rPr>
              <a:t>M</a:t>
            </a:r>
            <a:r>
              <a:rPr lang="en-US" sz="2000" baseline="-25000" dirty="0" smtClean="0">
                <a:solidFill>
                  <a:schemeClr val="bg1"/>
                </a:solidFill>
              </a:rPr>
              <a:t>0</a:t>
            </a:r>
          </a:p>
          <a:p>
            <a:pPr marL="174625" indent="-174625"/>
            <a:r>
              <a:rPr lang="en-US" sz="2000" dirty="0" smtClean="0">
                <a:solidFill>
                  <a:schemeClr val="bg1"/>
                </a:solidFill>
              </a:rPr>
              <a:t>GPB: </a:t>
            </a:r>
            <a:r>
              <a:rPr lang="en-US" sz="2000" dirty="0" err="1" smtClean="0">
                <a:solidFill>
                  <a:schemeClr val="bg1"/>
                </a:solidFill>
              </a:rPr>
              <a:t>Carcinom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thể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ống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nhập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độ</a:t>
            </a:r>
            <a:r>
              <a:rPr lang="en-US" sz="2000" dirty="0" smtClean="0">
                <a:solidFill>
                  <a:schemeClr val="bg1"/>
                </a:solidFill>
              </a:rPr>
              <a:t> II, </a:t>
            </a:r>
            <a:r>
              <a:rPr lang="en-US" sz="2000" dirty="0" err="1" smtClean="0">
                <a:solidFill>
                  <a:schemeClr val="bg1"/>
                </a:solidFill>
              </a:rPr>
              <a:t>đã</a:t>
            </a:r>
            <a:r>
              <a:rPr lang="en-US" sz="2000" dirty="0" smtClean="0">
                <a:solidFill>
                  <a:schemeClr val="bg1"/>
                </a:solidFill>
              </a:rPr>
              <a:t> di </a:t>
            </a:r>
            <a:r>
              <a:rPr lang="en-US" sz="2000" dirty="0" err="1" smtClean="0">
                <a:solidFill>
                  <a:schemeClr val="bg1"/>
                </a:solidFill>
              </a:rPr>
              <a:t>căn</a:t>
            </a:r>
            <a:r>
              <a:rPr lang="en-US" sz="2000" dirty="0" smtClean="0">
                <a:solidFill>
                  <a:schemeClr val="bg1"/>
                </a:solidFill>
              </a:rPr>
              <a:t> 2/13 </a:t>
            </a:r>
            <a:r>
              <a:rPr lang="en-US" sz="2000" dirty="0" err="1" smtClean="0">
                <a:solidFill>
                  <a:schemeClr val="bg1"/>
                </a:solidFill>
              </a:rPr>
              <a:t>hạch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174625" indent="-174625"/>
            <a:r>
              <a:rPr lang="en-US" sz="2000" dirty="0" err="1" smtClean="0">
                <a:solidFill>
                  <a:schemeClr val="bg1"/>
                </a:solidFill>
              </a:rPr>
              <a:t>Hoá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mô</a:t>
            </a:r>
            <a:r>
              <a:rPr lang="en-US" sz="2000" dirty="0" smtClean="0">
                <a:solidFill>
                  <a:schemeClr val="bg1"/>
                </a:solidFill>
              </a:rPr>
              <a:t> MD: </a:t>
            </a:r>
            <a:r>
              <a:rPr lang="en-US" sz="1800" dirty="0" smtClean="0">
                <a:solidFill>
                  <a:schemeClr val="bg1"/>
                </a:solidFill>
              </a:rPr>
              <a:t>ER(++) 60%, PR(+++) 60%, Her-2neu(+++)</a:t>
            </a:r>
          </a:p>
          <a:p>
            <a:pPr marL="174625" indent="-174625"/>
            <a:r>
              <a:rPr lang="en-US" sz="2000" dirty="0" smtClean="0">
                <a:solidFill>
                  <a:schemeClr val="bg1"/>
                </a:solidFill>
              </a:rPr>
              <a:t>PT </a:t>
            </a:r>
            <a:r>
              <a:rPr lang="en-US" sz="2000" dirty="0" err="1" smtClean="0">
                <a:solidFill>
                  <a:schemeClr val="bg1"/>
                </a:solidFill>
              </a:rPr>
              <a:t>Patey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vú</a:t>
            </a:r>
            <a:r>
              <a:rPr lang="en-US" sz="2000" dirty="0" smtClean="0">
                <a:solidFill>
                  <a:schemeClr val="bg1"/>
                </a:solidFill>
              </a:rPr>
              <a:t> (P)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1905000" y="2035628"/>
            <a:ext cx="1981200" cy="5203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 smtClean="0">
                <a:solidFill>
                  <a:schemeClr val="bg1"/>
                </a:solidFill>
              </a:rPr>
              <a:t>(BV K </a:t>
            </a:r>
            <a:r>
              <a:rPr lang="en-US" sz="1800" i="1" dirty="0" err="1" smtClean="0">
                <a:solidFill>
                  <a:schemeClr val="bg1"/>
                </a:solidFill>
              </a:rPr>
              <a:t>Hà</a:t>
            </a:r>
            <a:r>
              <a:rPr lang="en-US" sz="1800" i="1" dirty="0" smtClean="0">
                <a:solidFill>
                  <a:schemeClr val="bg1"/>
                </a:solidFill>
              </a:rPr>
              <a:t> </a:t>
            </a:r>
            <a:r>
              <a:rPr lang="en-US" sz="1800" i="1" dirty="0" err="1" smtClean="0">
                <a:solidFill>
                  <a:schemeClr val="bg1"/>
                </a:solidFill>
              </a:rPr>
              <a:t>Nội</a:t>
            </a:r>
            <a:r>
              <a:rPr lang="en-US" sz="1800" i="1" dirty="0" smtClean="0">
                <a:solidFill>
                  <a:schemeClr val="bg1"/>
                </a:solidFill>
              </a:rPr>
              <a:t>)</a:t>
            </a:r>
          </a:p>
          <a:p>
            <a:pPr marL="174625" indent="-174625"/>
            <a:r>
              <a:rPr lang="en-US" sz="2000" b="1" u="sng" dirty="0" smtClean="0">
                <a:solidFill>
                  <a:schemeClr val="bg1"/>
                </a:solidFill>
              </a:rPr>
              <a:t>3/2013: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hoá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chất</a:t>
            </a:r>
            <a:r>
              <a:rPr lang="en-US" sz="2000" dirty="0" smtClean="0">
                <a:solidFill>
                  <a:schemeClr val="bg1"/>
                </a:solidFill>
              </a:rPr>
              <a:t> TAC x 6 </a:t>
            </a:r>
            <a:r>
              <a:rPr lang="en-US" sz="2000" dirty="0" err="1" smtClean="0">
                <a:solidFill>
                  <a:schemeClr val="bg1"/>
                </a:solidFill>
              </a:rPr>
              <a:t>chu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kỳ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174625" indent="-174625"/>
            <a:r>
              <a:rPr lang="en-US" sz="2000" b="1" u="sng" dirty="0" smtClean="0">
                <a:solidFill>
                  <a:schemeClr val="bg1"/>
                </a:solidFill>
              </a:rPr>
              <a:t>6/2013: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tia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xạ</a:t>
            </a:r>
            <a:r>
              <a:rPr lang="en-US" sz="2000" dirty="0" smtClean="0">
                <a:solidFill>
                  <a:schemeClr val="bg1"/>
                </a:solidFill>
              </a:rPr>
              <a:t> 25 </a:t>
            </a:r>
            <a:r>
              <a:rPr lang="en-US" sz="2000" dirty="0" err="1" smtClean="0">
                <a:solidFill>
                  <a:schemeClr val="bg1"/>
                </a:solidFill>
              </a:rPr>
              <a:t>mũi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</a:t>
            </a:r>
            <a:r>
              <a:rPr lang="en-US" sz="2000" dirty="0" err="1" smtClean="0">
                <a:solidFill>
                  <a:schemeClr val="bg1"/>
                </a:solidFill>
              </a:rPr>
              <a:t>Tại</a:t>
            </a:r>
            <a:r>
              <a:rPr lang="en-US" sz="2000" dirty="0" smtClean="0">
                <a:solidFill>
                  <a:schemeClr val="bg1"/>
                </a:solidFill>
              </a:rPr>
              <a:t> U: 50Gy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Tại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Hạch</a:t>
            </a:r>
            <a:r>
              <a:rPr lang="en-US" sz="2000" dirty="0" smtClean="0">
                <a:solidFill>
                  <a:schemeClr val="bg1"/>
                </a:solidFill>
              </a:rPr>
              <a:t>: 50Gy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3733800" y="2057400"/>
            <a:ext cx="1905000" cy="5203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11/2014</a:t>
            </a:r>
          </a:p>
          <a:p>
            <a:pPr marL="0" indent="0">
              <a:buNone/>
            </a:pPr>
            <a:r>
              <a:rPr lang="en-US" sz="1800" i="1" dirty="0" smtClean="0">
                <a:solidFill>
                  <a:schemeClr val="bg1"/>
                </a:solidFill>
              </a:rPr>
              <a:t>(BV </a:t>
            </a:r>
            <a:r>
              <a:rPr lang="en-US" sz="1800" i="1" dirty="0" err="1" smtClean="0">
                <a:solidFill>
                  <a:schemeClr val="bg1"/>
                </a:solidFill>
              </a:rPr>
              <a:t>Việt</a:t>
            </a:r>
            <a:r>
              <a:rPr lang="en-US" sz="1800" i="1" dirty="0" smtClean="0">
                <a:solidFill>
                  <a:schemeClr val="bg1"/>
                </a:solidFill>
              </a:rPr>
              <a:t> </a:t>
            </a:r>
            <a:r>
              <a:rPr lang="en-US" sz="1800" i="1" dirty="0" err="1" smtClean="0">
                <a:solidFill>
                  <a:schemeClr val="bg1"/>
                </a:solidFill>
              </a:rPr>
              <a:t>Đức</a:t>
            </a:r>
            <a:r>
              <a:rPr lang="en-US" sz="1800" i="1" dirty="0" smtClean="0">
                <a:solidFill>
                  <a:schemeClr val="bg1"/>
                </a:solidFill>
              </a:rPr>
              <a:t>)</a:t>
            </a:r>
          </a:p>
          <a:p>
            <a:pPr marL="174625" indent="-174625"/>
            <a:r>
              <a:rPr lang="en-US" sz="2000" dirty="0" smtClean="0">
                <a:solidFill>
                  <a:schemeClr val="bg1"/>
                </a:solidFill>
              </a:rPr>
              <a:t>U </a:t>
            </a:r>
            <a:r>
              <a:rPr lang="en-US" sz="2000" dirty="0" err="1" smtClean="0">
                <a:solidFill>
                  <a:schemeClr val="bg1"/>
                </a:solidFill>
              </a:rPr>
              <a:t>tuyến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thượng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thận</a:t>
            </a:r>
            <a:r>
              <a:rPr lang="en-US" sz="2000" dirty="0" smtClean="0">
                <a:solidFill>
                  <a:schemeClr val="bg1"/>
                </a:solidFill>
              </a:rPr>
              <a:t> (P)</a:t>
            </a:r>
          </a:p>
          <a:p>
            <a:pPr marL="174625" indent="-174625"/>
            <a:r>
              <a:rPr lang="en-US" sz="2000" dirty="0" smtClean="0">
                <a:solidFill>
                  <a:schemeClr val="bg1"/>
                </a:solidFill>
              </a:rPr>
              <a:t>PT </a:t>
            </a:r>
            <a:r>
              <a:rPr lang="en-US" sz="2000" dirty="0" err="1" smtClean="0">
                <a:solidFill>
                  <a:schemeClr val="bg1"/>
                </a:solidFill>
              </a:rPr>
              <a:t>cắt</a:t>
            </a:r>
            <a:r>
              <a:rPr lang="en-US" sz="2000" dirty="0" smtClean="0">
                <a:solidFill>
                  <a:schemeClr val="bg1"/>
                </a:solidFill>
              </a:rPr>
              <a:t> U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5486400" y="2057400"/>
            <a:ext cx="1981200" cy="2601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u="sng" dirty="0" smtClean="0">
                <a:solidFill>
                  <a:schemeClr val="bg1"/>
                </a:solidFill>
              </a:rPr>
              <a:t>06/2015</a:t>
            </a:r>
          </a:p>
          <a:p>
            <a:pPr marL="0" indent="0">
              <a:buNone/>
            </a:pPr>
            <a:r>
              <a:rPr lang="en-US" sz="1800" i="1" dirty="0" smtClean="0">
                <a:solidFill>
                  <a:schemeClr val="bg1"/>
                </a:solidFill>
              </a:rPr>
              <a:t>(BV </a:t>
            </a:r>
            <a:r>
              <a:rPr lang="en-US" sz="1800" i="1" dirty="0" err="1" smtClean="0">
                <a:solidFill>
                  <a:schemeClr val="bg1"/>
                </a:solidFill>
              </a:rPr>
              <a:t>Việt</a:t>
            </a:r>
            <a:r>
              <a:rPr lang="en-US" sz="1800" i="1" dirty="0" smtClean="0">
                <a:solidFill>
                  <a:schemeClr val="bg1"/>
                </a:solidFill>
              </a:rPr>
              <a:t> </a:t>
            </a:r>
            <a:r>
              <a:rPr lang="en-US" sz="1800" i="1" dirty="0" err="1" smtClean="0">
                <a:solidFill>
                  <a:schemeClr val="bg1"/>
                </a:solidFill>
              </a:rPr>
              <a:t>Đức</a:t>
            </a:r>
            <a:r>
              <a:rPr lang="en-US" sz="1800" i="1" dirty="0" smtClean="0">
                <a:solidFill>
                  <a:schemeClr val="bg1"/>
                </a:solidFill>
              </a:rPr>
              <a:t>) </a:t>
            </a:r>
          </a:p>
          <a:p>
            <a:pPr marL="174625" indent="-174625"/>
            <a:r>
              <a:rPr lang="en-US" sz="2000" dirty="0" smtClean="0">
                <a:solidFill>
                  <a:schemeClr val="bg1"/>
                </a:solidFill>
              </a:rPr>
              <a:t>U </a:t>
            </a:r>
            <a:r>
              <a:rPr lang="en-US" sz="2000" dirty="0" err="1" smtClean="0">
                <a:solidFill>
                  <a:schemeClr val="bg1"/>
                </a:solidFill>
              </a:rPr>
              <a:t>tuyến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thượng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thận</a:t>
            </a:r>
            <a:r>
              <a:rPr lang="en-US" sz="2000" dirty="0" smtClean="0">
                <a:solidFill>
                  <a:schemeClr val="bg1"/>
                </a:solidFill>
              </a:rPr>
              <a:t> (P) </a:t>
            </a:r>
            <a:r>
              <a:rPr lang="en-US" sz="2000" dirty="0" err="1" smtClean="0">
                <a:solidFill>
                  <a:schemeClr val="bg1"/>
                </a:solidFill>
              </a:rPr>
              <a:t>tái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phát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174625" indent="-174625"/>
            <a:r>
              <a:rPr lang="en-US" sz="2000" dirty="0" smtClean="0">
                <a:solidFill>
                  <a:schemeClr val="bg1"/>
                </a:solidFill>
              </a:rPr>
              <a:t>PT </a:t>
            </a:r>
            <a:r>
              <a:rPr lang="en-US" sz="2000" dirty="0" err="1" smtClean="0">
                <a:solidFill>
                  <a:schemeClr val="bg1"/>
                </a:solidFill>
              </a:rPr>
              <a:t>cắt</a:t>
            </a:r>
            <a:r>
              <a:rPr lang="en-US" sz="2000" dirty="0" smtClean="0">
                <a:solidFill>
                  <a:schemeClr val="bg1"/>
                </a:solidFill>
              </a:rPr>
              <a:t> U</a:t>
            </a:r>
          </a:p>
          <a:p>
            <a:pPr marL="174625" indent="-174625"/>
            <a:r>
              <a:rPr lang="en-US" sz="2000" b="1" dirty="0" smtClean="0">
                <a:solidFill>
                  <a:srgbClr val="FF0000"/>
                </a:solidFill>
              </a:rPr>
              <a:t>ĐAU</a:t>
            </a: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7239000" y="2035628"/>
            <a:ext cx="1981200" cy="5203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u="sng" dirty="0" smtClean="0">
                <a:solidFill>
                  <a:srgbClr val="FAAA32"/>
                </a:solidFill>
              </a:rPr>
              <a:t>01/2016</a:t>
            </a:r>
          </a:p>
          <a:p>
            <a:pPr marL="0" indent="0">
              <a:buNone/>
            </a:pPr>
            <a:r>
              <a:rPr lang="en-US" sz="1800" i="1" dirty="0" smtClean="0">
                <a:solidFill>
                  <a:srgbClr val="FAAA32"/>
                </a:solidFill>
              </a:rPr>
              <a:t>(</a:t>
            </a:r>
            <a:r>
              <a:rPr lang="en-US" sz="1800" i="1" dirty="0">
                <a:solidFill>
                  <a:srgbClr val="FAAA32"/>
                </a:solidFill>
              </a:rPr>
              <a:t>B</a:t>
            </a:r>
            <a:r>
              <a:rPr lang="en-US" sz="1800" i="1" dirty="0" smtClean="0">
                <a:solidFill>
                  <a:srgbClr val="FAAA32"/>
                </a:solidFill>
              </a:rPr>
              <a:t>V </a:t>
            </a:r>
            <a:r>
              <a:rPr lang="en-US" sz="1800" i="1" dirty="0" err="1" smtClean="0">
                <a:solidFill>
                  <a:srgbClr val="FAAA32"/>
                </a:solidFill>
              </a:rPr>
              <a:t>Việt</a:t>
            </a:r>
            <a:r>
              <a:rPr lang="en-US" sz="1800" i="1" dirty="0" smtClean="0">
                <a:solidFill>
                  <a:srgbClr val="FAAA32"/>
                </a:solidFill>
              </a:rPr>
              <a:t> </a:t>
            </a:r>
            <a:r>
              <a:rPr lang="en-US" sz="1800" i="1" dirty="0" err="1" smtClean="0">
                <a:solidFill>
                  <a:srgbClr val="FAAA32"/>
                </a:solidFill>
              </a:rPr>
              <a:t>Đức</a:t>
            </a:r>
            <a:r>
              <a:rPr lang="en-US" sz="1800" i="1" dirty="0" smtClean="0">
                <a:solidFill>
                  <a:srgbClr val="FAAA32"/>
                </a:solidFill>
              </a:rPr>
              <a:t>) </a:t>
            </a:r>
          </a:p>
          <a:p>
            <a:pPr marL="174625" indent="-174625"/>
            <a:r>
              <a:rPr lang="en-US" sz="2000" dirty="0" smtClean="0">
                <a:solidFill>
                  <a:srgbClr val="FAAA32"/>
                </a:solidFill>
              </a:rPr>
              <a:t>PET/CT: di </a:t>
            </a:r>
            <a:r>
              <a:rPr lang="en-US" sz="2000" dirty="0" err="1" smtClean="0">
                <a:solidFill>
                  <a:srgbClr val="FAAA32"/>
                </a:solidFill>
              </a:rPr>
              <a:t>căn</a:t>
            </a:r>
            <a:r>
              <a:rPr lang="en-US" sz="2000" dirty="0" smtClean="0">
                <a:solidFill>
                  <a:srgbClr val="FAAA32"/>
                </a:solidFill>
              </a:rPr>
              <a:t> </a:t>
            </a:r>
            <a:r>
              <a:rPr lang="en-US" sz="2000" dirty="0" err="1" smtClean="0">
                <a:solidFill>
                  <a:srgbClr val="FAAA32"/>
                </a:solidFill>
              </a:rPr>
              <a:t>phổi</a:t>
            </a:r>
            <a:r>
              <a:rPr lang="en-US" sz="2000" dirty="0" smtClean="0">
                <a:solidFill>
                  <a:srgbClr val="FAAA32"/>
                </a:solidFill>
              </a:rPr>
              <a:t> (P), </a:t>
            </a:r>
            <a:r>
              <a:rPr lang="en-US" sz="2000" dirty="0" err="1" smtClean="0">
                <a:solidFill>
                  <a:srgbClr val="FAAA32"/>
                </a:solidFill>
              </a:rPr>
              <a:t>gan</a:t>
            </a:r>
            <a:r>
              <a:rPr lang="en-US" sz="2000" dirty="0" smtClean="0">
                <a:solidFill>
                  <a:srgbClr val="FAAA32"/>
                </a:solidFill>
              </a:rPr>
              <a:t>, </a:t>
            </a:r>
            <a:r>
              <a:rPr lang="en-US" sz="2000" dirty="0" err="1" smtClean="0">
                <a:solidFill>
                  <a:srgbClr val="FAAA32"/>
                </a:solidFill>
              </a:rPr>
              <a:t>thận</a:t>
            </a:r>
            <a:r>
              <a:rPr lang="en-US" sz="2000" dirty="0" smtClean="0">
                <a:solidFill>
                  <a:srgbClr val="FAAA32"/>
                </a:solidFill>
              </a:rPr>
              <a:t>, </a:t>
            </a:r>
            <a:r>
              <a:rPr lang="en-US" sz="2000" dirty="0" err="1" smtClean="0">
                <a:solidFill>
                  <a:srgbClr val="FAAA32"/>
                </a:solidFill>
              </a:rPr>
              <a:t>thành</a:t>
            </a:r>
            <a:r>
              <a:rPr lang="en-US" sz="2000" dirty="0" smtClean="0">
                <a:solidFill>
                  <a:srgbClr val="FAAA32"/>
                </a:solidFill>
              </a:rPr>
              <a:t> </a:t>
            </a:r>
            <a:r>
              <a:rPr lang="en-US" sz="2000" dirty="0" err="1" smtClean="0">
                <a:solidFill>
                  <a:srgbClr val="FAAA32"/>
                </a:solidFill>
              </a:rPr>
              <a:t>bụng</a:t>
            </a:r>
            <a:r>
              <a:rPr lang="en-US" sz="2000" dirty="0" smtClean="0">
                <a:solidFill>
                  <a:srgbClr val="FAAA32"/>
                </a:solidFill>
              </a:rPr>
              <a:t> (P) </a:t>
            </a:r>
            <a:r>
              <a:rPr lang="en-US" sz="2000" dirty="0" err="1" smtClean="0">
                <a:solidFill>
                  <a:srgbClr val="FAAA32"/>
                </a:solidFill>
              </a:rPr>
              <a:t>chuyển</a:t>
            </a:r>
            <a:r>
              <a:rPr lang="en-US" sz="2000" dirty="0" smtClean="0">
                <a:solidFill>
                  <a:srgbClr val="FAAA32"/>
                </a:solidFill>
              </a:rPr>
              <a:t> </a:t>
            </a:r>
            <a:r>
              <a:rPr lang="en-US" sz="2000" dirty="0" err="1" smtClean="0">
                <a:solidFill>
                  <a:srgbClr val="FAAA32"/>
                </a:solidFill>
              </a:rPr>
              <a:t>hoá</a:t>
            </a:r>
            <a:r>
              <a:rPr lang="en-US" sz="2000" dirty="0" smtClean="0">
                <a:solidFill>
                  <a:srgbClr val="FAAA32"/>
                </a:solidFill>
              </a:rPr>
              <a:t> </a:t>
            </a:r>
            <a:r>
              <a:rPr lang="en-US" sz="2000" dirty="0" err="1" smtClean="0">
                <a:solidFill>
                  <a:srgbClr val="FAAA32"/>
                </a:solidFill>
              </a:rPr>
              <a:t>ác</a:t>
            </a:r>
            <a:r>
              <a:rPr lang="en-US" sz="2000" dirty="0" smtClean="0">
                <a:solidFill>
                  <a:srgbClr val="FAAA32"/>
                </a:solidFill>
              </a:rPr>
              <a:t> </a:t>
            </a:r>
            <a:r>
              <a:rPr lang="en-US" sz="2000" dirty="0" err="1" smtClean="0">
                <a:solidFill>
                  <a:srgbClr val="FAAA32"/>
                </a:solidFill>
              </a:rPr>
              <a:t>tính</a:t>
            </a:r>
            <a:endParaRPr lang="en-US" sz="2000" dirty="0" smtClean="0">
              <a:solidFill>
                <a:srgbClr val="FAAA32"/>
              </a:solidFill>
            </a:endParaRPr>
          </a:p>
          <a:p>
            <a:pPr marL="0" indent="0">
              <a:buNone/>
            </a:pPr>
            <a:r>
              <a:rPr lang="en-US" sz="2000" b="1" u="sng" dirty="0" smtClean="0">
                <a:solidFill>
                  <a:srgbClr val="FAAA32"/>
                </a:solidFill>
              </a:rPr>
              <a:t>3/2016</a:t>
            </a:r>
          </a:p>
          <a:p>
            <a:pPr marL="0" indent="0">
              <a:buNone/>
            </a:pPr>
            <a:r>
              <a:rPr lang="en-US" sz="1800" i="1" dirty="0" smtClean="0">
                <a:solidFill>
                  <a:srgbClr val="FAAA32"/>
                </a:solidFill>
              </a:rPr>
              <a:t>(BV TW </a:t>
            </a:r>
            <a:r>
              <a:rPr lang="en-US" sz="1800" i="1" dirty="0" err="1" smtClean="0">
                <a:solidFill>
                  <a:srgbClr val="FAAA32"/>
                </a:solidFill>
              </a:rPr>
              <a:t>Huế</a:t>
            </a:r>
            <a:r>
              <a:rPr lang="en-US" sz="1800" i="1" dirty="0" smtClean="0">
                <a:solidFill>
                  <a:srgbClr val="FAAA32"/>
                </a:solidFill>
              </a:rPr>
              <a:t>)</a:t>
            </a:r>
          </a:p>
          <a:p>
            <a:pPr marL="174625" indent="-174625"/>
            <a:r>
              <a:rPr lang="en-US" sz="2000" dirty="0" err="1" smtClean="0">
                <a:solidFill>
                  <a:srgbClr val="FAAA32"/>
                </a:solidFill>
              </a:rPr>
              <a:t>Điều</a:t>
            </a:r>
            <a:r>
              <a:rPr lang="en-US" sz="2000" dirty="0" smtClean="0">
                <a:solidFill>
                  <a:srgbClr val="FAAA32"/>
                </a:solidFill>
              </a:rPr>
              <a:t> </a:t>
            </a:r>
            <a:r>
              <a:rPr lang="en-US" sz="2000" dirty="0" err="1" smtClean="0">
                <a:solidFill>
                  <a:srgbClr val="FAAA32"/>
                </a:solidFill>
              </a:rPr>
              <a:t>trị</a:t>
            </a:r>
            <a:r>
              <a:rPr lang="en-US" sz="2000" dirty="0" smtClean="0">
                <a:solidFill>
                  <a:srgbClr val="FAAA32"/>
                </a:solidFill>
              </a:rPr>
              <a:t> </a:t>
            </a:r>
            <a:r>
              <a:rPr lang="en-US" sz="2000" dirty="0" err="1" smtClean="0">
                <a:solidFill>
                  <a:srgbClr val="FAAA32"/>
                </a:solidFill>
              </a:rPr>
              <a:t>đau</a:t>
            </a:r>
            <a:endParaRPr lang="en-US" sz="2000" dirty="0" smtClean="0">
              <a:solidFill>
                <a:srgbClr val="FAAA32"/>
              </a:solidFill>
            </a:endParaRPr>
          </a:p>
          <a:p>
            <a:pPr marL="174625" indent="-174625"/>
            <a:r>
              <a:rPr lang="en-US" sz="2000" dirty="0" smtClean="0">
                <a:solidFill>
                  <a:srgbClr val="FAAA32"/>
                </a:solidFill>
              </a:rPr>
              <a:t>Port </a:t>
            </a:r>
            <a:r>
              <a:rPr lang="en-US" sz="2000" dirty="0" err="1" smtClean="0">
                <a:solidFill>
                  <a:srgbClr val="FAAA32"/>
                </a:solidFill>
              </a:rPr>
              <a:t>ngoài</a:t>
            </a:r>
            <a:r>
              <a:rPr lang="en-US" sz="2000" dirty="0" smtClean="0">
                <a:solidFill>
                  <a:srgbClr val="FAAA32"/>
                </a:solidFill>
              </a:rPr>
              <a:t> </a:t>
            </a:r>
            <a:r>
              <a:rPr lang="en-US" sz="2000" dirty="0" err="1" smtClean="0">
                <a:solidFill>
                  <a:srgbClr val="FAAA32"/>
                </a:solidFill>
              </a:rPr>
              <a:t>màng</a:t>
            </a:r>
            <a:r>
              <a:rPr lang="en-US" sz="2000" dirty="0" smtClean="0">
                <a:solidFill>
                  <a:srgbClr val="FAAA32"/>
                </a:solidFill>
              </a:rPr>
              <a:t> </a:t>
            </a:r>
            <a:r>
              <a:rPr lang="en-US" sz="2000" dirty="0" err="1" smtClean="0">
                <a:solidFill>
                  <a:srgbClr val="FAAA32"/>
                </a:solidFill>
              </a:rPr>
              <a:t>cứng</a:t>
            </a:r>
            <a:endParaRPr lang="en-US" sz="2000" dirty="0">
              <a:solidFill>
                <a:srgbClr val="FAAA32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r>
              <a:rPr lang="en-US" sz="3400" b="1" dirty="0" err="1" smtClean="0">
                <a:solidFill>
                  <a:srgbClr val="B0413E"/>
                </a:solidFill>
                <a:latin typeface="Candara" pitchFamily="34" charset="0"/>
              </a:rPr>
              <a:t>Bệnh</a:t>
            </a:r>
            <a:r>
              <a:rPr lang="en-US" sz="3400" b="1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3400" b="1" dirty="0" err="1" smtClean="0">
                <a:solidFill>
                  <a:srgbClr val="B0413E"/>
                </a:solidFill>
                <a:latin typeface="Candara" pitchFamily="34" charset="0"/>
              </a:rPr>
              <a:t>sử</a:t>
            </a:r>
            <a:endParaRPr lang="en-US" sz="3400" b="1" dirty="0">
              <a:solidFill>
                <a:srgbClr val="B0413E"/>
              </a:solidFill>
              <a:latin typeface="Candara" pitchFamily="34" charset="0"/>
            </a:endParaRPr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884237"/>
            <a:ext cx="8229600" cy="4111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 pitchFamily="34" charset="0"/>
              </a:rPr>
              <a:t>BN </a:t>
            </a:r>
            <a:r>
              <a:rPr lang="en-US" sz="2000" dirty="0" err="1" smtClean="0">
                <a:solidFill>
                  <a:schemeClr val="bg1"/>
                </a:solidFill>
                <a:latin typeface="Candara" pitchFamily="34" charset="0"/>
              </a:rPr>
              <a:t>nữ</a:t>
            </a:r>
            <a:r>
              <a:rPr lang="en-US" sz="2000" dirty="0" smtClean="0">
                <a:solidFill>
                  <a:schemeClr val="bg1"/>
                </a:solidFill>
                <a:latin typeface="Candara" pitchFamily="34" charset="0"/>
              </a:rPr>
              <a:t>, 46t; </a:t>
            </a:r>
            <a:r>
              <a:rPr lang="en-US" sz="2000" dirty="0" err="1" smtClean="0">
                <a:solidFill>
                  <a:schemeClr val="bg1"/>
                </a:solidFill>
                <a:latin typeface="Candara" pitchFamily="34" charset="0"/>
              </a:rPr>
              <a:t>không</a:t>
            </a:r>
            <a:r>
              <a:rPr lang="en-US" sz="20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andara" pitchFamily="34" charset="0"/>
              </a:rPr>
              <a:t>có</a:t>
            </a:r>
            <a:r>
              <a:rPr lang="en-US" sz="20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andara" pitchFamily="34" charset="0"/>
              </a:rPr>
              <a:t>tiền</a:t>
            </a:r>
            <a:r>
              <a:rPr lang="en-US" sz="20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andara" pitchFamily="34" charset="0"/>
              </a:rPr>
              <a:t>sử</a:t>
            </a:r>
            <a:r>
              <a:rPr lang="en-US" sz="20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andara" pitchFamily="34" charset="0"/>
              </a:rPr>
              <a:t>bệnh</a:t>
            </a:r>
            <a:r>
              <a:rPr lang="en-US" sz="20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andara" pitchFamily="34" charset="0"/>
              </a:rPr>
              <a:t>nội</a:t>
            </a:r>
            <a:r>
              <a:rPr lang="en-US" sz="20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andara" pitchFamily="34" charset="0"/>
              </a:rPr>
              <a:t>khoa</a:t>
            </a:r>
            <a:r>
              <a:rPr lang="en-US" sz="20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andara" pitchFamily="34" charset="0"/>
              </a:rPr>
              <a:t>đặc</a:t>
            </a:r>
            <a:r>
              <a:rPr lang="en-US" sz="20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andara" pitchFamily="34" charset="0"/>
              </a:rPr>
              <a:t>biệt</a:t>
            </a:r>
            <a:r>
              <a:rPr lang="en-US" sz="20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endParaRPr lang="en-US" sz="20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5486400" y="4474028"/>
            <a:ext cx="1981200" cy="2231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u="sng" dirty="0" smtClean="0">
                <a:solidFill>
                  <a:srgbClr val="FAAA32"/>
                </a:solidFill>
              </a:rPr>
              <a:t>11/2015</a:t>
            </a:r>
          </a:p>
          <a:p>
            <a:pPr marL="0" indent="0">
              <a:buNone/>
            </a:pPr>
            <a:r>
              <a:rPr lang="en-US" sz="1800" i="1" dirty="0" smtClean="0">
                <a:solidFill>
                  <a:srgbClr val="FAAA32"/>
                </a:solidFill>
              </a:rPr>
              <a:t>(BV 108)</a:t>
            </a:r>
          </a:p>
          <a:p>
            <a:pPr marL="228600" indent="-228600"/>
            <a:r>
              <a:rPr lang="en-US" sz="2000" dirty="0" err="1" smtClean="0">
                <a:solidFill>
                  <a:srgbClr val="FAAA32"/>
                </a:solidFill>
              </a:rPr>
              <a:t>Điều</a:t>
            </a:r>
            <a:r>
              <a:rPr lang="en-US" sz="2000" dirty="0" smtClean="0">
                <a:solidFill>
                  <a:srgbClr val="FAAA32"/>
                </a:solidFill>
              </a:rPr>
              <a:t> </a:t>
            </a:r>
            <a:r>
              <a:rPr lang="en-US" sz="2000" dirty="0" err="1" smtClean="0">
                <a:solidFill>
                  <a:srgbClr val="FAAA32"/>
                </a:solidFill>
              </a:rPr>
              <a:t>trị</a:t>
            </a:r>
            <a:r>
              <a:rPr lang="en-US" sz="2000" dirty="0" smtClean="0">
                <a:solidFill>
                  <a:srgbClr val="FAAA32"/>
                </a:solidFill>
              </a:rPr>
              <a:t> </a:t>
            </a:r>
            <a:r>
              <a:rPr lang="en-US" sz="2000" dirty="0" err="1" smtClean="0">
                <a:solidFill>
                  <a:srgbClr val="FAAA32"/>
                </a:solidFill>
              </a:rPr>
              <a:t>đau</a:t>
            </a:r>
            <a:endParaRPr lang="en-US" sz="2000" dirty="0" smtClean="0">
              <a:solidFill>
                <a:srgbClr val="FAAA32"/>
              </a:solidFill>
            </a:endParaRPr>
          </a:p>
          <a:p>
            <a:pPr marL="228600" indent="-228600"/>
            <a:r>
              <a:rPr lang="en-US" sz="2000" dirty="0" smtClean="0">
                <a:solidFill>
                  <a:srgbClr val="FAAA32"/>
                </a:solidFill>
              </a:rPr>
              <a:t>Tia </a:t>
            </a:r>
            <a:r>
              <a:rPr lang="en-US" sz="2000" dirty="0" err="1" smtClean="0">
                <a:solidFill>
                  <a:srgbClr val="FAAA32"/>
                </a:solidFill>
              </a:rPr>
              <a:t>xạ</a:t>
            </a:r>
            <a:r>
              <a:rPr lang="en-US" sz="2000" dirty="0" smtClean="0">
                <a:solidFill>
                  <a:srgbClr val="FAAA32"/>
                </a:solidFill>
              </a:rPr>
              <a:t> 10 </a:t>
            </a:r>
            <a:r>
              <a:rPr lang="en-US" sz="2000" dirty="0" err="1" smtClean="0">
                <a:solidFill>
                  <a:srgbClr val="FAAA32"/>
                </a:solidFill>
              </a:rPr>
              <a:t>mũi</a:t>
            </a:r>
            <a:r>
              <a:rPr lang="en-US" sz="2000" dirty="0" smtClean="0">
                <a:solidFill>
                  <a:srgbClr val="FAAA32"/>
                </a:solidFill>
              </a:rPr>
              <a:t> 30Gy </a:t>
            </a:r>
            <a:r>
              <a:rPr lang="en-US" sz="2000" dirty="0" err="1" smtClean="0">
                <a:solidFill>
                  <a:srgbClr val="FAAA32"/>
                </a:solidFill>
              </a:rPr>
              <a:t>tại</a:t>
            </a:r>
            <a:r>
              <a:rPr lang="en-US" sz="2000" dirty="0" smtClean="0">
                <a:solidFill>
                  <a:srgbClr val="FAAA32"/>
                </a:solidFill>
              </a:rPr>
              <a:t> U </a:t>
            </a:r>
            <a:r>
              <a:rPr lang="en-US" sz="2000" dirty="0" err="1" smtClean="0">
                <a:solidFill>
                  <a:srgbClr val="FAAA32"/>
                </a:solidFill>
              </a:rPr>
              <a:t>thành</a:t>
            </a:r>
            <a:r>
              <a:rPr lang="en-US" sz="2000" dirty="0" smtClean="0">
                <a:solidFill>
                  <a:srgbClr val="FAAA32"/>
                </a:solidFill>
              </a:rPr>
              <a:t> </a:t>
            </a:r>
            <a:r>
              <a:rPr lang="en-US" sz="2000" dirty="0" err="1" smtClean="0">
                <a:solidFill>
                  <a:srgbClr val="FAAA32"/>
                </a:solidFill>
              </a:rPr>
              <a:t>bụng</a:t>
            </a:r>
            <a:r>
              <a:rPr lang="en-US" sz="2000" dirty="0" smtClean="0">
                <a:solidFill>
                  <a:srgbClr val="FAAA32"/>
                </a:solidFill>
              </a:rPr>
              <a:t> (P)</a:t>
            </a:r>
          </a:p>
          <a:p>
            <a:endParaRPr lang="en-US" sz="2000" dirty="0">
              <a:solidFill>
                <a:srgbClr val="FAAA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994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 build="p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r>
              <a:rPr lang="en-US" sz="3400" b="1" dirty="0" err="1" smtClean="0">
                <a:solidFill>
                  <a:srgbClr val="B0413E"/>
                </a:solidFill>
                <a:latin typeface="Candara" pitchFamily="34" charset="0"/>
              </a:rPr>
              <a:t>Kết</a:t>
            </a:r>
            <a:r>
              <a:rPr lang="en-US" sz="3400" b="1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3400" b="1" dirty="0" err="1" smtClean="0">
                <a:solidFill>
                  <a:srgbClr val="B0413E"/>
                </a:solidFill>
                <a:latin typeface="Candara" pitchFamily="34" charset="0"/>
              </a:rPr>
              <a:t>quả</a:t>
            </a:r>
            <a:r>
              <a:rPr lang="en-US" sz="3400" b="1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3400" b="1" dirty="0" err="1">
                <a:solidFill>
                  <a:srgbClr val="B0413E"/>
                </a:solidFill>
                <a:latin typeface="Candara" pitchFamily="34" charset="0"/>
              </a:rPr>
              <a:t>G</a:t>
            </a:r>
            <a:r>
              <a:rPr lang="en-US" sz="3400" b="1" dirty="0" err="1" smtClean="0">
                <a:solidFill>
                  <a:srgbClr val="B0413E"/>
                </a:solidFill>
                <a:latin typeface="Candara" pitchFamily="34" charset="0"/>
              </a:rPr>
              <a:t>iải</a:t>
            </a:r>
            <a:r>
              <a:rPr lang="en-US" sz="3400" b="1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3400" b="1" dirty="0" err="1" smtClean="0">
                <a:solidFill>
                  <a:srgbClr val="B0413E"/>
                </a:solidFill>
                <a:latin typeface="Candara" pitchFamily="34" charset="0"/>
              </a:rPr>
              <a:t>phẫu</a:t>
            </a:r>
            <a:r>
              <a:rPr lang="en-US" sz="3400" b="1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3400" b="1" dirty="0" err="1" smtClean="0">
                <a:solidFill>
                  <a:srgbClr val="B0413E"/>
                </a:solidFill>
                <a:latin typeface="Candara" pitchFamily="34" charset="0"/>
              </a:rPr>
              <a:t>bệnh</a:t>
            </a:r>
            <a:endParaRPr lang="en-US" sz="3400" b="1" dirty="0">
              <a:solidFill>
                <a:srgbClr val="B0413E"/>
              </a:solidFill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1935163"/>
          </a:xfrm>
        </p:spPr>
        <p:txBody>
          <a:bodyPr>
            <a:normAutofit/>
          </a:bodyPr>
          <a:lstStyle/>
          <a:p>
            <a:r>
              <a:rPr lang="vi-VN" sz="2400" u="sng" dirty="0">
                <a:solidFill>
                  <a:schemeClr val="bg1"/>
                </a:solidFill>
                <a:latin typeface="Candara" pitchFamily="34" charset="0"/>
              </a:rPr>
              <a:t>Vị trí:</a:t>
            </a:r>
            <a:r>
              <a:rPr lang="vi-VN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vi-VN" sz="2400" b="1" dirty="0">
                <a:solidFill>
                  <a:schemeClr val="bg1"/>
                </a:solidFill>
                <a:latin typeface="Candara" pitchFamily="34" charset="0"/>
              </a:rPr>
              <a:t>U tuyến thượng thận (P)</a:t>
            </a:r>
          </a:p>
          <a:p>
            <a:r>
              <a:rPr lang="vi-VN" sz="2400" dirty="0">
                <a:solidFill>
                  <a:schemeClr val="bg1"/>
                </a:solidFill>
                <a:latin typeface="Candara" pitchFamily="34" charset="0"/>
              </a:rPr>
              <a:t>Phương pháp: HE, PAS, HMMD</a:t>
            </a:r>
          </a:p>
          <a:p>
            <a:r>
              <a:rPr lang="vi-VN" sz="2400" dirty="0">
                <a:solidFill>
                  <a:schemeClr val="bg1"/>
                </a:solidFill>
                <a:latin typeface="Candara" pitchFamily="34" charset="0"/>
              </a:rPr>
              <a:t>KL: Hình ảnh mô học và HMMD phù hợp với </a:t>
            </a:r>
            <a:r>
              <a:rPr lang="vi-VN" sz="2400" b="1" dirty="0">
                <a:solidFill>
                  <a:srgbClr val="FAAA32"/>
                </a:solidFill>
                <a:latin typeface="Candara" pitchFamily="34" charset="0"/>
              </a:rPr>
              <a:t>Leiomyosarcoma</a:t>
            </a:r>
            <a:r>
              <a:rPr lang="vi-VN" sz="2400" dirty="0">
                <a:solidFill>
                  <a:schemeClr val="bg1"/>
                </a:solidFill>
                <a:latin typeface="Candara" pitchFamily="34" charset="0"/>
              </a:rPr>
              <a:t>, độ thấp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0"/>
            <a:ext cx="6477000" cy="228600"/>
          </a:xfrm>
          <a:prstGeom prst="rect">
            <a:avLst/>
          </a:prstGeom>
          <a:solidFill>
            <a:srgbClr val="1E5260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 dirty="0">
              <a:solidFill>
                <a:srgbClr val="4BACC6">
                  <a:lumMod val="50000"/>
                </a:srgbClr>
              </a:solidFill>
              <a:latin typeface="Segoe UI Ligh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6629400"/>
            <a:ext cx="6477000" cy="0"/>
          </a:xfrm>
          <a:prstGeom prst="line">
            <a:avLst/>
          </a:prstGeom>
          <a:ln w="38100">
            <a:solidFill>
              <a:srgbClr val="1E52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457200" y="3124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 err="1" smtClean="0">
                <a:solidFill>
                  <a:srgbClr val="B0413E"/>
                </a:solidFill>
                <a:latin typeface="Candara" pitchFamily="34" charset="0"/>
              </a:rPr>
              <a:t>Kết</a:t>
            </a:r>
            <a:r>
              <a:rPr lang="en-US" sz="3400" b="1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3400" b="1" dirty="0" err="1" smtClean="0">
                <a:solidFill>
                  <a:srgbClr val="B0413E"/>
                </a:solidFill>
                <a:latin typeface="Candara" pitchFamily="34" charset="0"/>
              </a:rPr>
              <a:t>quả</a:t>
            </a:r>
            <a:r>
              <a:rPr lang="en-US" sz="3400" b="1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3400" b="1" dirty="0" err="1" smtClean="0">
                <a:solidFill>
                  <a:srgbClr val="B0413E"/>
                </a:solidFill>
                <a:latin typeface="Candara" pitchFamily="34" charset="0"/>
              </a:rPr>
              <a:t>chọc</a:t>
            </a:r>
            <a:r>
              <a:rPr lang="en-US" sz="3400" b="1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3400" b="1" dirty="0" err="1" smtClean="0">
                <a:solidFill>
                  <a:srgbClr val="B0413E"/>
                </a:solidFill>
                <a:latin typeface="Candara" pitchFamily="34" charset="0"/>
              </a:rPr>
              <a:t>hút</a:t>
            </a:r>
            <a:r>
              <a:rPr lang="en-US" sz="3400" b="1" dirty="0" smtClean="0">
                <a:solidFill>
                  <a:srgbClr val="B0413E"/>
                </a:solidFill>
                <a:latin typeface="Candara" pitchFamily="34" charset="0"/>
              </a:rPr>
              <a:t> TB</a:t>
            </a:r>
            <a:endParaRPr lang="en-US" sz="3400" b="1" dirty="0">
              <a:solidFill>
                <a:srgbClr val="B0413E"/>
              </a:solidFill>
              <a:latin typeface="Candara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008437"/>
            <a:ext cx="8229600" cy="193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400" u="sng" dirty="0">
                <a:solidFill>
                  <a:prstClr val="white"/>
                </a:solidFill>
                <a:latin typeface="Candara" pitchFamily="34" charset="0"/>
              </a:rPr>
              <a:t>Vị trí:</a:t>
            </a:r>
            <a:r>
              <a:rPr lang="vi-VN" sz="240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vi-VN" sz="2400" b="1" dirty="0">
                <a:solidFill>
                  <a:prstClr val="white"/>
                </a:solidFill>
                <a:latin typeface="Candara" pitchFamily="34" charset="0"/>
              </a:rPr>
              <a:t>U </a:t>
            </a:r>
            <a:r>
              <a:rPr lang="en-US" sz="2400" b="1" dirty="0" err="1" smtClean="0">
                <a:solidFill>
                  <a:prstClr val="white"/>
                </a:solidFill>
                <a:latin typeface="Candara" pitchFamily="34" charset="0"/>
              </a:rPr>
              <a:t>thành</a:t>
            </a:r>
            <a:r>
              <a:rPr lang="en-US" sz="2400" b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Candara" pitchFamily="34" charset="0"/>
              </a:rPr>
              <a:t>bụng</a:t>
            </a:r>
            <a:r>
              <a:rPr lang="vi-VN" sz="2400" b="1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vi-VN" sz="2400" b="1" dirty="0">
                <a:solidFill>
                  <a:prstClr val="white"/>
                </a:solidFill>
                <a:latin typeface="Candara" pitchFamily="34" charset="0"/>
              </a:rPr>
              <a:t>(P)</a:t>
            </a:r>
          </a:p>
          <a:p>
            <a:r>
              <a:rPr lang="vi-VN" sz="2400" dirty="0">
                <a:solidFill>
                  <a:prstClr val="white"/>
                </a:solidFill>
                <a:latin typeface="Candara" pitchFamily="34" charset="0"/>
              </a:rPr>
              <a:t>KL: </a:t>
            </a:r>
            <a:r>
              <a:rPr lang="vi-VN" sz="2400" b="1" dirty="0">
                <a:solidFill>
                  <a:srgbClr val="FAAA32"/>
                </a:solidFill>
                <a:latin typeface="Candara" pitchFamily="34" charset="0"/>
              </a:rPr>
              <a:t>U tế bào hình thoi</a:t>
            </a:r>
          </a:p>
        </p:txBody>
      </p:sp>
    </p:spTree>
    <p:extLst>
      <p:ext uri="{BB962C8B-B14F-4D97-AF65-F5344CB8AC3E}">
        <p14:creationId xmlns:p14="http://schemas.microsoft.com/office/powerpoint/2010/main" xmlns="" val="56506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r>
              <a:rPr lang="en-US" sz="3400" b="1" dirty="0" err="1" smtClean="0">
                <a:solidFill>
                  <a:srgbClr val="B0413E"/>
                </a:solidFill>
                <a:latin typeface="Candara" pitchFamily="34" charset="0"/>
              </a:rPr>
              <a:t>Kết</a:t>
            </a:r>
            <a:r>
              <a:rPr lang="en-US" sz="3400" b="1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3400" b="1" dirty="0" err="1" smtClean="0">
                <a:solidFill>
                  <a:srgbClr val="B0413E"/>
                </a:solidFill>
                <a:latin typeface="Candara" pitchFamily="34" charset="0"/>
              </a:rPr>
              <a:t>quả</a:t>
            </a:r>
            <a:r>
              <a:rPr lang="en-US" sz="3400" b="1" dirty="0" smtClean="0">
                <a:solidFill>
                  <a:srgbClr val="B0413E"/>
                </a:solidFill>
                <a:latin typeface="Candara" pitchFamily="34" charset="0"/>
              </a:rPr>
              <a:t> PET/CT</a:t>
            </a:r>
            <a:endParaRPr lang="en-US" sz="3400" b="1" dirty="0">
              <a:solidFill>
                <a:srgbClr val="B0413E"/>
              </a:solidFill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440363"/>
          </a:xfrm>
        </p:spPr>
        <p:txBody>
          <a:bodyPr>
            <a:norm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Candara" pitchFamily="34" charset="0"/>
              </a:rPr>
              <a:t>Nốt nhỏ thuỳ trên </a:t>
            </a:r>
            <a:r>
              <a:rPr lang="vi-VN" sz="2400" b="1" u="sng" dirty="0">
                <a:solidFill>
                  <a:srgbClr val="00B0F0"/>
                </a:solidFill>
                <a:latin typeface="Candara" pitchFamily="34" charset="0"/>
              </a:rPr>
              <a:t>phổi</a:t>
            </a:r>
            <a:r>
              <a:rPr lang="vi-VN" sz="2400" dirty="0">
                <a:solidFill>
                  <a:schemeClr val="bg1"/>
                </a:solidFill>
                <a:latin typeface="Candara" pitchFamily="34" charset="0"/>
              </a:rPr>
              <a:t> (P) kích thước 7mm, </a:t>
            </a:r>
          </a:p>
          <a:p>
            <a:r>
              <a:rPr lang="vi-VN" sz="2400" dirty="0">
                <a:solidFill>
                  <a:schemeClr val="bg1"/>
                </a:solidFill>
                <a:latin typeface="Candara" pitchFamily="34" charset="0"/>
              </a:rPr>
              <a:t>Khối 35x60mm ở </a:t>
            </a:r>
            <a:r>
              <a:rPr lang="vi-VN" sz="2400" b="1" u="sng" dirty="0">
                <a:solidFill>
                  <a:srgbClr val="00B0F0"/>
                </a:solidFill>
                <a:latin typeface="Candara" pitchFamily="34" charset="0"/>
              </a:rPr>
              <a:t>gan</a:t>
            </a:r>
            <a:r>
              <a:rPr lang="vi-VN" sz="2400" dirty="0">
                <a:solidFill>
                  <a:schemeClr val="bg1"/>
                </a:solidFill>
                <a:latin typeface="Candara" pitchFamily="34" charset="0"/>
              </a:rPr>
              <a:t> vùng HPT IV-V, </a:t>
            </a:r>
          </a:p>
          <a:p>
            <a:r>
              <a:rPr lang="vi-VN" sz="2400" dirty="0">
                <a:solidFill>
                  <a:schemeClr val="bg1"/>
                </a:solidFill>
                <a:latin typeface="Candara" pitchFamily="34" charset="0"/>
              </a:rPr>
              <a:t>Khối 33mm cạnh rốn </a:t>
            </a:r>
            <a:r>
              <a:rPr lang="vi-VN" sz="2400" b="1" u="sng" dirty="0">
                <a:solidFill>
                  <a:srgbClr val="00B0F0"/>
                </a:solidFill>
                <a:latin typeface="Candara" pitchFamily="34" charset="0"/>
              </a:rPr>
              <a:t>thận</a:t>
            </a:r>
            <a:r>
              <a:rPr lang="vi-VN" sz="2400" dirty="0">
                <a:solidFill>
                  <a:schemeClr val="bg1"/>
                </a:solidFill>
                <a:latin typeface="Candara" pitchFamily="34" charset="0"/>
              </a:rPr>
              <a:t> (P), </a:t>
            </a:r>
          </a:p>
          <a:p>
            <a:r>
              <a:rPr lang="vi-VN" sz="2400" dirty="0">
                <a:solidFill>
                  <a:schemeClr val="bg1"/>
                </a:solidFill>
                <a:latin typeface="Candara" pitchFamily="34" charset="0"/>
              </a:rPr>
              <a:t>Khối </a:t>
            </a:r>
            <a:r>
              <a:rPr lang="vi-VN" sz="2400" b="1" u="sng" dirty="0">
                <a:solidFill>
                  <a:srgbClr val="00B0F0"/>
                </a:solidFill>
                <a:latin typeface="Candara" pitchFamily="34" charset="0"/>
              </a:rPr>
              <a:t>sau phúc mạc</a:t>
            </a:r>
            <a:r>
              <a:rPr lang="vi-VN" sz="2400" dirty="0">
                <a:solidFill>
                  <a:schemeClr val="bg1"/>
                </a:solidFill>
                <a:latin typeface="Candara" pitchFamily="34" charset="0"/>
              </a:rPr>
              <a:t> vùng tiểu khung 24x14mm,</a:t>
            </a:r>
          </a:p>
          <a:p>
            <a:r>
              <a:rPr lang="vi-VN" sz="2400" dirty="0">
                <a:solidFill>
                  <a:schemeClr val="bg1"/>
                </a:solidFill>
                <a:latin typeface="Candara" pitchFamily="34" charset="0"/>
              </a:rPr>
              <a:t>Khối 28mm </a:t>
            </a:r>
            <a:r>
              <a:rPr lang="vi-VN" sz="2400" b="1" u="sng" dirty="0">
                <a:solidFill>
                  <a:srgbClr val="00B0F0"/>
                </a:solidFill>
                <a:latin typeface="Candara" pitchFamily="34" charset="0"/>
              </a:rPr>
              <a:t>thành bụng</a:t>
            </a:r>
            <a:r>
              <a:rPr lang="vi-VN" sz="2400" dirty="0">
                <a:solidFill>
                  <a:schemeClr val="bg1"/>
                </a:solidFill>
                <a:latin typeface="Candara" pitchFamily="34" charset="0"/>
              </a:rPr>
              <a:t> (P)</a:t>
            </a:r>
          </a:p>
          <a:p>
            <a:r>
              <a:rPr lang="vi-VN" sz="2400" dirty="0">
                <a:solidFill>
                  <a:schemeClr val="bg1"/>
                </a:solidFill>
                <a:latin typeface="Candara" pitchFamily="34" charset="0"/>
              </a:rPr>
              <a:t>Không thấy hạch lớn hố thượng </a:t>
            </a:r>
            <a:r>
              <a:rPr lang="vi-VN" sz="2400" dirty="0" smtClean="0">
                <a:solidFill>
                  <a:schemeClr val="bg1"/>
                </a:solidFill>
                <a:latin typeface="Candara" pitchFamily="34" charset="0"/>
              </a:rPr>
              <a:t>đòn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, t</a:t>
            </a:r>
            <a:r>
              <a:rPr lang="vi-VN" sz="2400" dirty="0" smtClean="0">
                <a:solidFill>
                  <a:schemeClr val="bg1"/>
                </a:solidFill>
                <a:latin typeface="Candara" pitchFamily="34" charset="0"/>
              </a:rPr>
              <a:t>rung </a:t>
            </a:r>
            <a:r>
              <a:rPr lang="vi-VN" sz="2400" dirty="0">
                <a:solidFill>
                  <a:schemeClr val="bg1"/>
                </a:solidFill>
                <a:latin typeface="Candara" pitchFamily="34" charset="0"/>
              </a:rPr>
              <a:t>thất </a:t>
            </a:r>
            <a:r>
              <a:rPr lang="vi-VN" sz="2400" dirty="0" smtClean="0">
                <a:solidFill>
                  <a:schemeClr val="bg1"/>
                </a:solidFill>
                <a:latin typeface="Candara" pitchFamily="34" charset="0"/>
              </a:rPr>
              <a:t>và </a:t>
            </a:r>
            <a:r>
              <a:rPr lang="vi-VN" sz="2400" dirty="0">
                <a:solidFill>
                  <a:schemeClr val="bg1"/>
                </a:solidFill>
                <a:latin typeface="Candara" pitchFamily="34" charset="0"/>
              </a:rPr>
              <a:t>nách</a:t>
            </a:r>
          </a:p>
          <a:p>
            <a:r>
              <a:rPr lang="vi-VN" sz="2400" dirty="0">
                <a:solidFill>
                  <a:schemeClr val="bg1"/>
                </a:solidFill>
                <a:latin typeface="Candara" pitchFamily="34" charset="0"/>
              </a:rPr>
              <a:t>Không thấy dịch màng tim, màng phổi và ổ bụng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0"/>
            <a:ext cx="6477000" cy="228600"/>
          </a:xfrm>
          <a:prstGeom prst="rect">
            <a:avLst/>
          </a:prstGeom>
          <a:solidFill>
            <a:srgbClr val="1E5260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 dirty="0">
              <a:solidFill>
                <a:srgbClr val="4BACC6">
                  <a:lumMod val="50000"/>
                </a:srgbClr>
              </a:solidFill>
              <a:latin typeface="Segoe UI Ligh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6629400"/>
            <a:ext cx="6477000" cy="0"/>
          </a:xfrm>
          <a:prstGeom prst="line">
            <a:avLst/>
          </a:prstGeom>
          <a:ln w="38100">
            <a:solidFill>
              <a:srgbClr val="1E52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5148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solidFill>
                  <a:srgbClr val="B0413E"/>
                </a:solidFill>
                <a:latin typeface="Candara" pitchFamily="34" charset="0"/>
              </a:rPr>
              <a:t>ĐAU</a:t>
            </a:r>
            <a:endParaRPr lang="en-US" sz="3400" b="1" dirty="0">
              <a:solidFill>
                <a:srgbClr val="B0413E"/>
              </a:solidFill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3459163"/>
          </a:xfrm>
        </p:spPr>
        <p:txBody>
          <a:bodyPr>
            <a:normAutofit/>
          </a:bodyPr>
          <a:lstStyle/>
          <a:p>
            <a:pPr algn="just"/>
            <a:r>
              <a:rPr lang="vi-VN" sz="2400" dirty="0" smtClean="0">
                <a:solidFill>
                  <a:schemeClr val="bg1"/>
                </a:solidFill>
                <a:latin typeface="Candara" pitchFamily="34" charset="0"/>
              </a:rPr>
              <a:t>Kh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ởi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phát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sau</a:t>
            </a:r>
            <a:r>
              <a:rPr lang="vi-VN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Candara" pitchFamily="34" charset="0"/>
              </a:rPr>
              <a:t>2 tháng </a:t>
            </a:r>
            <a:r>
              <a:rPr lang="vi-VN" sz="2400" dirty="0" smtClean="0">
                <a:solidFill>
                  <a:schemeClr val="bg1"/>
                </a:solidFill>
                <a:latin typeface="Candara" pitchFamily="34" charset="0"/>
              </a:rPr>
              <a:t>cắt </a:t>
            </a:r>
            <a:r>
              <a:rPr lang="vi-VN" sz="2400" dirty="0">
                <a:solidFill>
                  <a:schemeClr val="bg1"/>
                </a:solidFill>
                <a:latin typeface="Candara" pitchFamily="34" charset="0"/>
              </a:rPr>
              <a:t>u sau phúc mạc tái </a:t>
            </a:r>
            <a:r>
              <a:rPr lang="vi-VN" sz="2400" dirty="0" smtClean="0">
                <a:solidFill>
                  <a:schemeClr val="bg1"/>
                </a:solidFill>
                <a:latin typeface="Candara" pitchFamily="34" charset="0"/>
              </a:rPr>
              <a:t>phát 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(6/2015)</a:t>
            </a: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Đ</a:t>
            </a:r>
            <a:r>
              <a:rPr lang="vi-VN" sz="2400" dirty="0" smtClean="0">
                <a:solidFill>
                  <a:schemeClr val="bg1"/>
                </a:solidFill>
                <a:latin typeface="Candara" pitchFamily="34" charset="0"/>
              </a:rPr>
              <a:t>au dữ dội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(VRS: 9-10đ)</a:t>
            </a:r>
            <a:r>
              <a:rPr lang="vi-VN" sz="2400" dirty="0" smtClean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vi-VN" sz="2400" dirty="0">
                <a:solidFill>
                  <a:schemeClr val="bg1"/>
                </a:solidFill>
                <a:latin typeface="Candara" pitchFamily="34" charset="0"/>
              </a:rPr>
              <a:t>dai </a:t>
            </a:r>
            <a:r>
              <a:rPr lang="vi-VN" sz="2400" dirty="0" smtClean="0">
                <a:solidFill>
                  <a:schemeClr val="bg1"/>
                </a:solidFill>
                <a:latin typeface="Candara" pitchFamily="34" charset="0"/>
              </a:rPr>
              <a:t>dẳng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,</a:t>
            </a:r>
            <a:r>
              <a:rPr lang="vi-VN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Candara" pitchFamily="34" charset="0"/>
              </a:rPr>
              <a:t>liên tục </a:t>
            </a:r>
            <a:endParaRPr lang="en-US" sz="2400" dirty="0" smtClean="0">
              <a:solidFill>
                <a:schemeClr val="bg1"/>
              </a:solidFill>
              <a:latin typeface="Candara" pitchFamily="34" charset="0"/>
            </a:endParaRPr>
          </a:p>
          <a:p>
            <a:pPr algn="just"/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Đau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nhức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nhói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v</a:t>
            </a:r>
            <a:r>
              <a:rPr lang="vi-VN" sz="2400" dirty="0" smtClean="0">
                <a:solidFill>
                  <a:schemeClr val="bg1"/>
                </a:solidFill>
                <a:latin typeface="Candara" pitchFamily="34" charset="0"/>
              </a:rPr>
              <a:t>ùng </a:t>
            </a:r>
            <a:r>
              <a:rPr lang="vi-VN" sz="2400" dirty="0">
                <a:solidFill>
                  <a:schemeClr val="bg1"/>
                </a:solidFill>
                <a:latin typeface="Candara" pitchFamily="34" charset="0"/>
              </a:rPr>
              <a:t>thắt lưng - hông (P) lan </a:t>
            </a:r>
            <a:r>
              <a:rPr lang="vi-VN" sz="2400" dirty="0" smtClean="0">
                <a:solidFill>
                  <a:schemeClr val="bg1"/>
                </a:solidFill>
                <a:latin typeface="Candara" pitchFamily="34" charset="0"/>
              </a:rPr>
              <a:t>ra trước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-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dưới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</a:p>
          <a:p>
            <a:pPr algn="just"/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Đau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kiểu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bỏng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rát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v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ùng</a:t>
            </a:r>
            <a:r>
              <a:rPr lang="vi-VN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Candara" pitchFamily="34" charset="0"/>
              </a:rPr>
              <a:t>quanh </a:t>
            </a:r>
            <a:r>
              <a:rPr lang="vi-VN" sz="2400" dirty="0" smtClean="0">
                <a:solidFill>
                  <a:schemeClr val="bg1"/>
                </a:solidFill>
                <a:latin typeface="Candara" pitchFamily="34" charset="0"/>
              </a:rPr>
              <a:t>rốn</a:t>
            </a:r>
            <a:endParaRPr lang="en-US" sz="2400" dirty="0" smtClean="0">
              <a:solidFill>
                <a:schemeClr val="bg1"/>
              </a:solidFill>
              <a:latin typeface="Candara" pitchFamily="34" charset="0"/>
            </a:endParaRPr>
          </a:p>
          <a:p>
            <a:pPr algn="just"/>
            <a:r>
              <a:rPr lang="vi-VN" sz="2400" dirty="0" smtClean="0">
                <a:solidFill>
                  <a:schemeClr val="bg1"/>
                </a:solidFill>
                <a:latin typeface="Candara" pitchFamily="34" charset="0"/>
              </a:rPr>
              <a:t>Điều </a:t>
            </a:r>
            <a:r>
              <a:rPr lang="vi-VN" sz="2400" dirty="0">
                <a:solidFill>
                  <a:schemeClr val="bg1"/>
                </a:solidFill>
                <a:latin typeface="Candara" pitchFamily="34" charset="0"/>
              </a:rPr>
              <a:t>trị </a:t>
            </a:r>
            <a:r>
              <a:rPr lang="vi-VN" sz="2400" dirty="0" smtClean="0">
                <a:solidFill>
                  <a:schemeClr val="bg1"/>
                </a:solidFill>
                <a:latin typeface="Candara" pitchFamily="34" charset="0"/>
              </a:rPr>
              <a:t>đau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với</a:t>
            </a:r>
            <a:r>
              <a:rPr lang="vi-VN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Candara" pitchFamily="34" charset="0"/>
              </a:rPr>
              <a:t>morphin </a:t>
            </a:r>
            <a:r>
              <a:rPr lang="vi-VN" sz="2400" dirty="0" smtClean="0">
                <a:solidFill>
                  <a:schemeClr val="bg1"/>
                </a:solidFill>
                <a:latin typeface="Candara" pitchFamily="34" charset="0"/>
              </a:rPr>
              <a:t>TM </a:t>
            </a:r>
            <a:r>
              <a:rPr lang="vi-VN" sz="2400" dirty="0">
                <a:solidFill>
                  <a:schemeClr val="bg1"/>
                </a:solidFill>
                <a:latin typeface="Candara" pitchFamily="34" charset="0"/>
              </a:rPr>
              <a:t>tổng liều 40 </a:t>
            </a:r>
            <a:r>
              <a:rPr lang="vi-VN" sz="2400" dirty="0" smtClean="0">
                <a:solidFill>
                  <a:schemeClr val="bg1"/>
                </a:solidFill>
                <a:latin typeface="Candara" pitchFamily="34" charset="0"/>
              </a:rPr>
              <a:t>mg/ngày </a:t>
            </a:r>
            <a:r>
              <a:rPr lang="vi-VN" sz="2400" dirty="0">
                <a:solidFill>
                  <a:schemeClr val="bg1"/>
                </a:solidFill>
                <a:latin typeface="Candara" pitchFamily="34" charset="0"/>
              </a:rPr>
              <a:t>phối hợp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paracetamol</a:t>
            </a:r>
            <a:r>
              <a:rPr lang="vi-VN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endParaRPr lang="en-US" sz="2400" dirty="0" smtClean="0">
              <a:solidFill>
                <a:schemeClr val="bg1"/>
              </a:solidFill>
              <a:latin typeface="Candara" pitchFamily="34" charset="0"/>
            </a:endParaRP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Đ</a:t>
            </a:r>
            <a:r>
              <a:rPr lang="vi-VN" sz="2400" dirty="0" smtClean="0">
                <a:solidFill>
                  <a:schemeClr val="bg1"/>
                </a:solidFill>
                <a:latin typeface="Candara" pitchFamily="34" charset="0"/>
              </a:rPr>
              <a:t>áp </a:t>
            </a:r>
            <a:r>
              <a:rPr lang="vi-VN" sz="2400" dirty="0">
                <a:solidFill>
                  <a:schemeClr val="bg1"/>
                </a:solidFill>
                <a:latin typeface="Candara" pitchFamily="34" charset="0"/>
              </a:rPr>
              <a:t>ứng </a:t>
            </a:r>
            <a:r>
              <a:rPr lang="vi-VN" sz="2400" dirty="0" smtClean="0">
                <a:solidFill>
                  <a:schemeClr val="bg1"/>
                </a:solidFill>
                <a:latin typeface="Candara" pitchFamily="34" charset="0"/>
              </a:rPr>
              <a:t>điều trị </a:t>
            </a:r>
            <a:r>
              <a:rPr lang="vi-VN" sz="2400" dirty="0">
                <a:solidFill>
                  <a:schemeClr val="bg1"/>
                </a:solidFill>
                <a:latin typeface="Candara" pitchFamily="34" charset="0"/>
              </a:rPr>
              <a:t>hạn chế,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còn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đau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nhiều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(VRS:</a:t>
            </a:r>
            <a:r>
              <a:rPr lang="vi-VN" sz="2400" dirty="0" smtClean="0">
                <a:solidFill>
                  <a:schemeClr val="bg1"/>
                </a:solidFill>
                <a:latin typeface="Candara" pitchFamily="34" charset="0"/>
              </a:rPr>
              <a:t> 5-6đ)</a:t>
            </a:r>
            <a:endParaRPr lang="en-US" sz="2400" dirty="0" smtClean="0">
              <a:solidFill>
                <a:schemeClr val="bg1"/>
              </a:solidFill>
              <a:latin typeface="Candara" pitchFamily="34" charset="0"/>
            </a:endParaRP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Đ</a:t>
            </a:r>
            <a:r>
              <a:rPr lang="vi-VN" sz="2400" dirty="0" smtClean="0">
                <a:solidFill>
                  <a:schemeClr val="bg1"/>
                </a:solidFill>
                <a:latin typeface="Candara" pitchFamily="34" charset="0"/>
              </a:rPr>
              <a:t>iều trị tại nhà với morphin 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TB</a:t>
            </a:r>
            <a:r>
              <a:rPr lang="vi-VN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endParaRPr lang="en-US" sz="2400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0"/>
            <a:ext cx="6477000" cy="228600"/>
          </a:xfrm>
          <a:prstGeom prst="rect">
            <a:avLst/>
          </a:prstGeom>
          <a:solidFill>
            <a:srgbClr val="1E5260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 dirty="0">
              <a:solidFill>
                <a:srgbClr val="4BACC6">
                  <a:lumMod val="50000"/>
                </a:srgbClr>
              </a:solidFill>
              <a:latin typeface="Segoe UI Ligh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6629400"/>
            <a:ext cx="6477000" cy="0"/>
          </a:xfrm>
          <a:prstGeom prst="line">
            <a:avLst/>
          </a:prstGeom>
          <a:ln w="38100">
            <a:solidFill>
              <a:srgbClr val="1E52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572000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 sz="2400" dirty="0" smtClean="0">
                <a:solidFill>
                  <a:srgbClr val="FBB753"/>
                </a:solidFill>
                <a:latin typeface="Candara" pitchFamily="34" charset="0"/>
              </a:rPr>
              <a:t>Trong</a:t>
            </a:r>
            <a:r>
              <a:rPr lang="en-US" sz="2400" dirty="0" smtClean="0">
                <a:solidFill>
                  <a:srgbClr val="FBB753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rgbClr val="FBB753"/>
                </a:solidFill>
                <a:latin typeface="Candara" pitchFamily="34" charset="0"/>
              </a:rPr>
              <a:t>vòng</a:t>
            </a:r>
            <a:r>
              <a:rPr lang="vi-VN" sz="2400" dirty="0" smtClean="0">
                <a:solidFill>
                  <a:srgbClr val="FBB753"/>
                </a:solidFill>
                <a:latin typeface="Candara" pitchFamily="34" charset="0"/>
              </a:rPr>
              <a:t> 5 tháng, mức độ đau tăng từ </a:t>
            </a:r>
            <a:r>
              <a:rPr lang="vi-VN" sz="2400" b="1" dirty="0" smtClean="0">
                <a:solidFill>
                  <a:srgbClr val="FBB753"/>
                </a:solidFill>
                <a:latin typeface="Candara" pitchFamily="34" charset="0"/>
              </a:rPr>
              <a:t>đau nhiều </a:t>
            </a:r>
            <a:r>
              <a:rPr lang="vi-VN" sz="1600" b="1" dirty="0" smtClean="0">
                <a:solidFill>
                  <a:srgbClr val="FBB753"/>
                </a:solidFill>
                <a:latin typeface="Candara" pitchFamily="34" charset="0"/>
                <a:sym typeface="Wingdings"/>
              </a:rPr>
              <a:t></a:t>
            </a:r>
            <a:r>
              <a:rPr lang="vi-VN" sz="1600" b="1" dirty="0" smtClean="0">
                <a:solidFill>
                  <a:srgbClr val="FBB753"/>
                </a:solidFill>
                <a:latin typeface="Candara" pitchFamily="34" charset="0"/>
              </a:rPr>
              <a:t> </a:t>
            </a:r>
            <a:r>
              <a:rPr lang="vi-VN" sz="2400" b="1" dirty="0" smtClean="0">
                <a:solidFill>
                  <a:srgbClr val="FBB753"/>
                </a:solidFill>
                <a:latin typeface="Candara" pitchFamily="34" charset="0"/>
              </a:rPr>
              <a:t>khủng khiếp </a:t>
            </a:r>
            <a:r>
              <a:rPr lang="vi-VN" sz="2400" dirty="0" smtClean="0">
                <a:solidFill>
                  <a:srgbClr val="FBB753"/>
                </a:solidFill>
                <a:latin typeface="Candara" pitchFamily="34" charset="0"/>
              </a:rPr>
              <a:t>trong khi tổng liều morphin tăng </a:t>
            </a:r>
            <a:r>
              <a:rPr lang="vi-VN" sz="2400" b="1" dirty="0" smtClean="0">
                <a:solidFill>
                  <a:srgbClr val="FBB753"/>
                </a:solidFill>
                <a:latin typeface="Candara" pitchFamily="34" charset="0"/>
              </a:rPr>
              <a:t>40 mg/ngày </a:t>
            </a:r>
            <a:r>
              <a:rPr lang="vi-VN" sz="1600" b="1" dirty="0" smtClean="0">
                <a:solidFill>
                  <a:srgbClr val="FBB753"/>
                </a:solidFill>
                <a:latin typeface="Candara" pitchFamily="34" charset="0"/>
                <a:sym typeface="Wingdings"/>
              </a:rPr>
              <a:t></a:t>
            </a:r>
            <a:r>
              <a:rPr lang="vi-VN" sz="1600" b="1" dirty="0" smtClean="0">
                <a:solidFill>
                  <a:srgbClr val="FBB753"/>
                </a:solidFill>
                <a:latin typeface="Candara" pitchFamily="34" charset="0"/>
              </a:rPr>
              <a:t> </a:t>
            </a:r>
            <a:r>
              <a:rPr lang="vi-VN" sz="2400" b="1" dirty="0" smtClean="0">
                <a:solidFill>
                  <a:srgbClr val="FBB753"/>
                </a:solidFill>
                <a:latin typeface="Candara" pitchFamily="34" charset="0"/>
              </a:rPr>
              <a:t>120 mg/ngày</a:t>
            </a:r>
            <a:endParaRPr lang="en-US" sz="2400" b="1" dirty="0">
              <a:solidFill>
                <a:srgbClr val="FBB753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996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r>
              <a:rPr lang="en-US" sz="3400" b="1" dirty="0" err="1" smtClean="0">
                <a:solidFill>
                  <a:srgbClr val="B0413E"/>
                </a:solidFill>
                <a:latin typeface="Candara" pitchFamily="34" charset="0"/>
              </a:rPr>
              <a:t>Diễn</a:t>
            </a:r>
            <a:r>
              <a:rPr lang="en-US" sz="3400" b="1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3400" b="1" dirty="0" err="1" smtClean="0">
                <a:solidFill>
                  <a:srgbClr val="B0413E"/>
                </a:solidFill>
                <a:latin typeface="Candara" pitchFamily="34" charset="0"/>
              </a:rPr>
              <a:t>tiến</a:t>
            </a:r>
            <a:r>
              <a:rPr lang="en-US" sz="3400" b="1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3400" b="1" dirty="0" err="1" smtClean="0">
                <a:solidFill>
                  <a:srgbClr val="B0413E"/>
                </a:solidFill>
                <a:latin typeface="Candara" pitchFamily="34" charset="0"/>
              </a:rPr>
              <a:t>lâm</a:t>
            </a:r>
            <a:r>
              <a:rPr lang="en-US" sz="3400" b="1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3400" b="1" dirty="0" err="1" smtClean="0">
                <a:solidFill>
                  <a:srgbClr val="B0413E"/>
                </a:solidFill>
                <a:latin typeface="Candara" pitchFamily="34" charset="0"/>
              </a:rPr>
              <a:t>sàng</a:t>
            </a:r>
            <a:endParaRPr lang="en-US" sz="3400" b="1" dirty="0">
              <a:solidFill>
                <a:srgbClr val="B0413E"/>
              </a:solidFill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8"/>
            <a:ext cx="8229600" cy="2590800"/>
          </a:xfrm>
        </p:spPr>
        <p:txBody>
          <a:bodyPr>
            <a:normAutofit/>
          </a:bodyPr>
          <a:lstStyle/>
          <a:p>
            <a:pPr marL="0" indent="0" algn="just">
              <a:buNone/>
              <a:tabLst>
                <a:tab pos="349250" algn="l"/>
              </a:tabLst>
            </a:pP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	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Đến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TT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Ung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Bướu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BVTW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Huế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03/2016</a:t>
            </a: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N</a:t>
            </a:r>
            <a:r>
              <a:rPr lang="vi-VN" sz="2400" dirty="0" smtClean="0">
                <a:solidFill>
                  <a:schemeClr val="bg1"/>
                </a:solidFill>
                <a:latin typeface="Candara" pitchFamily="34" charset="0"/>
              </a:rPr>
              <a:t>gủ </a:t>
            </a:r>
            <a:r>
              <a:rPr lang="vi-VN" sz="2400" dirty="0">
                <a:solidFill>
                  <a:schemeClr val="bg1"/>
                </a:solidFill>
                <a:latin typeface="Candara" pitchFamily="34" charset="0"/>
              </a:rPr>
              <a:t>gà nhưng luôn than phiền đau dữ </a:t>
            </a:r>
            <a:r>
              <a:rPr lang="vi-VN" sz="2400" dirty="0" smtClean="0">
                <a:solidFill>
                  <a:schemeClr val="bg1"/>
                </a:solidFill>
                <a:latin typeface="Candara" pitchFamily="34" charset="0"/>
              </a:rPr>
              <a:t>dội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(VAS: 9-10đ)</a:t>
            </a:r>
          </a:p>
          <a:p>
            <a:pPr algn="just"/>
            <a:r>
              <a:rPr lang="vi-VN" sz="2400" dirty="0">
                <a:solidFill>
                  <a:schemeClr val="bg1"/>
                </a:solidFill>
                <a:latin typeface="Candara" pitchFamily="34" charset="0"/>
              </a:rPr>
              <a:t>Đau nhức nhói vùng thắt lưng - hông (P) lan ra trước-dưới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và</a:t>
            </a:r>
            <a:r>
              <a:rPr lang="vi-VN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Candara" pitchFamily="34" charset="0"/>
              </a:rPr>
              <a:t>kiểu bỏng rát vùng quanh </a:t>
            </a:r>
            <a:r>
              <a:rPr lang="vi-VN" sz="2400" dirty="0" smtClean="0">
                <a:solidFill>
                  <a:schemeClr val="bg1"/>
                </a:solidFill>
                <a:latin typeface="Candara" pitchFamily="34" charset="0"/>
              </a:rPr>
              <a:t>rốn</a:t>
            </a:r>
            <a:endParaRPr lang="en-US" sz="2400" dirty="0" smtClean="0">
              <a:solidFill>
                <a:schemeClr val="bg1"/>
              </a:solidFill>
              <a:latin typeface="Candara" pitchFamily="34" charset="0"/>
            </a:endParaRPr>
          </a:p>
          <a:p>
            <a:pPr algn="just"/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Kèm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s</a:t>
            </a:r>
            <a:r>
              <a:rPr lang="vi-VN" sz="2400" dirty="0" smtClean="0">
                <a:solidFill>
                  <a:schemeClr val="bg1"/>
                </a:solidFill>
                <a:latin typeface="Candara" pitchFamily="34" charset="0"/>
              </a:rPr>
              <a:t>uy </a:t>
            </a:r>
            <a:r>
              <a:rPr lang="vi-VN" sz="2400" dirty="0">
                <a:solidFill>
                  <a:schemeClr val="bg1"/>
                </a:solidFill>
                <a:latin typeface="Candara" pitchFamily="34" charset="0"/>
              </a:rPr>
              <a:t>nhược, mất ngủ kéo </a:t>
            </a:r>
            <a:r>
              <a:rPr lang="vi-VN" sz="2400" dirty="0" smtClean="0">
                <a:solidFill>
                  <a:schemeClr val="bg1"/>
                </a:solidFill>
                <a:latin typeface="Candara" pitchFamily="34" charset="0"/>
              </a:rPr>
              <a:t>dài, </a:t>
            </a:r>
            <a:r>
              <a:rPr lang="vi-VN" sz="2400" dirty="0">
                <a:solidFill>
                  <a:schemeClr val="bg1"/>
                </a:solidFill>
                <a:latin typeface="Candara" pitchFamily="34" charset="0"/>
              </a:rPr>
              <a:t>không buồn nôn và </a:t>
            </a:r>
            <a:r>
              <a:rPr lang="vi-VN" sz="2400" dirty="0" smtClean="0">
                <a:solidFill>
                  <a:schemeClr val="bg1"/>
                </a:solidFill>
                <a:latin typeface="Candara" pitchFamily="34" charset="0"/>
              </a:rPr>
              <a:t>nôn</a:t>
            </a:r>
            <a:endParaRPr lang="en-US" sz="2400" dirty="0" smtClean="0">
              <a:solidFill>
                <a:schemeClr val="bg1"/>
              </a:solidFill>
              <a:latin typeface="Candara" pitchFamily="34" charset="0"/>
            </a:endParaRP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XN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huyết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học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sinh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hóa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còn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trong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giới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hạn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bình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thường</a:t>
            </a:r>
            <a:endParaRPr lang="en-US" sz="24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0"/>
            <a:ext cx="6477000" cy="228600"/>
          </a:xfrm>
          <a:prstGeom prst="rect">
            <a:avLst/>
          </a:prstGeom>
          <a:solidFill>
            <a:srgbClr val="1E5260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 dirty="0">
              <a:solidFill>
                <a:srgbClr val="4BACC6">
                  <a:lumMod val="50000"/>
                </a:srgbClr>
              </a:solidFill>
              <a:latin typeface="Segoe UI Ligh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6629400"/>
            <a:ext cx="6477000" cy="0"/>
          </a:xfrm>
          <a:prstGeom prst="line">
            <a:avLst/>
          </a:prstGeom>
          <a:ln w="38100">
            <a:solidFill>
              <a:srgbClr val="1E52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756819"/>
            <a:ext cx="8229600" cy="2720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  <a:tabLst>
                <a:tab pos="349250" algn="l"/>
              </a:tabLst>
            </a:pPr>
            <a:r>
              <a:rPr lang="en-US" sz="2400" dirty="0" smtClean="0">
                <a:solidFill>
                  <a:srgbClr val="FAAA32"/>
                </a:solidFill>
                <a:latin typeface="Candara" pitchFamily="34" charset="0"/>
              </a:rPr>
              <a:t>	</a:t>
            </a:r>
            <a:r>
              <a:rPr lang="en-US" sz="2350" b="1" u="sng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CHẨN ĐOÁN ĐAU:</a:t>
            </a:r>
            <a:r>
              <a:rPr lang="en-US" sz="2350" b="1" dirty="0" smtClean="0">
                <a:solidFill>
                  <a:srgbClr val="FAAA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350" b="1" dirty="0" err="1" smtClean="0">
                <a:solidFill>
                  <a:srgbClr val="FAAA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Đau</a:t>
            </a:r>
            <a:r>
              <a:rPr lang="en-US" sz="2350" b="1" dirty="0" smtClean="0">
                <a:solidFill>
                  <a:srgbClr val="FAAA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350" b="1" dirty="0" err="1" smtClean="0">
                <a:solidFill>
                  <a:srgbClr val="FAAA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mạn</a:t>
            </a:r>
            <a:r>
              <a:rPr lang="en-US" sz="2350" b="1" dirty="0" smtClean="0">
                <a:solidFill>
                  <a:srgbClr val="FAAA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350" b="1" dirty="0" err="1" smtClean="0">
                <a:solidFill>
                  <a:srgbClr val="FAAA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tính</a:t>
            </a:r>
            <a:r>
              <a:rPr lang="en-US" sz="2350" b="1" dirty="0" smtClean="0">
                <a:solidFill>
                  <a:srgbClr val="FAAA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</a:t>
            </a:r>
            <a:r>
              <a:rPr lang="en-US" sz="2350" b="1" dirty="0" err="1" smtClean="0">
                <a:solidFill>
                  <a:srgbClr val="FAAA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mức</a:t>
            </a:r>
            <a:r>
              <a:rPr lang="en-US" sz="2350" b="1" dirty="0" smtClean="0">
                <a:solidFill>
                  <a:srgbClr val="FAAA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350" b="1" dirty="0" err="1" smtClean="0">
                <a:solidFill>
                  <a:srgbClr val="FAAA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độ</a:t>
            </a:r>
            <a:r>
              <a:rPr lang="en-US" sz="2350" b="1" dirty="0" smtClean="0">
                <a:solidFill>
                  <a:srgbClr val="FAAA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350" b="1" dirty="0" err="1" smtClean="0">
                <a:solidFill>
                  <a:srgbClr val="FAAA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nặng</a:t>
            </a:r>
            <a:r>
              <a:rPr lang="en-US" sz="2350" b="1" dirty="0" smtClean="0">
                <a:solidFill>
                  <a:srgbClr val="FAAA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</a:t>
            </a:r>
            <a:r>
              <a:rPr lang="en-US" sz="2350" b="1" dirty="0" err="1" smtClean="0">
                <a:solidFill>
                  <a:srgbClr val="FAAA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cơ</a:t>
            </a:r>
            <a:r>
              <a:rPr lang="en-US" sz="2350" b="1" dirty="0" smtClean="0">
                <a:solidFill>
                  <a:srgbClr val="FAAA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350" b="1" dirty="0" err="1" smtClean="0">
                <a:solidFill>
                  <a:srgbClr val="FAAA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chế</a:t>
            </a:r>
            <a:r>
              <a:rPr lang="en-US" sz="2350" b="1" dirty="0" smtClean="0">
                <a:solidFill>
                  <a:srgbClr val="FAAA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350" b="1" dirty="0" err="1" smtClean="0">
                <a:solidFill>
                  <a:srgbClr val="FAAA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cảm</a:t>
            </a:r>
            <a:r>
              <a:rPr lang="en-US" sz="2350" b="1" dirty="0" smtClean="0">
                <a:solidFill>
                  <a:srgbClr val="FAAA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350" b="1" dirty="0" err="1" smtClean="0">
                <a:solidFill>
                  <a:srgbClr val="FAAA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thụ</a:t>
            </a:r>
            <a:r>
              <a:rPr lang="en-US" sz="2350" b="1" dirty="0" smtClean="0">
                <a:solidFill>
                  <a:srgbClr val="FAAA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350" b="1" dirty="0" err="1" smtClean="0">
                <a:solidFill>
                  <a:srgbClr val="FAAA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bản</a:t>
            </a:r>
            <a:r>
              <a:rPr lang="en-US" sz="2350" b="1" dirty="0" smtClean="0">
                <a:solidFill>
                  <a:srgbClr val="FAAA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350" b="1" dirty="0" err="1" smtClean="0">
                <a:solidFill>
                  <a:srgbClr val="FAAA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thể</a:t>
            </a:r>
            <a:r>
              <a:rPr lang="en-US" sz="2350" b="1" dirty="0" smtClean="0">
                <a:solidFill>
                  <a:srgbClr val="FAAA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350" b="1" dirty="0" err="1" smtClean="0">
                <a:solidFill>
                  <a:srgbClr val="FAAA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và</a:t>
            </a:r>
            <a:r>
              <a:rPr lang="en-US" sz="2350" b="1" dirty="0" smtClean="0">
                <a:solidFill>
                  <a:srgbClr val="FAAA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350" b="1" dirty="0" err="1" smtClean="0">
                <a:solidFill>
                  <a:srgbClr val="FAAA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tổn</a:t>
            </a:r>
            <a:r>
              <a:rPr lang="en-US" sz="2350" b="1" dirty="0" smtClean="0">
                <a:solidFill>
                  <a:srgbClr val="FAAA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350" b="1" dirty="0" err="1" smtClean="0">
                <a:solidFill>
                  <a:srgbClr val="FAAA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thương</a:t>
            </a:r>
            <a:r>
              <a:rPr lang="en-US" sz="2350" b="1" dirty="0" smtClean="0">
                <a:solidFill>
                  <a:srgbClr val="FAAA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350" b="1" dirty="0" err="1" smtClean="0">
                <a:solidFill>
                  <a:srgbClr val="FAAA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thần</a:t>
            </a:r>
            <a:r>
              <a:rPr lang="en-US" sz="2350" b="1" dirty="0" smtClean="0">
                <a:solidFill>
                  <a:srgbClr val="FAAA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350" b="1" dirty="0" err="1" smtClean="0">
                <a:solidFill>
                  <a:srgbClr val="FAAA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kinh</a:t>
            </a:r>
            <a:r>
              <a:rPr lang="en-US" sz="2350" b="1" dirty="0" smtClean="0">
                <a:solidFill>
                  <a:srgbClr val="FAAA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350" b="1" dirty="0" err="1" smtClean="0">
                <a:solidFill>
                  <a:srgbClr val="FAAA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nguyên</a:t>
            </a:r>
            <a:r>
              <a:rPr lang="en-US" sz="2350" b="1" dirty="0" smtClean="0">
                <a:solidFill>
                  <a:srgbClr val="FAAA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350" b="1" dirty="0" err="1" smtClean="0">
                <a:solidFill>
                  <a:srgbClr val="FAAA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nhân</a:t>
            </a:r>
            <a:r>
              <a:rPr lang="en-US" sz="2350" b="1" dirty="0" smtClean="0">
                <a:solidFill>
                  <a:srgbClr val="FAAA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do </a:t>
            </a:r>
            <a:r>
              <a:rPr lang="en-US" sz="2350" b="1" dirty="0" err="1" smtClean="0">
                <a:solidFill>
                  <a:srgbClr val="FAAA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ung</a:t>
            </a:r>
            <a:r>
              <a:rPr lang="en-US" sz="2350" b="1" dirty="0" smtClean="0">
                <a:solidFill>
                  <a:srgbClr val="FAAA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350" b="1" dirty="0" err="1" smtClean="0">
                <a:solidFill>
                  <a:srgbClr val="FAAA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thư</a:t>
            </a:r>
            <a:endParaRPr lang="en-US" sz="2350" b="1" dirty="0" smtClean="0">
              <a:solidFill>
                <a:srgbClr val="FAAA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0" indent="0" algn="just">
              <a:buFont typeface="Arial" pitchFamily="34" charset="0"/>
              <a:buNone/>
              <a:tabLst>
                <a:tab pos="349250" algn="l"/>
              </a:tabLst>
            </a:pP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473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r>
              <a:rPr lang="en-US" sz="3400" b="1" dirty="0" err="1" smtClean="0">
                <a:solidFill>
                  <a:srgbClr val="B0413E"/>
                </a:solidFill>
                <a:latin typeface="Candara" pitchFamily="34" charset="0"/>
              </a:rPr>
              <a:t>Chiến</a:t>
            </a:r>
            <a:r>
              <a:rPr lang="en-US" sz="3400" b="1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3400" b="1" dirty="0" err="1" smtClean="0">
                <a:solidFill>
                  <a:srgbClr val="B0413E"/>
                </a:solidFill>
                <a:latin typeface="Candara" pitchFamily="34" charset="0"/>
              </a:rPr>
              <a:t>lược</a:t>
            </a:r>
            <a:r>
              <a:rPr lang="en-US" sz="3400" b="1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3400" b="1" dirty="0" err="1" smtClean="0">
                <a:solidFill>
                  <a:srgbClr val="B0413E"/>
                </a:solidFill>
                <a:latin typeface="Candara" pitchFamily="34" charset="0"/>
              </a:rPr>
              <a:t>điều</a:t>
            </a:r>
            <a:r>
              <a:rPr lang="en-US" sz="3400" b="1" dirty="0" smtClean="0">
                <a:solidFill>
                  <a:srgbClr val="B0413E"/>
                </a:solidFill>
                <a:latin typeface="Candara" pitchFamily="34" charset="0"/>
              </a:rPr>
              <a:t> </a:t>
            </a:r>
            <a:r>
              <a:rPr lang="en-US" sz="3400" b="1" dirty="0" err="1" smtClean="0">
                <a:solidFill>
                  <a:srgbClr val="B0413E"/>
                </a:solidFill>
                <a:latin typeface="Candara" pitchFamily="34" charset="0"/>
              </a:rPr>
              <a:t>trị</a:t>
            </a:r>
            <a:endParaRPr lang="en-US" sz="3400" b="1" dirty="0">
              <a:solidFill>
                <a:srgbClr val="B0413E"/>
              </a:solidFill>
              <a:latin typeface="Candara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0"/>
            <a:ext cx="6477000" cy="228600"/>
          </a:xfrm>
          <a:prstGeom prst="rect">
            <a:avLst/>
          </a:prstGeom>
          <a:solidFill>
            <a:srgbClr val="1E5260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 dirty="0">
              <a:solidFill>
                <a:srgbClr val="4BACC6">
                  <a:lumMod val="50000"/>
                </a:srgbClr>
              </a:solidFill>
              <a:latin typeface="Segoe UI Ligh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6629400"/>
            <a:ext cx="6477000" cy="0"/>
          </a:xfrm>
          <a:prstGeom prst="line">
            <a:avLst/>
          </a:prstGeom>
          <a:ln w="38100">
            <a:solidFill>
              <a:srgbClr val="1E52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038600"/>
            <a:ext cx="4114800" cy="5334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120650" algn="l"/>
              </a:tabLst>
            </a:pP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	PCA QUA PORT NMC</a:t>
            </a:r>
            <a:endParaRPr lang="vi-VN" sz="2400" b="1" dirty="0">
              <a:solidFill>
                <a:schemeClr val="bg1">
                  <a:lumMod val="95000"/>
                </a:schemeClr>
              </a:solidFill>
              <a:latin typeface="Candara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267200" y="4038600"/>
            <a:ext cx="533400" cy="533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2743200"/>
            <a:ext cx="4114800" cy="5334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120650" algn="l"/>
              </a:tabLst>
            </a:pP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	PCA QUA CATHETER NMC</a:t>
            </a:r>
            <a:endParaRPr lang="vi-VN" sz="2400" b="1" dirty="0">
              <a:solidFill>
                <a:schemeClr val="bg1">
                  <a:lumMod val="95000"/>
                </a:schemeClr>
              </a:solidFill>
              <a:latin typeface="Candara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267200" y="2743200"/>
            <a:ext cx="533400" cy="533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1447800"/>
            <a:ext cx="4114800" cy="5334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120650" algn="l"/>
              </a:tabLst>
            </a:pP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	PCA MORPHIN TM </a:t>
            </a:r>
            <a:endParaRPr lang="vi-VN" sz="2400" b="1" dirty="0">
              <a:solidFill>
                <a:schemeClr val="bg1">
                  <a:lumMod val="95000"/>
                </a:schemeClr>
              </a:solidFill>
              <a:latin typeface="Candara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1447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5334000"/>
            <a:ext cx="4114800" cy="5334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120650" algn="l"/>
              </a:tabLst>
            </a:pP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	CHĂM SÓC PORT TẠI NHÀ</a:t>
            </a:r>
            <a:endParaRPr lang="vi-VN" sz="2400" b="1" dirty="0">
              <a:solidFill>
                <a:schemeClr val="bg1">
                  <a:lumMod val="95000"/>
                </a:schemeClr>
              </a:solidFill>
              <a:latin typeface="Candara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267200" y="5334000"/>
            <a:ext cx="533400" cy="533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>
            <a:off x="4343400" y="3429000"/>
            <a:ext cx="381000" cy="533400"/>
          </a:xfrm>
          <a:prstGeom prst="downArrow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4343400" y="2133600"/>
            <a:ext cx="381000" cy="533400"/>
          </a:xfrm>
          <a:prstGeom prst="downArrow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4343400" y="4724400"/>
            <a:ext cx="381000" cy="533400"/>
          </a:xfrm>
          <a:prstGeom prst="downArrow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4343400" y="1371600"/>
            <a:ext cx="4572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724400" y="1295400"/>
            <a:ext cx="4114800" cy="967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 algn="just">
              <a:buFont typeface="Arial" pitchFamily="34" charset="0"/>
              <a:buChar char="•"/>
            </a:pPr>
            <a:r>
              <a:rPr lang="en-US" sz="1700" dirty="0" smtClean="0">
                <a:solidFill>
                  <a:prstClr val="white"/>
                </a:solidFill>
                <a:latin typeface="Candara" pitchFamily="34" charset="0"/>
              </a:rPr>
              <a:t>T</a:t>
            </a:r>
            <a:r>
              <a:rPr lang="vi-VN" sz="1700" dirty="0" smtClean="0">
                <a:solidFill>
                  <a:prstClr val="white"/>
                </a:solidFill>
                <a:latin typeface="Candara" pitchFamily="34" charset="0"/>
              </a:rPr>
              <a:t>ổng </a:t>
            </a:r>
            <a:r>
              <a:rPr lang="vi-VN" sz="1700" dirty="0">
                <a:solidFill>
                  <a:prstClr val="white"/>
                </a:solidFill>
                <a:latin typeface="Candara" pitchFamily="34" charset="0"/>
              </a:rPr>
              <a:t>liều nhu cầu trung bình </a:t>
            </a:r>
            <a:r>
              <a:rPr lang="en-US" sz="1700" dirty="0" smtClean="0">
                <a:solidFill>
                  <a:prstClr val="white"/>
                </a:solidFill>
                <a:latin typeface="Candara" pitchFamily="34" charset="0"/>
              </a:rPr>
              <a:t>24 </a:t>
            </a:r>
            <a:r>
              <a:rPr lang="en-US" sz="1700" dirty="0" err="1" smtClean="0">
                <a:solidFill>
                  <a:prstClr val="white"/>
                </a:solidFill>
                <a:latin typeface="Candara" pitchFamily="34" charset="0"/>
              </a:rPr>
              <a:t>giờ</a:t>
            </a:r>
            <a:r>
              <a:rPr lang="en-US" sz="1700" dirty="0" smtClean="0">
                <a:solidFill>
                  <a:prstClr val="white"/>
                </a:solidFill>
                <a:latin typeface="Candara" pitchFamily="34" charset="0"/>
              </a:rPr>
              <a:t>?</a:t>
            </a:r>
          </a:p>
          <a:p>
            <a:pPr marL="174625" lvl="0" indent="-174625" algn="just">
              <a:buFont typeface="Arial" pitchFamily="34" charset="0"/>
              <a:buChar char="•"/>
            </a:pPr>
            <a:r>
              <a:rPr lang="en-US" sz="1700" dirty="0">
                <a:solidFill>
                  <a:prstClr val="white"/>
                </a:solidFill>
                <a:latin typeface="Candara" pitchFamily="34" charset="0"/>
              </a:rPr>
              <a:t>H</a:t>
            </a:r>
            <a:r>
              <a:rPr lang="vi-VN" sz="1700" dirty="0">
                <a:solidFill>
                  <a:prstClr val="white"/>
                </a:solidFill>
                <a:latin typeface="Candara" pitchFamily="34" charset="0"/>
              </a:rPr>
              <a:t>iệu quả giảm đau </a:t>
            </a:r>
            <a:r>
              <a:rPr lang="en-US" sz="1700" dirty="0">
                <a:solidFill>
                  <a:prstClr val="white"/>
                </a:solidFill>
                <a:latin typeface="Candara" pitchFamily="34" charset="0"/>
              </a:rPr>
              <a:t>&amp;</a:t>
            </a:r>
            <a:r>
              <a:rPr lang="vi-VN" sz="1700" dirty="0">
                <a:solidFill>
                  <a:prstClr val="white"/>
                </a:solidFill>
                <a:latin typeface="Candara" pitchFamily="34" charset="0"/>
              </a:rPr>
              <a:t> tác dụng không mong muốn của morphin </a:t>
            </a:r>
            <a:r>
              <a:rPr lang="en-US" sz="1700" dirty="0">
                <a:solidFill>
                  <a:prstClr val="white"/>
                </a:solidFill>
                <a:latin typeface="Candara" pitchFamily="34" charset="0"/>
              </a:rPr>
              <a:t>TM?</a:t>
            </a:r>
          </a:p>
          <a:p>
            <a:pPr marL="174625" indent="-174625" algn="just">
              <a:buFont typeface="Arial" pitchFamily="34" charset="0"/>
              <a:buChar char="•"/>
            </a:pPr>
            <a:endParaRPr lang="vi-VN" sz="1700" b="1" dirty="0">
              <a:solidFill>
                <a:srgbClr val="FAAA32"/>
              </a:solidFill>
              <a:latin typeface="Candara" pitchFamily="34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724400" y="2438400"/>
            <a:ext cx="4114800" cy="1196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 algn="just">
              <a:buFont typeface="Arial" pitchFamily="34" charset="0"/>
              <a:buChar char="•"/>
            </a:pPr>
            <a:r>
              <a:rPr lang="en-US" sz="1700" dirty="0" smtClean="0">
                <a:solidFill>
                  <a:prstClr val="white"/>
                </a:solidFill>
                <a:latin typeface="Candara" pitchFamily="34" charset="0"/>
              </a:rPr>
              <a:t>H</a:t>
            </a:r>
            <a:r>
              <a:rPr lang="vi-VN" sz="1700" dirty="0" smtClean="0">
                <a:solidFill>
                  <a:prstClr val="white"/>
                </a:solidFill>
                <a:latin typeface="Candara" pitchFamily="34" charset="0"/>
              </a:rPr>
              <a:t>iệu </a:t>
            </a:r>
            <a:r>
              <a:rPr lang="vi-VN" sz="1700" dirty="0">
                <a:solidFill>
                  <a:prstClr val="white"/>
                </a:solidFill>
                <a:latin typeface="Candara" pitchFamily="34" charset="0"/>
              </a:rPr>
              <a:t>quả giảm đau </a:t>
            </a:r>
            <a:r>
              <a:rPr lang="en-US" sz="1700" dirty="0">
                <a:solidFill>
                  <a:prstClr val="white"/>
                </a:solidFill>
                <a:latin typeface="Candara" pitchFamily="34" charset="0"/>
              </a:rPr>
              <a:t>&amp;</a:t>
            </a:r>
            <a:r>
              <a:rPr lang="vi-VN" sz="1700" dirty="0" smtClean="0">
                <a:solidFill>
                  <a:prstClr val="white"/>
                </a:solidFill>
                <a:latin typeface="Candara" pitchFamily="34" charset="0"/>
              </a:rPr>
              <a:t> tác </a:t>
            </a:r>
            <a:r>
              <a:rPr lang="vi-VN" sz="1700" dirty="0">
                <a:solidFill>
                  <a:prstClr val="white"/>
                </a:solidFill>
                <a:latin typeface="Candara" pitchFamily="34" charset="0"/>
              </a:rPr>
              <a:t>dụng không </a:t>
            </a:r>
            <a:r>
              <a:rPr lang="vi-VN" sz="1700" dirty="0" smtClean="0">
                <a:solidFill>
                  <a:prstClr val="white"/>
                </a:solidFill>
                <a:latin typeface="Candara" pitchFamily="34" charset="0"/>
              </a:rPr>
              <a:t>mong muốn </a:t>
            </a:r>
            <a:r>
              <a:rPr lang="vi-VN" sz="1700" dirty="0">
                <a:solidFill>
                  <a:prstClr val="white"/>
                </a:solidFill>
                <a:latin typeface="Candara" pitchFamily="34" charset="0"/>
              </a:rPr>
              <a:t>của </a:t>
            </a:r>
            <a:r>
              <a:rPr lang="vi-VN" sz="1700" dirty="0" smtClean="0">
                <a:solidFill>
                  <a:prstClr val="white"/>
                </a:solidFill>
                <a:latin typeface="Candara" pitchFamily="34" charset="0"/>
              </a:rPr>
              <a:t>morphin</a:t>
            </a:r>
            <a:r>
              <a:rPr lang="en-US" sz="1700" dirty="0" smtClean="0">
                <a:solidFill>
                  <a:prstClr val="white"/>
                </a:solidFill>
                <a:latin typeface="Candara" pitchFamily="34" charset="0"/>
              </a:rPr>
              <a:t> NMC</a:t>
            </a:r>
            <a:r>
              <a:rPr lang="vi-VN" sz="1700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1700" dirty="0" err="1" smtClean="0">
                <a:solidFill>
                  <a:prstClr val="white"/>
                </a:solidFill>
                <a:latin typeface="Candara" pitchFamily="34" charset="0"/>
              </a:rPr>
              <a:t>và</a:t>
            </a:r>
            <a:r>
              <a:rPr lang="en-US" sz="1700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1700" dirty="0" err="1" smtClean="0">
                <a:solidFill>
                  <a:prstClr val="white"/>
                </a:solidFill>
                <a:latin typeface="Candara" pitchFamily="34" charset="0"/>
              </a:rPr>
              <a:t>các</a:t>
            </a:r>
            <a:r>
              <a:rPr lang="en-US" sz="1700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1700" dirty="0" err="1" smtClean="0">
                <a:solidFill>
                  <a:prstClr val="white"/>
                </a:solidFill>
                <a:latin typeface="Candara" pitchFamily="34" charset="0"/>
              </a:rPr>
              <a:t>thuốc</a:t>
            </a:r>
            <a:r>
              <a:rPr lang="en-US" sz="1700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1700" dirty="0" err="1" smtClean="0">
                <a:solidFill>
                  <a:prstClr val="white"/>
                </a:solidFill>
                <a:latin typeface="Candara" pitchFamily="34" charset="0"/>
              </a:rPr>
              <a:t>phối</a:t>
            </a:r>
            <a:r>
              <a:rPr lang="en-US" sz="1700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1700" dirty="0" err="1" smtClean="0">
                <a:solidFill>
                  <a:prstClr val="white"/>
                </a:solidFill>
                <a:latin typeface="Candara" pitchFamily="34" charset="0"/>
              </a:rPr>
              <a:t>hợp</a:t>
            </a:r>
            <a:r>
              <a:rPr lang="en-US" sz="1700" dirty="0">
                <a:solidFill>
                  <a:prstClr val="white"/>
                </a:solidFill>
                <a:latin typeface="Candara" pitchFamily="34" charset="0"/>
              </a:rPr>
              <a:t>?</a:t>
            </a:r>
            <a:endParaRPr lang="en-US" sz="1700" dirty="0" smtClean="0">
              <a:solidFill>
                <a:prstClr val="white"/>
              </a:solidFill>
              <a:latin typeface="Candara" pitchFamily="34" charset="0"/>
            </a:endParaRPr>
          </a:p>
          <a:p>
            <a:pPr marL="174625" indent="-174625" algn="just">
              <a:buFont typeface="Arial" pitchFamily="34" charset="0"/>
              <a:buChar char="•"/>
            </a:pPr>
            <a:r>
              <a:rPr lang="en-US" sz="1700" dirty="0" smtClean="0">
                <a:solidFill>
                  <a:prstClr val="white"/>
                </a:solidFill>
                <a:latin typeface="Candara" pitchFamily="34" charset="0"/>
              </a:rPr>
              <a:t>T</a:t>
            </a:r>
            <a:r>
              <a:rPr lang="vi-VN" sz="1700" dirty="0" smtClean="0">
                <a:solidFill>
                  <a:prstClr val="white"/>
                </a:solidFill>
                <a:latin typeface="Candara" pitchFamily="34" charset="0"/>
              </a:rPr>
              <a:t>ổng </a:t>
            </a:r>
            <a:r>
              <a:rPr lang="vi-VN" sz="1700" dirty="0">
                <a:solidFill>
                  <a:prstClr val="white"/>
                </a:solidFill>
                <a:latin typeface="Candara" pitchFamily="34" charset="0"/>
              </a:rPr>
              <a:t>liều nhu cầu trung bình </a:t>
            </a:r>
            <a:r>
              <a:rPr lang="en-US" sz="1700" dirty="0" smtClean="0">
                <a:solidFill>
                  <a:prstClr val="white"/>
                </a:solidFill>
                <a:latin typeface="Candara" pitchFamily="34" charset="0"/>
              </a:rPr>
              <a:t>24 </a:t>
            </a:r>
            <a:r>
              <a:rPr lang="en-US" sz="1700" dirty="0" err="1" smtClean="0">
                <a:solidFill>
                  <a:prstClr val="white"/>
                </a:solidFill>
                <a:latin typeface="Candara" pitchFamily="34" charset="0"/>
              </a:rPr>
              <a:t>giờ</a:t>
            </a:r>
            <a:r>
              <a:rPr lang="en-US" sz="1700" dirty="0" smtClean="0">
                <a:solidFill>
                  <a:prstClr val="white"/>
                </a:solidFill>
                <a:latin typeface="Candara" pitchFamily="34" charset="0"/>
              </a:rPr>
              <a:t>?</a:t>
            </a:r>
            <a:endParaRPr lang="vi-VN" sz="1700" b="1" dirty="0">
              <a:solidFill>
                <a:srgbClr val="FAAA32"/>
              </a:solidFill>
              <a:latin typeface="Candara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724400" y="4164410"/>
            <a:ext cx="4114800" cy="483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 algn="just">
              <a:buFont typeface="Arial" pitchFamily="34" charset="0"/>
              <a:buChar char="•"/>
            </a:pPr>
            <a:r>
              <a:rPr lang="en-US" sz="1700" dirty="0" err="1" smtClean="0">
                <a:solidFill>
                  <a:prstClr val="white"/>
                </a:solidFill>
                <a:latin typeface="Candara" pitchFamily="34" charset="0"/>
              </a:rPr>
              <a:t>Đạt</a:t>
            </a:r>
            <a:r>
              <a:rPr lang="en-US" sz="1700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1700" dirty="0" err="1" smtClean="0">
                <a:solidFill>
                  <a:prstClr val="white"/>
                </a:solidFill>
                <a:latin typeface="Candara" pitchFamily="34" charset="0"/>
              </a:rPr>
              <a:t>được</a:t>
            </a:r>
            <a:r>
              <a:rPr lang="en-US" sz="1700" dirty="0" smtClean="0">
                <a:solidFill>
                  <a:prstClr val="white"/>
                </a:solidFill>
                <a:latin typeface="Candara" pitchFamily="34" charset="0"/>
              </a:rPr>
              <a:t> h</a:t>
            </a:r>
            <a:r>
              <a:rPr lang="vi-VN" sz="1700" dirty="0" smtClean="0">
                <a:solidFill>
                  <a:prstClr val="white"/>
                </a:solidFill>
                <a:latin typeface="Candara" pitchFamily="34" charset="0"/>
              </a:rPr>
              <a:t>iệu </a:t>
            </a:r>
            <a:r>
              <a:rPr lang="vi-VN" sz="1700" dirty="0">
                <a:solidFill>
                  <a:prstClr val="white"/>
                </a:solidFill>
                <a:latin typeface="Candara" pitchFamily="34" charset="0"/>
              </a:rPr>
              <a:t>quả giảm đau </a:t>
            </a:r>
            <a:r>
              <a:rPr lang="en-US" sz="1700" dirty="0" err="1" smtClean="0">
                <a:solidFill>
                  <a:prstClr val="white"/>
                </a:solidFill>
                <a:latin typeface="Candara" pitchFamily="34" charset="0"/>
              </a:rPr>
              <a:t>kéo</a:t>
            </a:r>
            <a:r>
              <a:rPr lang="en-US" sz="1700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en-US" sz="1700" dirty="0" err="1" smtClean="0">
                <a:solidFill>
                  <a:prstClr val="white"/>
                </a:solidFill>
                <a:latin typeface="Candara" pitchFamily="34" charset="0"/>
              </a:rPr>
              <a:t>dài</a:t>
            </a:r>
            <a:endParaRPr lang="vi-VN" sz="1700" b="1" dirty="0">
              <a:solidFill>
                <a:srgbClr val="FAAA32"/>
              </a:solidFill>
              <a:latin typeface="Candara" pitchFamily="34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724400" y="5181600"/>
            <a:ext cx="4114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 algn="just">
              <a:buFont typeface="Arial" pitchFamily="34" charset="0"/>
              <a:buChar char="•"/>
            </a:pPr>
            <a:r>
              <a:rPr lang="vi-VN" sz="1700" dirty="0">
                <a:solidFill>
                  <a:prstClr val="white"/>
                </a:solidFill>
                <a:latin typeface="Candara" pitchFamily="34" charset="0"/>
              </a:rPr>
              <a:t>Hướng dẫn và giáo dục cho </a:t>
            </a:r>
            <a:r>
              <a:rPr lang="en-US" sz="1700" dirty="0" smtClean="0">
                <a:solidFill>
                  <a:prstClr val="white"/>
                </a:solidFill>
                <a:latin typeface="Candara" pitchFamily="34" charset="0"/>
              </a:rPr>
              <a:t>BN</a:t>
            </a:r>
            <a:r>
              <a:rPr lang="vi-VN" sz="1700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vi-VN" sz="1700" dirty="0">
                <a:solidFill>
                  <a:prstClr val="white"/>
                </a:solidFill>
                <a:latin typeface="Candara" pitchFamily="34" charset="0"/>
              </a:rPr>
              <a:t>và người nhà tự chăm sóc </a:t>
            </a:r>
            <a:r>
              <a:rPr lang="en-US" sz="1700" dirty="0" smtClean="0">
                <a:solidFill>
                  <a:prstClr val="white"/>
                </a:solidFill>
                <a:latin typeface="Candara" pitchFamily="34" charset="0"/>
              </a:rPr>
              <a:t>port</a:t>
            </a:r>
            <a:r>
              <a:rPr lang="vi-VN" sz="1700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vi-VN" sz="1700" dirty="0">
                <a:solidFill>
                  <a:prstClr val="white"/>
                </a:solidFill>
                <a:latin typeface="Candara" pitchFamily="34" charset="0"/>
              </a:rPr>
              <a:t>tại </a:t>
            </a:r>
            <a:r>
              <a:rPr lang="vi-VN" sz="1700" dirty="0" smtClean="0">
                <a:solidFill>
                  <a:prstClr val="white"/>
                </a:solidFill>
                <a:latin typeface="Candara" pitchFamily="34" charset="0"/>
              </a:rPr>
              <a:t>nhà</a:t>
            </a:r>
            <a:endParaRPr lang="vi-VN" sz="1700" dirty="0">
              <a:solidFill>
                <a:prstClr val="white"/>
              </a:solidFill>
              <a:latin typeface="Candara" pitchFamily="34" charset="0"/>
            </a:endParaRPr>
          </a:p>
          <a:p>
            <a:pPr marL="174625" indent="-174625" algn="just">
              <a:buFont typeface="Arial" pitchFamily="34" charset="0"/>
              <a:buChar char="•"/>
            </a:pPr>
            <a:r>
              <a:rPr lang="vi-VN" sz="1700" dirty="0" smtClean="0">
                <a:solidFill>
                  <a:prstClr val="white"/>
                </a:solidFill>
                <a:latin typeface="Candara" pitchFamily="34" charset="0"/>
              </a:rPr>
              <a:t>B</a:t>
            </a:r>
            <a:r>
              <a:rPr lang="en-US" sz="1700" dirty="0">
                <a:solidFill>
                  <a:prstClr val="white"/>
                </a:solidFill>
                <a:latin typeface="Candara" pitchFamily="34" charset="0"/>
              </a:rPr>
              <a:t>N</a:t>
            </a:r>
            <a:r>
              <a:rPr lang="vi-VN" sz="1700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vi-VN" sz="1700" dirty="0">
                <a:solidFill>
                  <a:prstClr val="white"/>
                </a:solidFill>
                <a:latin typeface="Candara" pitchFamily="34" charset="0"/>
              </a:rPr>
              <a:t>được xuất viện, tái hoà nhập gia đình và cộng đồng.</a:t>
            </a: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4326591" y="2667000"/>
            <a:ext cx="431427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4343400" y="3962400"/>
            <a:ext cx="4572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4313704" y="5253318"/>
            <a:ext cx="4572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262473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2673</TotalTime>
  <Words>1212</Words>
  <Application>Microsoft Office PowerPoint</Application>
  <PresentationFormat>On-screen Show (4:3)</PresentationFormat>
  <Paragraphs>311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GIẢM ĐAU DÀI NGÀY DO BỆNH NHÂN TỰ KIỂM SOÁT  THÔNG QUA CỔNG TIÊM NGOÀI MÀNG CỨNG CẤY DƯỚI DA CHO ĐAU UNG THƯ KHÁNG TRỊ  </vt:lpstr>
      <vt:lpstr>CÁC PHẦN TRÌNH BÀY</vt:lpstr>
      <vt:lpstr>GIỚI THIỆU CA LÂM SÀNG</vt:lpstr>
      <vt:lpstr>Bệnh sử</vt:lpstr>
      <vt:lpstr>Kết quả Giải phẫu bệnh</vt:lpstr>
      <vt:lpstr>Kết quả PET/CT</vt:lpstr>
      <vt:lpstr>ĐAU</vt:lpstr>
      <vt:lpstr>Diễn tiến lâm sàng</vt:lpstr>
      <vt:lpstr>Chiến lược điều trị</vt:lpstr>
      <vt:lpstr>Giai đoạn 1</vt:lpstr>
      <vt:lpstr>Giai đoạn 2</vt:lpstr>
      <vt:lpstr>Giai đoạn 3</vt:lpstr>
      <vt:lpstr>Slide 13</vt:lpstr>
      <vt:lpstr>Slide 14</vt:lpstr>
      <vt:lpstr>Giai đoạn 4</vt:lpstr>
      <vt:lpstr>Hiện tại</vt:lpstr>
      <vt:lpstr>BÀN LUẬN</vt:lpstr>
      <vt:lpstr>1. Đặc điểm đau ung thư</vt:lpstr>
      <vt:lpstr>2. Về chỉ định đặt cổng tiêm NMC</vt:lpstr>
      <vt:lpstr>2. Về chỉ định đặt cổng tiêm NMC (tt)</vt:lpstr>
      <vt:lpstr>3. Về các thuốc sử dụng</vt:lpstr>
      <vt:lpstr>4. Về hiệu quả giảm đau dài ngày</vt:lpstr>
      <vt:lpstr>5. Về biến chứng &amp; TDKMM</vt:lpstr>
      <vt:lpstr> </vt:lpstr>
      <vt:lpstr>Port TS vs Port NMC</vt:lpstr>
      <vt:lpstr>Hệ thống IDDS vs Port NMC</vt:lpstr>
      <vt:lpstr>ĐÁNH GIÁ QUA CA LÂM SÀNG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NGHIÊN CỨU GIẢM ĐAU NGOÀI MÀNG CỨNG DÀI NGÀY CHO BỆNH NHÂN UNG THƯ GIAI ĐOẠN CUỐI QUA BUỒNG TIÊM CẤY DƯỚI DA</dc:title>
  <dc:creator>Admin</dc:creator>
  <cp:lastModifiedBy>Windows User</cp:lastModifiedBy>
  <cp:revision>282</cp:revision>
  <dcterms:created xsi:type="dcterms:W3CDTF">2016-04-04T16:23:57Z</dcterms:created>
  <dcterms:modified xsi:type="dcterms:W3CDTF">2016-06-22T19:05:15Z</dcterms:modified>
</cp:coreProperties>
</file>