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71" r:id="rId5"/>
    <p:sldId id="272" r:id="rId6"/>
    <p:sldId id="269" r:id="rId7"/>
    <p:sldId id="273" r:id="rId8"/>
    <p:sldId id="275" r:id="rId9"/>
    <p:sldId id="277" r:id="rId10"/>
    <p:sldId id="274" r:id="rId11"/>
    <p:sldId id="278" r:id="rId12"/>
    <p:sldId id="279" r:id="rId13"/>
    <p:sldId id="270" r:id="rId14"/>
    <p:sldId id="276" r:id="rId15"/>
    <p:sldId id="268" r:id="rId16"/>
    <p:sldId id="259" r:id="rId17"/>
    <p:sldId id="266" r:id="rId18"/>
    <p:sldId id="267" r:id="rId19"/>
    <p:sldId id="280" r:id="rId20"/>
    <p:sldId id="281" r:id="rId21"/>
    <p:sldId id="260" r:id="rId22"/>
    <p:sldId id="261" r:id="rId23"/>
    <p:sldId id="262" r:id="rId24"/>
    <p:sldId id="263" r:id="rId25"/>
    <p:sldId id="264" r:id="rId26"/>
    <p:sldId id="265" r:id="rId27"/>
    <p:sldId id="282" r:id="rId28"/>
    <p:sldId id="283" r:id="rId29"/>
    <p:sldId id="291" r:id="rId30"/>
    <p:sldId id="287" r:id="rId31"/>
    <p:sldId id="290" r:id="rId32"/>
    <p:sldId id="292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3399" autoAdjust="0"/>
  </p:normalViewPr>
  <p:slideViewPr>
    <p:cSldViewPr snapToGrid="0" snapToObjects="1"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85590096885105E-2"/>
          <c:y val="0.16263285952106504"/>
          <c:w val="0.90213909148873306"/>
          <c:h val="0.69561069446068324"/>
        </c:manualLayout>
      </c:layout>
      <c:barChart>
        <c:barDir val="col"/>
        <c:grouping val="clustered"/>
        <c:ser>
          <c:idx val="2"/>
          <c:order val="0"/>
          <c:tx>
            <c:strRef>
              <c:f>Feuil1!$C$1</c:f>
              <c:strCache>
                <c:ptCount val="1"/>
                <c:pt idx="0">
                  <c:v>Severe sepsis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</c:spPr>
          <c:cat>
            <c:numRef>
              <c:f>Feuil1!$A$2:$A$27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Feuil1!$C$2:$C$27</c:f>
              <c:numCache>
                <c:formatCode>General</c:formatCode>
                <c:ptCount val="26"/>
                <c:pt idx="0">
                  <c:v>2230</c:v>
                </c:pt>
                <c:pt idx="1">
                  <c:v>2421</c:v>
                </c:pt>
                <c:pt idx="2">
                  <c:v>2509</c:v>
                </c:pt>
                <c:pt idx="3">
                  <c:v>2743</c:v>
                </c:pt>
                <c:pt idx="4">
                  <c:v>2941</c:v>
                </c:pt>
                <c:pt idx="5">
                  <c:v>3121</c:v>
                </c:pt>
                <c:pt idx="6">
                  <c:v>3142</c:v>
                </c:pt>
                <c:pt idx="7">
                  <c:v>3300</c:v>
                </c:pt>
                <c:pt idx="8">
                  <c:v>3395</c:v>
                </c:pt>
                <c:pt idx="9">
                  <c:v>3489</c:v>
                </c:pt>
                <c:pt idx="10">
                  <c:v>3600</c:v>
                </c:pt>
                <c:pt idx="11">
                  <c:v>3620</c:v>
                </c:pt>
                <c:pt idx="12">
                  <c:v>3782</c:v>
                </c:pt>
                <c:pt idx="13">
                  <c:v>4121</c:v>
                </c:pt>
                <c:pt idx="14">
                  <c:v>4337</c:v>
                </c:pt>
                <c:pt idx="15">
                  <c:v>4380</c:v>
                </c:pt>
                <c:pt idx="16">
                  <c:v>4798</c:v>
                </c:pt>
                <c:pt idx="17">
                  <c:v>4872</c:v>
                </c:pt>
                <c:pt idx="18">
                  <c:v>4988</c:v>
                </c:pt>
                <c:pt idx="19">
                  <c:v>5175</c:v>
                </c:pt>
                <c:pt idx="20">
                  <c:v>5468</c:v>
                </c:pt>
                <c:pt idx="21">
                  <c:v>5930</c:v>
                </c:pt>
                <c:pt idx="22">
                  <c:v>6307</c:v>
                </c:pt>
                <c:pt idx="23">
                  <c:v>6736</c:v>
                </c:pt>
                <c:pt idx="24">
                  <c:v>7001</c:v>
                </c:pt>
                <c:pt idx="25">
                  <c:v>5656</c:v>
                </c:pt>
              </c:numCache>
            </c:numRef>
          </c:val>
        </c:ser>
        <c:dLbls/>
        <c:axId val="65104896"/>
        <c:axId val="67519232"/>
      </c:barChart>
      <c:catAx>
        <c:axId val="65104896"/>
        <c:scaling>
          <c:orientation val="minMax"/>
        </c:scaling>
        <c:axPos val="b"/>
        <c:numFmt formatCode="0" sourceLinked="1"/>
        <c:majorTickMark val="none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 rot="-2700000"/>
          <a:lstStyle/>
          <a:p>
            <a:pPr>
              <a:defRPr lang="fr-FR">
                <a:solidFill>
                  <a:srgbClr val="000000"/>
                </a:solidFill>
              </a:defRPr>
            </a:pPr>
            <a:endParaRPr lang="en-US"/>
          </a:p>
        </c:txPr>
        <c:crossAx val="67519232"/>
        <c:crosses val="autoZero"/>
        <c:auto val="1"/>
        <c:lblAlgn val="ctr"/>
        <c:lblOffset val="100"/>
      </c:catAx>
      <c:valAx>
        <c:axId val="6751923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fr-FR">
                <a:solidFill>
                  <a:srgbClr val="000000"/>
                </a:solidFill>
                <a:latin typeface="Calibri"/>
              </a:defRPr>
            </a:pPr>
            <a:endParaRPr lang="en-US"/>
          </a:p>
        </c:txPr>
        <c:crossAx val="65104896"/>
        <c:crosses val="autoZero"/>
        <c:crossBetween val="between"/>
      </c:valAx>
      <c:spPr>
        <a:ln>
          <a:noFill/>
        </a:ln>
      </c:spPr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Feuil1!$B$1</c:f>
              <c:strCache>
                <c:ptCount val="1"/>
                <c:pt idx="0">
                  <c:v>Septic shock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Feuil1!$A$2:$A$27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Feuil1!$B$2:$B$27</c:f>
              <c:numCache>
                <c:formatCode>General</c:formatCode>
                <c:ptCount val="26"/>
                <c:pt idx="0">
                  <c:v>481</c:v>
                </c:pt>
                <c:pt idx="1">
                  <c:v>567</c:v>
                </c:pt>
                <c:pt idx="2">
                  <c:v>577</c:v>
                </c:pt>
                <c:pt idx="3">
                  <c:v>693</c:v>
                </c:pt>
                <c:pt idx="4">
                  <c:v>649</c:v>
                </c:pt>
                <c:pt idx="5">
                  <c:v>690</c:v>
                </c:pt>
                <c:pt idx="6">
                  <c:v>661</c:v>
                </c:pt>
                <c:pt idx="7">
                  <c:v>654</c:v>
                </c:pt>
                <c:pt idx="8">
                  <c:v>666</c:v>
                </c:pt>
                <c:pt idx="9">
                  <c:v>640</c:v>
                </c:pt>
                <c:pt idx="10">
                  <c:v>734</c:v>
                </c:pt>
                <c:pt idx="11">
                  <c:v>671</c:v>
                </c:pt>
                <c:pt idx="12">
                  <c:v>693</c:v>
                </c:pt>
                <c:pt idx="13">
                  <c:v>802</c:v>
                </c:pt>
                <c:pt idx="14">
                  <c:v>832</c:v>
                </c:pt>
                <c:pt idx="15">
                  <c:v>802</c:v>
                </c:pt>
                <c:pt idx="16">
                  <c:v>947</c:v>
                </c:pt>
                <c:pt idx="17">
                  <c:v>900</c:v>
                </c:pt>
                <c:pt idx="18">
                  <c:v>971</c:v>
                </c:pt>
                <c:pt idx="19">
                  <c:v>944</c:v>
                </c:pt>
                <c:pt idx="20">
                  <c:v>1011</c:v>
                </c:pt>
                <c:pt idx="21">
                  <c:v>1077</c:v>
                </c:pt>
                <c:pt idx="22">
                  <c:v>1091</c:v>
                </c:pt>
                <c:pt idx="23">
                  <c:v>1216</c:v>
                </c:pt>
                <c:pt idx="24">
                  <c:v>1312</c:v>
                </c:pt>
                <c:pt idx="25">
                  <c:v>1225</c:v>
                </c:pt>
              </c:numCache>
            </c:numRef>
          </c:val>
        </c:ser>
        <c:dLbls/>
        <c:axId val="67699456"/>
        <c:axId val="67700992"/>
      </c:barChart>
      <c:catAx>
        <c:axId val="67699456"/>
        <c:scaling>
          <c:orientation val="minMax"/>
        </c:scaling>
        <c:axPos val="b"/>
        <c:numFmt formatCode="0" sourceLinked="1"/>
        <c:majorTickMark val="none"/>
        <c:minorTickMark val="out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fr-FR">
                <a:solidFill>
                  <a:srgbClr val="000000"/>
                </a:solidFill>
              </a:defRPr>
            </a:pPr>
            <a:endParaRPr lang="en-US"/>
          </a:p>
        </c:txPr>
        <c:crossAx val="67700992"/>
        <c:crosses val="autoZero"/>
        <c:auto val="1"/>
        <c:lblAlgn val="ctr"/>
        <c:lblOffset val="100"/>
      </c:catAx>
      <c:valAx>
        <c:axId val="6770099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fr-FR">
                <a:solidFill>
                  <a:srgbClr val="000000"/>
                </a:solidFill>
              </a:defRPr>
            </a:pPr>
            <a:endParaRPr lang="en-US"/>
          </a:p>
        </c:txPr>
        <c:crossAx val="67699456"/>
        <c:crosses val="autoZero"/>
        <c:crossBetween val="between"/>
      </c:valAx>
      <c:spPr>
        <a:ln>
          <a:noFill/>
        </a:ln>
      </c:spPr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713-6B88-E44A-8859-D4FD1B11AE22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5EF1C-7B86-614A-854C-113C3595BBB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32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988" y="8684773"/>
            <a:ext cx="2971431" cy="45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3054" indent="-270405"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621" indent="-216324"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4269" indent="-216324"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918" indent="-216324"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 sz="91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5AF0748-3AFA-D94E-A025-09D11AAA2074}" type="slidenum">
              <a:rPr lang="fr-FR" sz="1200">
                <a:latin typeface="Times New Roman" charset="0"/>
              </a:rPr>
              <a:pPr eaLnBrk="1" hangingPunct="1"/>
              <a:t>11</a:t>
            </a:fld>
            <a:endParaRPr lang="fr-FR" sz="1200">
              <a:latin typeface="Times New Roman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569" y="0"/>
            <a:ext cx="2971431" cy="4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endParaRPr lang="fr-FR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569" y="8686221"/>
            <a:ext cx="2971431" cy="4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44" rIns="90475" bIns="44444" anchor="b"/>
          <a:lstStyle/>
          <a:p>
            <a:pPr algn="r"/>
            <a:r>
              <a:rPr lang="fr-FR" sz="1200">
                <a:latin typeface="Helvetica" charset="0"/>
              </a:rPr>
              <a:t>16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221"/>
            <a:ext cx="2971431" cy="4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endParaRPr lang="fr-F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431" cy="4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endParaRPr lang="fr-FR"/>
          </a:p>
        </p:txBody>
      </p:sp>
      <p:sp>
        <p:nvSpPr>
          <p:cNvPr id="33798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00163" y="803275"/>
            <a:ext cx="4257675" cy="3194050"/>
          </a:xfrm>
          <a:solidFill>
            <a:srgbClr val="FFFFFF"/>
          </a:solidFill>
          <a:ln cap="flat"/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382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53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410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956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452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637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852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90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977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681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424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A03E-15B0-3945-8485-3ED1B5D691E3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4C05-3C16-664E-B9DF-018CBCE61D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23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755" y="691983"/>
            <a:ext cx="8143145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Updated guidelines </a:t>
            </a:r>
            <a:r>
              <a:rPr lang="en-US" dirty="0">
                <a:solidFill>
                  <a:srgbClr val="000000"/>
                </a:solidFill>
              </a:rPr>
              <a:t>in septic </a:t>
            </a:r>
            <a:r>
              <a:rPr lang="en-US" dirty="0" smtClean="0">
                <a:solidFill>
                  <a:srgbClr val="000000"/>
                </a:solidFill>
              </a:rPr>
              <a:t>shock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470128" y="3163585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  <a:t>Philippe </a:t>
            </a:r>
            <a:r>
              <a:rPr lang="en-GB" altLang="en-US" sz="2400" dirty="0" err="1">
                <a:solidFill>
                  <a:schemeClr val="tx1"/>
                </a:solidFill>
                <a:latin typeface="Calibri"/>
                <a:cs typeface="Calibri"/>
              </a:rPr>
              <a:t>Montravers</a:t>
            </a:r>
            <a:endParaRPr lang="en-GB" alt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  <a:t>Anaesthesia and Surgical ICU, </a:t>
            </a:r>
            <a:b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  <a:t>CHU Bichat Claude Bernard,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  <a:t>Assistance </a:t>
            </a:r>
            <a:r>
              <a:rPr lang="en-GB" altLang="en-US" sz="2400" dirty="0" err="1">
                <a:solidFill>
                  <a:schemeClr val="tx1"/>
                </a:solidFill>
                <a:latin typeface="Calibri"/>
                <a:cs typeface="Calibri"/>
              </a:rPr>
              <a:t>Publique</a:t>
            </a:r>
            <a: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latin typeface="Calibri"/>
                <a:cs typeface="Calibri"/>
              </a:rPr>
              <a:t>Hopitaux</a:t>
            </a:r>
            <a: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  <a:t> de Paris,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  <a:t>University Paris VII Denis Diderot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Calibri"/>
                <a:cs typeface="Calibri"/>
              </a:rPr>
              <a:t>France</a:t>
            </a:r>
          </a:p>
          <a:p>
            <a:endParaRPr lang="fr-FR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0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6049" y="6455299"/>
            <a:ext cx="26399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 typeface="Arial"/>
              <a:buNone/>
            </a:pPr>
            <a:r>
              <a:rPr lang="en-GB" sz="1200" i="1" dirty="0">
                <a:solidFill>
                  <a:srgbClr val="000000"/>
                </a:solidFill>
                <a:ea typeface="ＭＳ Ｐゴシック" charset="0"/>
                <a:cs typeface="Calibri"/>
              </a:rPr>
              <a:t>Bone RC et al. Chest 1992;101:1644-55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7760" y="92168"/>
            <a:ext cx="5763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Interrelationship between SIRS and infection</a:t>
            </a:r>
            <a:endParaRPr lang="en-GB" sz="2400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399458" y="532567"/>
            <a:ext cx="8132551" cy="5890930"/>
            <a:chOff x="399458" y="532567"/>
            <a:chExt cx="8132551" cy="589093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/>
            <a:srcRect l="9133" r="8431" b="22708"/>
            <a:stretch/>
          </p:blipFill>
          <p:spPr>
            <a:xfrm>
              <a:off x="399458" y="532567"/>
              <a:ext cx="8132551" cy="5890930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2017772" y="901255"/>
              <a:ext cx="2642567" cy="2570631"/>
            </a:xfrm>
            <a:prstGeom prst="ellipse">
              <a:avLst/>
            </a:prstGeom>
            <a:solidFill>
              <a:schemeClr val="accent1">
                <a:tint val="100000"/>
                <a:shade val="100000"/>
                <a:satMod val="130000"/>
                <a:alpha val="4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bg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269285" y="1761541"/>
              <a:ext cx="2150974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FFFFFF"/>
                  </a:solidFill>
                </a:rPr>
                <a:t>BACTEREMIA</a:t>
              </a:r>
              <a:endParaRPr lang="fr-FR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2340980" y="3409829"/>
              <a:ext cx="782983" cy="758483"/>
            </a:xfrm>
            <a:prstGeom prst="ellipse">
              <a:avLst/>
            </a:prstGeom>
            <a:solidFill>
              <a:srgbClr val="FFFF00">
                <a:alpha val="4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279528" y="3645993"/>
              <a:ext cx="899029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FUNGEMIA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2606047" y="4147829"/>
              <a:ext cx="782983" cy="758483"/>
            </a:xfrm>
            <a:prstGeom prst="ellipse">
              <a:avLst/>
            </a:prstGeom>
            <a:solidFill>
              <a:srgbClr val="FF0000">
                <a:alpha val="4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510482" y="4371920"/>
              <a:ext cx="1002701" cy="25391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solidFill>
                    <a:schemeClr val="bg1"/>
                  </a:solidFill>
                </a:rPr>
                <a:t>PARASITEMIA</a:t>
              </a:r>
              <a:endParaRPr lang="fr-FR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3077171" y="4793050"/>
              <a:ext cx="639627" cy="551205"/>
            </a:xfrm>
            <a:prstGeom prst="ellipse">
              <a:avLst/>
            </a:prstGeom>
            <a:solidFill>
              <a:srgbClr val="008000">
                <a:alpha val="4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200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066928" y="4926579"/>
              <a:ext cx="726148" cy="253916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>
                  <a:solidFill>
                    <a:schemeClr val="bg1"/>
                  </a:solidFill>
                </a:rPr>
                <a:t>VIREMIA</a:t>
              </a:r>
              <a:endParaRPr lang="fr-FR" sz="105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89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33" y="3276600"/>
            <a:ext cx="196426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33" y="228602"/>
            <a:ext cx="2641600" cy="27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800" y="381000"/>
            <a:ext cx="1770945" cy="272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828800"/>
            <a:ext cx="227753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3522134" y="1676400"/>
            <a:ext cx="1896533" cy="19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277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57201"/>
            <a:ext cx="32512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243" y="4127858"/>
            <a:ext cx="1436502" cy="22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456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71774" y="6388402"/>
            <a:ext cx="3541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i="1" dirty="0" smtClean="0">
                <a:solidFill>
                  <a:srgbClr val="000000"/>
                </a:solidFill>
                <a:latin typeface="Calibri"/>
                <a:cs typeface="Calibri"/>
              </a:rPr>
              <a:t>Vincent JL et al. </a:t>
            </a:r>
            <a:r>
              <a:rPr lang="nb-NO" sz="1200" i="1" dirty="0">
                <a:latin typeface="Calibri"/>
                <a:cs typeface="Calibri"/>
              </a:rPr>
              <a:t>Intensive Care Med 1996; 22: 707–</a:t>
            </a:r>
            <a:r>
              <a:rPr lang="nb-NO" sz="1200" i="1" dirty="0" smtClean="0">
                <a:latin typeface="Calibri"/>
                <a:cs typeface="Calibri"/>
              </a:rPr>
              <a:t>10</a:t>
            </a:r>
            <a:endParaRPr lang="fr-FR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Image 1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30"/>
          <a:stretch/>
        </p:blipFill>
        <p:spPr>
          <a:xfrm>
            <a:off x="0" y="1254393"/>
            <a:ext cx="9144000" cy="4114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651" y="177780"/>
            <a:ext cx="86738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Sequential Sepsis-Related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Organ Failure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Assessment Score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SOFA score</a:t>
            </a: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93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5543" y="6233914"/>
            <a:ext cx="69242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i="1" dirty="0"/>
              <a:t>Levy </a:t>
            </a:r>
            <a:r>
              <a:rPr lang="fr-FR" sz="1600" i="1" dirty="0" smtClean="0"/>
              <a:t>MM et </a:t>
            </a:r>
            <a:r>
              <a:rPr lang="fr-FR" sz="1600" i="1" dirty="0"/>
              <a:t>al. </a:t>
            </a:r>
            <a:r>
              <a:rPr lang="fr-FR" sz="1600" i="1" dirty="0" err="1" smtClean="0"/>
              <a:t>Crit</a:t>
            </a:r>
            <a:r>
              <a:rPr lang="fr-FR" sz="1600" i="1" dirty="0" smtClean="0"/>
              <a:t> </a:t>
            </a:r>
            <a:r>
              <a:rPr lang="fr-FR" sz="1600" i="1" dirty="0"/>
              <a:t>Care </a:t>
            </a:r>
            <a:r>
              <a:rPr lang="fr-FR" sz="1600" i="1" dirty="0" smtClean="0"/>
              <a:t>Med </a:t>
            </a:r>
            <a:r>
              <a:rPr lang="nb-NO" sz="1600" i="1" dirty="0" smtClean="0"/>
              <a:t>2003</a:t>
            </a:r>
            <a:r>
              <a:rPr lang="nb-NO" sz="1600" i="1" dirty="0"/>
              <a:t>; 31: 1250–56.</a:t>
            </a:r>
            <a:endParaRPr lang="fr-FR" sz="1600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second definitions of septic shock</a:t>
            </a:r>
            <a:endParaRPr lang="en-GB" dirty="0"/>
          </a:p>
        </p:txBody>
      </p:sp>
      <p:pic>
        <p:nvPicPr>
          <p:cNvPr id="6" name="Image 1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89" b="11052"/>
          <a:stretch/>
        </p:blipFill>
        <p:spPr bwMode="auto">
          <a:xfrm>
            <a:off x="146051" y="1622905"/>
            <a:ext cx="8867358" cy="337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85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5543" y="6233914"/>
            <a:ext cx="6924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 smtClean="0"/>
              <a:t>Levy MM et al. </a:t>
            </a:r>
            <a:r>
              <a:rPr lang="en-GB" sz="1200" i="1" dirty="0" err="1" smtClean="0"/>
              <a:t>Crit</a:t>
            </a:r>
            <a:r>
              <a:rPr lang="en-GB" sz="1200" i="1" dirty="0" smtClean="0"/>
              <a:t> Care Med 2003; 31: 1250–56.</a:t>
            </a:r>
            <a:endParaRPr lang="en-GB" sz="1200" i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mtClean="0"/>
              <a:t>The second definitions of septic shock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69071" y="1439036"/>
            <a:ext cx="854073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Septic shock = State of acute circulatory failure</a:t>
            </a:r>
          </a:p>
          <a:p>
            <a:r>
              <a:rPr lang="en-GB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Persistent arterial hypotension</a:t>
            </a:r>
            <a:r>
              <a:rPr lang="en-GB" sz="2000" dirty="0" smtClean="0"/>
              <a:t> </a:t>
            </a:r>
            <a:r>
              <a:rPr lang="en-GB" sz="1600" dirty="0" smtClean="0"/>
              <a:t>unexplained by other causes of hypotension </a:t>
            </a:r>
            <a:endParaRPr lang="en-GB" sz="2000" dirty="0" smtClean="0"/>
          </a:p>
          <a:p>
            <a:pPr lvl="1"/>
            <a:r>
              <a:rPr lang="en-GB" sz="2000" dirty="0" smtClean="0"/>
              <a:t>Systolic arterial pressure below 90 mmHg</a:t>
            </a:r>
          </a:p>
          <a:p>
            <a:pPr lvl="1"/>
            <a:r>
              <a:rPr lang="en-GB" sz="2000" dirty="0" smtClean="0"/>
              <a:t>Or</a:t>
            </a:r>
          </a:p>
          <a:p>
            <a:pPr lvl="1"/>
            <a:r>
              <a:rPr lang="en-GB" sz="2000" dirty="0" smtClean="0"/>
              <a:t>Mean arterial pressure &lt; 60 mmHg</a:t>
            </a:r>
          </a:p>
          <a:p>
            <a:pPr lvl="1"/>
            <a:r>
              <a:rPr lang="en-GB" sz="2000" dirty="0" smtClean="0"/>
              <a:t>or</a:t>
            </a:r>
          </a:p>
          <a:p>
            <a:pPr lvl="1"/>
            <a:r>
              <a:rPr lang="en-GB" sz="2000" dirty="0" smtClean="0"/>
              <a:t>Reduction in systolic blood pressure &gt;40 mmHg from baseline</a:t>
            </a:r>
          </a:p>
          <a:p>
            <a:endParaRPr lang="en-GB" sz="20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Despite adequate volume resuscitation</a:t>
            </a:r>
          </a:p>
          <a:p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In the absence of other cause of hypotension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4035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736" y="113727"/>
            <a:ext cx="8899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smtClean="0"/>
              <a:t>Predisposing factors, infection, response, organ dysfunction </a:t>
            </a:r>
          </a:p>
          <a:p>
            <a:pPr algn="ctr"/>
            <a:r>
              <a:rPr lang="en-GB" sz="2800" smtClean="0"/>
              <a:t>The PIRO Classification model</a:t>
            </a:r>
            <a:endParaRPr lang="en-GB" sz="2800"/>
          </a:p>
        </p:txBody>
      </p:sp>
      <p:pic>
        <p:nvPicPr>
          <p:cNvPr id="5" name="Image 4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0" t="66973" r="7230" b="18534"/>
          <a:stretch/>
        </p:blipFill>
        <p:spPr>
          <a:xfrm>
            <a:off x="113736" y="4248080"/>
            <a:ext cx="9030423" cy="408287"/>
          </a:xfrm>
          <a:prstGeom prst="rect">
            <a:avLst/>
          </a:prstGeom>
        </p:spPr>
      </p:pic>
      <p:grpSp>
        <p:nvGrpSpPr>
          <p:cNvPr id="7" name="Grouper 6"/>
          <p:cNvGrpSpPr/>
          <p:nvPr/>
        </p:nvGrpSpPr>
        <p:grpSpPr>
          <a:xfrm>
            <a:off x="199040" y="1961797"/>
            <a:ext cx="8813887" cy="1887117"/>
            <a:chOff x="199040" y="1961798"/>
            <a:chExt cx="8106505" cy="1497412"/>
          </a:xfrm>
        </p:grpSpPr>
        <p:pic>
          <p:nvPicPr>
            <p:cNvPr id="3" name="Image 2" descr="Sans titr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36" t="9133" r="84191" b="37710"/>
            <a:stretch/>
          </p:blipFill>
          <p:spPr>
            <a:xfrm>
              <a:off x="199040" y="1961798"/>
              <a:ext cx="1264776" cy="1497412"/>
            </a:xfrm>
            <a:prstGeom prst="rect">
              <a:avLst/>
            </a:prstGeom>
          </p:spPr>
        </p:pic>
        <p:pic>
          <p:nvPicPr>
            <p:cNvPr id="6" name="Image 5" descr="Sans titr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213" t="9133" r="7230" b="37710"/>
            <a:stretch/>
          </p:blipFill>
          <p:spPr>
            <a:xfrm>
              <a:off x="1463816" y="1961798"/>
              <a:ext cx="6841729" cy="149741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985543" y="6233914"/>
            <a:ext cx="6924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 smtClean="0"/>
              <a:t>Levy MM et al. </a:t>
            </a:r>
            <a:r>
              <a:rPr lang="en-GB" sz="1200" i="1" dirty="0" err="1" smtClean="0"/>
              <a:t>Crit</a:t>
            </a:r>
            <a:r>
              <a:rPr lang="en-GB" sz="1200" i="1" dirty="0" smtClean="0"/>
              <a:t> Care Med 2003; 31: 1250–56.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xmlns="" val="20799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00139" y="6328331"/>
            <a:ext cx="3903711" cy="28428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Dellinger RP et al. </a:t>
            </a:r>
            <a:r>
              <a:rPr lang="en-GB" sz="1200" i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Crit</a:t>
            </a: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Care Med 2013;41:580-637</a:t>
            </a:r>
            <a:endParaRPr lang="en-GB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6" name="Image 5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516"/>
          <a:stretch/>
        </p:blipFill>
        <p:spPr>
          <a:xfrm>
            <a:off x="160064" y="185227"/>
            <a:ext cx="8728311" cy="1004860"/>
          </a:xfrm>
          <a:prstGeom prst="rect">
            <a:avLst/>
          </a:prstGeom>
        </p:spPr>
      </p:pic>
      <p:pic>
        <p:nvPicPr>
          <p:cNvPr id="8" name="Image 7" descr="Sans titr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00637"/>
            <a:ext cx="7747000" cy="138430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5100139" y="1208868"/>
            <a:ext cx="3903711" cy="28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/>
              <a:buNone/>
            </a:pP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Dellinger RP et al. </a:t>
            </a:r>
            <a:r>
              <a:rPr lang="en-GB" sz="1200" i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Crit</a:t>
            </a: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Care Med 2004;32:858-73</a:t>
            </a:r>
            <a:endParaRPr lang="en-GB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80102" y="749528"/>
            <a:ext cx="84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2003-4</a:t>
            </a:r>
            <a:endParaRPr lang="fr-FR" dirty="0"/>
          </a:p>
        </p:txBody>
      </p:sp>
      <p:pic>
        <p:nvPicPr>
          <p:cNvPr id="12" name="Image 11" descr="Sans titr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64" y="2656378"/>
            <a:ext cx="8128000" cy="952500"/>
          </a:xfrm>
          <a:prstGeom prst="rect">
            <a:avLst/>
          </a:prstGeom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5100139" y="3644310"/>
            <a:ext cx="3903711" cy="28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/>
              <a:buNone/>
            </a:pP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Dellinger RP et al. </a:t>
            </a:r>
            <a:r>
              <a:rPr lang="en-GB" sz="1200" i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Crit</a:t>
            </a: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Care Med 2008;36:296-327</a:t>
            </a:r>
            <a:endParaRPr lang="en-GB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4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2" t="8423" r="4370" b="16000"/>
          <a:stretch/>
        </p:blipFill>
        <p:spPr>
          <a:xfrm>
            <a:off x="227956" y="1411222"/>
            <a:ext cx="8714661" cy="37777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6506" y="246812"/>
            <a:ext cx="8629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Different severities of sepsis and associated changes in clinical signs</a:t>
            </a:r>
            <a:endParaRPr lang="en-GB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591945" y="6372383"/>
            <a:ext cx="335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Vincent JL et al. Lancet </a:t>
            </a:r>
            <a:r>
              <a:rPr lang="fr-FR" sz="1200" i="1" dirty="0" err="1"/>
              <a:t>R</a:t>
            </a:r>
            <a:r>
              <a:rPr lang="fr-FR" sz="1200" i="1" dirty="0" err="1" smtClean="0"/>
              <a:t>espir</a:t>
            </a:r>
            <a:r>
              <a:rPr lang="fr-FR" sz="1200" i="1" dirty="0" smtClean="0"/>
              <a:t> </a:t>
            </a:r>
            <a:r>
              <a:rPr lang="fr-FR" sz="1200" i="1" dirty="0"/>
              <a:t>M</a:t>
            </a:r>
            <a:r>
              <a:rPr lang="fr-FR" sz="1200" i="1" dirty="0" smtClean="0"/>
              <a:t>ed 2016;</a:t>
            </a:r>
            <a:r>
              <a:rPr lang="is-IS" sz="1200" i="1" dirty="0"/>
              <a:t> </a:t>
            </a:r>
            <a:r>
              <a:rPr lang="is-IS" sz="1200" i="1" dirty="0" smtClean="0"/>
              <a:t>4:</a:t>
            </a:r>
            <a:r>
              <a:rPr lang="is-IS" sz="1200" i="1" dirty="0"/>
              <a:t>237-40</a:t>
            </a:r>
            <a:endParaRPr lang="fr-FR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1976353" y="1411222"/>
            <a:ext cx="5977438" cy="236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24475" y="1212960"/>
            <a:ext cx="5376497" cy="1924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05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591945" y="6372383"/>
            <a:ext cx="3350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smtClean="0"/>
              <a:t>Vincent JL et al. Lancet Respir Med 2016; 4:237-40</a:t>
            </a:r>
            <a:endParaRPr lang="en-GB" sz="1200" i="1"/>
          </a:p>
        </p:txBody>
      </p:sp>
      <p:sp>
        <p:nvSpPr>
          <p:cNvPr id="6" name="ZoneTexte 5"/>
          <p:cNvSpPr txBox="1"/>
          <p:nvPr/>
        </p:nvSpPr>
        <p:spPr>
          <a:xfrm>
            <a:off x="69429" y="149862"/>
            <a:ext cx="905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smtClean="0"/>
              <a:t>Importance of unexplained organ dysfunction in the diagnosis of sepsis</a:t>
            </a:r>
            <a:endParaRPr lang="en-GB" sz="2400"/>
          </a:p>
        </p:txBody>
      </p:sp>
      <p:sp>
        <p:nvSpPr>
          <p:cNvPr id="3" name="ZoneTexte 2"/>
          <p:cNvSpPr txBox="1"/>
          <p:nvPr/>
        </p:nvSpPr>
        <p:spPr>
          <a:xfrm>
            <a:off x="174495" y="717430"/>
            <a:ext cx="876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In clinical situations, sepsis is more frequently identified by the presence of unexplained organ dysfunction than by the presence of infection</a:t>
            </a:r>
            <a:endParaRPr lang="en-GB"/>
          </a:p>
        </p:txBody>
      </p:sp>
      <p:pic>
        <p:nvPicPr>
          <p:cNvPr id="2" name="Image 1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9" t="8677" r="5009" b="18399"/>
          <a:stretch/>
        </p:blipFill>
        <p:spPr>
          <a:xfrm>
            <a:off x="252047" y="1822660"/>
            <a:ext cx="8534945" cy="4333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56317" y="2540091"/>
            <a:ext cx="4968295" cy="367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92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983" y="146658"/>
            <a:ext cx="8539118" cy="73935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Key message  from 2012 SSC guidelines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9655" y="994307"/>
            <a:ext cx="8673878" cy="6595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As soon as sepsis is evocated </a:t>
            </a:r>
            <a:r>
              <a:rPr lang="en-GB" b="1" dirty="0" smtClean="0">
                <a:solidFill>
                  <a:srgbClr val="FF0000"/>
                </a:solidFill>
              </a:rPr>
              <a:t>time matters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0" t="15013" r="10309" b="10150"/>
          <a:stretch/>
        </p:blipFill>
        <p:spPr>
          <a:xfrm>
            <a:off x="255983" y="1831096"/>
            <a:ext cx="8647550" cy="4243027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100139" y="6328331"/>
            <a:ext cx="3903711" cy="284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/>
              <a:buNone/>
            </a:pPr>
            <a:r>
              <a:rPr lang="en-GB" sz="1200" i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Dellinger RP et al. Crit Care Med 2013;41:580-637</a:t>
            </a:r>
            <a:endParaRPr lang="en-GB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5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000000"/>
                </a:solidFill>
                <a:latin typeface="Calibri"/>
                <a:cs typeface="Calibri"/>
              </a:rPr>
              <a:t>Disclosure</a:t>
            </a:r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815" y="1600201"/>
            <a:ext cx="8775035" cy="764722"/>
          </a:xfrm>
        </p:spPr>
        <p:txBody>
          <a:bodyPr/>
          <a:lstStyle/>
          <a:p>
            <a:pPr>
              <a:buNone/>
            </a:pPr>
            <a:r>
              <a:rPr lang="en-GB" sz="28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 conflict of interest </a:t>
            </a:r>
            <a:endParaRPr lang="en-GB" dirty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  <a:p>
            <a:endParaRPr lang="fr-FR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0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973" y="1082907"/>
            <a:ext cx="85065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Patients from 172 intensive care units in Australia and New Zealand (2000-13)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109,663 Patients with infection and organ failure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87.9%  had SIRS-positive severe sepsis (≥2 SIRS criteria)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12.1% had SIRS-negative severe sepsis (&lt;2 SIRS criteria)</a:t>
            </a:r>
          </a:p>
          <a:p>
            <a:endParaRPr lang="en-GB" dirty="0" smtClean="0"/>
          </a:p>
          <a:p>
            <a:r>
              <a:rPr lang="en-GB" dirty="0" smtClean="0"/>
              <a:t>Mortality </a:t>
            </a:r>
            <a:r>
              <a:rPr lang="en-GB" dirty="0"/>
              <a:t>increased linearly with each additional SIRS criterion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odds ratio for each additional criterion, 1.13; 95% CI, 1.11 to 1.15; P&lt;0.001) </a:t>
            </a:r>
            <a:endParaRPr lang="en-GB" dirty="0" smtClean="0"/>
          </a:p>
          <a:p>
            <a:r>
              <a:rPr lang="en-GB" dirty="0" smtClean="0"/>
              <a:t>without </a:t>
            </a:r>
            <a:r>
              <a:rPr lang="en-GB" dirty="0"/>
              <a:t>any transitional increase in risk at a threshold of two SIRS criteria </a:t>
            </a:r>
          </a:p>
          <a:p>
            <a:r>
              <a:rPr lang="en-GB" sz="2400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86274" y="6470987"/>
            <a:ext cx="6178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 err="1" smtClean="0"/>
              <a:t>Kaukonen</a:t>
            </a:r>
            <a:r>
              <a:rPr lang="en-GB" sz="1200" i="1" dirty="0" smtClean="0"/>
              <a:t> KM et al. N </a:t>
            </a:r>
            <a:r>
              <a:rPr lang="en-GB" sz="1200" i="1" dirty="0" err="1" smtClean="0"/>
              <a:t>Engl</a:t>
            </a:r>
            <a:r>
              <a:rPr lang="en-GB" sz="1200" i="1" dirty="0" smtClean="0"/>
              <a:t> J Med 2015;372:1629-1638</a:t>
            </a:r>
            <a:endParaRPr lang="en-GB" sz="1200" dirty="0"/>
          </a:p>
        </p:txBody>
      </p:sp>
      <p:pic>
        <p:nvPicPr>
          <p:cNvPr id="6" name="Image 5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" t="20183" r="843" b="9348"/>
          <a:stretch/>
        </p:blipFill>
        <p:spPr>
          <a:xfrm>
            <a:off x="639957" y="98446"/>
            <a:ext cx="7994540" cy="984461"/>
          </a:xfrm>
          <a:prstGeom prst="rect">
            <a:avLst/>
          </a:prstGeom>
        </p:spPr>
      </p:pic>
      <p:pic>
        <p:nvPicPr>
          <p:cNvPr id="7" name="Image 6" descr="Sans tit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624"/>
          <a:stretch/>
        </p:blipFill>
        <p:spPr>
          <a:xfrm>
            <a:off x="383973" y="3425924"/>
            <a:ext cx="3713173" cy="2966303"/>
          </a:xfrm>
          <a:prstGeom prst="rect">
            <a:avLst/>
          </a:prstGeom>
        </p:spPr>
      </p:pic>
      <p:pic>
        <p:nvPicPr>
          <p:cNvPr id="8" name="Image 7" descr="Sans tit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035"/>
          <a:stretch/>
        </p:blipFill>
        <p:spPr>
          <a:xfrm>
            <a:off x="4374401" y="3429857"/>
            <a:ext cx="3807196" cy="30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0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11" r="15869" b="44849"/>
          <a:stretch/>
        </p:blipFill>
        <p:spPr>
          <a:xfrm>
            <a:off x="221673" y="541452"/>
            <a:ext cx="7009137" cy="877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20019" y="6388402"/>
            <a:ext cx="2906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i="1" dirty="0" smtClean="0">
                <a:solidFill>
                  <a:srgbClr val="000000"/>
                </a:solidFill>
                <a:latin typeface="Calibri"/>
                <a:cs typeface="Calibri"/>
              </a:rPr>
              <a:t>Singer M et al. JAMA</a:t>
            </a:r>
            <a:r>
              <a:rPr lang="is-IS" sz="1200" i="1" dirty="0">
                <a:solidFill>
                  <a:srgbClr val="000000"/>
                </a:solidFill>
                <a:latin typeface="Calibri"/>
                <a:cs typeface="Calibri"/>
              </a:rPr>
              <a:t>. 2016;315(8):801-810</a:t>
            </a:r>
            <a:endParaRPr lang="fr-FR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" name="Image 6" descr="Sans tit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2" t="2062" r="4794" b="55873"/>
          <a:stretch/>
        </p:blipFill>
        <p:spPr>
          <a:xfrm>
            <a:off x="62708" y="2179506"/>
            <a:ext cx="4541465" cy="3027755"/>
          </a:xfrm>
          <a:prstGeom prst="rect">
            <a:avLst/>
          </a:prstGeom>
        </p:spPr>
      </p:pic>
      <p:pic>
        <p:nvPicPr>
          <p:cNvPr id="8" name="Image 7" descr="Sans tit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2" t="45042" r="5198"/>
          <a:stretch/>
        </p:blipFill>
        <p:spPr>
          <a:xfrm>
            <a:off x="4635444" y="2179506"/>
            <a:ext cx="4508556" cy="39558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857" y="1499573"/>
            <a:ext cx="878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Over the past two decades, sepsis has been defined for clinical care several times.</a:t>
            </a:r>
          </a:p>
        </p:txBody>
      </p:sp>
    </p:spTree>
    <p:extLst>
      <p:ext uri="{BB962C8B-B14F-4D97-AF65-F5344CB8AC3E}">
        <p14:creationId xmlns:p14="http://schemas.microsoft.com/office/powerpoint/2010/main" xmlns="" val="99406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97" r="3262"/>
          <a:stretch/>
        </p:blipFill>
        <p:spPr>
          <a:xfrm>
            <a:off x="632909" y="939939"/>
            <a:ext cx="7586457" cy="5529743"/>
          </a:xfrm>
          <a:prstGeom prst="rect">
            <a:avLst/>
          </a:prstGeom>
        </p:spPr>
      </p:pic>
      <p:pic>
        <p:nvPicPr>
          <p:cNvPr id="5" name="Image 4" descr="Sans tit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16" r="15869" b="44849"/>
          <a:stretch/>
        </p:blipFill>
        <p:spPr>
          <a:xfrm>
            <a:off x="109913" y="83901"/>
            <a:ext cx="7009137" cy="8560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20019" y="6469682"/>
            <a:ext cx="3191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smtClean="0">
                <a:solidFill>
                  <a:srgbClr val="000000"/>
                </a:solidFill>
                <a:latin typeface="Arial"/>
                <a:cs typeface="Arial"/>
              </a:rPr>
              <a:t>Singer M et al. JAMA. 2016;315(8):801-810</a:t>
            </a:r>
            <a:endParaRPr lang="en-GB" sz="1200" i="1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315055" y="4351317"/>
            <a:ext cx="4656918" cy="1325607"/>
            <a:chOff x="315055" y="4351317"/>
            <a:chExt cx="4656918" cy="1325607"/>
          </a:xfrm>
        </p:grpSpPr>
        <p:sp>
          <p:nvSpPr>
            <p:cNvPr id="2" name="Rectangle 1"/>
            <p:cNvSpPr/>
            <p:nvPr/>
          </p:nvSpPr>
          <p:spPr>
            <a:xfrm>
              <a:off x="2677974" y="4351317"/>
              <a:ext cx="2293999" cy="551298"/>
            </a:xfrm>
            <a:prstGeom prst="rect">
              <a:avLst/>
            </a:prstGeom>
            <a:noFill/>
            <a:ln w="5715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15055" y="5030593"/>
              <a:ext cx="1832954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 rtlCol="0">
              <a:spAutoFit/>
            </a:bodyPr>
            <a:lstStyle/>
            <a:p>
              <a:r>
                <a:rPr lang="en-GB" b="1" smtClean="0">
                  <a:solidFill>
                    <a:srgbClr val="FFFFFF"/>
                  </a:solidFill>
                </a:rPr>
                <a:t>No gold standard </a:t>
              </a:r>
            </a:p>
            <a:p>
              <a:r>
                <a:rPr lang="en-GB" b="1" smtClean="0">
                  <a:solidFill>
                    <a:srgbClr val="FFFFFF"/>
                  </a:solidFill>
                </a:rPr>
                <a:t>for sepsis </a:t>
              </a:r>
              <a:endParaRPr lang="en-GB" b="1">
                <a:solidFill>
                  <a:srgbClr val="FFFFFF"/>
                </a:solidFill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 flipV="1">
              <a:off x="2128319" y="4902615"/>
              <a:ext cx="549655" cy="157513"/>
            </a:xfrm>
            <a:prstGeom prst="line">
              <a:avLst/>
            </a:prstGeom>
            <a:ln w="5715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r 17"/>
          <p:cNvGrpSpPr/>
          <p:nvPr/>
        </p:nvGrpSpPr>
        <p:grpSpPr>
          <a:xfrm>
            <a:off x="2708211" y="1190962"/>
            <a:ext cx="6273859" cy="2077448"/>
            <a:chOff x="2708211" y="1190962"/>
            <a:chExt cx="6273859" cy="2077448"/>
          </a:xfrm>
        </p:grpSpPr>
        <p:sp>
          <p:nvSpPr>
            <p:cNvPr id="11" name="ZoneTexte 10"/>
            <p:cNvSpPr txBox="1"/>
            <p:nvPr/>
          </p:nvSpPr>
          <p:spPr>
            <a:xfrm>
              <a:off x="5256030" y="1190962"/>
              <a:ext cx="3726040" cy="120032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GB" b="1" dirty="0" smtClean="0">
                  <a:solidFill>
                    <a:srgbClr val="FFFFFF"/>
                  </a:solidFill>
                </a:rPr>
                <a:t>Shortcut for rapid identification</a:t>
              </a:r>
            </a:p>
            <a:p>
              <a:pPr algn="just"/>
              <a:r>
                <a:rPr lang="en-GB" b="1" dirty="0" smtClean="0">
                  <a:solidFill>
                    <a:srgbClr val="FFFFFF"/>
                  </a:solidFill>
                </a:rPr>
                <a:t>Bad outcome is more common among infected patients who are septic than those who are not </a:t>
              </a:r>
              <a:endParaRPr lang="en-GB" b="1" dirty="0">
                <a:solidFill>
                  <a:srgbClr val="FFFFFF"/>
                </a:solidFill>
              </a:endParaRPr>
            </a:p>
          </p:txBody>
        </p:sp>
        <p:cxnSp>
          <p:nvCxnSpPr>
            <p:cNvPr id="13" name="Connecteur droit 12"/>
            <p:cNvCxnSpPr/>
            <p:nvPr/>
          </p:nvCxnSpPr>
          <p:spPr>
            <a:xfrm flipV="1">
              <a:off x="4971973" y="2391291"/>
              <a:ext cx="284057" cy="123816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 descr="Sans titre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41" t="95547" r="83726" b="241"/>
            <a:stretch/>
          </p:blipFill>
          <p:spPr>
            <a:xfrm>
              <a:off x="3918505" y="3013841"/>
              <a:ext cx="1053467" cy="25456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708211" y="2515106"/>
              <a:ext cx="2293999" cy="753304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0788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20019" y="6388402"/>
            <a:ext cx="2906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i="1" dirty="0" smtClean="0">
                <a:solidFill>
                  <a:srgbClr val="000000"/>
                </a:solidFill>
                <a:latin typeface="Calibri"/>
                <a:cs typeface="Calibri"/>
              </a:rPr>
              <a:t>Singer M et al. JAMA</a:t>
            </a:r>
            <a:r>
              <a:rPr lang="is-IS" sz="1200" i="1" dirty="0">
                <a:solidFill>
                  <a:srgbClr val="000000"/>
                </a:solidFill>
                <a:latin typeface="Calibri"/>
                <a:cs typeface="Calibri"/>
              </a:rPr>
              <a:t>. 2016;315(8):801-810</a:t>
            </a:r>
            <a:endParaRPr lang="fr-FR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" name="Image 1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30"/>
          <a:stretch/>
        </p:blipFill>
        <p:spPr>
          <a:xfrm>
            <a:off x="0" y="1254393"/>
            <a:ext cx="9144000" cy="41145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219" y="249471"/>
            <a:ext cx="8782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Sequential Sepsis-Related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Organ Failure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Assessment Score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SOFA score</a:t>
            </a:r>
            <a:endParaRPr lang="fr-FR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76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7919"/>
            <a:ext cx="8473044" cy="7526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Quick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SOFA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003" y="1389106"/>
            <a:ext cx="8901051" cy="1903674"/>
          </a:xfrm>
        </p:spPr>
        <p:txBody>
          <a:bodyPr>
            <a:noAutofit/>
          </a:bodyPr>
          <a:lstStyle/>
          <a:p>
            <a:pPr algn="just"/>
            <a:r>
              <a:rPr lang="fr-FR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qSOFA</a:t>
            </a:r>
            <a:r>
              <a:rPr lang="fr-FR" sz="2800" dirty="0" smtClean="0">
                <a:solidFill>
                  <a:srgbClr val="000000"/>
                </a:solidFill>
                <a:latin typeface="Calibri"/>
                <a:cs typeface="Calibri"/>
              </a:rPr>
              <a:t> as an </a:t>
            </a:r>
            <a:r>
              <a:rPr lang="fr-FR" sz="2800" dirty="0" err="1" smtClean="0">
                <a:solidFill>
                  <a:srgbClr val="000000"/>
                </a:solidFill>
                <a:latin typeface="Calibri"/>
                <a:cs typeface="Calibri"/>
              </a:rPr>
              <a:t>alarm</a:t>
            </a:r>
            <a:r>
              <a:rPr lang="fr-FR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Calibri"/>
                <a:cs typeface="Calibri"/>
              </a:rPr>
              <a:t>signal</a:t>
            </a:r>
            <a:endParaRPr lang="en-US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>
              <a:spcBef>
                <a:spcPts val="1176"/>
              </a:spcBef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To identify patients with suspected infection who are at greater risk for a poor outcome </a:t>
            </a:r>
            <a:r>
              <a:rPr lang="en-US" sz="2800" b="1" u="sng" dirty="0" smtClean="0">
                <a:solidFill>
                  <a:srgbClr val="FF0000"/>
                </a:solidFill>
                <a:latin typeface="Calibri"/>
                <a:cs typeface="Calibri"/>
              </a:rPr>
              <a:t>outside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the ICU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3881" y="5335751"/>
            <a:ext cx="2906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200" i="1" dirty="0" smtClean="0">
                <a:solidFill>
                  <a:srgbClr val="000000"/>
                </a:solidFill>
                <a:latin typeface="Calibri"/>
                <a:cs typeface="Calibri"/>
              </a:rPr>
              <a:t>Singer M et al. JAMA</a:t>
            </a:r>
            <a:r>
              <a:rPr lang="is-IS" sz="1200" i="1" dirty="0">
                <a:solidFill>
                  <a:srgbClr val="000000"/>
                </a:solidFill>
                <a:latin typeface="Calibri"/>
                <a:cs typeface="Calibri"/>
              </a:rPr>
              <a:t>. 2016;315(8):801-810</a:t>
            </a:r>
            <a:endParaRPr lang="fr-FR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Image 4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18"/>
          <a:stretch/>
        </p:blipFill>
        <p:spPr>
          <a:xfrm>
            <a:off x="1241301" y="3214063"/>
            <a:ext cx="6159340" cy="2121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904" y="5984801"/>
            <a:ext cx="864534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latin typeface="Calibri"/>
                <a:cs typeface="Calibri"/>
              </a:rPr>
              <a:t>qSOFA</a:t>
            </a:r>
            <a:r>
              <a:rPr lang="en-GB" dirty="0" smtClean="0">
                <a:solidFill>
                  <a:schemeClr val="bg1"/>
                </a:solidFill>
                <a:latin typeface="Calibri"/>
                <a:cs typeface="Calibri"/>
              </a:rPr>
              <a:t> does not define sepsis (but the presence of two </a:t>
            </a:r>
            <a:r>
              <a:rPr lang="en-GB" dirty="0" err="1" smtClean="0">
                <a:solidFill>
                  <a:schemeClr val="bg1"/>
                </a:solidFill>
                <a:latin typeface="Calibri"/>
                <a:cs typeface="Calibri"/>
              </a:rPr>
              <a:t>qSOFA</a:t>
            </a:r>
            <a:r>
              <a:rPr lang="en-GB" dirty="0" smtClean="0">
                <a:solidFill>
                  <a:schemeClr val="bg1"/>
                </a:solidFill>
                <a:latin typeface="Calibri"/>
                <a:cs typeface="Calibri"/>
              </a:rPr>
              <a:t> criteria is a predictor of both increased mortality and ICU stays of more than three days in non-ICU patients)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37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4" t="24559" r="52336" b="21571"/>
          <a:stretch/>
        </p:blipFill>
        <p:spPr>
          <a:xfrm>
            <a:off x="580075" y="1505271"/>
            <a:ext cx="3778318" cy="33555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5267" y="6388402"/>
            <a:ext cx="3138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smtClean="0">
                <a:latin typeface="Calibri"/>
                <a:cs typeface="Calibri"/>
              </a:rPr>
              <a:t> Seymour C W et al. JAMA. 2016;315(8):762-74</a:t>
            </a:r>
            <a:endParaRPr lang="en-US" sz="1200" i="1">
              <a:latin typeface="Calibri"/>
              <a:cs typeface="Calibri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04027" y="214492"/>
            <a:ext cx="8473044" cy="6754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  <a:cs typeface="Calibri"/>
              </a:rPr>
              <a:t>Assessment of criteria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7" name="Image 6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22" t="24708" r="5350" b="21507"/>
          <a:stretch/>
        </p:blipFill>
        <p:spPr>
          <a:xfrm>
            <a:off x="4841201" y="1494881"/>
            <a:ext cx="3779090" cy="335021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78035" y="4998436"/>
            <a:ext cx="2474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Calibri"/>
                <a:cs typeface="Calibri"/>
              </a:rPr>
              <a:t>SOFA and LODS superior</a:t>
            </a:r>
          </a:p>
          <a:p>
            <a:pPr algn="ctr"/>
            <a:r>
              <a:rPr lang="en-US" smtClean="0">
                <a:latin typeface="Calibri"/>
                <a:cs typeface="Calibri"/>
              </a:rPr>
              <a:t>in the ICU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65881" y="5009715"/>
            <a:ext cx="283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"/>
                <a:cs typeface="Calibri"/>
              </a:rPr>
              <a:t>qSOFA similar to complex scores outside the ICU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25814" y="871243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Calibri"/>
                <a:cs typeface="Calibri"/>
              </a:rPr>
              <a:t>Prediction of in-hospital mortality</a:t>
            </a:r>
            <a:endParaRPr lang="en-US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17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2392" y="125201"/>
            <a:ext cx="8075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  <a:latin typeface="Calibri"/>
                <a:cs typeface="Calibri"/>
              </a:rPr>
              <a:t>Summary of the new definitions of septic shock</a:t>
            </a:r>
            <a:endParaRPr lang="en-GB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54" y="709977"/>
            <a:ext cx="90843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/>
                <a:cs typeface="Calibri"/>
              </a:rPr>
              <a:t>SIRS is no longer criterion for sepsis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SIRS criteria were unhelpful and misleading</a:t>
            </a:r>
            <a:r>
              <a:rPr lang="en-GB" sz="2400" dirty="0" smtClean="0">
                <a:latin typeface="Calibri"/>
                <a:cs typeface="Calibri"/>
              </a:rPr>
              <a:t>  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Calibri"/>
                <a:cs typeface="Calibri"/>
              </a:rPr>
              <a:t>SIRS is replaced with </a:t>
            </a:r>
            <a:r>
              <a:rPr lang="en-GB" sz="2400" dirty="0" err="1" smtClean="0">
                <a:latin typeface="Calibri"/>
                <a:cs typeface="Calibri"/>
              </a:rPr>
              <a:t>qSOFA</a:t>
            </a:r>
            <a:r>
              <a:rPr lang="en-GB" sz="2400" dirty="0" smtClean="0">
                <a:latin typeface="Calibri"/>
                <a:cs typeface="Calibri"/>
              </a:rPr>
              <a:t> score 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Fast and easy tool to help identify sepsis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err="1" smtClean="0">
                <a:latin typeface="Calibri"/>
                <a:cs typeface="Calibri"/>
              </a:rPr>
              <a:t>qSOFA</a:t>
            </a:r>
            <a:r>
              <a:rPr lang="en-GB" dirty="0" smtClean="0">
                <a:latin typeface="Calibri"/>
                <a:cs typeface="Calibri"/>
              </a:rPr>
              <a:t> does not require laboratory tests 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Calibri"/>
                <a:cs typeface="Calibri"/>
              </a:rPr>
              <a:t>SOFA score is now used to clinically characterize septic patients 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SOFA is superior to SIRS in predicting hospital mortality, with a SOFA score ≥2 identifying a 2- to 25-fold increased risk of dying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Calibri"/>
                <a:cs typeface="Calibri"/>
              </a:rPr>
              <a:t>Severe sepsis is no more 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As the definition of sepsis requires life-threatening organ dysfunction, the categorization of “severe sepsis” has been deemed superfluous and unnecessary 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latin typeface="Calibri"/>
                <a:cs typeface="Calibri"/>
              </a:rPr>
              <a:t>Lactate is part of septic shock criteria, along with resistant hypotension </a:t>
            </a:r>
          </a:p>
          <a:p>
            <a:pPr marL="800100" lvl="1" indent="-342900">
              <a:buFont typeface="Arial"/>
              <a:buChar char="•"/>
            </a:pPr>
            <a:r>
              <a:rPr lang="en-GB" dirty="0" smtClean="0">
                <a:latin typeface="Calibri"/>
                <a:cs typeface="Calibri"/>
              </a:rPr>
              <a:t>Fluid resistant hypotension and a lactate &gt;2 </a:t>
            </a:r>
            <a:r>
              <a:rPr lang="en-GB" dirty="0" err="1" smtClean="0">
                <a:latin typeface="Calibri"/>
                <a:cs typeface="Calibri"/>
              </a:rPr>
              <a:t>mmol</a:t>
            </a:r>
            <a:r>
              <a:rPr lang="en-GB" dirty="0" smtClean="0">
                <a:latin typeface="Calibri"/>
                <a:cs typeface="Calibri"/>
              </a:rPr>
              <a:t>/L is superior in predicting mortality than either marker alone</a:t>
            </a:r>
          </a:p>
          <a:p>
            <a:pPr marL="800100" lvl="1" indent="-34290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A </a:t>
            </a:r>
            <a:r>
              <a:rPr lang="fr-FR" dirty="0">
                <a:latin typeface="Calibri"/>
                <a:cs typeface="Calibri"/>
              </a:rPr>
              <a:t>patient </a:t>
            </a:r>
            <a:r>
              <a:rPr lang="fr-FR" dirty="0" smtClean="0">
                <a:latin typeface="Calibri"/>
                <a:cs typeface="Calibri"/>
              </a:rPr>
              <a:t>MUST </a:t>
            </a:r>
            <a:r>
              <a:rPr lang="fr-FR" dirty="0">
                <a:latin typeface="Calibri"/>
                <a:cs typeface="Calibri"/>
              </a:rPr>
              <a:t>have </a:t>
            </a:r>
            <a:r>
              <a:rPr lang="fr-FR" dirty="0" err="1">
                <a:latin typeface="Calibri"/>
                <a:cs typeface="Calibri"/>
              </a:rPr>
              <a:t>both</a:t>
            </a:r>
            <a:r>
              <a:rPr lang="fr-FR" dirty="0">
                <a:latin typeface="Calibri"/>
                <a:cs typeface="Calibri"/>
              </a:rPr>
              <a:t> hypotension (MAP&lt; 65) and a lactate &gt;2 </a:t>
            </a:r>
            <a:r>
              <a:rPr lang="fr-FR" dirty="0" err="1">
                <a:latin typeface="Calibri"/>
                <a:cs typeface="Calibri"/>
              </a:rPr>
              <a:t>mmol</a:t>
            </a:r>
            <a:r>
              <a:rPr lang="fr-FR" dirty="0">
                <a:latin typeface="Calibri"/>
                <a:cs typeface="Calibri"/>
              </a:rPr>
              <a:t>/L </a:t>
            </a:r>
            <a:r>
              <a:rPr lang="fr-FR" dirty="0" err="1">
                <a:latin typeface="Calibri"/>
                <a:cs typeface="Calibri"/>
              </a:rPr>
              <a:t>despite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 err="1">
                <a:latin typeface="Calibri"/>
                <a:cs typeface="Calibri"/>
              </a:rPr>
              <a:t>adequate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 err="1">
                <a:latin typeface="Calibri"/>
                <a:cs typeface="Calibri"/>
              </a:rPr>
              <a:t>fluid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 err="1">
                <a:latin typeface="Calibri"/>
                <a:cs typeface="Calibri"/>
              </a:rPr>
              <a:t>resuscitation</a:t>
            </a:r>
            <a:r>
              <a:rPr lang="fr-FR" dirty="0">
                <a:latin typeface="Calibri"/>
                <a:cs typeface="Calibri"/>
              </a:rPr>
              <a:t> 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5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2" t="13785" r="3988" b="10085"/>
          <a:stretch/>
        </p:blipFill>
        <p:spPr>
          <a:xfrm>
            <a:off x="1939562" y="866325"/>
            <a:ext cx="5011355" cy="23036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7107" y="4306164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mtClean="0"/>
              <a:t>Massimo Antonelli, MD</a:t>
            </a:r>
          </a:p>
          <a:p>
            <a:r>
              <a:rPr lang="en-GB" smtClean="0"/>
              <a:t>Daniel DeBacker, MD, PhD</a:t>
            </a:r>
          </a:p>
          <a:p>
            <a:r>
              <a:rPr lang="en-GB" smtClean="0"/>
              <a:t>Todd Dorman, MD, FCCM</a:t>
            </a:r>
          </a:p>
          <a:p>
            <a:r>
              <a:rPr lang="en-GB" smtClean="0"/>
              <a:t>Ruth Kleinpell, RN-CS, PhD, FCCM</a:t>
            </a:r>
          </a:p>
          <a:p>
            <a:r>
              <a:rPr lang="en-GB" smtClean="0"/>
              <a:t>Mitchell Levy, MD, MCCM</a:t>
            </a:r>
          </a:p>
          <a:p>
            <a:r>
              <a:rPr lang="en-GB" smtClean="0"/>
              <a:t>Andrew Rhodes, FRCP, FRCA, FFICM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6600" y="3470086"/>
            <a:ext cx="8841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smtClean="0"/>
              <a:t> Implications of the New Definitions for Screening and Management</a:t>
            </a:r>
            <a:endParaRPr lang="en-GB" sz="2400"/>
          </a:p>
        </p:txBody>
      </p:sp>
      <p:sp>
        <p:nvSpPr>
          <p:cNvPr id="7" name="Rectangle 6"/>
          <p:cNvSpPr/>
          <p:nvPr/>
        </p:nvSpPr>
        <p:spPr>
          <a:xfrm>
            <a:off x="0" y="6367833"/>
            <a:ext cx="9057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400" i="1" dirty="0"/>
              <a:t>http://</a:t>
            </a:r>
            <a:r>
              <a:rPr lang="fr-FR" sz="1400" i="1" dirty="0" err="1"/>
              <a:t>www.survivingsepsis.org</a:t>
            </a:r>
            <a:r>
              <a:rPr lang="fr-FR" sz="1400" i="1" dirty="0"/>
              <a:t>/</a:t>
            </a:r>
            <a:r>
              <a:rPr lang="fr-FR" sz="1400" i="1" dirty="0" err="1"/>
              <a:t>SiteCollectionDocuments</a:t>
            </a:r>
            <a:r>
              <a:rPr lang="fr-FR" sz="1400" i="1" dirty="0"/>
              <a:t>/SSC-Statements-Sepsis-Definitions-3-2016.pdf</a:t>
            </a:r>
          </a:p>
        </p:txBody>
      </p:sp>
    </p:spTree>
    <p:extLst>
      <p:ext uri="{BB962C8B-B14F-4D97-AF65-F5344CB8AC3E}">
        <p14:creationId xmlns:p14="http://schemas.microsoft.com/office/powerpoint/2010/main" xmlns="" val="19573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600" y="132764"/>
            <a:ext cx="8841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Implications of the New Definitions for Screening and Management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367833"/>
            <a:ext cx="9057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 smtClean="0"/>
              <a:t>http://www.survivingsepsis.org/SiteCollectionDocuments/SSC-Statements-Sepsis-Definitions-3-2016.pdf</a:t>
            </a:r>
            <a:endParaRPr lang="en-GB" sz="1400" i="1"/>
          </a:p>
        </p:txBody>
      </p:sp>
      <p:sp>
        <p:nvSpPr>
          <p:cNvPr id="2" name="Rectangle 1"/>
          <p:cNvSpPr/>
          <p:nvPr/>
        </p:nvSpPr>
        <p:spPr>
          <a:xfrm>
            <a:off x="206754" y="1270688"/>
            <a:ext cx="88412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Step 1: Screening and Management of Infection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Hospitals should continue to use signs and symptoms of infection to promote the early identification of patients with suspected or confirmed infection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437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600" y="132764"/>
            <a:ext cx="8841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Implications of the New Definitions for Screening and Management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367833"/>
            <a:ext cx="9057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 smtClean="0"/>
              <a:t>http://www.survivingsepsis.org/SiteCollectionDocuments/SSC-Statements-Sepsis-Definitions-3-2016.pdf</a:t>
            </a:r>
            <a:endParaRPr lang="en-GB" sz="1400" i="1"/>
          </a:p>
        </p:txBody>
      </p:sp>
      <p:sp>
        <p:nvSpPr>
          <p:cNvPr id="8" name="Rectangle 7"/>
          <p:cNvSpPr/>
          <p:nvPr/>
        </p:nvSpPr>
        <p:spPr>
          <a:xfrm>
            <a:off x="216600" y="1109221"/>
            <a:ext cx="88412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Step 2: Screening for Organ Dysfunction and Management of Sepsis</a:t>
            </a:r>
          </a:p>
          <a:p>
            <a:pPr algn="just"/>
            <a:endParaRPr lang="en-GB" b="1" dirty="0" smtClean="0"/>
          </a:p>
          <a:p>
            <a:pPr algn="just"/>
            <a:r>
              <a:rPr lang="en-GB" dirty="0" smtClean="0"/>
              <a:t>Patients with sepsis should still be identified by the same organ dysfunction criteria (including lactate level greater than 2 </a:t>
            </a:r>
            <a:r>
              <a:rPr lang="en-GB" dirty="0" err="1" smtClean="0"/>
              <a:t>mmol</a:t>
            </a:r>
            <a:r>
              <a:rPr lang="en-GB" dirty="0" smtClean="0"/>
              <a:t>/L).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Organ dysfunction may also be identified in the future using the quick Sepsis-Related Organ Failure Assessment (</a:t>
            </a:r>
            <a:r>
              <a:rPr lang="en-GB" dirty="0" err="1" smtClean="0"/>
              <a:t>qSOFA</a:t>
            </a:r>
            <a:r>
              <a:rPr lang="en-GB" dirty="0" smtClean="0"/>
              <a:t>)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Evidence of two out of three </a:t>
            </a:r>
            <a:r>
              <a:rPr lang="en-GB" dirty="0" err="1" smtClean="0"/>
              <a:t>qSOFA</a:t>
            </a:r>
            <a:r>
              <a:rPr lang="en-GB" dirty="0" smtClean="0"/>
              <a:t> elements may be used as a secondary screen to identify patients at risk for clinical deterioration.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If organ dysfunction is identified, </a:t>
            </a:r>
            <a:endParaRPr lang="en-GB" dirty="0" smtClean="0"/>
          </a:p>
          <a:p>
            <a:pPr algn="just"/>
            <a:r>
              <a:rPr lang="en-GB" dirty="0" smtClean="0"/>
              <a:t>ensuring </a:t>
            </a:r>
            <a:r>
              <a:rPr lang="en-GB" dirty="0"/>
              <a:t>that the three-hour bundle elements have been initiated continues to be a priority </a:t>
            </a:r>
          </a:p>
        </p:txBody>
      </p:sp>
    </p:spTree>
    <p:extLst>
      <p:ext uri="{BB962C8B-B14F-4D97-AF65-F5344CB8AC3E}">
        <p14:creationId xmlns:p14="http://schemas.microsoft.com/office/powerpoint/2010/main" xmlns="" val="31889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0128" y="1698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Global estimates of hospital treated sepsis cases/year 30.7 millions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8609" y="2898749"/>
            <a:ext cx="4268169" cy="484295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Fleischmann C et al. Am J </a:t>
            </a:r>
            <a:r>
              <a:rPr lang="en-GB" sz="1200" i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Respir</a:t>
            </a: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GB" sz="1200" i="1" dirty="0" err="1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Crit</a:t>
            </a: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 Care Med 2016;193:259-72</a:t>
            </a:r>
            <a:endParaRPr lang="en-GB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3078" r="29715" b="50044"/>
          <a:stretch/>
        </p:blipFill>
        <p:spPr>
          <a:xfrm>
            <a:off x="140150" y="105159"/>
            <a:ext cx="8499578" cy="1332153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09217" y="4096327"/>
            <a:ext cx="85177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Global estimates of $ 20 billions  (5.2%) of total US hospital costs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749962" y="5607321"/>
            <a:ext cx="8253888" cy="278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200" i="1" dirty="0" err="1"/>
              <a:t>Torio</a:t>
            </a:r>
            <a:r>
              <a:rPr lang="fr-FR" sz="1200" i="1" dirty="0"/>
              <a:t> </a:t>
            </a:r>
            <a:r>
              <a:rPr lang="fr-FR" sz="1200" i="1" dirty="0" smtClean="0"/>
              <a:t>CM</a:t>
            </a:r>
            <a:r>
              <a:rPr lang="fr-FR" sz="1200" i="1" dirty="0"/>
              <a:t> </a:t>
            </a:r>
            <a:r>
              <a:rPr lang="fr-FR" sz="1200" i="1" dirty="0" smtClean="0"/>
              <a:t> et Andrews </a:t>
            </a:r>
            <a:r>
              <a:rPr lang="fr-FR" sz="1200" i="1" dirty="0"/>
              <a:t>RM</a:t>
            </a:r>
            <a:r>
              <a:rPr lang="fr-FR" sz="1200" i="1" dirty="0" smtClean="0"/>
              <a:t>. </a:t>
            </a:r>
            <a:r>
              <a:rPr lang="fr-FR" sz="1200" i="1" dirty="0"/>
              <a:t>http://</a:t>
            </a:r>
            <a:r>
              <a:rPr lang="fr-FR" sz="1200" i="1" dirty="0" err="1"/>
              <a:t>www.ncbi.nlm.nih.gov</a:t>
            </a:r>
            <a:r>
              <a:rPr lang="fr-FR" sz="1200" i="1" dirty="0"/>
              <a:t>/</a:t>
            </a:r>
            <a:r>
              <a:rPr lang="fr-FR" sz="1200" i="1" dirty="0" smtClean="0"/>
              <a:t>books</a:t>
            </a:r>
            <a:r>
              <a:rPr lang="is-IS" sz="1200" i="1" dirty="0" smtClean="0"/>
              <a:t>/</a:t>
            </a:r>
            <a:r>
              <a:rPr lang="is-IS" sz="1200" i="1" dirty="0"/>
              <a:t>NBK169005/.</a:t>
            </a:r>
            <a:endParaRPr lang="en-GB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2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600" y="132764"/>
            <a:ext cx="8841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 Implications of the New Definitions for Screening and Management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367833"/>
            <a:ext cx="9057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i="1" smtClean="0"/>
              <a:t>http://www.survivingsepsis.org/SiteCollectionDocuments/SSC-Statements-Sepsis-Definitions-3-2016.pdf</a:t>
            </a:r>
            <a:endParaRPr lang="en-GB" sz="1400" i="1"/>
          </a:p>
        </p:txBody>
      </p:sp>
      <p:sp>
        <p:nvSpPr>
          <p:cNvPr id="2" name="Rectangle 1"/>
          <p:cNvSpPr/>
          <p:nvPr/>
        </p:nvSpPr>
        <p:spPr>
          <a:xfrm>
            <a:off x="216600" y="1394299"/>
            <a:ext cx="87624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Step 3: Identification and Management of Initial Hypotension</a:t>
            </a:r>
          </a:p>
          <a:p>
            <a:endParaRPr lang="en-GB" dirty="0" smtClean="0"/>
          </a:p>
          <a:p>
            <a:pPr algn="just"/>
            <a:r>
              <a:rPr lang="en-GB" dirty="0" smtClean="0"/>
              <a:t>In those patients who have infection and hypotension or a lactate level ≥4 </a:t>
            </a:r>
            <a:r>
              <a:rPr lang="en-GB" dirty="0" err="1" smtClean="0"/>
              <a:t>mmol</a:t>
            </a:r>
            <a:r>
              <a:rPr lang="en-GB" dirty="0" smtClean="0"/>
              <a:t>/L</a:t>
            </a:r>
          </a:p>
          <a:p>
            <a:pPr algn="just"/>
            <a:r>
              <a:rPr lang="en-GB" dirty="0" smtClean="0"/>
              <a:t>providing 30 mL/kg crystalloid with reassessment of volume responsiveness or tissue perfusion should be implemented.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six-hour elements of care should be completed.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For the six-hour bundle, repeat lactate level is recommended if initial lactate level was &gt;2 </a:t>
            </a:r>
            <a:r>
              <a:rPr lang="en-GB" dirty="0" err="1" smtClean="0"/>
              <a:t>mmol</a:t>
            </a:r>
            <a:r>
              <a:rPr lang="en-GB" dirty="0" smtClean="0"/>
              <a:t>/L.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49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600" y="132764"/>
            <a:ext cx="8841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 In summary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108301" y="781854"/>
            <a:ext cx="87624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The </a:t>
            </a:r>
            <a:r>
              <a:rPr lang="fr-FR" sz="3600" dirty="0"/>
              <a:t>new </a:t>
            </a:r>
            <a:r>
              <a:rPr lang="fr-FR" sz="3600" dirty="0" err="1"/>
              <a:t>definitions</a:t>
            </a:r>
            <a:r>
              <a:rPr lang="fr-FR" sz="3600" dirty="0"/>
              <a:t> do not change </a:t>
            </a:r>
            <a:endParaRPr lang="fr-FR" sz="3600" dirty="0" smtClean="0"/>
          </a:p>
          <a:p>
            <a:endParaRPr lang="fr-FR" sz="3600" dirty="0"/>
          </a:p>
          <a:p>
            <a:pPr marL="571500" indent="-571500">
              <a:buFont typeface="Arial"/>
              <a:buChar char="•"/>
            </a:pPr>
            <a:r>
              <a:rPr lang="fr-FR" sz="3200" dirty="0" smtClean="0"/>
              <a:t>the </a:t>
            </a:r>
            <a:r>
              <a:rPr lang="fr-FR" sz="3200" dirty="0" err="1"/>
              <a:t>primary</a:t>
            </a:r>
            <a:r>
              <a:rPr lang="fr-FR" sz="3200" dirty="0"/>
              <a:t> focus of </a:t>
            </a:r>
            <a:r>
              <a:rPr lang="fr-FR" sz="3200" dirty="0" err="1"/>
              <a:t>early</a:t>
            </a:r>
            <a:r>
              <a:rPr lang="fr-FR" sz="3200" dirty="0"/>
              <a:t> </a:t>
            </a:r>
            <a:r>
              <a:rPr lang="fr-FR" sz="3200" dirty="0" err="1"/>
              <a:t>sepsis</a:t>
            </a:r>
            <a:r>
              <a:rPr lang="fr-FR" sz="3200" dirty="0"/>
              <a:t> </a:t>
            </a:r>
            <a:r>
              <a:rPr lang="fr-FR" sz="3200" dirty="0" smtClean="0"/>
              <a:t>identification</a:t>
            </a:r>
            <a:endParaRPr lang="fr-FR" sz="3200" dirty="0"/>
          </a:p>
          <a:p>
            <a:pPr marL="571500" indent="-571500">
              <a:buFontTx/>
              <a:buChar char="-"/>
            </a:pPr>
            <a:endParaRPr lang="fr-FR" sz="3200" dirty="0" smtClean="0"/>
          </a:p>
          <a:p>
            <a:pPr marL="571500" indent="-571500">
              <a:buFont typeface="Arial"/>
              <a:buChar char="•"/>
            </a:pPr>
            <a:r>
              <a:rPr lang="fr-FR" sz="3200" dirty="0" smtClean="0"/>
              <a:t>initiation </a:t>
            </a:r>
            <a:r>
              <a:rPr lang="fr-FR" sz="3200" dirty="0"/>
              <a:t>of </a:t>
            </a:r>
            <a:r>
              <a:rPr lang="fr-FR" sz="3200" dirty="0" err="1"/>
              <a:t>timely</a:t>
            </a:r>
            <a:r>
              <a:rPr lang="fr-FR" sz="3200" dirty="0"/>
              <a:t> </a:t>
            </a:r>
            <a:r>
              <a:rPr lang="fr-FR" sz="3200" dirty="0" err="1" smtClean="0"/>
              <a:t>treatment</a:t>
            </a:r>
            <a:endParaRPr lang="fr-FR" sz="3200" dirty="0" smtClean="0"/>
          </a:p>
          <a:p>
            <a:r>
              <a:rPr lang="fr-FR" sz="3200" dirty="0" smtClean="0"/>
              <a:t>	</a:t>
            </a:r>
          </a:p>
          <a:p>
            <a:r>
              <a:rPr lang="fr-FR" sz="3200" dirty="0"/>
              <a:t>	</a:t>
            </a:r>
            <a:r>
              <a:rPr lang="fr-FR" sz="3200" dirty="0" smtClean="0"/>
              <a:t>	</a:t>
            </a:r>
            <a:r>
              <a:rPr lang="fr-FR" sz="3200" dirty="0" err="1" smtClean="0"/>
              <a:t>fluid</a:t>
            </a:r>
            <a:r>
              <a:rPr lang="fr-FR" sz="3200" dirty="0" smtClean="0"/>
              <a:t> </a:t>
            </a:r>
            <a:r>
              <a:rPr lang="fr-FR" sz="3200" dirty="0" err="1" smtClean="0"/>
              <a:t>loading</a:t>
            </a:r>
            <a:endParaRPr lang="fr-FR" sz="3200" dirty="0" smtClean="0"/>
          </a:p>
          <a:p>
            <a:r>
              <a:rPr lang="fr-FR" sz="3200" dirty="0"/>
              <a:t>	</a:t>
            </a:r>
            <a:r>
              <a:rPr lang="fr-FR" sz="3200" dirty="0" smtClean="0"/>
              <a:t>	</a:t>
            </a:r>
            <a:r>
              <a:rPr lang="fr-FR" sz="3200" dirty="0" err="1" smtClean="0"/>
              <a:t>vasoactive</a:t>
            </a:r>
            <a:r>
              <a:rPr lang="fr-FR" sz="3200" dirty="0" smtClean="0"/>
              <a:t> agents</a:t>
            </a:r>
          </a:p>
          <a:p>
            <a:r>
              <a:rPr lang="fr-FR" sz="3200" dirty="0"/>
              <a:t>	</a:t>
            </a:r>
            <a:r>
              <a:rPr lang="fr-FR" sz="3200" dirty="0" smtClean="0"/>
              <a:t>	</a:t>
            </a:r>
            <a:r>
              <a:rPr lang="fr-FR" sz="3200" dirty="0" err="1" smtClean="0"/>
              <a:t>antibiotic</a:t>
            </a:r>
            <a:r>
              <a:rPr lang="fr-FR" sz="3200" dirty="0" smtClean="0"/>
              <a:t> agents/source control </a:t>
            </a:r>
          </a:p>
        </p:txBody>
      </p:sp>
    </p:spTree>
    <p:extLst>
      <p:ext uri="{BB962C8B-B14F-4D97-AF65-F5344CB8AC3E}">
        <p14:creationId xmlns:p14="http://schemas.microsoft.com/office/powerpoint/2010/main" xmlns="" val="3349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600" y="132764"/>
            <a:ext cx="8841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 In summary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108301" y="781854"/>
            <a:ext cx="8762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/>
              <a:t>The </a:t>
            </a:r>
            <a:r>
              <a:rPr lang="fr-FR" sz="3600" dirty="0"/>
              <a:t>new </a:t>
            </a:r>
            <a:r>
              <a:rPr lang="fr-FR" sz="3600" dirty="0" err="1"/>
              <a:t>definitions</a:t>
            </a:r>
            <a:r>
              <a:rPr lang="fr-FR" sz="3600" dirty="0"/>
              <a:t> </a:t>
            </a:r>
            <a:r>
              <a:rPr lang="fr-FR" sz="3600" dirty="0" err="1" smtClean="0"/>
              <a:t>improve</a:t>
            </a:r>
            <a:r>
              <a:rPr lang="fr-FR" sz="3600" dirty="0" smtClean="0"/>
              <a:t> </a:t>
            </a:r>
          </a:p>
          <a:p>
            <a:endParaRPr lang="fr-FR" sz="3600" dirty="0" smtClean="0"/>
          </a:p>
          <a:p>
            <a:pPr marL="571500" indent="-571500">
              <a:buFont typeface="Arial"/>
              <a:buChar char="•"/>
            </a:pPr>
            <a:r>
              <a:rPr lang="fr-FR" sz="3200" dirty="0" err="1" smtClean="0"/>
              <a:t>Early</a:t>
            </a:r>
            <a:r>
              <a:rPr lang="fr-FR" sz="3200" dirty="0" smtClean="0"/>
              <a:t> identification of patients </a:t>
            </a:r>
            <a:r>
              <a:rPr lang="fr-FR" sz="3200" dirty="0" err="1" smtClean="0"/>
              <a:t>outside</a:t>
            </a:r>
            <a:r>
              <a:rPr lang="fr-FR" sz="3200" dirty="0" smtClean="0"/>
              <a:t> the ICU</a:t>
            </a:r>
          </a:p>
          <a:p>
            <a:pPr marL="571500" indent="-571500">
              <a:buFontTx/>
              <a:buChar char="-"/>
            </a:pPr>
            <a:endParaRPr lang="fr-FR" sz="3200" dirty="0" smtClean="0"/>
          </a:p>
          <a:p>
            <a:pPr marL="571500" indent="-571500">
              <a:buFont typeface="Arial"/>
              <a:buChar char="•"/>
            </a:pPr>
            <a:r>
              <a:rPr lang="fr-FR" sz="3200" dirty="0" smtClean="0"/>
              <a:t>Initiation of </a:t>
            </a:r>
            <a:r>
              <a:rPr lang="fr-FR" sz="3200" dirty="0" err="1" smtClean="0"/>
              <a:t>timely</a:t>
            </a:r>
            <a:r>
              <a:rPr lang="fr-FR" sz="3200" dirty="0" smtClean="0"/>
              <a:t> </a:t>
            </a:r>
            <a:r>
              <a:rPr lang="fr-FR" sz="3200" dirty="0" err="1" smtClean="0"/>
              <a:t>treatment</a:t>
            </a:r>
            <a:r>
              <a:rPr lang="fr-FR" sz="3200" dirty="0" smtClean="0"/>
              <a:t> </a:t>
            </a:r>
            <a:r>
              <a:rPr lang="fr-FR" sz="3200" dirty="0" err="1"/>
              <a:t>outside</a:t>
            </a:r>
            <a:r>
              <a:rPr lang="fr-FR" sz="3200"/>
              <a:t> the ICU</a:t>
            </a:r>
            <a:endParaRPr lang="fr-FR" sz="3200" dirty="0" smtClean="0"/>
          </a:p>
          <a:p>
            <a:r>
              <a:rPr lang="fr-FR" sz="3200" dirty="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xmlns="" val="26868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ZoneTexte 1"/>
          <p:cNvSpPr txBox="1">
            <a:spLocks noChangeArrowheads="1"/>
          </p:cNvSpPr>
          <p:nvPr/>
        </p:nvSpPr>
        <p:spPr bwMode="auto">
          <a:xfrm>
            <a:off x="347134" y="188913"/>
            <a:ext cx="44512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 sz="2800" b="0" smtClean="0">
                <a:solidFill>
                  <a:srgbClr val="000000"/>
                </a:solidFill>
                <a:latin typeface="Calibri"/>
                <a:cs typeface="Calibri"/>
              </a:rPr>
              <a:t>Sepsis a « fashionable » topic</a:t>
            </a:r>
            <a:endParaRPr lang="en-GB" sz="2800" b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172" name="ZoneTexte 4"/>
          <p:cNvSpPr txBox="1">
            <a:spLocks noChangeArrowheads="1"/>
          </p:cNvSpPr>
          <p:nvPr/>
        </p:nvSpPr>
        <p:spPr bwMode="auto">
          <a:xfrm>
            <a:off x="7004756" y="981076"/>
            <a:ext cx="18459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NCBI NLM</a:t>
            </a:r>
          </a:p>
          <a:p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PubMed</a:t>
            </a:r>
          </a:p>
          <a:p>
            <a:endParaRPr lang="en-GB" sz="20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1955-2015: </a:t>
            </a:r>
          </a:p>
          <a:p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28,842 citations</a:t>
            </a:r>
            <a:endParaRPr lang="en-GB" sz="20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173" name="ZoneTexte 5"/>
          <p:cNvSpPr txBox="1">
            <a:spLocks noChangeArrowheads="1"/>
          </p:cNvSpPr>
          <p:nvPr/>
        </p:nvSpPr>
        <p:spPr bwMode="auto">
          <a:xfrm>
            <a:off x="6975123" y="4627564"/>
            <a:ext cx="1975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1955-2015: </a:t>
            </a:r>
          </a:p>
          <a:p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143,546 citations</a:t>
            </a:r>
            <a:endParaRPr lang="en-GB" sz="20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975123" y="539388"/>
            <a:ext cx="13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Septic shock</a:t>
            </a:r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7004756" y="4258232"/>
            <a:ext cx="143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Severe sepsis</a:t>
            </a:r>
            <a:endParaRPr lang="en-GB"/>
          </a:p>
        </p:txBody>
      </p:sp>
      <p:grpSp>
        <p:nvGrpSpPr>
          <p:cNvPr id="6" name="Grouper 5"/>
          <p:cNvGrpSpPr/>
          <p:nvPr/>
        </p:nvGrpSpPr>
        <p:grpSpPr>
          <a:xfrm>
            <a:off x="317942" y="2960423"/>
            <a:ext cx="6430300" cy="3592140"/>
            <a:chOff x="317942" y="2960423"/>
            <a:chExt cx="6430300" cy="3592140"/>
          </a:xfrm>
        </p:grpSpPr>
        <p:graphicFrame>
          <p:nvGraphicFramePr>
            <p:cNvPr id="4" name="Graphique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16861222"/>
                </p:ext>
              </p:extLst>
            </p:nvPr>
          </p:nvGraphicFramePr>
          <p:xfrm>
            <a:off x="317942" y="2960423"/>
            <a:ext cx="6430300" cy="35921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6416087" y="3859086"/>
              <a:ext cx="105720" cy="2178675"/>
            </a:xfrm>
            <a:prstGeom prst="rect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347531" y="908720"/>
            <a:ext cx="6400711" cy="2016224"/>
            <a:chOff x="347531" y="908720"/>
            <a:chExt cx="6400711" cy="2016224"/>
          </a:xfrm>
        </p:grpSpPr>
        <p:graphicFrame>
          <p:nvGraphicFramePr>
            <p:cNvPr id="3" name="Graphique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607969314"/>
                </p:ext>
              </p:extLst>
            </p:nvPr>
          </p:nvGraphicFramePr>
          <p:xfrm>
            <a:off x="347531" y="908720"/>
            <a:ext cx="6400711" cy="20162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424447" y="1122284"/>
              <a:ext cx="105720" cy="12875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7366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112"/>
            <a:ext cx="9167988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2" name="ZoneTexte 2"/>
          <p:cNvSpPr txBox="1">
            <a:spLocks noChangeArrowheads="1"/>
          </p:cNvSpPr>
          <p:nvPr/>
        </p:nvSpPr>
        <p:spPr bwMode="auto">
          <a:xfrm>
            <a:off x="4409711" y="5564321"/>
            <a:ext cx="4734289" cy="120032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GB" sz="2400" b="0" smtClean="0">
                <a:solidFill>
                  <a:schemeClr val="bg1"/>
                </a:solidFill>
                <a:latin typeface="Calibri"/>
                <a:cs typeface="Calibri"/>
              </a:rPr>
              <a:t>Septic shock</a:t>
            </a:r>
          </a:p>
          <a:p>
            <a:pPr algn="ctr"/>
            <a:r>
              <a:rPr lang="en-GB" sz="2400" b="0" smtClean="0">
                <a:solidFill>
                  <a:schemeClr val="bg1"/>
                </a:solidFill>
                <a:latin typeface="Calibri"/>
                <a:cs typeface="Calibri"/>
              </a:rPr>
              <a:t>The visible part of the host response</a:t>
            </a:r>
          </a:p>
          <a:p>
            <a:pPr algn="ctr"/>
            <a:r>
              <a:rPr lang="en-GB" sz="2400" b="0" smtClean="0">
                <a:solidFill>
                  <a:schemeClr val="bg1"/>
                </a:solidFill>
                <a:latin typeface="Calibri"/>
                <a:cs typeface="Calibri"/>
              </a:rPr>
              <a:t> to infection</a:t>
            </a:r>
            <a:endParaRPr lang="en-GB" sz="2400" b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5247"/>
            <a:ext cx="8229600" cy="818666"/>
          </a:xfrm>
        </p:spPr>
        <p:txBody>
          <a:bodyPr>
            <a:normAutofit/>
          </a:bodyPr>
          <a:lstStyle/>
          <a:p>
            <a:r>
              <a:rPr lang="en-GB" smtClean="0"/>
              <a:t>The initial definitions of sepsis</a:t>
            </a: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63881" y="1408870"/>
            <a:ext cx="885977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 Merriam-Webster Dictionary: </a:t>
            </a:r>
          </a:p>
          <a:p>
            <a:endParaRPr lang="en-GB" sz="2800" dirty="0" smtClean="0"/>
          </a:p>
          <a:p>
            <a:r>
              <a:rPr lang="en-GB" sz="2800" dirty="0" smtClean="0"/>
              <a:t>a  definition is </a:t>
            </a:r>
          </a:p>
          <a:p>
            <a:endParaRPr lang="en-GB" sz="2800" dirty="0"/>
          </a:p>
          <a:p>
            <a:r>
              <a:rPr lang="en-GB" sz="2800" dirty="0" smtClean="0"/>
              <a:t>“ a statement expressing the essential nature of something”</a:t>
            </a:r>
          </a:p>
          <a:p>
            <a:r>
              <a:rPr lang="en-GB" sz="2800" dirty="0" smtClean="0"/>
              <a:t> </a:t>
            </a:r>
          </a:p>
          <a:p>
            <a:r>
              <a:rPr lang="en-GB" sz="2800" dirty="0" smtClean="0"/>
              <a:t>or, more simply</a:t>
            </a:r>
          </a:p>
          <a:p>
            <a:r>
              <a:rPr lang="en-GB" sz="2800" dirty="0" smtClean="0"/>
              <a:t>“ what something is”</a:t>
            </a:r>
            <a:endParaRPr lang="en-GB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856699" y="5664381"/>
            <a:ext cx="700477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FFFF"/>
                </a:solidFill>
              </a:rPr>
              <a:t>However</a:t>
            </a:r>
            <a:r>
              <a:rPr lang="fr-FR" sz="2800" b="1" dirty="0" smtClean="0">
                <a:solidFill>
                  <a:srgbClr val="FFFFFF"/>
                </a:solidFill>
              </a:rPr>
              <a:t>, </a:t>
            </a:r>
            <a:r>
              <a:rPr lang="fr-FR" sz="2800" b="1" dirty="0" err="1" smtClean="0">
                <a:solidFill>
                  <a:srgbClr val="FFFFFF"/>
                </a:solidFill>
              </a:rPr>
              <a:t>we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don’t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precisely</a:t>
            </a:r>
            <a:r>
              <a:rPr lang="fr-FR" sz="2800" b="1" dirty="0" smtClean="0">
                <a:solidFill>
                  <a:srgbClr val="FFFFFF"/>
                </a:solidFill>
              </a:rPr>
              <a:t> know </a:t>
            </a:r>
          </a:p>
          <a:p>
            <a:pPr algn="ctr"/>
            <a:r>
              <a:rPr lang="fr-FR" sz="2800" b="1" dirty="0" err="1" smtClean="0">
                <a:solidFill>
                  <a:srgbClr val="FFFFFF"/>
                </a:solidFill>
              </a:rPr>
              <a:t>what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is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sepsis</a:t>
            </a:r>
            <a:r>
              <a:rPr lang="fr-FR" sz="2800" b="1" dirty="0" smtClean="0">
                <a:solidFill>
                  <a:srgbClr val="FFFFFF"/>
                </a:solidFill>
              </a:rPr>
              <a:t> and </a:t>
            </a:r>
            <a:r>
              <a:rPr lang="fr-FR" sz="2800" b="1" dirty="0" err="1" smtClean="0">
                <a:solidFill>
                  <a:srgbClr val="FFFFFF"/>
                </a:solidFill>
              </a:rPr>
              <a:t>septic</a:t>
            </a:r>
            <a:r>
              <a:rPr lang="fr-FR" sz="2800" b="1" dirty="0" smtClean="0">
                <a:solidFill>
                  <a:srgbClr val="FFFFFF"/>
                </a:solidFill>
              </a:rPr>
              <a:t> </a:t>
            </a:r>
            <a:r>
              <a:rPr lang="fr-FR" sz="2800" b="1" dirty="0" err="1" smtClean="0">
                <a:solidFill>
                  <a:srgbClr val="FFFFFF"/>
                </a:solidFill>
              </a:rPr>
              <a:t>shock</a:t>
            </a:r>
            <a:endParaRPr lang="fr-FR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0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317790" y="424205"/>
            <a:ext cx="8627493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just"/>
            <a:r>
              <a:rPr lang="en-GB" sz="2800" b="0" dirty="0" smtClean="0">
                <a:latin typeface="Calibri"/>
                <a:cs typeface="Calibri"/>
              </a:rPr>
              <a:t>Infection:</a:t>
            </a:r>
          </a:p>
          <a:p>
            <a:pPr algn="just"/>
            <a:endParaRPr lang="en-GB" sz="2800" b="0" dirty="0" smtClean="0">
              <a:latin typeface="Calibri"/>
              <a:cs typeface="Calibri"/>
            </a:endParaRPr>
          </a:p>
          <a:p>
            <a:pPr algn="just"/>
            <a:r>
              <a:rPr lang="en-GB" sz="2800" b="0" dirty="0" smtClean="0">
                <a:latin typeface="Calibri"/>
                <a:cs typeface="Calibri"/>
              </a:rPr>
              <a:t>Pathological process caused by </a:t>
            </a:r>
            <a:r>
              <a:rPr lang="en-GB" altLang="ja-JP" sz="2800" b="0" dirty="0" smtClean="0">
                <a:latin typeface="Calibri"/>
                <a:cs typeface="Calibri"/>
              </a:rPr>
              <a:t>invasion of normally sterile tissue, fluid or body cavity by pathogenic or a potentially pathogenic agent :</a:t>
            </a:r>
          </a:p>
          <a:p>
            <a:pPr algn="just"/>
            <a:r>
              <a:rPr lang="en-GB" sz="2800" b="0" dirty="0" smtClean="0">
                <a:latin typeface="Calibri"/>
                <a:cs typeface="Calibri"/>
              </a:rPr>
              <a:t>bacteria, fungus, virus</a:t>
            </a:r>
          </a:p>
          <a:p>
            <a:pPr algn="just"/>
            <a:endParaRPr lang="en-GB" sz="2800" b="0" dirty="0" smtClean="0">
              <a:latin typeface="Calibri"/>
              <a:cs typeface="Calibri"/>
            </a:endParaRPr>
          </a:p>
          <a:p>
            <a:pPr algn="just"/>
            <a:r>
              <a:rPr lang="en-GB" sz="2800" b="0" dirty="0" err="1" smtClean="0">
                <a:latin typeface="Calibri"/>
                <a:cs typeface="Calibri"/>
              </a:rPr>
              <a:t>Bacteremia</a:t>
            </a:r>
            <a:r>
              <a:rPr lang="en-GB" sz="2800" b="0" dirty="0" smtClean="0">
                <a:latin typeface="Calibri"/>
                <a:cs typeface="Calibri"/>
              </a:rPr>
              <a:t>:		Presence of 		bacteria in blood samples</a:t>
            </a:r>
          </a:p>
          <a:p>
            <a:pPr algn="just"/>
            <a:r>
              <a:rPr lang="en-GB" sz="2800" b="0" dirty="0" err="1" smtClean="0">
                <a:latin typeface="Calibri"/>
                <a:cs typeface="Calibri"/>
              </a:rPr>
              <a:t>Viremia</a:t>
            </a:r>
            <a:r>
              <a:rPr lang="en-GB" sz="2800" b="0" dirty="0" smtClean="0">
                <a:latin typeface="Calibri"/>
                <a:cs typeface="Calibri"/>
              </a:rPr>
              <a:t> 								virus		</a:t>
            </a:r>
          </a:p>
          <a:p>
            <a:pPr algn="just"/>
            <a:r>
              <a:rPr lang="en-GB" sz="2800" b="0" dirty="0" err="1" smtClean="0">
                <a:latin typeface="Calibri"/>
                <a:cs typeface="Calibri"/>
              </a:rPr>
              <a:t>Fongemia</a:t>
            </a:r>
            <a:r>
              <a:rPr lang="en-GB" sz="2800" b="0" dirty="0" smtClean="0">
                <a:latin typeface="Calibri"/>
                <a:cs typeface="Calibri"/>
              </a:rPr>
              <a:t> 			 				fungi</a:t>
            </a:r>
          </a:p>
          <a:p>
            <a:pPr algn="just"/>
            <a:r>
              <a:rPr lang="en-GB" sz="2800" b="0" dirty="0" err="1" smtClean="0">
                <a:latin typeface="Calibri"/>
                <a:cs typeface="Calibri"/>
              </a:rPr>
              <a:t>Parasitemia</a:t>
            </a:r>
            <a:r>
              <a:rPr lang="en-GB" sz="2800" b="0" dirty="0" smtClean="0">
                <a:latin typeface="Calibri"/>
                <a:cs typeface="Calibri"/>
              </a:rPr>
              <a:t> 			 				parasite</a:t>
            </a:r>
            <a:endParaRPr lang="en-GB" sz="2800" b="0" dirty="0">
              <a:latin typeface="Calibri"/>
              <a:cs typeface="Calibri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460230" y="6166466"/>
            <a:ext cx="3573662" cy="48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/>
              <a:buNone/>
            </a:pPr>
            <a:endParaRPr lang="en-GB" sz="1200" i="1" dirty="0" smtClean="0">
              <a:solidFill>
                <a:srgbClr val="000000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4328" y="6080419"/>
            <a:ext cx="5334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>
                <a:solidFill>
                  <a:srgbClr val="000000"/>
                </a:solidFill>
                <a:ea typeface="ＭＳ Ｐゴシック" charset="0"/>
                <a:cs typeface="Calibri"/>
              </a:rPr>
              <a:t>Bone RC et al. Chest 1992;101:1644-</a:t>
            </a:r>
            <a:r>
              <a:rPr lang="en-GB" sz="1200" i="1" dirty="0" smtClean="0">
                <a:solidFill>
                  <a:srgbClr val="000000"/>
                </a:solidFill>
                <a:ea typeface="ＭＳ Ｐゴシック" charset="0"/>
                <a:cs typeface="Calibri"/>
              </a:rPr>
              <a:t>55</a:t>
            </a:r>
            <a:endParaRPr lang="fr-FR" sz="1200" i="1" dirty="0" smtClean="0"/>
          </a:p>
          <a:p>
            <a:pPr algn="r"/>
            <a:r>
              <a:rPr lang="fr-FR" sz="1200" i="1" dirty="0" smtClean="0"/>
              <a:t>Levy </a:t>
            </a:r>
            <a:r>
              <a:rPr lang="fr-FR" sz="1200" i="1" dirty="0"/>
              <a:t>MM et al. </a:t>
            </a:r>
            <a:r>
              <a:rPr lang="fr-FR" sz="1200" i="1" dirty="0" err="1"/>
              <a:t>Crit</a:t>
            </a:r>
            <a:r>
              <a:rPr lang="fr-FR" sz="1200" i="1" dirty="0"/>
              <a:t> Care Med </a:t>
            </a:r>
            <a:r>
              <a:rPr lang="nb-NO" sz="1200" i="1" dirty="0"/>
              <a:t>2003; 31: 1250–56.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xmlns="" val="209043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5247"/>
            <a:ext cx="8229600" cy="818666"/>
          </a:xfrm>
        </p:spPr>
        <p:txBody>
          <a:bodyPr>
            <a:normAutofit/>
          </a:bodyPr>
          <a:lstStyle/>
          <a:p>
            <a:r>
              <a:rPr lang="en-GB" smtClean="0"/>
              <a:t>The initial definitions of sepsis</a:t>
            </a:r>
            <a:endParaRPr lang="en-GB"/>
          </a:p>
        </p:txBody>
      </p:sp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11" r="5000" b="23817"/>
          <a:stretch/>
        </p:blipFill>
        <p:spPr>
          <a:xfrm>
            <a:off x="176688" y="1417638"/>
            <a:ext cx="8686800" cy="607392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289827" y="1943653"/>
            <a:ext cx="3573662" cy="48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/>
              <a:buNone/>
            </a:pP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Bone RC et al. Chest 1992;101:1644-55</a:t>
            </a:r>
          </a:p>
          <a:p>
            <a:pPr algn="r">
              <a:buNone/>
            </a:pP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 Authors. </a:t>
            </a:r>
            <a:r>
              <a:rPr lang="en-GB" sz="1200" i="1" dirty="0" err="1" smtClean="0">
                <a:latin typeface="Calibri"/>
                <a:cs typeface="Calibri"/>
              </a:rPr>
              <a:t>Crit</a:t>
            </a:r>
            <a:r>
              <a:rPr lang="en-GB" sz="1200" i="1" dirty="0" smtClean="0">
                <a:latin typeface="Calibri"/>
                <a:cs typeface="Calibri"/>
              </a:rPr>
              <a:t> Care Med. 1992; 20:864-74.</a:t>
            </a:r>
            <a:endParaRPr lang="en-GB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652140"/>
            <a:ext cx="8510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Sepsis results from a host’s systemic inflammatory response syndrome (SIRS) to infection</a:t>
            </a:r>
            <a:endParaRPr lang="en-GB"/>
          </a:p>
        </p:txBody>
      </p:sp>
      <p:pic>
        <p:nvPicPr>
          <p:cNvPr id="7" name="Image 6" descr="Sans tit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8" t="20006" r="15504" b="15919"/>
          <a:stretch/>
        </p:blipFill>
        <p:spPr>
          <a:xfrm>
            <a:off x="1093299" y="3920435"/>
            <a:ext cx="6533323" cy="2535402"/>
          </a:xfrm>
          <a:prstGeom prst="rect">
            <a:avLst/>
          </a:prstGeom>
        </p:spPr>
      </p:pic>
      <p:pic>
        <p:nvPicPr>
          <p:cNvPr id="8" name="Image 7" descr="Sans titr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7" t="6051" r="14883" b="79995"/>
          <a:stretch/>
        </p:blipFill>
        <p:spPr>
          <a:xfrm>
            <a:off x="1093299" y="3279913"/>
            <a:ext cx="6533323" cy="6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2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5247"/>
            <a:ext cx="8229600" cy="818666"/>
          </a:xfrm>
        </p:spPr>
        <p:txBody>
          <a:bodyPr>
            <a:normAutofit/>
          </a:bodyPr>
          <a:lstStyle/>
          <a:p>
            <a:r>
              <a:rPr lang="en-GB" dirty="0" smtClean="0"/>
              <a:t>The clinical definitions of sepsis</a:t>
            </a:r>
            <a:endParaRPr lang="en-GB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420087" y="6209888"/>
            <a:ext cx="3573662" cy="48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/>
              <a:buNone/>
            </a:pP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Bone RC et al. Chest 1992;101:1644-55</a:t>
            </a:r>
          </a:p>
          <a:p>
            <a:pPr algn="r">
              <a:buNone/>
            </a:pPr>
            <a:r>
              <a:rPr lang="en-GB" sz="1200" i="1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No Authors. </a:t>
            </a:r>
            <a:r>
              <a:rPr lang="en-GB" sz="1200" i="1" dirty="0" err="1" smtClean="0">
                <a:latin typeface="Calibri"/>
                <a:cs typeface="Calibri"/>
              </a:rPr>
              <a:t>Crit</a:t>
            </a:r>
            <a:r>
              <a:rPr lang="en-GB" sz="1200" i="1" dirty="0" smtClean="0">
                <a:latin typeface="Calibri"/>
                <a:cs typeface="Calibri"/>
              </a:rPr>
              <a:t> Care Med. 1992; 20:864-74.</a:t>
            </a:r>
            <a:endParaRPr lang="en-GB" sz="12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Image 2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7" t="6985"/>
          <a:stretch/>
        </p:blipFill>
        <p:spPr>
          <a:xfrm>
            <a:off x="108550" y="1617478"/>
            <a:ext cx="9035450" cy="30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3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81D58"/>
    </a:dk1>
    <a:lt1>
      <a:srgbClr val="FAFD00"/>
    </a:lt1>
    <a:dk2>
      <a:srgbClr val="00279F"/>
    </a:dk2>
    <a:lt2>
      <a:srgbClr val="FFFFFF"/>
    </a:lt2>
    <a:accent1>
      <a:srgbClr val="F57B49"/>
    </a:accent1>
    <a:accent2>
      <a:srgbClr val="EAEC5E"/>
    </a:accent2>
    <a:accent3>
      <a:srgbClr val="AAACCD"/>
    </a:accent3>
    <a:accent4>
      <a:srgbClr val="D6D800"/>
    </a:accent4>
    <a:accent5>
      <a:srgbClr val="F9BFB1"/>
    </a:accent5>
    <a:accent6>
      <a:srgbClr val="D4D654"/>
    </a:accent6>
    <a:hlink>
      <a:srgbClr val="00B7A5"/>
    </a:hlink>
    <a:folHlink>
      <a:srgbClr val="063DE8"/>
    </a:folHlink>
  </a:clrScheme>
  <a:fontScheme name="Sans titre 1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81D58"/>
    </a:dk1>
    <a:lt1>
      <a:srgbClr val="FAFD00"/>
    </a:lt1>
    <a:dk2>
      <a:srgbClr val="00279F"/>
    </a:dk2>
    <a:lt2>
      <a:srgbClr val="FFFFFF"/>
    </a:lt2>
    <a:accent1>
      <a:srgbClr val="F57B49"/>
    </a:accent1>
    <a:accent2>
      <a:srgbClr val="EAEC5E"/>
    </a:accent2>
    <a:accent3>
      <a:srgbClr val="AAACCD"/>
    </a:accent3>
    <a:accent4>
      <a:srgbClr val="D6D800"/>
    </a:accent4>
    <a:accent5>
      <a:srgbClr val="F9BFB1"/>
    </a:accent5>
    <a:accent6>
      <a:srgbClr val="D4D654"/>
    </a:accent6>
    <a:hlink>
      <a:srgbClr val="00B7A5"/>
    </a:hlink>
    <a:folHlink>
      <a:srgbClr val="063DE8"/>
    </a:folHlink>
  </a:clrScheme>
  <a:fontScheme name="Sans titre 1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1280</Words>
  <Application>Microsoft Macintosh PowerPoint</Application>
  <PresentationFormat>On-screen Show (4:3)</PresentationFormat>
  <Paragraphs>192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Thème Office</vt:lpstr>
      <vt:lpstr>Updated guidelines in septic shock</vt:lpstr>
      <vt:lpstr>Disclosure</vt:lpstr>
      <vt:lpstr>Global estimates of hospital treated sepsis cases/year 30.7 millions</vt:lpstr>
      <vt:lpstr>Slide 4</vt:lpstr>
      <vt:lpstr>Slide 5</vt:lpstr>
      <vt:lpstr>The initial definitions of sepsis</vt:lpstr>
      <vt:lpstr>Slide 7</vt:lpstr>
      <vt:lpstr>The initial definitions of sepsis</vt:lpstr>
      <vt:lpstr>The clinical definitions of sepsis</vt:lpstr>
      <vt:lpstr>Slide 10</vt:lpstr>
      <vt:lpstr>Slide 11</vt:lpstr>
      <vt:lpstr>Slide 12</vt:lpstr>
      <vt:lpstr>The second definitions of septic shock</vt:lpstr>
      <vt:lpstr>The second definitions of septic shock</vt:lpstr>
      <vt:lpstr>Slide 15</vt:lpstr>
      <vt:lpstr>Slide 16</vt:lpstr>
      <vt:lpstr>Slide 17</vt:lpstr>
      <vt:lpstr>Slide 18</vt:lpstr>
      <vt:lpstr>Key message  from 2012 SSC guidelines</vt:lpstr>
      <vt:lpstr>Slide 20</vt:lpstr>
      <vt:lpstr>Slide 21</vt:lpstr>
      <vt:lpstr>Slide 22</vt:lpstr>
      <vt:lpstr>Slide 23</vt:lpstr>
      <vt:lpstr>Quick SOFA </vt:lpstr>
      <vt:lpstr>Assessment of criteria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guideline in septic shock</dc:title>
  <dc:creator>P M</dc:creator>
  <cp:lastModifiedBy>Windows User</cp:lastModifiedBy>
  <cp:revision>90</cp:revision>
  <dcterms:created xsi:type="dcterms:W3CDTF">2016-06-11T05:23:28Z</dcterms:created>
  <dcterms:modified xsi:type="dcterms:W3CDTF">2016-06-18T17:09:28Z</dcterms:modified>
</cp:coreProperties>
</file>