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2" r:id="rId47"/>
    <p:sldId id="301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205B-731E-42D4-98B1-3C3412E7D562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B608-41A4-4140-B745-1D5F93667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280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205B-731E-42D4-98B1-3C3412E7D562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B608-41A4-4140-B745-1D5F93667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02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205B-731E-42D4-98B1-3C3412E7D562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B608-41A4-4140-B745-1D5F93667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1077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205B-731E-42D4-98B1-3C3412E7D562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B608-41A4-4140-B745-1D5F93667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16846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205B-731E-42D4-98B1-3C3412E7D562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B608-41A4-4140-B745-1D5F93667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7672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205B-731E-42D4-98B1-3C3412E7D562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B608-41A4-4140-B745-1D5F93667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595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205B-731E-42D4-98B1-3C3412E7D562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B608-41A4-4140-B745-1D5F93667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5493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205B-731E-42D4-98B1-3C3412E7D562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B608-41A4-4140-B745-1D5F93667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1926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205B-731E-42D4-98B1-3C3412E7D562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B608-41A4-4140-B745-1D5F93667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535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205B-731E-42D4-98B1-3C3412E7D562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B608-41A4-4140-B745-1D5F93667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153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205B-731E-42D4-98B1-3C3412E7D562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B608-41A4-4140-B745-1D5F93667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435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205B-731E-42D4-98B1-3C3412E7D562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B608-41A4-4140-B745-1D5F93667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605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205B-731E-42D4-98B1-3C3412E7D562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B608-41A4-4140-B745-1D5F93667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923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205B-731E-42D4-98B1-3C3412E7D562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B608-41A4-4140-B745-1D5F93667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107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205B-731E-42D4-98B1-3C3412E7D562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B608-41A4-4140-B745-1D5F93667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859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205B-731E-42D4-98B1-3C3412E7D562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B608-41A4-4140-B745-1D5F93667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704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205B-731E-42D4-98B1-3C3412E7D562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B608-41A4-4140-B745-1D5F93667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41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2205B-731E-42D4-98B1-3C3412E7D562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2B608-41A4-4140-B745-1D5F93667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4253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20990"/>
            <a:ext cx="9144000" cy="2094611"/>
          </a:xfrm>
        </p:spPr>
        <p:txBody>
          <a:bodyPr>
            <a:normAutofit/>
          </a:bodyPr>
          <a:lstStyle/>
          <a:p>
            <a:r>
              <a:rPr lang="vi-VN" dirty="0" smtClean="0"/>
              <a:t>TĂNG ÁP ĐỘNG MẠCH</a:t>
            </a:r>
            <a:r>
              <a:rPr lang="en-US" dirty="0" smtClean="0"/>
              <a:t> </a:t>
            </a:r>
            <a:r>
              <a:rPr lang="vi-VN" dirty="0" smtClean="0"/>
              <a:t>PHỔI</a:t>
            </a:r>
            <a:br>
              <a:rPr lang="vi-VN" dirty="0" smtClean="0"/>
            </a:br>
            <a:r>
              <a:rPr lang="vi-VN" dirty="0" smtClean="0"/>
              <a:t>và GÂY MÊ HỒI SỨC</a:t>
            </a:r>
            <a:br>
              <a:rPr lang="vi-VN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15601"/>
            <a:ext cx="6858000" cy="1241822"/>
          </a:xfrm>
        </p:spPr>
        <p:txBody>
          <a:bodyPr/>
          <a:lstStyle/>
          <a:p>
            <a:r>
              <a:rPr lang="vi-VN" dirty="0" smtClean="0"/>
              <a:t>PGS.TS.BS.Nguyễn Thị Quý</a:t>
            </a:r>
            <a:br>
              <a:rPr lang="vi-VN" dirty="0" smtClean="0"/>
            </a:br>
            <a:r>
              <a:rPr lang="vi-VN" dirty="0" smtClean="0"/>
              <a:t>Viện Tim TP. HCM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387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295271"/>
            <a:ext cx="7765321" cy="1326321"/>
          </a:xfrm>
        </p:spPr>
        <p:txBody>
          <a:bodyPr/>
          <a:lstStyle/>
          <a:p>
            <a:r>
              <a:rPr lang="vi-VN" b="0" dirty="0"/>
              <a:t>TALĐMP và sự tương tác giữa các thất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2429298"/>
            <a:ext cx="7765322" cy="4293474"/>
          </a:xfrm>
        </p:spPr>
        <p:txBody>
          <a:bodyPr>
            <a:normAutofit fontScale="70000" lnSpcReduction="20000"/>
          </a:bodyPr>
          <a:lstStyle/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RV </a:t>
            </a:r>
            <a:r>
              <a:rPr lang="en-US" i="1" dirty="0"/>
              <a:t>= right ventricle; LV = left ventricle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69970" y="1805902"/>
            <a:ext cx="2926724" cy="3767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1350"/>
              <a:t>Bình thường</a:t>
            </a:r>
            <a:endParaRPr lang="vi-VN" sz="1350" dirty="0"/>
          </a:p>
        </p:txBody>
      </p:sp>
      <p:sp>
        <p:nvSpPr>
          <p:cNvPr id="5" name="Rounded Rectangle 4"/>
          <p:cNvSpPr/>
          <p:nvPr/>
        </p:nvSpPr>
        <p:spPr>
          <a:xfrm>
            <a:off x="4710319" y="1701863"/>
            <a:ext cx="2926724" cy="6471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  <a:p>
            <a:pPr algn="ctr"/>
            <a:r>
              <a:rPr lang="vi-VN" sz="1350" dirty="0"/>
              <a:t>TAĐMP= Tăng AL và kích thước</a:t>
            </a:r>
          </a:p>
          <a:p>
            <a:pPr algn="ctr"/>
            <a:r>
              <a:rPr lang="vi-VN" sz="1350" dirty="0"/>
              <a:t>TP dẫn đến giảm đổ đầy TT và</a:t>
            </a:r>
          </a:p>
          <a:p>
            <a:pPr algn="ctr"/>
            <a:r>
              <a:rPr lang="vi-VN" sz="1350" dirty="0"/>
              <a:t>cung lượng tim</a:t>
            </a:r>
          </a:p>
          <a:p>
            <a:pPr algn="ctr"/>
            <a:endParaRPr lang="vi-VN" sz="13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86" y="2429298"/>
            <a:ext cx="3010891" cy="3083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548" y="2429298"/>
            <a:ext cx="3782141" cy="362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8471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0" dirty="0"/>
              <a:t>Cơ chế thường gặp của suy 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577" y="2419640"/>
            <a:ext cx="7765322" cy="3325143"/>
          </a:xfrm>
        </p:spPr>
        <p:txBody>
          <a:bodyPr/>
          <a:lstStyle/>
          <a:p>
            <a:r>
              <a:rPr lang="vi-VN" dirty="0"/>
              <a:t>Tăng áp lực ĐMP tâm thu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Thiếu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máu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TP</a:t>
            </a:r>
          </a:p>
          <a:p>
            <a:r>
              <a:rPr lang="vi-VN" dirty="0" smtClean="0"/>
              <a:t>Kết </a:t>
            </a:r>
            <a:r>
              <a:rPr lang="vi-VN" dirty="0"/>
              <a:t>hợp cả tăng AL ĐMP và thiếu máu 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9406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0" dirty="0"/>
              <a:t>Dấu hiệu nặng của bệnh </a:t>
            </a:r>
            <a:r>
              <a:rPr lang="vi-VN" b="0" dirty="0" smtClean="0"/>
              <a:t>lý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Khó thở khi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ngh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ỉ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ngơi</a:t>
            </a:r>
          </a:p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Cung lượng tim thấp với toan biến dưỡng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Tình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trạng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thiếu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02</a:t>
            </a:r>
          </a:p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Dấu hiệu suy tim P (sóng A trên biểu đồ TM cảnh cao, phù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goại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to)</a:t>
            </a:r>
          </a:p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Ngất (tiên lượng kém)</a:t>
            </a:r>
          </a:p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Đau ngực (dấu hiệu của TMCT thất phải)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340" y="3943632"/>
            <a:ext cx="3438660" cy="207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5226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/>
              <a:t>Phân</a:t>
            </a:r>
            <a:r>
              <a:rPr lang="en-US" b="0" dirty="0"/>
              <a:t> </a:t>
            </a:r>
            <a:r>
              <a:rPr lang="en-US" b="0" dirty="0" err="1"/>
              <a:t>đô</a:t>
            </a:r>
            <a:r>
              <a:rPr lang="en-US" b="0" dirty="0"/>
              <a:t>̣ </a:t>
            </a:r>
            <a:r>
              <a:rPr lang="en-US" b="0" dirty="0" err="1"/>
              <a:t>tình</a:t>
            </a:r>
            <a:r>
              <a:rPr lang="en-US" b="0" dirty="0"/>
              <a:t> </a:t>
            </a:r>
            <a:r>
              <a:rPr lang="en-US" b="0" dirty="0" err="1"/>
              <a:t>trạng</a:t>
            </a:r>
            <a:r>
              <a:rPr lang="en-US" b="0" dirty="0"/>
              <a:t> TAĐMP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(modified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NYHA)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981" y="1935922"/>
            <a:ext cx="9089718" cy="4542152"/>
          </a:xfrm>
        </p:spPr>
        <p:txBody>
          <a:bodyPr>
            <a:normAutofit/>
          </a:bodyPr>
          <a:lstStyle/>
          <a:p>
            <a:r>
              <a:rPr lang="vi-VN" b="1" dirty="0"/>
              <a:t>I: </a:t>
            </a:r>
            <a:r>
              <a:rPr lang="vi-VN" dirty="0"/>
              <a:t>BN không có hạn chế bất kỳ hoạt động thể lực nào.</a:t>
            </a:r>
          </a:p>
          <a:p>
            <a:r>
              <a:rPr lang="vi-VN" b="1" dirty="0"/>
              <a:t>II</a:t>
            </a:r>
            <a:r>
              <a:rPr lang="vi-VN" dirty="0"/>
              <a:t>: Hạn chế nhẹ các hoạt động thể lực. Dễ chịu khi nghĩ ngơi, nhưng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vi-VN" dirty="0" smtClean="0"/>
              <a:t>những </a:t>
            </a:r>
            <a:r>
              <a:rPr lang="vi-VN" dirty="0"/>
              <a:t>hoạt động thể lực BT gây tăng khó thở, mệt, đau ngực hoặc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ngất</a:t>
            </a:r>
            <a:endParaRPr lang="en-US" dirty="0"/>
          </a:p>
          <a:p>
            <a:r>
              <a:rPr lang="vi-VN" b="1" dirty="0"/>
              <a:t>III</a:t>
            </a:r>
            <a:r>
              <a:rPr lang="vi-VN" dirty="0"/>
              <a:t>: BN bị hạn chế thể lực đáng kể. Dễ chịu khi nghĩ ngơi. Các hoạt động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vi-VN" dirty="0" smtClean="0"/>
              <a:t>thể </a:t>
            </a:r>
            <a:r>
              <a:rPr lang="vi-VN" dirty="0"/>
              <a:t>lực nhẹ hơn BT gây mệt quá mức, khó thở, đau ngực hoặc ngất</a:t>
            </a:r>
          </a:p>
          <a:p>
            <a:r>
              <a:rPr lang="vi-VN" b="1" dirty="0"/>
              <a:t>IV</a:t>
            </a:r>
            <a:r>
              <a:rPr lang="vi-VN" dirty="0"/>
              <a:t>: BN không thực hiện được bất kỳ hoạt động thể lực nào. BN khó thở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vi-VN" dirty="0" smtClean="0"/>
              <a:t>hoặc </a:t>
            </a:r>
            <a:r>
              <a:rPr lang="vi-VN" dirty="0"/>
              <a:t>mệt ngay cả khi nghĩ ngơi và tồi tệ hơn bởi bất kỳ hoạt động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vi-VN" dirty="0" smtClean="0"/>
              <a:t>thể </a:t>
            </a:r>
            <a:r>
              <a:rPr lang="vi-VN" dirty="0"/>
              <a:t>lực nào.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1742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097" y="236113"/>
            <a:ext cx="8152779" cy="1326321"/>
          </a:xfrm>
        </p:spPr>
        <p:txBody>
          <a:bodyPr>
            <a:normAutofit fontScale="90000"/>
          </a:bodyPr>
          <a:lstStyle/>
          <a:p>
            <a:r>
              <a:rPr lang="vi-VN" b="0" dirty="0"/>
              <a:t>Thang điểm OMS</a:t>
            </a:r>
            <a:br>
              <a:rPr lang="vi-VN" b="0" dirty="0"/>
            </a:br>
            <a:r>
              <a:rPr lang="vi-VN" b="0" dirty="0"/>
              <a:t>(đánh giá mức độ nặng của bệnh lý)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097" y="1665248"/>
            <a:ext cx="7765322" cy="3522524"/>
          </a:xfrm>
        </p:spPr>
        <p:txBody>
          <a:bodyPr>
            <a:noAutofit/>
          </a:bodyPr>
          <a:lstStyle/>
          <a:p>
            <a:r>
              <a:rPr lang="vi-VN" dirty="0" smtClean="0"/>
              <a:t>Bệnh </a:t>
            </a:r>
            <a:r>
              <a:rPr lang="vi-VN" dirty="0"/>
              <a:t>nhân không có triệu chứng lúc nghĩ ngơi:</a:t>
            </a:r>
          </a:p>
          <a:p>
            <a:pPr marL="0" indent="0">
              <a:buNone/>
            </a:pPr>
            <a:r>
              <a:rPr lang="vi-VN" b="1" dirty="0" smtClean="0"/>
              <a:t>Stade </a:t>
            </a:r>
            <a:r>
              <a:rPr lang="vi-VN" b="1" dirty="0"/>
              <a:t>I</a:t>
            </a:r>
            <a:r>
              <a:rPr lang="vi-VN" dirty="0"/>
              <a:t>: không hạn chế hoạt động thể lực</a:t>
            </a:r>
          </a:p>
          <a:p>
            <a:pPr marL="0" indent="0">
              <a:buNone/>
            </a:pPr>
            <a:r>
              <a:rPr lang="vi-VN" b="1" dirty="0" smtClean="0"/>
              <a:t>Stade </a:t>
            </a:r>
            <a:r>
              <a:rPr lang="vi-VN" b="1" dirty="0"/>
              <a:t>II</a:t>
            </a:r>
            <a:r>
              <a:rPr lang="vi-VN" dirty="0"/>
              <a:t>: hạn chế nhẹ hoạt động thể lực, tr/c (khó thở, đau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vi-VN" dirty="0" smtClean="0"/>
              <a:t>ngực</a:t>
            </a:r>
            <a:r>
              <a:rPr lang="vi-VN" dirty="0"/>
              <a:t>, ngất) xuất hiện bởi hoạt động gắng sức.</a:t>
            </a:r>
          </a:p>
          <a:p>
            <a:pPr marL="0" indent="0">
              <a:buNone/>
            </a:pPr>
            <a:r>
              <a:rPr lang="vi-VN" b="1" dirty="0" smtClean="0"/>
              <a:t>Stade </a:t>
            </a:r>
            <a:r>
              <a:rPr lang="vi-VN" b="1" dirty="0"/>
              <a:t>III</a:t>
            </a:r>
            <a:r>
              <a:rPr lang="vi-VN" dirty="0"/>
              <a:t>: hạn chế đáng kể các hoạt động thể lực, tr/c xảy ra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vi-VN" dirty="0" smtClean="0"/>
              <a:t>đ/v </a:t>
            </a:r>
            <a:r>
              <a:rPr lang="vi-VN" dirty="0"/>
              <a:t>gắng sức ít hơn</a:t>
            </a:r>
          </a:p>
          <a:p>
            <a:r>
              <a:rPr lang="vi-VN" dirty="0" smtClean="0"/>
              <a:t>BN </a:t>
            </a:r>
            <a:r>
              <a:rPr lang="vi-VN" dirty="0"/>
              <a:t>với TALĐMP có triệu chứng lúc nghĩ ngơi</a:t>
            </a:r>
          </a:p>
          <a:p>
            <a:pPr marL="0" indent="0">
              <a:buNone/>
            </a:pPr>
            <a:r>
              <a:rPr lang="vi-VN" b="1" dirty="0" smtClean="0"/>
              <a:t>Stade </a:t>
            </a:r>
            <a:r>
              <a:rPr lang="vi-VN" b="1" dirty="0"/>
              <a:t>IV</a:t>
            </a:r>
            <a:r>
              <a:rPr lang="vi-VN" dirty="0"/>
              <a:t>: Khó thở ngay cả khi nghĩ ngơi, suy tim </a:t>
            </a:r>
            <a:r>
              <a:rPr lang="vi-VN" dirty="0" smtClean="0"/>
              <a:t>phải</a:t>
            </a:r>
            <a:endParaRPr lang="en-US" dirty="0" smtClean="0"/>
          </a:p>
          <a:p>
            <a:pPr marL="0" indent="0">
              <a:buNone/>
            </a:pPr>
            <a:endParaRPr lang="fr-FR" i="1" dirty="0" smtClean="0">
              <a:solidFill>
                <a:schemeClr val="tx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fr-FR" i="1" dirty="0" smtClean="0">
                <a:solidFill>
                  <a:schemeClr val="tx2">
                    <a:lumMod val="90000"/>
                  </a:schemeClr>
                </a:solidFill>
              </a:rPr>
              <a:t>OMS </a:t>
            </a:r>
            <a:r>
              <a:rPr lang="fr-FR" i="1" dirty="0">
                <a:solidFill>
                  <a:schemeClr val="tx2">
                    <a:lumMod val="90000"/>
                  </a:schemeClr>
                </a:solidFill>
              </a:rPr>
              <a:t>: Organisation Mondiale de la Santé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487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0"/>
            <a:ext cx="7765321" cy="994741"/>
          </a:xfrm>
        </p:spPr>
        <p:txBody>
          <a:bodyPr/>
          <a:lstStyle/>
          <a:p>
            <a:r>
              <a:rPr lang="vi-VN" b="0" dirty="0"/>
              <a:t>Lược đồ điều </a:t>
            </a:r>
            <a:r>
              <a:rPr lang="vi-VN" b="0" dirty="0" smtClean="0"/>
              <a:t>trị</a:t>
            </a:r>
            <a:r>
              <a:rPr lang="en-US" b="0" dirty="0" smtClean="0"/>
              <a:t> (ESC 2015)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816" y="994740"/>
            <a:ext cx="8364938" cy="572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8132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0"/>
            <a:ext cx="7765321" cy="1326321"/>
          </a:xfrm>
        </p:spPr>
        <p:txBody>
          <a:bodyPr/>
          <a:lstStyle/>
          <a:p>
            <a:r>
              <a:rPr lang="vi-VN" b="0" dirty="0"/>
              <a:t>Tăng áp ĐMP: khả năng sống nếu không điều trị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39" y="1232062"/>
            <a:ext cx="8619471" cy="52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3976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0"/>
            <a:ext cx="7765321" cy="1326321"/>
          </a:xfrm>
        </p:spPr>
        <p:txBody>
          <a:bodyPr/>
          <a:lstStyle/>
          <a:p>
            <a:r>
              <a:rPr lang="vi-VN" b="0" dirty="0"/>
              <a:t>Các thuốc điều trị mới cải thiện chất lượng sống BN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074" y="1326321"/>
            <a:ext cx="8567864" cy="473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6548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0"/>
            <a:ext cx="7765321" cy="1326321"/>
          </a:xfrm>
        </p:spPr>
        <p:txBody>
          <a:bodyPr/>
          <a:lstStyle/>
          <a:p>
            <a:r>
              <a:rPr lang="vi-VN" b="0" dirty="0"/>
              <a:t>Điều trị không trực tiếp TAĐMP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42" y="1326321"/>
            <a:ext cx="8638958" cy="511311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Kháng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kháng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vitamine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 (warfarin)</a:t>
            </a:r>
          </a:p>
          <a:p>
            <a:r>
              <a:rPr lang="vi-VN" b="1" dirty="0" smtClean="0">
                <a:latin typeface="Arial" panose="020B0604020202020204" pitchFamily="34" charset="0"/>
                <a:cs typeface="Arial" panose="020B0604020202020204" pitchFamily="34" charset="0"/>
              </a:rPr>
              <a:t>Lợi 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tiểu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Chỉ khi có triệu chứng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Digoxin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Co bóp cơ tim kém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Rung nhỉ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kiểm soát nhịp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Inotropes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- Doutamine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thường dùng trong RL chức năng TP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>
                <a:solidFill>
                  <a:schemeClr val="tx2">
                    <a:lumMod val="90000"/>
                  </a:schemeClr>
                </a:solidFill>
              </a:rPr>
              <a:t>Barst </a:t>
            </a:r>
            <a:r>
              <a:rPr lang="nl-NL" dirty="0">
                <a:solidFill>
                  <a:schemeClr val="tx2">
                    <a:lumMod val="90000"/>
                  </a:schemeClr>
                </a:solidFill>
              </a:rPr>
              <a:t>RJ et al , JACC 2009; 54: S78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392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34851"/>
            <a:ext cx="7765321" cy="1326321"/>
          </a:xfrm>
        </p:spPr>
        <p:txBody>
          <a:bodyPr/>
          <a:lstStyle/>
          <a:p>
            <a:r>
              <a:rPr lang="en-US" b="0" dirty="0" err="1"/>
              <a:t>Điều</a:t>
            </a:r>
            <a:r>
              <a:rPr lang="en-US" b="0" dirty="0"/>
              <a:t> trị </a:t>
            </a:r>
            <a:r>
              <a:rPr lang="en-US" b="0" dirty="0" err="1"/>
              <a:t>không</a:t>
            </a:r>
            <a:r>
              <a:rPr lang="en-US" b="0" dirty="0"/>
              <a:t> </a:t>
            </a:r>
            <a:r>
              <a:rPr lang="en-US" b="0" dirty="0" err="1"/>
              <a:t>đặc</a:t>
            </a:r>
            <a:r>
              <a:rPr lang="en-US" b="0" dirty="0"/>
              <a:t> </a:t>
            </a:r>
            <a:r>
              <a:rPr lang="en-US" b="0" dirty="0" err="1"/>
              <a:t>hiệu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954395"/>
            <a:ext cx="7765322" cy="4459284"/>
          </a:xfrm>
        </p:spPr>
        <p:txBody>
          <a:bodyPr>
            <a:normAutofit/>
          </a:bodyPr>
          <a:lstStyle/>
          <a:p>
            <a:r>
              <a:rPr lang="en-US" dirty="0" err="1"/>
              <a:t>Chẹn</a:t>
            </a:r>
            <a:r>
              <a:rPr lang="en-US" dirty="0"/>
              <a:t> </a:t>
            </a:r>
            <a:r>
              <a:rPr lang="en-US" dirty="0" err="1"/>
              <a:t>kênh</a:t>
            </a:r>
            <a:r>
              <a:rPr lang="en-US" dirty="0"/>
              <a:t> </a:t>
            </a:r>
            <a:r>
              <a:rPr lang="en-US" dirty="0" err="1"/>
              <a:t>calci</a:t>
            </a:r>
            <a:endParaRPr lang="en-US" dirty="0"/>
          </a:p>
          <a:p>
            <a:r>
              <a:rPr lang="en-US" dirty="0" err="1"/>
              <a:t>Nifedipine</a:t>
            </a:r>
            <a:r>
              <a:rPr lang="en-US" dirty="0"/>
              <a:t> (120-240mg/d)</a:t>
            </a:r>
          </a:p>
          <a:p>
            <a:r>
              <a:rPr lang="en-US" dirty="0"/>
              <a:t>Diltiazem (240- 720mg/d)</a:t>
            </a:r>
          </a:p>
          <a:p>
            <a:r>
              <a:rPr lang="en-US" dirty="0"/>
              <a:t>Amlodipine (20-30mg/d).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>
                <a:solidFill>
                  <a:schemeClr val="tx2">
                    <a:lumMod val="90000"/>
                  </a:schemeClr>
                </a:solidFill>
              </a:rPr>
              <a:t>ESA </a:t>
            </a:r>
            <a:r>
              <a:rPr lang="en-US" i="1" dirty="0">
                <a:solidFill>
                  <a:schemeClr val="tx2">
                    <a:lumMod val="90000"/>
                  </a:schemeClr>
                </a:solidFill>
              </a:rPr>
              <a:t>2015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7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Định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phổi</a:t>
            </a:r>
            <a:r>
              <a:rPr lang="en-US" dirty="0"/>
              <a:t> (PAH)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060" y="2248763"/>
            <a:ext cx="5651245" cy="364214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19154" y="2653853"/>
            <a:ext cx="2869223" cy="367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b="1" dirty="0" err="1"/>
              <a:t>Tăng</a:t>
            </a:r>
            <a:r>
              <a:rPr lang="en-US" sz="1350" b="1" dirty="0"/>
              <a:t> </a:t>
            </a:r>
            <a:r>
              <a:rPr lang="en-US" sz="1350" b="1" dirty="0" err="1"/>
              <a:t>áp</a:t>
            </a:r>
            <a:r>
              <a:rPr lang="en-US" sz="1350" b="1" dirty="0"/>
              <a:t> </a:t>
            </a:r>
            <a:r>
              <a:rPr lang="en-US" sz="1350" b="1" dirty="0" err="1"/>
              <a:t>phổi</a:t>
            </a:r>
            <a:r>
              <a:rPr lang="en-US" sz="1350" b="1" dirty="0"/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19154" y="4125204"/>
            <a:ext cx="2869223" cy="367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 b="1" dirty="0"/>
          </a:p>
          <a:p>
            <a:pPr algn="ctr"/>
            <a:r>
              <a:rPr lang="en-US" sz="1350" b="1" dirty="0" err="1"/>
              <a:t>Tăng</a:t>
            </a:r>
            <a:r>
              <a:rPr lang="en-US" sz="1350" b="1" dirty="0"/>
              <a:t> </a:t>
            </a:r>
            <a:r>
              <a:rPr lang="en-US" sz="1350" b="1" dirty="0" err="1"/>
              <a:t>áp</a:t>
            </a:r>
            <a:r>
              <a:rPr lang="en-US" sz="1350" b="1" dirty="0"/>
              <a:t> </a:t>
            </a:r>
            <a:r>
              <a:rPr lang="en-US" sz="1350" b="1" dirty="0" err="1"/>
              <a:t>động</a:t>
            </a:r>
            <a:r>
              <a:rPr lang="en-US" sz="1350" b="1" dirty="0"/>
              <a:t> </a:t>
            </a:r>
            <a:r>
              <a:rPr lang="en-US" sz="1350" b="1" dirty="0" err="1"/>
              <a:t>mạch</a:t>
            </a:r>
            <a:r>
              <a:rPr lang="en-US" sz="1350" b="1" dirty="0"/>
              <a:t> </a:t>
            </a:r>
            <a:r>
              <a:rPr lang="en-US" sz="1350" b="1" dirty="0" err="1"/>
              <a:t>phổi</a:t>
            </a:r>
            <a:r>
              <a:rPr lang="en-US" sz="1350" b="1" dirty="0"/>
              <a:t>:</a:t>
            </a:r>
            <a:endParaRPr lang="en-US" sz="1350" dirty="0"/>
          </a:p>
          <a:p>
            <a:endParaRPr lang="en-US" sz="1350" b="1" dirty="0"/>
          </a:p>
        </p:txBody>
      </p:sp>
    </p:spTree>
    <p:extLst>
      <p:ext uri="{BB962C8B-B14F-4D97-AF65-F5344CB8AC3E}">
        <p14:creationId xmlns:p14="http://schemas.microsoft.com/office/powerpoint/2010/main" xmlns="" val="54955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/>
              <a:t>Điều</a:t>
            </a:r>
            <a:r>
              <a:rPr lang="en-US" b="0" dirty="0"/>
              <a:t> trị </a:t>
            </a:r>
            <a:r>
              <a:rPr lang="en-US" b="0" dirty="0" err="1"/>
              <a:t>đặc</a:t>
            </a:r>
            <a:r>
              <a:rPr lang="en-US" b="0" dirty="0"/>
              <a:t> </a:t>
            </a:r>
            <a:r>
              <a:rPr lang="en-US" b="0" dirty="0" err="1"/>
              <a:t>hiệu</a:t>
            </a:r>
            <a:r>
              <a:rPr lang="en-US" b="0" dirty="0"/>
              <a:t/>
            </a:r>
            <a:br>
              <a:rPr lang="en-US" b="0" dirty="0"/>
            </a:br>
            <a:r>
              <a:rPr lang="vi-VN" b="0" dirty="0"/>
              <a:t>(Dãn mạch phổi chọn lọc)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5" y="2096064"/>
            <a:ext cx="8085167" cy="4098674"/>
          </a:xfrm>
        </p:spPr>
        <p:txBody>
          <a:bodyPr/>
          <a:lstStyle/>
          <a:p>
            <a:pPr marL="0" indent="0">
              <a:buNone/>
            </a:pPr>
            <a:r>
              <a:rPr lang="vi-VN" dirty="0"/>
              <a:t>Đích điều trị dựa trên cơ chế sinh lý bệnh của TAĐMP:</a:t>
            </a:r>
          </a:p>
          <a:p>
            <a:pPr marL="0" indent="0">
              <a:buNone/>
            </a:pPr>
            <a:r>
              <a:rPr lang="vi-VN" dirty="0"/>
              <a:t>1. Sản xuất quá mức endotheline – 1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Thiếu</a:t>
            </a:r>
            <a:r>
              <a:rPr lang="en-US" dirty="0"/>
              <a:t> prostacyclin</a:t>
            </a:r>
          </a:p>
          <a:p>
            <a:pPr marL="0" indent="0">
              <a:buNone/>
            </a:pPr>
            <a:r>
              <a:rPr lang="vi-VN" dirty="0"/>
              <a:t>3. Sản xuất bất thường 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315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0"/>
            <a:ext cx="7765321" cy="1326321"/>
          </a:xfrm>
        </p:spPr>
        <p:txBody>
          <a:bodyPr/>
          <a:lstStyle/>
          <a:p>
            <a:r>
              <a:rPr lang="en-US" b="0" dirty="0" err="1"/>
              <a:t>Điều</a:t>
            </a:r>
            <a:r>
              <a:rPr lang="en-US" b="0" dirty="0"/>
              <a:t> trị </a:t>
            </a:r>
            <a:r>
              <a:rPr lang="en-US" b="0" dirty="0" err="1"/>
              <a:t>đặc</a:t>
            </a:r>
            <a:r>
              <a:rPr lang="en-US" b="0" dirty="0"/>
              <a:t> </a:t>
            </a:r>
            <a:r>
              <a:rPr lang="en-US" b="0" dirty="0" err="1"/>
              <a:t>hiệu</a:t>
            </a:r>
            <a:r>
              <a:rPr lang="en-US" b="0" dirty="0"/>
              <a:t/>
            </a:r>
            <a:br>
              <a:rPr lang="en-US" b="0" dirty="0"/>
            </a:br>
            <a:r>
              <a:rPr lang="vi-VN" b="0" dirty="0"/>
              <a:t>3 con đường cơ chế điều trị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45" y="1184856"/>
            <a:ext cx="7879105" cy="52870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5326" y="6442856"/>
            <a:ext cx="7959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Arial" panose="020B0604020202020204" pitchFamily="34" charset="0"/>
              </a:rPr>
              <a:t>Adapted from Humbert M et al. N </a:t>
            </a:r>
            <a:r>
              <a:rPr lang="en-US" b="0" i="0" u="none" strike="noStrike" baseline="0" dirty="0" err="1" smtClean="0">
                <a:latin typeface="Arial" panose="020B0604020202020204" pitchFamily="34" charset="0"/>
              </a:rPr>
              <a:t>Engl</a:t>
            </a:r>
            <a:r>
              <a:rPr lang="en-US" b="0" i="0" u="none" strike="noStrike" baseline="0" dirty="0" smtClean="0">
                <a:latin typeface="Arial" panose="020B0604020202020204" pitchFamily="34" charset="0"/>
              </a:rPr>
              <a:t> J Med 2004; 351: 1425 - 1436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03065" y="5923844"/>
            <a:ext cx="1146219" cy="3863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1100" dirty="0" smtClean="0"/>
              <a:t>Sildenafil</a:t>
            </a:r>
          </a:p>
          <a:p>
            <a:pPr marL="342900" indent="-342900">
              <a:buAutoNum type="arabicPeriod"/>
            </a:pPr>
            <a:r>
              <a:rPr lang="en-US" sz="1100" dirty="0" err="1" smtClean="0"/>
              <a:t>Tadalafil</a:t>
            </a:r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6787167" y="5537477"/>
            <a:ext cx="1663502" cy="7727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1100" dirty="0" err="1" smtClean="0"/>
              <a:t>Epoprotenol</a:t>
            </a:r>
            <a:endParaRPr lang="en-US" sz="1100" dirty="0" smtClean="0"/>
          </a:p>
          <a:p>
            <a:pPr marL="342900" indent="-342900">
              <a:buAutoNum type="arabicPeriod"/>
            </a:pPr>
            <a:r>
              <a:rPr lang="en-US" sz="1100" dirty="0" err="1" smtClean="0"/>
              <a:t>Iloprost</a:t>
            </a:r>
            <a:endParaRPr lang="en-US" sz="1100" dirty="0" smtClean="0"/>
          </a:p>
          <a:p>
            <a:pPr marL="342900" indent="-342900">
              <a:buAutoNum type="arabicPeriod"/>
            </a:pPr>
            <a:r>
              <a:rPr lang="en-US" sz="1100" dirty="0" err="1" smtClean="0"/>
              <a:t>Treprostinil</a:t>
            </a:r>
            <a:endParaRPr lang="en-US" sz="1100" dirty="0" smtClean="0"/>
          </a:p>
          <a:p>
            <a:pPr marL="342900" indent="-342900">
              <a:buAutoNum type="arabicPeriod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34739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Prostacyclins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50" y="1935922"/>
            <a:ext cx="8239713" cy="4137311"/>
          </a:xfrm>
        </p:spPr>
        <p:txBody>
          <a:bodyPr/>
          <a:lstStyle/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Dãn mạch phổi và hệ thống mạnh với đặc điểm kháng kết dính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Dạng tiêm tĩnh mạch hoặc dưới da hoặc thể khí dung</a:t>
            </a:r>
          </a:p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Epoprotenol TM: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PVR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, CLT tốt hơn</a:t>
            </a:r>
          </a:p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Beraprost (uống): thời gian dài hơn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Iloprost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dạng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́ dung</a:t>
            </a:r>
          </a:p>
        </p:txBody>
      </p:sp>
      <p:sp>
        <p:nvSpPr>
          <p:cNvPr id="4" name="Down Arrow 3"/>
          <p:cNvSpPr/>
          <p:nvPr/>
        </p:nvSpPr>
        <p:spPr>
          <a:xfrm>
            <a:off x="2704563" y="3541690"/>
            <a:ext cx="45719" cy="218941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4042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/>
              <a:t>Khi</a:t>
            </a:r>
            <a:r>
              <a:rPr lang="en-US" b="0" dirty="0"/>
              <a:t>́ 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5" y="1761213"/>
            <a:ext cx="9038203" cy="46911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Là thuốc dãn mạch phổi chọn lọc, không có tác dụng trên hệ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thống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, cải thiện tình trạng 02</a:t>
            </a: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NO ức chế sự tái cấu trúc mạch máu và làm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kháng lực của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dòng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máu chảy ở ĐMP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Tác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dụng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kích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thích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guanylate cyclase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làm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guanosine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monophosphate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cyclique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(cGMP)</a:t>
            </a: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Liều lượng: 10 – 20 ppm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ADRS, TAĐMP,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sốc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THNCT</a:t>
            </a: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Nguy cơ: methemoglobibine/máu và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carboxyhemoglobine/máu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, hiện tượng rebound khi ngưng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thuốc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740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Phosphodiesterase inhibitors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2096063"/>
            <a:ext cx="7765322" cy="4523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/>
              <a:t>Ức chế phá hủy NO</a:t>
            </a:r>
          </a:p>
          <a:p>
            <a:pPr marL="0" indent="0">
              <a:buNone/>
            </a:pPr>
            <a:r>
              <a:rPr lang="vi-VN" dirty="0">
                <a:solidFill>
                  <a:schemeClr val="accent1"/>
                </a:solidFill>
              </a:rPr>
              <a:t>Sildenafil (PDE-5 inhibitor) </a:t>
            </a:r>
            <a:r>
              <a:rPr lang="vi-VN" dirty="0"/>
              <a:t>: giảm PAP/PVR</a:t>
            </a:r>
          </a:p>
          <a:p>
            <a:pPr marL="0" indent="0">
              <a:buNone/>
            </a:pPr>
            <a:r>
              <a:rPr lang="vi-VN" dirty="0"/>
              <a:t>- Tác dụng tối thiểu trên m/m hệ thống</a:t>
            </a:r>
          </a:p>
          <a:p>
            <a:pPr marL="0" indent="0">
              <a:buNone/>
            </a:pPr>
            <a:r>
              <a:rPr lang="vi-VN" dirty="0"/>
              <a:t>- Đồng vận với NO</a:t>
            </a:r>
          </a:p>
          <a:p>
            <a:pPr>
              <a:buFontTx/>
              <a:buChar char="-"/>
            </a:pPr>
            <a:r>
              <a:rPr lang="vi-VN" dirty="0" smtClean="0"/>
              <a:t>Giảm </a:t>
            </a:r>
            <a:r>
              <a:rPr lang="vi-VN" dirty="0"/>
              <a:t>khối cơ TP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V</a:t>
            </a:r>
            <a:r>
              <a:rPr lang="vi-VN" dirty="0" smtClean="0"/>
              <a:t>ai </a:t>
            </a:r>
            <a:r>
              <a:rPr lang="vi-VN" dirty="0"/>
              <a:t>trò phòng ngừa hoặc đảo ngược </a:t>
            </a:r>
            <a:r>
              <a:rPr lang="vi-VN" dirty="0" smtClean="0"/>
              <a:t>hiện</a:t>
            </a:r>
            <a:r>
              <a:rPr lang="en-US" dirty="0" smtClean="0"/>
              <a:t> </a:t>
            </a:r>
            <a:r>
              <a:rPr lang="vi-VN" dirty="0" smtClean="0"/>
              <a:t>tượng </a:t>
            </a:r>
            <a:r>
              <a:rPr lang="vi-VN" dirty="0"/>
              <a:t>tăng sinh </a:t>
            </a:r>
            <a:r>
              <a:rPr lang="vi-VN" dirty="0" smtClean="0"/>
              <a:t>TP</a:t>
            </a:r>
            <a:endParaRPr lang="en-US" dirty="0" smtClean="0"/>
          </a:p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r>
              <a:rPr lang="vi-VN" dirty="0">
                <a:solidFill>
                  <a:schemeClr val="accent1"/>
                </a:solidFill>
              </a:rPr>
              <a:t>Milrinone (PDE-3 inhibitor): </a:t>
            </a:r>
            <a:r>
              <a:rPr lang="vi-VN" dirty="0"/>
              <a:t>giảm RVP/PAP/SVR trong choáng</a:t>
            </a:r>
          </a:p>
          <a:p>
            <a:pPr marL="0" indent="0">
              <a:buNone/>
            </a:pPr>
            <a:r>
              <a:rPr lang="vi-VN" dirty="0"/>
              <a:t>Dạng phu khí dung có tác dụng dãn mạch tối thiểu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5009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0" dirty="0"/>
              <a:t>Đối vận thụ thể endothelin</a:t>
            </a:r>
            <a:br>
              <a:rPr lang="vi-VN" b="0" dirty="0"/>
            </a:br>
            <a:r>
              <a:rPr lang="en-US" b="0" dirty="0"/>
              <a:t>(endothelin receptor antagonists)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2096063"/>
            <a:ext cx="7765322" cy="4175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Endothelin -1</a:t>
            </a:r>
          </a:p>
          <a:p>
            <a:r>
              <a:rPr lang="vi-VN" dirty="0"/>
              <a:t>Neurohormone gây co mạch phổi, tăng sinh cơ trơn, xơ hóa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chemeClr val="accent1"/>
                </a:solidFill>
              </a:rPr>
              <a:t>Kích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thích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thu</a:t>
            </a:r>
            <a:r>
              <a:rPr lang="en-US" dirty="0">
                <a:solidFill>
                  <a:schemeClr val="accent1"/>
                </a:solidFill>
              </a:rPr>
              <a:t>̣ </a:t>
            </a:r>
            <a:r>
              <a:rPr lang="en-US" dirty="0" err="1">
                <a:solidFill>
                  <a:schemeClr val="accent1"/>
                </a:solidFill>
              </a:rPr>
              <a:t>thê</a:t>
            </a:r>
            <a:r>
              <a:rPr lang="en-US" dirty="0">
                <a:solidFill>
                  <a:schemeClr val="accent1"/>
                </a:solidFill>
              </a:rPr>
              <a:t>̉ endothelin A &amp; B</a:t>
            </a:r>
          </a:p>
          <a:p>
            <a:r>
              <a:rPr lang="pl-PL" dirty="0"/>
              <a:t>(A: co mạch &amp; B: dãn mạch)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chemeClr val="accent1"/>
                </a:solidFill>
              </a:rPr>
              <a:t>Không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chọn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lọc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 err="1">
                <a:solidFill>
                  <a:schemeClr val="accent1"/>
                </a:solidFill>
              </a:rPr>
              <a:t>Bosentan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err="1"/>
              <a:t>Chọn</a:t>
            </a:r>
            <a:r>
              <a:rPr lang="en-US" dirty="0"/>
              <a:t> </a:t>
            </a:r>
            <a:r>
              <a:rPr lang="en-US" dirty="0" err="1"/>
              <a:t>lọc</a:t>
            </a:r>
            <a:r>
              <a:rPr lang="en-US" dirty="0"/>
              <a:t>: </a:t>
            </a:r>
            <a:r>
              <a:rPr lang="en-US" dirty="0" err="1"/>
              <a:t>sitaxsentan</a:t>
            </a:r>
            <a:r>
              <a:rPr lang="en-US" dirty="0"/>
              <a:t>, </a:t>
            </a:r>
            <a:r>
              <a:rPr lang="en-US" dirty="0" err="1"/>
              <a:t>ambrisentan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0244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0" dirty="0"/>
              <a:t>Các yếu tố dự báo tử vong và biến chứng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077" y="1815922"/>
            <a:ext cx="8651837" cy="47780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vi-V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Dự báo biến chứng:</a:t>
            </a: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Tiền sử thuyên tắc phổi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NYHA ≥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Nguy cơ PT trung bình hoặc cao</a:t>
            </a: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Thời gian mổ &gt; 3 giờ</a:t>
            </a:r>
          </a:p>
          <a:p>
            <a:pPr marL="0" indent="0">
              <a:buNone/>
            </a:pPr>
            <a:r>
              <a:rPr lang="vi-V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Dự báo tử vong:</a:t>
            </a: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Tiền sử thuyên tắc phổi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Trục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điện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lệch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Chỉ số hiệu năng cơ tim TP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0,75</a:t>
            </a: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Tỷ số AL tâm thu TP/HA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0,66</a:t>
            </a: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Sử dụng vận mạch chu phẫu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975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34892"/>
            <a:ext cx="7765321" cy="1326321"/>
          </a:xfrm>
        </p:spPr>
        <p:txBody>
          <a:bodyPr/>
          <a:lstStyle/>
          <a:p>
            <a:r>
              <a:rPr lang="vi-VN" b="0" dirty="0"/>
              <a:t>Bệnh nhân với TAĐMP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61213"/>
            <a:ext cx="8110924" cy="4150190"/>
          </a:xfrm>
        </p:spPr>
        <p:txBody>
          <a:bodyPr/>
          <a:lstStyle/>
          <a:p>
            <a:pPr marL="0" indent="0">
              <a:buNone/>
            </a:pPr>
            <a:r>
              <a:rPr lang="vi-V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TAĐMP ổn định</a:t>
            </a:r>
            <a:r>
              <a:rPr lang="vi-VN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BN có thể thực hiện các hoạt động thể lực,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TP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phì đại nhưng không dãn</a:t>
            </a:r>
          </a:p>
          <a:p>
            <a:pPr marL="0" indent="0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TAĐMP </a:t>
            </a:r>
            <a:r>
              <a:rPr lang="vi-V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ổn định</a:t>
            </a:r>
            <a:r>
              <a:rPr lang="vi-VN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RL chức năng TP</a:t>
            </a:r>
          </a:p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Khó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thở khi gắng sức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dãn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Sung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huyết ở các cơ quan thương lưu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6771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313387"/>
            <a:ext cx="7765321" cy="1326321"/>
          </a:xfrm>
        </p:spPr>
        <p:txBody>
          <a:bodyPr>
            <a:normAutofit fontScale="90000"/>
          </a:bodyPr>
          <a:lstStyle/>
          <a:p>
            <a:r>
              <a:rPr lang="vi-VN" b="0" dirty="0"/>
              <a:t>Nguy cơ tử vong và BC nặng do các thương </a:t>
            </a:r>
            <a:r>
              <a:rPr lang="vi-VN" b="0" dirty="0" smtClean="0"/>
              <a:t>tổn</a:t>
            </a:r>
            <a:r>
              <a:rPr lang="en-US" b="0" dirty="0" smtClean="0"/>
              <a:t> </a:t>
            </a:r>
            <a:r>
              <a:rPr lang="en-US" b="0" dirty="0" err="1" smtClean="0"/>
              <a:t>tim</a:t>
            </a:r>
            <a:r>
              <a:rPr lang="en-US" b="0" dirty="0" smtClean="0"/>
              <a:t> </a:t>
            </a:r>
            <a:r>
              <a:rPr lang="en-US" b="0" dirty="0" err="1"/>
              <a:t>mạch</a:t>
            </a:r>
            <a:r>
              <a:rPr lang="en-US" b="0" dirty="0"/>
              <a:t> </a:t>
            </a:r>
            <a:r>
              <a:rPr lang="en-US" b="0" dirty="0" err="1"/>
              <a:t>trong</a:t>
            </a:r>
            <a:r>
              <a:rPr lang="en-US" b="0" dirty="0"/>
              <a:t> </a:t>
            </a:r>
            <a:r>
              <a:rPr lang="en-US" b="0" dirty="0" err="1"/>
              <a:t>thai</a:t>
            </a:r>
            <a:r>
              <a:rPr lang="en-US" b="0" dirty="0"/>
              <a:t> </a:t>
            </a:r>
            <a:r>
              <a:rPr lang="en-US" b="0" dirty="0" err="1"/>
              <a:t>ky</a:t>
            </a:r>
            <a:r>
              <a:rPr lang="en-US" b="0" dirty="0"/>
              <a:t>̀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05247793"/>
              </p:ext>
            </p:extLst>
          </p:nvPr>
        </p:nvGraphicFramePr>
        <p:xfrm>
          <a:off x="685347" y="1850802"/>
          <a:ext cx="7764462" cy="4434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154"/>
                <a:gridCol w="2588154"/>
                <a:gridCol w="2588154"/>
              </a:tblGrid>
              <a:tr h="969957">
                <a:tc>
                  <a:txBody>
                    <a:bodyPr/>
                    <a:lstStyle/>
                    <a:p>
                      <a:pPr algn="ctr"/>
                      <a:r>
                        <a:rPr lang="vi-VN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Nguy cơ thấp</a:t>
                      </a:r>
                    </a:p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&lt; 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Nguy cơ trung bình</a:t>
                      </a:r>
                    </a:p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5- 15%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Nguy cơ cao</a:t>
                      </a: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≥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en-US" dirty="0"/>
                    </a:p>
                  </a:txBody>
                  <a:tcPr/>
                </a:tc>
              </a:tr>
              <a:tr h="3464131">
                <a:tc>
                  <a:txBody>
                    <a:bodyPr/>
                    <a:lstStyle/>
                    <a:p>
                      <a:r>
                        <a:rPr lang="vi-VN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Đã PT sửa chữa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Shunt T-P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BC</a:t>
                      </a:r>
                    </a:p>
                    <a:p>
                      <a:r>
                        <a:rPr lang="nl-NL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 van 2 lá, van ĐMC 2 </a:t>
                      </a:r>
                      <a:r>
                        <a:rPr lang="vi-VN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ả</a:t>
                      </a:r>
                      <a:r>
                        <a:rPr lang="vi-VN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nh, hở van ĐMC, hẹp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van ĐMP, Hở van ĐMP</a:t>
                      </a:r>
                      <a:endParaRPr lang="en-US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Van cơ học</a:t>
                      </a:r>
                    </a:p>
                    <a:p>
                      <a:r>
                        <a:rPr lang="en-US" sz="1800" b="0" i="0" u="none" strike="noStrike" kern="1200" baseline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Một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thất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độc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nhất</a:t>
                      </a:r>
                      <a:endParaRPr lang="en-US" sz="1800" b="0" i="0" u="none" strike="noStrike" kern="1200" baseline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TGA, PT Switch</a:t>
                      </a:r>
                    </a:p>
                    <a:p>
                      <a:r>
                        <a:rPr lang="vi-VN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Tổn thương TBS tím đã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sửa chữa, hẹp 2 lá, hẹp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ĐMP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nặng</a:t>
                      </a:r>
                      <a:endParaRPr lang="en-US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NYHA III – IV</a:t>
                      </a:r>
                    </a:p>
                    <a:p>
                      <a:r>
                        <a:rPr lang="en-US" sz="1800" b="0" i="0" u="none" strike="noStrike" kern="1200" baseline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Hẹp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van ĐMC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nặng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hoặc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dãn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ĐMC</a:t>
                      </a:r>
                    </a:p>
                    <a:p>
                      <a:r>
                        <a:rPr lang="en-US" sz="1800" b="0" i="0" u="none" strike="noStrike" kern="12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Tăng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áp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ĐMP ( 30 – 50%)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Eisenmenger’s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syndrome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6967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0" dirty="0"/>
              <a:t>Chống chỉ định có thai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5" y="2096064"/>
            <a:ext cx="8265471" cy="430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TAĐMP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nặng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ĐMP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≥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HA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hê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thống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Tổn thương tắc nghẽn nặng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Hẹp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van ĐMC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Hẹp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van 2 lá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Hẹp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ĐMC</a:t>
            </a:r>
          </a:p>
          <a:p>
            <a:pPr lvl="1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Bệnh cơ tim phì đại tắc nghẽn</a:t>
            </a: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RL chức năng tâm thu</a:t>
            </a: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Suy tim ứ huyết độ III hoặc IV</a:t>
            </a: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HC Marfan (đường kính gốc ĐMC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≥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40 mm)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18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4" y="503081"/>
            <a:ext cx="7765321" cy="994741"/>
          </a:xfrm>
        </p:spPr>
        <p:txBody>
          <a:bodyPr/>
          <a:lstStyle/>
          <a:p>
            <a:r>
              <a:rPr lang="vi-VN" dirty="0"/>
              <a:t>Dịch tể học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4" y="1497822"/>
            <a:ext cx="7956379" cy="4560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TAĐMP </a:t>
            </a:r>
            <a:r>
              <a:rPr lang="en-US" b="1" dirty="0" err="1"/>
              <a:t>nguyên</a:t>
            </a:r>
            <a:r>
              <a:rPr lang="en-US" b="1" dirty="0"/>
              <a:t> </a:t>
            </a:r>
            <a:r>
              <a:rPr lang="en-US" b="1" dirty="0" err="1"/>
              <a:t>phát</a:t>
            </a:r>
            <a:r>
              <a:rPr lang="en-US" b="1" dirty="0"/>
              <a:t> (</a:t>
            </a:r>
            <a:r>
              <a:rPr lang="en-US" b="1" dirty="0" err="1"/>
              <a:t>vô</a:t>
            </a:r>
            <a:r>
              <a:rPr lang="en-US" b="1" dirty="0"/>
              <a:t> </a:t>
            </a:r>
            <a:r>
              <a:rPr lang="en-US" b="1" dirty="0" err="1"/>
              <a:t>căn</a:t>
            </a:r>
            <a:r>
              <a:rPr lang="en-US" b="1" dirty="0"/>
              <a:t>): </a:t>
            </a:r>
            <a:r>
              <a:rPr lang="en-US" dirty="0"/>
              <a:t>1%</a:t>
            </a:r>
          </a:p>
          <a:p>
            <a:r>
              <a:rPr lang="vi-VN" dirty="0"/>
              <a:t>Mô tả lần đầu tiên bởi Romberg năm 1951</a:t>
            </a:r>
          </a:p>
          <a:p>
            <a:r>
              <a:rPr lang="vi-VN" dirty="0"/>
              <a:t>Mô tả chi tiết bởi Dresdale và cs năm 1951</a:t>
            </a:r>
          </a:p>
          <a:p>
            <a:r>
              <a:rPr lang="vi-VN" dirty="0"/>
              <a:t>Khoảng 1% BN với bệnh lý phổi</a:t>
            </a:r>
          </a:p>
          <a:p>
            <a:r>
              <a:rPr lang="vi-VN" dirty="0"/>
              <a:t>Tỷ lệ nữ/nam:1,7/1</a:t>
            </a:r>
          </a:p>
          <a:p>
            <a:r>
              <a:rPr lang="vi-VN" dirty="0"/>
              <a:t>Nhiều hơn sau 40 tuổi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vi-VN" b="1" dirty="0" smtClean="0"/>
              <a:t>TAĐMP </a:t>
            </a:r>
            <a:r>
              <a:rPr lang="vi-VN" b="1" dirty="0"/>
              <a:t>thứ phát: </a:t>
            </a:r>
            <a:r>
              <a:rPr lang="vi-VN" dirty="0"/>
              <a:t>99%</a:t>
            </a:r>
          </a:p>
          <a:p>
            <a:r>
              <a:rPr lang="vi-VN" dirty="0"/>
              <a:t>Tần suất thay đổi tuỳ theo nguyên nhân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70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589" y="184598"/>
            <a:ext cx="7765321" cy="1326321"/>
          </a:xfrm>
        </p:spPr>
        <p:txBody>
          <a:bodyPr/>
          <a:lstStyle/>
          <a:p>
            <a:r>
              <a:rPr lang="en-US" b="0" dirty="0" err="1"/>
              <a:t>Gây</a:t>
            </a:r>
            <a:r>
              <a:rPr lang="en-US" b="0" dirty="0"/>
              <a:t> </a:t>
            </a:r>
            <a:r>
              <a:rPr lang="en-US" b="0" dirty="0" err="1"/>
              <a:t>mê</a:t>
            </a:r>
            <a:r>
              <a:rPr lang="en-US" b="0" dirty="0"/>
              <a:t> </a:t>
            </a:r>
            <a:r>
              <a:rPr lang="en-US" b="0" dirty="0" err="1"/>
              <a:t>va</a:t>
            </a:r>
            <a:r>
              <a:rPr lang="en-US" b="0" dirty="0"/>
              <a:t>̀ TAĐMP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799" y="1233179"/>
            <a:ext cx="9540479" cy="51161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vi-VN" b="1" dirty="0">
                <a:solidFill>
                  <a:srgbClr val="00B050"/>
                </a:solidFill>
              </a:rPr>
              <a:t>● Trước mổ:</a:t>
            </a:r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vi-VN" dirty="0" smtClean="0"/>
              <a:t>BN </a:t>
            </a:r>
            <a:r>
              <a:rPr lang="vi-VN" dirty="0"/>
              <a:t>có suy tim phải không?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● Trong </a:t>
            </a:r>
            <a:r>
              <a:rPr lang="en-US" b="1" dirty="0" err="1">
                <a:solidFill>
                  <a:srgbClr val="00B050"/>
                </a:solidFill>
              </a:rPr>
              <a:t>lúc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mổ</a:t>
            </a:r>
            <a:r>
              <a:rPr lang="en-US" b="1" dirty="0">
                <a:solidFill>
                  <a:srgbClr val="00B05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vi-VN" dirty="0" smtClean="0"/>
              <a:t>- </a:t>
            </a:r>
            <a:r>
              <a:rPr lang="vi-VN" dirty="0"/>
              <a:t>Tránh đổ đầy quá mức trên BN có suy TP =&gt; Nguy hiểm: làm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vi-VN" dirty="0" smtClean="0"/>
              <a:t>nặng </a:t>
            </a:r>
            <a:r>
              <a:rPr lang="vi-VN" dirty="0"/>
              <a:t>thêm tình trạng sung huyết tại các cơ quan khác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vi-VN" dirty="0" smtClean="0"/>
              <a:t>- </a:t>
            </a:r>
            <a:r>
              <a:rPr lang="vi-VN" dirty="0"/>
              <a:t>Thông khí không thích hợp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● Sau </a:t>
            </a:r>
            <a:r>
              <a:rPr lang="en-US" b="1" dirty="0" err="1">
                <a:solidFill>
                  <a:srgbClr val="00B050"/>
                </a:solidFill>
              </a:rPr>
              <a:t>mổ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vi-VN" dirty="0" smtClean="0"/>
              <a:t>- </a:t>
            </a:r>
            <a:r>
              <a:rPr lang="vi-VN" dirty="0"/>
              <a:t>TAĐMP nặng có tỷ lệ tử vong và BC </a:t>
            </a:r>
            <a:r>
              <a:rPr lang="vi-VN" dirty="0" smtClean="0"/>
              <a:t>cao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vi-VN" dirty="0" smtClean="0"/>
              <a:t>- Tỷ lệ tử vong : 30 – 60% tùy theo nguyên nhân TAĐMP. Đa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vi-VN" dirty="0" smtClean="0"/>
              <a:t>số </a:t>
            </a:r>
            <a:r>
              <a:rPr lang="vi-VN" dirty="0"/>
              <a:t>tử vong mẹ xảy ra trong GĐ sau sanh.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vi-VN" dirty="0" smtClean="0"/>
              <a:t>- </a:t>
            </a:r>
            <a:r>
              <a:rPr lang="vi-VN" dirty="0"/>
              <a:t>Chấm dứt thai kỳ phải được đề nghị nếu mẹ TAĐMP nặng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5298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63" y="473529"/>
            <a:ext cx="7765321" cy="1326321"/>
          </a:xfrm>
        </p:spPr>
        <p:txBody>
          <a:bodyPr/>
          <a:lstStyle/>
          <a:p>
            <a:r>
              <a:rPr lang="vi-VN" b="0" dirty="0"/>
              <a:t>Chăm sóc trước mổ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771" y="1799850"/>
            <a:ext cx="7765322" cy="3695136"/>
          </a:xfrm>
        </p:spPr>
        <p:txBody>
          <a:bodyPr/>
          <a:lstStyle/>
          <a:p>
            <a:pPr marL="0" indent="0">
              <a:buNone/>
            </a:pPr>
            <a:r>
              <a:rPr lang="vi-VN" dirty="0"/>
              <a:t>● Đánh giá mức độ nặng</a:t>
            </a:r>
          </a:p>
          <a:p>
            <a:pPr marL="0" indent="0">
              <a:buNone/>
            </a:pPr>
            <a:r>
              <a:rPr lang="en-US" dirty="0"/>
              <a:t>● Heparin</a:t>
            </a:r>
          </a:p>
          <a:p>
            <a:pPr marL="0" indent="0">
              <a:buNone/>
            </a:pPr>
            <a:r>
              <a:rPr lang="en-US" dirty="0"/>
              <a:t>● </a:t>
            </a:r>
            <a:r>
              <a:rPr lang="en-US" dirty="0" err="1"/>
              <a:t>Tiền</a:t>
            </a:r>
            <a:r>
              <a:rPr lang="en-US" dirty="0"/>
              <a:t> </a:t>
            </a:r>
            <a:r>
              <a:rPr lang="en-US" dirty="0" err="1"/>
              <a:t>mê</a:t>
            </a:r>
            <a:r>
              <a:rPr lang="en-US" dirty="0"/>
              <a:t> – Benzodiazepine</a:t>
            </a:r>
          </a:p>
          <a:p>
            <a:pPr marL="0" indent="0">
              <a:buNone/>
            </a:pPr>
            <a:r>
              <a:rPr lang="en-US" dirty="0"/>
              <a:t>● </a:t>
            </a:r>
            <a:r>
              <a:rPr lang="en-US" dirty="0" err="1"/>
              <a:t>Tránh</a:t>
            </a:r>
            <a:r>
              <a:rPr lang="en-US" dirty="0"/>
              <a:t> </a:t>
            </a:r>
            <a:r>
              <a:rPr lang="en-US" dirty="0" err="1"/>
              <a:t>tụt</a:t>
            </a:r>
            <a:r>
              <a:rPr lang="en-US" dirty="0"/>
              <a:t> HA , </a:t>
            </a:r>
            <a:r>
              <a:rPr lang="en-US" dirty="0" err="1"/>
              <a:t>toan</a:t>
            </a:r>
            <a:r>
              <a:rPr lang="en-US" dirty="0"/>
              <a:t> HH</a:t>
            </a:r>
          </a:p>
        </p:txBody>
      </p:sp>
    </p:spTree>
    <p:extLst>
      <p:ext uri="{BB962C8B-B14F-4D97-AF65-F5344CB8AC3E}">
        <p14:creationId xmlns:p14="http://schemas.microsoft.com/office/powerpoint/2010/main" xmlns="" val="1847181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315" y="1748335"/>
            <a:ext cx="8561685" cy="4369130"/>
          </a:xfrm>
        </p:spPr>
        <p:txBody>
          <a:bodyPr>
            <a:normAutofit lnSpcReduction="10000"/>
          </a:bodyPr>
          <a:lstStyle/>
          <a:p>
            <a:r>
              <a:rPr lang="vi-VN" b="1" dirty="0"/>
              <a:t>Monitoring căn bản hoặc TEE nếu có thể</a:t>
            </a:r>
          </a:p>
          <a:p>
            <a:r>
              <a:rPr lang="vi-VN" b="1" dirty="0"/>
              <a:t>BN có nguy cơ suy TP thấp: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vi-VN" dirty="0" smtClean="0"/>
              <a:t>- </a:t>
            </a:r>
            <a:r>
              <a:rPr lang="vi-VN" dirty="0"/>
              <a:t>CVP, Pv02, Doppler thực quản</a:t>
            </a:r>
          </a:p>
          <a:p>
            <a:r>
              <a:rPr lang="vi-VN" b="1" dirty="0"/>
              <a:t>BN có nguy cơ suy TP cao: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vi-VN" dirty="0" smtClean="0"/>
              <a:t>Swan </a:t>
            </a:r>
            <a:r>
              <a:rPr lang="vi-VN" dirty="0"/>
              <a:t>Ganz (CLT liên tục, Sv02, áp lực cuối tâm trương TP)</a:t>
            </a:r>
          </a:p>
          <a:p>
            <a:pPr marL="0" indent="0">
              <a:buNone/>
            </a:pPr>
            <a:r>
              <a:rPr lang="en-US" dirty="0" smtClean="0"/>
              <a:t>	HA </a:t>
            </a:r>
            <a:r>
              <a:rPr lang="en-US" dirty="0" err="1"/>
              <a:t>động</a:t>
            </a:r>
            <a:r>
              <a:rPr lang="en-US" dirty="0"/>
              <a:t> </a:t>
            </a:r>
            <a:r>
              <a:rPr lang="en-US" dirty="0" err="1"/>
              <a:t>mạch</a:t>
            </a:r>
            <a:r>
              <a:rPr lang="en-US" dirty="0"/>
              <a:t> </a:t>
            </a:r>
            <a:r>
              <a:rPr lang="en-US" dirty="0" err="1"/>
              <a:t>xâm</a:t>
            </a:r>
            <a:r>
              <a:rPr lang="en-US" dirty="0"/>
              <a:t> </a:t>
            </a:r>
            <a:r>
              <a:rPr lang="en-US" dirty="0" err="1"/>
              <a:t>lấn</a:t>
            </a:r>
            <a:endParaRPr lang="en-US" dirty="0"/>
          </a:p>
          <a:p>
            <a:r>
              <a:rPr lang="vi-VN" dirty="0"/>
              <a:t>Mục đích: Phát hiện sớm nhất suy TP có thể được: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vi-VN" dirty="0" smtClean="0"/>
              <a:t>- </a:t>
            </a:r>
            <a:r>
              <a:rPr lang="vi-VN" dirty="0"/>
              <a:t>Tình trạng sung huyết các cơ quan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vi-VN" dirty="0" smtClean="0"/>
              <a:t>- </a:t>
            </a:r>
            <a:r>
              <a:rPr lang="vi-VN" dirty="0"/>
              <a:t>CLT giảm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412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5" y="261872"/>
            <a:ext cx="7765321" cy="1326321"/>
          </a:xfrm>
        </p:spPr>
        <p:txBody>
          <a:bodyPr/>
          <a:lstStyle/>
          <a:p>
            <a:r>
              <a:rPr lang="vi-VN" b="0" dirty="0"/>
              <a:t>Xử trí đặc hiệu TALĐMP chu phẫu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5" y="1588193"/>
            <a:ext cx="8896537" cy="45550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vi-VN" dirty="0"/>
              <a:t>● Xử trí cho BN TAĐMP nguyên phát và/hoặc thứ phát, thường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vi-VN" dirty="0" smtClean="0"/>
              <a:t>gặp </a:t>
            </a:r>
            <a:r>
              <a:rPr lang="vi-VN" dirty="0"/>
              <a:t>nhất trong sản khoa và mổ tim.</a:t>
            </a:r>
          </a:p>
          <a:p>
            <a:pPr marL="0" indent="0">
              <a:buNone/>
            </a:pPr>
            <a:r>
              <a:rPr lang="vi-VN" dirty="0"/>
              <a:t>● Trong GĐ chu phẫu, BS GM phải luôn luôn tránh tất cả các yếu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vi-VN" dirty="0" smtClean="0"/>
              <a:t>tố </a:t>
            </a:r>
            <a:r>
              <a:rPr lang="vi-VN" dirty="0"/>
              <a:t>gây suy tim P mất bù. Ưu tiên theo dõi và cung cấp 02, cho</a:t>
            </a:r>
          </a:p>
          <a:p>
            <a:pPr marL="0" indent="0">
              <a:buNone/>
            </a:pPr>
            <a:r>
              <a:rPr lang="en-US" dirty="0" smtClean="0"/>
              <a:t>	dù </a:t>
            </a:r>
            <a:r>
              <a:rPr lang="en-US" dirty="0" err="1"/>
              <a:t>tình</a:t>
            </a:r>
            <a:r>
              <a:rPr lang="en-US" dirty="0"/>
              <a:t> </a:t>
            </a:r>
            <a:r>
              <a:rPr lang="en-US" dirty="0" err="1"/>
              <a:t>huống</a:t>
            </a:r>
            <a:r>
              <a:rPr lang="en-US" dirty="0"/>
              <a:t> </a:t>
            </a:r>
            <a:r>
              <a:rPr lang="en-US" dirty="0" err="1"/>
              <a:t>nào</a:t>
            </a:r>
            <a:r>
              <a:rPr lang="en-US" dirty="0"/>
              <a:t> </a:t>
            </a:r>
            <a:r>
              <a:rPr lang="en-US" dirty="0" err="1"/>
              <a:t>cũng</a:t>
            </a:r>
            <a:r>
              <a:rPr lang="en-US" dirty="0"/>
              <a:t> </a:t>
            </a:r>
            <a:r>
              <a:rPr lang="en-US" dirty="0" err="1"/>
              <a:t>duy</a:t>
            </a:r>
            <a:r>
              <a:rPr lang="en-US" dirty="0"/>
              <a:t> trì Sp02 </a:t>
            </a:r>
            <a:r>
              <a:rPr lang="en-US" dirty="0" smtClean="0"/>
              <a:t>≥ </a:t>
            </a:r>
            <a:r>
              <a:rPr lang="en-US" dirty="0"/>
              <a:t>90 – 92%.</a:t>
            </a:r>
          </a:p>
          <a:p>
            <a:pPr marL="0" indent="0">
              <a:buNone/>
            </a:pPr>
            <a:r>
              <a:rPr lang="en-US" dirty="0"/>
              <a:t>● CĐ </a:t>
            </a:r>
            <a:r>
              <a:rPr lang="en-US" dirty="0" err="1"/>
              <a:t>cho</a:t>
            </a:r>
            <a:r>
              <a:rPr lang="en-US" dirty="0"/>
              <a:t> 02 </a:t>
            </a:r>
            <a:r>
              <a:rPr lang="en-US" dirty="0" err="1"/>
              <a:t>khi</a:t>
            </a:r>
            <a:r>
              <a:rPr lang="en-US" dirty="0"/>
              <a:t> Sp02 &lt; 90%; </a:t>
            </a:r>
            <a:r>
              <a:rPr lang="en-US" dirty="0" err="1"/>
              <a:t>đôi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tác</a:t>
            </a:r>
            <a:r>
              <a:rPr lang="en-US" dirty="0"/>
              <a:t> </a:t>
            </a:r>
            <a:r>
              <a:rPr lang="en-US" dirty="0" err="1"/>
              <a:t>dụng</a:t>
            </a:r>
            <a:r>
              <a:rPr lang="en-US" dirty="0"/>
              <a:t> </a:t>
            </a:r>
            <a:r>
              <a:rPr lang="en-US" dirty="0" err="1"/>
              <a:t>này</a:t>
            </a:r>
            <a:r>
              <a:rPr lang="en-US" dirty="0"/>
              <a:t> </a:t>
            </a:r>
            <a:r>
              <a:rPr lang="en-US" dirty="0" err="1"/>
              <a:t>hạn</a:t>
            </a:r>
            <a:r>
              <a:rPr lang="en-US" dirty="0"/>
              <a:t> </a:t>
            </a:r>
            <a:r>
              <a:rPr lang="en-US" dirty="0" err="1"/>
              <a:t>chê</a:t>
            </a:r>
            <a:r>
              <a:rPr lang="en-US" dirty="0"/>
              <a:t>́ </a:t>
            </a:r>
            <a:r>
              <a:rPr lang="en-US" dirty="0" err="1"/>
              <a:t>va</a:t>
            </a:r>
            <a:r>
              <a:rPr lang="en-US" dirty="0"/>
              <a:t>̀ BN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vi-VN" dirty="0" smtClean="0"/>
              <a:t>có </a:t>
            </a:r>
            <a:r>
              <a:rPr lang="vi-VN" dirty="0"/>
              <a:t>thể có độ bão hoà 02 ít tăng ngay cả Fi02 100%.</a:t>
            </a:r>
          </a:p>
          <a:p>
            <a:pPr marL="0" indent="0">
              <a:buNone/>
            </a:pPr>
            <a:r>
              <a:rPr lang="vi-VN" dirty="0"/>
              <a:t>●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vi-VN" dirty="0" smtClean="0"/>
              <a:t> </a:t>
            </a:r>
            <a:r>
              <a:rPr lang="vi-VN" dirty="0"/>
              <a:t>TAĐMP và suy tim P trước GM, phải được duy trì.</a:t>
            </a:r>
          </a:p>
          <a:p>
            <a:pPr marL="0" indent="0">
              <a:buNone/>
            </a:pPr>
            <a:r>
              <a:rPr lang="vi-VN" dirty="0"/>
              <a:t>● Tất cả TH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vi-VN" dirty="0" smtClean="0"/>
              <a:t> </a:t>
            </a:r>
            <a:r>
              <a:rPr lang="vi-VN" dirty="0"/>
              <a:t>bởi époprosténol phải được duy trì nguyên liều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vi-VN" dirty="0" smtClean="0"/>
              <a:t>lượng </a:t>
            </a:r>
            <a:r>
              <a:rPr lang="vi-VN" dirty="0"/>
              <a:t>, bởi vì ngưng đột ngột có thể gây tử vong.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7279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Xử trí suy TP chu phẫu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Suy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TP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Noradrenaline thường được sử dụng nhất:</a:t>
            </a: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- Để cải thiện áp lực tưới máu mạch vành</a:t>
            </a: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- Để cải thiện áp lực tưới máu các cơ quan khác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326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/>
              <a:t>Mục</a:t>
            </a:r>
            <a:r>
              <a:rPr lang="en-US" b="0" dirty="0"/>
              <a:t> </a:t>
            </a:r>
            <a:r>
              <a:rPr lang="en-US" b="0" dirty="0" err="1"/>
              <a:t>đích</a:t>
            </a:r>
            <a:r>
              <a:rPr lang="en-US" b="0" dirty="0"/>
              <a:t> </a:t>
            </a:r>
            <a:r>
              <a:rPr lang="en-US" b="0" dirty="0" err="1"/>
              <a:t>gây</a:t>
            </a:r>
            <a:r>
              <a:rPr lang="en-US" b="0" dirty="0"/>
              <a:t> </a:t>
            </a:r>
            <a:r>
              <a:rPr lang="en-US" b="0" dirty="0" err="1"/>
              <a:t>mê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42" y="1799849"/>
            <a:ext cx="8638958" cy="4523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Duy trì kháng lực mạch máu hệ thống (SVR)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Tránh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nhịp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Tránh  ↑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HA hoặc cao HA</a:t>
            </a: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Tránh tất cả các yếu tố làm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↑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PVR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Tình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trạng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thiếu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02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Ứ đọng C02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huyết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kích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thích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Thể tích phổi thấp/ quá căng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961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171719"/>
            <a:ext cx="7765321" cy="1326321"/>
          </a:xfrm>
        </p:spPr>
        <p:txBody>
          <a:bodyPr/>
          <a:lstStyle/>
          <a:p>
            <a:r>
              <a:rPr lang="en-US" b="0" dirty="0" err="1"/>
              <a:t>Thuốc</a:t>
            </a:r>
            <a:r>
              <a:rPr lang="en-US" b="0" dirty="0"/>
              <a:t> </a:t>
            </a:r>
            <a:r>
              <a:rPr lang="en-US" b="0" dirty="0" err="1"/>
              <a:t>mê</a:t>
            </a:r>
            <a:r>
              <a:rPr lang="en-US" b="0" dirty="0"/>
              <a:t> </a:t>
            </a:r>
            <a:r>
              <a:rPr lang="en-US" b="0" dirty="0" err="1"/>
              <a:t>tĩnh</a:t>
            </a:r>
            <a:r>
              <a:rPr lang="en-US" b="0" dirty="0"/>
              <a:t> </a:t>
            </a:r>
            <a:r>
              <a:rPr lang="en-US" b="0" dirty="0" err="1"/>
              <a:t>mạch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53" y="1310452"/>
            <a:ext cx="9025324" cy="5206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vi-VN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Propofol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ít thay đổi CLT, thể tích nhát bóp tâm thu và thể tích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cuối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tâm trương TP và RVP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Ketamine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kích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thích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GC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nồng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̣ adrenaline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̀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noradrenaline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HT),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nhịp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HAĐM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̀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RVS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cũng như AL ĐMP. Có thể huỷ bỏ sự hình thành NO bởi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lớp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nội mạc mạch máu.</a:t>
            </a: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vi-VN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Etomidate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: huyết động ổn định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Thiopental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RVP</a:t>
            </a: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vi-VN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Opioid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: dãn mạch máu phổi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428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287629"/>
            <a:ext cx="7765321" cy="1326321"/>
          </a:xfrm>
        </p:spPr>
        <p:txBody>
          <a:bodyPr/>
          <a:lstStyle/>
          <a:p>
            <a:r>
              <a:rPr lang="en-US" b="0" dirty="0" err="1"/>
              <a:t>Thuốc</a:t>
            </a:r>
            <a:r>
              <a:rPr lang="en-US" b="0" dirty="0"/>
              <a:t> </a:t>
            </a:r>
            <a:r>
              <a:rPr lang="en-US" b="0" dirty="0" err="1"/>
              <a:t>mê</a:t>
            </a:r>
            <a:r>
              <a:rPr lang="en-US" b="0" dirty="0"/>
              <a:t> </a:t>
            </a:r>
            <a:r>
              <a:rPr lang="en-US" b="0" dirty="0" err="1"/>
              <a:t>hô</a:t>
            </a:r>
            <a:r>
              <a:rPr lang="en-US" b="0" dirty="0"/>
              <a:t> </a:t>
            </a:r>
            <a:r>
              <a:rPr lang="en-US" b="0" dirty="0" err="1"/>
              <a:t>hấp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7" y="1786971"/>
            <a:ext cx="7765322" cy="369513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Halogenes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N20: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↑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RVP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̀ PAP</a:t>
            </a: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SEVO: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PAP nhưng có tác dụng ức chế cơ tim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DES 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̀ RVP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ISO 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RVP</a:t>
            </a:r>
          </a:p>
        </p:txBody>
      </p:sp>
    </p:spTree>
    <p:extLst>
      <p:ext uri="{BB962C8B-B14F-4D97-AF65-F5344CB8AC3E}">
        <p14:creationId xmlns:p14="http://schemas.microsoft.com/office/powerpoint/2010/main" xmlns="" val="12817102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326266"/>
            <a:ext cx="7765321" cy="1326321"/>
          </a:xfrm>
        </p:spPr>
        <p:txBody>
          <a:bodyPr/>
          <a:lstStyle/>
          <a:p>
            <a:r>
              <a:rPr lang="vi-VN" b="0" dirty="0"/>
              <a:t>Thở máy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029" y="1652587"/>
            <a:ext cx="8213955" cy="4433524"/>
          </a:xfrm>
        </p:spPr>
        <p:txBody>
          <a:bodyPr/>
          <a:lstStyle/>
          <a:p>
            <a:pPr marL="0" indent="0">
              <a:buNone/>
            </a:pPr>
            <a:r>
              <a:rPr lang="vi-VN" dirty="0"/>
              <a:t>● Thở máy AL dương làm </a:t>
            </a:r>
            <a:r>
              <a:rPr lang="vi-VN" dirty="0" smtClean="0"/>
              <a:t>↓ </a:t>
            </a:r>
            <a:r>
              <a:rPr lang="vi-VN" dirty="0"/>
              <a:t>thể tích TP và </a:t>
            </a:r>
            <a:r>
              <a:rPr lang="vi-VN" dirty="0" smtClean="0"/>
              <a:t>↑ </a:t>
            </a:r>
            <a:r>
              <a:rPr lang="vi-VN" dirty="0"/>
              <a:t>RVP, nhưng có thể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vi-VN" dirty="0" smtClean="0"/>
              <a:t>hồi </a:t>
            </a:r>
            <a:r>
              <a:rPr lang="vi-VN" dirty="0"/>
              <a:t>phục lại các vùng phổi lành bị tổn </a:t>
            </a:r>
            <a:r>
              <a:rPr lang="vi-VN" dirty="0" smtClean="0"/>
              <a:t>thương</a:t>
            </a:r>
            <a:endParaRPr lang="en-US" dirty="0" smtClean="0"/>
          </a:p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r>
              <a:rPr lang="en-US" dirty="0"/>
              <a:t>● </a:t>
            </a:r>
            <a:r>
              <a:rPr lang="en-US" dirty="0" err="1"/>
              <a:t>Mục</a:t>
            </a:r>
            <a:r>
              <a:rPr lang="en-US" dirty="0"/>
              <a:t> </a:t>
            </a:r>
            <a:r>
              <a:rPr lang="en-US" dirty="0" err="1"/>
              <a:t>đích</a:t>
            </a:r>
            <a:r>
              <a:rPr lang="en-US" dirty="0"/>
              <a:t>: PaC02 &gt; 30 mmHg; 7,4&lt;pH&lt;7,6; Sa02 &gt; 95</a:t>
            </a:r>
            <a:r>
              <a:rPr lang="en-US" dirty="0" smtClean="0"/>
              <a:t>%+++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vi-VN" dirty="0"/>
              <a:t>● Tránh các yếu tố gây nặng: tình trạng thiếu 02+++, ứ đọng C02,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vi-VN" dirty="0" smtClean="0"/>
              <a:t>toan </a:t>
            </a:r>
            <a:r>
              <a:rPr lang="vi-VN" dirty="0"/>
              <a:t>huyết, tổn thương thiếu máu-tái tưới máu, phản ứng viêm,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vi-VN" dirty="0" smtClean="0"/>
              <a:t>vi </a:t>
            </a:r>
            <a:r>
              <a:rPr lang="vi-VN" dirty="0"/>
              <a:t>thuyên tắc, xẹp phổi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6557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/>
              <a:t>Gây</a:t>
            </a:r>
            <a:r>
              <a:rPr lang="en-US" b="0" dirty="0"/>
              <a:t> </a:t>
            </a:r>
            <a:r>
              <a:rPr lang="en-US" b="0" dirty="0" err="1"/>
              <a:t>tê</a:t>
            </a:r>
            <a:r>
              <a:rPr lang="en-US" b="0" dirty="0"/>
              <a:t> </a:t>
            </a:r>
            <a:r>
              <a:rPr lang="en-US" b="0" dirty="0" err="1"/>
              <a:t>vùng</a:t>
            </a:r>
            <a:r>
              <a:rPr lang="en-US" b="0" dirty="0"/>
              <a:t> hay </a:t>
            </a:r>
            <a:r>
              <a:rPr lang="en-US" b="0" dirty="0" err="1"/>
              <a:t>gây</a:t>
            </a:r>
            <a:r>
              <a:rPr lang="en-US" b="0" dirty="0"/>
              <a:t> </a:t>
            </a:r>
            <a:r>
              <a:rPr lang="en-US" b="0" dirty="0" err="1"/>
              <a:t>mê</a:t>
            </a:r>
            <a:r>
              <a:rPr lang="en-US" b="0" dirty="0"/>
              <a:t> </a:t>
            </a:r>
            <a:r>
              <a:rPr lang="en-US" b="0" dirty="0" err="1"/>
              <a:t>toàn</a:t>
            </a:r>
            <a:r>
              <a:rPr lang="en-US" b="0" dirty="0"/>
              <a:t> </a:t>
            </a:r>
            <a:r>
              <a:rPr lang="en-US" b="0" dirty="0" err="1"/>
              <a:t>thân</a:t>
            </a:r>
            <a:r>
              <a:rPr lang="en-US" b="0" dirty="0"/>
              <a:t> 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2096063"/>
            <a:ext cx="9553358" cy="4291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tê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vùng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đ/v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phẫu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thuật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ngoại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Kết hợp TNMC + GM toàn thân là chọn lựa tốt vì có thể tiếp tục giảm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đau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sau mổ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TTS 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liều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bolus :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chống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CĐ</a:t>
            </a: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Có thể kết hợp TTS + TNMC với liều lượng thuốc tê thấp + nhóm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morphine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tan trong mỡ</a:t>
            </a: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TNMC thắt lưng thường được đề nghị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mổ bắt con với KQ tốt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23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926190"/>
            <a:ext cx="7765321" cy="9947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SINH LÝ BỆNH HỌC CỦA TĂNG ÁP ĐỘNG MẠCH PHỔI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1235869" y="1314452"/>
            <a:ext cx="6325791" cy="450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74" y="1920931"/>
            <a:ext cx="7415465" cy="471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717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/>
              <a:t>Gây</a:t>
            </a:r>
            <a:r>
              <a:rPr lang="en-US" b="0" dirty="0"/>
              <a:t> </a:t>
            </a:r>
            <a:r>
              <a:rPr lang="en-US" b="0" dirty="0" err="1"/>
              <a:t>tê</a:t>
            </a:r>
            <a:r>
              <a:rPr lang="en-US" b="0" dirty="0"/>
              <a:t> </a:t>
            </a:r>
            <a:r>
              <a:rPr lang="en-US" b="0" dirty="0" err="1"/>
              <a:t>vùng</a:t>
            </a:r>
            <a:r>
              <a:rPr lang="en-US" b="0" dirty="0"/>
              <a:t> hay </a:t>
            </a:r>
            <a:r>
              <a:rPr lang="en-US" b="0" dirty="0" err="1"/>
              <a:t>gây</a:t>
            </a:r>
            <a:r>
              <a:rPr lang="en-US" b="0" dirty="0"/>
              <a:t> </a:t>
            </a:r>
            <a:r>
              <a:rPr lang="en-US" b="0" dirty="0" err="1"/>
              <a:t>mê</a:t>
            </a:r>
            <a:r>
              <a:rPr lang="en-US" b="0" dirty="0"/>
              <a:t> </a:t>
            </a:r>
            <a:r>
              <a:rPr lang="en-US" b="0" dirty="0" err="1"/>
              <a:t>toàn</a:t>
            </a:r>
            <a:r>
              <a:rPr lang="en-US" b="0" dirty="0"/>
              <a:t> </a:t>
            </a:r>
            <a:r>
              <a:rPr lang="en-US" b="0" dirty="0" err="1"/>
              <a:t>thân</a:t>
            </a:r>
            <a:r>
              <a:rPr lang="en-US" b="0" dirty="0"/>
              <a:t> 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2096063"/>
            <a:ext cx="9553358" cy="4291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/>
              <a:t>● Nguy cơ quan trọng nhất của TNMC thắt lưng : giảm đột ngột hồi lưu</a:t>
            </a:r>
          </a:p>
          <a:p>
            <a:pPr marL="0" indent="0">
              <a:buNone/>
            </a:pPr>
            <a:r>
              <a:rPr lang="vi-VN" dirty="0"/>
              <a:t>TM và HA ĐM do chẹn giao </a:t>
            </a:r>
            <a:r>
              <a:rPr lang="vi-VN" dirty="0" smtClean="0"/>
              <a:t>cảm</a:t>
            </a:r>
            <a:endParaRPr lang="en-US" dirty="0" smtClean="0"/>
          </a:p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r>
              <a:rPr lang="vi-VN" dirty="0"/>
              <a:t>● TNMC ngực thường </a:t>
            </a:r>
            <a:r>
              <a:rPr lang="vi-VN" dirty="0">
                <a:solidFill>
                  <a:srgbClr val="FF0000"/>
                </a:solidFill>
              </a:rPr>
              <a:t>chống chỉ định </a:t>
            </a:r>
            <a:r>
              <a:rPr lang="vi-VN" dirty="0"/>
              <a:t>do tác dụng trên tim mạch. Blốc</a:t>
            </a:r>
          </a:p>
          <a:p>
            <a:pPr marL="0" indent="0">
              <a:buNone/>
            </a:pPr>
            <a:r>
              <a:rPr lang="vi-VN" dirty="0"/>
              <a:t>các sợi giao cảm tim (T1 – T4) </a:t>
            </a:r>
            <a:r>
              <a:rPr lang="vi-VN" dirty="0" smtClean="0"/>
              <a:t>→</a:t>
            </a:r>
            <a:r>
              <a:rPr lang="en-US" dirty="0" smtClean="0"/>
              <a:t> </a:t>
            </a:r>
            <a:r>
              <a:rPr lang="vi-VN" dirty="0" smtClean="0"/>
              <a:t>↓inotropisme </a:t>
            </a:r>
            <a:r>
              <a:rPr lang="vi-VN" dirty="0"/>
              <a:t>, chronotropisme với</a:t>
            </a:r>
          </a:p>
          <a:p>
            <a:pPr marL="0" indent="0">
              <a:buNone/>
            </a:pPr>
            <a:r>
              <a:rPr lang="vi-VN" dirty="0"/>
              <a:t>chẹn các sợi làm tăng nhịp tim. M chậm làm giảm đổ đầy NP và mất</a:t>
            </a:r>
          </a:p>
          <a:p>
            <a:pPr marL="0" indent="0">
              <a:buNone/>
            </a:pPr>
            <a:r>
              <a:rPr lang="vi-VN" dirty="0"/>
              <a:t>cân bằng kích thích của các thụ thể điều chỉnh thể tích, điều này làm</a:t>
            </a:r>
          </a:p>
          <a:p>
            <a:pPr marL="0" indent="0">
              <a:buNone/>
            </a:pPr>
            <a:r>
              <a:rPr lang="vi-VN" dirty="0"/>
              <a:t>thay đổi phản ứng co mạch của tuần hoàn phổi</a:t>
            </a:r>
            <a:endParaRPr lang="en-US" dirty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31938730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mê</a:t>
            </a:r>
            <a:r>
              <a:rPr lang="en-US" dirty="0"/>
              <a:t> </a:t>
            </a:r>
            <a:r>
              <a:rPr lang="en-US" dirty="0" err="1"/>
              <a:t>toàn</a:t>
            </a:r>
            <a:r>
              <a:rPr lang="en-US" dirty="0"/>
              <a:t> </a:t>
            </a:r>
            <a:r>
              <a:rPr lang="en-US" dirty="0" err="1" smtClean="0"/>
              <a:t>thân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>
                <a:solidFill>
                  <a:schemeClr val="tx2">
                    <a:lumMod val="90000"/>
                  </a:schemeClr>
                </a:solidFill>
              </a:rPr>
              <a:t>DẪN MÊ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Dẫn mê: propofol, etomidate, dãn cơ,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halogenes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Opioid dùng liều cao để chẹn các đ/ứ khi đặt NKQ và không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có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tác dụng trực tiếp trên mạch máu phổi</a:t>
            </a: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Lidocaine (1mg/kg) có thể giúp hủy bỏ các đ/ứ đặt NKQ</a:t>
            </a: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Thuốc GC khử cực và không khử cực có thể sử dụng (tránh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GC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phóng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thích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histamine</a:t>
            </a:r>
          </a:p>
        </p:txBody>
      </p:sp>
    </p:spTree>
    <p:extLst>
      <p:ext uri="{BB962C8B-B14F-4D97-AF65-F5344CB8AC3E}">
        <p14:creationId xmlns:p14="http://schemas.microsoft.com/office/powerpoint/2010/main" xmlns="" val="28270994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48993"/>
            <a:ext cx="7765321" cy="1326321"/>
          </a:xfrm>
        </p:spPr>
        <p:txBody>
          <a:bodyPr/>
          <a:lstStyle/>
          <a:p>
            <a:r>
              <a:rPr lang="en-US" b="0" dirty="0" err="1">
                <a:solidFill>
                  <a:schemeClr val="tx2">
                    <a:lumMod val="90000"/>
                  </a:schemeClr>
                </a:solidFill>
              </a:rPr>
              <a:t>Duy</a:t>
            </a:r>
            <a:r>
              <a:rPr lang="en-US" b="0" dirty="0">
                <a:solidFill>
                  <a:schemeClr val="tx2">
                    <a:lumMod val="90000"/>
                  </a:schemeClr>
                </a:solidFill>
              </a:rPr>
              <a:t> trì </a:t>
            </a:r>
            <a:r>
              <a:rPr lang="en-US" b="0" dirty="0" err="1">
                <a:solidFill>
                  <a:schemeClr val="tx2">
                    <a:lumMod val="90000"/>
                  </a:schemeClr>
                </a:solidFill>
              </a:rPr>
              <a:t>mê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75314"/>
            <a:ext cx="8458653" cy="47353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Sevoflurane 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có thể được sử dụng an toàn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Isoflurane: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Giảm co mạch phổi nặng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Dãn mạch mạnh do kích thích thụ thể giao cảm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có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tác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dụng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mạch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alpha 1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Desflurane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Co mạch phổi mạnh do kích thích thụ thể GC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trì opioid đ/v PT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nhiều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Duy trì thuốc giãn cơ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Tránh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thuốc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thích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histamine</a:t>
            </a:r>
          </a:p>
        </p:txBody>
      </p:sp>
    </p:spTree>
    <p:extLst>
      <p:ext uri="{BB962C8B-B14F-4D97-AF65-F5344CB8AC3E}">
        <p14:creationId xmlns:p14="http://schemas.microsoft.com/office/powerpoint/2010/main" xmlns="" val="33848372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287629"/>
            <a:ext cx="7765321" cy="1326321"/>
          </a:xfrm>
        </p:spPr>
        <p:txBody>
          <a:bodyPr/>
          <a:lstStyle/>
          <a:p>
            <a:r>
              <a:rPr lang="vi-VN" b="0" dirty="0"/>
              <a:t>PT tổng quát và chỉnh hình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7" y="1738649"/>
            <a:ext cx="8355621" cy="47909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Gây tê vùng với blốc đám rối TK hoặc tronc TK là CĐ tốt cho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ngoại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Nếu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prostacyclin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thận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trọng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làm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TNMC vì tác dụng ức chế TC. Nếu dùng thuốc đường khí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dung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có CCĐ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làm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TNMC</a:t>
            </a: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TNMC được khuyên dùng phối hợp opioid với thuốc tê và chích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dung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dịch này từ từ canh liều. Tạo nên tình trạng bloc từ từ.</a:t>
            </a: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TTS tương đối CCĐ vì tác dụng của nó làm thay đổi HĐ nhanh 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Hạ HA do TNMC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hoặc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TTS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bằng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phényléphrine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hoặc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noradrenaline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3633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120204"/>
            <a:ext cx="7765321" cy="1326321"/>
          </a:xfrm>
        </p:spPr>
        <p:txBody>
          <a:bodyPr/>
          <a:lstStyle/>
          <a:p>
            <a:r>
              <a:rPr lang="vi-VN" b="0" dirty="0"/>
              <a:t>PT sản khoa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7" y="1632424"/>
            <a:ext cx="8832140" cy="5450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TNMC giảm đau trong sản khoa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CĐ tốt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đích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Duy trì AL ĐMP thấp hơn, tránh HA thấp &lt;15% giá trị BT.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trì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nhịp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xoang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Duy trì HĐ ổn định nhất có thể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được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Đặt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CVP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hoặc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cahteter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Swan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Ganz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4731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120204"/>
            <a:ext cx="7765321" cy="1326321"/>
          </a:xfrm>
        </p:spPr>
        <p:txBody>
          <a:bodyPr/>
          <a:lstStyle/>
          <a:p>
            <a:r>
              <a:rPr lang="vi-VN" b="0" dirty="0"/>
              <a:t>PT sản khoa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7" y="1632424"/>
            <a:ext cx="8832140" cy="5450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/>
              <a:t>● Sanh ngã AĐ </a:t>
            </a:r>
            <a:r>
              <a:rPr lang="vi-VN" dirty="0" smtClean="0"/>
              <a:t>→ </a:t>
            </a:r>
            <a:r>
              <a:rPr lang="vi-VN" dirty="0"/>
              <a:t>giảm đau bằng phối hợp với thuốc tê và opioid</a:t>
            </a:r>
          </a:p>
          <a:p>
            <a:pPr marL="0" indent="0">
              <a:buNone/>
            </a:pPr>
            <a:r>
              <a:rPr lang="vi-VN" dirty="0"/>
              <a:t>nồng độ thấp. Hỗ trợ với forceps để hạn chế lực đẩy khi </a:t>
            </a:r>
            <a:r>
              <a:rPr lang="vi-VN" dirty="0" smtClean="0"/>
              <a:t>sanh</a:t>
            </a:r>
            <a:endParaRPr lang="en-US" dirty="0" smtClean="0"/>
          </a:p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r>
              <a:rPr lang="vi-VN" dirty="0"/>
              <a:t>● Mổ cesar có thể dưới GM hoặc TNMC. Nguy cơ xuất huyết quá</a:t>
            </a:r>
          </a:p>
          <a:p>
            <a:pPr marL="0" indent="0">
              <a:buNone/>
            </a:pPr>
            <a:r>
              <a:rPr lang="vi-VN" dirty="0"/>
              <a:t>nhiều hoặc thiếu khối lượng tuần </a:t>
            </a:r>
            <a:r>
              <a:rPr lang="vi-VN" dirty="0" smtClean="0"/>
              <a:t>hoàn</a:t>
            </a:r>
            <a:endParaRPr lang="en-US" dirty="0" smtClean="0"/>
          </a:p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r>
              <a:rPr lang="vi-VN" dirty="0"/>
              <a:t>● Co thắt TC đẩy máu vào hệ tuần hoàn chung </a:t>
            </a:r>
            <a:r>
              <a:rPr lang="vi-VN" dirty="0" smtClean="0"/>
              <a:t>→</a:t>
            </a:r>
            <a:r>
              <a:rPr lang="en-US" dirty="0" smtClean="0"/>
              <a:t> </a:t>
            </a:r>
            <a:r>
              <a:rPr lang="vi-VN" dirty="0" smtClean="0"/>
              <a:t>↑đột </a:t>
            </a:r>
            <a:r>
              <a:rPr lang="vi-VN" dirty="0"/>
              <a:t>ngột AL</a:t>
            </a:r>
          </a:p>
          <a:p>
            <a:pPr marL="0" indent="0">
              <a:buNone/>
            </a:pPr>
            <a:r>
              <a:rPr lang="vi-VN" dirty="0"/>
              <a:t>ĐMP. </a:t>
            </a:r>
            <a:r>
              <a:rPr lang="vi-VN" dirty="0" smtClean="0"/>
              <a:t>↓ </a:t>
            </a:r>
            <a:r>
              <a:rPr lang="vi-VN" dirty="0"/>
              <a:t>hồi lưu máu về tim P có thể được phòng ngừa bởi đặt</a:t>
            </a:r>
          </a:p>
          <a:p>
            <a:pPr marL="0" indent="0">
              <a:buNone/>
            </a:pPr>
            <a:r>
              <a:rPr lang="vi-VN" dirty="0"/>
              <a:t>các brassard hơi ở các gốc chi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75313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120204"/>
            <a:ext cx="7765321" cy="1326321"/>
          </a:xfrm>
        </p:spPr>
        <p:txBody>
          <a:bodyPr/>
          <a:lstStyle/>
          <a:p>
            <a:r>
              <a:rPr lang="vi-VN" b="0" dirty="0"/>
              <a:t>PT sản khoa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7" y="1632424"/>
            <a:ext cx="8832140" cy="5450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GM với propofol , etomidate kết hợp với thuốc phiện. Lidocaine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1mg/kg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TM làm giảm tác dụng trên HĐ khi đặt NKQ. Duy trì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mê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sevoflurane. Succinylcholine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CCĐ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Như trong PT tổng quát, prostacyclins TM có tác dụng ức chế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kết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dính TC mạnh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xử dụng qua đường khí dung được ưa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thích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hơn. Nếu TAĐMP nặng cần thiết NO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hít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Theo dõi sát sau sanh vì đa số tử vong xảy ra từ ngày 2 – 9 sau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sanh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. Ít nhất phải theo dõi tại ICU trong 72 giờ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563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248992"/>
            <a:ext cx="7765321" cy="1326321"/>
          </a:xfrm>
        </p:spPr>
        <p:txBody>
          <a:bodyPr/>
          <a:lstStyle/>
          <a:p>
            <a:r>
              <a:rPr lang="vi-VN" b="0" dirty="0"/>
              <a:t>Chăm sóc sau mổ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75312"/>
            <a:ext cx="7765322" cy="4825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/>
              <a:t>● Giảm đau tốt nhất với TNMC liên tục, tê vùng hoặc opioid qua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vi-VN" dirty="0" smtClean="0"/>
              <a:t>đường chích</a:t>
            </a:r>
            <a:endParaRPr lang="en-US" dirty="0" smtClean="0"/>
          </a:p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r>
              <a:rPr lang="vi-VN" dirty="0"/>
              <a:t>● Tránh thiếu 02, giảm HA, thiếu </a:t>
            </a:r>
            <a:r>
              <a:rPr lang="vi-VN" dirty="0" smtClean="0"/>
              <a:t>KLTH</a:t>
            </a:r>
            <a:endParaRPr lang="en-US" dirty="0" smtClean="0"/>
          </a:p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r>
              <a:rPr lang="vi-VN" dirty="0"/>
              <a:t>● Nguy cơ co mạch phổi cấp, thuyên tắc phổi, loạn nhịp, quá tải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vi-VN" dirty="0" smtClean="0"/>
              <a:t>dịch</a:t>
            </a:r>
            <a:r>
              <a:rPr lang="vi-VN" dirty="0"/>
              <a:t>. Tăng trương lực GC, tăng trương lực mạch máu </a:t>
            </a:r>
            <a:r>
              <a:rPr lang="vi-VN" dirty="0" smtClean="0"/>
              <a:t>phổi</a:t>
            </a:r>
            <a:endParaRPr lang="en-US" dirty="0" smtClean="0"/>
          </a:p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r>
              <a:rPr lang="vi-VN" dirty="0"/>
              <a:t>● Thuốc dãn mạch phổi </a:t>
            </a:r>
            <a:r>
              <a:rPr lang="vi-VN" dirty="0" smtClean="0"/>
              <a:t>→ </a:t>
            </a:r>
            <a:r>
              <a:rPr lang="vi-VN" dirty="0"/>
              <a:t>cai từ từ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42509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274751"/>
            <a:ext cx="7765321" cy="1326321"/>
          </a:xfrm>
        </p:spPr>
        <p:txBody>
          <a:bodyPr/>
          <a:lstStyle/>
          <a:p>
            <a:r>
              <a:rPr lang="vi-VN" b="0" dirty="0"/>
              <a:t>Cơn tăng động mạch phổi xảy ra trong GĐ chu phẩu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601071"/>
            <a:ext cx="8278350" cy="49027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PVR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ALĐMP &gt; HA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Suy thất P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↓LL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máu phổi,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↓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CLT, thiếu 02 và suy cả 2 thất</a:t>
            </a: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Xử trí: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02 100%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Tăng thông khí: tránh ứ đọng C02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Điều trị NN: ứ đọng C02, toan huyết, tụt HA, thiếu máu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Giảm kích thích đau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Dãn mạch phổi :NO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Noradrenaline &amp;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Dobutamine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Sau mổ: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Giảm đau, kháng đông, theo dõi Sp02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3148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74750"/>
            <a:ext cx="7765321" cy="1326321"/>
          </a:xfrm>
        </p:spPr>
        <p:txBody>
          <a:bodyPr/>
          <a:lstStyle/>
          <a:p>
            <a:r>
              <a:rPr lang="vi-VN" b="0" dirty="0"/>
              <a:t>Điều trị cơn TAĐMP trong mổ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5" y="1709697"/>
            <a:ext cx="7765322" cy="4356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NO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hít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: 20 – 40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Milrinone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g/kg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bolus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rồi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̀ 0,5 – 0,75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g/kg/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phút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Dypiridamole (0,2 – 0,6 mg/kg TM trong 15 phút mỗi 12 giờ)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Prostacyclin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hoặc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TM 2 – 20 mcg/kg/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phút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● Mg 2+: dãn cơ trơn, giảm tác dụng của tình trạng thiếu 02 trên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PVR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nồng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HT: 3 – 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/L)</a:t>
            </a:r>
          </a:p>
        </p:txBody>
      </p:sp>
    </p:spTree>
    <p:extLst>
      <p:ext uri="{BB962C8B-B14F-4D97-AF65-F5344CB8AC3E}">
        <p14:creationId xmlns:p14="http://schemas.microsoft.com/office/powerpoint/2010/main" xmlns="" val="250659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Khám</a:t>
            </a:r>
            <a:r>
              <a:rPr lang="en-US" dirty="0"/>
              <a:t> </a:t>
            </a:r>
            <a:r>
              <a:rPr lang="en-US" dirty="0" err="1"/>
              <a:t>lâm</a:t>
            </a:r>
            <a:r>
              <a:rPr lang="en-US" dirty="0"/>
              <a:t> </a:t>
            </a:r>
            <a:r>
              <a:rPr lang="en-US" dirty="0" err="1"/>
              <a:t>sàng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802" y="1935922"/>
            <a:ext cx="7827589" cy="3782298"/>
          </a:xfrm>
        </p:spPr>
        <p:txBody>
          <a:bodyPr>
            <a:normAutofit lnSpcReduction="10000"/>
          </a:bodyPr>
          <a:lstStyle/>
          <a:p>
            <a:r>
              <a:rPr lang="vi-VN" dirty="0"/>
              <a:t>Triệu chứng của TAĐMP không đặc hiệu:</a:t>
            </a:r>
          </a:p>
          <a:p>
            <a:r>
              <a:rPr lang="vi-VN" dirty="0"/>
              <a:t>1. Khó thở: thường gặp nhất (95%)</a:t>
            </a:r>
          </a:p>
          <a:p>
            <a:r>
              <a:rPr lang="vi-VN" dirty="0"/>
              <a:t>2. Mệt</a:t>
            </a:r>
          </a:p>
          <a:p>
            <a:r>
              <a:rPr lang="vi-VN" dirty="0"/>
              <a:t>3. Đau ngực dưới x.ức</a:t>
            </a:r>
          </a:p>
          <a:p>
            <a:r>
              <a:rPr lang="vi-VN" dirty="0"/>
              <a:t>TMCT</a:t>
            </a:r>
          </a:p>
          <a:p>
            <a:r>
              <a:rPr lang="vi-VN" dirty="0"/>
              <a:t>ĐMP căng (cùng đường đi vào của TK tim)</a:t>
            </a:r>
          </a:p>
          <a:p>
            <a:r>
              <a:rPr lang="vi-VN" dirty="0"/>
              <a:t>4. Ngất</a:t>
            </a:r>
          </a:p>
          <a:p>
            <a:r>
              <a:rPr lang="vi-VN" dirty="0"/>
              <a:t>Lúc đầu xảy ra khi gắng sức, sau đó lúc nghĩ ngơi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78794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61872"/>
            <a:ext cx="7765321" cy="1326321"/>
          </a:xfrm>
        </p:spPr>
        <p:txBody>
          <a:bodyPr/>
          <a:lstStyle/>
          <a:p>
            <a:r>
              <a:rPr lang="en-US" b="0" dirty="0" err="1"/>
              <a:t>Kết</a:t>
            </a:r>
            <a:r>
              <a:rPr lang="en-US" b="0" dirty="0"/>
              <a:t> </a:t>
            </a:r>
            <a:r>
              <a:rPr lang="en-US" b="0" dirty="0" err="1"/>
              <a:t>luận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201825"/>
            <a:ext cx="8213956" cy="531488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TAĐMP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bệnh lý nặng và dự hậu rất tồi tệ.</a:t>
            </a:r>
          </a:p>
          <a:p>
            <a:pPr>
              <a:lnSpc>
                <a:spcPct val="200000"/>
              </a:lnSpc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TAĐMP trong đa số TH, vẫn còn là chống chỉ định có thai</a:t>
            </a:r>
          </a:p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Nguy cơ suy tim mất bù và tử vong thì cao do các thay đổi sinh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mạch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̀.</a:t>
            </a:r>
          </a:p>
          <a:p>
            <a:pPr>
              <a:lnSpc>
                <a:spcPct val="150000"/>
              </a:lnSpc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Việc điều trị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đòi hỏi sự can thiệp của nhiều chuyên khoa.</a:t>
            </a:r>
          </a:p>
          <a:p>
            <a:pPr>
              <a:lnSpc>
                <a:spcPct val="150000"/>
              </a:lnSpc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BS GM khi thăm khám phải biết cơ chế để phân loại TAĐMP 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đánh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giá mức độ nghiêm trọng, nguy cơ trong giai đoạn chu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phẫu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, phương thức trị liệu cũng như phòng ngừa.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7615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610" y="927137"/>
            <a:ext cx="3760630" cy="2362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THANK YOU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288665" y="927137"/>
            <a:ext cx="4336447" cy="5147398"/>
          </a:xfrm>
        </p:spPr>
      </p:pic>
    </p:spTree>
    <p:extLst>
      <p:ext uri="{BB962C8B-B14F-4D97-AF65-F5344CB8AC3E}">
        <p14:creationId xmlns:p14="http://schemas.microsoft.com/office/powerpoint/2010/main" xmlns="" val="3652455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 </a:t>
            </a:r>
            <a:r>
              <a:rPr lang="en-US" dirty="0" err="1"/>
              <a:t>quang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347" y="1773528"/>
            <a:ext cx="7891983" cy="46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055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Echocardiography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19" y="2330942"/>
            <a:ext cx="4083946" cy="2968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639" y="2330941"/>
            <a:ext cx="4134669" cy="294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6518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98528"/>
            <a:ext cx="7765321" cy="994741"/>
          </a:xfrm>
        </p:spPr>
        <p:txBody>
          <a:bodyPr/>
          <a:lstStyle/>
          <a:p>
            <a:r>
              <a:rPr lang="vi-VN" b="0" dirty="0"/>
              <a:t>Ảnh hưởng của TAĐMP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77" y="1085214"/>
            <a:ext cx="7765322" cy="571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1770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63" y="0"/>
            <a:ext cx="7765321" cy="1326321"/>
          </a:xfrm>
        </p:spPr>
        <p:txBody>
          <a:bodyPr/>
          <a:lstStyle/>
          <a:p>
            <a:r>
              <a:rPr lang="vi-VN" b="0" dirty="0"/>
              <a:t>Khám LS nghi ngờ suy 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863" y="1326321"/>
            <a:ext cx="8677524" cy="46498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b="1" dirty="0"/>
              <a:t>RL chức năng TP</a:t>
            </a:r>
          </a:p>
          <a:p>
            <a:r>
              <a:rPr lang="en-US" dirty="0" err="1" smtClean="0"/>
              <a:t>Tiếng</a:t>
            </a:r>
            <a:r>
              <a:rPr lang="en-US" dirty="0" smtClean="0"/>
              <a:t> </a:t>
            </a:r>
            <a:r>
              <a:rPr lang="en-US" dirty="0"/>
              <a:t>T3 TP</a:t>
            </a:r>
          </a:p>
          <a:p>
            <a:pPr marL="0" indent="0">
              <a:buNone/>
            </a:pPr>
            <a:r>
              <a:rPr lang="vi-VN" b="1" dirty="0" smtClean="0"/>
              <a:t>Hở </a:t>
            </a:r>
            <a:r>
              <a:rPr lang="vi-VN" b="1" dirty="0"/>
              <a:t>van 3 lá với RL chức năng TP</a:t>
            </a:r>
          </a:p>
          <a:p>
            <a:r>
              <a:rPr lang="vi-VN" dirty="0" smtClean="0"/>
              <a:t>TM </a:t>
            </a:r>
            <a:r>
              <a:rPr lang="vi-VN" dirty="0"/>
              <a:t>cảnh căng phồng</a:t>
            </a:r>
          </a:p>
          <a:p>
            <a:r>
              <a:rPr lang="en-US" dirty="0" err="1" smtClean="0"/>
              <a:t>Báng</a:t>
            </a:r>
            <a:r>
              <a:rPr lang="en-US" dirty="0" smtClean="0"/>
              <a:t> </a:t>
            </a:r>
            <a:r>
              <a:rPr lang="en-US" dirty="0" err="1"/>
              <a:t>bụng</a:t>
            </a:r>
            <a:endParaRPr lang="en-US" dirty="0"/>
          </a:p>
          <a:p>
            <a:r>
              <a:rPr lang="en-US" dirty="0" err="1" smtClean="0"/>
              <a:t>Phu</a:t>
            </a:r>
            <a:r>
              <a:rPr lang="en-US" dirty="0" smtClean="0"/>
              <a:t>̀ </a:t>
            </a:r>
            <a:r>
              <a:rPr lang="en-US" dirty="0" err="1"/>
              <a:t>ngoại</a:t>
            </a:r>
            <a:r>
              <a:rPr lang="en-US" dirty="0"/>
              <a:t> </a:t>
            </a:r>
            <a:r>
              <a:rPr lang="en-US" dirty="0" err="1"/>
              <a:t>biên</a:t>
            </a:r>
            <a:endParaRPr lang="en-US" dirty="0"/>
          </a:p>
          <a:p>
            <a:pPr marL="0" indent="0">
              <a:buNone/>
            </a:pPr>
            <a:r>
              <a:rPr lang="vi-VN" b="1" dirty="0" smtClean="0"/>
              <a:t>Giảm </a:t>
            </a:r>
            <a:r>
              <a:rPr lang="vi-VN" b="1" dirty="0"/>
              <a:t>cung lượng tim</a:t>
            </a:r>
          </a:p>
          <a:p>
            <a:pPr marL="0" indent="0">
              <a:buNone/>
            </a:pPr>
            <a:r>
              <a:rPr lang="en-US" dirty="0"/>
              <a:t>• HA </a:t>
            </a:r>
            <a:r>
              <a:rPr lang="en-US" dirty="0" err="1"/>
              <a:t>thấp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Mạch</a:t>
            </a:r>
            <a:r>
              <a:rPr lang="en-US" dirty="0"/>
              <a:t> </a:t>
            </a:r>
            <a:r>
              <a:rPr lang="en-US" dirty="0" err="1"/>
              <a:t>nãy</a:t>
            </a:r>
            <a:r>
              <a:rPr lang="en-US" dirty="0"/>
              <a:t> </a:t>
            </a:r>
            <a:r>
              <a:rPr lang="en-US" dirty="0" err="1"/>
              <a:t>nhe</a:t>
            </a:r>
            <a:r>
              <a:rPr lang="en-US" dirty="0"/>
              <a:t>̣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Lạnh</a:t>
            </a:r>
            <a:r>
              <a:rPr lang="en-US" dirty="0"/>
              <a:t> </a:t>
            </a:r>
            <a:r>
              <a:rPr lang="en-US" dirty="0" err="1"/>
              <a:t>đầu</a:t>
            </a:r>
            <a:r>
              <a:rPr lang="en-US" dirty="0"/>
              <a:t> chi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624" y="1326321"/>
            <a:ext cx="2326115" cy="2721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531" y="4105449"/>
            <a:ext cx="3764553" cy="253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0564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1033</TotalTime>
  <Words>1773</Words>
  <Application>Microsoft Office PowerPoint</Application>
  <PresentationFormat>On-screen Show (4:3)</PresentationFormat>
  <Paragraphs>405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Damask</vt:lpstr>
      <vt:lpstr>TĂNG ÁP ĐỘNG MẠCH PHỔI và GÂY MÊ HỒI SỨC </vt:lpstr>
      <vt:lpstr>Định nghĩa tăng áp động mạch phổi (PAH)</vt:lpstr>
      <vt:lpstr>Dịch tể học</vt:lpstr>
      <vt:lpstr>SINH LÝ BỆNH HỌC CỦA TĂNG ÁP ĐỘNG MẠCH PHỔI</vt:lpstr>
      <vt:lpstr>Khám lâm sàng</vt:lpstr>
      <vt:lpstr>X quang</vt:lpstr>
      <vt:lpstr>Echocardiography</vt:lpstr>
      <vt:lpstr>Ảnh hưởng của TAĐMP</vt:lpstr>
      <vt:lpstr>Khám LS nghi ngờ suy TP</vt:lpstr>
      <vt:lpstr>TALĐMP và sự tương tác giữa các thất</vt:lpstr>
      <vt:lpstr>Cơ chế thường gặp của suy TP</vt:lpstr>
      <vt:lpstr>Dấu hiệu nặng của bệnh lý</vt:lpstr>
      <vt:lpstr>Phân độ tình trạng TAĐMP (modified theo NYHA)</vt:lpstr>
      <vt:lpstr>Thang điểm OMS (đánh giá mức độ nặng của bệnh lý)</vt:lpstr>
      <vt:lpstr>Lược đồ điều trị (ESC 2015)</vt:lpstr>
      <vt:lpstr>Tăng áp ĐMP: khả năng sống nếu không điều trị</vt:lpstr>
      <vt:lpstr>Các thuốc điều trị mới cải thiện chất lượng sống BN</vt:lpstr>
      <vt:lpstr>Điều trị không trực tiếp TAĐMP</vt:lpstr>
      <vt:lpstr>Điều trị không đặc hiệu</vt:lpstr>
      <vt:lpstr>Điều trị đặc hiệu (Dãn mạch phổi chọn lọc)</vt:lpstr>
      <vt:lpstr>Điều trị đặc hiệu 3 con đường cơ chế điều trị</vt:lpstr>
      <vt:lpstr>Prostacyclins</vt:lpstr>
      <vt:lpstr>Khí NO</vt:lpstr>
      <vt:lpstr>Phosphodiesterase inhibitors</vt:lpstr>
      <vt:lpstr>Đối vận thụ thể endothelin (endothelin receptor antagonists)</vt:lpstr>
      <vt:lpstr>Các yếu tố dự báo tử vong và biến chứng</vt:lpstr>
      <vt:lpstr>Bệnh nhân với TAĐMP</vt:lpstr>
      <vt:lpstr>Nguy cơ tử vong và BC nặng do các thương tổn tim mạch trong thai kỳ</vt:lpstr>
      <vt:lpstr>Chống chỉ định có thai</vt:lpstr>
      <vt:lpstr>Gây mê và TAĐMP</vt:lpstr>
      <vt:lpstr>Chăm sóc trước mổ</vt:lpstr>
      <vt:lpstr>Monitoring</vt:lpstr>
      <vt:lpstr>Xử trí đặc hiệu TALĐMP chu phẫu</vt:lpstr>
      <vt:lpstr>Xử trí suy TP chu phẫu</vt:lpstr>
      <vt:lpstr>Mục đích gây mê</vt:lpstr>
      <vt:lpstr>Thuốc mê tĩnh mạch</vt:lpstr>
      <vt:lpstr>Thuốc mê hô hấp</vt:lpstr>
      <vt:lpstr>Thở máy</vt:lpstr>
      <vt:lpstr>Gây tê vùng hay gây mê toàn thân ???</vt:lpstr>
      <vt:lpstr>Gây tê vùng hay gây mê toàn thân ???</vt:lpstr>
      <vt:lpstr>Gây mê toàn thân DẪN MÊ</vt:lpstr>
      <vt:lpstr>Duy trì mê</vt:lpstr>
      <vt:lpstr>PT tổng quát và chỉnh hình</vt:lpstr>
      <vt:lpstr>PT sản khoa</vt:lpstr>
      <vt:lpstr>PT sản khoa</vt:lpstr>
      <vt:lpstr>PT sản khoa</vt:lpstr>
      <vt:lpstr>Chăm sóc sau mổ</vt:lpstr>
      <vt:lpstr>Cơn tăng động mạch phổi xảy ra trong GĐ chu phẩu</vt:lpstr>
      <vt:lpstr>Điều trị cơn TAĐMP trong mổ</vt:lpstr>
      <vt:lpstr>Kết luận</vt:lpstr>
      <vt:lpstr>THANK YOU</vt:lpstr>
    </vt:vector>
  </TitlesOfParts>
  <Company>Draeger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TĂNG ÁP ĐỘNG MẠCH PHỔI và GÂY MÊ HỒI SỨC</dc:title>
  <dc:creator>Nguyen, Thuy</dc:creator>
  <cp:lastModifiedBy>Windows User</cp:lastModifiedBy>
  <cp:revision>18</cp:revision>
  <dcterms:created xsi:type="dcterms:W3CDTF">2016-06-13T10:22:40Z</dcterms:created>
  <dcterms:modified xsi:type="dcterms:W3CDTF">2016-06-14T04:23:34Z</dcterms:modified>
</cp:coreProperties>
</file>