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D1B62-51B0-4203-BB04-13FAFFB0FDB5}" type="datetimeFigureOut">
              <a:rPr lang="en-US" smtClean="0"/>
              <a:pPr/>
              <a:t>6/15/2016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AA6CC-C9E7-42EB-A11F-E0FC02CFC4A0}" type="slidenum">
              <a:rPr lang="en-US" smtClean="0"/>
              <a:pPr/>
              <a:t>‹#›</a:t>
            </a:fld>
            <a:endParaRPr lang="en-US"/>
          </a:p>
        </p:txBody>
      </p:sp>
    </p:spTree>
    <p:extLst>
      <p:ext uri="{BB962C8B-B14F-4D97-AF65-F5344CB8AC3E}">
        <p14:creationId xmlns:p14="http://schemas.microsoft.com/office/powerpoint/2010/main" xmlns="" val="408131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AA6CC-C9E7-42EB-A11F-E0FC02CFC4A0}" type="slidenum">
              <a:rPr lang="en-US" smtClean="0"/>
              <a:pPr/>
              <a:t>9</a:t>
            </a:fld>
            <a:endParaRPr lang="en-US"/>
          </a:p>
        </p:txBody>
      </p:sp>
    </p:spTree>
    <p:extLst>
      <p:ext uri="{BB962C8B-B14F-4D97-AF65-F5344CB8AC3E}">
        <p14:creationId xmlns:p14="http://schemas.microsoft.com/office/powerpoint/2010/main" xmlns="" val="227382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1775B2B-9D4D-40A8-A325-DEF74F3D8B7E}" type="datetimeFigureOut">
              <a:rPr lang="en-US" smtClean="0"/>
              <a:pPr/>
              <a:t>6/15/2016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B46C799-23C6-44F3-BE0E-12CC0DB9EE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775B2B-9D4D-40A8-A325-DEF74F3D8B7E}" type="datetimeFigureOut">
              <a:rPr lang="en-US" smtClean="0"/>
              <a:pPr/>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6C799-23C6-44F3-BE0E-12CC0DB9EE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775B2B-9D4D-40A8-A325-DEF74F3D8B7E}" type="datetimeFigureOut">
              <a:rPr lang="en-US" smtClean="0"/>
              <a:pPr/>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6C799-23C6-44F3-BE0E-12CC0DB9EE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1775B2B-9D4D-40A8-A325-DEF74F3D8B7E}" type="datetimeFigureOut">
              <a:rPr lang="en-US" smtClean="0"/>
              <a:pPr/>
              <a:t>6/15/2016</a:t>
            </a:fld>
            <a:endParaRPr lang="en-US"/>
          </a:p>
        </p:txBody>
      </p:sp>
      <p:sp>
        <p:nvSpPr>
          <p:cNvPr id="9" name="Slide Number Placeholder 8"/>
          <p:cNvSpPr>
            <a:spLocks noGrp="1"/>
          </p:cNvSpPr>
          <p:nvPr>
            <p:ph type="sldNum" sz="quarter" idx="15"/>
          </p:nvPr>
        </p:nvSpPr>
        <p:spPr/>
        <p:txBody>
          <a:bodyPr rtlCol="0"/>
          <a:lstStyle/>
          <a:p>
            <a:fld id="{FB46C799-23C6-44F3-BE0E-12CC0DB9EEF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1775B2B-9D4D-40A8-A325-DEF74F3D8B7E}" type="datetimeFigureOut">
              <a:rPr lang="en-US" smtClean="0"/>
              <a:pPr/>
              <a:t>6/15/2016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B46C799-23C6-44F3-BE0E-12CC0DB9EE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775B2B-9D4D-40A8-A325-DEF74F3D8B7E}" type="datetimeFigureOut">
              <a:rPr lang="en-US" smtClean="0"/>
              <a:pPr/>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6C799-23C6-44F3-BE0E-12CC0DB9EEF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1775B2B-9D4D-40A8-A325-DEF74F3D8B7E}" type="datetimeFigureOut">
              <a:rPr lang="en-US" smtClean="0"/>
              <a:pPr/>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6C799-23C6-44F3-BE0E-12CC0DB9EEF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1775B2B-9D4D-40A8-A325-DEF74F3D8B7E}" type="datetimeFigureOut">
              <a:rPr lang="en-US" smtClean="0"/>
              <a:pPr/>
              <a:t>6/15/2016</a:t>
            </a:fld>
            <a:endParaRPr lang="en-US"/>
          </a:p>
        </p:txBody>
      </p:sp>
      <p:sp>
        <p:nvSpPr>
          <p:cNvPr id="7" name="Slide Number Placeholder 6"/>
          <p:cNvSpPr>
            <a:spLocks noGrp="1"/>
          </p:cNvSpPr>
          <p:nvPr>
            <p:ph type="sldNum" sz="quarter" idx="11"/>
          </p:nvPr>
        </p:nvSpPr>
        <p:spPr/>
        <p:txBody>
          <a:bodyPr rtlCol="0"/>
          <a:lstStyle/>
          <a:p>
            <a:fld id="{FB46C799-23C6-44F3-BE0E-12CC0DB9EEF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75B2B-9D4D-40A8-A325-DEF74F3D8B7E}" type="datetimeFigureOut">
              <a:rPr lang="en-US" smtClean="0"/>
              <a:pPr/>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6C799-23C6-44F3-BE0E-12CC0DB9EE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1775B2B-9D4D-40A8-A325-DEF74F3D8B7E}" type="datetimeFigureOut">
              <a:rPr lang="en-US" smtClean="0"/>
              <a:pPr/>
              <a:t>6/15/2016</a:t>
            </a:fld>
            <a:endParaRPr lang="en-US"/>
          </a:p>
        </p:txBody>
      </p:sp>
      <p:sp>
        <p:nvSpPr>
          <p:cNvPr id="22" name="Slide Number Placeholder 21"/>
          <p:cNvSpPr>
            <a:spLocks noGrp="1"/>
          </p:cNvSpPr>
          <p:nvPr>
            <p:ph type="sldNum" sz="quarter" idx="15"/>
          </p:nvPr>
        </p:nvSpPr>
        <p:spPr/>
        <p:txBody>
          <a:bodyPr rtlCol="0"/>
          <a:lstStyle/>
          <a:p>
            <a:fld id="{FB46C799-23C6-44F3-BE0E-12CC0DB9EEF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1775B2B-9D4D-40A8-A325-DEF74F3D8B7E}" type="datetimeFigureOut">
              <a:rPr lang="en-US" smtClean="0"/>
              <a:pPr/>
              <a:t>6/15/2016</a:t>
            </a:fld>
            <a:endParaRPr lang="en-US"/>
          </a:p>
        </p:txBody>
      </p:sp>
      <p:sp>
        <p:nvSpPr>
          <p:cNvPr id="18" name="Slide Number Placeholder 17"/>
          <p:cNvSpPr>
            <a:spLocks noGrp="1"/>
          </p:cNvSpPr>
          <p:nvPr>
            <p:ph type="sldNum" sz="quarter" idx="11"/>
          </p:nvPr>
        </p:nvSpPr>
        <p:spPr/>
        <p:txBody>
          <a:bodyPr rtlCol="0"/>
          <a:lstStyle/>
          <a:p>
            <a:fld id="{FB46C799-23C6-44F3-BE0E-12CC0DB9EEF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1775B2B-9D4D-40A8-A325-DEF74F3D8B7E}" type="datetimeFigureOut">
              <a:rPr lang="en-US" smtClean="0"/>
              <a:pPr/>
              <a:t>6/15/2016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B46C799-23C6-44F3-BE0E-12CC0DB9EE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915400" cy="4114800"/>
          </a:xfrm>
        </p:spPr>
        <p:txBody>
          <a:bodyPr>
            <a:noAutofit/>
          </a:bodyPr>
          <a:lstStyle/>
          <a:p>
            <a:pPr algn="ctr">
              <a:lnSpc>
                <a:spcPct val="150000"/>
              </a:lnSpc>
              <a:spcBef>
                <a:spcPts val="0"/>
              </a:spcBef>
              <a:spcAft>
                <a:spcPts val="1000"/>
              </a:spcAft>
            </a:pPr>
            <a:r>
              <a:rPr lang="en-US" sz="2800" b="1" cap="all" dirty="0" err="1" smtClean="0">
                <a:latin typeface="Arial"/>
                <a:ea typeface="Calibri"/>
                <a:cs typeface="Times New Roman"/>
              </a:rPr>
              <a:t>Nhận</a:t>
            </a:r>
            <a:r>
              <a:rPr lang="en-US" sz="2800" b="1" cap="all" dirty="0" smtClean="0">
                <a:latin typeface="Arial"/>
                <a:ea typeface="Calibri"/>
                <a:cs typeface="Times New Roman"/>
              </a:rPr>
              <a:t> </a:t>
            </a:r>
            <a:r>
              <a:rPr lang="en-US" sz="2800" b="1" cap="all" dirty="0" err="1" smtClean="0">
                <a:latin typeface="Arial"/>
                <a:ea typeface="Calibri"/>
                <a:cs typeface="Times New Roman"/>
              </a:rPr>
              <a:t>xét</a:t>
            </a:r>
            <a:r>
              <a:rPr lang="en-US" sz="2800" b="1" cap="all" dirty="0" smtClean="0">
                <a:latin typeface="Arial"/>
                <a:ea typeface="Calibri"/>
                <a:cs typeface="Times New Roman"/>
              </a:rPr>
              <a:t> </a:t>
            </a:r>
            <a:r>
              <a:rPr lang="en-US" sz="2800" b="1" cap="all" dirty="0" err="1" smtClean="0">
                <a:latin typeface="Arial"/>
                <a:ea typeface="Calibri"/>
                <a:cs typeface="Times New Roman"/>
              </a:rPr>
              <a:t>kết</a:t>
            </a:r>
            <a:r>
              <a:rPr lang="en-US" sz="2800" b="1" cap="all" dirty="0" smtClean="0">
                <a:latin typeface="Arial"/>
                <a:ea typeface="Calibri"/>
                <a:cs typeface="Times New Roman"/>
              </a:rPr>
              <a:t> </a:t>
            </a:r>
            <a:r>
              <a:rPr lang="en-US" sz="2800" b="1" cap="all" dirty="0" err="1" smtClean="0">
                <a:latin typeface="Arial"/>
                <a:ea typeface="Calibri"/>
                <a:cs typeface="Times New Roman"/>
              </a:rPr>
              <a:t>quả</a:t>
            </a:r>
            <a:r>
              <a:rPr lang="en-US" sz="2800" b="1" cap="all" dirty="0" smtClean="0">
                <a:latin typeface="Arial"/>
                <a:ea typeface="Calibri"/>
                <a:cs typeface="Times New Roman"/>
              </a:rPr>
              <a:t> </a:t>
            </a:r>
            <a:r>
              <a:rPr lang="en-US" sz="2800" b="1" cap="all" dirty="0" err="1" smtClean="0">
                <a:latin typeface="Arial"/>
                <a:ea typeface="Calibri"/>
                <a:cs typeface="Times New Roman"/>
              </a:rPr>
              <a:t>gây</a:t>
            </a:r>
            <a:r>
              <a:rPr lang="en-US" sz="2800" b="1" cap="all" dirty="0" smtClean="0">
                <a:latin typeface="Arial"/>
                <a:ea typeface="Calibri"/>
                <a:cs typeface="Times New Roman"/>
              </a:rPr>
              <a:t> </a:t>
            </a:r>
            <a:r>
              <a:rPr lang="en-US" sz="2800" b="1" cap="all" dirty="0" err="1" smtClean="0">
                <a:latin typeface="Arial"/>
                <a:ea typeface="Calibri"/>
                <a:cs typeface="Times New Roman"/>
              </a:rPr>
              <a:t>mê</a:t>
            </a:r>
            <a:r>
              <a:rPr lang="en-US" sz="2800" b="1" cap="all" dirty="0" smtClean="0">
                <a:latin typeface="Arial"/>
                <a:ea typeface="Calibri"/>
                <a:cs typeface="Times New Roman"/>
              </a:rPr>
              <a:t> </a:t>
            </a:r>
            <a:r>
              <a:rPr lang="en-US" sz="2800" b="1" cap="all" dirty="0" err="1" smtClean="0">
                <a:latin typeface="Arial"/>
                <a:ea typeface="Calibri"/>
                <a:cs typeface="Times New Roman"/>
              </a:rPr>
              <a:t>hồi</a:t>
            </a:r>
            <a:r>
              <a:rPr lang="en-US" sz="2800" b="1" cap="all" dirty="0" smtClean="0">
                <a:latin typeface="Arial"/>
                <a:ea typeface="Calibri"/>
                <a:cs typeface="Times New Roman"/>
              </a:rPr>
              <a:t> </a:t>
            </a:r>
            <a:r>
              <a:rPr lang="en-US" sz="2800" b="1" cap="all" dirty="0" err="1" smtClean="0">
                <a:latin typeface="Arial"/>
                <a:ea typeface="Calibri"/>
                <a:cs typeface="Times New Roman"/>
              </a:rPr>
              <a:t>sức</a:t>
            </a:r>
            <a:r>
              <a:rPr lang="en-US" sz="2800" b="1" cap="all" dirty="0" smtClean="0">
                <a:latin typeface="Arial"/>
                <a:ea typeface="Calibri"/>
                <a:cs typeface="Times New Roman"/>
              </a:rPr>
              <a:t> </a:t>
            </a:r>
            <a:r>
              <a:rPr lang="en-US" sz="2800" b="1" cap="all" dirty="0" err="1" smtClean="0">
                <a:latin typeface="Arial"/>
                <a:ea typeface="Calibri"/>
                <a:cs typeface="Times New Roman"/>
              </a:rPr>
              <a:t>cho</a:t>
            </a:r>
            <a:r>
              <a:rPr lang="en-US" sz="2800" b="1" cap="all" dirty="0" smtClean="0">
                <a:latin typeface="Arial"/>
                <a:ea typeface="Calibri"/>
                <a:cs typeface="Times New Roman"/>
              </a:rPr>
              <a:t> </a:t>
            </a:r>
            <a:r>
              <a:rPr lang="en-US" sz="2800" b="1" cap="all" dirty="0" err="1" smtClean="0">
                <a:latin typeface="Arial"/>
                <a:ea typeface="Calibri"/>
                <a:cs typeface="Times New Roman"/>
              </a:rPr>
              <a:t>phẫu</a:t>
            </a:r>
            <a:r>
              <a:rPr lang="en-US" sz="2800" b="1" cap="all" dirty="0" smtClean="0">
                <a:latin typeface="Arial"/>
                <a:ea typeface="Calibri"/>
                <a:cs typeface="Times New Roman"/>
              </a:rPr>
              <a:t> </a:t>
            </a:r>
            <a:r>
              <a:rPr lang="en-US" sz="2800" b="1" cap="all" dirty="0" err="1" smtClean="0">
                <a:latin typeface="Arial"/>
                <a:ea typeface="Calibri"/>
                <a:cs typeface="Times New Roman"/>
              </a:rPr>
              <a:t>thuật</a:t>
            </a:r>
            <a:r>
              <a:rPr lang="en-US" sz="2800" b="1" cap="all" dirty="0" smtClean="0">
                <a:latin typeface="Arial"/>
                <a:ea typeface="Calibri"/>
                <a:cs typeface="Times New Roman"/>
              </a:rPr>
              <a:t> </a:t>
            </a:r>
            <a:r>
              <a:rPr lang="en-US" sz="2800" b="1" cap="all" dirty="0" err="1" smtClean="0">
                <a:latin typeface="Arial"/>
                <a:ea typeface="Calibri"/>
                <a:cs typeface="Times New Roman"/>
              </a:rPr>
              <a:t>tim</a:t>
            </a:r>
            <a:r>
              <a:rPr lang="en-US" sz="2800" b="1" cap="all" dirty="0" smtClean="0">
                <a:latin typeface="Arial"/>
                <a:ea typeface="Calibri"/>
                <a:cs typeface="Times New Roman"/>
              </a:rPr>
              <a:t> </a:t>
            </a:r>
            <a:r>
              <a:rPr lang="en-US" sz="2800" b="1" cap="all" dirty="0" err="1" smtClean="0">
                <a:latin typeface="Arial"/>
                <a:ea typeface="Calibri"/>
                <a:cs typeface="Times New Roman"/>
              </a:rPr>
              <a:t>hở</a:t>
            </a:r>
            <a:r>
              <a:rPr lang="en-US" sz="2800" b="1" cap="all" dirty="0" smtClean="0">
                <a:latin typeface="Arial"/>
                <a:ea typeface="Calibri"/>
                <a:cs typeface="Times New Roman"/>
              </a:rPr>
              <a:t> </a:t>
            </a:r>
            <a:r>
              <a:rPr lang="en-US" sz="2800" b="1" cap="all" dirty="0" err="1" smtClean="0">
                <a:latin typeface="Arial"/>
                <a:ea typeface="Calibri"/>
                <a:cs typeface="Times New Roman"/>
              </a:rPr>
              <a:t>dưới</a:t>
            </a:r>
            <a:r>
              <a:rPr lang="en-US" sz="2800" b="1" cap="all" dirty="0" smtClean="0">
                <a:latin typeface="Arial"/>
                <a:ea typeface="Calibri"/>
                <a:cs typeface="Times New Roman"/>
              </a:rPr>
              <a:t> </a:t>
            </a:r>
            <a:r>
              <a:rPr lang="en-US" sz="2800" b="1" cap="all" dirty="0" err="1" smtClean="0">
                <a:latin typeface="Arial"/>
                <a:ea typeface="Calibri"/>
                <a:cs typeface="Times New Roman"/>
              </a:rPr>
              <a:t>tuần</a:t>
            </a:r>
            <a:r>
              <a:rPr lang="en-US" sz="2800" b="1" cap="all" dirty="0" smtClean="0">
                <a:latin typeface="Arial"/>
                <a:ea typeface="Calibri"/>
                <a:cs typeface="Times New Roman"/>
              </a:rPr>
              <a:t> </a:t>
            </a:r>
            <a:r>
              <a:rPr lang="en-US" sz="2800" b="1" cap="all" dirty="0" err="1" smtClean="0">
                <a:latin typeface="Arial"/>
                <a:ea typeface="Calibri"/>
                <a:cs typeface="Times New Roman"/>
              </a:rPr>
              <a:t>hoàn</a:t>
            </a:r>
            <a:r>
              <a:rPr lang="en-US" sz="2800" b="1" cap="all" dirty="0" smtClean="0">
                <a:latin typeface="Arial"/>
                <a:ea typeface="Calibri"/>
                <a:cs typeface="Times New Roman"/>
              </a:rPr>
              <a:t> </a:t>
            </a:r>
            <a:r>
              <a:rPr lang="en-US" sz="2800" b="1" cap="all" dirty="0" err="1" smtClean="0">
                <a:latin typeface="Arial"/>
                <a:ea typeface="Calibri"/>
                <a:cs typeface="Times New Roman"/>
              </a:rPr>
              <a:t>ngoài</a:t>
            </a:r>
            <a:r>
              <a:rPr lang="en-US" sz="2800" b="1" cap="all" dirty="0" smtClean="0">
                <a:latin typeface="Arial"/>
                <a:ea typeface="Calibri"/>
                <a:cs typeface="Times New Roman"/>
              </a:rPr>
              <a:t> </a:t>
            </a:r>
            <a:r>
              <a:rPr lang="en-US" sz="2800" b="1" cap="all" dirty="0" err="1" smtClean="0">
                <a:latin typeface="Arial"/>
                <a:ea typeface="Calibri"/>
                <a:cs typeface="Times New Roman"/>
              </a:rPr>
              <a:t>cơ</a:t>
            </a:r>
            <a:r>
              <a:rPr lang="en-US" sz="2800" b="1" cap="all" dirty="0" smtClean="0">
                <a:latin typeface="Arial"/>
                <a:ea typeface="Calibri"/>
                <a:cs typeface="Times New Roman"/>
              </a:rPr>
              <a:t> </a:t>
            </a:r>
            <a:r>
              <a:rPr lang="en-US" sz="2800" b="1" cap="all" dirty="0" err="1" smtClean="0">
                <a:latin typeface="Arial"/>
                <a:ea typeface="Calibri"/>
                <a:cs typeface="Times New Roman"/>
              </a:rPr>
              <a:t>thể</a:t>
            </a:r>
            <a:r>
              <a:rPr lang="en-US" sz="2800" b="1" cap="all" dirty="0" smtClean="0">
                <a:latin typeface="Arial"/>
                <a:ea typeface="Calibri"/>
                <a:cs typeface="Times New Roman"/>
              </a:rPr>
              <a:t> </a:t>
            </a:r>
            <a:r>
              <a:rPr lang="en-US" sz="2800" b="1" cap="all" dirty="0" err="1" smtClean="0">
                <a:latin typeface="Arial"/>
                <a:ea typeface="Calibri"/>
                <a:cs typeface="Times New Roman"/>
              </a:rPr>
              <a:t>trên</a:t>
            </a:r>
            <a:r>
              <a:rPr lang="en-US" sz="2800" b="1" cap="all" dirty="0" smtClean="0">
                <a:latin typeface="Arial"/>
                <a:ea typeface="Calibri"/>
                <a:cs typeface="Times New Roman"/>
              </a:rPr>
              <a:t> 30 </a:t>
            </a:r>
            <a:r>
              <a:rPr lang="en-US" sz="2800" b="1" cap="all" dirty="0" err="1" smtClean="0">
                <a:latin typeface="Arial"/>
                <a:ea typeface="Calibri"/>
                <a:cs typeface="Times New Roman"/>
              </a:rPr>
              <a:t>bệnh</a:t>
            </a:r>
            <a:r>
              <a:rPr lang="en-US" sz="2800" b="1" cap="all" dirty="0" smtClean="0">
                <a:latin typeface="Arial"/>
                <a:ea typeface="Calibri"/>
                <a:cs typeface="Times New Roman"/>
              </a:rPr>
              <a:t> </a:t>
            </a:r>
            <a:r>
              <a:rPr lang="en-US" sz="2800" b="1" cap="all" dirty="0" err="1" smtClean="0">
                <a:latin typeface="Arial"/>
                <a:ea typeface="Calibri"/>
                <a:cs typeface="Times New Roman"/>
              </a:rPr>
              <a:t>nhân</a:t>
            </a:r>
            <a:r>
              <a:rPr lang="en-US" sz="2800" b="1" cap="all" dirty="0" smtClean="0">
                <a:latin typeface="Arial"/>
                <a:ea typeface="Calibri"/>
                <a:cs typeface="Times New Roman"/>
              </a:rPr>
              <a:t> </a:t>
            </a:r>
            <a:r>
              <a:rPr lang="en-US" sz="2800" b="1" cap="all" dirty="0" err="1" smtClean="0">
                <a:latin typeface="Arial"/>
                <a:ea typeface="Calibri"/>
                <a:cs typeface="Times New Roman"/>
              </a:rPr>
              <a:t>người</a:t>
            </a:r>
            <a:r>
              <a:rPr lang="en-US" sz="2800" b="1" cap="all" dirty="0" smtClean="0">
                <a:latin typeface="Arial"/>
                <a:ea typeface="Calibri"/>
                <a:cs typeface="Times New Roman"/>
              </a:rPr>
              <a:t> </a:t>
            </a:r>
            <a:r>
              <a:rPr lang="en-US" sz="2800" b="1" cap="all" dirty="0" err="1" smtClean="0">
                <a:latin typeface="Arial"/>
                <a:ea typeface="Calibri"/>
                <a:cs typeface="Times New Roman"/>
              </a:rPr>
              <a:t>lớn</a:t>
            </a:r>
            <a:r>
              <a:rPr lang="en-US" sz="2800" b="1" cap="all" dirty="0" smtClean="0">
                <a:latin typeface="Arial"/>
                <a:ea typeface="Calibri"/>
                <a:cs typeface="Times New Roman"/>
              </a:rPr>
              <a:t> </a:t>
            </a:r>
            <a:r>
              <a:rPr lang="en-US" sz="2800" b="1" cap="all" dirty="0" err="1" smtClean="0">
                <a:latin typeface="Arial"/>
                <a:ea typeface="Calibri"/>
                <a:cs typeface="Times New Roman"/>
              </a:rPr>
              <a:t>đầu</a:t>
            </a:r>
            <a:r>
              <a:rPr lang="en-US" sz="2800" b="1" cap="all" dirty="0" smtClean="0">
                <a:latin typeface="Arial"/>
                <a:ea typeface="Calibri"/>
                <a:cs typeface="Times New Roman"/>
              </a:rPr>
              <a:t> </a:t>
            </a:r>
            <a:r>
              <a:rPr lang="en-US" sz="2800" b="1" cap="all" dirty="0" err="1" smtClean="0">
                <a:latin typeface="Arial"/>
                <a:ea typeface="Calibri"/>
                <a:cs typeface="Times New Roman"/>
              </a:rPr>
              <a:t>tiên</a:t>
            </a:r>
            <a:r>
              <a:rPr lang="en-US" sz="2800" b="1" cap="all" dirty="0" smtClean="0">
                <a:latin typeface="Arial"/>
                <a:ea typeface="Calibri"/>
                <a:cs typeface="Times New Roman"/>
              </a:rPr>
              <a:t> </a:t>
            </a:r>
            <a:r>
              <a:rPr lang="en-US" sz="2800" b="1" cap="all" dirty="0" err="1" smtClean="0">
                <a:latin typeface="Arial"/>
                <a:ea typeface="Calibri"/>
                <a:cs typeface="Times New Roman"/>
              </a:rPr>
              <a:t>tại</a:t>
            </a:r>
            <a:r>
              <a:rPr lang="en-US" sz="2800" b="1" cap="all" dirty="0" smtClean="0">
                <a:latin typeface="Arial"/>
                <a:ea typeface="Calibri"/>
                <a:cs typeface="Times New Roman"/>
              </a:rPr>
              <a:t> </a:t>
            </a:r>
            <a:r>
              <a:rPr lang="en-US" sz="2800" b="1" cap="all" dirty="0" err="1" smtClean="0">
                <a:latin typeface="Arial"/>
                <a:ea typeface="Calibri"/>
                <a:cs typeface="Times New Roman"/>
              </a:rPr>
              <a:t>Bệnh</a:t>
            </a:r>
            <a:r>
              <a:rPr lang="en-US" sz="2800" b="1" cap="all" dirty="0" smtClean="0">
                <a:latin typeface="Arial"/>
                <a:ea typeface="Calibri"/>
                <a:cs typeface="Times New Roman"/>
              </a:rPr>
              <a:t> </a:t>
            </a:r>
            <a:r>
              <a:rPr lang="en-US" sz="2800" b="1" cap="all" dirty="0" err="1" smtClean="0">
                <a:latin typeface="Arial"/>
                <a:ea typeface="Calibri"/>
                <a:cs typeface="Times New Roman"/>
              </a:rPr>
              <a:t>viện</a:t>
            </a:r>
            <a:r>
              <a:rPr lang="en-US" sz="2800" b="1" cap="all" dirty="0" smtClean="0">
                <a:latin typeface="Arial"/>
                <a:ea typeface="Calibri"/>
                <a:cs typeface="Times New Roman"/>
              </a:rPr>
              <a:t> </a:t>
            </a:r>
            <a:r>
              <a:rPr lang="en-US" sz="2800" b="1" cap="all" dirty="0" err="1" smtClean="0">
                <a:latin typeface="Arial"/>
                <a:ea typeface="Calibri"/>
                <a:cs typeface="Times New Roman"/>
              </a:rPr>
              <a:t>đa</a:t>
            </a:r>
            <a:r>
              <a:rPr lang="en-US" sz="2800" b="1" cap="all" dirty="0" smtClean="0">
                <a:latin typeface="Arial"/>
                <a:ea typeface="Calibri"/>
                <a:cs typeface="Times New Roman"/>
              </a:rPr>
              <a:t> </a:t>
            </a:r>
            <a:r>
              <a:rPr lang="en-US" sz="2800" b="1" cap="all" dirty="0" err="1" smtClean="0">
                <a:latin typeface="Arial"/>
                <a:ea typeface="Calibri"/>
                <a:cs typeface="Times New Roman"/>
              </a:rPr>
              <a:t>khoa</a:t>
            </a:r>
            <a:r>
              <a:rPr lang="en-US" sz="2800" b="1" cap="all" dirty="0" smtClean="0">
                <a:latin typeface="Arial"/>
                <a:ea typeface="Calibri"/>
                <a:cs typeface="Times New Roman"/>
              </a:rPr>
              <a:t> </a:t>
            </a:r>
            <a:r>
              <a:rPr lang="en-US" sz="2800" b="1" cap="all" dirty="0" err="1" smtClean="0">
                <a:latin typeface="Arial"/>
                <a:ea typeface="Calibri"/>
                <a:cs typeface="Times New Roman"/>
              </a:rPr>
              <a:t>tỉnh</a:t>
            </a:r>
            <a:r>
              <a:rPr lang="en-US" sz="2800" b="1" cap="all" dirty="0" smtClean="0">
                <a:latin typeface="Arial"/>
                <a:ea typeface="Calibri"/>
                <a:cs typeface="Times New Roman"/>
              </a:rPr>
              <a:t> </a:t>
            </a:r>
            <a:r>
              <a:rPr lang="en-US" sz="2800" b="1" cap="all" dirty="0" err="1" smtClean="0">
                <a:latin typeface="Arial"/>
                <a:ea typeface="Calibri"/>
                <a:cs typeface="Times New Roman"/>
              </a:rPr>
              <a:t>Thanh</a:t>
            </a:r>
            <a:r>
              <a:rPr lang="en-US" sz="2800" b="1" cap="all" dirty="0" smtClean="0">
                <a:latin typeface="Arial"/>
                <a:ea typeface="Calibri"/>
                <a:cs typeface="Times New Roman"/>
              </a:rPr>
              <a:t> </a:t>
            </a:r>
            <a:r>
              <a:rPr lang="en-US" sz="2800" b="1" cap="all" dirty="0" err="1" smtClean="0">
                <a:latin typeface="Arial"/>
                <a:ea typeface="Calibri"/>
                <a:cs typeface="Times New Roman"/>
              </a:rPr>
              <a:t>Hóa</a:t>
            </a:r>
            <a:r>
              <a:rPr lang="en-US" sz="2800" dirty="0">
                <a:ea typeface="Calibri"/>
                <a:cs typeface="Times New Roman"/>
              </a:rPr>
              <a:t/>
            </a:r>
            <a:br>
              <a:rPr lang="en-US" sz="2800" dirty="0">
                <a:ea typeface="Calibri"/>
                <a:cs typeface="Times New Roman"/>
              </a:rPr>
            </a:br>
            <a:endParaRPr lang="en-US" sz="2800" dirty="0"/>
          </a:p>
        </p:txBody>
      </p:sp>
      <p:sp>
        <p:nvSpPr>
          <p:cNvPr id="3" name="Subtitle 2"/>
          <p:cNvSpPr>
            <a:spLocks noGrp="1"/>
          </p:cNvSpPr>
          <p:nvPr>
            <p:ph type="subTitle" idx="1"/>
          </p:nvPr>
        </p:nvSpPr>
        <p:spPr>
          <a:xfrm>
            <a:off x="1524000" y="3886200"/>
            <a:ext cx="8458200" cy="1905000"/>
          </a:xfrm>
        </p:spPr>
        <p:txBody>
          <a:bodyPr>
            <a:normAutofit/>
          </a:bodyPr>
          <a:lstStyle/>
          <a:p>
            <a:pPr algn="ctr"/>
            <a:r>
              <a:rPr lang="en-US" sz="2400" dirty="0" smtClean="0">
                <a:latin typeface="Times New Roman" pitchFamily="18" charset="0"/>
                <a:cs typeface="Times New Roman" pitchFamily="18" charset="0"/>
              </a:rPr>
              <a:t>BS. </a:t>
            </a:r>
            <a:r>
              <a:rPr lang="vi-VN" sz="2400" dirty="0" smtClean="0">
                <a:latin typeface="Times New Roman" pitchFamily="18" charset="0"/>
                <a:cs typeface="Times New Roman" pitchFamily="18" charset="0"/>
              </a:rPr>
              <a:t>LÂM </a:t>
            </a:r>
            <a:r>
              <a:rPr lang="vi-VN" sz="2400" dirty="0">
                <a:latin typeface="Times New Roman" pitchFamily="18" charset="0"/>
                <a:cs typeface="Times New Roman" pitchFamily="18" charset="0"/>
              </a:rPr>
              <a:t>TIẾN </a:t>
            </a:r>
            <a:r>
              <a:rPr lang="vi-VN" sz="2400" dirty="0" smtClean="0">
                <a:latin typeface="Times New Roman" pitchFamily="18" charset="0"/>
                <a:cs typeface="Times New Roman" pitchFamily="18" charset="0"/>
              </a:rPr>
              <a:t>TÙNG</a:t>
            </a:r>
            <a:endParaRPr lang="vi-VN" sz="2400" dirty="0">
              <a:latin typeface="Times New Roman" pitchFamily="18" charset="0"/>
              <a:cs typeface="Times New Roman" pitchFamily="18" charset="0"/>
            </a:endParaRPr>
          </a:p>
          <a:p>
            <a:pPr algn="ctr"/>
            <a:r>
              <a:rPr lang="vi-VN" sz="2400" dirty="0">
                <a:latin typeface="Times New Roman" pitchFamily="18" charset="0"/>
                <a:cs typeface="Times New Roman" pitchFamily="18" charset="0"/>
              </a:rPr>
              <a:t>Khoa gây mê hồi sức </a:t>
            </a:r>
            <a:endParaRPr lang="en-US" sz="2400" dirty="0" smtClean="0">
              <a:latin typeface="Times New Roman" pitchFamily="18" charset="0"/>
              <a:cs typeface="Times New Roman" pitchFamily="18" charset="0"/>
            </a:endParaRPr>
          </a:p>
          <a:p>
            <a:pPr algn="ctr"/>
            <a:r>
              <a:rPr lang="vi-VN" sz="2400" dirty="0" smtClean="0">
                <a:latin typeface="Times New Roman" pitchFamily="18" charset="0"/>
                <a:cs typeface="Times New Roman" pitchFamily="18" charset="0"/>
              </a:rPr>
              <a:t>Bệnh </a:t>
            </a:r>
            <a:r>
              <a:rPr lang="vi-VN" sz="2400" dirty="0">
                <a:latin typeface="Times New Roman" pitchFamily="18" charset="0"/>
                <a:cs typeface="Times New Roman" pitchFamily="18" charset="0"/>
              </a:rPr>
              <a:t>viện </a:t>
            </a:r>
            <a:r>
              <a:rPr lang="en-US" sz="2400" dirty="0">
                <a:latin typeface="Times New Roman" pitchFamily="18" charset="0"/>
                <a:cs typeface="Times New Roman" pitchFamily="18" charset="0"/>
              </a:rPr>
              <a:t>Đ</a:t>
            </a:r>
            <a:r>
              <a:rPr lang="vi-VN" sz="2400" dirty="0" smtClean="0">
                <a:latin typeface="Times New Roman" pitchFamily="18" charset="0"/>
                <a:cs typeface="Times New Roman" pitchFamily="18" charset="0"/>
              </a:rPr>
              <a:t>a </a:t>
            </a:r>
            <a:r>
              <a:rPr lang="vi-VN" sz="2400" dirty="0">
                <a:latin typeface="Times New Roman" pitchFamily="18" charset="0"/>
                <a:cs typeface="Times New Roman" pitchFamily="18" charset="0"/>
              </a:rPr>
              <a:t>khoa tỉnh Thanh </a:t>
            </a:r>
            <a:r>
              <a:rPr lang="vi-VN" sz="2400" dirty="0" smtClean="0">
                <a:latin typeface="Times New Roman" pitchFamily="18" charset="0"/>
                <a:cs typeface="Times New Roman" pitchFamily="18" charset="0"/>
              </a:rPr>
              <a:t>Hóa</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03866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467600" cy="1143000"/>
          </a:xfrm>
        </p:spPr>
        <p:txBody>
          <a:bodyPr/>
          <a:lstStyle/>
          <a:p>
            <a:r>
              <a:rPr lang="en-US" dirty="0" err="1" smtClean="0"/>
              <a:t>Kết</a:t>
            </a:r>
            <a:r>
              <a:rPr lang="en-US" dirty="0" smtClean="0"/>
              <a:t> </a:t>
            </a:r>
            <a:r>
              <a:rPr lang="en-US" dirty="0" err="1" smtClean="0"/>
              <a:t>quả</a:t>
            </a:r>
            <a:r>
              <a:rPr lang="en-US" dirty="0" smtClean="0"/>
              <a:t> </a:t>
            </a:r>
            <a:r>
              <a:rPr lang="en-US" dirty="0" err="1" smtClean="0"/>
              <a:t>và</a:t>
            </a:r>
            <a:r>
              <a:rPr lang="en-US" dirty="0" smtClean="0"/>
              <a:t> </a:t>
            </a:r>
            <a:r>
              <a:rPr lang="en-US" dirty="0" err="1" smtClean="0"/>
              <a:t>bàn</a:t>
            </a:r>
            <a:r>
              <a:rPr lang="en-US" dirty="0" smtClean="0"/>
              <a:t> </a:t>
            </a:r>
            <a:r>
              <a:rPr lang="en-US" dirty="0" err="1" smtClean="0"/>
              <a:t>luận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2520026926"/>
              </p:ext>
            </p:extLst>
          </p:nvPr>
        </p:nvGraphicFramePr>
        <p:xfrm>
          <a:off x="609600" y="2057400"/>
          <a:ext cx="7467602" cy="3657600"/>
        </p:xfrm>
        <a:graphic>
          <a:graphicData uri="http://schemas.openxmlformats.org/drawingml/2006/table">
            <a:tbl>
              <a:tblPr firstRow="1" firstCol="1" bandRow="1">
                <a:tableStyleId>{21E4AEA4-8DFA-4A89-87EB-49C32662AFE0}</a:tableStyleId>
              </a:tblPr>
              <a:tblGrid>
                <a:gridCol w="3733801"/>
                <a:gridCol w="3733801"/>
              </a:tblGrid>
              <a:tr h="731520">
                <a:tc>
                  <a:txBody>
                    <a:bodyPr/>
                    <a:lstStyle/>
                    <a:p>
                      <a:pPr marL="0" marR="0" algn="ctr">
                        <a:lnSpc>
                          <a:spcPct val="150000"/>
                        </a:lnSpc>
                        <a:spcBef>
                          <a:spcPts val="0"/>
                        </a:spcBef>
                        <a:spcAft>
                          <a:spcPts val="0"/>
                        </a:spcAft>
                      </a:pPr>
                      <a:r>
                        <a:rPr lang="en-US" sz="2000" b="1" dirty="0" err="1">
                          <a:effectLst/>
                        </a:rPr>
                        <a:t>Chỉ</a:t>
                      </a:r>
                      <a:r>
                        <a:rPr lang="en-US" sz="2000" b="1" dirty="0">
                          <a:effectLst/>
                        </a:rPr>
                        <a:t> </a:t>
                      </a:r>
                      <a:r>
                        <a:rPr lang="en-US" sz="2000" b="1" dirty="0" err="1">
                          <a:effectLst/>
                        </a:rPr>
                        <a:t>số</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Trung bình</a:t>
                      </a:r>
                      <a:endParaRPr lang="en-US" sz="2000" b="1">
                        <a:effectLst/>
                        <a:latin typeface="Calibri"/>
                        <a:ea typeface="Calibri"/>
                        <a:cs typeface="Times New Roman"/>
                      </a:endParaRPr>
                    </a:p>
                  </a:txBody>
                  <a:tcPr marL="68580" marR="68580" marT="0" marB="0"/>
                </a:tc>
              </a:tr>
              <a:tr h="731520">
                <a:tc>
                  <a:txBody>
                    <a:bodyPr/>
                    <a:lstStyle/>
                    <a:p>
                      <a:pPr marL="0" marR="0" algn="ctr">
                        <a:lnSpc>
                          <a:spcPct val="150000"/>
                        </a:lnSpc>
                        <a:spcBef>
                          <a:spcPts val="0"/>
                        </a:spcBef>
                        <a:spcAft>
                          <a:spcPts val="0"/>
                        </a:spcAft>
                      </a:pPr>
                      <a:r>
                        <a:rPr lang="en-US" sz="2000" b="1">
                          <a:effectLst/>
                        </a:rPr>
                        <a:t>Heparin</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169,64 ± 46,29 (111- 250) mg</a:t>
                      </a:r>
                      <a:endParaRPr lang="en-US" sz="2000" b="1">
                        <a:effectLst/>
                        <a:latin typeface="Calibri"/>
                        <a:ea typeface="Calibri"/>
                        <a:cs typeface="Times New Roman"/>
                      </a:endParaRPr>
                    </a:p>
                  </a:txBody>
                  <a:tcPr marL="68580" marR="68580" marT="0" marB="0"/>
                </a:tc>
              </a:tr>
              <a:tr h="731520">
                <a:tc>
                  <a:txBody>
                    <a:bodyPr/>
                    <a:lstStyle/>
                    <a:p>
                      <a:pPr marL="0" marR="0" algn="ctr">
                        <a:lnSpc>
                          <a:spcPct val="150000"/>
                        </a:lnSpc>
                        <a:spcBef>
                          <a:spcPts val="0"/>
                        </a:spcBef>
                        <a:spcAft>
                          <a:spcPts val="0"/>
                        </a:spcAft>
                      </a:pPr>
                      <a:r>
                        <a:rPr lang="en-US" sz="2000" b="1" dirty="0" err="1">
                          <a:effectLst/>
                        </a:rPr>
                        <a:t>Protamin</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190,7 ± 40,84 (150- 250) mg</a:t>
                      </a:r>
                      <a:endParaRPr lang="en-US" sz="2000" b="1">
                        <a:effectLst/>
                        <a:latin typeface="Calibri"/>
                        <a:ea typeface="Calibri"/>
                        <a:cs typeface="Times New Roman"/>
                      </a:endParaRPr>
                    </a:p>
                  </a:txBody>
                  <a:tcPr marL="68580" marR="68580" marT="0" marB="0"/>
                </a:tc>
              </a:tr>
              <a:tr h="731520">
                <a:tc>
                  <a:txBody>
                    <a:bodyPr/>
                    <a:lstStyle/>
                    <a:p>
                      <a:pPr marL="0" marR="0" algn="ctr">
                        <a:lnSpc>
                          <a:spcPct val="150000"/>
                        </a:lnSpc>
                        <a:spcBef>
                          <a:spcPts val="0"/>
                        </a:spcBef>
                        <a:spcAft>
                          <a:spcPts val="0"/>
                        </a:spcAft>
                      </a:pPr>
                      <a:r>
                        <a:rPr lang="en-US" sz="2000" b="1" dirty="0" err="1">
                          <a:effectLst/>
                        </a:rPr>
                        <a:t>Nước</a:t>
                      </a:r>
                      <a:r>
                        <a:rPr lang="en-US" sz="2000" b="1" dirty="0">
                          <a:effectLst/>
                        </a:rPr>
                        <a:t> </a:t>
                      </a:r>
                      <a:r>
                        <a:rPr lang="en-US" sz="2000" b="1" dirty="0" err="1">
                          <a:effectLst/>
                        </a:rPr>
                        <a:t>tiểu</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650 ± 412,7 (100- 1500) ml</a:t>
                      </a:r>
                      <a:endParaRPr lang="en-US" sz="2000" b="1" dirty="0">
                        <a:effectLst/>
                        <a:latin typeface="Calibri"/>
                        <a:ea typeface="Calibri"/>
                        <a:cs typeface="Times New Roman"/>
                      </a:endParaRPr>
                    </a:p>
                  </a:txBody>
                  <a:tcPr marL="68580" marR="68580" marT="0" marB="0"/>
                </a:tc>
              </a:tr>
              <a:tr h="731520">
                <a:tc>
                  <a:txBody>
                    <a:bodyPr/>
                    <a:lstStyle/>
                    <a:p>
                      <a:pPr marL="0" marR="0" algn="ctr">
                        <a:lnSpc>
                          <a:spcPct val="150000"/>
                        </a:lnSpc>
                        <a:spcBef>
                          <a:spcPts val="0"/>
                        </a:spcBef>
                        <a:spcAft>
                          <a:spcPts val="0"/>
                        </a:spcAft>
                      </a:pPr>
                      <a:r>
                        <a:rPr lang="en-US" sz="2000" b="1">
                          <a:effectLst/>
                        </a:rPr>
                        <a:t>Khối hồng cầu</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2,28 ± 1,89 (0-8) </a:t>
                      </a:r>
                      <a:r>
                        <a:rPr lang="en-US" sz="2000" b="1" dirty="0" err="1">
                          <a:effectLst/>
                        </a:rPr>
                        <a:t>đơn</a:t>
                      </a:r>
                      <a:r>
                        <a:rPr lang="en-US" sz="2000" b="1" dirty="0">
                          <a:effectLst/>
                        </a:rPr>
                        <a:t> </a:t>
                      </a:r>
                      <a:r>
                        <a:rPr lang="en-US" sz="2000" b="1" dirty="0" err="1">
                          <a:effectLst/>
                        </a:rPr>
                        <a:t>vị</a:t>
                      </a:r>
                      <a:r>
                        <a:rPr lang="en-US" sz="2000" b="1" dirty="0">
                          <a:effectLst/>
                        </a:rPr>
                        <a:t> 250 ml</a:t>
                      </a:r>
                      <a:endParaRPr lang="en-US" sz="2000" b="1"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2400" y="1104781"/>
            <a:ext cx="8305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3.4. Theo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dõi</a:t>
            </a:r>
            <a:r>
              <a:rPr kumimoji="0" lang="en-US"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về</a:t>
            </a:r>
            <a:r>
              <a:rPr kumimoji="0" lang="en-US"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liều</a:t>
            </a:r>
            <a:r>
              <a:rPr kumimoji="0" lang="en-US"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heparin, protamine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en-US" sz="2400" i="0" u="none" strike="noStrike" cap="none" normalizeH="0" baseline="0" dirty="0" err="1" smtClean="0">
                <a:ln>
                  <a:noFill/>
                </a:ln>
                <a:solidFill>
                  <a:schemeClr val="tx1"/>
                </a:solidFill>
                <a:effectLst/>
                <a:latin typeface="Calibri"/>
                <a:ea typeface="Calibri" pitchFamily="34" charset="0"/>
                <a:cs typeface="Arial" pitchFamily="34" charset="0"/>
              </a:rPr>
              <a:t>à</a:t>
            </a:r>
            <a:r>
              <a:rPr kumimoji="0" lang="en-US"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lượng</a:t>
            </a:r>
            <a:r>
              <a:rPr kumimoji="0" lang="en-US"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nước</a:t>
            </a:r>
            <a:r>
              <a:rPr kumimoji="0" lang="en-US"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tiểu</a:t>
            </a:r>
            <a:r>
              <a:rPr kumimoji="0" lang="en-US"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lượng</a:t>
            </a:r>
            <a:r>
              <a:rPr kumimoji="0" lang="en-US"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en-US" sz="2400" i="0" u="none" strike="noStrike" cap="none" normalizeH="0" baseline="0" dirty="0" err="1" smtClean="0">
                <a:ln>
                  <a:noFill/>
                </a:ln>
                <a:solidFill>
                  <a:schemeClr val="tx1"/>
                </a:solidFill>
                <a:effectLst/>
                <a:latin typeface="Calibri"/>
                <a:ea typeface="Calibri" pitchFamily="34" charset="0"/>
                <a:cs typeface="Arial" pitchFamily="34" charset="0"/>
              </a:rPr>
              <a:t>á</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u</a:t>
            </a:r>
            <a:r>
              <a:rPr kumimoji="0" lang="en-US"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truyền</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28600" y="5791200"/>
            <a:ext cx="8534400" cy="830997"/>
          </a:xfrm>
          <a:prstGeom prst="rect">
            <a:avLst/>
          </a:prstGeom>
          <a:noFill/>
        </p:spPr>
        <p:txBody>
          <a:bodyPr wrap="square" rtlCol="0">
            <a:spAutoFit/>
          </a:bodyPr>
          <a:lstStyle/>
          <a:p>
            <a:r>
              <a:rPr lang="en-US" sz="2400" i="1" dirty="0" err="1"/>
              <a:t>Liều</a:t>
            </a:r>
            <a:r>
              <a:rPr lang="en-US" sz="2400" i="1" dirty="0"/>
              <a:t> heparin </a:t>
            </a:r>
            <a:r>
              <a:rPr lang="en-US" sz="2400" i="1" dirty="0" err="1"/>
              <a:t>đúng</a:t>
            </a:r>
            <a:r>
              <a:rPr lang="en-US" sz="2400" i="1" dirty="0"/>
              <a:t> </a:t>
            </a:r>
            <a:r>
              <a:rPr lang="en-US" sz="2400" i="1" dirty="0" err="1"/>
              <a:t>với</a:t>
            </a:r>
            <a:r>
              <a:rPr lang="en-US" sz="2400" i="1" dirty="0"/>
              <a:t> </a:t>
            </a:r>
            <a:r>
              <a:rPr lang="en-US" sz="2400" i="1" dirty="0" err="1"/>
              <a:t>lý</a:t>
            </a:r>
            <a:r>
              <a:rPr lang="en-US" sz="2400" i="1" dirty="0"/>
              <a:t> </a:t>
            </a:r>
            <a:r>
              <a:rPr lang="en-US" sz="2400" i="1" dirty="0" err="1"/>
              <a:t>thuyết</a:t>
            </a:r>
            <a:r>
              <a:rPr lang="en-US" sz="2400" i="1" dirty="0"/>
              <a:t> </a:t>
            </a:r>
            <a:r>
              <a:rPr lang="en-US" sz="2400" i="1" dirty="0" err="1"/>
              <a:t>tỷ</a:t>
            </a:r>
            <a:r>
              <a:rPr lang="en-US" sz="2400" i="1" dirty="0"/>
              <a:t> </a:t>
            </a:r>
            <a:r>
              <a:rPr lang="en-US" sz="2400" i="1" dirty="0" err="1"/>
              <a:t>lệ</a:t>
            </a:r>
            <a:r>
              <a:rPr lang="en-US" sz="2400" i="1" dirty="0"/>
              <a:t> 3 mg/kg </a:t>
            </a:r>
            <a:r>
              <a:rPr lang="en-US" sz="2400" i="1" dirty="0" err="1"/>
              <a:t>cân</a:t>
            </a:r>
            <a:r>
              <a:rPr lang="en-US" sz="2400" i="1" dirty="0"/>
              <a:t> </a:t>
            </a:r>
            <a:r>
              <a:rPr lang="en-US" sz="2400" i="1" dirty="0" err="1" smtClean="0"/>
              <a:t>nặng</a:t>
            </a:r>
            <a:r>
              <a:rPr lang="en-US" sz="2400" i="1" dirty="0" smtClean="0"/>
              <a:t> </a:t>
            </a:r>
            <a:r>
              <a:rPr lang="en-US" sz="2400" i="1" dirty="0"/>
              <a:t>protamine </a:t>
            </a:r>
            <a:r>
              <a:rPr lang="en-US" sz="2400" i="1" dirty="0" err="1"/>
              <a:t>cao</a:t>
            </a:r>
            <a:r>
              <a:rPr lang="en-US" sz="2400" i="1" dirty="0"/>
              <a:t> </a:t>
            </a:r>
            <a:r>
              <a:rPr lang="en-US" sz="2400" i="1" dirty="0" err="1"/>
              <a:t>hơn</a:t>
            </a:r>
            <a:r>
              <a:rPr lang="en-US" sz="2400" i="1" dirty="0"/>
              <a:t> </a:t>
            </a:r>
            <a:r>
              <a:rPr lang="en-US" sz="2400" i="1" dirty="0" err="1"/>
              <a:t>lý</a:t>
            </a:r>
            <a:r>
              <a:rPr lang="en-US" sz="2400" i="1" dirty="0"/>
              <a:t> </a:t>
            </a:r>
            <a:r>
              <a:rPr lang="en-US" sz="2400" i="1" dirty="0" err="1"/>
              <a:t>thuyết</a:t>
            </a:r>
            <a:r>
              <a:rPr lang="en-US" sz="2400" i="1" dirty="0"/>
              <a:t> </a:t>
            </a:r>
            <a:r>
              <a:rPr lang="en-US" sz="2400" i="1" dirty="0" err="1"/>
              <a:t>tỷ</a:t>
            </a:r>
            <a:r>
              <a:rPr lang="en-US" sz="2400" i="1" dirty="0"/>
              <a:t> </a:t>
            </a:r>
            <a:r>
              <a:rPr lang="en-US" sz="2400" i="1" dirty="0" err="1"/>
              <a:t>lệ</a:t>
            </a:r>
            <a:r>
              <a:rPr lang="en-US" sz="2400" i="1" dirty="0"/>
              <a:t> </a:t>
            </a:r>
            <a:r>
              <a:rPr lang="en-US" sz="2400" i="1" dirty="0" err="1"/>
              <a:t>xấp</a:t>
            </a:r>
            <a:r>
              <a:rPr lang="en-US" sz="2400" i="1" dirty="0"/>
              <a:t> </a:t>
            </a:r>
            <a:r>
              <a:rPr lang="en-US" sz="2400" i="1" dirty="0" err="1"/>
              <a:t>xỉ</a:t>
            </a:r>
            <a:r>
              <a:rPr lang="en-US" sz="2400" i="1" dirty="0"/>
              <a:t> 4,24 </a:t>
            </a:r>
            <a:r>
              <a:rPr lang="en-US" sz="2400" i="1" dirty="0" smtClean="0"/>
              <a:t>mg/kg.</a:t>
            </a:r>
            <a:endParaRPr lang="en-US" sz="2400" i="1" dirty="0"/>
          </a:p>
        </p:txBody>
      </p:sp>
    </p:spTree>
    <p:extLst>
      <p:ext uri="{BB962C8B-B14F-4D97-AF65-F5344CB8AC3E}">
        <p14:creationId xmlns:p14="http://schemas.microsoft.com/office/powerpoint/2010/main" xmlns="" val="338378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dirty="0" err="1" smtClean="0"/>
              <a:t>Kết</a:t>
            </a:r>
            <a:r>
              <a:rPr lang="en-US" dirty="0" smtClean="0"/>
              <a:t> </a:t>
            </a:r>
            <a:r>
              <a:rPr lang="en-US" dirty="0" err="1" smtClean="0"/>
              <a:t>quả</a:t>
            </a:r>
            <a:r>
              <a:rPr lang="en-US" dirty="0" smtClean="0"/>
              <a:t> </a:t>
            </a:r>
            <a:r>
              <a:rPr lang="en-US" dirty="0" err="1" smtClean="0"/>
              <a:t>và</a:t>
            </a:r>
            <a:r>
              <a:rPr lang="en-US" dirty="0" smtClean="0"/>
              <a:t> </a:t>
            </a:r>
            <a:r>
              <a:rPr lang="en-US" dirty="0" err="1" smtClean="0"/>
              <a:t>bàn</a:t>
            </a:r>
            <a:r>
              <a:rPr lang="en-US" dirty="0" smtClean="0"/>
              <a:t> </a:t>
            </a:r>
            <a:r>
              <a:rPr lang="en-US" dirty="0" err="1" smtClean="0"/>
              <a:t>luận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348053478"/>
              </p:ext>
            </p:extLst>
          </p:nvPr>
        </p:nvGraphicFramePr>
        <p:xfrm>
          <a:off x="228600" y="1600200"/>
          <a:ext cx="8534400" cy="3886196"/>
        </p:xfrm>
        <a:graphic>
          <a:graphicData uri="http://schemas.openxmlformats.org/drawingml/2006/table">
            <a:tbl>
              <a:tblPr firstRow="1" firstCol="1" bandRow="1">
                <a:tableStyleId>{21E4AEA4-8DFA-4A89-87EB-49C32662AFE0}</a:tableStyleId>
              </a:tblPr>
              <a:tblGrid>
                <a:gridCol w="4343400"/>
                <a:gridCol w="4191000"/>
              </a:tblGrid>
              <a:tr h="550426">
                <a:tc>
                  <a:txBody>
                    <a:bodyPr/>
                    <a:lstStyle/>
                    <a:p>
                      <a:pPr marL="0" marR="0" algn="ctr">
                        <a:lnSpc>
                          <a:spcPct val="150000"/>
                        </a:lnSpc>
                        <a:spcBef>
                          <a:spcPts val="0"/>
                        </a:spcBef>
                        <a:spcAft>
                          <a:spcPts val="0"/>
                        </a:spcAft>
                      </a:pPr>
                      <a:r>
                        <a:rPr lang="en-US" sz="2000" b="1" dirty="0" err="1">
                          <a:effectLst/>
                        </a:rPr>
                        <a:t>Chỉ</a:t>
                      </a:r>
                      <a:r>
                        <a:rPr lang="en-US" sz="2000" b="1" dirty="0">
                          <a:effectLst/>
                        </a:rPr>
                        <a:t> </a:t>
                      </a:r>
                      <a:r>
                        <a:rPr lang="en-US" sz="2000" b="1" dirty="0" err="1">
                          <a:effectLst/>
                        </a:rPr>
                        <a:t>số</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Trung bình</a:t>
                      </a:r>
                      <a:endParaRPr lang="en-US" sz="2000" b="1">
                        <a:effectLst/>
                        <a:latin typeface="Calibri"/>
                        <a:ea typeface="Calibri"/>
                        <a:cs typeface="Times New Roman"/>
                      </a:endParaRPr>
                    </a:p>
                  </a:txBody>
                  <a:tcPr marL="68580" marR="68580" marT="0" marB="0"/>
                </a:tc>
              </a:tr>
              <a:tr h="550426">
                <a:tc>
                  <a:txBody>
                    <a:bodyPr/>
                    <a:lstStyle/>
                    <a:p>
                      <a:pPr marL="0" marR="0" algn="ctr">
                        <a:lnSpc>
                          <a:spcPct val="150000"/>
                        </a:lnSpc>
                        <a:spcBef>
                          <a:spcPts val="0"/>
                        </a:spcBef>
                        <a:spcAft>
                          <a:spcPts val="0"/>
                        </a:spcAft>
                      </a:pPr>
                      <a:r>
                        <a:rPr lang="en-US" sz="2000" b="1" dirty="0" err="1">
                          <a:effectLst/>
                        </a:rPr>
                        <a:t>Thời</a:t>
                      </a:r>
                      <a:r>
                        <a:rPr lang="en-US" sz="2000" b="1" dirty="0">
                          <a:effectLst/>
                        </a:rPr>
                        <a:t> </a:t>
                      </a:r>
                      <a:r>
                        <a:rPr lang="en-US" sz="2000" b="1" dirty="0" err="1">
                          <a:effectLst/>
                        </a:rPr>
                        <a:t>gian</a:t>
                      </a:r>
                      <a:r>
                        <a:rPr lang="en-US" sz="2000" b="1" dirty="0">
                          <a:effectLst/>
                        </a:rPr>
                        <a:t> </a:t>
                      </a:r>
                      <a:r>
                        <a:rPr lang="en-US" sz="2000" b="1" dirty="0" err="1">
                          <a:effectLst/>
                        </a:rPr>
                        <a:t>phẫu</a:t>
                      </a:r>
                      <a:r>
                        <a:rPr lang="en-US" sz="2000" b="1" dirty="0">
                          <a:effectLst/>
                        </a:rPr>
                        <a:t> </a:t>
                      </a:r>
                      <a:r>
                        <a:rPr lang="en-US" sz="2000" b="1" dirty="0" err="1">
                          <a:effectLst/>
                        </a:rPr>
                        <a:t>thuật</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150,8 ± 27,98(120 - 200) phút </a:t>
                      </a:r>
                      <a:endParaRPr lang="en-US" sz="2000" b="1">
                        <a:effectLst/>
                        <a:latin typeface="Calibri"/>
                        <a:ea typeface="Calibri"/>
                        <a:cs typeface="Times New Roman"/>
                      </a:endParaRPr>
                    </a:p>
                  </a:txBody>
                  <a:tcPr marL="68580" marR="68580" marT="0" marB="0"/>
                </a:tc>
              </a:tr>
              <a:tr h="550426">
                <a:tc>
                  <a:txBody>
                    <a:bodyPr/>
                    <a:lstStyle/>
                    <a:p>
                      <a:pPr marL="0" marR="0" algn="ctr">
                        <a:lnSpc>
                          <a:spcPct val="150000"/>
                        </a:lnSpc>
                        <a:spcBef>
                          <a:spcPts val="0"/>
                        </a:spcBef>
                        <a:spcAft>
                          <a:spcPts val="0"/>
                        </a:spcAft>
                      </a:pPr>
                      <a:r>
                        <a:rPr lang="en-US" sz="2000" b="1" dirty="0" err="1">
                          <a:effectLst/>
                        </a:rPr>
                        <a:t>Thời</a:t>
                      </a:r>
                      <a:r>
                        <a:rPr lang="en-US" sz="2000" b="1" dirty="0">
                          <a:effectLst/>
                        </a:rPr>
                        <a:t> </a:t>
                      </a:r>
                      <a:r>
                        <a:rPr lang="en-US" sz="2000" b="1" dirty="0" err="1">
                          <a:effectLst/>
                        </a:rPr>
                        <a:t>gian</a:t>
                      </a:r>
                      <a:r>
                        <a:rPr lang="en-US" sz="2000" b="1" dirty="0">
                          <a:effectLst/>
                        </a:rPr>
                        <a:t> </a:t>
                      </a:r>
                      <a:r>
                        <a:rPr lang="en-US" sz="2000" b="1" dirty="0" err="1">
                          <a:effectLst/>
                        </a:rPr>
                        <a:t>gây</a:t>
                      </a:r>
                      <a:r>
                        <a:rPr lang="en-US" sz="2000" b="1" dirty="0">
                          <a:effectLst/>
                        </a:rPr>
                        <a:t> </a:t>
                      </a:r>
                      <a:r>
                        <a:rPr lang="en-US" sz="2000" b="1" dirty="0" err="1">
                          <a:effectLst/>
                        </a:rPr>
                        <a:t>mê</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200 ± 45,49 (150- 310) phút</a:t>
                      </a:r>
                      <a:endParaRPr lang="en-US" sz="2000" b="1">
                        <a:effectLst/>
                        <a:latin typeface="Calibri"/>
                        <a:ea typeface="Calibri"/>
                        <a:cs typeface="Times New Roman"/>
                      </a:endParaRPr>
                    </a:p>
                  </a:txBody>
                  <a:tcPr marL="68580" marR="68580" marT="0" marB="0"/>
                </a:tc>
              </a:tr>
              <a:tr h="583640">
                <a:tc>
                  <a:txBody>
                    <a:bodyPr/>
                    <a:lstStyle/>
                    <a:p>
                      <a:pPr marL="0" marR="0" algn="ctr">
                        <a:lnSpc>
                          <a:spcPct val="150000"/>
                        </a:lnSpc>
                        <a:spcBef>
                          <a:spcPts val="0"/>
                        </a:spcBef>
                        <a:spcAft>
                          <a:spcPts val="0"/>
                        </a:spcAft>
                      </a:pPr>
                      <a:r>
                        <a:rPr lang="en-US" sz="2000" b="1" dirty="0" err="1">
                          <a:effectLst/>
                        </a:rPr>
                        <a:t>Thời</a:t>
                      </a:r>
                      <a:r>
                        <a:rPr lang="en-US" sz="2000" b="1" dirty="0">
                          <a:effectLst/>
                        </a:rPr>
                        <a:t> </a:t>
                      </a:r>
                      <a:r>
                        <a:rPr lang="en-US" sz="2000" b="1" dirty="0" err="1">
                          <a:effectLst/>
                        </a:rPr>
                        <a:t>gian</a:t>
                      </a:r>
                      <a:r>
                        <a:rPr lang="en-US" sz="2000" b="1" dirty="0">
                          <a:effectLst/>
                        </a:rPr>
                        <a:t> </a:t>
                      </a:r>
                      <a:r>
                        <a:rPr lang="en-US" sz="2000" b="1" dirty="0" err="1">
                          <a:effectLst/>
                        </a:rPr>
                        <a:t>chạy</a:t>
                      </a:r>
                      <a:r>
                        <a:rPr lang="en-US" sz="2000" b="1" dirty="0">
                          <a:effectLst/>
                        </a:rPr>
                        <a:t> </a:t>
                      </a:r>
                      <a:r>
                        <a:rPr lang="en-US" sz="2000" b="1" dirty="0" err="1">
                          <a:effectLst/>
                        </a:rPr>
                        <a:t>máy</a:t>
                      </a:r>
                      <a:r>
                        <a:rPr lang="en-US" sz="2000" b="1" dirty="0">
                          <a:effectLst/>
                        </a:rPr>
                        <a:t> </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62,21 ± 32,24 (30- 130) </a:t>
                      </a:r>
                      <a:r>
                        <a:rPr lang="en-US" sz="2000" b="1" dirty="0" err="1">
                          <a:effectLst/>
                        </a:rPr>
                        <a:t>phút</a:t>
                      </a:r>
                      <a:endParaRPr lang="en-US" sz="2000" b="1" dirty="0">
                        <a:effectLst/>
                        <a:latin typeface="Calibri"/>
                        <a:ea typeface="Calibri"/>
                        <a:cs typeface="Times New Roman"/>
                      </a:endParaRPr>
                    </a:p>
                  </a:txBody>
                  <a:tcPr marL="68580" marR="68580" marT="0" marB="0"/>
                </a:tc>
              </a:tr>
              <a:tr h="550426">
                <a:tc>
                  <a:txBody>
                    <a:bodyPr/>
                    <a:lstStyle/>
                    <a:p>
                      <a:pPr marL="0" marR="0" algn="ctr">
                        <a:lnSpc>
                          <a:spcPct val="150000"/>
                        </a:lnSpc>
                        <a:spcBef>
                          <a:spcPts val="0"/>
                        </a:spcBef>
                        <a:spcAft>
                          <a:spcPts val="0"/>
                        </a:spcAft>
                      </a:pPr>
                      <a:r>
                        <a:rPr lang="en-US" sz="2000" b="1" dirty="0" err="1">
                          <a:effectLst/>
                        </a:rPr>
                        <a:t>Thời</a:t>
                      </a:r>
                      <a:r>
                        <a:rPr lang="en-US" sz="2000" b="1" dirty="0">
                          <a:effectLst/>
                        </a:rPr>
                        <a:t> </a:t>
                      </a:r>
                      <a:r>
                        <a:rPr lang="en-US" sz="2000" b="1" dirty="0" err="1">
                          <a:effectLst/>
                        </a:rPr>
                        <a:t>gian</a:t>
                      </a:r>
                      <a:r>
                        <a:rPr lang="en-US" sz="2000" b="1" dirty="0">
                          <a:effectLst/>
                        </a:rPr>
                        <a:t> </a:t>
                      </a:r>
                      <a:r>
                        <a:rPr lang="en-US" sz="2000" b="1" dirty="0" err="1">
                          <a:effectLst/>
                        </a:rPr>
                        <a:t>cặp</a:t>
                      </a:r>
                      <a:r>
                        <a:rPr lang="en-US" sz="2000" b="1" dirty="0">
                          <a:effectLst/>
                        </a:rPr>
                        <a:t> </a:t>
                      </a:r>
                      <a:r>
                        <a:rPr lang="en-US" sz="2000" b="1" dirty="0" err="1">
                          <a:effectLst/>
                        </a:rPr>
                        <a:t>động</a:t>
                      </a:r>
                      <a:r>
                        <a:rPr lang="en-US" sz="2000" b="1" dirty="0">
                          <a:effectLst/>
                        </a:rPr>
                        <a:t> </a:t>
                      </a:r>
                      <a:r>
                        <a:rPr lang="en-US" sz="2000" b="1" dirty="0" err="1">
                          <a:effectLst/>
                        </a:rPr>
                        <a:t>mạch</a:t>
                      </a:r>
                      <a:r>
                        <a:rPr lang="en-US" sz="2000" b="1" dirty="0">
                          <a:effectLst/>
                        </a:rPr>
                        <a:t> </a:t>
                      </a:r>
                      <a:r>
                        <a:rPr lang="en-US" sz="2000" b="1" dirty="0" err="1">
                          <a:effectLst/>
                        </a:rPr>
                        <a:t>chủ</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44,71 ± 28,29 (19 -110) </a:t>
                      </a:r>
                      <a:r>
                        <a:rPr lang="en-US" sz="2000" b="1" dirty="0" err="1">
                          <a:effectLst/>
                        </a:rPr>
                        <a:t>phút</a:t>
                      </a:r>
                      <a:endParaRPr lang="en-US" sz="2000" b="1" dirty="0">
                        <a:effectLst/>
                        <a:latin typeface="Calibri"/>
                        <a:ea typeface="Calibri"/>
                        <a:cs typeface="Times New Roman"/>
                      </a:endParaRPr>
                    </a:p>
                  </a:txBody>
                  <a:tcPr marL="68580" marR="68580" marT="0" marB="0"/>
                </a:tc>
              </a:tr>
              <a:tr h="550426">
                <a:tc>
                  <a:txBody>
                    <a:bodyPr/>
                    <a:lstStyle/>
                    <a:p>
                      <a:pPr marL="0" marR="0" algn="ctr">
                        <a:lnSpc>
                          <a:spcPct val="150000"/>
                        </a:lnSpc>
                        <a:spcBef>
                          <a:spcPts val="0"/>
                        </a:spcBef>
                        <a:spcAft>
                          <a:spcPts val="0"/>
                        </a:spcAft>
                      </a:pPr>
                      <a:r>
                        <a:rPr lang="en-US" sz="2000" b="1">
                          <a:effectLst/>
                        </a:rPr>
                        <a:t>Thời gian rút ống nội khí quản</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7,23 ± 12,33 (2- 48) </a:t>
                      </a:r>
                      <a:r>
                        <a:rPr lang="en-US" sz="2000" b="1" dirty="0" err="1">
                          <a:effectLst/>
                        </a:rPr>
                        <a:t>giờ</a:t>
                      </a:r>
                      <a:endParaRPr lang="en-US" sz="2000" b="1" dirty="0">
                        <a:effectLst/>
                        <a:latin typeface="Calibri"/>
                        <a:ea typeface="Calibri"/>
                        <a:cs typeface="Times New Roman"/>
                      </a:endParaRPr>
                    </a:p>
                  </a:txBody>
                  <a:tcPr marL="68580" marR="68580" marT="0" marB="0"/>
                </a:tc>
              </a:tr>
              <a:tr h="550426">
                <a:tc>
                  <a:txBody>
                    <a:bodyPr/>
                    <a:lstStyle/>
                    <a:p>
                      <a:pPr marL="0" marR="0" algn="ctr">
                        <a:lnSpc>
                          <a:spcPct val="150000"/>
                        </a:lnSpc>
                        <a:spcBef>
                          <a:spcPts val="0"/>
                        </a:spcBef>
                        <a:spcAft>
                          <a:spcPts val="0"/>
                        </a:spcAft>
                      </a:pPr>
                      <a:r>
                        <a:rPr lang="en-US" sz="2000" b="1">
                          <a:effectLst/>
                        </a:rPr>
                        <a:t>Số ngày điều trị tại khoa</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4,77 ±1,09 (4-7) </a:t>
                      </a:r>
                      <a:r>
                        <a:rPr lang="en-US" sz="2000" b="1" dirty="0" err="1">
                          <a:effectLst/>
                        </a:rPr>
                        <a:t>ngày</a:t>
                      </a:r>
                      <a:endParaRPr lang="en-US" sz="2000" b="1"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457200" y="974330"/>
            <a:ext cx="589249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3.5. Theo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dõi</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về</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thời</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gian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04800" y="5862935"/>
            <a:ext cx="8229600" cy="461665"/>
          </a:xfrm>
          <a:prstGeom prst="rect">
            <a:avLst/>
          </a:prstGeom>
          <a:noFill/>
        </p:spPr>
        <p:txBody>
          <a:bodyPr wrap="square" rtlCol="0">
            <a:spAutoFit/>
          </a:bodyPr>
          <a:lstStyle/>
          <a:p>
            <a:r>
              <a:rPr lang="en-US" sz="2400" dirty="0" err="1"/>
              <a:t>Nhận</a:t>
            </a:r>
            <a:r>
              <a:rPr lang="en-US" sz="2400" dirty="0"/>
              <a:t> </a:t>
            </a:r>
            <a:r>
              <a:rPr lang="en-US" sz="2400" dirty="0" err="1"/>
              <a:t>xét</a:t>
            </a:r>
            <a:r>
              <a:rPr lang="en-US" sz="2400" dirty="0"/>
              <a:t>: </a:t>
            </a:r>
            <a:r>
              <a:rPr lang="en-US" sz="2400" dirty="0" err="1"/>
              <a:t>thời</a:t>
            </a:r>
            <a:r>
              <a:rPr lang="en-US" sz="2400" dirty="0"/>
              <a:t> </a:t>
            </a:r>
            <a:r>
              <a:rPr lang="en-US" sz="2400" dirty="0" err="1"/>
              <a:t>gian</a:t>
            </a:r>
            <a:r>
              <a:rPr lang="en-US" sz="2400" dirty="0"/>
              <a:t> </a:t>
            </a:r>
            <a:r>
              <a:rPr lang="en-US" sz="2400" dirty="0" err="1"/>
              <a:t>chạy</a:t>
            </a:r>
            <a:r>
              <a:rPr lang="en-US" sz="2400" dirty="0"/>
              <a:t> </a:t>
            </a:r>
            <a:r>
              <a:rPr lang="en-US" sz="2400" dirty="0" smtClean="0"/>
              <a:t>CPB </a:t>
            </a:r>
            <a:r>
              <a:rPr lang="en-US" sz="2400" dirty="0" err="1"/>
              <a:t>và</a:t>
            </a:r>
            <a:r>
              <a:rPr lang="en-US" sz="2400" dirty="0"/>
              <a:t> </a:t>
            </a:r>
            <a:r>
              <a:rPr lang="en-US" sz="2400" dirty="0" err="1"/>
              <a:t>cặp</a:t>
            </a:r>
            <a:r>
              <a:rPr lang="en-US" sz="2400" dirty="0"/>
              <a:t> </a:t>
            </a:r>
            <a:r>
              <a:rPr lang="en-US" sz="2400" dirty="0" err="1"/>
              <a:t>động</a:t>
            </a:r>
            <a:r>
              <a:rPr lang="en-US" sz="2400" dirty="0"/>
              <a:t> </a:t>
            </a:r>
            <a:r>
              <a:rPr lang="en-US" sz="2400" dirty="0" err="1"/>
              <a:t>mạch</a:t>
            </a:r>
            <a:r>
              <a:rPr lang="en-US" sz="2400" dirty="0"/>
              <a:t> </a:t>
            </a:r>
            <a:r>
              <a:rPr lang="en-US" sz="2400" dirty="0" err="1"/>
              <a:t>chủ</a:t>
            </a:r>
            <a:r>
              <a:rPr lang="en-US" sz="2400" dirty="0"/>
              <a:t> </a:t>
            </a:r>
            <a:r>
              <a:rPr lang="en-US" sz="2400" dirty="0" err="1"/>
              <a:t>ngắn</a:t>
            </a:r>
            <a:r>
              <a:rPr lang="en-US" sz="2400" dirty="0"/>
              <a:t>.</a:t>
            </a:r>
          </a:p>
        </p:txBody>
      </p:sp>
    </p:spTree>
    <p:extLst>
      <p:ext uri="{BB962C8B-B14F-4D97-AF65-F5344CB8AC3E}">
        <p14:creationId xmlns:p14="http://schemas.microsoft.com/office/powerpoint/2010/main" xmlns="" val="3613672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467600" cy="1143000"/>
          </a:xfrm>
        </p:spPr>
        <p:txBody>
          <a:bodyPr/>
          <a:lstStyle/>
          <a:p>
            <a:r>
              <a:rPr lang="en-US" dirty="0" err="1" smtClean="0"/>
              <a:t>Kết</a:t>
            </a:r>
            <a:r>
              <a:rPr lang="en-US" dirty="0" smtClean="0"/>
              <a:t> </a:t>
            </a:r>
            <a:r>
              <a:rPr lang="en-US" dirty="0" err="1" smtClean="0"/>
              <a:t>quả</a:t>
            </a:r>
            <a:r>
              <a:rPr lang="en-US" dirty="0" smtClean="0"/>
              <a:t> </a:t>
            </a:r>
            <a:r>
              <a:rPr lang="en-US" dirty="0" err="1" smtClean="0"/>
              <a:t>và</a:t>
            </a:r>
            <a:r>
              <a:rPr lang="en-US" dirty="0" smtClean="0"/>
              <a:t> </a:t>
            </a:r>
            <a:r>
              <a:rPr lang="en-US" dirty="0" err="1" smtClean="0"/>
              <a:t>bàn</a:t>
            </a:r>
            <a:r>
              <a:rPr lang="en-US" dirty="0" smtClean="0"/>
              <a:t> </a:t>
            </a:r>
            <a:r>
              <a:rPr lang="en-US" dirty="0" err="1" smtClean="0"/>
              <a:t>luận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193188963"/>
              </p:ext>
            </p:extLst>
          </p:nvPr>
        </p:nvGraphicFramePr>
        <p:xfrm>
          <a:off x="228600" y="1143000"/>
          <a:ext cx="8458200" cy="4065588"/>
        </p:xfrm>
        <a:graphic>
          <a:graphicData uri="http://schemas.openxmlformats.org/drawingml/2006/table">
            <a:tbl>
              <a:tblPr firstRow="1" firstCol="1" bandRow="1">
                <a:tableStyleId>{21E4AEA4-8DFA-4A89-87EB-49C32662AFE0}</a:tableStyleId>
              </a:tblPr>
              <a:tblGrid>
                <a:gridCol w="3752133"/>
                <a:gridCol w="2623314"/>
                <a:gridCol w="2082753"/>
              </a:tblGrid>
              <a:tr h="422022">
                <a:tc>
                  <a:txBody>
                    <a:bodyPr/>
                    <a:lstStyle/>
                    <a:p>
                      <a:pPr marL="0" marR="0" algn="ctr">
                        <a:lnSpc>
                          <a:spcPct val="150000"/>
                        </a:lnSpc>
                        <a:spcBef>
                          <a:spcPts val="0"/>
                        </a:spcBef>
                        <a:spcAft>
                          <a:spcPts val="0"/>
                        </a:spcAft>
                      </a:pPr>
                      <a:r>
                        <a:rPr lang="en-US" sz="2000" b="1" dirty="0" err="1">
                          <a:effectLst/>
                        </a:rPr>
                        <a:t>Biến</a:t>
                      </a:r>
                      <a:r>
                        <a:rPr lang="en-US" sz="2000" b="1" dirty="0">
                          <a:effectLst/>
                        </a:rPr>
                        <a:t> </a:t>
                      </a:r>
                      <a:r>
                        <a:rPr lang="en-US" sz="2000" b="1" dirty="0" err="1">
                          <a:effectLst/>
                        </a:rPr>
                        <a:t>chứng</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n</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a:t>
                      </a:r>
                      <a:endParaRPr lang="en-US" sz="2000" b="1">
                        <a:effectLst/>
                        <a:latin typeface="Calibri"/>
                        <a:ea typeface="Calibri"/>
                        <a:cs typeface="Times New Roman"/>
                      </a:endParaRPr>
                    </a:p>
                  </a:txBody>
                  <a:tcPr marL="68580" marR="68580" marT="0" marB="0"/>
                </a:tc>
              </a:tr>
              <a:tr h="422022">
                <a:tc>
                  <a:txBody>
                    <a:bodyPr/>
                    <a:lstStyle/>
                    <a:p>
                      <a:pPr marL="0" marR="0" algn="ctr">
                        <a:lnSpc>
                          <a:spcPct val="150000"/>
                        </a:lnSpc>
                        <a:spcBef>
                          <a:spcPts val="0"/>
                        </a:spcBef>
                        <a:spcAft>
                          <a:spcPts val="0"/>
                        </a:spcAft>
                      </a:pPr>
                      <a:r>
                        <a:rPr lang="en-US" sz="2000" b="1" dirty="0" err="1">
                          <a:effectLst/>
                        </a:rPr>
                        <a:t>Nước</a:t>
                      </a:r>
                      <a:r>
                        <a:rPr lang="en-US" sz="2000" b="1" dirty="0">
                          <a:effectLst/>
                        </a:rPr>
                        <a:t> </a:t>
                      </a:r>
                      <a:r>
                        <a:rPr lang="en-US" sz="2000" b="1" dirty="0" err="1">
                          <a:effectLst/>
                        </a:rPr>
                        <a:t>tiểu</a:t>
                      </a:r>
                      <a:r>
                        <a:rPr lang="en-US" sz="2000" b="1" dirty="0">
                          <a:effectLst/>
                        </a:rPr>
                        <a:t> </a:t>
                      </a:r>
                      <a:r>
                        <a:rPr lang="en-US" sz="2000" b="1" dirty="0" err="1">
                          <a:effectLst/>
                        </a:rPr>
                        <a:t>đỏ</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3</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10</a:t>
                      </a:r>
                      <a:endParaRPr lang="en-US" sz="2000" b="1">
                        <a:effectLst/>
                        <a:latin typeface="Calibri"/>
                        <a:ea typeface="Calibri"/>
                        <a:cs typeface="Times New Roman"/>
                      </a:endParaRPr>
                    </a:p>
                  </a:txBody>
                  <a:tcPr marL="68580" marR="68580" marT="0" marB="0"/>
                </a:tc>
              </a:tr>
              <a:tr h="422022">
                <a:tc>
                  <a:txBody>
                    <a:bodyPr/>
                    <a:lstStyle/>
                    <a:p>
                      <a:pPr marL="0" marR="0" algn="ctr">
                        <a:lnSpc>
                          <a:spcPct val="150000"/>
                        </a:lnSpc>
                        <a:spcBef>
                          <a:spcPts val="0"/>
                        </a:spcBef>
                        <a:spcAft>
                          <a:spcPts val="0"/>
                        </a:spcAft>
                      </a:pPr>
                      <a:r>
                        <a:rPr lang="en-US" sz="2000" b="1" dirty="0" err="1">
                          <a:effectLst/>
                        </a:rPr>
                        <a:t>Chảy</a:t>
                      </a:r>
                      <a:r>
                        <a:rPr lang="en-US" sz="2000" b="1" dirty="0">
                          <a:effectLst/>
                        </a:rPr>
                        <a:t> </a:t>
                      </a:r>
                      <a:r>
                        <a:rPr lang="en-US" sz="2000" b="1" dirty="0" err="1">
                          <a:effectLst/>
                        </a:rPr>
                        <a:t>máu</a:t>
                      </a:r>
                      <a:r>
                        <a:rPr lang="en-US" sz="2000" b="1" dirty="0">
                          <a:effectLst/>
                        </a:rPr>
                        <a:t> </a:t>
                      </a:r>
                      <a:r>
                        <a:rPr lang="en-US" sz="2000" b="1" dirty="0" err="1">
                          <a:effectLst/>
                        </a:rPr>
                        <a:t>khó</a:t>
                      </a:r>
                      <a:r>
                        <a:rPr lang="en-US" sz="2000" b="1" dirty="0">
                          <a:effectLst/>
                        </a:rPr>
                        <a:t> </a:t>
                      </a:r>
                      <a:r>
                        <a:rPr lang="en-US" sz="2000" b="1" dirty="0" err="1">
                          <a:effectLst/>
                        </a:rPr>
                        <a:t>cầm</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2</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6,67</a:t>
                      </a:r>
                      <a:endParaRPr lang="en-US" sz="2000" b="1">
                        <a:effectLst/>
                        <a:latin typeface="Calibri"/>
                        <a:ea typeface="Calibri"/>
                        <a:cs typeface="Times New Roman"/>
                      </a:endParaRPr>
                    </a:p>
                  </a:txBody>
                  <a:tcPr marL="68580" marR="68580" marT="0" marB="0"/>
                </a:tc>
              </a:tr>
              <a:tr h="457200">
                <a:tc>
                  <a:txBody>
                    <a:bodyPr/>
                    <a:lstStyle/>
                    <a:p>
                      <a:pPr marL="0" marR="0" algn="ctr">
                        <a:lnSpc>
                          <a:spcPct val="150000"/>
                        </a:lnSpc>
                        <a:spcBef>
                          <a:spcPts val="0"/>
                        </a:spcBef>
                        <a:spcAft>
                          <a:spcPts val="0"/>
                        </a:spcAft>
                      </a:pPr>
                      <a:r>
                        <a:rPr lang="en-US" sz="2000" b="1" dirty="0" err="1">
                          <a:effectLst/>
                        </a:rPr>
                        <a:t>Mổ</a:t>
                      </a:r>
                      <a:r>
                        <a:rPr lang="en-US" sz="2000" b="1" dirty="0">
                          <a:effectLst/>
                        </a:rPr>
                        <a:t> </a:t>
                      </a:r>
                      <a:r>
                        <a:rPr lang="en-US" sz="2000" b="1" dirty="0" err="1">
                          <a:effectLst/>
                        </a:rPr>
                        <a:t>lại</a:t>
                      </a:r>
                      <a:r>
                        <a:rPr lang="en-US" sz="2000" b="1" dirty="0">
                          <a:effectLst/>
                        </a:rPr>
                        <a:t> do </a:t>
                      </a:r>
                      <a:r>
                        <a:rPr lang="en-US" sz="2000" b="1" dirty="0" err="1">
                          <a:effectLst/>
                        </a:rPr>
                        <a:t>chảy</a:t>
                      </a:r>
                      <a:r>
                        <a:rPr lang="en-US" sz="2000" b="1" dirty="0">
                          <a:effectLst/>
                        </a:rPr>
                        <a:t> </a:t>
                      </a:r>
                      <a:r>
                        <a:rPr lang="en-US" sz="2000" b="1" dirty="0" err="1">
                          <a:effectLst/>
                        </a:rPr>
                        <a:t>máu</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0</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0</a:t>
                      </a:r>
                      <a:endParaRPr lang="en-US" sz="2000" b="1">
                        <a:effectLst/>
                        <a:latin typeface="Calibri"/>
                        <a:ea typeface="Calibri"/>
                        <a:cs typeface="Times New Roman"/>
                      </a:endParaRPr>
                    </a:p>
                  </a:txBody>
                  <a:tcPr marL="68580" marR="68580" marT="0" marB="0"/>
                </a:tc>
              </a:tr>
              <a:tr h="422022">
                <a:tc>
                  <a:txBody>
                    <a:bodyPr/>
                    <a:lstStyle/>
                    <a:p>
                      <a:pPr marL="0" marR="0" algn="ctr">
                        <a:lnSpc>
                          <a:spcPct val="150000"/>
                        </a:lnSpc>
                        <a:spcBef>
                          <a:spcPts val="0"/>
                        </a:spcBef>
                        <a:spcAft>
                          <a:spcPts val="0"/>
                        </a:spcAft>
                      </a:pPr>
                      <a:r>
                        <a:rPr lang="en-US" sz="2000" b="1" dirty="0" err="1">
                          <a:effectLst/>
                        </a:rPr>
                        <a:t>Không</a:t>
                      </a:r>
                      <a:r>
                        <a:rPr lang="en-US" sz="2000" b="1" dirty="0">
                          <a:effectLst/>
                        </a:rPr>
                        <a:t> </a:t>
                      </a:r>
                      <a:r>
                        <a:rPr lang="en-US" sz="2000" b="1" dirty="0" err="1">
                          <a:effectLst/>
                        </a:rPr>
                        <a:t>dừng</a:t>
                      </a:r>
                      <a:r>
                        <a:rPr lang="en-US" sz="2000" b="1" dirty="0">
                          <a:effectLst/>
                        </a:rPr>
                        <a:t> </a:t>
                      </a:r>
                      <a:r>
                        <a:rPr lang="en-US" sz="2000" b="1" dirty="0" err="1">
                          <a:effectLst/>
                        </a:rPr>
                        <a:t>được</a:t>
                      </a:r>
                      <a:r>
                        <a:rPr lang="en-US" sz="2000" b="1" dirty="0">
                          <a:effectLst/>
                        </a:rPr>
                        <a:t> CEC</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0</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0</a:t>
                      </a:r>
                      <a:endParaRPr lang="en-US" sz="2000" b="1">
                        <a:effectLst/>
                        <a:latin typeface="Calibri"/>
                        <a:ea typeface="Calibri"/>
                        <a:cs typeface="Times New Roman"/>
                      </a:endParaRPr>
                    </a:p>
                  </a:txBody>
                  <a:tcPr marL="68580" marR="68580" marT="0" marB="0"/>
                </a:tc>
              </a:tr>
              <a:tr h="422022">
                <a:tc>
                  <a:txBody>
                    <a:bodyPr/>
                    <a:lstStyle/>
                    <a:p>
                      <a:pPr marL="0" marR="0" algn="ctr">
                        <a:lnSpc>
                          <a:spcPct val="150000"/>
                        </a:lnSpc>
                        <a:spcBef>
                          <a:spcPts val="0"/>
                        </a:spcBef>
                        <a:spcAft>
                          <a:spcPts val="0"/>
                        </a:spcAft>
                      </a:pPr>
                      <a:r>
                        <a:rPr lang="en-US" sz="2000" b="1">
                          <a:effectLst/>
                        </a:rPr>
                        <a:t>Suy thận</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0</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0</a:t>
                      </a:r>
                      <a:endParaRPr lang="en-US" sz="2000" b="1">
                        <a:effectLst/>
                        <a:latin typeface="Calibri"/>
                        <a:ea typeface="Calibri"/>
                        <a:cs typeface="Times New Roman"/>
                      </a:endParaRPr>
                    </a:p>
                  </a:txBody>
                  <a:tcPr marL="68580" marR="68580" marT="0" marB="0"/>
                </a:tc>
              </a:tr>
              <a:tr h="422022">
                <a:tc>
                  <a:txBody>
                    <a:bodyPr/>
                    <a:lstStyle/>
                    <a:p>
                      <a:pPr marL="0" marR="0" algn="ctr">
                        <a:lnSpc>
                          <a:spcPct val="150000"/>
                        </a:lnSpc>
                        <a:spcBef>
                          <a:spcPts val="0"/>
                        </a:spcBef>
                        <a:spcAft>
                          <a:spcPts val="0"/>
                        </a:spcAft>
                      </a:pPr>
                      <a:r>
                        <a:rPr lang="en-US" sz="2000" b="1">
                          <a:effectLst/>
                        </a:rPr>
                        <a:t>Tử vong sau khởi gây mê</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0</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0</a:t>
                      </a:r>
                      <a:endParaRPr lang="en-US" sz="2000" b="1">
                        <a:effectLst/>
                        <a:latin typeface="Calibri"/>
                        <a:ea typeface="Calibri"/>
                        <a:cs typeface="Times New Roman"/>
                      </a:endParaRPr>
                    </a:p>
                  </a:txBody>
                  <a:tcPr marL="68580" marR="68580" marT="0" marB="0"/>
                </a:tc>
              </a:tr>
              <a:tr h="627252">
                <a:tc>
                  <a:txBody>
                    <a:bodyPr/>
                    <a:lstStyle/>
                    <a:p>
                      <a:pPr marL="0" marR="0" algn="ctr">
                        <a:lnSpc>
                          <a:spcPct val="150000"/>
                        </a:lnSpc>
                        <a:spcBef>
                          <a:spcPts val="0"/>
                        </a:spcBef>
                        <a:spcAft>
                          <a:spcPts val="0"/>
                        </a:spcAft>
                      </a:pPr>
                      <a:r>
                        <a:rPr lang="en-US" sz="2000" b="1" dirty="0" err="1">
                          <a:effectLst/>
                        </a:rPr>
                        <a:t>Tử</a:t>
                      </a:r>
                      <a:r>
                        <a:rPr lang="en-US" sz="2000" b="1" dirty="0">
                          <a:effectLst/>
                        </a:rPr>
                        <a:t> </a:t>
                      </a:r>
                      <a:r>
                        <a:rPr lang="en-US" sz="2000" b="1" dirty="0" err="1">
                          <a:effectLst/>
                        </a:rPr>
                        <a:t>vong</a:t>
                      </a:r>
                      <a:r>
                        <a:rPr lang="en-US" sz="2000" b="1" dirty="0">
                          <a:effectLst/>
                        </a:rPr>
                        <a:t> </a:t>
                      </a:r>
                      <a:r>
                        <a:rPr lang="en-US" sz="2000" b="1" dirty="0" err="1">
                          <a:effectLst/>
                        </a:rPr>
                        <a:t>trong</a:t>
                      </a:r>
                      <a:r>
                        <a:rPr lang="en-US" sz="2000" b="1" dirty="0">
                          <a:effectLst/>
                        </a:rPr>
                        <a:t> </a:t>
                      </a:r>
                      <a:r>
                        <a:rPr lang="en-US" sz="2000" b="1" dirty="0" err="1">
                          <a:effectLst/>
                        </a:rPr>
                        <a:t>giai</a:t>
                      </a:r>
                      <a:r>
                        <a:rPr lang="en-US" sz="2000" b="1" dirty="0">
                          <a:effectLst/>
                        </a:rPr>
                        <a:t> </a:t>
                      </a:r>
                      <a:r>
                        <a:rPr lang="en-US" sz="2000" b="1" dirty="0" err="1">
                          <a:effectLst/>
                        </a:rPr>
                        <a:t>đoạn</a:t>
                      </a:r>
                      <a:r>
                        <a:rPr lang="en-US" sz="2000" b="1" dirty="0">
                          <a:effectLst/>
                        </a:rPr>
                        <a:t> </a:t>
                      </a:r>
                      <a:r>
                        <a:rPr lang="en-US" sz="2000" b="1" dirty="0" err="1">
                          <a:effectLst/>
                        </a:rPr>
                        <a:t>hồi</a:t>
                      </a:r>
                      <a:r>
                        <a:rPr lang="en-US" sz="2000" b="1" dirty="0">
                          <a:effectLst/>
                        </a:rPr>
                        <a:t> </a:t>
                      </a:r>
                      <a:r>
                        <a:rPr lang="en-US" sz="2000" b="1" dirty="0" err="1">
                          <a:effectLst/>
                        </a:rPr>
                        <a:t>sức</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1</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3.33</a:t>
                      </a:r>
                      <a:endParaRPr lang="en-US" sz="2000" b="1"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228600" y="5074384"/>
            <a:ext cx="10218738"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Nhận</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xét</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en-US" sz="2000" dirty="0" smtClean="0">
                <a:latin typeface="Arial" pitchFamily="34" charset="0"/>
                <a:ea typeface="Calibri" pitchFamily="34" charset="0"/>
                <a:cs typeface="Arial" pitchFamily="34" charset="0"/>
              </a:rPr>
              <a:t>3 BN</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sau</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chạy</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en-US" sz="2000" i="0" u="none" strike="noStrike" cap="none" normalizeH="0" baseline="0" dirty="0" err="1" smtClean="0">
                <a:ln>
                  <a:noFill/>
                </a:ln>
                <a:solidFill>
                  <a:schemeClr val="tx1"/>
                </a:solidFill>
                <a:effectLst/>
                <a:latin typeface="Calibri"/>
                <a:ea typeface="Calibri" pitchFamily="34" charset="0"/>
                <a:cs typeface="Arial" pitchFamily="34" charset="0"/>
              </a:rPr>
              <a:t>á</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y</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nước</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tiểu</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đỏ</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chiếm</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10%</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Chảy</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en-US" sz="2000" i="0" u="none" strike="noStrike" cap="none" normalizeH="0" baseline="0" dirty="0" err="1" smtClean="0">
                <a:ln>
                  <a:noFill/>
                </a:ln>
                <a:solidFill>
                  <a:schemeClr val="tx1"/>
                </a:solidFill>
                <a:effectLst/>
                <a:latin typeface="Calibri"/>
                <a:ea typeface="Calibri" pitchFamily="34" charset="0"/>
                <a:cs typeface="Arial" pitchFamily="34" charset="0"/>
              </a:rPr>
              <a:t>á</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u</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kh</a:t>
            </a:r>
            <a:r>
              <a:rPr kumimoji="0" lang="en-US" sz="2000" i="0" u="none" strike="noStrike" cap="none" normalizeH="0" baseline="0" dirty="0" err="1" smtClean="0">
                <a:ln>
                  <a:noFill/>
                </a:ln>
                <a:solidFill>
                  <a:schemeClr val="tx1"/>
                </a:solidFill>
                <a:effectLst/>
                <a:latin typeface="Calibri"/>
                <a:ea typeface="Calibri" pitchFamily="34" charset="0"/>
                <a:cs typeface="Arial" pitchFamily="34" charset="0"/>
              </a:rPr>
              <a:t>ó</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cầm</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chiếm</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6,67%</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en-US" sz="2000" dirty="0" smtClean="0">
                <a:latin typeface="Arial" pitchFamily="34" charset="0"/>
                <a:ea typeface="Calibri" pitchFamily="34" charset="0"/>
                <a:cs typeface="Arial" pitchFamily="34" charset="0"/>
              </a:rPr>
              <a:t>01 BN</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thay</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van 2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a:t>
            </a:r>
            <a:r>
              <a:rPr kumimoji="0" lang="en-US" sz="2000" i="0" u="none" strike="noStrike" cap="none" normalizeH="0" baseline="0" dirty="0" err="1" smtClean="0">
                <a:ln>
                  <a:noFill/>
                </a:ln>
                <a:solidFill>
                  <a:schemeClr val="tx1"/>
                </a:solidFill>
                <a:effectLst/>
                <a:latin typeface="Calibri"/>
                <a:ea typeface="Calibri" pitchFamily="34" charset="0"/>
                <a:cs typeface="Arial" pitchFamily="34" charset="0"/>
              </a:rPr>
              <a:t>á</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tử</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vong</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sau</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mổ</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8h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nghi</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do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vỡ</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thất</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chiếm</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tỷ</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0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lệ</a:t>
            </a:r>
            <a:r>
              <a:rPr kumimoji="0" lang="en-US"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 3,33%</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46982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Kết</a:t>
            </a:r>
            <a:r>
              <a:rPr lang="en-US" dirty="0" smtClean="0"/>
              <a:t> </a:t>
            </a:r>
            <a:r>
              <a:rPr lang="en-US" dirty="0" err="1" smtClean="0"/>
              <a:t>luận</a:t>
            </a:r>
            <a:endParaRPr lang="en-US" dirty="0"/>
          </a:p>
        </p:txBody>
      </p:sp>
      <p:sp>
        <p:nvSpPr>
          <p:cNvPr id="3" name="Content Placeholder 2"/>
          <p:cNvSpPr>
            <a:spLocks noGrp="1"/>
          </p:cNvSpPr>
          <p:nvPr>
            <p:ph sz="quarter" idx="1"/>
          </p:nvPr>
        </p:nvSpPr>
        <p:spPr>
          <a:xfrm>
            <a:off x="457200" y="1600200"/>
            <a:ext cx="7467600" cy="5181600"/>
          </a:xfrm>
        </p:spPr>
        <p:txBody>
          <a:bodyPr>
            <a:normAutofit fontScale="92500" lnSpcReduction="10000"/>
          </a:bodyPr>
          <a:lstStyle/>
          <a:p>
            <a:pPr algn="just">
              <a:lnSpc>
                <a:spcPct val="150000"/>
              </a:lnSpc>
            </a:pPr>
            <a:r>
              <a:rPr lang="en-US" dirty="0" err="1"/>
              <a:t>Mổ</a:t>
            </a:r>
            <a:r>
              <a:rPr lang="en-US" dirty="0"/>
              <a:t> </a:t>
            </a:r>
            <a:r>
              <a:rPr lang="en-US" dirty="0" err="1"/>
              <a:t>tim</a:t>
            </a:r>
            <a:r>
              <a:rPr lang="en-US" dirty="0"/>
              <a:t> </a:t>
            </a:r>
            <a:r>
              <a:rPr lang="en-US" dirty="0" err="1"/>
              <a:t>hở</a:t>
            </a:r>
            <a:r>
              <a:rPr lang="en-US" dirty="0"/>
              <a:t> </a:t>
            </a:r>
            <a:r>
              <a:rPr lang="en-US" dirty="0" err="1"/>
              <a:t>dưới</a:t>
            </a:r>
            <a:r>
              <a:rPr lang="en-US" dirty="0"/>
              <a:t> </a:t>
            </a:r>
            <a:r>
              <a:rPr lang="en-US" dirty="0" err="1"/>
              <a:t>tuần</a:t>
            </a:r>
            <a:r>
              <a:rPr lang="en-US" dirty="0"/>
              <a:t> </a:t>
            </a:r>
            <a:r>
              <a:rPr lang="en-US" dirty="0" err="1"/>
              <a:t>hoàn</a:t>
            </a:r>
            <a:r>
              <a:rPr lang="en-US" dirty="0"/>
              <a:t> </a:t>
            </a:r>
            <a:r>
              <a:rPr lang="en-US" dirty="0" err="1"/>
              <a:t>ngoài</a:t>
            </a:r>
            <a:r>
              <a:rPr lang="en-US" dirty="0"/>
              <a:t> </a:t>
            </a:r>
            <a:r>
              <a:rPr lang="en-US" dirty="0" err="1"/>
              <a:t>cơ</a:t>
            </a:r>
            <a:r>
              <a:rPr lang="en-US" dirty="0"/>
              <a:t> </a:t>
            </a:r>
            <a:r>
              <a:rPr lang="en-US" dirty="0" err="1"/>
              <a:t>thể</a:t>
            </a:r>
            <a:r>
              <a:rPr lang="en-US" dirty="0"/>
              <a:t> </a:t>
            </a:r>
            <a:r>
              <a:rPr lang="en-US" dirty="0" err="1"/>
              <a:t>là</a:t>
            </a:r>
            <a:r>
              <a:rPr lang="en-US" dirty="0"/>
              <a:t> </a:t>
            </a:r>
            <a:r>
              <a:rPr lang="en-US" dirty="0" err="1"/>
              <a:t>một</a:t>
            </a:r>
            <a:r>
              <a:rPr lang="en-US" dirty="0"/>
              <a:t> </a:t>
            </a:r>
            <a:r>
              <a:rPr lang="en-US" dirty="0" err="1"/>
              <a:t>phẫu</a:t>
            </a:r>
            <a:r>
              <a:rPr lang="en-US" dirty="0"/>
              <a:t> </a:t>
            </a:r>
            <a:r>
              <a:rPr lang="en-US" dirty="0" err="1"/>
              <a:t>thuật</a:t>
            </a:r>
            <a:r>
              <a:rPr lang="en-US" dirty="0"/>
              <a:t> </a:t>
            </a:r>
            <a:r>
              <a:rPr lang="en-US" dirty="0" err="1"/>
              <a:t>khó</a:t>
            </a:r>
            <a:r>
              <a:rPr lang="en-US" dirty="0"/>
              <a:t>, </a:t>
            </a:r>
            <a:r>
              <a:rPr lang="en-US" dirty="0" err="1"/>
              <a:t>gây</a:t>
            </a:r>
            <a:r>
              <a:rPr lang="en-US" dirty="0"/>
              <a:t> </a:t>
            </a:r>
            <a:r>
              <a:rPr lang="en-US" dirty="0" err="1"/>
              <a:t>mê</a:t>
            </a:r>
            <a:r>
              <a:rPr lang="en-US" dirty="0"/>
              <a:t> </a:t>
            </a:r>
            <a:r>
              <a:rPr lang="en-US" dirty="0" err="1"/>
              <a:t>hồi</a:t>
            </a:r>
            <a:r>
              <a:rPr lang="en-US" dirty="0"/>
              <a:t> </a:t>
            </a:r>
            <a:r>
              <a:rPr lang="en-US" dirty="0" err="1"/>
              <a:t>sức</a:t>
            </a:r>
            <a:r>
              <a:rPr lang="en-US" dirty="0"/>
              <a:t> </a:t>
            </a:r>
            <a:r>
              <a:rPr lang="en-US" dirty="0" err="1"/>
              <a:t>phức</a:t>
            </a:r>
            <a:r>
              <a:rPr lang="en-US" dirty="0"/>
              <a:t> </a:t>
            </a:r>
            <a:r>
              <a:rPr lang="en-US" dirty="0" err="1"/>
              <a:t>tạp</a:t>
            </a:r>
            <a:r>
              <a:rPr lang="en-US" dirty="0"/>
              <a:t>, </a:t>
            </a:r>
            <a:r>
              <a:rPr lang="en-US" dirty="0" err="1"/>
              <a:t>đòi</a:t>
            </a:r>
            <a:r>
              <a:rPr lang="en-US" dirty="0"/>
              <a:t> </a:t>
            </a:r>
            <a:r>
              <a:rPr lang="en-US" dirty="0" err="1"/>
              <a:t>hỏi</a:t>
            </a:r>
            <a:r>
              <a:rPr lang="en-US" dirty="0"/>
              <a:t> </a:t>
            </a:r>
            <a:r>
              <a:rPr lang="en-US" dirty="0" err="1"/>
              <a:t>phải</a:t>
            </a:r>
            <a:r>
              <a:rPr lang="en-US" dirty="0"/>
              <a:t> </a:t>
            </a:r>
            <a:r>
              <a:rPr lang="en-US" dirty="0" err="1"/>
              <a:t>chuẩn</a:t>
            </a:r>
            <a:r>
              <a:rPr lang="en-US" dirty="0"/>
              <a:t> </a:t>
            </a:r>
            <a:r>
              <a:rPr lang="en-US" dirty="0" err="1"/>
              <a:t>bị</a:t>
            </a:r>
            <a:r>
              <a:rPr lang="en-US" dirty="0"/>
              <a:t> </a:t>
            </a:r>
            <a:r>
              <a:rPr lang="en-US" dirty="0" err="1"/>
              <a:t>đầy</a:t>
            </a:r>
            <a:r>
              <a:rPr lang="en-US" dirty="0"/>
              <a:t> </a:t>
            </a:r>
            <a:r>
              <a:rPr lang="en-US" dirty="0" err="1"/>
              <a:t>đủ</a:t>
            </a:r>
            <a:r>
              <a:rPr lang="en-US" dirty="0"/>
              <a:t>.</a:t>
            </a:r>
          </a:p>
          <a:p>
            <a:pPr algn="just">
              <a:lnSpc>
                <a:spcPct val="150000"/>
              </a:lnSpc>
            </a:pPr>
            <a:r>
              <a:rPr lang="en-US" dirty="0" err="1"/>
              <a:t>Các</a:t>
            </a:r>
            <a:r>
              <a:rPr lang="en-US" dirty="0"/>
              <a:t> </a:t>
            </a:r>
            <a:r>
              <a:rPr lang="en-US" dirty="0" err="1"/>
              <a:t>thay</a:t>
            </a:r>
            <a:r>
              <a:rPr lang="en-US" dirty="0"/>
              <a:t> </a:t>
            </a:r>
            <a:r>
              <a:rPr lang="en-US" dirty="0" err="1"/>
              <a:t>đổi</a:t>
            </a:r>
            <a:r>
              <a:rPr lang="en-US" dirty="0"/>
              <a:t> </a:t>
            </a:r>
            <a:r>
              <a:rPr lang="en-US" dirty="0" err="1"/>
              <a:t>về</a:t>
            </a:r>
            <a:r>
              <a:rPr lang="en-US" dirty="0"/>
              <a:t> </a:t>
            </a:r>
            <a:r>
              <a:rPr lang="en-US" dirty="0" err="1"/>
              <a:t>huyết</a:t>
            </a:r>
            <a:r>
              <a:rPr lang="en-US" dirty="0"/>
              <a:t> </a:t>
            </a:r>
            <a:r>
              <a:rPr lang="en-US" dirty="0" err="1"/>
              <a:t>động</a:t>
            </a:r>
            <a:r>
              <a:rPr lang="en-US" dirty="0"/>
              <a:t>, </a:t>
            </a:r>
            <a:r>
              <a:rPr lang="en-US" dirty="0" err="1"/>
              <a:t>hô</a:t>
            </a:r>
            <a:r>
              <a:rPr lang="en-US" dirty="0"/>
              <a:t> </a:t>
            </a:r>
            <a:r>
              <a:rPr lang="en-US" dirty="0" err="1"/>
              <a:t>hấp</a:t>
            </a:r>
            <a:r>
              <a:rPr lang="en-US" dirty="0"/>
              <a:t> </a:t>
            </a:r>
            <a:r>
              <a:rPr lang="en-US" dirty="0" err="1"/>
              <a:t>trong</a:t>
            </a:r>
            <a:r>
              <a:rPr lang="en-US" dirty="0"/>
              <a:t> </a:t>
            </a:r>
            <a:r>
              <a:rPr lang="en-US" dirty="0" err="1"/>
              <a:t>các</a:t>
            </a:r>
            <a:r>
              <a:rPr lang="en-US" dirty="0"/>
              <a:t> </a:t>
            </a:r>
            <a:r>
              <a:rPr lang="en-US" dirty="0" err="1"/>
              <a:t>giai</a:t>
            </a:r>
            <a:r>
              <a:rPr lang="en-US" dirty="0"/>
              <a:t> </a:t>
            </a:r>
            <a:r>
              <a:rPr lang="en-US" dirty="0" err="1"/>
              <a:t>đoạn</a:t>
            </a:r>
            <a:r>
              <a:rPr lang="en-US" dirty="0"/>
              <a:t> </a:t>
            </a:r>
            <a:r>
              <a:rPr lang="en-US" dirty="0" err="1"/>
              <a:t>của</a:t>
            </a:r>
            <a:r>
              <a:rPr lang="en-US" dirty="0"/>
              <a:t> </a:t>
            </a:r>
            <a:r>
              <a:rPr lang="en-US" dirty="0" err="1"/>
              <a:t>quá</a:t>
            </a:r>
            <a:r>
              <a:rPr lang="en-US" dirty="0"/>
              <a:t> </a:t>
            </a:r>
            <a:r>
              <a:rPr lang="en-US" dirty="0" err="1"/>
              <a:t>trình</a:t>
            </a:r>
            <a:r>
              <a:rPr lang="en-US" dirty="0"/>
              <a:t> </a:t>
            </a:r>
            <a:r>
              <a:rPr lang="en-US" dirty="0" err="1"/>
              <a:t>gây</a:t>
            </a:r>
            <a:r>
              <a:rPr lang="en-US" dirty="0"/>
              <a:t> </a:t>
            </a:r>
            <a:r>
              <a:rPr lang="en-US" dirty="0" err="1"/>
              <a:t>mê</a:t>
            </a:r>
            <a:r>
              <a:rPr lang="en-US" dirty="0"/>
              <a:t> </a:t>
            </a:r>
            <a:r>
              <a:rPr lang="en-US" dirty="0" err="1"/>
              <a:t>phẫu</a:t>
            </a:r>
            <a:r>
              <a:rPr lang="en-US" dirty="0"/>
              <a:t> </a:t>
            </a:r>
            <a:r>
              <a:rPr lang="en-US" dirty="0" err="1"/>
              <a:t>thuật</a:t>
            </a:r>
            <a:r>
              <a:rPr lang="en-US" dirty="0"/>
              <a:t> </a:t>
            </a:r>
            <a:r>
              <a:rPr lang="en-US" dirty="0" err="1"/>
              <a:t>và</a:t>
            </a:r>
            <a:r>
              <a:rPr lang="en-US" dirty="0"/>
              <a:t> </a:t>
            </a:r>
            <a:r>
              <a:rPr lang="en-US" dirty="0" err="1"/>
              <a:t>hồi</a:t>
            </a:r>
            <a:r>
              <a:rPr lang="en-US" dirty="0"/>
              <a:t> </a:t>
            </a:r>
            <a:r>
              <a:rPr lang="en-US" dirty="0" err="1"/>
              <a:t>sức</a:t>
            </a:r>
            <a:r>
              <a:rPr lang="en-US" dirty="0"/>
              <a:t> </a:t>
            </a:r>
            <a:r>
              <a:rPr lang="en-US" dirty="0" err="1"/>
              <a:t>sau</a:t>
            </a:r>
            <a:r>
              <a:rPr lang="en-US" dirty="0"/>
              <a:t> </a:t>
            </a:r>
            <a:r>
              <a:rPr lang="en-US" dirty="0" err="1"/>
              <a:t>mổ</a:t>
            </a:r>
            <a:r>
              <a:rPr lang="en-US" dirty="0"/>
              <a:t> </a:t>
            </a:r>
            <a:r>
              <a:rPr lang="en-US" dirty="0" err="1"/>
              <a:t>phụ</a:t>
            </a:r>
            <a:r>
              <a:rPr lang="en-US" dirty="0"/>
              <a:t> </a:t>
            </a:r>
            <a:r>
              <a:rPr lang="en-US" dirty="0" err="1"/>
              <a:t>thuộc</a:t>
            </a:r>
            <a:r>
              <a:rPr lang="en-US" dirty="0"/>
              <a:t> </a:t>
            </a:r>
            <a:r>
              <a:rPr lang="en-US" dirty="0" err="1"/>
              <a:t>nhiều</a:t>
            </a:r>
            <a:r>
              <a:rPr lang="en-US" dirty="0"/>
              <a:t> </a:t>
            </a:r>
            <a:r>
              <a:rPr lang="en-US" dirty="0" err="1"/>
              <a:t>vào</a:t>
            </a:r>
            <a:r>
              <a:rPr lang="en-US" dirty="0"/>
              <a:t> </a:t>
            </a:r>
            <a:r>
              <a:rPr lang="en-US" dirty="0" err="1"/>
              <a:t>tình</a:t>
            </a:r>
            <a:r>
              <a:rPr lang="en-US" dirty="0"/>
              <a:t> </a:t>
            </a:r>
            <a:r>
              <a:rPr lang="en-US" dirty="0" err="1"/>
              <a:t>trạng</a:t>
            </a:r>
            <a:r>
              <a:rPr lang="en-US" dirty="0"/>
              <a:t> </a:t>
            </a:r>
            <a:r>
              <a:rPr lang="en-US" dirty="0" err="1"/>
              <a:t>tim</a:t>
            </a:r>
            <a:r>
              <a:rPr lang="en-US" dirty="0"/>
              <a:t> </a:t>
            </a:r>
            <a:r>
              <a:rPr lang="en-US" dirty="0" err="1"/>
              <a:t>mạch</a:t>
            </a:r>
            <a:r>
              <a:rPr lang="en-US" dirty="0"/>
              <a:t> </a:t>
            </a:r>
            <a:r>
              <a:rPr lang="en-US" dirty="0" err="1"/>
              <a:t>của</a:t>
            </a:r>
            <a:r>
              <a:rPr lang="en-US" dirty="0"/>
              <a:t> </a:t>
            </a:r>
            <a:r>
              <a:rPr lang="en-US" dirty="0" err="1"/>
              <a:t>bệnh</a:t>
            </a:r>
            <a:r>
              <a:rPr lang="en-US" dirty="0"/>
              <a:t> </a:t>
            </a:r>
            <a:r>
              <a:rPr lang="en-US" dirty="0" err="1"/>
              <a:t>nhân</a:t>
            </a:r>
            <a:r>
              <a:rPr lang="en-US" dirty="0"/>
              <a:t> </a:t>
            </a:r>
            <a:r>
              <a:rPr lang="en-US" dirty="0" err="1"/>
              <a:t>trước</a:t>
            </a:r>
            <a:r>
              <a:rPr lang="en-US" dirty="0"/>
              <a:t> </a:t>
            </a:r>
            <a:r>
              <a:rPr lang="en-US" dirty="0" err="1"/>
              <a:t>mổ</a:t>
            </a:r>
            <a:r>
              <a:rPr lang="en-US" dirty="0"/>
              <a:t>.</a:t>
            </a:r>
          </a:p>
          <a:p>
            <a:pPr algn="just">
              <a:lnSpc>
                <a:spcPct val="150000"/>
              </a:lnSpc>
            </a:pPr>
            <a:r>
              <a:rPr lang="en-US" dirty="0" err="1"/>
              <a:t>Mổ</a:t>
            </a:r>
            <a:r>
              <a:rPr lang="en-US" dirty="0"/>
              <a:t> </a:t>
            </a:r>
            <a:r>
              <a:rPr lang="en-US" dirty="0" err="1"/>
              <a:t>tim</a:t>
            </a:r>
            <a:r>
              <a:rPr lang="en-US" dirty="0"/>
              <a:t> </a:t>
            </a:r>
            <a:r>
              <a:rPr lang="en-US" dirty="0" err="1"/>
              <a:t>hở</a:t>
            </a:r>
            <a:r>
              <a:rPr lang="en-US" dirty="0"/>
              <a:t> </a:t>
            </a:r>
            <a:r>
              <a:rPr lang="en-US" dirty="0" err="1"/>
              <a:t>có</a:t>
            </a:r>
            <a:r>
              <a:rPr lang="en-US" dirty="0"/>
              <a:t> </a:t>
            </a:r>
            <a:r>
              <a:rPr lang="en-US" dirty="0" err="1"/>
              <a:t>nhiều</a:t>
            </a:r>
            <a:r>
              <a:rPr lang="en-US" dirty="0"/>
              <a:t> </a:t>
            </a:r>
            <a:r>
              <a:rPr lang="en-US" dirty="0" err="1"/>
              <a:t>biến</a:t>
            </a:r>
            <a:r>
              <a:rPr lang="en-US" dirty="0"/>
              <a:t> </a:t>
            </a:r>
            <a:r>
              <a:rPr lang="en-US" dirty="0" err="1"/>
              <a:t>chứng</a:t>
            </a:r>
            <a:r>
              <a:rPr lang="en-US" dirty="0"/>
              <a:t> </a:t>
            </a:r>
            <a:r>
              <a:rPr lang="en-US" dirty="0" err="1"/>
              <a:t>nguy</a:t>
            </a:r>
            <a:r>
              <a:rPr lang="en-US" dirty="0"/>
              <a:t> </a:t>
            </a:r>
            <a:r>
              <a:rPr lang="en-US" dirty="0" err="1"/>
              <a:t>hiểm</a:t>
            </a:r>
            <a:r>
              <a:rPr lang="en-US" dirty="0"/>
              <a:t>, </a:t>
            </a:r>
            <a:r>
              <a:rPr lang="en-US" dirty="0" err="1"/>
              <a:t>có</a:t>
            </a:r>
            <a:r>
              <a:rPr lang="en-US" dirty="0"/>
              <a:t> </a:t>
            </a:r>
            <a:r>
              <a:rPr lang="en-US" dirty="0" err="1"/>
              <a:t>thể</a:t>
            </a:r>
            <a:r>
              <a:rPr lang="en-US" dirty="0"/>
              <a:t> </a:t>
            </a:r>
            <a:r>
              <a:rPr lang="en-US" dirty="0" err="1"/>
              <a:t>xảy</a:t>
            </a:r>
            <a:r>
              <a:rPr lang="en-US" dirty="0"/>
              <a:t> </a:t>
            </a:r>
            <a:r>
              <a:rPr lang="en-US" dirty="0" err="1"/>
              <a:t>ra</a:t>
            </a:r>
            <a:r>
              <a:rPr lang="en-US" dirty="0"/>
              <a:t> ở </a:t>
            </a:r>
            <a:r>
              <a:rPr lang="en-US" dirty="0" err="1"/>
              <a:t>bất</a:t>
            </a:r>
            <a:r>
              <a:rPr lang="en-US" dirty="0"/>
              <a:t> </a:t>
            </a:r>
            <a:r>
              <a:rPr lang="en-US" dirty="0" err="1"/>
              <a:t>kì</a:t>
            </a:r>
            <a:r>
              <a:rPr lang="en-US" dirty="0"/>
              <a:t> </a:t>
            </a:r>
            <a:r>
              <a:rPr lang="en-US" dirty="0" err="1"/>
              <a:t>giai</a:t>
            </a:r>
            <a:r>
              <a:rPr lang="en-US" dirty="0"/>
              <a:t> </a:t>
            </a:r>
            <a:r>
              <a:rPr lang="en-US" dirty="0" err="1"/>
              <a:t>đoạn</a:t>
            </a:r>
            <a:r>
              <a:rPr lang="en-US" dirty="0"/>
              <a:t> </a:t>
            </a:r>
            <a:r>
              <a:rPr lang="en-US" dirty="0" err="1"/>
              <a:t>nào</a:t>
            </a:r>
            <a:r>
              <a:rPr lang="en-US" dirty="0"/>
              <a:t> </a:t>
            </a:r>
            <a:r>
              <a:rPr lang="en-US" dirty="0" err="1"/>
              <a:t>của</a:t>
            </a:r>
            <a:r>
              <a:rPr lang="en-US" dirty="0"/>
              <a:t> </a:t>
            </a:r>
            <a:r>
              <a:rPr lang="en-US" dirty="0" err="1"/>
              <a:t>quá</a:t>
            </a:r>
            <a:r>
              <a:rPr lang="en-US" dirty="0"/>
              <a:t> </a:t>
            </a:r>
            <a:r>
              <a:rPr lang="en-US" dirty="0" err="1"/>
              <a:t>trình</a:t>
            </a:r>
            <a:r>
              <a:rPr lang="en-US" dirty="0"/>
              <a:t> </a:t>
            </a:r>
            <a:r>
              <a:rPr lang="en-US" dirty="0" err="1"/>
              <a:t>điều</a:t>
            </a:r>
            <a:r>
              <a:rPr lang="en-US" dirty="0"/>
              <a:t> </a:t>
            </a:r>
            <a:r>
              <a:rPr lang="en-US" dirty="0" err="1"/>
              <a:t>trị</a:t>
            </a:r>
            <a:r>
              <a:rPr lang="en-US" dirty="0"/>
              <a:t>, </a:t>
            </a:r>
            <a:r>
              <a:rPr lang="en-US" dirty="0" err="1"/>
              <a:t>đặc</a:t>
            </a:r>
            <a:r>
              <a:rPr lang="en-US" dirty="0"/>
              <a:t> </a:t>
            </a:r>
            <a:r>
              <a:rPr lang="en-US" dirty="0" err="1"/>
              <a:t>biệt</a:t>
            </a:r>
            <a:r>
              <a:rPr lang="en-US" dirty="0"/>
              <a:t> ở </a:t>
            </a:r>
            <a:r>
              <a:rPr lang="en-US" dirty="0" err="1"/>
              <a:t>các</a:t>
            </a:r>
            <a:r>
              <a:rPr lang="en-US" dirty="0"/>
              <a:t> </a:t>
            </a:r>
            <a:r>
              <a:rPr lang="en-US" dirty="0" err="1"/>
              <a:t>trung</a:t>
            </a:r>
            <a:r>
              <a:rPr lang="en-US" dirty="0"/>
              <a:t> </a:t>
            </a:r>
            <a:r>
              <a:rPr lang="en-US" dirty="0" err="1"/>
              <a:t>tâm</a:t>
            </a:r>
            <a:r>
              <a:rPr lang="en-US" dirty="0"/>
              <a:t> </a:t>
            </a:r>
            <a:r>
              <a:rPr lang="en-US" dirty="0" err="1"/>
              <a:t>mới</a:t>
            </a:r>
            <a:r>
              <a:rPr lang="en-US" dirty="0"/>
              <a:t> </a:t>
            </a:r>
            <a:r>
              <a:rPr lang="en-US" dirty="0" err="1"/>
              <a:t>được</a:t>
            </a:r>
            <a:r>
              <a:rPr lang="en-US" dirty="0"/>
              <a:t> </a:t>
            </a:r>
            <a:r>
              <a:rPr lang="en-US" dirty="0" err="1"/>
              <a:t>thành</a:t>
            </a:r>
            <a:r>
              <a:rPr lang="en-US" dirty="0"/>
              <a:t> </a:t>
            </a:r>
            <a:r>
              <a:rPr lang="en-US" dirty="0" err="1"/>
              <a:t>lập</a:t>
            </a:r>
            <a:r>
              <a:rPr lang="en-US" dirty="0"/>
              <a:t>.</a:t>
            </a:r>
          </a:p>
          <a:p>
            <a:pPr marL="0" indent="0" algn="just">
              <a:lnSpc>
                <a:spcPct val="150000"/>
              </a:lnSpc>
              <a:buNone/>
            </a:pPr>
            <a:endParaRPr lang="en-US" dirty="0"/>
          </a:p>
        </p:txBody>
      </p:sp>
    </p:spTree>
    <p:extLst>
      <p:ext uri="{BB962C8B-B14F-4D97-AF65-F5344CB8AC3E}">
        <p14:creationId xmlns:p14="http://schemas.microsoft.com/office/powerpoint/2010/main" xmlns="" val="71527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7170" name="Picture 2" descr="C:\Users\Hp147\Desktop\img-0875-1427458479446-crop-142745848836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52562" y="1709737"/>
            <a:ext cx="6238875" cy="3438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5835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6146" name="Picture 2" descr="C:\Users\Hp147\Desktop\31_8_15 - 12h0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6704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8194" name="Picture 2" descr="C:\Users\Hp147\Desktop\anh-hoa-sen-trang-dep-long-lanh-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0"/>
            <a:ext cx="931025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304309" y="762000"/>
            <a:ext cx="5763491" cy="646331"/>
          </a:xfrm>
          <a:prstGeom prst="rect">
            <a:avLst/>
          </a:prstGeom>
          <a:noFill/>
        </p:spPr>
        <p:txBody>
          <a:bodyPr wrap="square" rtlCol="0">
            <a:spAutoFit/>
          </a:bodyPr>
          <a:lstStyle/>
          <a:p>
            <a:r>
              <a:rPr lang="en-US" sz="3600" b="1" dirty="0" err="1" smtClean="0">
                <a:solidFill>
                  <a:schemeClr val="bg1"/>
                </a:solidFill>
              </a:rPr>
              <a:t>Xin</a:t>
            </a:r>
            <a:r>
              <a:rPr lang="en-US" sz="3600" b="1" dirty="0" smtClean="0">
                <a:solidFill>
                  <a:schemeClr val="bg1"/>
                </a:solidFill>
              </a:rPr>
              <a:t> </a:t>
            </a:r>
            <a:r>
              <a:rPr lang="en-US" sz="3600" b="1" dirty="0" err="1" smtClean="0">
                <a:solidFill>
                  <a:schemeClr val="bg1"/>
                </a:solidFill>
              </a:rPr>
              <a:t>trân</a:t>
            </a:r>
            <a:r>
              <a:rPr lang="en-US" sz="3600" b="1" dirty="0" smtClean="0">
                <a:solidFill>
                  <a:schemeClr val="bg1"/>
                </a:solidFill>
              </a:rPr>
              <a:t> </a:t>
            </a:r>
            <a:r>
              <a:rPr lang="en-US" sz="3600" b="1" dirty="0" err="1" smtClean="0">
                <a:solidFill>
                  <a:schemeClr val="bg1"/>
                </a:solidFill>
              </a:rPr>
              <a:t>trọng</a:t>
            </a:r>
            <a:r>
              <a:rPr lang="en-US" sz="3600" b="1" dirty="0" smtClean="0">
                <a:solidFill>
                  <a:schemeClr val="bg1"/>
                </a:solidFill>
              </a:rPr>
              <a:t> </a:t>
            </a:r>
            <a:r>
              <a:rPr lang="en-US" sz="3600" b="1" dirty="0" err="1" smtClean="0">
                <a:solidFill>
                  <a:schemeClr val="bg1"/>
                </a:solidFill>
              </a:rPr>
              <a:t>cảm</a:t>
            </a:r>
            <a:r>
              <a:rPr lang="en-US" sz="3600" b="1" dirty="0" smtClean="0">
                <a:solidFill>
                  <a:schemeClr val="bg1"/>
                </a:solidFill>
              </a:rPr>
              <a:t> </a:t>
            </a:r>
            <a:r>
              <a:rPr lang="en-US" sz="3600" b="1" dirty="0" err="1" smtClean="0">
                <a:solidFill>
                  <a:schemeClr val="bg1"/>
                </a:solidFill>
              </a:rPr>
              <a:t>ơn</a:t>
            </a:r>
            <a:r>
              <a:rPr lang="en-US" sz="3600" b="1" dirty="0" smtClean="0">
                <a:solidFill>
                  <a:schemeClr val="bg1"/>
                </a:solidFill>
              </a:rPr>
              <a:t> !</a:t>
            </a:r>
            <a:endParaRPr lang="en-US" sz="3600" b="1" dirty="0">
              <a:solidFill>
                <a:schemeClr val="bg1"/>
              </a:solidFill>
            </a:endParaRPr>
          </a:p>
        </p:txBody>
      </p:sp>
    </p:spTree>
    <p:extLst>
      <p:ext uri="{BB962C8B-B14F-4D97-AF65-F5344CB8AC3E}">
        <p14:creationId xmlns:p14="http://schemas.microsoft.com/office/powerpoint/2010/main" xmlns="" val="2316596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Đặt</a:t>
            </a:r>
            <a:r>
              <a:rPr lang="en-US" dirty="0" smtClean="0"/>
              <a:t> </a:t>
            </a:r>
            <a:r>
              <a:rPr lang="en-US" dirty="0" err="1" smtClean="0"/>
              <a:t>vấn</a:t>
            </a:r>
            <a:r>
              <a:rPr lang="en-US" dirty="0" smtClean="0"/>
              <a:t> </a:t>
            </a:r>
            <a:r>
              <a:rPr lang="en-US" dirty="0" err="1" smtClean="0"/>
              <a:t>đề</a:t>
            </a:r>
            <a:endParaRPr lang="en-US" dirty="0"/>
          </a:p>
        </p:txBody>
      </p:sp>
      <p:sp>
        <p:nvSpPr>
          <p:cNvPr id="3" name="Content Placeholder 2"/>
          <p:cNvSpPr>
            <a:spLocks noGrp="1"/>
          </p:cNvSpPr>
          <p:nvPr>
            <p:ph sz="quarter" idx="1"/>
          </p:nvPr>
        </p:nvSpPr>
        <p:spPr/>
        <p:txBody>
          <a:bodyPr/>
          <a:lstStyle/>
          <a:p>
            <a:pPr>
              <a:lnSpc>
                <a:spcPct val="150000"/>
              </a:lnSpc>
            </a:pPr>
            <a:r>
              <a:rPr lang="en-US" dirty="0" err="1" smtClean="0"/>
              <a:t>Năm</a:t>
            </a:r>
            <a:r>
              <a:rPr lang="en-US" dirty="0" smtClean="0"/>
              <a:t> 1953 </a:t>
            </a:r>
            <a:r>
              <a:rPr lang="en-US" dirty="0" err="1" smtClean="0"/>
              <a:t>John.H.Gibbon</a:t>
            </a:r>
            <a:r>
              <a:rPr lang="en-US" dirty="0" smtClean="0"/>
              <a:t> </a:t>
            </a:r>
          </a:p>
          <a:p>
            <a:pPr>
              <a:lnSpc>
                <a:spcPct val="150000"/>
              </a:lnSpc>
            </a:pPr>
            <a:r>
              <a:rPr lang="en-US" dirty="0" err="1" smtClean="0"/>
              <a:t>Năm</a:t>
            </a:r>
            <a:r>
              <a:rPr lang="en-US" dirty="0" smtClean="0"/>
              <a:t> 1964 BV </a:t>
            </a:r>
            <a:r>
              <a:rPr lang="en-US" dirty="0" err="1" smtClean="0"/>
              <a:t>Việt</a:t>
            </a:r>
            <a:r>
              <a:rPr lang="en-US" dirty="0" smtClean="0"/>
              <a:t> </a:t>
            </a:r>
            <a:r>
              <a:rPr lang="en-US" dirty="0" err="1" smtClean="0"/>
              <a:t>Đức</a:t>
            </a:r>
            <a:r>
              <a:rPr lang="en-US" dirty="0" smtClean="0"/>
              <a:t> </a:t>
            </a:r>
            <a:r>
              <a:rPr lang="en-US" dirty="0" err="1" smtClean="0"/>
              <a:t>phẫu</a:t>
            </a:r>
            <a:r>
              <a:rPr lang="en-US" dirty="0" smtClean="0"/>
              <a:t> </a:t>
            </a:r>
            <a:r>
              <a:rPr lang="en-US" dirty="0" err="1" smtClean="0"/>
              <a:t>thuật</a:t>
            </a:r>
            <a:r>
              <a:rPr lang="en-US" dirty="0" smtClean="0"/>
              <a:t> </a:t>
            </a:r>
            <a:r>
              <a:rPr lang="en-US" dirty="0" err="1" smtClean="0"/>
              <a:t>ca</a:t>
            </a:r>
            <a:r>
              <a:rPr lang="en-US" dirty="0" smtClean="0"/>
              <a:t> </a:t>
            </a:r>
            <a:r>
              <a:rPr lang="en-US" dirty="0" err="1" smtClean="0"/>
              <a:t>đầu</a:t>
            </a:r>
            <a:r>
              <a:rPr lang="en-US" dirty="0" smtClean="0"/>
              <a:t> </a:t>
            </a:r>
            <a:r>
              <a:rPr lang="en-US" dirty="0" err="1" smtClean="0"/>
              <a:t>tiên</a:t>
            </a:r>
            <a:endParaRPr lang="en-US" dirty="0" smtClean="0"/>
          </a:p>
          <a:p>
            <a:pPr>
              <a:lnSpc>
                <a:spcPct val="150000"/>
              </a:lnSpc>
            </a:pPr>
            <a:r>
              <a:rPr lang="en-US" dirty="0"/>
              <a:t> </a:t>
            </a:r>
            <a:r>
              <a:rPr lang="en-US" dirty="0" err="1"/>
              <a:t>H</a:t>
            </a:r>
            <a:r>
              <a:rPr lang="en-US" dirty="0" err="1" smtClean="0"/>
              <a:t>iện</a:t>
            </a:r>
            <a:r>
              <a:rPr lang="en-US" dirty="0" smtClean="0"/>
              <a:t> nay </a:t>
            </a:r>
            <a:r>
              <a:rPr lang="en-US" dirty="0" err="1" smtClean="0"/>
              <a:t>có</a:t>
            </a:r>
            <a:r>
              <a:rPr lang="en-US" dirty="0" smtClean="0"/>
              <a:t> </a:t>
            </a:r>
            <a:r>
              <a:rPr lang="en-US" dirty="0" err="1" smtClean="0"/>
              <a:t>nhiều</a:t>
            </a:r>
            <a:r>
              <a:rPr lang="en-US" dirty="0" smtClean="0"/>
              <a:t> </a:t>
            </a:r>
            <a:r>
              <a:rPr lang="en-US" dirty="0" err="1" smtClean="0"/>
              <a:t>phương</a:t>
            </a:r>
            <a:r>
              <a:rPr lang="en-US" dirty="0" smtClean="0"/>
              <a:t> </a:t>
            </a:r>
            <a:r>
              <a:rPr lang="en-US" dirty="0" err="1" smtClean="0"/>
              <a:t>pháp</a:t>
            </a:r>
            <a:r>
              <a:rPr lang="en-US" dirty="0" smtClean="0"/>
              <a:t> </a:t>
            </a:r>
            <a:r>
              <a:rPr lang="en-US" dirty="0" err="1" smtClean="0"/>
              <a:t>tiên</a:t>
            </a:r>
            <a:r>
              <a:rPr lang="en-US" dirty="0" smtClean="0"/>
              <a:t> </a:t>
            </a:r>
            <a:r>
              <a:rPr lang="en-US" dirty="0" err="1" smtClean="0"/>
              <a:t>tiến</a:t>
            </a:r>
            <a:r>
              <a:rPr lang="en-US" dirty="0" smtClean="0"/>
              <a:t> </a:t>
            </a:r>
            <a:r>
              <a:rPr lang="en-US" dirty="0" err="1" smtClean="0"/>
              <a:t>khác</a:t>
            </a:r>
            <a:endParaRPr lang="en-US" dirty="0" smtClean="0"/>
          </a:p>
          <a:p>
            <a:pPr>
              <a:lnSpc>
                <a:spcPct val="150000"/>
              </a:lnSpc>
            </a:pPr>
            <a:r>
              <a:rPr lang="en-US" dirty="0" smtClean="0"/>
              <a:t> BV </a:t>
            </a:r>
            <a:r>
              <a:rPr lang="en-US" dirty="0" err="1" smtClean="0"/>
              <a:t>Đa</a:t>
            </a:r>
            <a:r>
              <a:rPr lang="en-US" dirty="0" smtClean="0"/>
              <a:t> </a:t>
            </a:r>
            <a:r>
              <a:rPr lang="en-US" dirty="0" err="1" smtClean="0"/>
              <a:t>khoa</a:t>
            </a:r>
            <a:r>
              <a:rPr lang="en-US" dirty="0" smtClean="0"/>
              <a:t> </a:t>
            </a:r>
            <a:r>
              <a:rPr lang="en-US" dirty="0" err="1" smtClean="0"/>
              <a:t>tỉnh</a:t>
            </a:r>
            <a:r>
              <a:rPr lang="en-US" dirty="0" smtClean="0"/>
              <a:t> </a:t>
            </a:r>
            <a:r>
              <a:rPr lang="en-US" dirty="0" err="1" smtClean="0"/>
              <a:t>Thanh</a:t>
            </a:r>
            <a:r>
              <a:rPr lang="en-US" dirty="0" smtClean="0"/>
              <a:t> </a:t>
            </a:r>
            <a:r>
              <a:rPr lang="en-US" dirty="0" err="1" smtClean="0"/>
              <a:t>Hóa</a:t>
            </a:r>
            <a:r>
              <a:rPr lang="en-US" dirty="0" smtClean="0"/>
              <a:t> </a:t>
            </a:r>
            <a:r>
              <a:rPr lang="en-US" dirty="0" err="1" smtClean="0"/>
              <a:t>là</a:t>
            </a:r>
            <a:r>
              <a:rPr lang="en-US" dirty="0" smtClean="0"/>
              <a:t> </a:t>
            </a:r>
            <a:r>
              <a:rPr lang="en-US" dirty="0" err="1" smtClean="0"/>
              <a:t>Bv</a:t>
            </a:r>
            <a:r>
              <a:rPr lang="en-US" dirty="0" smtClean="0"/>
              <a:t> </a:t>
            </a:r>
            <a:r>
              <a:rPr lang="en-US" dirty="0" err="1" smtClean="0"/>
              <a:t>hạng</a:t>
            </a:r>
            <a:r>
              <a:rPr lang="en-US" dirty="0" smtClean="0"/>
              <a:t> I </a:t>
            </a:r>
          </a:p>
          <a:p>
            <a:pPr>
              <a:lnSpc>
                <a:spcPct val="150000"/>
              </a:lnSpc>
            </a:pPr>
            <a:r>
              <a:rPr lang="en-US" dirty="0"/>
              <a:t> </a:t>
            </a:r>
            <a:r>
              <a:rPr lang="en-US" dirty="0" err="1" smtClean="0"/>
              <a:t>Đầu</a:t>
            </a:r>
            <a:r>
              <a:rPr lang="en-US" dirty="0" smtClean="0"/>
              <a:t> </a:t>
            </a:r>
            <a:r>
              <a:rPr lang="en-US" dirty="0" err="1" smtClean="0"/>
              <a:t>năm</a:t>
            </a:r>
            <a:r>
              <a:rPr lang="en-US" dirty="0" smtClean="0"/>
              <a:t> 2015, </a:t>
            </a:r>
            <a:r>
              <a:rPr lang="en-US" dirty="0" err="1" smtClean="0"/>
              <a:t>triển</a:t>
            </a:r>
            <a:r>
              <a:rPr lang="en-US" dirty="0" smtClean="0"/>
              <a:t> </a:t>
            </a:r>
            <a:r>
              <a:rPr lang="en-US" dirty="0" err="1" smtClean="0"/>
              <a:t>khai</a:t>
            </a:r>
            <a:r>
              <a:rPr lang="en-US" dirty="0" smtClean="0"/>
              <a:t> </a:t>
            </a:r>
            <a:r>
              <a:rPr lang="en-US" dirty="0" err="1" smtClean="0"/>
              <a:t>phẫu</a:t>
            </a:r>
            <a:r>
              <a:rPr lang="en-US" dirty="0" smtClean="0"/>
              <a:t> </a:t>
            </a:r>
            <a:r>
              <a:rPr lang="en-US" dirty="0" err="1" smtClean="0"/>
              <a:t>thuật</a:t>
            </a:r>
            <a:r>
              <a:rPr lang="en-US" dirty="0" smtClean="0"/>
              <a:t> </a:t>
            </a:r>
            <a:r>
              <a:rPr lang="en-US" dirty="0" err="1" smtClean="0"/>
              <a:t>tim</a:t>
            </a:r>
            <a:r>
              <a:rPr lang="en-US" dirty="0" smtClean="0"/>
              <a:t> </a:t>
            </a:r>
            <a:r>
              <a:rPr lang="en-US" dirty="0" err="1" smtClean="0"/>
              <a:t>hở</a:t>
            </a:r>
            <a:r>
              <a:rPr lang="en-US" dirty="0" smtClean="0"/>
              <a:t> </a:t>
            </a:r>
            <a:r>
              <a:rPr lang="en-US" dirty="0" err="1" smtClean="0"/>
              <a:t>dưới</a:t>
            </a:r>
            <a:r>
              <a:rPr lang="en-US" dirty="0" smtClean="0"/>
              <a:t> </a:t>
            </a:r>
            <a:r>
              <a:rPr lang="en-US" dirty="0" err="1" smtClean="0"/>
              <a:t>tuần</a:t>
            </a:r>
            <a:r>
              <a:rPr lang="en-US" dirty="0" smtClean="0"/>
              <a:t> </a:t>
            </a:r>
            <a:r>
              <a:rPr lang="en-US" dirty="0" err="1" smtClean="0"/>
              <a:t>hoàn</a:t>
            </a:r>
            <a:r>
              <a:rPr lang="en-US" dirty="0" smtClean="0"/>
              <a:t> </a:t>
            </a:r>
            <a:r>
              <a:rPr lang="en-US" dirty="0" err="1" smtClean="0"/>
              <a:t>ngoài</a:t>
            </a:r>
            <a:r>
              <a:rPr lang="en-US" dirty="0" smtClean="0"/>
              <a:t> </a:t>
            </a:r>
            <a:r>
              <a:rPr lang="en-US" dirty="0" err="1" smtClean="0"/>
              <a:t>cơ</a:t>
            </a:r>
            <a:r>
              <a:rPr lang="en-US" dirty="0" smtClean="0"/>
              <a:t> </a:t>
            </a:r>
            <a:r>
              <a:rPr lang="en-US" dirty="0" err="1" smtClean="0"/>
              <a:t>thể</a:t>
            </a:r>
            <a:endParaRPr lang="en-US" dirty="0" smtClean="0"/>
          </a:p>
          <a:p>
            <a:pPr marL="0" indent="0">
              <a:lnSpc>
                <a:spcPct val="150000"/>
              </a:lnSpc>
              <a:buNone/>
            </a:pPr>
            <a:endParaRPr lang="en-US" dirty="0"/>
          </a:p>
        </p:txBody>
      </p:sp>
    </p:spTree>
    <p:extLst>
      <p:ext uri="{BB962C8B-B14F-4D97-AF65-F5344CB8AC3E}">
        <p14:creationId xmlns:p14="http://schemas.microsoft.com/office/powerpoint/2010/main" xmlns="" val="4192592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Mục</a:t>
            </a:r>
            <a:r>
              <a:rPr lang="en-US" dirty="0" smtClean="0"/>
              <a:t> </a:t>
            </a:r>
            <a:r>
              <a:rPr lang="en-US" dirty="0" err="1" smtClean="0"/>
              <a:t>tiêu</a:t>
            </a:r>
            <a:r>
              <a:rPr lang="en-US" dirty="0" smtClean="0"/>
              <a:t> </a:t>
            </a:r>
            <a:r>
              <a:rPr lang="en-US" dirty="0" err="1" smtClean="0"/>
              <a:t>nghiên</a:t>
            </a:r>
            <a:r>
              <a:rPr lang="en-US" dirty="0" smtClean="0"/>
              <a:t> </a:t>
            </a:r>
            <a:r>
              <a:rPr lang="en-US" dirty="0" err="1" smtClean="0"/>
              <a:t>cứu</a:t>
            </a:r>
            <a:endParaRPr lang="en-US" dirty="0"/>
          </a:p>
        </p:txBody>
      </p:sp>
      <p:sp>
        <p:nvSpPr>
          <p:cNvPr id="3" name="Content Placeholder 2"/>
          <p:cNvSpPr>
            <a:spLocks noGrp="1"/>
          </p:cNvSpPr>
          <p:nvPr>
            <p:ph sz="quarter" idx="1"/>
          </p:nvPr>
        </p:nvSpPr>
        <p:spPr/>
        <p:txBody>
          <a:bodyPr/>
          <a:lstStyle/>
          <a:p>
            <a:pPr lvl="0">
              <a:lnSpc>
                <a:spcPct val="150000"/>
              </a:lnSpc>
            </a:pPr>
            <a:r>
              <a:rPr lang="en-US" i="1" dirty="0" smtClean="0"/>
              <a:t> </a:t>
            </a:r>
            <a:r>
              <a:rPr lang="en-US" i="1" dirty="0" err="1"/>
              <a:t>Trình</a:t>
            </a:r>
            <a:r>
              <a:rPr lang="en-US" i="1" dirty="0"/>
              <a:t> </a:t>
            </a:r>
            <a:r>
              <a:rPr lang="en-US" i="1" dirty="0" err="1"/>
              <a:t>bày</a:t>
            </a:r>
            <a:r>
              <a:rPr lang="en-US" i="1" dirty="0"/>
              <a:t> </a:t>
            </a:r>
            <a:r>
              <a:rPr lang="en-US" i="1" dirty="0" err="1"/>
              <a:t>kết</a:t>
            </a:r>
            <a:r>
              <a:rPr lang="en-US" i="1" dirty="0"/>
              <a:t> </a:t>
            </a:r>
            <a:r>
              <a:rPr lang="en-US" i="1" dirty="0" err="1"/>
              <a:t>quả</a:t>
            </a:r>
            <a:r>
              <a:rPr lang="en-US" i="1" dirty="0"/>
              <a:t> </a:t>
            </a:r>
            <a:r>
              <a:rPr lang="en-US" i="1" dirty="0" err="1"/>
              <a:t>gây</a:t>
            </a:r>
            <a:r>
              <a:rPr lang="en-US" i="1" dirty="0"/>
              <a:t> </a:t>
            </a:r>
            <a:r>
              <a:rPr lang="en-US" i="1" dirty="0" err="1"/>
              <a:t>mê</a:t>
            </a:r>
            <a:r>
              <a:rPr lang="en-US" i="1" dirty="0"/>
              <a:t> </a:t>
            </a:r>
            <a:r>
              <a:rPr lang="en-US" i="1" dirty="0" err="1"/>
              <a:t>hồi</a:t>
            </a:r>
            <a:r>
              <a:rPr lang="en-US" i="1" dirty="0"/>
              <a:t> </a:t>
            </a:r>
            <a:r>
              <a:rPr lang="en-US" i="1" dirty="0" err="1"/>
              <a:t>sức</a:t>
            </a:r>
            <a:r>
              <a:rPr lang="en-US" i="1" dirty="0"/>
              <a:t> </a:t>
            </a:r>
            <a:r>
              <a:rPr lang="en-US" i="1" dirty="0" err="1"/>
              <a:t>mổ</a:t>
            </a:r>
            <a:r>
              <a:rPr lang="en-US" i="1" dirty="0"/>
              <a:t> </a:t>
            </a:r>
            <a:r>
              <a:rPr lang="en-US" i="1" dirty="0" err="1"/>
              <a:t>tim</a:t>
            </a:r>
            <a:r>
              <a:rPr lang="en-US" i="1" dirty="0"/>
              <a:t> </a:t>
            </a:r>
            <a:r>
              <a:rPr lang="en-US" i="1" dirty="0" err="1"/>
              <a:t>cho</a:t>
            </a:r>
            <a:r>
              <a:rPr lang="en-US" i="1" dirty="0"/>
              <a:t> 30 </a:t>
            </a:r>
            <a:r>
              <a:rPr lang="en-US" i="1" dirty="0" err="1"/>
              <a:t>bệnh</a:t>
            </a:r>
            <a:r>
              <a:rPr lang="en-US" i="1" dirty="0"/>
              <a:t> </a:t>
            </a:r>
            <a:r>
              <a:rPr lang="en-US" i="1" dirty="0" err="1"/>
              <a:t>nhân</a:t>
            </a:r>
            <a:r>
              <a:rPr lang="en-US" i="1" dirty="0"/>
              <a:t> </a:t>
            </a:r>
            <a:r>
              <a:rPr lang="en-US" i="1" dirty="0" err="1"/>
              <a:t>người</a:t>
            </a:r>
            <a:r>
              <a:rPr lang="en-US" i="1" dirty="0"/>
              <a:t> </a:t>
            </a:r>
            <a:r>
              <a:rPr lang="en-US" i="1" dirty="0" err="1"/>
              <a:t>lớn</a:t>
            </a:r>
            <a:r>
              <a:rPr lang="en-US" i="1" dirty="0"/>
              <a:t> </a:t>
            </a:r>
            <a:r>
              <a:rPr lang="en-US" i="1" dirty="0" err="1"/>
              <a:t>đầu</a:t>
            </a:r>
            <a:r>
              <a:rPr lang="en-US" i="1" dirty="0"/>
              <a:t> </a:t>
            </a:r>
            <a:r>
              <a:rPr lang="en-US" i="1" dirty="0" err="1"/>
              <a:t>tiên</a:t>
            </a:r>
            <a:r>
              <a:rPr lang="en-US" i="1" dirty="0"/>
              <a:t> </a:t>
            </a:r>
            <a:r>
              <a:rPr lang="en-US" i="1" dirty="0" err="1"/>
              <a:t>dưới</a:t>
            </a:r>
            <a:r>
              <a:rPr lang="en-US" i="1" dirty="0"/>
              <a:t> </a:t>
            </a:r>
            <a:r>
              <a:rPr lang="en-US" i="1" dirty="0" err="1"/>
              <a:t>tuần</a:t>
            </a:r>
            <a:r>
              <a:rPr lang="en-US" i="1" dirty="0"/>
              <a:t> </a:t>
            </a:r>
            <a:r>
              <a:rPr lang="en-US" i="1" dirty="0" err="1"/>
              <a:t>hoàn</a:t>
            </a:r>
            <a:r>
              <a:rPr lang="en-US" i="1" dirty="0"/>
              <a:t> </a:t>
            </a:r>
            <a:r>
              <a:rPr lang="en-US" i="1" dirty="0" err="1"/>
              <a:t>ngoài</a:t>
            </a:r>
            <a:r>
              <a:rPr lang="en-US" i="1" dirty="0"/>
              <a:t> </a:t>
            </a:r>
            <a:r>
              <a:rPr lang="en-US" i="1" dirty="0" err="1"/>
              <a:t>cơ</a:t>
            </a:r>
            <a:r>
              <a:rPr lang="en-US" i="1" dirty="0"/>
              <a:t> </a:t>
            </a:r>
            <a:r>
              <a:rPr lang="en-US" i="1" dirty="0" err="1"/>
              <a:t>thể</a:t>
            </a:r>
            <a:r>
              <a:rPr lang="en-US" i="1" dirty="0"/>
              <a:t> </a:t>
            </a:r>
            <a:r>
              <a:rPr lang="en-US" i="1" dirty="0" err="1"/>
              <a:t>tại</a:t>
            </a:r>
            <a:r>
              <a:rPr lang="en-US" i="1" dirty="0"/>
              <a:t> </a:t>
            </a:r>
            <a:r>
              <a:rPr lang="en-US" i="1" dirty="0" err="1"/>
              <a:t>Bệnh</a:t>
            </a:r>
            <a:r>
              <a:rPr lang="en-US" i="1" dirty="0"/>
              <a:t> </a:t>
            </a:r>
            <a:r>
              <a:rPr lang="en-US" i="1" dirty="0" err="1"/>
              <a:t>viện</a:t>
            </a:r>
            <a:r>
              <a:rPr lang="en-US" i="1" dirty="0"/>
              <a:t> </a:t>
            </a:r>
            <a:r>
              <a:rPr lang="en-US" i="1" dirty="0" err="1"/>
              <a:t>đa</a:t>
            </a:r>
            <a:r>
              <a:rPr lang="en-US" i="1" dirty="0"/>
              <a:t> </a:t>
            </a:r>
            <a:r>
              <a:rPr lang="en-US" i="1" dirty="0" err="1"/>
              <a:t>khoa</a:t>
            </a:r>
            <a:r>
              <a:rPr lang="en-US" i="1" dirty="0"/>
              <a:t> </a:t>
            </a:r>
            <a:r>
              <a:rPr lang="en-US" i="1" dirty="0" err="1"/>
              <a:t>tỉnh</a:t>
            </a:r>
            <a:r>
              <a:rPr lang="en-US" i="1" dirty="0"/>
              <a:t> </a:t>
            </a:r>
            <a:r>
              <a:rPr lang="en-US" i="1" dirty="0" err="1"/>
              <a:t>Thanh</a:t>
            </a:r>
            <a:r>
              <a:rPr lang="en-US" i="1" dirty="0"/>
              <a:t> </a:t>
            </a:r>
            <a:r>
              <a:rPr lang="en-US" i="1" dirty="0" err="1"/>
              <a:t>Hóa</a:t>
            </a:r>
            <a:endParaRPr lang="en-US" i="1" dirty="0"/>
          </a:p>
          <a:p>
            <a:pPr lvl="0">
              <a:lnSpc>
                <a:spcPct val="150000"/>
              </a:lnSpc>
            </a:pPr>
            <a:r>
              <a:rPr lang="en-US" i="1" dirty="0" err="1"/>
              <a:t>Trình</a:t>
            </a:r>
            <a:r>
              <a:rPr lang="en-US" i="1" dirty="0"/>
              <a:t> </a:t>
            </a:r>
            <a:r>
              <a:rPr lang="en-US" i="1" dirty="0" err="1"/>
              <a:t>bày</a:t>
            </a:r>
            <a:r>
              <a:rPr lang="en-US" i="1" dirty="0"/>
              <a:t> </a:t>
            </a:r>
            <a:r>
              <a:rPr lang="en-US" i="1" dirty="0" err="1"/>
              <a:t>một</a:t>
            </a:r>
            <a:r>
              <a:rPr lang="en-US" i="1" dirty="0"/>
              <a:t> </a:t>
            </a:r>
            <a:r>
              <a:rPr lang="en-US" i="1" dirty="0" err="1"/>
              <a:t>số</a:t>
            </a:r>
            <a:r>
              <a:rPr lang="en-US" i="1" dirty="0"/>
              <a:t> tai </a:t>
            </a:r>
            <a:r>
              <a:rPr lang="en-US" i="1" dirty="0" err="1"/>
              <a:t>biến</a:t>
            </a:r>
            <a:r>
              <a:rPr lang="en-US" i="1" dirty="0"/>
              <a:t> </a:t>
            </a:r>
            <a:r>
              <a:rPr lang="en-US" i="1" dirty="0" err="1"/>
              <a:t>biến</a:t>
            </a:r>
            <a:r>
              <a:rPr lang="en-US" i="1" dirty="0"/>
              <a:t> </a:t>
            </a:r>
            <a:r>
              <a:rPr lang="en-US" i="1" dirty="0" err="1"/>
              <a:t>chứng</a:t>
            </a:r>
            <a:r>
              <a:rPr lang="en-US" i="1" dirty="0"/>
              <a:t> </a:t>
            </a:r>
            <a:r>
              <a:rPr lang="en-US" i="1" dirty="0" err="1"/>
              <a:t>trong</a:t>
            </a:r>
            <a:r>
              <a:rPr lang="en-US" i="1" dirty="0"/>
              <a:t> </a:t>
            </a:r>
            <a:r>
              <a:rPr lang="en-US" i="1" dirty="0" err="1"/>
              <a:t>quá</a:t>
            </a:r>
            <a:r>
              <a:rPr lang="en-US" i="1" dirty="0"/>
              <a:t> </a:t>
            </a:r>
            <a:r>
              <a:rPr lang="en-US" i="1" dirty="0" err="1"/>
              <a:t>trình</a:t>
            </a:r>
            <a:r>
              <a:rPr lang="en-US" i="1" dirty="0"/>
              <a:t> </a:t>
            </a:r>
            <a:r>
              <a:rPr lang="en-US" i="1" dirty="0" err="1"/>
              <a:t>triển</a:t>
            </a:r>
            <a:r>
              <a:rPr lang="en-US" i="1" dirty="0"/>
              <a:t> </a:t>
            </a:r>
            <a:r>
              <a:rPr lang="en-US" i="1" dirty="0" err="1"/>
              <a:t>khai</a:t>
            </a:r>
            <a:r>
              <a:rPr lang="en-US" i="1" dirty="0"/>
              <a:t> </a:t>
            </a:r>
            <a:r>
              <a:rPr lang="en-US" i="1" dirty="0" err="1"/>
              <a:t>mổ</a:t>
            </a:r>
            <a:r>
              <a:rPr lang="en-US" i="1" dirty="0"/>
              <a:t> </a:t>
            </a:r>
            <a:r>
              <a:rPr lang="en-US" i="1" dirty="0" err="1"/>
              <a:t>tim</a:t>
            </a:r>
            <a:r>
              <a:rPr lang="en-US" i="1" dirty="0"/>
              <a:t> </a:t>
            </a:r>
            <a:r>
              <a:rPr lang="en-US" i="1" dirty="0" err="1"/>
              <a:t>dưới</a:t>
            </a:r>
            <a:r>
              <a:rPr lang="en-US" i="1" dirty="0"/>
              <a:t> </a:t>
            </a:r>
            <a:r>
              <a:rPr lang="en-US" i="1" dirty="0" err="1"/>
              <a:t>tuần</a:t>
            </a:r>
            <a:r>
              <a:rPr lang="en-US" i="1" dirty="0"/>
              <a:t> </a:t>
            </a:r>
            <a:r>
              <a:rPr lang="en-US" i="1" dirty="0" err="1"/>
              <a:t>hoàn</a:t>
            </a:r>
            <a:r>
              <a:rPr lang="en-US" i="1" dirty="0"/>
              <a:t> </a:t>
            </a:r>
            <a:r>
              <a:rPr lang="en-US" i="1" dirty="0" err="1"/>
              <a:t>ngoài</a:t>
            </a:r>
            <a:r>
              <a:rPr lang="en-US" i="1" dirty="0"/>
              <a:t> </a:t>
            </a:r>
            <a:r>
              <a:rPr lang="en-US" i="1" dirty="0" err="1"/>
              <a:t>cơ</a:t>
            </a:r>
            <a:r>
              <a:rPr lang="en-US" i="1" dirty="0"/>
              <a:t> </a:t>
            </a:r>
            <a:r>
              <a:rPr lang="en-US" i="1" dirty="0" err="1"/>
              <a:t>thể</a:t>
            </a:r>
            <a:r>
              <a:rPr lang="en-US" i="1" dirty="0"/>
              <a:t> </a:t>
            </a:r>
            <a:r>
              <a:rPr lang="en-US" i="1" dirty="0" err="1"/>
              <a:t>tại</a:t>
            </a:r>
            <a:r>
              <a:rPr lang="en-US" i="1" dirty="0"/>
              <a:t> </a:t>
            </a:r>
            <a:r>
              <a:rPr lang="en-US" i="1" dirty="0" err="1"/>
              <a:t>Bệnh</a:t>
            </a:r>
            <a:r>
              <a:rPr lang="en-US" i="1" dirty="0"/>
              <a:t> </a:t>
            </a:r>
            <a:r>
              <a:rPr lang="en-US" i="1" dirty="0" err="1"/>
              <a:t>viện</a:t>
            </a:r>
            <a:r>
              <a:rPr lang="en-US" i="1" dirty="0"/>
              <a:t> </a:t>
            </a:r>
            <a:r>
              <a:rPr lang="en-US" i="1" dirty="0" err="1"/>
              <a:t>đa</a:t>
            </a:r>
            <a:r>
              <a:rPr lang="en-US" i="1" dirty="0"/>
              <a:t> </a:t>
            </a:r>
            <a:r>
              <a:rPr lang="en-US" i="1" dirty="0" err="1"/>
              <a:t>khoa</a:t>
            </a:r>
            <a:r>
              <a:rPr lang="en-US" i="1" dirty="0"/>
              <a:t> </a:t>
            </a:r>
            <a:r>
              <a:rPr lang="en-US" i="1" dirty="0" err="1"/>
              <a:t>tỉnh</a:t>
            </a:r>
            <a:r>
              <a:rPr lang="en-US" i="1" dirty="0"/>
              <a:t> </a:t>
            </a:r>
            <a:r>
              <a:rPr lang="en-US" i="1" dirty="0" err="1"/>
              <a:t>Thanh</a:t>
            </a:r>
            <a:r>
              <a:rPr lang="en-US" i="1" dirty="0"/>
              <a:t> </a:t>
            </a:r>
            <a:r>
              <a:rPr lang="en-US" i="1" dirty="0" err="1"/>
              <a:t>Hoá</a:t>
            </a:r>
            <a:r>
              <a:rPr lang="en-US" i="1" dirty="0"/>
              <a:t>.</a:t>
            </a:r>
          </a:p>
          <a:p>
            <a:pPr marL="0" indent="0">
              <a:lnSpc>
                <a:spcPct val="150000"/>
              </a:lnSpc>
              <a:buNone/>
            </a:pPr>
            <a:endParaRPr lang="en-US" i="1" dirty="0"/>
          </a:p>
        </p:txBody>
      </p:sp>
    </p:spTree>
    <p:extLst>
      <p:ext uri="{BB962C8B-B14F-4D97-AF65-F5344CB8AC3E}">
        <p14:creationId xmlns:p14="http://schemas.microsoft.com/office/powerpoint/2010/main" xmlns="" val="3561726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effectLst/>
              </a:rPr>
              <a:t>Đối</a:t>
            </a:r>
            <a:r>
              <a:rPr lang="en-US" b="1" dirty="0">
                <a:effectLst/>
              </a:rPr>
              <a:t> </a:t>
            </a:r>
            <a:r>
              <a:rPr lang="en-US" b="1" dirty="0" err="1">
                <a:effectLst/>
              </a:rPr>
              <a:t>Tượng</a:t>
            </a:r>
            <a:r>
              <a:rPr lang="en-US" b="1" dirty="0">
                <a:effectLst/>
              </a:rPr>
              <a:t> </a:t>
            </a:r>
            <a:r>
              <a:rPr lang="en-US" b="1" dirty="0" err="1">
                <a:effectLst/>
              </a:rPr>
              <a:t>và</a:t>
            </a:r>
            <a:r>
              <a:rPr lang="en-US" b="1" dirty="0">
                <a:effectLst/>
              </a:rPr>
              <a:t> </a:t>
            </a:r>
            <a:r>
              <a:rPr lang="en-US" b="1" dirty="0" err="1">
                <a:effectLst/>
              </a:rPr>
              <a:t>phương</a:t>
            </a:r>
            <a:r>
              <a:rPr lang="en-US" b="1" dirty="0">
                <a:effectLst/>
              </a:rPr>
              <a:t> </a:t>
            </a:r>
            <a:r>
              <a:rPr lang="en-US" b="1" dirty="0" err="1">
                <a:effectLst/>
              </a:rPr>
              <a:t>pháp</a:t>
            </a:r>
            <a:r>
              <a:rPr lang="en-US" b="1" dirty="0">
                <a:effectLst/>
              </a:rPr>
              <a:t> </a:t>
            </a:r>
            <a:r>
              <a:rPr lang="en-US" b="1" dirty="0" err="1">
                <a:effectLst/>
              </a:rPr>
              <a:t>nghiên</a:t>
            </a:r>
            <a:r>
              <a:rPr lang="en-US" b="1" dirty="0">
                <a:effectLst/>
              </a:rPr>
              <a:t> </a:t>
            </a:r>
            <a:r>
              <a:rPr lang="en-US" b="1" dirty="0" err="1">
                <a:effectLst/>
              </a:rPr>
              <a:t>cứu</a:t>
            </a:r>
            <a:r>
              <a:rPr lang="en-US" b="1" dirty="0">
                <a:effectLst/>
              </a:rPr>
              <a:t>.</a:t>
            </a:r>
            <a:endParaRPr lang="en-US" dirty="0"/>
          </a:p>
        </p:txBody>
      </p:sp>
      <p:sp>
        <p:nvSpPr>
          <p:cNvPr id="3" name="Content Placeholder 2"/>
          <p:cNvSpPr>
            <a:spLocks noGrp="1"/>
          </p:cNvSpPr>
          <p:nvPr>
            <p:ph sz="quarter" idx="1"/>
          </p:nvPr>
        </p:nvSpPr>
        <p:spPr/>
        <p:txBody>
          <a:bodyPr/>
          <a:lstStyle/>
          <a:p>
            <a:pPr marL="0" indent="0">
              <a:lnSpc>
                <a:spcPct val="150000"/>
              </a:lnSpc>
              <a:buNone/>
            </a:pPr>
            <a:r>
              <a:rPr lang="en-US" dirty="0" smtClean="0"/>
              <a:t>1. </a:t>
            </a:r>
            <a:r>
              <a:rPr lang="en-US" dirty="0" err="1" smtClean="0"/>
              <a:t>Đối</a:t>
            </a:r>
            <a:r>
              <a:rPr lang="en-US" dirty="0" smtClean="0"/>
              <a:t> </a:t>
            </a:r>
            <a:r>
              <a:rPr lang="en-US" dirty="0" err="1"/>
              <a:t>tượng</a:t>
            </a:r>
            <a:r>
              <a:rPr lang="en-US" dirty="0"/>
              <a:t>:</a:t>
            </a:r>
          </a:p>
          <a:p>
            <a:pPr marL="0" indent="0">
              <a:lnSpc>
                <a:spcPct val="150000"/>
              </a:lnSpc>
              <a:buNone/>
            </a:pPr>
            <a:r>
              <a:rPr lang="en-US" dirty="0" smtClean="0"/>
              <a:t>- 30 </a:t>
            </a:r>
            <a:r>
              <a:rPr lang="en-US" dirty="0"/>
              <a:t>BN </a:t>
            </a:r>
            <a:r>
              <a:rPr lang="en-US" dirty="0" err="1" smtClean="0"/>
              <a:t>đầu</a:t>
            </a:r>
            <a:r>
              <a:rPr lang="en-US" dirty="0" smtClean="0"/>
              <a:t> </a:t>
            </a:r>
            <a:r>
              <a:rPr lang="en-US" dirty="0" err="1" smtClean="0"/>
              <a:t>tiên</a:t>
            </a:r>
            <a:r>
              <a:rPr lang="en-US" dirty="0" smtClean="0"/>
              <a:t> </a:t>
            </a:r>
            <a:r>
              <a:rPr lang="en-US" dirty="0" err="1" smtClean="0"/>
              <a:t>được</a:t>
            </a:r>
            <a:r>
              <a:rPr lang="en-US" dirty="0" smtClean="0"/>
              <a:t> </a:t>
            </a:r>
            <a:r>
              <a:rPr lang="en-US" dirty="0" err="1"/>
              <a:t>phẫu</a:t>
            </a:r>
            <a:r>
              <a:rPr lang="en-US" dirty="0"/>
              <a:t> </a:t>
            </a:r>
            <a:r>
              <a:rPr lang="en-US" dirty="0" err="1"/>
              <a:t>thuật</a:t>
            </a:r>
            <a:r>
              <a:rPr lang="en-US" dirty="0"/>
              <a:t> </a:t>
            </a:r>
            <a:r>
              <a:rPr lang="en-US" dirty="0" err="1"/>
              <a:t>tim</a:t>
            </a:r>
            <a:r>
              <a:rPr lang="en-US" dirty="0"/>
              <a:t> </a:t>
            </a:r>
            <a:r>
              <a:rPr lang="en-US" dirty="0" err="1"/>
              <a:t>hở</a:t>
            </a:r>
            <a:r>
              <a:rPr lang="en-US" dirty="0"/>
              <a:t> </a:t>
            </a:r>
            <a:r>
              <a:rPr lang="en-US" dirty="0" err="1"/>
              <a:t>dưới</a:t>
            </a:r>
            <a:r>
              <a:rPr lang="en-US" dirty="0"/>
              <a:t> </a:t>
            </a:r>
            <a:r>
              <a:rPr lang="en-US" dirty="0" err="1"/>
              <a:t>tuần</a:t>
            </a:r>
            <a:r>
              <a:rPr lang="en-US" dirty="0"/>
              <a:t> </a:t>
            </a:r>
            <a:r>
              <a:rPr lang="en-US" dirty="0" err="1"/>
              <a:t>hoàn</a:t>
            </a:r>
            <a:r>
              <a:rPr lang="en-US" dirty="0"/>
              <a:t> </a:t>
            </a:r>
            <a:r>
              <a:rPr lang="en-US" dirty="0" err="1"/>
              <a:t>ngoài</a:t>
            </a:r>
            <a:r>
              <a:rPr lang="en-US" dirty="0"/>
              <a:t> </a:t>
            </a:r>
            <a:r>
              <a:rPr lang="en-US" dirty="0" err="1"/>
              <a:t>cơ</a:t>
            </a:r>
            <a:r>
              <a:rPr lang="en-US" dirty="0"/>
              <a:t> </a:t>
            </a:r>
            <a:r>
              <a:rPr lang="en-US" dirty="0" err="1"/>
              <a:t>thể</a:t>
            </a:r>
            <a:r>
              <a:rPr lang="en-US" dirty="0"/>
              <a:t> </a:t>
            </a:r>
            <a:r>
              <a:rPr lang="en-US" dirty="0" err="1"/>
              <a:t>tại</a:t>
            </a:r>
            <a:r>
              <a:rPr lang="en-US" dirty="0"/>
              <a:t> </a:t>
            </a:r>
            <a:r>
              <a:rPr lang="en-US" dirty="0" err="1"/>
              <a:t>Bệnh</a:t>
            </a:r>
            <a:r>
              <a:rPr lang="en-US" dirty="0"/>
              <a:t> </a:t>
            </a:r>
            <a:r>
              <a:rPr lang="en-US" dirty="0" err="1"/>
              <a:t>viện</a:t>
            </a:r>
            <a:r>
              <a:rPr lang="en-US" dirty="0"/>
              <a:t> </a:t>
            </a:r>
            <a:r>
              <a:rPr lang="en-US" dirty="0" err="1"/>
              <a:t>đa</a:t>
            </a:r>
            <a:r>
              <a:rPr lang="en-US" dirty="0"/>
              <a:t> </a:t>
            </a:r>
            <a:r>
              <a:rPr lang="en-US" dirty="0" err="1"/>
              <a:t>khoa</a:t>
            </a:r>
            <a:r>
              <a:rPr lang="en-US" dirty="0"/>
              <a:t> </a:t>
            </a:r>
            <a:r>
              <a:rPr lang="en-US" dirty="0" err="1"/>
              <a:t>tỉnh</a:t>
            </a:r>
            <a:r>
              <a:rPr lang="en-US" dirty="0"/>
              <a:t> </a:t>
            </a:r>
            <a:r>
              <a:rPr lang="en-US" dirty="0" err="1"/>
              <a:t>Thanh</a:t>
            </a:r>
            <a:r>
              <a:rPr lang="en-US" dirty="0"/>
              <a:t> </a:t>
            </a:r>
            <a:r>
              <a:rPr lang="en-US" dirty="0" err="1" smtClean="0"/>
              <a:t>Hóa</a:t>
            </a:r>
            <a:r>
              <a:rPr lang="en-US" dirty="0" smtClean="0"/>
              <a:t>.</a:t>
            </a:r>
          </a:p>
          <a:p>
            <a:pPr marL="0" indent="0">
              <a:lnSpc>
                <a:spcPct val="150000"/>
              </a:lnSpc>
              <a:buNone/>
            </a:pPr>
            <a:r>
              <a:rPr lang="en-US" dirty="0" smtClean="0"/>
              <a:t>2. </a:t>
            </a:r>
            <a:r>
              <a:rPr lang="en-US" dirty="0" err="1" smtClean="0"/>
              <a:t>Phương</a:t>
            </a:r>
            <a:r>
              <a:rPr lang="en-US" dirty="0" smtClean="0"/>
              <a:t> </a:t>
            </a:r>
            <a:r>
              <a:rPr lang="en-US" dirty="0" err="1" smtClean="0"/>
              <a:t>pháp</a:t>
            </a:r>
            <a:r>
              <a:rPr lang="en-US" dirty="0" smtClean="0"/>
              <a:t> </a:t>
            </a:r>
            <a:r>
              <a:rPr lang="en-US" dirty="0" err="1" smtClean="0"/>
              <a:t>nghiên</a:t>
            </a:r>
            <a:r>
              <a:rPr lang="en-US" dirty="0" smtClean="0"/>
              <a:t> </a:t>
            </a:r>
            <a:r>
              <a:rPr lang="en-US" dirty="0" err="1" smtClean="0"/>
              <a:t>cứu</a:t>
            </a:r>
            <a:r>
              <a:rPr lang="en-US" dirty="0" smtClean="0"/>
              <a:t>:</a:t>
            </a:r>
          </a:p>
          <a:p>
            <a:pPr marL="0" indent="0">
              <a:lnSpc>
                <a:spcPct val="150000"/>
              </a:lnSpc>
              <a:buNone/>
            </a:pPr>
            <a:r>
              <a:rPr lang="en-US" dirty="0" smtClean="0"/>
              <a:t>- </a:t>
            </a:r>
            <a:r>
              <a:rPr lang="en-US" dirty="0" err="1" smtClean="0"/>
              <a:t>Hồi</a:t>
            </a:r>
            <a:r>
              <a:rPr lang="en-US" dirty="0" smtClean="0"/>
              <a:t> </a:t>
            </a:r>
            <a:r>
              <a:rPr lang="en-US" dirty="0" err="1"/>
              <a:t>cứu</a:t>
            </a:r>
            <a:r>
              <a:rPr lang="en-US" dirty="0"/>
              <a:t>, </a:t>
            </a:r>
            <a:r>
              <a:rPr lang="en-US" dirty="0" err="1"/>
              <a:t>mô</a:t>
            </a:r>
            <a:r>
              <a:rPr lang="en-US" dirty="0"/>
              <a:t> </a:t>
            </a:r>
            <a:r>
              <a:rPr lang="en-US" dirty="0" err="1"/>
              <a:t>tả</a:t>
            </a:r>
            <a:r>
              <a:rPr lang="en-US" dirty="0"/>
              <a:t> </a:t>
            </a:r>
            <a:r>
              <a:rPr lang="en-US" dirty="0" err="1"/>
              <a:t>cắt</a:t>
            </a:r>
            <a:r>
              <a:rPr lang="en-US" dirty="0"/>
              <a:t> </a:t>
            </a:r>
            <a:r>
              <a:rPr lang="en-US" dirty="0" err="1"/>
              <a:t>ngang</a:t>
            </a:r>
            <a:r>
              <a:rPr lang="en-US" dirty="0"/>
              <a:t>. </a:t>
            </a:r>
            <a:r>
              <a:rPr lang="en-US" dirty="0" err="1"/>
              <a:t>Sử</a:t>
            </a:r>
            <a:r>
              <a:rPr lang="en-US" dirty="0"/>
              <a:t> </a:t>
            </a:r>
            <a:r>
              <a:rPr lang="en-US" dirty="0" err="1"/>
              <a:t>dụng</a:t>
            </a:r>
            <a:r>
              <a:rPr lang="en-US" dirty="0"/>
              <a:t> </a:t>
            </a:r>
            <a:r>
              <a:rPr lang="en-US" dirty="0" err="1"/>
              <a:t>thuật</a:t>
            </a:r>
            <a:r>
              <a:rPr lang="en-US" dirty="0"/>
              <a:t> </a:t>
            </a:r>
            <a:r>
              <a:rPr lang="en-US" dirty="0" err="1"/>
              <a:t>toán</a:t>
            </a:r>
            <a:r>
              <a:rPr lang="en-US" dirty="0"/>
              <a:t> </a:t>
            </a:r>
            <a:r>
              <a:rPr lang="en-US" dirty="0" err="1"/>
              <a:t>thống</a:t>
            </a:r>
            <a:r>
              <a:rPr lang="en-US" dirty="0"/>
              <a:t> </a:t>
            </a:r>
            <a:r>
              <a:rPr lang="en-US" dirty="0" err="1"/>
              <a:t>kê</a:t>
            </a:r>
            <a:r>
              <a:rPr lang="en-US" dirty="0"/>
              <a:t>, </a:t>
            </a:r>
            <a:r>
              <a:rPr lang="en-US" dirty="0" err="1"/>
              <a:t>xử</a:t>
            </a:r>
            <a:r>
              <a:rPr lang="en-US" dirty="0"/>
              <a:t> </a:t>
            </a:r>
            <a:r>
              <a:rPr lang="en-US" dirty="0" err="1"/>
              <a:t>lý</a:t>
            </a:r>
            <a:r>
              <a:rPr lang="en-US" dirty="0"/>
              <a:t> </a:t>
            </a:r>
            <a:r>
              <a:rPr lang="en-US" dirty="0" err="1"/>
              <a:t>số</a:t>
            </a:r>
            <a:r>
              <a:rPr lang="en-US" dirty="0"/>
              <a:t> </a:t>
            </a:r>
            <a:r>
              <a:rPr lang="en-US" dirty="0" err="1"/>
              <a:t>liệu</a:t>
            </a:r>
            <a:r>
              <a:rPr lang="en-US" dirty="0"/>
              <a:t> </a:t>
            </a:r>
            <a:r>
              <a:rPr lang="en-US" dirty="0" err="1"/>
              <a:t>bằng</a:t>
            </a:r>
            <a:r>
              <a:rPr lang="en-US" dirty="0"/>
              <a:t> </a:t>
            </a:r>
            <a:r>
              <a:rPr lang="en-US" dirty="0" err="1"/>
              <a:t>chương</a:t>
            </a:r>
            <a:r>
              <a:rPr lang="en-US" dirty="0"/>
              <a:t> </a:t>
            </a:r>
            <a:r>
              <a:rPr lang="en-US" dirty="0" err="1"/>
              <a:t>trình</a:t>
            </a:r>
            <a:r>
              <a:rPr lang="en-US" dirty="0"/>
              <a:t> SPSS 16.0.</a:t>
            </a:r>
          </a:p>
          <a:p>
            <a:endParaRPr lang="en-US" dirty="0"/>
          </a:p>
        </p:txBody>
      </p:sp>
    </p:spTree>
    <p:extLst>
      <p:ext uri="{BB962C8B-B14F-4D97-AF65-F5344CB8AC3E}">
        <p14:creationId xmlns:p14="http://schemas.microsoft.com/office/powerpoint/2010/main" xmlns="" val="930736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effectLst/>
              </a:rPr>
              <a:t>Đối</a:t>
            </a:r>
            <a:r>
              <a:rPr lang="en-US" b="1" dirty="0">
                <a:effectLst/>
              </a:rPr>
              <a:t> </a:t>
            </a:r>
            <a:r>
              <a:rPr lang="en-US" b="1" dirty="0" err="1"/>
              <a:t>T</a:t>
            </a:r>
            <a:r>
              <a:rPr lang="en-US" b="1" dirty="0" err="1" smtClean="0">
                <a:effectLst/>
              </a:rPr>
              <a:t>ượng</a:t>
            </a:r>
            <a:r>
              <a:rPr lang="en-US" b="1" dirty="0" smtClean="0">
                <a:effectLst/>
              </a:rPr>
              <a:t> </a:t>
            </a:r>
            <a:r>
              <a:rPr lang="en-US" b="1" dirty="0" err="1">
                <a:effectLst/>
              </a:rPr>
              <a:t>và</a:t>
            </a:r>
            <a:r>
              <a:rPr lang="en-US" b="1" dirty="0">
                <a:effectLst/>
              </a:rPr>
              <a:t> </a:t>
            </a:r>
            <a:r>
              <a:rPr lang="en-US" b="1" dirty="0" err="1">
                <a:effectLst/>
              </a:rPr>
              <a:t>phương</a:t>
            </a:r>
            <a:r>
              <a:rPr lang="en-US" b="1" dirty="0">
                <a:effectLst/>
              </a:rPr>
              <a:t> </a:t>
            </a:r>
            <a:r>
              <a:rPr lang="en-US" b="1" dirty="0" err="1">
                <a:effectLst/>
              </a:rPr>
              <a:t>pháp</a:t>
            </a:r>
            <a:r>
              <a:rPr lang="en-US" b="1" dirty="0">
                <a:effectLst/>
              </a:rPr>
              <a:t> </a:t>
            </a:r>
            <a:r>
              <a:rPr lang="en-US" b="1" dirty="0" err="1">
                <a:effectLst/>
              </a:rPr>
              <a:t>nghiên</a:t>
            </a:r>
            <a:r>
              <a:rPr lang="en-US" b="1" dirty="0">
                <a:effectLst/>
              </a:rPr>
              <a:t> </a:t>
            </a:r>
            <a:r>
              <a:rPr lang="en-US" b="1" dirty="0" err="1" smtClean="0">
                <a:effectLst/>
              </a:rPr>
              <a:t>cứu</a:t>
            </a:r>
            <a:endParaRPr lang="en-US" dirty="0"/>
          </a:p>
        </p:txBody>
      </p:sp>
      <p:sp>
        <p:nvSpPr>
          <p:cNvPr id="3" name="Content Placeholder 2"/>
          <p:cNvSpPr>
            <a:spLocks noGrp="1"/>
          </p:cNvSpPr>
          <p:nvPr>
            <p:ph sz="quarter" idx="1"/>
          </p:nvPr>
        </p:nvSpPr>
        <p:spPr>
          <a:xfrm>
            <a:off x="457200" y="1600200"/>
            <a:ext cx="7848600" cy="5105400"/>
          </a:xfrm>
        </p:spPr>
        <p:txBody>
          <a:bodyPr>
            <a:normAutofit fontScale="92500" lnSpcReduction="10000"/>
          </a:bodyPr>
          <a:lstStyle/>
          <a:p>
            <a:pPr marL="0" indent="0">
              <a:lnSpc>
                <a:spcPct val="160000"/>
              </a:lnSpc>
              <a:buNone/>
            </a:pPr>
            <a:r>
              <a:rPr lang="en-US" dirty="0" smtClean="0"/>
              <a:t>3</a:t>
            </a:r>
            <a:r>
              <a:rPr lang="en-US" dirty="0"/>
              <a:t>. </a:t>
            </a:r>
            <a:r>
              <a:rPr lang="en-US" dirty="0" err="1"/>
              <a:t>Phương</a:t>
            </a:r>
            <a:r>
              <a:rPr lang="en-US" dirty="0"/>
              <a:t> </a:t>
            </a:r>
            <a:r>
              <a:rPr lang="en-US" dirty="0" err="1"/>
              <a:t>thức</a:t>
            </a:r>
            <a:r>
              <a:rPr lang="en-US" dirty="0"/>
              <a:t> </a:t>
            </a:r>
            <a:r>
              <a:rPr lang="en-US" dirty="0" err="1"/>
              <a:t>tiến</a:t>
            </a:r>
            <a:r>
              <a:rPr lang="en-US" dirty="0"/>
              <a:t> </a:t>
            </a:r>
            <a:r>
              <a:rPr lang="en-US" dirty="0" err="1"/>
              <a:t>hành</a:t>
            </a:r>
            <a:r>
              <a:rPr lang="en-US" dirty="0"/>
              <a:t>:</a:t>
            </a:r>
          </a:p>
          <a:p>
            <a:pPr marL="0" indent="0">
              <a:lnSpc>
                <a:spcPct val="160000"/>
              </a:lnSpc>
              <a:buNone/>
            </a:pPr>
            <a:r>
              <a:rPr lang="en-US" dirty="0"/>
              <a:t>- </a:t>
            </a:r>
            <a:r>
              <a:rPr lang="en-US" dirty="0" err="1"/>
              <a:t>Bệnh</a:t>
            </a:r>
            <a:r>
              <a:rPr lang="en-US" dirty="0"/>
              <a:t> </a:t>
            </a:r>
            <a:r>
              <a:rPr lang="en-US" dirty="0" err="1"/>
              <a:t>nhân</a:t>
            </a:r>
            <a:r>
              <a:rPr lang="en-US" dirty="0"/>
              <a:t> </a:t>
            </a:r>
            <a:r>
              <a:rPr lang="en-US" dirty="0" err="1"/>
              <a:t>được</a:t>
            </a:r>
            <a:r>
              <a:rPr lang="en-US" dirty="0"/>
              <a:t> </a:t>
            </a:r>
            <a:r>
              <a:rPr lang="en-US" dirty="0" err="1"/>
              <a:t>khám</a:t>
            </a:r>
            <a:r>
              <a:rPr lang="en-US" dirty="0"/>
              <a:t>, </a:t>
            </a:r>
            <a:r>
              <a:rPr lang="en-US" dirty="0" err="1"/>
              <a:t>cân</a:t>
            </a:r>
            <a:r>
              <a:rPr lang="en-US" dirty="0"/>
              <a:t>, </a:t>
            </a:r>
            <a:r>
              <a:rPr lang="en-US" dirty="0" err="1"/>
              <a:t>đo</a:t>
            </a:r>
            <a:r>
              <a:rPr lang="en-US" dirty="0"/>
              <a:t> </a:t>
            </a:r>
            <a:r>
              <a:rPr lang="en-US" dirty="0" err="1"/>
              <a:t>chiều</a:t>
            </a:r>
            <a:r>
              <a:rPr lang="en-US" dirty="0"/>
              <a:t> </a:t>
            </a:r>
            <a:r>
              <a:rPr lang="en-US" dirty="0" err="1"/>
              <a:t>cao</a:t>
            </a:r>
            <a:r>
              <a:rPr lang="en-US" dirty="0"/>
              <a:t> </a:t>
            </a:r>
            <a:r>
              <a:rPr lang="en-US" dirty="0" err="1"/>
              <a:t>và</a:t>
            </a:r>
            <a:r>
              <a:rPr lang="en-US" dirty="0"/>
              <a:t> </a:t>
            </a:r>
            <a:r>
              <a:rPr lang="en-US" dirty="0" err="1"/>
              <a:t>cân</a:t>
            </a:r>
            <a:r>
              <a:rPr lang="en-US" dirty="0"/>
              <a:t> </a:t>
            </a:r>
            <a:r>
              <a:rPr lang="en-US" dirty="0" err="1"/>
              <a:t>nặng</a:t>
            </a:r>
            <a:r>
              <a:rPr lang="en-US" dirty="0"/>
              <a:t> </a:t>
            </a:r>
            <a:r>
              <a:rPr lang="en-US" dirty="0" err="1"/>
              <a:t>để</a:t>
            </a:r>
            <a:r>
              <a:rPr lang="en-US" dirty="0"/>
              <a:t> </a:t>
            </a:r>
            <a:r>
              <a:rPr lang="en-US" dirty="0" err="1"/>
              <a:t>tính</a:t>
            </a:r>
            <a:r>
              <a:rPr lang="en-US" dirty="0"/>
              <a:t> </a:t>
            </a:r>
            <a:r>
              <a:rPr lang="en-US" dirty="0" err="1"/>
              <a:t>diện</a:t>
            </a:r>
            <a:r>
              <a:rPr lang="en-US" dirty="0"/>
              <a:t> </a:t>
            </a:r>
            <a:r>
              <a:rPr lang="en-US" dirty="0" err="1"/>
              <a:t>tích</a:t>
            </a:r>
            <a:r>
              <a:rPr lang="en-US" dirty="0"/>
              <a:t> da.</a:t>
            </a:r>
          </a:p>
          <a:p>
            <a:pPr marL="0" indent="0">
              <a:lnSpc>
                <a:spcPct val="160000"/>
              </a:lnSpc>
              <a:buNone/>
            </a:pPr>
            <a:r>
              <a:rPr lang="en-US" dirty="0"/>
              <a:t>- </a:t>
            </a:r>
            <a:r>
              <a:rPr lang="en-US" dirty="0" err="1"/>
              <a:t>Đêm</a:t>
            </a:r>
            <a:r>
              <a:rPr lang="en-US" dirty="0"/>
              <a:t> </a:t>
            </a:r>
            <a:r>
              <a:rPr lang="en-US" dirty="0" err="1"/>
              <a:t>trước</a:t>
            </a:r>
            <a:r>
              <a:rPr lang="en-US" dirty="0"/>
              <a:t> </a:t>
            </a:r>
            <a:r>
              <a:rPr lang="en-US" dirty="0" err="1"/>
              <a:t>mổ</a:t>
            </a:r>
            <a:r>
              <a:rPr lang="en-US" dirty="0"/>
              <a:t> BN </a:t>
            </a:r>
            <a:r>
              <a:rPr lang="en-US" dirty="0" err="1"/>
              <a:t>được</a:t>
            </a:r>
            <a:r>
              <a:rPr lang="en-US" dirty="0"/>
              <a:t> </a:t>
            </a:r>
            <a:r>
              <a:rPr lang="en-US" dirty="0" err="1"/>
              <a:t>uống</a:t>
            </a:r>
            <a:r>
              <a:rPr lang="en-US" dirty="0"/>
              <a:t> 2 </a:t>
            </a:r>
            <a:r>
              <a:rPr lang="en-US" dirty="0" err="1"/>
              <a:t>viên</a:t>
            </a:r>
            <a:r>
              <a:rPr lang="en-US" dirty="0"/>
              <a:t> </a:t>
            </a:r>
            <a:r>
              <a:rPr lang="en-US" dirty="0" err="1"/>
              <a:t>seduxen</a:t>
            </a:r>
            <a:r>
              <a:rPr lang="en-US" dirty="0"/>
              <a:t> 5mg.</a:t>
            </a:r>
          </a:p>
          <a:p>
            <a:pPr marL="0" indent="0">
              <a:lnSpc>
                <a:spcPct val="160000"/>
              </a:lnSpc>
              <a:buNone/>
            </a:pPr>
            <a:r>
              <a:rPr lang="en-US" dirty="0"/>
              <a:t>- </a:t>
            </a:r>
            <a:r>
              <a:rPr lang="en-US" dirty="0" err="1"/>
              <a:t>Trong</a:t>
            </a:r>
            <a:r>
              <a:rPr lang="en-US" dirty="0"/>
              <a:t> </a:t>
            </a:r>
            <a:r>
              <a:rPr lang="en-US" dirty="0" err="1"/>
              <a:t>mổ</a:t>
            </a:r>
            <a:r>
              <a:rPr lang="en-US" dirty="0"/>
              <a:t> BN </a:t>
            </a:r>
            <a:r>
              <a:rPr lang="en-US" dirty="0" err="1"/>
              <a:t>theo</a:t>
            </a:r>
            <a:r>
              <a:rPr lang="en-US" dirty="0"/>
              <a:t> </a:t>
            </a:r>
            <a:r>
              <a:rPr lang="en-US" dirty="0" err="1"/>
              <a:t>dõi</a:t>
            </a:r>
            <a:r>
              <a:rPr lang="en-US" dirty="0"/>
              <a:t> </a:t>
            </a:r>
            <a:r>
              <a:rPr lang="en-US" dirty="0" err="1"/>
              <a:t>về</a:t>
            </a:r>
            <a:r>
              <a:rPr lang="en-US" dirty="0"/>
              <a:t> </a:t>
            </a:r>
            <a:r>
              <a:rPr lang="en-US" dirty="0" err="1"/>
              <a:t>mạch</a:t>
            </a:r>
            <a:r>
              <a:rPr lang="en-US" dirty="0"/>
              <a:t>, </a:t>
            </a:r>
            <a:r>
              <a:rPr lang="en-US" dirty="0" err="1"/>
              <a:t>huyết</a:t>
            </a:r>
            <a:r>
              <a:rPr lang="en-US" dirty="0"/>
              <a:t> </a:t>
            </a:r>
            <a:r>
              <a:rPr lang="en-US" dirty="0" err="1"/>
              <a:t>áp</a:t>
            </a:r>
            <a:r>
              <a:rPr lang="en-US" dirty="0"/>
              <a:t> (HA) </a:t>
            </a:r>
            <a:r>
              <a:rPr lang="en-US" dirty="0" err="1"/>
              <a:t>xâm</a:t>
            </a:r>
            <a:r>
              <a:rPr lang="en-US" dirty="0"/>
              <a:t> </a:t>
            </a:r>
            <a:r>
              <a:rPr lang="en-US" dirty="0" err="1"/>
              <a:t>lấn</a:t>
            </a:r>
            <a:r>
              <a:rPr lang="en-US" dirty="0"/>
              <a:t>, </a:t>
            </a:r>
            <a:r>
              <a:rPr lang="en-US" dirty="0" err="1"/>
              <a:t>điện</a:t>
            </a:r>
            <a:r>
              <a:rPr lang="en-US" dirty="0"/>
              <a:t> </a:t>
            </a:r>
            <a:r>
              <a:rPr lang="en-US" dirty="0" err="1"/>
              <a:t>tâm</a:t>
            </a:r>
            <a:r>
              <a:rPr lang="en-US" dirty="0"/>
              <a:t> </a:t>
            </a:r>
            <a:r>
              <a:rPr lang="en-US" dirty="0" err="1"/>
              <a:t>đồ</a:t>
            </a:r>
            <a:r>
              <a:rPr lang="en-US" dirty="0"/>
              <a:t> (ECG), </a:t>
            </a:r>
            <a:r>
              <a:rPr lang="en-US" dirty="0" err="1"/>
              <a:t>áp</a:t>
            </a:r>
            <a:r>
              <a:rPr lang="en-US" dirty="0"/>
              <a:t> </a:t>
            </a:r>
            <a:r>
              <a:rPr lang="en-US" dirty="0" err="1"/>
              <a:t>lực</a:t>
            </a:r>
            <a:r>
              <a:rPr lang="en-US" dirty="0"/>
              <a:t> </a:t>
            </a:r>
            <a:r>
              <a:rPr lang="en-US" dirty="0" err="1"/>
              <a:t>tĩnh</a:t>
            </a:r>
            <a:r>
              <a:rPr lang="en-US" dirty="0"/>
              <a:t> </a:t>
            </a:r>
            <a:r>
              <a:rPr lang="en-US" dirty="0" err="1"/>
              <a:t>mạch</a:t>
            </a:r>
            <a:r>
              <a:rPr lang="en-US" dirty="0"/>
              <a:t> </a:t>
            </a:r>
            <a:r>
              <a:rPr lang="en-US" dirty="0" err="1"/>
              <a:t>trung</a:t>
            </a:r>
            <a:r>
              <a:rPr lang="en-US" dirty="0"/>
              <a:t> </a:t>
            </a:r>
            <a:r>
              <a:rPr lang="en-US" dirty="0" err="1"/>
              <a:t>ương</a:t>
            </a:r>
            <a:r>
              <a:rPr lang="en-US" dirty="0"/>
              <a:t> (CVP), </a:t>
            </a:r>
            <a:r>
              <a:rPr lang="en-US" dirty="0" err="1"/>
              <a:t>khí</a:t>
            </a:r>
            <a:r>
              <a:rPr lang="en-US" dirty="0"/>
              <a:t> </a:t>
            </a:r>
            <a:r>
              <a:rPr lang="en-US" dirty="0" err="1"/>
              <a:t>máu</a:t>
            </a:r>
            <a:r>
              <a:rPr lang="en-US" dirty="0"/>
              <a:t> </a:t>
            </a:r>
            <a:r>
              <a:rPr lang="en-US" dirty="0" err="1"/>
              <a:t>động</a:t>
            </a:r>
            <a:r>
              <a:rPr lang="en-US" dirty="0"/>
              <a:t> </a:t>
            </a:r>
            <a:r>
              <a:rPr lang="en-US" dirty="0" err="1"/>
              <a:t>mạch</a:t>
            </a:r>
            <a:r>
              <a:rPr lang="en-US" dirty="0"/>
              <a:t> (ĐM), ion </a:t>
            </a:r>
            <a:r>
              <a:rPr lang="en-US" dirty="0" err="1"/>
              <a:t>đồ</a:t>
            </a:r>
            <a:r>
              <a:rPr lang="en-US" dirty="0"/>
              <a:t>, </a:t>
            </a:r>
            <a:r>
              <a:rPr lang="en-US" dirty="0" err="1"/>
              <a:t>nước</a:t>
            </a:r>
            <a:r>
              <a:rPr lang="en-US" dirty="0"/>
              <a:t> </a:t>
            </a:r>
            <a:r>
              <a:rPr lang="en-US" dirty="0" err="1"/>
              <a:t>tiểu</a:t>
            </a:r>
            <a:r>
              <a:rPr lang="en-US" dirty="0"/>
              <a:t>, </a:t>
            </a:r>
            <a:r>
              <a:rPr lang="en-US" dirty="0" err="1"/>
              <a:t>nhiệt</a:t>
            </a:r>
            <a:r>
              <a:rPr lang="en-US" dirty="0"/>
              <a:t> </a:t>
            </a:r>
            <a:r>
              <a:rPr lang="en-US" dirty="0" err="1"/>
              <a:t>độ</a:t>
            </a:r>
            <a:r>
              <a:rPr lang="en-US" dirty="0"/>
              <a:t> </a:t>
            </a:r>
            <a:r>
              <a:rPr lang="en-US" dirty="0" err="1"/>
              <a:t>hậu</a:t>
            </a:r>
            <a:r>
              <a:rPr lang="en-US" dirty="0"/>
              <a:t> </a:t>
            </a:r>
            <a:r>
              <a:rPr lang="en-US" dirty="0" err="1"/>
              <a:t>môn</a:t>
            </a:r>
            <a:r>
              <a:rPr lang="en-US" dirty="0"/>
              <a:t> </a:t>
            </a:r>
            <a:r>
              <a:rPr lang="en-US" dirty="0" err="1"/>
              <a:t>và</a:t>
            </a:r>
            <a:r>
              <a:rPr lang="en-US" dirty="0"/>
              <a:t> </a:t>
            </a:r>
            <a:r>
              <a:rPr lang="en-US" dirty="0" err="1"/>
              <a:t>thực</a:t>
            </a:r>
            <a:r>
              <a:rPr lang="en-US" dirty="0"/>
              <a:t> </a:t>
            </a:r>
            <a:r>
              <a:rPr lang="en-US" dirty="0" err="1"/>
              <a:t>quản</a:t>
            </a:r>
            <a:r>
              <a:rPr lang="en-US" dirty="0"/>
              <a:t>. </a:t>
            </a:r>
            <a:r>
              <a:rPr lang="en-US" dirty="0" err="1"/>
              <a:t>Sau</a:t>
            </a:r>
            <a:r>
              <a:rPr lang="en-US" dirty="0"/>
              <a:t> </a:t>
            </a:r>
            <a:r>
              <a:rPr lang="en-US" dirty="0" err="1"/>
              <a:t>mổ</a:t>
            </a:r>
            <a:r>
              <a:rPr lang="en-US" dirty="0"/>
              <a:t> </a:t>
            </a:r>
            <a:r>
              <a:rPr lang="en-US" dirty="0" err="1"/>
              <a:t>lưu</a:t>
            </a:r>
            <a:r>
              <a:rPr lang="en-US" dirty="0"/>
              <a:t> </a:t>
            </a:r>
            <a:r>
              <a:rPr lang="en-US" dirty="0" err="1"/>
              <a:t>ống</a:t>
            </a:r>
            <a:r>
              <a:rPr lang="en-US" dirty="0"/>
              <a:t> </a:t>
            </a:r>
            <a:r>
              <a:rPr lang="en-US" dirty="0" err="1"/>
              <a:t>nội</a:t>
            </a:r>
            <a:r>
              <a:rPr lang="en-US" dirty="0"/>
              <a:t> </a:t>
            </a:r>
            <a:r>
              <a:rPr lang="en-US" dirty="0" err="1"/>
              <a:t>khí</a:t>
            </a:r>
            <a:r>
              <a:rPr lang="en-US" dirty="0"/>
              <a:t> </a:t>
            </a:r>
            <a:r>
              <a:rPr lang="en-US" dirty="0" err="1"/>
              <a:t>quản</a:t>
            </a:r>
            <a:r>
              <a:rPr lang="en-US" dirty="0"/>
              <a:t> </a:t>
            </a:r>
            <a:r>
              <a:rPr lang="en-US" dirty="0" err="1"/>
              <a:t>khi</a:t>
            </a:r>
            <a:r>
              <a:rPr lang="en-US" dirty="0"/>
              <a:t> </a:t>
            </a:r>
            <a:r>
              <a:rPr lang="en-US" dirty="0" err="1"/>
              <a:t>chuyển</a:t>
            </a:r>
            <a:r>
              <a:rPr lang="en-US" dirty="0"/>
              <a:t> BN </a:t>
            </a:r>
            <a:r>
              <a:rPr lang="en-US" dirty="0" err="1"/>
              <a:t>về</a:t>
            </a:r>
            <a:r>
              <a:rPr lang="en-US" dirty="0"/>
              <a:t> </a:t>
            </a:r>
            <a:r>
              <a:rPr lang="en-US" dirty="0" err="1"/>
              <a:t>phòng</a:t>
            </a:r>
            <a:r>
              <a:rPr lang="en-US" dirty="0"/>
              <a:t> </a:t>
            </a:r>
            <a:r>
              <a:rPr lang="en-US" dirty="0" err="1"/>
              <a:t>hồi</a:t>
            </a:r>
            <a:r>
              <a:rPr lang="en-US" dirty="0"/>
              <a:t> </a:t>
            </a:r>
            <a:r>
              <a:rPr lang="en-US" dirty="0" err="1"/>
              <a:t>sức</a:t>
            </a:r>
            <a:r>
              <a:rPr lang="en-US" dirty="0"/>
              <a:t> </a:t>
            </a:r>
            <a:r>
              <a:rPr lang="en-US" dirty="0" err="1"/>
              <a:t>tích</a:t>
            </a:r>
            <a:r>
              <a:rPr lang="en-US" dirty="0"/>
              <a:t> </a:t>
            </a:r>
            <a:r>
              <a:rPr lang="en-US" dirty="0" err="1"/>
              <a:t>cực</a:t>
            </a:r>
            <a:r>
              <a:rPr lang="en-US" dirty="0"/>
              <a:t>.</a:t>
            </a:r>
          </a:p>
        </p:txBody>
      </p:sp>
    </p:spTree>
    <p:extLst>
      <p:ext uri="{BB962C8B-B14F-4D97-AF65-F5344CB8AC3E}">
        <p14:creationId xmlns:p14="http://schemas.microsoft.com/office/powerpoint/2010/main" xmlns="" val="2483583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itchFamily="34" charset="0"/>
                <a:cs typeface="Arial" pitchFamily="34" charset="0"/>
              </a:rPr>
              <a:t>Kết</a:t>
            </a:r>
            <a:r>
              <a:rPr lang="en-US" dirty="0" smtClean="0">
                <a:latin typeface="Arial" pitchFamily="34" charset="0"/>
                <a:cs typeface="Arial" pitchFamily="34" charset="0"/>
              </a:rPr>
              <a:t> </a:t>
            </a:r>
            <a:r>
              <a:rPr lang="en-US" dirty="0" err="1" smtClean="0">
                <a:latin typeface="Arial" pitchFamily="34" charset="0"/>
                <a:cs typeface="Arial" pitchFamily="34" charset="0"/>
              </a:rPr>
              <a:t>quả</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bàn</a:t>
            </a:r>
            <a:r>
              <a:rPr lang="en-US" dirty="0" smtClean="0">
                <a:latin typeface="Arial" pitchFamily="34" charset="0"/>
                <a:cs typeface="Arial" pitchFamily="34" charset="0"/>
              </a:rPr>
              <a:t> </a:t>
            </a:r>
            <a:r>
              <a:rPr lang="en-US" dirty="0" err="1" smtClean="0">
                <a:latin typeface="Arial" pitchFamily="34" charset="0"/>
                <a:cs typeface="Arial" pitchFamily="34" charset="0"/>
              </a:rPr>
              <a:t>luận</a:t>
            </a:r>
            <a:endParaRPr lang="en-US" dirty="0">
              <a:latin typeface="Arial" pitchFamily="34" charset="0"/>
              <a:cs typeface="Arial" pitchFamily="34"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479226510"/>
              </p:ext>
            </p:extLst>
          </p:nvPr>
        </p:nvGraphicFramePr>
        <p:xfrm>
          <a:off x="533400" y="2667000"/>
          <a:ext cx="7620000" cy="3048000"/>
        </p:xfrm>
        <a:graphic>
          <a:graphicData uri="http://schemas.openxmlformats.org/drawingml/2006/table">
            <a:tbl>
              <a:tblPr firstRow="1" bandRow="1">
                <a:tableStyleId>{21E4AEA4-8DFA-4A89-87EB-49C32662AFE0}</a:tableStyleId>
              </a:tblPr>
              <a:tblGrid>
                <a:gridCol w="3810000"/>
                <a:gridCol w="3810000"/>
              </a:tblGrid>
              <a:tr h="762000">
                <a:tc>
                  <a:txBody>
                    <a:bodyPr/>
                    <a:lstStyle/>
                    <a:p>
                      <a:pPr algn="ctr"/>
                      <a:r>
                        <a:rPr lang="en-US" sz="2000" b="1" dirty="0" err="1" smtClean="0"/>
                        <a:t>Giới</a:t>
                      </a:r>
                      <a:r>
                        <a:rPr lang="en-US" sz="2000" b="1" dirty="0" smtClean="0"/>
                        <a:t> (</a:t>
                      </a:r>
                      <a:r>
                        <a:rPr lang="en-US" sz="2000" b="1" dirty="0" err="1" smtClean="0"/>
                        <a:t>Nữ</a:t>
                      </a:r>
                      <a:r>
                        <a:rPr lang="en-US" sz="2000" b="1" dirty="0" smtClean="0"/>
                        <a:t>/Nam)</a:t>
                      </a:r>
                      <a:endParaRPr lang="en-US" sz="2000" b="1" dirty="0"/>
                    </a:p>
                  </a:txBody>
                  <a:tcPr marL="78606" marR="786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t> 22/8 (73,3%/26,7%)</a:t>
                      </a:r>
                      <a:endParaRPr lang="en-US" sz="2000" b="1" dirty="0" smtClean="0"/>
                    </a:p>
                  </a:txBody>
                  <a:tcPr marL="78606" marR="78606"/>
                </a:tc>
              </a:tr>
              <a:tr h="762000">
                <a:tc>
                  <a:txBody>
                    <a:bodyPr/>
                    <a:lstStyle/>
                    <a:p>
                      <a:pPr algn="ctr"/>
                      <a:r>
                        <a:rPr lang="en-US" sz="2000" b="1" dirty="0" err="1" smtClean="0"/>
                        <a:t>Tuổi</a:t>
                      </a:r>
                      <a:r>
                        <a:rPr lang="en-US" sz="2000" b="1" dirty="0" smtClean="0"/>
                        <a:t> </a:t>
                      </a:r>
                      <a:endParaRPr lang="en-US" sz="2000" b="1" dirty="0"/>
                    </a:p>
                  </a:txBody>
                  <a:tcPr marL="78606" marR="78606"/>
                </a:tc>
                <a:tc>
                  <a:txBody>
                    <a:bodyPr/>
                    <a:lstStyle/>
                    <a:p>
                      <a:pPr algn="ctr"/>
                      <a:r>
                        <a:rPr kumimoji="0" lang="en-US" sz="2000" b="1" kern="1200" dirty="0" smtClean="0">
                          <a:effectLst/>
                        </a:rPr>
                        <a:t>35,71 ± 17,64 (17-65)</a:t>
                      </a:r>
                      <a:endParaRPr lang="en-US" sz="2000" b="1" dirty="0"/>
                    </a:p>
                  </a:txBody>
                  <a:tcPr marL="78606" marR="78606"/>
                </a:tc>
              </a:tr>
              <a:tr h="762000">
                <a:tc>
                  <a:txBody>
                    <a:bodyPr/>
                    <a:lstStyle/>
                    <a:p>
                      <a:pPr algn="ctr"/>
                      <a:r>
                        <a:rPr lang="en-US" sz="2000" b="1" dirty="0" err="1" smtClean="0"/>
                        <a:t>Cân</a:t>
                      </a:r>
                      <a:r>
                        <a:rPr lang="en-US" sz="2000" b="1" baseline="0" dirty="0" smtClean="0"/>
                        <a:t> </a:t>
                      </a:r>
                      <a:r>
                        <a:rPr lang="en-US" sz="2000" b="1" baseline="0" dirty="0" err="1" smtClean="0"/>
                        <a:t>nặng</a:t>
                      </a:r>
                      <a:endParaRPr lang="en-US" sz="2000" b="1" dirty="0"/>
                    </a:p>
                  </a:txBody>
                  <a:tcPr marL="78606" marR="78606"/>
                </a:tc>
                <a:tc>
                  <a:txBody>
                    <a:bodyPr/>
                    <a:lstStyle/>
                    <a:p>
                      <a:pPr algn="ctr"/>
                      <a:r>
                        <a:rPr kumimoji="0" lang="en-US" sz="2000" b="1" kern="1200" dirty="0" smtClean="0">
                          <a:effectLst/>
                        </a:rPr>
                        <a:t>44,92 ± 5,78 (37-55)</a:t>
                      </a:r>
                      <a:endParaRPr lang="en-US" sz="2000" b="1" dirty="0"/>
                    </a:p>
                  </a:txBody>
                  <a:tcPr marL="78606" marR="78606"/>
                </a:tc>
              </a:tr>
              <a:tr h="762000">
                <a:tc>
                  <a:txBody>
                    <a:bodyPr/>
                    <a:lstStyle/>
                    <a:p>
                      <a:pPr algn="ctr"/>
                      <a:r>
                        <a:rPr lang="en-US" sz="2000" b="1" dirty="0" err="1" smtClean="0"/>
                        <a:t>Chiều</a:t>
                      </a:r>
                      <a:r>
                        <a:rPr lang="en-US" sz="2000" b="1" dirty="0" smtClean="0"/>
                        <a:t> </a:t>
                      </a:r>
                      <a:r>
                        <a:rPr lang="en-US" sz="2000" b="1" dirty="0" err="1" smtClean="0"/>
                        <a:t>cao</a:t>
                      </a:r>
                      <a:endParaRPr lang="en-US" sz="2000" b="1" dirty="0"/>
                    </a:p>
                  </a:txBody>
                  <a:tcPr marL="78606" marR="78606"/>
                </a:tc>
                <a:tc>
                  <a:txBody>
                    <a:bodyPr/>
                    <a:lstStyle/>
                    <a:p>
                      <a:pPr algn="ctr"/>
                      <a:r>
                        <a:rPr kumimoji="0" lang="en-US" sz="2000" b="1" kern="1200" dirty="0" smtClean="0">
                          <a:effectLst/>
                        </a:rPr>
                        <a:t>154,93 ± 5,03</a:t>
                      </a:r>
                      <a:endParaRPr lang="en-US" sz="2000" b="1" dirty="0"/>
                    </a:p>
                  </a:txBody>
                  <a:tcPr marL="78606" marR="78606"/>
                </a:tc>
              </a:tr>
            </a:tbl>
          </a:graphicData>
        </a:graphic>
      </p:graphicFrame>
      <p:sp>
        <p:nvSpPr>
          <p:cNvPr id="7" name="TextBox 6"/>
          <p:cNvSpPr txBox="1"/>
          <p:nvPr/>
        </p:nvSpPr>
        <p:spPr>
          <a:xfrm>
            <a:off x="609600" y="1752600"/>
            <a:ext cx="4801430" cy="461665"/>
          </a:xfrm>
          <a:prstGeom prst="rect">
            <a:avLst/>
          </a:prstGeom>
          <a:noFill/>
        </p:spPr>
        <p:txBody>
          <a:bodyPr wrap="square" rtlCol="0">
            <a:spAutoFit/>
          </a:bodyPr>
          <a:lstStyle/>
          <a:p>
            <a:r>
              <a:rPr lang="en-US" sz="2400" dirty="0" smtClean="0"/>
              <a:t>3.1. </a:t>
            </a:r>
            <a:r>
              <a:rPr lang="en-US" sz="2400" dirty="0" err="1" smtClean="0"/>
              <a:t>Các</a:t>
            </a:r>
            <a:r>
              <a:rPr lang="en-US" sz="2400" dirty="0" smtClean="0"/>
              <a:t> </a:t>
            </a:r>
            <a:r>
              <a:rPr lang="en-US" sz="2400" dirty="0" err="1" smtClean="0"/>
              <a:t>chỉ</a:t>
            </a:r>
            <a:r>
              <a:rPr lang="en-US" sz="2400" dirty="0" smtClean="0"/>
              <a:t> </a:t>
            </a:r>
            <a:r>
              <a:rPr lang="en-US" sz="2400" dirty="0" err="1" smtClean="0"/>
              <a:t>số</a:t>
            </a:r>
            <a:r>
              <a:rPr lang="en-US" sz="2400" dirty="0" smtClean="0"/>
              <a:t> </a:t>
            </a:r>
            <a:r>
              <a:rPr lang="en-US" sz="2400" dirty="0" err="1" smtClean="0"/>
              <a:t>chung</a:t>
            </a:r>
            <a:endParaRPr lang="en-US" sz="2400" dirty="0"/>
          </a:p>
        </p:txBody>
      </p:sp>
    </p:spTree>
    <p:extLst>
      <p:ext uri="{BB962C8B-B14F-4D97-AF65-F5344CB8AC3E}">
        <p14:creationId xmlns:p14="http://schemas.microsoft.com/office/powerpoint/2010/main" xmlns="" val="373973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Kết</a:t>
            </a:r>
            <a:r>
              <a:rPr lang="en-US" dirty="0" smtClean="0"/>
              <a:t> </a:t>
            </a:r>
            <a:r>
              <a:rPr lang="en-US" dirty="0" err="1" smtClean="0"/>
              <a:t>quả</a:t>
            </a:r>
            <a:r>
              <a:rPr lang="en-US" dirty="0" smtClean="0"/>
              <a:t> </a:t>
            </a:r>
            <a:r>
              <a:rPr lang="en-US" dirty="0" err="1" smtClean="0"/>
              <a:t>và</a:t>
            </a:r>
            <a:r>
              <a:rPr lang="en-US" dirty="0" smtClean="0"/>
              <a:t> </a:t>
            </a:r>
            <a:r>
              <a:rPr lang="en-US" dirty="0" err="1" smtClean="0"/>
              <a:t>bàn</a:t>
            </a:r>
            <a:r>
              <a:rPr lang="en-US" dirty="0" smtClean="0"/>
              <a:t> </a:t>
            </a:r>
            <a:r>
              <a:rPr lang="en-US" dirty="0" err="1" smtClean="0"/>
              <a:t>luận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47936366"/>
              </p:ext>
            </p:extLst>
          </p:nvPr>
        </p:nvGraphicFramePr>
        <p:xfrm>
          <a:off x="457200" y="2057400"/>
          <a:ext cx="7772400" cy="3695398"/>
        </p:xfrm>
        <a:graphic>
          <a:graphicData uri="http://schemas.openxmlformats.org/drawingml/2006/table">
            <a:tbl>
              <a:tblPr firstRow="1" bandRow="1">
                <a:tableStyleId>{21E4AEA4-8DFA-4A89-87EB-49C32662AFE0}</a:tableStyleId>
              </a:tblPr>
              <a:tblGrid>
                <a:gridCol w="3886200"/>
                <a:gridCol w="3886200"/>
              </a:tblGrid>
              <a:tr h="620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NYHA II/III</a:t>
                      </a:r>
                    </a:p>
                    <a:p>
                      <a:pPr algn="ctr"/>
                      <a:endParaRPr lang="en-US" sz="2000" b="1" dirty="0"/>
                    </a:p>
                  </a:txBody>
                  <a:tcPr marL="78606" marR="78606"/>
                </a:tc>
                <a:tc>
                  <a:txBody>
                    <a:bodyPr/>
                    <a:lstStyle/>
                    <a:p>
                      <a:pPr algn="ctr"/>
                      <a:r>
                        <a:rPr kumimoji="0" lang="en-US" sz="2000" b="1" kern="1200" dirty="0" smtClean="0">
                          <a:solidFill>
                            <a:schemeClr val="lt1"/>
                          </a:solidFill>
                          <a:effectLst/>
                          <a:latin typeface="+mn-lt"/>
                          <a:ea typeface="+mn-ea"/>
                          <a:cs typeface="+mn-cs"/>
                        </a:rPr>
                        <a:t>27 (90%)/3 (10%)</a:t>
                      </a:r>
                      <a:endParaRPr lang="en-US" sz="2000" b="1" dirty="0"/>
                    </a:p>
                  </a:txBody>
                  <a:tcPr marL="78606" marR="78606"/>
                </a:tc>
              </a:tr>
              <a:tr h="620879">
                <a:tc>
                  <a:txBody>
                    <a:bodyPr/>
                    <a:lstStyle/>
                    <a:p>
                      <a:pPr algn="ctr"/>
                      <a:r>
                        <a:rPr lang="en-US" sz="2000" b="1" dirty="0" err="1" smtClean="0"/>
                        <a:t>Áp</a:t>
                      </a:r>
                      <a:r>
                        <a:rPr lang="en-US" sz="2000" b="1" baseline="0" dirty="0" smtClean="0"/>
                        <a:t> </a:t>
                      </a:r>
                      <a:r>
                        <a:rPr lang="en-US" sz="2000" b="1" baseline="0" dirty="0" err="1" smtClean="0"/>
                        <a:t>lực</a:t>
                      </a:r>
                      <a:r>
                        <a:rPr lang="en-US" sz="2000" b="1" baseline="0" dirty="0" smtClean="0"/>
                        <a:t> </a:t>
                      </a:r>
                      <a:r>
                        <a:rPr lang="en-US" sz="2000" b="1" baseline="0" dirty="0" err="1" smtClean="0"/>
                        <a:t>động</a:t>
                      </a:r>
                      <a:r>
                        <a:rPr lang="en-US" sz="2000" b="1" baseline="0" dirty="0" smtClean="0"/>
                        <a:t> </a:t>
                      </a:r>
                      <a:r>
                        <a:rPr lang="en-US" sz="2000" b="1" baseline="0" dirty="0" err="1" smtClean="0"/>
                        <a:t>mạch</a:t>
                      </a:r>
                      <a:r>
                        <a:rPr lang="en-US" sz="2000" b="1" baseline="0" dirty="0" smtClean="0"/>
                        <a:t> </a:t>
                      </a:r>
                      <a:r>
                        <a:rPr lang="en-US" sz="2000" b="1" baseline="0" dirty="0" err="1" smtClean="0"/>
                        <a:t>phổi</a:t>
                      </a:r>
                      <a:endParaRPr lang="en-US" sz="2000" b="1" dirty="0"/>
                    </a:p>
                  </a:txBody>
                  <a:tcPr marL="78606" marR="786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dirty="0" smtClean="0">
                          <a:solidFill>
                            <a:schemeClr val="dk1"/>
                          </a:solidFill>
                          <a:effectLst/>
                          <a:latin typeface="+mn-lt"/>
                          <a:ea typeface="+mn-ea"/>
                          <a:cs typeface="+mn-cs"/>
                        </a:rPr>
                        <a:t>34,85 ± 8,9 mmHg(17 - 50)</a:t>
                      </a:r>
                    </a:p>
                  </a:txBody>
                  <a:tcPr marL="78606" marR="78606"/>
                </a:tc>
              </a:tr>
              <a:tr h="620879">
                <a:tc>
                  <a:txBody>
                    <a:bodyPr/>
                    <a:lstStyle/>
                    <a:p>
                      <a:pPr algn="ctr"/>
                      <a:r>
                        <a:rPr lang="en-US" sz="2000" b="1" dirty="0" err="1" smtClean="0"/>
                        <a:t>Phẫu</a:t>
                      </a:r>
                      <a:r>
                        <a:rPr lang="en-US" sz="2000" b="1" baseline="0" dirty="0" smtClean="0"/>
                        <a:t> </a:t>
                      </a:r>
                      <a:r>
                        <a:rPr lang="en-US" sz="2000" b="1" baseline="0" dirty="0" err="1" smtClean="0"/>
                        <a:t>thuật</a:t>
                      </a:r>
                      <a:r>
                        <a:rPr lang="en-US" sz="2000" b="1" baseline="0" dirty="0" smtClean="0"/>
                        <a:t> </a:t>
                      </a:r>
                      <a:r>
                        <a:rPr lang="en-US" sz="2000" b="1" baseline="0" dirty="0" err="1" smtClean="0"/>
                        <a:t>vá</a:t>
                      </a:r>
                      <a:r>
                        <a:rPr lang="en-US" sz="2000" b="1" baseline="0" dirty="0" smtClean="0"/>
                        <a:t> </a:t>
                      </a:r>
                      <a:r>
                        <a:rPr lang="en-US" sz="2000" b="1" baseline="0" dirty="0" err="1" smtClean="0"/>
                        <a:t>thông</a:t>
                      </a:r>
                      <a:r>
                        <a:rPr lang="en-US" sz="2000" b="1" baseline="0" dirty="0" smtClean="0"/>
                        <a:t> </a:t>
                      </a:r>
                      <a:r>
                        <a:rPr lang="en-US" sz="2000" b="1" baseline="0" dirty="0" err="1" smtClean="0"/>
                        <a:t>liên</a:t>
                      </a:r>
                      <a:r>
                        <a:rPr lang="en-US" sz="2000" b="1" baseline="0" dirty="0" smtClean="0"/>
                        <a:t> </a:t>
                      </a:r>
                      <a:r>
                        <a:rPr lang="en-US" sz="2000" b="1" baseline="0" dirty="0" err="1" smtClean="0"/>
                        <a:t>nhĩ</a:t>
                      </a:r>
                      <a:r>
                        <a:rPr lang="en-US" sz="2000" b="1" baseline="0" dirty="0" smtClean="0"/>
                        <a:t> </a:t>
                      </a:r>
                      <a:endParaRPr lang="en-US" sz="2000" b="1" dirty="0"/>
                    </a:p>
                  </a:txBody>
                  <a:tcPr marL="78606" marR="78606"/>
                </a:tc>
                <a:tc>
                  <a:txBody>
                    <a:bodyPr/>
                    <a:lstStyle/>
                    <a:p>
                      <a:pPr algn="ctr"/>
                      <a:r>
                        <a:rPr kumimoji="0" lang="en-US" sz="2000" b="1" kern="1200" dirty="0" smtClean="0">
                          <a:solidFill>
                            <a:schemeClr val="dk1"/>
                          </a:solidFill>
                          <a:effectLst/>
                          <a:latin typeface="+mn-lt"/>
                          <a:ea typeface="+mn-ea"/>
                          <a:cs typeface="+mn-cs"/>
                        </a:rPr>
                        <a:t>16 BN (53,33%)</a:t>
                      </a:r>
                      <a:endParaRPr lang="en-US" sz="2000" b="1" dirty="0"/>
                    </a:p>
                  </a:txBody>
                  <a:tcPr marL="78606" marR="78606"/>
                </a:tc>
              </a:tr>
              <a:tr h="620879">
                <a:tc>
                  <a:txBody>
                    <a:bodyPr/>
                    <a:lstStyle/>
                    <a:p>
                      <a:pPr algn="ctr"/>
                      <a:r>
                        <a:rPr lang="en-US" sz="2000" b="1" dirty="0" err="1" smtClean="0"/>
                        <a:t>Phẫu</a:t>
                      </a:r>
                      <a:r>
                        <a:rPr lang="en-US" sz="2000" b="1" dirty="0" smtClean="0"/>
                        <a:t> </a:t>
                      </a:r>
                      <a:r>
                        <a:rPr lang="en-US" sz="2000" b="1" dirty="0" err="1" smtClean="0"/>
                        <a:t>thuật</a:t>
                      </a:r>
                      <a:r>
                        <a:rPr lang="en-US" sz="2000" b="1" baseline="0" dirty="0" smtClean="0"/>
                        <a:t> </a:t>
                      </a:r>
                      <a:r>
                        <a:rPr lang="en-US" sz="2000" b="1" baseline="0" dirty="0" err="1" smtClean="0"/>
                        <a:t>vá</a:t>
                      </a:r>
                      <a:r>
                        <a:rPr lang="en-US" sz="2000" b="1" baseline="0" dirty="0" smtClean="0"/>
                        <a:t> </a:t>
                      </a:r>
                      <a:r>
                        <a:rPr lang="en-US" sz="2000" b="1" baseline="0" dirty="0" err="1" smtClean="0"/>
                        <a:t>thông</a:t>
                      </a:r>
                      <a:r>
                        <a:rPr lang="en-US" sz="2000" b="1" baseline="0" dirty="0" smtClean="0"/>
                        <a:t> </a:t>
                      </a:r>
                      <a:r>
                        <a:rPr lang="en-US" sz="2000" b="1" baseline="0" dirty="0" err="1" smtClean="0"/>
                        <a:t>liên</a:t>
                      </a:r>
                      <a:r>
                        <a:rPr lang="en-US" sz="2000" b="1" baseline="0" dirty="0" smtClean="0"/>
                        <a:t> </a:t>
                      </a:r>
                      <a:r>
                        <a:rPr lang="en-US" sz="2000" b="1" baseline="0" dirty="0" err="1" smtClean="0"/>
                        <a:t>thất</a:t>
                      </a:r>
                      <a:endParaRPr lang="en-US" sz="2000" b="1" dirty="0"/>
                    </a:p>
                  </a:txBody>
                  <a:tcPr marL="78606" marR="78606"/>
                </a:tc>
                <a:tc>
                  <a:txBody>
                    <a:bodyPr/>
                    <a:lstStyle/>
                    <a:p>
                      <a:pPr algn="ctr"/>
                      <a:r>
                        <a:rPr kumimoji="0" lang="en-US" sz="2000" b="1" kern="1200" dirty="0" smtClean="0">
                          <a:solidFill>
                            <a:schemeClr val="dk1"/>
                          </a:solidFill>
                          <a:effectLst/>
                          <a:latin typeface="+mn-lt"/>
                          <a:ea typeface="+mn-ea"/>
                          <a:cs typeface="+mn-cs"/>
                        </a:rPr>
                        <a:t>8 BN (26,67%)</a:t>
                      </a:r>
                      <a:endParaRPr lang="en-US" sz="2000" b="1" dirty="0"/>
                    </a:p>
                  </a:txBody>
                  <a:tcPr marL="78606" marR="78606"/>
                </a:tc>
              </a:tr>
              <a:tr h="1131721">
                <a:tc>
                  <a:txBody>
                    <a:bodyPr/>
                    <a:lstStyle/>
                    <a:p>
                      <a:pPr algn="ctr"/>
                      <a:r>
                        <a:rPr lang="en-US" sz="2000" b="1" dirty="0" err="1" smtClean="0"/>
                        <a:t>Phẫu</a:t>
                      </a:r>
                      <a:r>
                        <a:rPr lang="en-US" sz="2000" b="1" dirty="0" smtClean="0"/>
                        <a:t> </a:t>
                      </a:r>
                      <a:r>
                        <a:rPr lang="en-US" sz="2000" b="1" dirty="0" err="1" smtClean="0"/>
                        <a:t>thuật</a:t>
                      </a:r>
                      <a:r>
                        <a:rPr lang="en-US" sz="2000" b="1" baseline="0" dirty="0" smtClean="0"/>
                        <a:t> </a:t>
                      </a:r>
                      <a:r>
                        <a:rPr lang="en-US" sz="2000" b="1" baseline="0" dirty="0" err="1" smtClean="0"/>
                        <a:t>thay</a:t>
                      </a:r>
                      <a:r>
                        <a:rPr lang="en-US" sz="2000" b="1" baseline="0" dirty="0" smtClean="0"/>
                        <a:t> van 2 </a:t>
                      </a:r>
                      <a:r>
                        <a:rPr lang="en-US" sz="2000" b="1" baseline="0" dirty="0" err="1" smtClean="0"/>
                        <a:t>lá</a:t>
                      </a:r>
                      <a:endParaRPr lang="en-US" sz="2000" b="1" baseline="0" dirty="0" smtClean="0"/>
                    </a:p>
                    <a:p>
                      <a:pPr algn="ctr"/>
                      <a:endParaRPr lang="en-US" sz="2000" b="1" baseline="0" dirty="0" smtClean="0"/>
                    </a:p>
                    <a:p>
                      <a:pPr algn="ctr"/>
                      <a:r>
                        <a:rPr lang="en-US" sz="2000" b="1" baseline="0" dirty="0" err="1" smtClean="0"/>
                        <a:t>Phẫu</a:t>
                      </a:r>
                      <a:r>
                        <a:rPr lang="en-US" sz="2000" b="1" baseline="0" dirty="0" smtClean="0"/>
                        <a:t> </a:t>
                      </a:r>
                      <a:r>
                        <a:rPr lang="en-US" sz="2000" b="1" baseline="0" dirty="0" err="1" smtClean="0"/>
                        <a:t>thuật</a:t>
                      </a:r>
                      <a:r>
                        <a:rPr lang="en-US" sz="2000" b="1" baseline="0" dirty="0" smtClean="0"/>
                        <a:t> </a:t>
                      </a:r>
                      <a:r>
                        <a:rPr lang="en-US" sz="2000" b="1" baseline="0" dirty="0" err="1" smtClean="0"/>
                        <a:t>thay</a:t>
                      </a:r>
                      <a:r>
                        <a:rPr lang="en-US" sz="2000" b="1" baseline="0" dirty="0" smtClean="0"/>
                        <a:t> van ĐM </a:t>
                      </a:r>
                      <a:r>
                        <a:rPr lang="en-US" sz="2000" b="1" baseline="0" dirty="0" err="1" smtClean="0"/>
                        <a:t>chủ</a:t>
                      </a:r>
                      <a:endParaRPr lang="en-US" sz="2000" b="1" dirty="0"/>
                    </a:p>
                  </a:txBody>
                  <a:tcPr marL="78606" marR="78606"/>
                </a:tc>
                <a:tc>
                  <a:txBody>
                    <a:bodyPr/>
                    <a:lstStyle/>
                    <a:p>
                      <a:pPr algn="ctr"/>
                      <a:r>
                        <a:rPr kumimoji="0" lang="en-US" sz="2000" b="1" kern="1200" dirty="0" smtClean="0">
                          <a:solidFill>
                            <a:schemeClr val="dk1"/>
                          </a:solidFill>
                          <a:effectLst/>
                          <a:latin typeface="+mn-lt"/>
                          <a:ea typeface="+mn-ea"/>
                          <a:cs typeface="+mn-cs"/>
                        </a:rPr>
                        <a:t>5 BN (16,67%)</a:t>
                      </a:r>
                    </a:p>
                    <a:p>
                      <a:pPr algn="ctr"/>
                      <a:endParaRPr kumimoji="0" lang="en-US" sz="2000" b="1" kern="1200" dirty="0" smtClean="0">
                        <a:solidFill>
                          <a:schemeClr val="dk1"/>
                        </a:solidFill>
                        <a:effectLst/>
                        <a:latin typeface="+mn-lt"/>
                        <a:ea typeface="+mn-ea"/>
                        <a:cs typeface="+mn-cs"/>
                      </a:endParaRPr>
                    </a:p>
                    <a:p>
                      <a:pPr algn="ctr"/>
                      <a:r>
                        <a:rPr kumimoji="0" lang="en-US" sz="2000" b="1" kern="1200" dirty="0" smtClean="0">
                          <a:solidFill>
                            <a:schemeClr val="dk1"/>
                          </a:solidFill>
                          <a:effectLst/>
                          <a:latin typeface="+mn-lt"/>
                          <a:ea typeface="+mn-ea"/>
                          <a:cs typeface="+mn-cs"/>
                        </a:rPr>
                        <a:t>1 BN (3.33%)</a:t>
                      </a:r>
                      <a:endParaRPr lang="en-US" sz="2000" b="1" dirty="0"/>
                    </a:p>
                  </a:txBody>
                  <a:tcPr marL="78606" marR="78606"/>
                </a:tc>
              </a:tr>
            </a:tbl>
          </a:graphicData>
        </a:graphic>
      </p:graphicFrame>
      <p:sp>
        <p:nvSpPr>
          <p:cNvPr id="5" name="TextBox 4"/>
          <p:cNvSpPr txBox="1"/>
          <p:nvPr/>
        </p:nvSpPr>
        <p:spPr>
          <a:xfrm>
            <a:off x="457200" y="1447800"/>
            <a:ext cx="4801430" cy="461665"/>
          </a:xfrm>
          <a:prstGeom prst="rect">
            <a:avLst/>
          </a:prstGeom>
          <a:noFill/>
        </p:spPr>
        <p:txBody>
          <a:bodyPr wrap="square" rtlCol="0">
            <a:spAutoFit/>
          </a:bodyPr>
          <a:lstStyle/>
          <a:p>
            <a:r>
              <a:rPr lang="en-US" sz="2400" dirty="0" smtClean="0"/>
              <a:t>3.1. </a:t>
            </a:r>
            <a:r>
              <a:rPr lang="en-US" sz="2400" dirty="0" err="1" smtClean="0"/>
              <a:t>Các</a:t>
            </a:r>
            <a:r>
              <a:rPr lang="en-US" sz="2400" dirty="0" smtClean="0"/>
              <a:t> </a:t>
            </a:r>
            <a:r>
              <a:rPr lang="en-US" sz="2400" dirty="0" err="1" smtClean="0"/>
              <a:t>chỉ</a:t>
            </a:r>
            <a:r>
              <a:rPr lang="en-US" sz="2400" dirty="0" smtClean="0"/>
              <a:t> </a:t>
            </a:r>
            <a:r>
              <a:rPr lang="en-US" sz="2400" dirty="0" err="1" smtClean="0"/>
              <a:t>số</a:t>
            </a:r>
            <a:r>
              <a:rPr lang="en-US" sz="2400" dirty="0" smtClean="0"/>
              <a:t> </a:t>
            </a:r>
            <a:r>
              <a:rPr lang="en-US" sz="2400" dirty="0" err="1" smtClean="0"/>
              <a:t>chung</a:t>
            </a:r>
            <a:endParaRPr lang="en-US" sz="2400" dirty="0"/>
          </a:p>
        </p:txBody>
      </p:sp>
    </p:spTree>
    <p:extLst>
      <p:ext uri="{BB962C8B-B14F-4D97-AF65-F5344CB8AC3E}">
        <p14:creationId xmlns:p14="http://schemas.microsoft.com/office/powerpoint/2010/main" xmlns="" val="308276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Kết</a:t>
            </a:r>
            <a:r>
              <a:rPr lang="en-US" dirty="0" smtClean="0"/>
              <a:t> </a:t>
            </a:r>
            <a:r>
              <a:rPr lang="en-US" dirty="0" err="1" smtClean="0"/>
              <a:t>quả</a:t>
            </a:r>
            <a:r>
              <a:rPr lang="en-US" dirty="0" smtClean="0"/>
              <a:t> </a:t>
            </a:r>
            <a:r>
              <a:rPr lang="en-US" dirty="0" err="1" smtClean="0"/>
              <a:t>và</a:t>
            </a:r>
            <a:r>
              <a:rPr lang="en-US" dirty="0" smtClean="0"/>
              <a:t> </a:t>
            </a:r>
            <a:r>
              <a:rPr lang="en-US" dirty="0" err="1" smtClean="0"/>
              <a:t>bàn</a:t>
            </a:r>
            <a:r>
              <a:rPr lang="en-US" dirty="0" smtClean="0"/>
              <a:t> </a:t>
            </a:r>
            <a:r>
              <a:rPr lang="en-US" dirty="0" err="1" smtClean="0"/>
              <a:t>luận</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xmlns="" val="743665737"/>
              </p:ext>
            </p:extLst>
          </p:nvPr>
        </p:nvGraphicFramePr>
        <p:xfrm>
          <a:off x="304801" y="2174091"/>
          <a:ext cx="8153399" cy="4069545"/>
        </p:xfrm>
        <a:graphic>
          <a:graphicData uri="http://schemas.openxmlformats.org/drawingml/2006/table">
            <a:tbl>
              <a:tblPr firstRow="1" firstCol="1" bandRow="1">
                <a:tableStyleId>{21E4AEA4-8DFA-4A89-87EB-49C32662AFE0}</a:tableStyleId>
              </a:tblPr>
              <a:tblGrid>
                <a:gridCol w="1569556"/>
                <a:gridCol w="1707043"/>
                <a:gridCol w="1600200"/>
                <a:gridCol w="1401425"/>
                <a:gridCol w="1875175"/>
              </a:tblGrid>
              <a:tr h="1212022">
                <a:tc>
                  <a:txBody>
                    <a:bodyPr/>
                    <a:lstStyle/>
                    <a:p>
                      <a:pPr marL="0" marR="0" algn="ctr">
                        <a:lnSpc>
                          <a:spcPct val="150000"/>
                        </a:lnSpc>
                        <a:spcBef>
                          <a:spcPts val="0"/>
                        </a:spcBef>
                        <a:spcAft>
                          <a:spcPts val="0"/>
                        </a:spcAft>
                      </a:pPr>
                      <a:r>
                        <a:rPr lang="en-US" sz="2000" b="1" dirty="0" err="1">
                          <a:effectLst/>
                        </a:rPr>
                        <a:t>Các</a:t>
                      </a:r>
                      <a:r>
                        <a:rPr lang="en-US" sz="2000" b="1" dirty="0">
                          <a:effectLst/>
                        </a:rPr>
                        <a:t> </a:t>
                      </a:r>
                      <a:r>
                        <a:rPr lang="en-US" sz="2000" b="1" dirty="0" err="1">
                          <a:effectLst/>
                        </a:rPr>
                        <a:t>chỉ</a:t>
                      </a:r>
                      <a:r>
                        <a:rPr lang="en-US" sz="2000" b="1" dirty="0">
                          <a:effectLst/>
                        </a:rPr>
                        <a:t> </a:t>
                      </a:r>
                      <a:r>
                        <a:rPr lang="en-US" sz="2000" b="1" dirty="0" err="1">
                          <a:effectLst/>
                        </a:rPr>
                        <a:t>số</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err="1">
                          <a:effectLst/>
                        </a:rPr>
                        <a:t>Trước</a:t>
                      </a:r>
                      <a:r>
                        <a:rPr lang="en-US" sz="2000" b="1" dirty="0">
                          <a:effectLst/>
                        </a:rPr>
                        <a:t> </a:t>
                      </a:r>
                      <a:r>
                        <a:rPr lang="en-US" sz="2000" b="1" dirty="0" err="1">
                          <a:effectLst/>
                        </a:rPr>
                        <a:t>khởi</a:t>
                      </a:r>
                      <a:r>
                        <a:rPr lang="en-US" sz="2000" b="1" dirty="0">
                          <a:effectLst/>
                        </a:rPr>
                        <a:t> </a:t>
                      </a:r>
                      <a:r>
                        <a:rPr lang="en-US" sz="2000" b="1" dirty="0" err="1">
                          <a:effectLst/>
                        </a:rPr>
                        <a:t>mê</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err="1">
                          <a:effectLst/>
                        </a:rPr>
                        <a:t>Sau</a:t>
                      </a:r>
                      <a:r>
                        <a:rPr lang="en-US" sz="2000" b="1" dirty="0">
                          <a:effectLst/>
                        </a:rPr>
                        <a:t> </a:t>
                      </a:r>
                      <a:r>
                        <a:rPr lang="en-US" sz="2000" b="1" dirty="0" err="1">
                          <a:effectLst/>
                        </a:rPr>
                        <a:t>khởi</a:t>
                      </a:r>
                      <a:r>
                        <a:rPr lang="en-US" sz="2000" b="1" dirty="0">
                          <a:effectLst/>
                        </a:rPr>
                        <a:t> </a:t>
                      </a:r>
                      <a:r>
                        <a:rPr lang="en-US" sz="2000" b="1" dirty="0" err="1">
                          <a:effectLst/>
                        </a:rPr>
                        <a:t>mê</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CEC</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Sau CEC</a:t>
                      </a:r>
                      <a:endParaRPr lang="en-US" sz="2000" b="1">
                        <a:effectLst/>
                        <a:latin typeface="Calibri"/>
                        <a:ea typeface="Calibri"/>
                        <a:cs typeface="Times New Roman"/>
                      </a:endParaRPr>
                    </a:p>
                  </a:txBody>
                  <a:tcPr marL="68580" marR="68580" marT="0" marB="0"/>
                </a:tc>
              </a:tr>
              <a:tr h="571523">
                <a:tc>
                  <a:txBody>
                    <a:bodyPr/>
                    <a:lstStyle/>
                    <a:p>
                      <a:pPr marL="0" marR="0" algn="ctr">
                        <a:lnSpc>
                          <a:spcPct val="150000"/>
                        </a:lnSpc>
                        <a:spcBef>
                          <a:spcPts val="0"/>
                        </a:spcBef>
                        <a:spcAft>
                          <a:spcPts val="0"/>
                        </a:spcAft>
                      </a:pPr>
                      <a:r>
                        <a:rPr lang="en-US" sz="2000" b="1">
                          <a:effectLst/>
                        </a:rPr>
                        <a:t>HAĐM TĐ</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123,6 ± 21,78</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119,28± 14,24</a:t>
                      </a:r>
                      <a:endParaRPr lang="en-US" sz="2000" b="1" dirty="0">
                        <a:effectLst/>
                        <a:latin typeface="Calibri"/>
                        <a:ea typeface="Calibri"/>
                        <a:cs typeface="Times New Roman"/>
                      </a:endParaRPr>
                    </a:p>
                  </a:txBody>
                  <a:tcPr marL="68580" marR="68580" marT="0" marB="0"/>
                </a:tc>
                <a:tc rowSpan="4">
                  <a:txBody>
                    <a:bodyPr/>
                    <a:lstStyle/>
                    <a:p>
                      <a:pPr marL="0" marR="0" algn="ctr">
                        <a:lnSpc>
                          <a:spcPct val="150000"/>
                        </a:lnSpc>
                        <a:spcBef>
                          <a:spcPts val="0"/>
                        </a:spcBef>
                        <a:spcAft>
                          <a:spcPts val="0"/>
                        </a:spcAft>
                      </a:pPr>
                      <a:r>
                        <a:rPr lang="en-US" sz="2000" b="1" dirty="0">
                          <a:effectLst/>
                        </a:rPr>
                        <a:t>60,15 ± 7,92</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112 ± 19,57</a:t>
                      </a:r>
                      <a:endParaRPr lang="en-US" sz="2000" b="1" dirty="0">
                        <a:effectLst/>
                        <a:latin typeface="Calibri"/>
                        <a:ea typeface="Calibri"/>
                        <a:cs typeface="Times New Roman"/>
                      </a:endParaRPr>
                    </a:p>
                  </a:txBody>
                  <a:tcPr marL="68580" marR="68580" marT="0" marB="0"/>
                </a:tc>
              </a:tr>
              <a:tr h="571523">
                <a:tc>
                  <a:txBody>
                    <a:bodyPr/>
                    <a:lstStyle/>
                    <a:p>
                      <a:pPr marL="0" marR="0" algn="ctr">
                        <a:lnSpc>
                          <a:spcPct val="150000"/>
                        </a:lnSpc>
                        <a:spcBef>
                          <a:spcPts val="0"/>
                        </a:spcBef>
                        <a:spcAft>
                          <a:spcPts val="0"/>
                        </a:spcAft>
                      </a:pPr>
                      <a:r>
                        <a:rPr lang="en-US" sz="2000" b="1">
                          <a:effectLst/>
                        </a:rPr>
                        <a:t>HADM TT</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68,34 ± 10,34</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63,37 ± 9,17</a:t>
                      </a:r>
                      <a:endParaRPr lang="en-US" sz="2000" b="1" dirty="0">
                        <a:effectLst/>
                        <a:latin typeface="Calibri"/>
                        <a:ea typeface="Calibri"/>
                        <a:cs typeface="Times New Roman"/>
                      </a:endParaRPr>
                    </a:p>
                  </a:txBody>
                  <a:tcPr marL="68580" marR="68580" marT="0" marB="0"/>
                </a:tc>
                <a:tc vMerge="1">
                  <a:txBody>
                    <a:bodyPr/>
                    <a:lstStyle/>
                    <a:p>
                      <a:endParaRPr lang="en-US"/>
                    </a:p>
                  </a:txBody>
                  <a:tcPr/>
                </a:tc>
                <a:tc>
                  <a:txBody>
                    <a:bodyPr/>
                    <a:lstStyle/>
                    <a:p>
                      <a:pPr marL="0" marR="0" algn="ctr">
                        <a:lnSpc>
                          <a:spcPct val="150000"/>
                        </a:lnSpc>
                        <a:spcBef>
                          <a:spcPts val="0"/>
                        </a:spcBef>
                        <a:spcAft>
                          <a:spcPts val="0"/>
                        </a:spcAft>
                      </a:pPr>
                      <a:r>
                        <a:rPr lang="en-US" sz="2000" b="1">
                          <a:effectLst/>
                        </a:rPr>
                        <a:t>65,79 ± 9,18</a:t>
                      </a:r>
                      <a:endParaRPr lang="en-US" sz="2000" b="1">
                        <a:effectLst/>
                        <a:latin typeface="Calibri"/>
                        <a:ea typeface="Calibri"/>
                        <a:cs typeface="Times New Roman"/>
                      </a:endParaRPr>
                    </a:p>
                  </a:txBody>
                  <a:tcPr marL="68580" marR="68580" marT="0" marB="0"/>
                </a:tc>
              </a:tr>
              <a:tr h="571523">
                <a:tc>
                  <a:txBody>
                    <a:bodyPr/>
                    <a:lstStyle/>
                    <a:p>
                      <a:pPr marL="0" marR="0" algn="ctr">
                        <a:lnSpc>
                          <a:spcPct val="150000"/>
                        </a:lnSpc>
                        <a:spcBef>
                          <a:spcPts val="0"/>
                        </a:spcBef>
                        <a:spcAft>
                          <a:spcPts val="0"/>
                        </a:spcAft>
                      </a:pPr>
                      <a:r>
                        <a:rPr lang="en-US" sz="2000" b="1">
                          <a:effectLst/>
                        </a:rPr>
                        <a:t>Tần số tim</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72,78 ± 12,83</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70,15 ± 12,23</a:t>
                      </a:r>
                      <a:endParaRPr lang="en-US" sz="2000" b="1">
                        <a:effectLst/>
                        <a:latin typeface="Calibri"/>
                        <a:ea typeface="Calibri"/>
                        <a:cs typeface="Times New Roman"/>
                      </a:endParaRPr>
                    </a:p>
                  </a:txBody>
                  <a:tcPr marL="68580" marR="68580" marT="0" marB="0"/>
                </a:tc>
                <a:tc vMerge="1">
                  <a:txBody>
                    <a:bodyPr/>
                    <a:lstStyle/>
                    <a:p>
                      <a:endParaRPr lang="en-US"/>
                    </a:p>
                  </a:txBody>
                  <a:tcPr/>
                </a:tc>
                <a:tc>
                  <a:txBody>
                    <a:bodyPr/>
                    <a:lstStyle/>
                    <a:p>
                      <a:pPr marL="0" marR="0" algn="ctr">
                        <a:lnSpc>
                          <a:spcPct val="150000"/>
                        </a:lnSpc>
                        <a:spcBef>
                          <a:spcPts val="0"/>
                        </a:spcBef>
                        <a:spcAft>
                          <a:spcPts val="0"/>
                        </a:spcAft>
                      </a:pPr>
                      <a:r>
                        <a:rPr lang="en-US" sz="2000" b="1">
                          <a:effectLst/>
                        </a:rPr>
                        <a:t>82,35 ± 10,48</a:t>
                      </a:r>
                      <a:endParaRPr lang="en-US" sz="2000" b="1">
                        <a:effectLst/>
                        <a:latin typeface="Calibri"/>
                        <a:ea typeface="Calibri"/>
                        <a:cs typeface="Times New Roman"/>
                      </a:endParaRPr>
                    </a:p>
                  </a:txBody>
                  <a:tcPr marL="68580" marR="68580" marT="0" marB="0"/>
                </a:tc>
              </a:tr>
              <a:tr h="273810">
                <a:tc>
                  <a:txBody>
                    <a:bodyPr/>
                    <a:lstStyle/>
                    <a:p>
                      <a:pPr marL="0" marR="0" algn="ctr">
                        <a:lnSpc>
                          <a:spcPct val="150000"/>
                        </a:lnSpc>
                        <a:spcBef>
                          <a:spcPts val="0"/>
                        </a:spcBef>
                        <a:spcAft>
                          <a:spcPts val="0"/>
                        </a:spcAft>
                      </a:pPr>
                      <a:r>
                        <a:rPr lang="en-US" sz="2000" b="1">
                          <a:effectLst/>
                        </a:rPr>
                        <a:t>PVC</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5,29 ± 3,67</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4,03 ± 3,45</a:t>
                      </a:r>
                      <a:endParaRPr lang="en-US" sz="2000" b="1">
                        <a:effectLst/>
                        <a:latin typeface="Calibri"/>
                        <a:ea typeface="Calibri"/>
                        <a:cs typeface="Times New Roman"/>
                      </a:endParaRPr>
                    </a:p>
                  </a:txBody>
                  <a:tcPr marL="68580" marR="68580" marT="0" marB="0"/>
                </a:tc>
                <a:tc vMerge="1">
                  <a:txBody>
                    <a:bodyPr/>
                    <a:lstStyle/>
                    <a:p>
                      <a:endParaRPr lang="en-US"/>
                    </a:p>
                  </a:txBody>
                  <a:tcPr/>
                </a:tc>
                <a:tc>
                  <a:txBody>
                    <a:bodyPr/>
                    <a:lstStyle/>
                    <a:p>
                      <a:pPr marL="0" marR="0" algn="ctr">
                        <a:lnSpc>
                          <a:spcPct val="150000"/>
                        </a:lnSpc>
                        <a:spcBef>
                          <a:spcPts val="0"/>
                        </a:spcBef>
                        <a:spcAft>
                          <a:spcPts val="0"/>
                        </a:spcAft>
                      </a:pPr>
                      <a:r>
                        <a:rPr lang="en-US" sz="2000" b="1" dirty="0">
                          <a:effectLst/>
                        </a:rPr>
                        <a:t>12, 19 ± 4,21</a:t>
                      </a:r>
                      <a:endParaRPr lang="en-US" sz="2000" b="1" dirty="0">
                        <a:effectLst/>
                        <a:latin typeface="Calibri"/>
                        <a:ea typeface="Calibri"/>
                        <a:cs typeface="Times New Roman"/>
                      </a:endParaRPr>
                    </a:p>
                  </a:txBody>
                  <a:tcPr marL="68580" marR="68580" marT="0" marB="0"/>
                </a:tc>
              </a:tr>
            </a:tbl>
          </a:graphicData>
        </a:graphic>
      </p:graphicFrame>
      <p:sp>
        <p:nvSpPr>
          <p:cNvPr id="7" name="Rectangle 2"/>
          <p:cNvSpPr>
            <a:spLocks noChangeArrowheads="1"/>
          </p:cNvSpPr>
          <p:nvPr/>
        </p:nvSpPr>
        <p:spPr bwMode="auto">
          <a:xfrm>
            <a:off x="228600" y="1521768"/>
            <a:ext cx="725804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3.2.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a:t>
            </a:r>
            <a:r>
              <a:rPr kumimoji="0" lang="en-US" sz="2400" b="0" i="0" u="none" strike="noStrike" cap="none" normalizeH="0" baseline="0" dirty="0" err="1" smtClean="0">
                <a:ln>
                  <a:noFill/>
                </a:ln>
                <a:solidFill>
                  <a:schemeClr val="tx1"/>
                </a:solidFill>
                <a:effectLst/>
                <a:latin typeface="Calibri"/>
                <a:ea typeface="Calibri" pitchFamily="34" charset="0"/>
                <a:cs typeface="Arial" pitchFamily="34" charset="0"/>
              </a:rPr>
              <a:t>á</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chỉ</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số</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theo</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dõi</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về</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tuần</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ho</a:t>
            </a:r>
            <a:r>
              <a:rPr kumimoji="0" lang="en-US" sz="2400" b="0" i="0" u="none" strike="noStrike" cap="none" normalizeH="0" baseline="0" dirty="0" err="1" smtClean="0">
                <a:ln>
                  <a:noFill/>
                </a:ln>
                <a:solidFill>
                  <a:schemeClr val="tx1"/>
                </a:solidFill>
                <a:effectLst/>
                <a:latin typeface="Calibri"/>
                <a:ea typeface="Calibri" pitchFamily="34" charset="0"/>
                <a:cs typeface="Arial" pitchFamily="34" charset="0"/>
              </a:rPr>
              <a:t>à</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35467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Kết</a:t>
            </a:r>
            <a:r>
              <a:rPr lang="en-US" dirty="0" smtClean="0"/>
              <a:t> </a:t>
            </a:r>
            <a:r>
              <a:rPr lang="en-US" dirty="0" err="1" smtClean="0"/>
              <a:t>quả</a:t>
            </a:r>
            <a:r>
              <a:rPr lang="en-US" dirty="0" smtClean="0"/>
              <a:t> </a:t>
            </a:r>
            <a:r>
              <a:rPr lang="en-US" dirty="0" err="1" smtClean="0"/>
              <a:t>nghiên</a:t>
            </a:r>
            <a:r>
              <a:rPr lang="en-US" dirty="0" smtClean="0"/>
              <a:t> </a:t>
            </a:r>
            <a:r>
              <a:rPr lang="en-US" dirty="0" err="1" smtClean="0"/>
              <a:t>cứu</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2407964303"/>
              </p:ext>
            </p:extLst>
          </p:nvPr>
        </p:nvGraphicFramePr>
        <p:xfrm>
          <a:off x="685799" y="2286000"/>
          <a:ext cx="7696200" cy="3352799"/>
        </p:xfrm>
        <a:graphic>
          <a:graphicData uri="http://schemas.openxmlformats.org/drawingml/2006/table">
            <a:tbl>
              <a:tblPr firstRow="1" firstCol="1" bandRow="1">
                <a:tableStyleId>{21E4AEA4-8DFA-4A89-87EB-49C32662AFE0}</a:tableStyleId>
              </a:tblPr>
              <a:tblGrid>
                <a:gridCol w="2564865"/>
                <a:gridCol w="2564865"/>
                <a:gridCol w="2566470"/>
              </a:tblGrid>
              <a:tr h="844038">
                <a:tc>
                  <a:txBody>
                    <a:bodyPr/>
                    <a:lstStyle/>
                    <a:p>
                      <a:pPr marL="0" marR="0" algn="ctr">
                        <a:lnSpc>
                          <a:spcPct val="150000"/>
                        </a:lnSpc>
                        <a:spcBef>
                          <a:spcPts val="0"/>
                        </a:spcBef>
                        <a:spcAft>
                          <a:spcPts val="0"/>
                        </a:spcAft>
                        <a:tabLst>
                          <a:tab pos="334010" algn="l"/>
                          <a:tab pos="945515" algn="ctr"/>
                        </a:tabLst>
                      </a:pPr>
                      <a:r>
                        <a:rPr lang="en-US" sz="2000" b="1" dirty="0">
                          <a:effectLst/>
                        </a:rPr>
                        <a:t>		</a:t>
                      </a:r>
                      <a:r>
                        <a:rPr lang="en-US" sz="2000" b="1" dirty="0" err="1">
                          <a:effectLst/>
                        </a:rPr>
                        <a:t>Các</a:t>
                      </a:r>
                      <a:r>
                        <a:rPr lang="en-US" sz="2000" b="1" dirty="0">
                          <a:effectLst/>
                        </a:rPr>
                        <a:t> </a:t>
                      </a:r>
                      <a:r>
                        <a:rPr lang="en-US" sz="2000" b="1" dirty="0" err="1">
                          <a:effectLst/>
                        </a:rPr>
                        <a:t>chỉ</a:t>
                      </a:r>
                      <a:r>
                        <a:rPr lang="en-US" sz="2000" b="1" dirty="0">
                          <a:effectLst/>
                        </a:rPr>
                        <a:t> </a:t>
                      </a:r>
                      <a:r>
                        <a:rPr lang="en-US" sz="2000" b="1" dirty="0" err="1">
                          <a:effectLst/>
                        </a:rPr>
                        <a:t>số</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err="1">
                          <a:effectLst/>
                        </a:rPr>
                        <a:t>Sau</a:t>
                      </a:r>
                      <a:r>
                        <a:rPr lang="en-US" sz="2000" b="1" dirty="0">
                          <a:effectLst/>
                        </a:rPr>
                        <a:t> </a:t>
                      </a:r>
                      <a:r>
                        <a:rPr lang="en-US" sz="2000" b="1" dirty="0" err="1">
                          <a:effectLst/>
                        </a:rPr>
                        <a:t>khởi</a:t>
                      </a:r>
                      <a:r>
                        <a:rPr lang="en-US" sz="2000" b="1" dirty="0">
                          <a:effectLst/>
                        </a:rPr>
                        <a:t> </a:t>
                      </a:r>
                      <a:r>
                        <a:rPr lang="en-US" sz="2000" b="1" dirty="0" err="1">
                          <a:effectLst/>
                        </a:rPr>
                        <a:t>mê</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Sau CEC</a:t>
                      </a:r>
                      <a:endParaRPr lang="en-US" sz="2000" b="1">
                        <a:effectLst/>
                        <a:latin typeface="Calibri"/>
                        <a:ea typeface="Calibri"/>
                        <a:cs typeface="Times New Roman"/>
                      </a:endParaRPr>
                    </a:p>
                  </a:txBody>
                  <a:tcPr marL="68580" marR="68580" marT="0" marB="0"/>
                </a:tc>
              </a:tr>
              <a:tr h="820685">
                <a:tc>
                  <a:txBody>
                    <a:bodyPr/>
                    <a:lstStyle/>
                    <a:p>
                      <a:pPr marL="0" marR="0" algn="ctr">
                        <a:lnSpc>
                          <a:spcPct val="150000"/>
                        </a:lnSpc>
                        <a:spcBef>
                          <a:spcPts val="0"/>
                        </a:spcBef>
                        <a:spcAft>
                          <a:spcPts val="0"/>
                        </a:spcAft>
                      </a:pPr>
                      <a:r>
                        <a:rPr lang="en-US" sz="2000" b="1">
                          <a:effectLst/>
                        </a:rPr>
                        <a:t>PaCO2</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33,15 ± 3,21</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31,93 ± 4,35</a:t>
                      </a:r>
                      <a:endParaRPr lang="en-US" sz="2000" b="1">
                        <a:effectLst/>
                        <a:latin typeface="Calibri"/>
                        <a:ea typeface="Calibri"/>
                        <a:cs typeface="Times New Roman"/>
                      </a:endParaRPr>
                    </a:p>
                  </a:txBody>
                  <a:tcPr marL="68580" marR="68580" marT="0" marB="0"/>
                </a:tc>
              </a:tr>
              <a:tr h="844038">
                <a:tc>
                  <a:txBody>
                    <a:bodyPr/>
                    <a:lstStyle/>
                    <a:p>
                      <a:pPr marL="0" marR="0" algn="ctr">
                        <a:lnSpc>
                          <a:spcPct val="150000"/>
                        </a:lnSpc>
                        <a:spcBef>
                          <a:spcPts val="0"/>
                        </a:spcBef>
                        <a:spcAft>
                          <a:spcPts val="0"/>
                        </a:spcAft>
                      </a:pPr>
                      <a:r>
                        <a:rPr lang="en-US" sz="2000" b="1" dirty="0">
                          <a:effectLst/>
                        </a:rPr>
                        <a:t>PaO2</a:t>
                      </a:r>
                      <a:endParaRPr lang="en-US" sz="2000" b="1"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310,67 ± 14,96</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301 ± 11,34</a:t>
                      </a:r>
                      <a:endParaRPr lang="en-US" sz="2000" b="1">
                        <a:effectLst/>
                        <a:latin typeface="Calibri"/>
                        <a:ea typeface="Calibri"/>
                        <a:cs typeface="Times New Roman"/>
                      </a:endParaRPr>
                    </a:p>
                  </a:txBody>
                  <a:tcPr marL="68580" marR="68580" marT="0" marB="0"/>
                </a:tc>
              </a:tr>
              <a:tr h="844038">
                <a:tc>
                  <a:txBody>
                    <a:bodyPr/>
                    <a:lstStyle/>
                    <a:p>
                      <a:pPr marL="0" marR="0" algn="ctr">
                        <a:lnSpc>
                          <a:spcPct val="150000"/>
                        </a:lnSpc>
                        <a:spcBef>
                          <a:spcPts val="0"/>
                        </a:spcBef>
                        <a:spcAft>
                          <a:spcPts val="0"/>
                        </a:spcAft>
                      </a:pPr>
                      <a:r>
                        <a:rPr lang="en-US" sz="2000" b="1">
                          <a:effectLst/>
                        </a:rPr>
                        <a:t>pH máu ĐM</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a:effectLst/>
                        </a:rPr>
                        <a:t>7,37 ± 0,12</a:t>
                      </a:r>
                      <a:endParaRPr lang="en-US" sz="2000" b="1">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b="1" dirty="0">
                          <a:effectLst/>
                        </a:rPr>
                        <a:t>7,36 ± 0,09</a:t>
                      </a:r>
                      <a:endParaRPr lang="en-US" sz="2000" b="1" dirty="0">
                        <a:effectLst/>
                        <a:latin typeface="Calibri"/>
                        <a:ea typeface="Calibri"/>
                        <a:cs typeface="Times New Roman"/>
                      </a:endParaRPr>
                    </a:p>
                  </a:txBody>
                  <a:tcPr marL="68580" marR="68580" marT="0" marB="0"/>
                </a:tc>
              </a:tr>
            </a:tbl>
          </a:graphicData>
        </a:graphic>
      </p:graphicFrame>
      <p:sp>
        <p:nvSpPr>
          <p:cNvPr id="6" name="Rectangle 2"/>
          <p:cNvSpPr>
            <a:spLocks noChangeArrowheads="1"/>
          </p:cNvSpPr>
          <p:nvPr/>
        </p:nvSpPr>
        <p:spPr bwMode="auto">
          <a:xfrm>
            <a:off x="228600" y="1521768"/>
            <a:ext cx="725804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3.3.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a:t>
            </a:r>
            <a:r>
              <a:rPr kumimoji="0" lang="en-US" sz="2400" b="0" i="0" u="none" strike="noStrike" cap="none" normalizeH="0" baseline="0" dirty="0" err="1" smtClean="0">
                <a:ln>
                  <a:noFill/>
                </a:ln>
                <a:solidFill>
                  <a:schemeClr val="tx1"/>
                </a:solidFill>
                <a:effectLst/>
                <a:latin typeface="Calibri"/>
                <a:ea typeface="Calibri" pitchFamily="34" charset="0"/>
                <a:cs typeface="Arial" pitchFamily="34" charset="0"/>
              </a:rPr>
              <a:t>á</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chỉ</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số</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theo</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dõi</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về</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hô</a:t>
            </a:r>
            <a:r>
              <a:rPr kumimoji="0" lang="en-US" sz="24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dirty="0" err="1" smtClean="0">
                <a:ln>
                  <a:noFill/>
                </a:ln>
                <a:solidFill>
                  <a:schemeClr val="tx1"/>
                </a:solidFill>
                <a:effectLst/>
                <a:latin typeface="Arial" pitchFamily="34" charset="0"/>
                <a:ea typeface="Calibri" pitchFamily="34" charset="0"/>
                <a:cs typeface="Arial" pitchFamily="34" charset="0"/>
              </a:rPr>
              <a:t>hấp</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091242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113</TotalTime>
  <Words>1007</Words>
  <Application>Microsoft Office PowerPoint</Application>
  <PresentationFormat>On-screen Show (4:3)</PresentationFormat>
  <Paragraphs>153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Nhận xét kết quả gây mê hồi sức cho phẫu thuật tim hở dưới tuần hoàn ngoài cơ thể trên 30 bệnh nhân người lớn đầu tiên tại Bệnh viện đa khoa tỉnh Thanh Hóa </vt:lpstr>
      <vt:lpstr>Đặt vấn đề</vt:lpstr>
      <vt:lpstr>Mục tiêu nghiên cứu</vt:lpstr>
      <vt:lpstr>Đối Tượng và phương pháp nghiên cứu.</vt:lpstr>
      <vt:lpstr>Đối Tượng và phương pháp nghiên cứu</vt:lpstr>
      <vt:lpstr>Kết quả và bàn luận</vt:lpstr>
      <vt:lpstr>Kết quả và bàn luận</vt:lpstr>
      <vt:lpstr>Kết quả và bàn luận</vt:lpstr>
      <vt:lpstr>Kết quả nghiên cứu</vt:lpstr>
      <vt:lpstr>Kết quả và bàn luận</vt:lpstr>
      <vt:lpstr>Kết quả và bàn luận</vt:lpstr>
      <vt:lpstr>Kết quả và bàn luận</vt:lpstr>
      <vt:lpstr>Kết luận</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Nhận xét kết quả gây mê hồi sức cho phẫu thuật tim hở dưới tuần hoàn ngoài cơ thể trên 30 bệnh nhân người lớn đầu tiên tại Bệnh viện đa khoa tỉnh Thanh Hóa</dc:title>
  <dc:creator>Hp147</dc:creator>
  <cp:lastModifiedBy>Windows User</cp:lastModifiedBy>
  <cp:revision>11</cp:revision>
  <dcterms:created xsi:type="dcterms:W3CDTF">2016-06-15T14:09:17Z</dcterms:created>
  <dcterms:modified xsi:type="dcterms:W3CDTF">2016-06-15T16:24:58Z</dcterms:modified>
</cp:coreProperties>
</file>