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2" r:id="rId6"/>
    <p:sldId id="286" r:id="rId7"/>
    <p:sldId id="261" r:id="rId8"/>
    <p:sldId id="263" r:id="rId9"/>
    <p:sldId id="287" r:id="rId10"/>
    <p:sldId id="264" r:id="rId11"/>
    <p:sldId id="267" r:id="rId12"/>
    <p:sldId id="266" r:id="rId13"/>
    <p:sldId id="260" r:id="rId14"/>
    <p:sldId id="265" r:id="rId15"/>
    <p:sldId id="288" r:id="rId16"/>
    <p:sldId id="289" r:id="rId17"/>
    <p:sldId id="290" r:id="rId18"/>
    <p:sldId id="291" r:id="rId19"/>
    <p:sldId id="296" r:id="rId20"/>
    <p:sldId id="297" r:id="rId21"/>
    <p:sldId id="298" r:id="rId22"/>
    <p:sldId id="292" r:id="rId23"/>
    <p:sldId id="299" r:id="rId24"/>
    <p:sldId id="300" r:id="rId25"/>
    <p:sldId id="293" r:id="rId26"/>
    <p:sldId id="294" r:id="rId27"/>
    <p:sldId id="295" r:id="rId28"/>
    <p:sldId id="301" r:id="rId29"/>
    <p:sldId id="302" r:id="rId30"/>
    <p:sldId id="305" r:id="rId31"/>
    <p:sldId id="304" r:id="rId32"/>
    <p:sldId id="303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mức calo đo được</c:v>
                </c:pt>
              </c:strCache>
            </c:strRef>
          </c:tx>
          <c:dPt>
            <c:idx val="1"/>
            <c:spPr>
              <a:solidFill>
                <a:srgbClr val="0000FF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8000"/>
              </a:solidFill>
            </c:spPr>
          </c:dPt>
          <c:dLbls>
            <c:showVal val="1"/>
          </c:dLbls>
          <c:cat>
            <c:strRef>
              <c:f>Sheet1!$A$2:$A$6</c:f>
              <c:strCache>
                <c:ptCount val="5"/>
                <c:pt idx="0">
                  <c:v>HBE</c:v>
                </c:pt>
                <c:pt idx="1">
                  <c:v>CTĐơn giản25</c:v>
                </c:pt>
                <c:pt idx="2">
                  <c:v>PS1998</c:v>
                </c:pt>
                <c:pt idx="3">
                  <c:v>Indirect calometry</c:v>
                </c:pt>
                <c:pt idx="4">
                  <c:v>Calo ăn thực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1478</c:v>
                </c:pt>
                <c:pt idx="1">
                  <c:v>1387</c:v>
                </c:pt>
                <c:pt idx="2">
                  <c:v>1681</c:v>
                </c:pt>
                <c:pt idx="3">
                  <c:v>1756</c:v>
                </c:pt>
                <c:pt idx="4">
                  <c:v>1126</c:v>
                </c:pt>
              </c:numCache>
            </c:numRef>
          </c:val>
        </c:ser>
        <c:dLbls/>
        <c:shape val="box"/>
        <c:axId val="75993472"/>
        <c:axId val="75995008"/>
        <c:axId val="0"/>
      </c:bar3DChart>
      <c:catAx>
        <c:axId val="75993472"/>
        <c:scaling>
          <c:orientation val="minMax"/>
        </c:scaling>
        <c:axPos val="b"/>
        <c:tickLblPos val="nextTo"/>
        <c:crossAx val="75995008"/>
        <c:crosses val="autoZero"/>
        <c:auto val="1"/>
        <c:lblAlgn val="ctr"/>
        <c:lblOffset val="100"/>
      </c:catAx>
      <c:valAx>
        <c:axId val="75995008"/>
        <c:scaling>
          <c:orientation val="minMax"/>
        </c:scaling>
        <c:axPos val="l"/>
        <c:majorGridlines/>
        <c:numFmt formatCode="General" sourceLinked="1"/>
        <c:tickLblPos val="nextTo"/>
        <c:crossAx val="7599347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53033-DCA7-6047-814B-13C31C6BF8AB}" type="datetimeFigureOut">
              <a:rPr/>
              <a:pPr/>
              <a:t>6/19/16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182F2-C224-7749-8C59-886318F2594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95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HB</a:t>
            </a:r>
            <a:r>
              <a:rPr lang="en-US" baseline="0" dirty="0" smtClean="0"/>
              <a:t> equation is old, since it was tested in 1919, where during that time, the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BMI has already changed a lot as compared to now.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also derived the equation from health males and females.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028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4607C5-81EC-BA40-BE42-7AE6F0E704AF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83A0-893B-3440-8B0A-90D6EF8326FE}" type="datetimeFigureOut">
              <a:rPr/>
              <a:pPr/>
              <a:t>6/19/16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EF54-F35B-3647-8710-473C8BD4AF7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553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83A0-893B-3440-8B0A-90D6EF8326FE}" type="datetimeFigureOut">
              <a:rPr/>
              <a:pPr/>
              <a:t>6/19/16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EF54-F35B-3647-8710-473C8BD4AF7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81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83A0-893B-3440-8B0A-90D6EF8326FE}" type="datetimeFigureOut">
              <a:rPr/>
              <a:pPr/>
              <a:t>6/19/16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EF54-F35B-3647-8710-473C8BD4AF7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778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67097-E33E-0243-87AB-5D6DE5BC6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37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83A0-893B-3440-8B0A-90D6EF8326FE}" type="datetimeFigureOut">
              <a:rPr/>
              <a:pPr/>
              <a:t>6/19/16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EF54-F35B-3647-8710-473C8BD4AF7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915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83A0-893B-3440-8B0A-90D6EF8326FE}" type="datetimeFigureOut">
              <a:rPr/>
              <a:pPr/>
              <a:t>6/19/16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EF54-F35B-3647-8710-473C8BD4AF7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985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83A0-893B-3440-8B0A-90D6EF8326FE}" type="datetimeFigureOut">
              <a:rPr/>
              <a:pPr/>
              <a:t>6/19/16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EF54-F35B-3647-8710-473C8BD4AF7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23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83A0-893B-3440-8B0A-90D6EF8326FE}" type="datetimeFigureOut">
              <a:rPr/>
              <a:pPr/>
              <a:t>6/19/16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EF54-F35B-3647-8710-473C8BD4AF7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02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83A0-893B-3440-8B0A-90D6EF8326FE}" type="datetimeFigureOut">
              <a:rPr/>
              <a:pPr/>
              <a:t>6/19/16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EF54-F35B-3647-8710-473C8BD4AF7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98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83A0-893B-3440-8B0A-90D6EF8326FE}" type="datetimeFigureOut">
              <a:rPr/>
              <a:pPr/>
              <a:t>6/19/16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EF54-F35B-3647-8710-473C8BD4AF7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94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83A0-893B-3440-8B0A-90D6EF8326FE}" type="datetimeFigureOut">
              <a:rPr/>
              <a:pPr/>
              <a:t>6/19/16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EF54-F35B-3647-8710-473C8BD4AF7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5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83A0-893B-3440-8B0A-90D6EF8326FE}" type="datetimeFigureOut">
              <a:rPr/>
              <a:pPr/>
              <a:t>6/19/16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EF54-F35B-3647-8710-473C8BD4AF7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79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B83A0-893B-3440-8B0A-90D6EF8326FE}" type="datetimeFigureOut">
              <a:rPr/>
              <a:pPr/>
              <a:t>6/19/16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0EF54-F35B-3647-8710-473C8BD4AF7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53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THEO DÕI FRC VÀ TIÊU HAO NĂNG LƯỢNG Ở BN TKNT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Times New Roman"/>
                <a:cs typeface="Times New Roman"/>
              </a:rPr>
              <a:t>Ths Nguyễn Hữu Quân</a:t>
            </a:r>
          </a:p>
          <a:p>
            <a:r>
              <a:rPr lang="en-US" b="1">
                <a:solidFill>
                  <a:schemeClr val="tx1"/>
                </a:solidFill>
                <a:latin typeface="Times New Roman"/>
                <a:cs typeface="Times New Roman"/>
              </a:rPr>
              <a:t>Khoa Cấp cứu A9 BVBM</a:t>
            </a:r>
          </a:p>
        </p:txBody>
      </p:sp>
    </p:spTree>
    <p:extLst>
      <p:ext uri="{BB962C8B-B14F-4D97-AF65-F5344CB8AC3E}">
        <p14:creationId xmlns:p14="http://schemas.microsoft.com/office/powerpoint/2010/main" xmlns="" val="1275238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PP Washin/washout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Bởi Durig 1903 và Darling 1940</a:t>
            </a:r>
          </a:p>
          <a:p>
            <a:r>
              <a:rPr lang="en-US">
                <a:latin typeface="Times New Roman"/>
                <a:cs typeface="Times New Roman"/>
              </a:rPr>
              <a:t>Sử dụng khí SF6, O2 và N2</a:t>
            </a:r>
          </a:p>
          <a:p>
            <a:r>
              <a:rPr lang="en-US">
                <a:latin typeface="Times New Roman"/>
                <a:cs typeface="Times New Roman"/>
              </a:rPr>
              <a:t>Cần đồng bộ giữa dòng và FiO2</a:t>
            </a:r>
          </a:p>
          <a:p>
            <a:r>
              <a:rPr lang="en-US">
                <a:latin typeface="Times New Roman"/>
                <a:cs typeface="Times New Roman"/>
              </a:rPr>
              <a:t>Có thể đo không cần ngắt máy thở</a:t>
            </a:r>
          </a:p>
        </p:txBody>
      </p:sp>
    </p:spTree>
    <p:extLst>
      <p:ext uri="{BB962C8B-B14F-4D97-AF65-F5344CB8AC3E}">
        <p14:creationId xmlns:p14="http://schemas.microsoft.com/office/powerpoint/2010/main" xmlns="" val="9306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Nguyên lý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Washin: đưa khí vào với nồng độ 100%</a:t>
            </a:r>
          </a:p>
          <a:p>
            <a:r>
              <a:rPr lang="en-US">
                <a:latin typeface="Times New Roman"/>
                <a:cs typeface="Times New Roman"/>
              </a:rPr>
              <a:t>Washout: Đưa khí trở lại với nồng độ bình thường</a:t>
            </a:r>
          </a:p>
          <a:p>
            <a:r>
              <a:rPr lang="en-US">
                <a:latin typeface="Times New Roman"/>
                <a:cs typeface="Times New Roman"/>
              </a:rPr>
              <a:t>Theo dõi sự thay đổi nồng độ khí và thể tích đưa vào</a:t>
            </a:r>
          </a:p>
          <a:p>
            <a:r>
              <a:rPr lang="en-US">
                <a:latin typeface="Times New Roman"/>
                <a:cs typeface="Times New Roman"/>
              </a:rPr>
              <a:t>Tính ra thể tích cặn =&gt; làm thay đổi nồng độ trộn.</a:t>
            </a:r>
          </a:p>
        </p:txBody>
      </p:sp>
    </p:spTree>
    <p:extLst>
      <p:ext uri="{BB962C8B-B14F-4D97-AF65-F5344CB8AC3E}">
        <p14:creationId xmlns:p14="http://schemas.microsoft.com/office/powerpoint/2010/main" xmlns="" val="93064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Đo FRC hiện đại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/>
                <a:cs typeface="Times New Roman"/>
              </a:rPr>
              <a:t>Theo dõi nồng độ dòng khí liên tục</a:t>
            </a:r>
          </a:p>
          <a:p>
            <a:r>
              <a:rPr lang="en-US">
                <a:latin typeface="Times New Roman"/>
                <a:cs typeface="Times New Roman"/>
              </a:rPr>
              <a:t>Theo dõi flow liên tục</a:t>
            </a:r>
          </a:p>
          <a:p>
            <a:r>
              <a:rPr lang="en-US">
                <a:latin typeface="Times New Roman"/>
                <a:cs typeface="Times New Roman"/>
              </a:rPr>
              <a:t>Đồng bộ tín hiệu trong suốt chu kỳ thở</a:t>
            </a:r>
          </a:p>
          <a:p>
            <a:r>
              <a:rPr lang="en-US">
                <a:latin typeface="Times New Roman"/>
                <a:cs typeface="Times New Roman"/>
              </a:rPr>
              <a:t>Không làm gián đoạn TKNT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GE ventilator: Thay đổi nồng độ FiO2 thời gian ngắn + đo thể tích nồng độ Oxy và CO2 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LUFU system</a:t>
            </a:r>
          </a:p>
          <a:p>
            <a:r>
              <a:rPr lang="en-US">
                <a:latin typeface="Times New Roman"/>
                <a:cs typeface="Times New Roman"/>
              </a:rPr>
              <a:t>Độ chính xác cao, áp dụng trên lâm sàng</a:t>
            </a:r>
          </a:p>
        </p:txBody>
      </p:sp>
    </p:spTree>
    <p:extLst>
      <p:ext uri="{BB962C8B-B14F-4D97-AF65-F5344CB8AC3E}">
        <p14:creationId xmlns:p14="http://schemas.microsoft.com/office/powerpoint/2010/main" xmlns="" val="93064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FRC và TKNT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Tư thế : Nằm ngửa giảm 25% vs đứng</a:t>
            </a:r>
          </a:p>
          <a:p>
            <a:r>
              <a:rPr lang="en-US">
                <a:latin typeface="Times New Roman"/>
                <a:cs typeface="Times New Roman"/>
              </a:rPr>
              <a:t>Béo phì</a:t>
            </a:r>
          </a:p>
          <a:p>
            <a:r>
              <a:rPr lang="en-US">
                <a:latin typeface="Times New Roman"/>
                <a:cs typeface="Times New Roman"/>
              </a:rPr>
              <a:t>Hút đờm: giảm 15 phút</a:t>
            </a:r>
          </a:p>
          <a:p>
            <a:r>
              <a:rPr lang="en-US">
                <a:latin typeface="Times New Roman"/>
                <a:cs typeface="Times New Roman"/>
              </a:rPr>
              <a:t>Tràn dịch màng phổi</a:t>
            </a:r>
          </a:p>
          <a:p>
            <a:r>
              <a:rPr lang="en-US">
                <a:latin typeface="Times New Roman"/>
                <a:cs typeface="Times New Roman"/>
              </a:rPr>
              <a:t>Thở tự nhiên và thở máy</a:t>
            </a:r>
          </a:p>
          <a:p>
            <a:r>
              <a:rPr lang="en-US">
                <a:latin typeface="Times New Roman"/>
                <a:cs typeface="Times New Roman"/>
              </a:rPr>
              <a:t>APRV</a:t>
            </a:r>
          </a:p>
          <a:p>
            <a:endParaRPr lang="en-US">
              <a:latin typeface="Times New Roman"/>
              <a:cs typeface="Times New Roman"/>
            </a:endParaRPr>
          </a:p>
          <a:p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648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Áp dụng FRC trong TKNT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Theo dõi chức năng phổi trong bệnh lý cấp tính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Pplateau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Độ giãn nở phổi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FRC hay thể tích cuối thì thở ra có chứa khí EELV</a:t>
            </a:r>
          </a:p>
          <a:p>
            <a:r>
              <a:rPr lang="en-US">
                <a:latin typeface="Times New Roman"/>
                <a:cs typeface="Times New Roman"/>
              </a:rPr>
              <a:t>Đặc biệt có giá trị trong ARDS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Đánh giá PEEP tối ưu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Đánh giá huy động phế nang</a:t>
            </a:r>
          </a:p>
        </p:txBody>
      </p:sp>
    </p:spTree>
    <p:extLst>
      <p:ext uri="{BB962C8B-B14F-4D97-AF65-F5344CB8AC3E}">
        <p14:creationId xmlns:p14="http://schemas.microsoft.com/office/powerpoint/2010/main" xmlns="" val="93064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PEEP </a:t>
            </a:r>
            <a:r>
              <a:rPr lang="en-US" dirty="0" err="1" smtClean="0"/>
              <a:t>Inview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2011" y="1600200"/>
            <a:ext cx="6275829" cy="47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FRC VÀ HUY ĐỘNG PHẾ NANG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Đánh giá FRC được huy động ở mức độ nào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Đánh giá mỗi liệu pháp điều trị hoặc TKNT có ảnh hưởng tới FRC không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76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Ví dụ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FRC trước Huy động Phế nang : 1500ml</a:t>
            </a:r>
          </a:p>
          <a:p>
            <a:r>
              <a:rPr lang="en-US" dirty="0" smtClean="0"/>
              <a:t>FRC sau Huy động phế nang : 2000ml</a:t>
            </a:r>
          </a:p>
          <a:p>
            <a:r>
              <a:rPr lang="en-US" dirty="0" smtClean="0"/>
              <a:t>FRC huy động được bao nhiêu? </a:t>
            </a:r>
            <a:r>
              <a:rPr lang="en-US" dirty="0" smtClean="0">
                <a:solidFill>
                  <a:srgbClr val="FF0000"/>
                </a:solidFill>
              </a:rPr>
              <a:t>500 ml  </a:t>
            </a:r>
          </a:p>
          <a:p>
            <a:r>
              <a:rPr lang="en-US" dirty="0" smtClean="0"/>
              <a:t>HĐ PN có hiệu quả không?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4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Ví dụ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FRC trước huy động: 1500ml</a:t>
            </a:r>
          </a:p>
          <a:p>
            <a:r>
              <a:rPr lang="en-US" dirty="0" smtClean="0"/>
              <a:t>FRC sau huy động : 1600ml</a:t>
            </a:r>
          </a:p>
          <a:p>
            <a:r>
              <a:rPr lang="en-US" dirty="0" smtClean="0"/>
              <a:t>Thể tích FRC được huy động: 100</a:t>
            </a:r>
          </a:p>
          <a:p>
            <a:r>
              <a:rPr lang="en-US" dirty="0" smtClean="0"/>
              <a:t>Was the SRM effective?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67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/>
                <a:cs typeface="Times New Roman"/>
              </a:rPr>
              <a:t>Đo tiêu hao năng lượng ở BN TKNT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Suy dinh dưỡng ở bn TKNT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Tăng tỉ lệ tử vong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Tăng thời gian thở máy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Khó cai máy – bệnh lý thần kinh cơ, teo cơ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Tăng thời gian nằm viện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Kéo dài lành vết thương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Tăng nguy cơ nhiễm trùng </a:t>
            </a:r>
          </a:p>
        </p:txBody>
      </p:sp>
    </p:spTree>
    <p:extLst>
      <p:ext uri="{BB962C8B-B14F-4D97-AF65-F5344CB8AC3E}">
        <p14:creationId xmlns:p14="http://schemas.microsoft.com/office/powerpoint/2010/main" xmlns="" val="195919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Nội 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>
                <a:latin typeface="Times New Roman"/>
                <a:cs typeface="Times New Roman"/>
              </a:rPr>
              <a:t>Đo Dung tích cặn chức năng FRC</a:t>
            </a:r>
          </a:p>
          <a:p>
            <a:pPr>
              <a:lnSpc>
                <a:spcPct val="150000"/>
              </a:lnSpc>
            </a:pPr>
            <a:r>
              <a:rPr lang="en-US">
                <a:latin typeface="Times New Roman"/>
                <a:cs typeface="Times New Roman"/>
              </a:rPr>
              <a:t>Ứng dụng FRC trong theo dõi bn TKNT</a:t>
            </a:r>
          </a:p>
          <a:p>
            <a:pPr>
              <a:lnSpc>
                <a:spcPct val="150000"/>
              </a:lnSpc>
            </a:pPr>
            <a:r>
              <a:rPr lang="en-US">
                <a:latin typeface="Times New Roman"/>
                <a:cs typeface="Times New Roman"/>
              </a:rPr>
              <a:t>PP đo tiêu hao năng lượng gián tiếp</a:t>
            </a:r>
          </a:p>
          <a:p>
            <a:pPr>
              <a:lnSpc>
                <a:spcPct val="150000"/>
              </a:lnSpc>
            </a:pPr>
            <a:r>
              <a:rPr lang="en-US">
                <a:latin typeface="Times New Roman"/>
                <a:cs typeface="Times New Roman"/>
              </a:rPr>
              <a:t>Ứng dụng đo IC ở bn TKNT</a:t>
            </a:r>
          </a:p>
        </p:txBody>
      </p:sp>
    </p:spTree>
    <p:extLst>
      <p:ext uri="{BB962C8B-B14F-4D97-AF65-F5344CB8AC3E}">
        <p14:creationId xmlns:p14="http://schemas.microsoft.com/office/powerpoint/2010/main" xmlns="" val="3961339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Đo tiêu hao năng lượng ở bn TKNT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>
                <a:latin typeface="Times New Roman"/>
                <a:cs typeface="Times New Roman"/>
              </a:rPr>
              <a:t>Cung cấp quá nhiều chất dinh dưỡng:</a:t>
            </a:r>
          </a:p>
          <a:p>
            <a:pPr lvl="1">
              <a:lnSpc>
                <a:spcPct val="150000"/>
              </a:lnSpc>
            </a:pPr>
            <a:r>
              <a:rPr lang="en-US">
                <a:latin typeface="Times New Roman"/>
                <a:cs typeface="Times New Roman"/>
              </a:rPr>
              <a:t>Tăng đường huyết</a:t>
            </a:r>
          </a:p>
          <a:p>
            <a:pPr lvl="1">
              <a:lnSpc>
                <a:spcPct val="150000"/>
              </a:lnSpc>
            </a:pPr>
            <a:r>
              <a:rPr lang="en-US">
                <a:latin typeface="Times New Roman"/>
                <a:cs typeface="Times New Roman"/>
              </a:rPr>
              <a:t>Tăn nhu cầu insulin</a:t>
            </a:r>
          </a:p>
          <a:p>
            <a:pPr lvl="1">
              <a:lnSpc>
                <a:spcPct val="150000"/>
              </a:lnSpc>
            </a:pPr>
            <a:r>
              <a:rPr lang="en-US">
                <a:latin typeface="Times New Roman"/>
                <a:cs typeface="Times New Roman"/>
              </a:rPr>
              <a:t>Tăng sản sinh CO2, khó cai máy</a:t>
            </a:r>
          </a:p>
          <a:p>
            <a:pPr lvl="1">
              <a:lnSpc>
                <a:spcPct val="150000"/>
              </a:lnSpc>
            </a:pPr>
            <a:r>
              <a:rPr lang="en-US">
                <a:latin typeface="Times New Roman"/>
                <a:cs typeface="Times New Roman"/>
              </a:rPr>
              <a:t>Nhiễm mỡ gan</a:t>
            </a:r>
          </a:p>
          <a:p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27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Câu hỏi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Bệnh nhân thông khí nhân tạo cần bao nhiêu năng lượng mỗi ngày ???</a:t>
            </a:r>
          </a:p>
        </p:txBody>
      </p:sp>
    </p:spTree>
    <p:extLst>
      <p:ext uri="{BB962C8B-B14F-4D97-AF65-F5344CB8AC3E}">
        <p14:creationId xmlns:p14="http://schemas.microsoft.com/office/powerpoint/2010/main" xmlns="" val="1248271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Các PP đo tiêu hao năng lượng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Đo calo trực tiếp</a:t>
            </a:r>
          </a:p>
          <a:p>
            <a:r>
              <a:rPr lang="en-US"/>
              <a:t>Harris Benedict</a:t>
            </a:r>
          </a:p>
          <a:p>
            <a:r>
              <a:rPr lang="en-US"/>
              <a:t>CT đơn giản 25</a:t>
            </a:r>
          </a:p>
          <a:p>
            <a:r>
              <a:rPr lang="en-US"/>
              <a:t>Penstate1998</a:t>
            </a:r>
          </a:p>
          <a:p>
            <a:r>
              <a:rPr lang="en-US"/>
              <a:t>Indirect Calometry</a:t>
            </a:r>
          </a:p>
        </p:txBody>
      </p:sp>
    </p:spTree>
    <p:extLst>
      <p:ext uri="{BB962C8B-B14F-4D97-AF65-F5344CB8AC3E}">
        <p14:creationId xmlns:p14="http://schemas.microsoft.com/office/powerpoint/2010/main" xmlns="" val="4166051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PP đo tiêu hao năng lượng trực tiếp</a:t>
            </a:r>
          </a:p>
        </p:txBody>
      </p:sp>
      <p:pic>
        <p:nvPicPr>
          <p:cNvPr id="4" name="Picture 3" descr="Screen Shot 2016-06-19 at 8.41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0421" y="1604211"/>
            <a:ext cx="5619675" cy="41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093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PP đo tiêu hao năng lượng trực tiếp</a:t>
            </a:r>
          </a:p>
        </p:txBody>
      </p:sp>
      <p:pic>
        <p:nvPicPr>
          <p:cNvPr id="3" name="Picture 2" descr="Screen Shot 2016-06-19 at 8.42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263" y="1541471"/>
            <a:ext cx="7432842" cy="513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8991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Công thức Harris Benedict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13" y="2176463"/>
            <a:ext cx="4752975" cy="20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2327275" y="6494463"/>
            <a:ext cx="4397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9pPr>
          </a:lstStyle>
          <a:p>
            <a:r>
              <a:rPr lang="en-GB" altLang="en-US" sz="1000">
                <a:solidFill>
                  <a:srgbClr val="1E4191"/>
                </a:solidFill>
                <a:latin typeface="GE Inspira Pitch" pitchFamily="34" charset="0"/>
              </a:rPr>
              <a:t>Handbook of Gas Exchange and Indirect Calorimetry, J. Takala, P. Merilainen </a:t>
            </a:r>
          </a:p>
        </p:txBody>
      </p:sp>
      <p:cxnSp>
        <p:nvCxnSpPr>
          <p:cNvPr id="67589" name="Straight Connector 7"/>
          <p:cNvCxnSpPr>
            <a:cxnSpLocks noChangeShapeType="1"/>
          </p:cNvCxnSpPr>
          <p:nvPr/>
        </p:nvCxnSpPr>
        <p:spPr bwMode="auto">
          <a:xfrm>
            <a:off x="2252663" y="3511550"/>
            <a:ext cx="14287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590" name="Straight Connector 11"/>
          <p:cNvCxnSpPr>
            <a:cxnSpLocks noChangeShapeType="1"/>
          </p:cNvCxnSpPr>
          <p:nvPr/>
        </p:nvCxnSpPr>
        <p:spPr bwMode="auto">
          <a:xfrm>
            <a:off x="2614613" y="3511550"/>
            <a:ext cx="14287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591" name="Straight Connector 12"/>
          <p:cNvCxnSpPr>
            <a:cxnSpLocks noChangeShapeType="1"/>
          </p:cNvCxnSpPr>
          <p:nvPr/>
        </p:nvCxnSpPr>
        <p:spPr bwMode="auto">
          <a:xfrm>
            <a:off x="3125788" y="3511550"/>
            <a:ext cx="14287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592" name="Oval 13"/>
          <p:cNvSpPr>
            <a:spLocks noChangeArrowheads="1"/>
          </p:cNvSpPr>
          <p:nvPr/>
        </p:nvSpPr>
        <p:spPr bwMode="auto">
          <a:xfrm>
            <a:off x="3986213" y="2022475"/>
            <a:ext cx="1079500" cy="879475"/>
          </a:xfrm>
          <a:prstGeom prst="ellipse">
            <a:avLst/>
          </a:prstGeom>
          <a:noFill/>
          <a:ln w="57150" algn="ctr">
            <a:solidFill>
              <a:srgbClr val="FF0000">
                <a:alpha val="2117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E Inspir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9pPr>
          </a:lstStyle>
          <a:p>
            <a:endParaRPr lang="en-GB" altLang="en-US">
              <a:solidFill>
                <a:srgbClr val="1E4191"/>
              </a:solidFill>
              <a:latin typeface="GE Inspira Pitch" pitchFamily="34" charset="0"/>
            </a:endParaRPr>
          </a:p>
        </p:txBody>
      </p:sp>
      <p:sp>
        <p:nvSpPr>
          <p:cNvPr id="67593" name="TextBox 14"/>
          <p:cNvSpPr txBox="1">
            <a:spLocks noChangeArrowheads="1"/>
          </p:cNvSpPr>
          <p:nvPr/>
        </p:nvSpPr>
        <p:spPr bwMode="auto">
          <a:xfrm>
            <a:off x="6465888" y="232886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9pPr>
          </a:lstStyle>
          <a:p>
            <a:pPr algn="ctr"/>
            <a:r>
              <a:rPr lang="en-US" altLang="en-US" sz="1800" b="1" u="sng">
                <a:solidFill>
                  <a:srgbClr val="1E4191"/>
                </a:solidFill>
                <a:latin typeface="GE Inspira Pitch" pitchFamily="34" charset="0"/>
              </a:rPr>
              <a:t>1919</a:t>
            </a:r>
          </a:p>
        </p:txBody>
      </p:sp>
      <p:sp>
        <p:nvSpPr>
          <p:cNvPr id="67594" name="TextBox 15"/>
          <p:cNvSpPr txBox="1">
            <a:spLocks noChangeArrowheads="1"/>
          </p:cNvSpPr>
          <p:nvPr/>
        </p:nvSpPr>
        <p:spPr bwMode="auto">
          <a:xfrm>
            <a:off x="6465888" y="2698750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9pPr>
          </a:lstStyle>
          <a:p>
            <a:pPr algn="ctr"/>
            <a:r>
              <a:rPr lang="en-US" altLang="en-US" sz="1400" b="1">
                <a:solidFill>
                  <a:srgbClr val="1E4191"/>
                </a:solidFill>
                <a:latin typeface="GE Inspira Pitch" pitchFamily="34" charset="0"/>
              </a:rPr>
              <a:t>Average BMI ~21</a:t>
            </a:r>
          </a:p>
        </p:txBody>
      </p:sp>
      <p:sp>
        <p:nvSpPr>
          <p:cNvPr id="67595" name="TextBox 16"/>
          <p:cNvSpPr txBox="1">
            <a:spLocks noChangeArrowheads="1"/>
          </p:cNvSpPr>
          <p:nvPr/>
        </p:nvSpPr>
        <p:spPr bwMode="auto">
          <a:xfrm>
            <a:off x="6465888" y="3006725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9pPr>
          </a:lstStyle>
          <a:p>
            <a:pPr algn="ctr"/>
            <a:r>
              <a:rPr lang="en-US" altLang="en-US" sz="1800" b="1" u="sng">
                <a:solidFill>
                  <a:srgbClr val="1E4191"/>
                </a:solidFill>
                <a:latin typeface="GE Inspira Pitch" pitchFamily="34" charset="0"/>
              </a:rPr>
              <a:t>2010</a:t>
            </a:r>
          </a:p>
        </p:txBody>
      </p:sp>
      <p:sp>
        <p:nvSpPr>
          <p:cNvPr id="67596" name="TextBox 17"/>
          <p:cNvSpPr txBox="1">
            <a:spLocks noChangeArrowheads="1"/>
          </p:cNvSpPr>
          <p:nvPr/>
        </p:nvSpPr>
        <p:spPr bwMode="auto">
          <a:xfrm>
            <a:off x="6465888" y="3489325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9pPr>
          </a:lstStyle>
          <a:p>
            <a:pPr algn="ctr"/>
            <a:r>
              <a:rPr lang="en-US" altLang="en-US" sz="1400" b="1">
                <a:solidFill>
                  <a:srgbClr val="1E4191"/>
                </a:solidFill>
                <a:latin typeface="GE Inspira Pitch" pitchFamily="34" charset="0"/>
              </a:rPr>
              <a:t>Average BMI ~28</a:t>
            </a:r>
          </a:p>
        </p:txBody>
      </p:sp>
      <p:sp>
        <p:nvSpPr>
          <p:cNvPr id="67597" name="Rectangle 8"/>
          <p:cNvSpPr>
            <a:spLocks noChangeArrowheads="1"/>
          </p:cNvSpPr>
          <p:nvPr/>
        </p:nvSpPr>
        <p:spPr bwMode="auto">
          <a:xfrm>
            <a:off x="6465888" y="2328863"/>
            <a:ext cx="2049462" cy="181133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GE Inspir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9pPr>
          </a:lstStyle>
          <a:p>
            <a:endParaRPr lang="en-GB" altLang="en-US">
              <a:solidFill>
                <a:srgbClr val="1E4191"/>
              </a:solidFill>
              <a:latin typeface="GE Inspira Pitch" pitchFamily="34" charset="0"/>
            </a:endParaRPr>
          </a:p>
        </p:txBody>
      </p:sp>
      <p:sp>
        <p:nvSpPr>
          <p:cNvPr id="67598" name="TextBox 10"/>
          <p:cNvSpPr txBox="1">
            <a:spLocks noChangeArrowheads="1"/>
          </p:cNvSpPr>
          <p:nvPr/>
        </p:nvSpPr>
        <p:spPr bwMode="auto">
          <a:xfrm>
            <a:off x="8053388" y="3908425"/>
            <a:ext cx="3873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" pitchFamily="34" charset="0"/>
              </a:defRPr>
            </a:lvl9pPr>
          </a:lstStyle>
          <a:p>
            <a:r>
              <a:rPr lang="en-GB" altLang="en-US" sz="900">
                <a:solidFill>
                  <a:srgbClr val="1E4191"/>
                </a:solidFill>
                <a:latin typeface="GE Inspira Pitch" pitchFamily="34" charset="0"/>
              </a:rPr>
              <a:t>USA</a:t>
            </a:r>
          </a:p>
        </p:txBody>
      </p:sp>
      <p:pic>
        <p:nvPicPr>
          <p:cNvPr id="15" name="Picture 2" descr="C:\Users\212423741\AppData\Local\Microsoft\Windows\Temporary Internet Files\Content.IE5\2OBKSCYP\fat-baby-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5713" y="4593262"/>
            <a:ext cx="1939290" cy="151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212423741\AppData\Local\Microsoft\Windows\Temporary Internet Files\Content.IE5\2OBKSCYP\mewatongu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9107" y="4614208"/>
            <a:ext cx="1819556" cy="149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611880" y="5351774"/>
            <a:ext cx="123444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9761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" descr="1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533400"/>
            <a:ext cx="8116888" cy="5500688"/>
          </a:xfrm>
        </p:spPr>
      </p:pic>
    </p:spTree>
    <p:extLst>
      <p:ext uri="{BB962C8B-B14F-4D97-AF65-F5344CB8AC3E}">
        <p14:creationId xmlns:p14="http://schemas.microsoft.com/office/powerpoint/2010/main" xmlns="" val="35967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Công thức Penstate1998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Dành cho bn thở máy</a:t>
            </a:r>
          </a:p>
          <a:p>
            <a:pPr marL="0" indent="0">
              <a:buNone/>
            </a:pPr>
            <a:r>
              <a:rPr lang="de-DE" b="1"/>
              <a:t>Penn State (1998)</a:t>
            </a:r>
            <a:endParaRPr lang="de-DE">
              <a:effectLst/>
            </a:endParaRPr>
          </a:p>
          <a:p>
            <a:pPr marL="0" indent="0">
              <a:buNone/>
            </a:pPr>
            <a:r>
              <a:rPr lang="de-DE"/>
              <a:t>1.1(HBE) + 140(Tmax) + 32(Ve) – 5340</a:t>
            </a:r>
          </a:p>
          <a:p>
            <a:pPr marL="0" indent="0">
              <a:buNone/>
            </a:pPr>
            <a:r>
              <a:rPr lang="de-DE"/>
              <a:t>Tmax: nhiệt độ cao nhất</a:t>
            </a:r>
          </a:p>
          <a:p>
            <a:pPr marL="0" indent="0">
              <a:buNone/>
            </a:pPr>
            <a:r>
              <a:rPr lang="de-DE"/>
              <a:t>Ve: thông khí phút </a:t>
            </a:r>
          </a:p>
          <a:p>
            <a:pPr marL="0" indent="0">
              <a:buNone/>
            </a:pPr>
            <a:r>
              <a:rPr lang="en-US"/>
              <a:t>Tác giả Macdonald A.Nutrition 2003: độ chính xác 63% </a:t>
            </a:r>
            <a:endParaRPr lang="en-US">
              <a:effectLst/>
            </a:endParaRPr>
          </a:p>
          <a:p>
            <a:pPr marL="0" indent="0">
              <a:buNone/>
            </a:pPr>
            <a:endParaRPr lang="de-DE">
              <a:effectLst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523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alibri" panose="020F0502020204030204" pitchFamily="34" charset="0"/>
              </a:rPr>
              <a:t>ĐO CALO GIÁN TIẾP 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260" y="1215498"/>
            <a:ext cx="8668988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400" dirty="0" err="1">
                <a:latin typeface="Calibri" panose="020F0502020204030204" pitchFamily="34" charset="0"/>
              </a:rPr>
              <a:t>calorimetry</a:t>
            </a:r>
            <a:r>
              <a:rPr lang="en-GB" sz="1400" dirty="0">
                <a:latin typeface="Calibri" panose="020F0502020204030204" pitchFamily="34" charset="0"/>
              </a:rPr>
              <a:t> [</a:t>
            </a:r>
            <a:r>
              <a:rPr lang="en-GB" sz="1400" dirty="0" err="1">
                <a:latin typeface="Calibri" panose="020F0502020204030204" pitchFamily="34" charset="0"/>
              </a:rPr>
              <a:t>kal″o-rim´ĕ-tre</a:t>
            </a:r>
            <a:r>
              <a:rPr lang="en-GB" sz="1400" dirty="0">
                <a:latin typeface="Calibri" panose="020F0502020204030204" pitchFamily="34" charset="0"/>
              </a:rPr>
              <a:t>] </a:t>
            </a:r>
            <a:r>
              <a:rPr lang="en-GB" sz="1400" dirty="0" err="1">
                <a:latin typeface="Calibri" panose="020F0502020204030204" pitchFamily="34" charset="0"/>
              </a:rPr>
              <a:t>đo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sự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mất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nhiệt</a:t>
            </a:r>
            <a:r>
              <a:rPr lang="en-GB" sz="1400" dirty="0">
                <a:latin typeface="Calibri" panose="020F0502020204030204" pitchFamily="34" charset="0"/>
              </a:rPr>
              <a:t> hay </a:t>
            </a:r>
            <a:r>
              <a:rPr lang="en-GB" sz="1400" dirty="0" err="1">
                <a:latin typeface="Calibri" panose="020F0502020204030204" pitchFamily="34" charset="0"/>
              </a:rPr>
              <a:t>lưu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trữ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nhiệt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trong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bất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kỳ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hệ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thống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nào</a:t>
            </a:r>
            <a:r>
              <a:rPr lang="en-GB" sz="14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GB" sz="1400" b="1" dirty="0" err="1" smtClean="0">
                <a:latin typeface="Calibri" panose="020F0502020204030204" pitchFamily="34" charset="0"/>
              </a:rPr>
              <a:t>Phép</a:t>
            </a:r>
            <a:r>
              <a:rPr lang="en-GB" sz="1400" b="1" dirty="0" smtClean="0"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latin typeface="Calibri" panose="020F0502020204030204" pitchFamily="34" charset="0"/>
              </a:rPr>
              <a:t>đo</a:t>
            </a:r>
            <a:r>
              <a:rPr lang="en-GB" sz="1400" b="1" dirty="0">
                <a:latin typeface="Calibri" panose="020F0502020204030204" pitchFamily="34" charset="0"/>
              </a:rPr>
              <a:t> calorie </a:t>
            </a:r>
            <a:r>
              <a:rPr lang="en-GB" sz="1400" b="1" dirty="0" err="1">
                <a:latin typeface="Calibri" panose="020F0502020204030204" pitchFamily="34" charset="0"/>
              </a:rPr>
              <a:t>trực</a:t>
            </a:r>
            <a:r>
              <a:rPr lang="en-GB" sz="1400" b="1" dirty="0">
                <a:latin typeface="Calibri" panose="020F0502020204030204" pitchFamily="34" charset="0"/>
              </a:rPr>
              <a:t> </a:t>
            </a:r>
            <a:r>
              <a:rPr lang="en-GB" sz="1400" b="1" dirty="0" err="1">
                <a:latin typeface="Calibri" panose="020F0502020204030204" pitchFamily="34" charset="0"/>
              </a:rPr>
              <a:t>tiếp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đo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lượng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nhiệt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tạo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ra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bởi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một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đối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tượng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bao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quanh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trong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một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phòng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nhỏ</a:t>
            </a:r>
            <a:r>
              <a:rPr lang="en-GB" sz="14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GB" sz="1400" b="1" dirty="0" err="1" smtClean="0">
                <a:latin typeface="Calibri" panose="020F0502020204030204" pitchFamily="34" charset="0"/>
              </a:rPr>
              <a:t>Phép</a:t>
            </a:r>
            <a:r>
              <a:rPr lang="en-GB" sz="1400" b="1" dirty="0" smtClean="0">
                <a:latin typeface="Calibri" panose="020F0502020204030204" pitchFamily="34" charset="0"/>
              </a:rPr>
              <a:t> </a:t>
            </a:r>
            <a:r>
              <a:rPr lang="en-GB" sz="1400" b="1" dirty="0" err="1" smtClean="0">
                <a:latin typeface="Calibri" panose="020F0502020204030204" pitchFamily="34" charset="0"/>
              </a:rPr>
              <a:t>đo</a:t>
            </a:r>
            <a:r>
              <a:rPr lang="en-GB" sz="1400" b="1" dirty="0" smtClean="0">
                <a:latin typeface="Calibri" panose="020F0502020204030204" pitchFamily="34" charset="0"/>
              </a:rPr>
              <a:t> calorie </a:t>
            </a:r>
            <a:r>
              <a:rPr lang="en-GB" sz="1400" b="1" dirty="0" err="1" smtClean="0">
                <a:latin typeface="Calibri" panose="020F0502020204030204" pitchFamily="34" charset="0"/>
              </a:rPr>
              <a:t>gián</a:t>
            </a:r>
            <a:r>
              <a:rPr lang="en-GB" sz="1400" b="1" dirty="0" smtClean="0">
                <a:latin typeface="Calibri" panose="020F0502020204030204" pitchFamily="34" charset="0"/>
              </a:rPr>
              <a:t> </a:t>
            </a:r>
            <a:r>
              <a:rPr lang="en-GB" sz="1400" b="1" dirty="0" err="1" smtClean="0">
                <a:latin typeface="Calibri" panose="020F0502020204030204" pitchFamily="34" charset="0"/>
              </a:rPr>
              <a:t>tiếp</a:t>
            </a:r>
            <a:r>
              <a:rPr lang="en-GB" sz="1400" b="1" dirty="0" smtClean="0">
                <a:latin typeface="Calibri" panose="020F0502020204030204" pitchFamily="34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</a:rPr>
              <a:t>đo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</a:rPr>
              <a:t>lượng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</a:rPr>
              <a:t>nhiệt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</a:rPr>
              <a:t>tạo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</a:rPr>
              <a:t>ra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</a:rPr>
              <a:t>bởi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</a:rPr>
              <a:t>một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</a:rPr>
              <a:t>đối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</a:rPr>
              <a:t>tượng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</a:rPr>
              <a:t>bằng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</a:rPr>
              <a:t>cách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</a:rPr>
              <a:t>xác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</a:rPr>
              <a:t>định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</a:rPr>
              <a:t>lượng</a:t>
            </a:r>
            <a:r>
              <a:rPr lang="en-GB" sz="1400" dirty="0" smtClean="0">
                <a:latin typeface="Calibri" panose="020F0502020204030204" pitchFamily="34" charset="0"/>
              </a:rPr>
              <a:t> oxy </a:t>
            </a:r>
            <a:r>
              <a:rPr lang="en-GB" sz="1400" dirty="0" err="1" smtClean="0">
                <a:latin typeface="Calibri" panose="020F0502020204030204" pitchFamily="34" charset="0"/>
              </a:rPr>
              <a:t>tiêu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</a:rPr>
              <a:t>thụ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</a:rPr>
              <a:t>và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</a:rPr>
              <a:t>lượng</a:t>
            </a:r>
            <a:r>
              <a:rPr lang="en-GB" sz="1400" dirty="0" smtClean="0">
                <a:latin typeface="Calibri" panose="020F0502020204030204" pitchFamily="34" charset="0"/>
              </a:rPr>
              <a:t> carbon dioxide </a:t>
            </a:r>
            <a:r>
              <a:rPr lang="en-GB" sz="1400" dirty="0" err="1" smtClean="0">
                <a:latin typeface="Calibri" panose="020F0502020204030204" pitchFamily="34" charset="0"/>
              </a:rPr>
              <a:t>thải</a:t>
            </a:r>
            <a:r>
              <a:rPr lang="en-GB" sz="1400" dirty="0" smtClean="0">
                <a:latin typeface="Calibri" panose="020F0502020204030204" pitchFamily="34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</a:rPr>
              <a:t>ra.</a:t>
            </a:r>
            <a:endParaRPr lang="en-GB" sz="1400" b="1" dirty="0">
              <a:latin typeface="Calibri" panose="020F0502020204030204" pitchFamily="34" charset="0"/>
            </a:endParaRPr>
          </a:p>
          <a:p>
            <a:endParaRPr lang="en-GB" sz="1400" dirty="0" smtClean="0">
              <a:latin typeface="Calibri" panose="020F0502020204030204" pitchFamily="34" charset="0"/>
            </a:endParaRPr>
          </a:p>
          <a:p>
            <a:r>
              <a:rPr lang="en-GB" sz="1400" dirty="0" smtClean="0">
                <a:latin typeface="Calibri" panose="020F0502020204030204" pitchFamily="34" charset="0"/>
              </a:rPr>
              <a:t>Miller-Keane </a:t>
            </a:r>
            <a:r>
              <a:rPr lang="en-GB" sz="1400" dirty="0" err="1">
                <a:latin typeface="Calibri" panose="020F0502020204030204" pitchFamily="34" charset="0"/>
              </a:rPr>
              <a:t>Encyclopedia</a:t>
            </a:r>
            <a:r>
              <a:rPr lang="en-GB" sz="1400" dirty="0">
                <a:latin typeface="Calibri" panose="020F0502020204030204" pitchFamily="34" charset="0"/>
              </a:rPr>
              <a:t> and Dictionary of Medicine, Nursing, and Allied Health, Seventh Edition. © 2003 by Saunders, an imprint of Elsevier, Inc. All rights reserved.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6136" y="3075057"/>
            <a:ext cx="7471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C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H</a:t>
            </a:r>
            <a:r>
              <a:rPr lang="en-GB" sz="4000" baseline="-25000" dirty="0" smtClean="0"/>
              <a:t>5</a:t>
            </a:r>
            <a:r>
              <a:rPr lang="en-GB" sz="4000" dirty="0" smtClean="0"/>
              <a:t>OH + 3*O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 =&gt; 2*CO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 + 3*H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O</a:t>
            </a:r>
            <a:endParaRPr lang="en-GB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74" y="4329129"/>
            <a:ext cx="1603169" cy="155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Oval 29"/>
          <p:cNvSpPr/>
          <p:nvPr/>
        </p:nvSpPr>
        <p:spPr bwMode="auto">
          <a:xfrm>
            <a:off x="2903926" y="2815936"/>
            <a:ext cx="1430567" cy="1226128"/>
          </a:xfrm>
          <a:prstGeom prst="ellipse">
            <a:avLst/>
          </a:prstGeom>
          <a:noFill/>
          <a:ln w="57150" cap="flat" cmpd="sng" algn="ctr">
            <a:solidFill>
              <a:srgbClr val="FF0000">
                <a:alpha val="7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 Inspira Pitch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791692" y="2815936"/>
            <a:ext cx="1579418" cy="1226128"/>
          </a:xfrm>
          <a:prstGeom prst="ellipse">
            <a:avLst/>
          </a:prstGeom>
          <a:noFill/>
          <a:ln w="57150" cap="flat" cmpd="sng" algn="ctr">
            <a:solidFill>
              <a:srgbClr val="FF0000">
                <a:alpha val="7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 Inspira Pitch" pitchFamily="34" charset="0"/>
            </a:endParaRPr>
          </a:p>
        </p:txBody>
      </p:sp>
      <p:pic>
        <p:nvPicPr>
          <p:cNvPr id="34" name="Content Placeholder 6" descr="GE CO2 Module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3140" y="4512624"/>
            <a:ext cx="2120860" cy="193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Content Placeholder 5" descr="D-Lite Sens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28900" y="4667118"/>
            <a:ext cx="3886200" cy="14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19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</a:t>
            </a:r>
            <a:r>
              <a:rPr lang="en-US" smtClean="0"/>
              <a:t>hỉ số RQ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r>
              <a:rPr lang="en-US" b="1" smtClean="0"/>
              <a:t>&gt; 1.00	</a:t>
            </a:r>
            <a:r>
              <a:rPr lang="en-US" smtClean="0"/>
              <a:t>: Thừa dinh dưỡng, tăng thông khí, toan chuyển hóa, tích mỡ</a:t>
            </a:r>
            <a:endParaRPr lang="en-US"/>
          </a:p>
          <a:p>
            <a:r>
              <a:rPr lang="en-US"/>
              <a:t>0.9-1.00 </a:t>
            </a:r>
            <a:r>
              <a:rPr lang="en-US" smtClean="0"/>
              <a:t>	: đốt đường</a:t>
            </a:r>
            <a:endParaRPr lang="en-US"/>
          </a:p>
          <a:p>
            <a:r>
              <a:rPr lang="en-US"/>
              <a:t>0.8-0.9 </a:t>
            </a:r>
            <a:r>
              <a:rPr lang="en-US" smtClean="0"/>
              <a:t>	: đốt mỡ, protein và đường</a:t>
            </a:r>
            <a:endParaRPr lang="en-US"/>
          </a:p>
          <a:p>
            <a:r>
              <a:rPr lang="en-US" smtClean="0"/>
              <a:t>0.7-0.8	: đốt mỡ và protein</a:t>
            </a:r>
            <a:endParaRPr lang="en-US"/>
          </a:p>
          <a:p>
            <a:r>
              <a:rPr lang="fi-FI" b="1"/>
              <a:t>&lt;0.7 </a:t>
            </a:r>
            <a:r>
              <a:rPr lang="fi-FI" b="1" smtClean="0"/>
              <a:t>		: Thiếu dinh dưỡng, thiếu thông khí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730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Dung tích cặn chức năng</a:t>
            </a:r>
          </a:p>
        </p:txBody>
      </p:sp>
      <p:pic>
        <p:nvPicPr>
          <p:cNvPr id="5" name="Picture 4" descr="Screen Shot 2016-06-16 at 11.59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29" y="1503580"/>
            <a:ext cx="7735803" cy="470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648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Đánh giá PP đo calo gián tiếp</a:t>
            </a:r>
          </a:p>
        </p:txBody>
      </p:sp>
      <p:pic>
        <p:nvPicPr>
          <p:cNvPr id="4" name="Picture 3" descr="Screen Shot 2016-06-19 at 9.1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18265"/>
            <a:ext cx="9144000" cy="2899530"/>
          </a:xfrm>
          <a:prstGeom prst="rect">
            <a:avLst/>
          </a:prstGeom>
        </p:spPr>
      </p:pic>
      <p:pic>
        <p:nvPicPr>
          <p:cNvPr id="5" name="Picture 4" descr="Screen Shot 2016-06-19 at 9.16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01779"/>
            <a:ext cx="9144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496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sánh các pp đo – 93 bn TKNT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4300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42556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Một số điểm lưu 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latin typeface="Times New Roman"/>
                <a:cs typeface="Times New Roman"/>
              </a:rPr>
              <a:t>Bệnh nhân tình trạng TKNT ổn định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Thở chống máy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Thở nhanh &gt; 35 l/phút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Vật vã, co giật….</a:t>
            </a:r>
          </a:p>
          <a:p>
            <a:r>
              <a:rPr lang="en-US">
                <a:latin typeface="Times New Roman"/>
                <a:cs typeface="Times New Roman"/>
              </a:rPr>
              <a:t>Nhu cầu FiO2 &lt; 60%</a:t>
            </a:r>
          </a:p>
          <a:p>
            <a:r>
              <a:rPr lang="en-US">
                <a:latin typeface="Times New Roman"/>
                <a:cs typeface="Times New Roman"/>
              </a:rPr>
              <a:t>Không có dò khí, fistule, dẫn lưu ngực</a:t>
            </a:r>
          </a:p>
          <a:p>
            <a:r>
              <a:rPr lang="en-US">
                <a:latin typeface="Times New Roman"/>
                <a:cs typeface="Times New Roman"/>
              </a:rPr>
              <a:t>Không lọc máu</a:t>
            </a:r>
          </a:p>
          <a:p>
            <a:r>
              <a:rPr lang="en-US">
                <a:latin typeface="Times New Roman"/>
                <a:cs typeface="Times New Roman"/>
              </a:rPr>
              <a:t>Không có tuần hoàn ngoài cơ thể</a:t>
            </a:r>
          </a:p>
          <a:p>
            <a:r>
              <a:rPr lang="en-US">
                <a:latin typeface="Times New Roman"/>
                <a:cs typeface="Times New Roman"/>
              </a:rPr>
              <a:t>Không có sử dụng khí trộn khác</a:t>
            </a:r>
          </a:p>
          <a:p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373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Đánh giá PP đo calo gián tiếp</a:t>
            </a:r>
          </a:p>
        </p:txBody>
      </p:sp>
      <p:pic>
        <p:nvPicPr>
          <p:cNvPr id="4" name="Picture 3" descr="Screen Shot 2016-06-19 at 9.1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18265"/>
            <a:ext cx="9144000" cy="2899530"/>
          </a:xfrm>
          <a:prstGeom prst="rect">
            <a:avLst/>
          </a:prstGeom>
        </p:spPr>
      </p:pic>
      <p:pic>
        <p:nvPicPr>
          <p:cNvPr id="5" name="Picture 4" descr="Screen Shot 2016-06-19 at 9.16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01779"/>
            <a:ext cx="9144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648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XIN TRÂN TRỌNG CẢM ƠN</a:t>
            </a:r>
          </a:p>
        </p:txBody>
      </p:sp>
      <p:pic>
        <p:nvPicPr>
          <p:cNvPr id="4" name="Picture 3" descr="Screen Shot 2016-06-19 at 9.25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9690" y="1417638"/>
            <a:ext cx="3380205" cy="48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64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Các phương pháp đo FRC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>
                <a:latin typeface="Times New Roman"/>
                <a:cs typeface="Times New Roman"/>
              </a:rPr>
              <a:t>Hình ảnh học: CT ngực, đo trở kháng…</a:t>
            </a:r>
          </a:p>
          <a:p>
            <a:pPr>
              <a:lnSpc>
                <a:spcPct val="150000"/>
              </a:lnSpc>
            </a:pPr>
            <a:r>
              <a:rPr lang="en-US">
                <a:latin typeface="Times New Roman"/>
                <a:cs typeface="Times New Roman"/>
              </a:rPr>
              <a:t>Máy đo thể tích: body plethysmography</a:t>
            </a:r>
          </a:p>
          <a:p>
            <a:pPr>
              <a:lnSpc>
                <a:spcPct val="150000"/>
              </a:lnSpc>
            </a:pPr>
            <a:r>
              <a:rPr lang="en-US">
                <a:latin typeface="Times New Roman"/>
                <a:cs typeface="Times New Roman"/>
              </a:rPr>
              <a:t>Pha loãng khí</a:t>
            </a:r>
          </a:p>
          <a:p>
            <a:pPr lvl="1">
              <a:lnSpc>
                <a:spcPct val="150000"/>
              </a:lnSpc>
            </a:pPr>
            <a:r>
              <a:rPr lang="en-US">
                <a:latin typeface="Times New Roman"/>
                <a:cs typeface="Times New Roman"/>
              </a:rPr>
              <a:t>Washin/Washout Nitrogen</a:t>
            </a:r>
          </a:p>
          <a:p>
            <a:pPr lvl="1">
              <a:lnSpc>
                <a:spcPct val="150000"/>
              </a:lnSpc>
            </a:pPr>
            <a:r>
              <a:rPr lang="en-US">
                <a:latin typeface="Times New Roman"/>
                <a:cs typeface="Times New Roman"/>
              </a:rPr>
              <a:t>Washin/out oxygen</a:t>
            </a:r>
          </a:p>
        </p:txBody>
      </p:sp>
    </p:spTree>
    <p:extLst>
      <p:ext uri="{BB962C8B-B14F-4D97-AF65-F5344CB8AC3E}">
        <p14:creationId xmlns:p14="http://schemas.microsoft.com/office/powerpoint/2010/main" xmlns="" val="93064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/>
                <a:cs typeface="Times New Roman"/>
              </a:rPr>
              <a:t>Đo thể tích phổi – Plethysmography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24121" cy="4525963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 Dubois 1956</a:t>
            </a:r>
          </a:p>
          <a:p>
            <a:r>
              <a:rPr lang="en-US">
                <a:latin typeface="Times New Roman"/>
                <a:cs typeface="Times New Roman"/>
              </a:rPr>
              <a:t>Cho bn vào hộp kín</a:t>
            </a:r>
          </a:p>
          <a:p>
            <a:r>
              <a:rPr lang="en-US">
                <a:latin typeface="Times New Roman"/>
                <a:cs typeface="Times New Roman"/>
              </a:rPr>
              <a:t>Đo thay đổi V và P </a:t>
            </a:r>
          </a:p>
        </p:txBody>
      </p:sp>
      <p:pic>
        <p:nvPicPr>
          <p:cNvPr id="4" name="Picture 3" descr="Screen Shot 2016-06-17 at 12.23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2487" y="1462063"/>
            <a:ext cx="3814313" cy="46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6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18 at 7.2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5800" y="0"/>
            <a:ext cx="5217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66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Hình ảnh học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XQ , EIT chiếu trở kháng điện học</a:t>
            </a:r>
          </a:p>
          <a:p>
            <a:r>
              <a:rPr lang="en-US" b="1">
                <a:solidFill>
                  <a:srgbClr val="FF0000"/>
                </a:solidFill>
                <a:latin typeface="Times New Roman"/>
                <a:cs typeface="Times New Roman"/>
              </a:rPr>
              <a:t>CT ngực serial: tiêu chuẩn vàng</a:t>
            </a:r>
          </a:p>
          <a:p>
            <a:r>
              <a:rPr lang="en-US">
                <a:latin typeface="Times New Roman"/>
                <a:cs typeface="Times New Roman"/>
              </a:rPr>
              <a:t>Khó thực thi trên bệnh nhân</a:t>
            </a:r>
          </a:p>
          <a:p>
            <a:r>
              <a:rPr lang="en-US">
                <a:latin typeface="Times New Roman"/>
                <a:cs typeface="Times New Roman"/>
              </a:rPr>
              <a:t>Chuyển bn tới phòng Xq</a:t>
            </a:r>
          </a:p>
          <a:p>
            <a:r>
              <a:rPr lang="en-US">
                <a:latin typeface="Times New Roman"/>
                <a:cs typeface="Times New Roman"/>
              </a:rPr>
              <a:t>Nhiễm tia</a:t>
            </a:r>
          </a:p>
          <a:p>
            <a:r>
              <a:rPr lang="en-US">
                <a:latin typeface="Times New Roman"/>
                <a:cs typeface="Times New Roman"/>
              </a:rPr>
              <a:t>Chủ yếu mang tính nghiên cứu</a:t>
            </a:r>
          </a:p>
          <a:p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6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PP Pha loãng khí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Helium</a:t>
            </a:r>
          </a:p>
          <a:p>
            <a:r>
              <a:rPr lang="en-US">
                <a:latin typeface="Times New Roman"/>
                <a:cs typeface="Times New Roman"/>
              </a:rPr>
              <a:t>Ngắt bn khỏi máy thở</a:t>
            </a:r>
          </a:p>
          <a:p>
            <a:r>
              <a:rPr lang="en-US">
                <a:latin typeface="Times New Roman"/>
                <a:cs typeface="Times New Roman"/>
              </a:rPr>
              <a:t>Bóp bóng có khí helium</a:t>
            </a:r>
          </a:p>
          <a:p>
            <a:r>
              <a:rPr lang="en-US">
                <a:latin typeface="Times New Roman"/>
                <a:cs typeface="Times New Roman"/>
              </a:rPr>
              <a:t>Tỉ lệ Helium còn lại sau khi trộn sẽ tính ra FLC</a:t>
            </a:r>
          </a:p>
          <a:p>
            <a:r>
              <a:rPr lang="en-US">
                <a:latin typeface="Times New Roman"/>
                <a:cs typeface="Times New Roman"/>
              </a:rPr>
              <a:t>Nguy cơ mất PEEP</a:t>
            </a:r>
          </a:p>
          <a:p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6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18 at 10.0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976" y="1315726"/>
            <a:ext cx="7599942" cy="482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787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857</Words>
  <Application>Microsoft Macintosh PowerPoint</Application>
  <PresentationFormat>On-screen Show (4:3)</PresentationFormat>
  <Paragraphs>152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THEO DÕI FRC VÀ TIÊU HAO NĂNG LƯỢNG Ở BN TKNT</vt:lpstr>
      <vt:lpstr>Nội dung</vt:lpstr>
      <vt:lpstr>Dung tích cặn chức năng</vt:lpstr>
      <vt:lpstr>Các phương pháp đo FRC</vt:lpstr>
      <vt:lpstr>Đo thể tích phổi – Plethysmography</vt:lpstr>
      <vt:lpstr>Slide 6</vt:lpstr>
      <vt:lpstr>Hình ảnh học</vt:lpstr>
      <vt:lpstr>PP Pha loãng khí</vt:lpstr>
      <vt:lpstr>Slide 9</vt:lpstr>
      <vt:lpstr>PP Washin/washout</vt:lpstr>
      <vt:lpstr>Nguyên lý</vt:lpstr>
      <vt:lpstr>Đo FRC hiện đại</vt:lpstr>
      <vt:lpstr>FRC và TKNT</vt:lpstr>
      <vt:lpstr>Áp dụng FRC trong TKNT</vt:lpstr>
      <vt:lpstr>PEEP Inview</vt:lpstr>
      <vt:lpstr>FRC VÀ HUY ĐỘNG PHẾ NANG</vt:lpstr>
      <vt:lpstr>Ví dụ 1</vt:lpstr>
      <vt:lpstr>Ví dụ 2</vt:lpstr>
      <vt:lpstr>Đo tiêu hao năng lượng ở BN TKNT</vt:lpstr>
      <vt:lpstr>Đo tiêu hao năng lượng ở bn TKNT</vt:lpstr>
      <vt:lpstr>Câu hỏi</vt:lpstr>
      <vt:lpstr>Các PP đo tiêu hao năng lượng</vt:lpstr>
      <vt:lpstr>PP đo tiêu hao năng lượng trực tiếp</vt:lpstr>
      <vt:lpstr>PP đo tiêu hao năng lượng trực tiếp</vt:lpstr>
      <vt:lpstr>Công thức Harris Benedict</vt:lpstr>
      <vt:lpstr>Slide 26</vt:lpstr>
      <vt:lpstr>Công thức Penstate1998</vt:lpstr>
      <vt:lpstr>ĐO CALO GIÁN TIẾP </vt:lpstr>
      <vt:lpstr>Chỉ số RQ</vt:lpstr>
      <vt:lpstr>Đánh giá PP đo calo gián tiếp</vt:lpstr>
      <vt:lpstr>So sánh các pp đo – 93 bn TKNT</vt:lpstr>
      <vt:lpstr>Một số điểm lưu ý</vt:lpstr>
      <vt:lpstr>Đánh giá PP đo calo gián tiếp</vt:lpstr>
      <vt:lpstr>XIN TRÂN TRỌNG CẢM ƠN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 DÕI FRC VÀ TIÊU HAO NĂNG LƯỢNG Ở BN TKNT</dc:title>
  <dc:creator>Nguyễn Hữu Quân</dc:creator>
  <cp:lastModifiedBy>Windows User</cp:lastModifiedBy>
  <cp:revision>23</cp:revision>
  <dcterms:created xsi:type="dcterms:W3CDTF">2016-06-16T16:51:34Z</dcterms:created>
  <dcterms:modified xsi:type="dcterms:W3CDTF">2016-06-19T17:12:41Z</dcterms:modified>
</cp:coreProperties>
</file>