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2" r:id="rId1"/>
  </p:sldMasterIdLst>
  <p:notesMasterIdLst>
    <p:notesMasterId r:id="rId36"/>
  </p:notesMasterIdLst>
  <p:sldIdLst>
    <p:sldId id="256" r:id="rId2"/>
    <p:sldId id="257" r:id="rId3"/>
    <p:sldId id="310" r:id="rId4"/>
    <p:sldId id="259" r:id="rId5"/>
    <p:sldId id="293" r:id="rId6"/>
    <p:sldId id="295" r:id="rId7"/>
    <p:sldId id="315" r:id="rId8"/>
    <p:sldId id="318" r:id="rId9"/>
    <p:sldId id="319" r:id="rId10"/>
    <p:sldId id="321" r:id="rId11"/>
    <p:sldId id="322" r:id="rId12"/>
    <p:sldId id="323" r:id="rId13"/>
    <p:sldId id="326" r:id="rId14"/>
    <p:sldId id="360" r:id="rId15"/>
    <p:sldId id="314" r:id="rId16"/>
    <p:sldId id="309" r:id="rId17"/>
    <p:sldId id="325" r:id="rId18"/>
    <p:sldId id="324" r:id="rId19"/>
    <p:sldId id="327" r:id="rId20"/>
    <p:sldId id="334" r:id="rId21"/>
    <p:sldId id="335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8" r:id="rId32"/>
    <p:sldId id="359" r:id="rId33"/>
    <p:sldId id="361" r:id="rId34"/>
    <p:sldId id="36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96A696C-0223-4BA1-BEA9-FD951EE39A12}">
          <p14:sldIdLst>
            <p14:sldId id="256"/>
            <p14:sldId id="257"/>
            <p14:sldId id="310"/>
            <p14:sldId id="259"/>
          </p14:sldIdLst>
        </p14:section>
        <p14:section name="Untitled Section" id="{41AB7657-9BF2-4516-9C04-1FBAD9D1C333}">
          <p14:sldIdLst>
            <p14:sldId id="293"/>
            <p14:sldId id="295"/>
            <p14:sldId id="315"/>
            <p14:sldId id="318"/>
            <p14:sldId id="319"/>
            <p14:sldId id="321"/>
            <p14:sldId id="322"/>
            <p14:sldId id="323"/>
            <p14:sldId id="326"/>
            <p14:sldId id="360"/>
            <p14:sldId id="314"/>
            <p14:sldId id="309"/>
            <p14:sldId id="325"/>
            <p14:sldId id="324"/>
            <p14:sldId id="327"/>
            <p14:sldId id="334"/>
            <p14:sldId id="335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8"/>
            <p14:sldId id="359"/>
            <p14:sldId id="361"/>
            <p14:sldId id="3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CC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7815" autoAdjust="0"/>
  </p:normalViewPr>
  <p:slideViewPr>
    <p:cSldViewPr>
      <p:cViewPr>
        <p:scale>
          <a:sx n="80" d="100"/>
          <a:sy n="80" d="100"/>
        </p:scale>
        <p:origin x="-10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Phía chọc tĩnh mạch nách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6294011635642329E-2"/>
          <c:y val="0.34127409073865772"/>
          <c:w val="0.86231413611299501"/>
          <c:h val="0.5967492045407698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Phía chọc tĩnh mạch Nách</c:v>
                </c:pt>
              </c:strCache>
            </c:strRef>
          </c:tx>
          <c:explosion val="4"/>
          <c:cat>
            <c:strRef>
              <c:f>Sheet1!$A$2:$A$3</c:f>
              <c:strCache>
                <c:ptCount val="2"/>
                <c:pt idx="0">
                  <c:v> Bên phải</c:v>
                </c:pt>
                <c:pt idx="1">
                  <c:v> Bên trái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47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5ADF7-3355-4792-928E-752784057DE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A436AD-CF41-4A2F-855D-53EEA7FD4A33}">
      <dgm:prSet phldrT="[Text]"/>
      <dgm:spPr/>
      <dgm:t>
        <a:bodyPr/>
        <a:lstStyle/>
        <a:p>
          <a:r>
            <a:rPr lang="en-US" dirty="0" smtClean="0"/>
            <a:t>1.</a:t>
          </a:r>
          <a:endParaRPr lang="en-US" dirty="0"/>
        </a:p>
      </dgm:t>
    </dgm:pt>
    <dgm:pt modelId="{6DF77C5B-AD65-4F9E-9112-405A5503B5E3}" type="parTrans" cxnId="{5238CA29-A1FB-461E-AB15-A76419AF028F}">
      <dgm:prSet/>
      <dgm:spPr/>
      <dgm:t>
        <a:bodyPr/>
        <a:lstStyle/>
        <a:p>
          <a:endParaRPr lang="en-US"/>
        </a:p>
      </dgm:t>
    </dgm:pt>
    <dgm:pt modelId="{CCA92F79-AFCA-4D00-82AD-BEEA6D464E5D}" type="sibTrans" cxnId="{5238CA29-A1FB-461E-AB15-A76419AF028F}">
      <dgm:prSet/>
      <dgm:spPr/>
      <dgm:t>
        <a:bodyPr/>
        <a:lstStyle/>
        <a:p>
          <a:endParaRPr lang="en-US"/>
        </a:p>
      </dgm:t>
    </dgm:pt>
    <dgm:pt modelId="{16F73748-462C-4C22-98EA-546FB86262D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catheter TMTT qua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tĩnh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nách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dưới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siêu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so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mốc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phẫu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1D50E9-EE7E-4EAD-98A5-5687A88D504F}" type="parTrans" cxnId="{DC646125-8C13-476E-BB21-6C4427540869}">
      <dgm:prSet/>
      <dgm:spPr/>
      <dgm:t>
        <a:bodyPr/>
        <a:lstStyle/>
        <a:p>
          <a:endParaRPr lang="en-US"/>
        </a:p>
      </dgm:t>
    </dgm:pt>
    <dgm:pt modelId="{2776579E-7B60-4C1A-92ED-F6114631D258}" type="sibTrans" cxnId="{DC646125-8C13-476E-BB21-6C4427540869}">
      <dgm:prSet/>
      <dgm:spPr/>
      <dgm:t>
        <a:bodyPr/>
        <a:lstStyle/>
        <a:p>
          <a:endParaRPr lang="en-US"/>
        </a:p>
      </dgm:t>
    </dgm:pt>
    <dgm:pt modelId="{7B1BEA0B-152C-4196-AFBF-1042558DFF28}">
      <dgm:prSet phldrT="[Text]"/>
      <dgm:spPr/>
      <dgm:t>
        <a:bodyPr/>
        <a:lstStyle/>
        <a:p>
          <a:r>
            <a:rPr lang="en-US" dirty="0" smtClean="0"/>
            <a:t>2.</a:t>
          </a:r>
          <a:endParaRPr lang="en-US" dirty="0"/>
        </a:p>
      </dgm:t>
    </dgm:pt>
    <dgm:pt modelId="{5A253A04-D71D-40B7-865B-644DC00CB94B}" type="parTrans" cxnId="{71B57396-776A-4AF1-A6CB-72F6B8398C36}">
      <dgm:prSet/>
      <dgm:spPr/>
      <dgm:t>
        <a:bodyPr/>
        <a:lstStyle/>
        <a:p>
          <a:endParaRPr lang="en-US"/>
        </a:p>
      </dgm:t>
    </dgm:pt>
    <dgm:pt modelId="{56CCCC26-FB17-47B2-AE5F-EBC53CD8C3ED}" type="sibTrans" cxnId="{71B57396-776A-4AF1-A6CB-72F6B8398C36}">
      <dgm:prSet/>
      <dgm:spPr/>
      <dgm:t>
        <a:bodyPr/>
        <a:lstStyle/>
        <a:p>
          <a:endParaRPr lang="en-US"/>
        </a:p>
      </dgm:t>
    </dgm:pt>
    <dgm:pt modelId="{70938DE3-BED5-46C7-B150-01EB8AB16BD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kỹ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catheter TMTT qua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tĩnh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nách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dưới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siêu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FE6AD-6DC3-42AF-B05F-29635B189DBC}" type="parTrans" cxnId="{78C33960-EC86-4D44-8326-47302C73686D}">
      <dgm:prSet/>
      <dgm:spPr/>
      <dgm:t>
        <a:bodyPr/>
        <a:lstStyle/>
        <a:p>
          <a:endParaRPr lang="en-US"/>
        </a:p>
      </dgm:t>
    </dgm:pt>
    <dgm:pt modelId="{83362946-2820-4952-9AE5-384ABEB80BBF}" type="sibTrans" cxnId="{78C33960-EC86-4D44-8326-47302C73686D}">
      <dgm:prSet/>
      <dgm:spPr/>
      <dgm:t>
        <a:bodyPr/>
        <a:lstStyle/>
        <a:p>
          <a:endParaRPr lang="en-US"/>
        </a:p>
      </dgm:t>
    </dgm:pt>
    <dgm:pt modelId="{C8B85E5B-D34E-42D3-9731-63CECEB9A45E}" type="pres">
      <dgm:prSet presAssocID="{B975ADF7-3355-4792-928E-752784057D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198B19-8136-4003-B986-2552AA724667}" type="pres">
      <dgm:prSet presAssocID="{97A436AD-CF41-4A2F-855D-53EEA7FD4A33}" presName="composite" presStyleCnt="0"/>
      <dgm:spPr/>
    </dgm:pt>
    <dgm:pt modelId="{26AEE254-C2D1-486F-8ADB-45528B4FBCCF}" type="pres">
      <dgm:prSet presAssocID="{97A436AD-CF41-4A2F-855D-53EEA7FD4A3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7A0EE-FA7A-4850-9796-0C75D6095648}" type="pres">
      <dgm:prSet presAssocID="{97A436AD-CF41-4A2F-855D-53EEA7FD4A33}" presName="descendantText" presStyleLbl="alignAcc1" presStyleIdx="0" presStyleCnt="2" custScaleY="142994" custLinFactNeighborX="958" custLinFactNeighborY="12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4FEEF-F8DD-49DA-8A8C-33655E1BAF20}" type="pres">
      <dgm:prSet presAssocID="{CCA92F79-AFCA-4D00-82AD-BEEA6D464E5D}" presName="sp" presStyleCnt="0"/>
      <dgm:spPr/>
    </dgm:pt>
    <dgm:pt modelId="{9FE9E396-8599-4854-BAD2-BA511C071B3E}" type="pres">
      <dgm:prSet presAssocID="{7B1BEA0B-152C-4196-AFBF-1042558DFF28}" presName="composite" presStyleCnt="0"/>
      <dgm:spPr/>
    </dgm:pt>
    <dgm:pt modelId="{1C961923-169F-452B-A7F0-09ED3B004FF9}" type="pres">
      <dgm:prSet presAssocID="{7B1BEA0B-152C-4196-AFBF-1042558DFF2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1A505-CAE5-45C7-A654-DF5FF64FC554}" type="pres">
      <dgm:prSet presAssocID="{7B1BEA0B-152C-4196-AFBF-1042558DFF28}" presName="descendantText" presStyleLbl="alignAcc1" presStyleIdx="1" presStyleCnt="2" custScaleY="127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B57396-776A-4AF1-A6CB-72F6B8398C36}" srcId="{B975ADF7-3355-4792-928E-752784057DED}" destId="{7B1BEA0B-152C-4196-AFBF-1042558DFF28}" srcOrd="1" destOrd="0" parTransId="{5A253A04-D71D-40B7-865B-644DC00CB94B}" sibTransId="{56CCCC26-FB17-47B2-AE5F-EBC53CD8C3ED}"/>
    <dgm:cxn modelId="{A7FF62F4-E3EB-4C5B-8DD1-E8A36908418F}" type="presOf" srcId="{16F73748-462C-4C22-98EA-546FB86262D5}" destId="{6747A0EE-FA7A-4850-9796-0C75D6095648}" srcOrd="0" destOrd="0" presId="urn:microsoft.com/office/officeart/2005/8/layout/chevron2"/>
    <dgm:cxn modelId="{5238CA29-A1FB-461E-AB15-A76419AF028F}" srcId="{B975ADF7-3355-4792-928E-752784057DED}" destId="{97A436AD-CF41-4A2F-855D-53EEA7FD4A33}" srcOrd="0" destOrd="0" parTransId="{6DF77C5B-AD65-4F9E-9112-405A5503B5E3}" sibTransId="{CCA92F79-AFCA-4D00-82AD-BEEA6D464E5D}"/>
    <dgm:cxn modelId="{D4B5041A-6CC6-4E20-A5B8-FB3F7EFFDEF7}" type="presOf" srcId="{7B1BEA0B-152C-4196-AFBF-1042558DFF28}" destId="{1C961923-169F-452B-A7F0-09ED3B004FF9}" srcOrd="0" destOrd="0" presId="urn:microsoft.com/office/officeart/2005/8/layout/chevron2"/>
    <dgm:cxn modelId="{06A8C2BF-8454-4B55-9C5D-243A8B9B5585}" type="presOf" srcId="{97A436AD-CF41-4A2F-855D-53EEA7FD4A33}" destId="{26AEE254-C2D1-486F-8ADB-45528B4FBCCF}" srcOrd="0" destOrd="0" presId="urn:microsoft.com/office/officeart/2005/8/layout/chevron2"/>
    <dgm:cxn modelId="{B9432EFE-1C1A-4131-BB74-3A73176C282F}" type="presOf" srcId="{70938DE3-BED5-46C7-B150-01EB8AB16BDF}" destId="{4201A505-CAE5-45C7-A654-DF5FF64FC554}" srcOrd="0" destOrd="0" presId="urn:microsoft.com/office/officeart/2005/8/layout/chevron2"/>
    <dgm:cxn modelId="{DC646125-8C13-476E-BB21-6C4427540869}" srcId="{97A436AD-CF41-4A2F-855D-53EEA7FD4A33}" destId="{16F73748-462C-4C22-98EA-546FB86262D5}" srcOrd="0" destOrd="0" parTransId="{1C1D50E9-EE7E-4EAD-98A5-5687A88D504F}" sibTransId="{2776579E-7B60-4C1A-92ED-F6114631D258}"/>
    <dgm:cxn modelId="{22B9D4CA-338F-424A-BE63-28569E9BAE1E}" type="presOf" srcId="{B975ADF7-3355-4792-928E-752784057DED}" destId="{C8B85E5B-D34E-42D3-9731-63CECEB9A45E}" srcOrd="0" destOrd="0" presId="urn:microsoft.com/office/officeart/2005/8/layout/chevron2"/>
    <dgm:cxn modelId="{78C33960-EC86-4D44-8326-47302C73686D}" srcId="{7B1BEA0B-152C-4196-AFBF-1042558DFF28}" destId="{70938DE3-BED5-46C7-B150-01EB8AB16BDF}" srcOrd="0" destOrd="0" parTransId="{DBDFE6AD-6DC3-42AF-B05F-29635B189DBC}" sibTransId="{83362946-2820-4952-9AE5-384ABEB80BBF}"/>
    <dgm:cxn modelId="{68D3542E-AA18-4E70-8A81-BD7F41F4605D}" type="presParOf" srcId="{C8B85E5B-D34E-42D3-9731-63CECEB9A45E}" destId="{92198B19-8136-4003-B986-2552AA724667}" srcOrd="0" destOrd="0" presId="urn:microsoft.com/office/officeart/2005/8/layout/chevron2"/>
    <dgm:cxn modelId="{9625C410-65D3-414C-A615-464A8F6848F6}" type="presParOf" srcId="{92198B19-8136-4003-B986-2552AA724667}" destId="{26AEE254-C2D1-486F-8ADB-45528B4FBCCF}" srcOrd="0" destOrd="0" presId="urn:microsoft.com/office/officeart/2005/8/layout/chevron2"/>
    <dgm:cxn modelId="{971DFAD5-D5D2-46A7-A781-33B2AB1C1D64}" type="presParOf" srcId="{92198B19-8136-4003-B986-2552AA724667}" destId="{6747A0EE-FA7A-4850-9796-0C75D6095648}" srcOrd="1" destOrd="0" presId="urn:microsoft.com/office/officeart/2005/8/layout/chevron2"/>
    <dgm:cxn modelId="{EE1E92AC-DD5D-4F69-AAEB-CEA5ACE63150}" type="presParOf" srcId="{C8B85E5B-D34E-42D3-9731-63CECEB9A45E}" destId="{98F4FEEF-F8DD-49DA-8A8C-33655E1BAF20}" srcOrd="1" destOrd="0" presId="urn:microsoft.com/office/officeart/2005/8/layout/chevron2"/>
    <dgm:cxn modelId="{ACDEF3F7-7277-43F3-B408-A724DB90C8A1}" type="presParOf" srcId="{C8B85E5B-D34E-42D3-9731-63CECEB9A45E}" destId="{9FE9E396-8599-4854-BAD2-BA511C071B3E}" srcOrd="2" destOrd="0" presId="urn:microsoft.com/office/officeart/2005/8/layout/chevron2"/>
    <dgm:cxn modelId="{22E11517-AF39-4B12-BCD8-A976A1021A56}" type="presParOf" srcId="{9FE9E396-8599-4854-BAD2-BA511C071B3E}" destId="{1C961923-169F-452B-A7F0-09ED3B004FF9}" srcOrd="0" destOrd="0" presId="urn:microsoft.com/office/officeart/2005/8/layout/chevron2"/>
    <dgm:cxn modelId="{37E44C0B-D13B-482E-95CC-CFE3484BB5AA}" type="presParOf" srcId="{9FE9E396-8599-4854-BAD2-BA511C071B3E}" destId="{4201A505-CAE5-45C7-A654-DF5FF64FC5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E254-C2D1-486F-8ADB-45528B4FBCCF}">
      <dsp:nvSpPr>
        <dsp:cNvPr id="0" name=""/>
        <dsp:cNvSpPr/>
      </dsp:nvSpPr>
      <dsp:spPr>
        <a:xfrm rot="5400000">
          <a:off x="-330514" y="654162"/>
          <a:ext cx="2203431" cy="15424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1.</a:t>
          </a:r>
          <a:endParaRPr lang="en-US" sz="4300" kern="1200" dirty="0"/>
        </a:p>
      </dsp:txBody>
      <dsp:txXfrm rot="-5400000">
        <a:off x="1" y="1094848"/>
        <a:ext cx="1542402" cy="661029"/>
      </dsp:txXfrm>
    </dsp:sp>
    <dsp:sp modelId="{6747A0EE-FA7A-4850-9796-0C75D6095648}">
      <dsp:nvSpPr>
        <dsp:cNvPr id="0" name=""/>
        <dsp:cNvSpPr/>
      </dsp:nvSpPr>
      <dsp:spPr>
        <a:xfrm rot="5400000">
          <a:off x="3480999" y="-1745411"/>
          <a:ext cx="2048003" cy="5925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catheter TMTT qua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tĩnh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nách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dưới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siêu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so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mốc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phẫu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42403" y="293160"/>
        <a:ext cx="5825222" cy="1848053"/>
      </dsp:txXfrm>
    </dsp:sp>
    <dsp:sp modelId="{1C961923-169F-452B-A7F0-09ED3B004FF9}">
      <dsp:nvSpPr>
        <dsp:cNvPr id="0" name=""/>
        <dsp:cNvSpPr/>
      </dsp:nvSpPr>
      <dsp:spPr>
        <a:xfrm rot="5400000">
          <a:off x="-330514" y="2801913"/>
          <a:ext cx="2203431" cy="15424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2.</a:t>
          </a:r>
          <a:endParaRPr lang="en-US" sz="4300" kern="1200" dirty="0"/>
        </a:p>
      </dsp:txBody>
      <dsp:txXfrm rot="-5400000">
        <a:off x="1" y="3242599"/>
        <a:ext cx="1542402" cy="661029"/>
      </dsp:txXfrm>
    </dsp:sp>
    <dsp:sp modelId="{4201A505-CAE5-45C7-A654-DF5FF64FC554}">
      <dsp:nvSpPr>
        <dsp:cNvPr id="0" name=""/>
        <dsp:cNvSpPr/>
      </dsp:nvSpPr>
      <dsp:spPr>
        <a:xfrm rot="5400000">
          <a:off x="3592928" y="224914"/>
          <a:ext cx="1824146" cy="5925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kỹ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catheter TMTT qua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tĩnh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nách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dưới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siêu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42403" y="2364487"/>
        <a:ext cx="5836150" cy="1646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5CE5D-7700-449E-A1D3-CEA3C37CBA58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21CB4-9E82-4FEE-98D5-D26A068CE6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60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xin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ĐÁNH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GIÁ PHƯƠNG PHÁP ĐẶT CATHETER TĨNH MẠCH TRUNG TÂM ĐƯỜNG TĨNH MẠCH NÁCH DƯỚI HƯỚNG DẪN CỦA SIÊU ÂM  VÀ ĐƯỜNG TĨNH MẠCH CẢNH TRONG.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hướng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dẫn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khoa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hoc: GSTS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nguyễn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quốc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kính</a:t>
            </a:r>
            <a:endParaRPr lang="en-US" sz="1200" b="1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297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h.a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khoang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toi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chc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duoi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đon</a:t>
            </a:r>
            <a:r>
              <a:rPr lang="en-US" baseline="0" dirty="0" smtClean="0"/>
              <a:t>. Ta </a:t>
            </a:r>
            <a:r>
              <a:rPr lang="en-US" baseline="0" dirty="0" err="1" smtClean="0"/>
              <a:t>thây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diểm</a:t>
            </a:r>
            <a:r>
              <a:rPr lang="en-US" baseline="0" dirty="0" smtClean="0"/>
              <a:t> choc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nhiêu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dg choc tm </a:t>
            </a:r>
            <a:r>
              <a:rPr lang="en-US" baseline="0" dirty="0" err="1" smtClean="0"/>
              <a:t>duoi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125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Đay</a:t>
            </a:r>
            <a:r>
              <a:rPr lang="en-US" baseline="0" dirty="0" smtClean="0"/>
              <a:t> la h. a choc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tmtt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nhiễm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trùng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040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hiên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nay, </a:t>
            </a:r>
            <a:r>
              <a:rPr lang="en-US" baseline="0" dirty="0" err="1" smtClean="0"/>
              <a:t>đay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gmhs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384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H. A catheter tm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h.a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xq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817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Chung </a:t>
            </a:r>
            <a:r>
              <a:rPr lang="en-US" dirty="0" err="1" smtClean="0"/>
              <a:t>em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tiến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170bn. </a:t>
            </a:r>
            <a:r>
              <a:rPr lang="en-US" baseline="0" dirty="0" err="1" smtClean="0"/>
              <a:t>Kq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endParaRPr lang="en-US" baseline="0" dirty="0" smtClean="0"/>
          </a:p>
          <a:p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80%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63% o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2.</a:t>
            </a:r>
          </a:p>
          <a:p>
            <a:r>
              <a:rPr lang="en-US" baseline="0" dirty="0" err="1" smtClean="0"/>
              <a:t>Tuoi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1 la 42,33 </a:t>
            </a:r>
            <a:r>
              <a:rPr lang="en-US" baseline="0" dirty="0" err="1" smtClean="0"/>
              <a:t>tuoi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tuoi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2 la 37,31 </a:t>
            </a:r>
            <a:r>
              <a:rPr lang="en-US" baseline="0" dirty="0" err="1" smtClean="0"/>
              <a:t>tuoi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Chiêu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1 la 162,1 cm, </a:t>
            </a:r>
            <a:r>
              <a:rPr lang="en-US" baseline="0" dirty="0" err="1" smtClean="0"/>
              <a:t>tb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2 la 137,7 cm.</a:t>
            </a:r>
          </a:p>
          <a:p>
            <a:r>
              <a:rPr lang="en-US" baseline="0" dirty="0" err="1" smtClean="0"/>
              <a:t>Trọng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60,19 kg, </a:t>
            </a:r>
            <a:r>
              <a:rPr lang="en-US" baseline="0" dirty="0" err="1" smtClean="0"/>
              <a:t>tb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41,19kg. 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nghia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p &lt; 0,05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828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116 </a:t>
            </a:r>
            <a:r>
              <a:rPr lang="en-US" dirty="0" err="1" smtClean="0"/>
              <a:t>bn</a:t>
            </a:r>
            <a:r>
              <a:rPr lang="en-US" dirty="0" smtClean="0"/>
              <a:t> </a:t>
            </a:r>
            <a:r>
              <a:rPr lang="en-US" dirty="0" err="1" smtClean="0"/>
              <a:t>đat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tmtt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đg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gap 1 </a:t>
            </a:r>
            <a:r>
              <a:rPr lang="en-US" baseline="0" dirty="0" err="1" smtClean="0"/>
              <a:t>trg</a:t>
            </a:r>
            <a:r>
              <a:rPr lang="en-US" baseline="0" dirty="0" smtClean="0"/>
              <a:t> hop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catheter </a:t>
            </a:r>
            <a:r>
              <a:rPr lang="en-US" baseline="0" dirty="0" err="1" smtClean="0"/>
              <a:t>vao</a:t>
            </a:r>
            <a:r>
              <a:rPr lang="en-US" baseline="0" dirty="0" smtClean="0"/>
              <a:t> long </a:t>
            </a:r>
            <a:r>
              <a:rPr lang="en-US" baseline="0" dirty="0" err="1" smtClean="0"/>
              <a:t>mạch</a:t>
            </a:r>
            <a:r>
              <a:rPr lang="en-US" baseline="0" dirty="0" smtClean="0"/>
              <a:t>, ty </a:t>
            </a:r>
            <a:r>
              <a:rPr lang="en-US" baseline="0" dirty="0" err="1" smtClean="0"/>
              <a:t>lê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la 99,13%</a:t>
            </a:r>
          </a:p>
          <a:p>
            <a:r>
              <a:rPr lang="en-US" baseline="0" dirty="0" err="1" smtClean="0"/>
              <a:t>Trong</a:t>
            </a:r>
            <a:r>
              <a:rPr lang="en-US" baseline="0" dirty="0" smtClean="0"/>
              <a:t> 54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canh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gap </a:t>
            </a:r>
            <a:r>
              <a:rPr lang="en-US" baseline="0" dirty="0" err="1" smtClean="0"/>
              <a:t>trg</a:t>
            </a:r>
            <a:r>
              <a:rPr lang="en-US" baseline="0" dirty="0" smtClean="0"/>
              <a:t> hop that </a:t>
            </a:r>
            <a:r>
              <a:rPr lang="en-US" baseline="0" dirty="0" err="1" smtClean="0"/>
              <a:t>bai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endParaRPr lang="en-US" baseline="0" dirty="0" smtClean="0"/>
          </a:p>
          <a:p>
            <a:r>
              <a:rPr lang="en-US" baseline="0" dirty="0" err="1" smtClean="0"/>
              <a:t>Ko</a:t>
            </a:r>
            <a:r>
              <a:rPr lang="en-US" baseline="0" dirty="0" smtClean="0"/>
              <a:t> co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biêt</a:t>
            </a:r>
            <a:r>
              <a:rPr lang="en-US" baseline="0" dirty="0" smtClean="0"/>
              <a:t> co y </a:t>
            </a:r>
            <a:r>
              <a:rPr lang="en-US" baseline="0" dirty="0" err="1" smtClean="0"/>
              <a:t>nghia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ty le </a:t>
            </a:r>
            <a:r>
              <a:rPr lang="en-US" baseline="0" dirty="0" err="1" smtClean="0"/>
              <a:t>thanh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p&lt; 0.05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059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nhom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tmtt</a:t>
            </a:r>
            <a:r>
              <a:rPr lang="en-US" dirty="0" smtClean="0"/>
              <a:t> </a:t>
            </a:r>
            <a:r>
              <a:rPr lang="en-US" dirty="0" err="1" smtClean="0"/>
              <a:t>đg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, ty le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catheter </a:t>
            </a:r>
            <a:r>
              <a:rPr lang="en-US" baseline="0" dirty="0" err="1" smtClean="0"/>
              <a:t>vso</a:t>
            </a:r>
            <a:r>
              <a:rPr lang="en-US" baseline="0" dirty="0" smtClean="0"/>
              <a:t> tm o </a:t>
            </a:r>
            <a:r>
              <a:rPr lang="en-US" baseline="0" dirty="0" err="1" smtClean="0"/>
              <a:t>lan</a:t>
            </a:r>
            <a:r>
              <a:rPr lang="en-US" baseline="0" dirty="0" smtClean="0"/>
              <a:t> choc </a:t>
            </a:r>
            <a:r>
              <a:rPr lang="en-US" baseline="0" dirty="0" err="1" smtClean="0"/>
              <a:t>dau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</a:t>
            </a:r>
            <a:r>
              <a:rPr lang="en-US" baseline="0" dirty="0" smtClean="0"/>
              <a:t> la 92bn, </a:t>
            </a:r>
            <a:r>
              <a:rPr lang="en-US" baseline="0" dirty="0" err="1" smtClean="0"/>
              <a:t>chiem</a:t>
            </a:r>
            <a:r>
              <a:rPr lang="en-US" baseline="0" dirty="0" smtClean="0"/>
              <a:t> 79%, </a:t>
            </a:r>
            <a:r>
              <a:rPr lang="en-US" baseline="0" dirty="0" err="1" smtClean="0"/>
              <a:t>thanh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nhung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</a:t>
            </a:r>
            <a:r>
              <a:rPr lang="en-US" baseline="0" dirty="0" smtClean="0"/>
              <a:t> choc </a:t>
            </a:r>
            <a:r>
              <a:rPr lang="en-US" baseline="0" dirty="0" err="1" smtClean="0"/>
              <a:t>tiep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chiem</a:t>
            </a:r>
            <a:r>
              <a:rPr lang="en-US" baseline="0" dirty="0" smtClean="0"/>
              <a:t> 21%</a:t>
            </a:r>
          </a:p>
          <a:p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choc dg </a:t>
            </a:r>
            <a:r>
              <a:rPr lang="en-US" baseline="0" dirty="0" err="1" smtClean="0"/>
              <a:t>canh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cong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lan</a:t>
            </a:r>
            <a:r>
              <a:rPr lang="en-US" baseline="0" dirty="0" smtClean="0"/>
              <a:t> choc </a:t>
            </a:r>
            <a:r>
              <a:rPr lang="en-US" baseline="0" dirty="0" err="1" smtClean="0"/>
              <a:t>dau</a:t>
            </a:r>
            <a:r>
              <a:rPr lang="en-US" baseline="0" dirty="0" smtClean="0"/>
              <a:t> la 40bn, chiem74%,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nhung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chiem</a:t>
            </a:r>
            <a:r>
              <a:rPr lang="en-US" baseline="0" dirty="0" smtClean="0"/>
              <a:t> 26%</a:t>
            </a:r>
          </a:p>
          <a:p>
            <a:r>
              <a:rPr lang="en-US" baseline="0" dirty="0" err="1" smtClean="0"/>
              <a:t>Ko</a:t>
            </a:r>
            <a:r>
              <a:rPr lang="en-US" baseline="0" dirty="0" smtClean="0"/>
              <a:t> co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biệt</a:t>
            </a:r>
            <a:r>
              <a:rPr lang="en-US" baseline="0" dirty="0" smtClean="0"/>
              <a:t> co y </a:t>
            </a:r>
            <a:r>
              <a:rPr lang="en-US" baseline="0" dirty="0" err="1" smtClean="0"/>
              <a:t>nghia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ty le </a:t>
            </a:r>
            <a:r>
              <a:rPr lang="en-US" baseline="0" dirty="0" err="1" smtClean="0"/>
              <a:t>thanh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cac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</a:t>
            </a:r>
            <a:r>
              <a:rPr lang="en-US" baseline="0" dirty="0" smtClean="0"/>
              <a:t> choc </a:t>
            </a:r>
            <a:r>
              <a:rPr lang="en-US" baseline="0" dirty="0" err="1" smtClean="0"/>
              <a:t>giua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p&lt; 0.05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836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tgian</a:t>
            </a:r>
            <a:r>
              <a:rPr lang="en-US" dirty="0" smtClean="0"/>
              <a:t> lam </a:t>
            </a:r>
            <a:r>
              <a:rPr lang="en-US" dirty="0" err="1" smtClean="0"/>
              <a:t>thu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thuat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luc</a:t>
            </a:r>
            <a:r>
              <a:rPr lang="en-US" baseline="0" dirty="0" smtClean="0"/>
              <a:t> choc </a:t>
            </a:r>
            <a:r>
              <a:rPr lang="en-US" baseline="0" dirty="0" err="1" smtClean="0"/>
              <a:t>kim</a:t>
            </a:r>
            <a:r>
              <a:rPr lang="en-US" baseline="0" dirty="0" smtClean="0"/>
              <a:t> den </a:t>
            </a:r>
            <a:r>
              <a:rPr lang="en-US" baseline="0" dirty="0" err="1" smtClean="0"/>
              <a:t>luc</a:t>
            </a:r>
            <a:r>
              <a:rPr lang="en-US" baseline="0" dirty="0" smtClean="0"/>
              <a:t> co </a:t>
            </a:r>
            <a:r>
              <a:rPr lang="en-US" baseline="0" dirty="0" err="1" smtClean="0"/>
              <a:t>dinh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xong</a:t>
            </a:r>
            <a:r>
              <a:rPr lang="en-US" baseline="0" dirty="0" smtClean="0"/>
              <a:t> catheter </a:t>
            </a:r>
            <a:r>
              <a:rPr lang="en-US" baseline="0" dirty="0" err="1" smtClean="0"/>
              <a:t>tb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1 la 11,64 </a:t>
            </a:r>
            <a:r>
              <a:rPr lang="en-US" baseline="0" dirty="0" err="1" smtClean="0"/>
              <a:t>phut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tgian</a:t>
            </a:r>
            <a:r>
              <a:rPr lang="en-US" baseline="0" dirty="0" smtClean="0"/>
              <a:t> lam </a:t>
            </a:r>
            <a:r>
              <a:rPr lang="en-US" baseline="0" dirty="0" err="1" smtClean="0"/>
              <a:t>thu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2 la 12,3 </a:t>
            </a:r>
            <a:r>
              <a:rPr lang="en-US" baseline="0" dirty="0" err="1" smtClean="0"/>
              <a:t>ph</a:t>
            </a:r>
            <a:endParaRPr lang="en-US" baseline="0" dirty="0" smtClean="0"/>
          </a:p>
          <a:p>
            <a:r>
              <a:rPr lang="en-US" baseline="0" dirty="0" err="1" smtClean="0"/>
              <a:t>Ko</a:t>
            </a:r>
            <a:r>
              <a:rPr lang="en-US" baseline="0" dirty="0" smtClean="0"/>
              <a:t> co </a:t>
            </a:r>
            <a:r>
              <a:rPr lang="en-US" baseline="0" dirty="0" err="1" smtClean="0"/>
              <a:t>sư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tgian</a:t>
            </a:r>
            <a:r>
              <a:rPr lang="en-US" baseline="0" dirty="0" smtClean="0"/>
              <a:t> lam </a:t>
            </a:r>
            <a:r>
              <a:rPr lang="en-US" baseline="0" dirty="0" err="1" smtClean="0"/>
              <a:t>thu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giua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p&lt; 0.05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405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tgian</a:t>
            </a:r>
            <a:r>
              <a:rPr lang="en-US" dirty="0" smtClean="0"/>
              <a:t> </a:t>
            </a:r>
            <a:r>
              <a:rPr lang="en-US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mạch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18,01 </a:t>
            </a:r>
            <a:r>
              <a:rPr lang="en-US" baseline="0" dirty="0" err="1" smtClean="0"/>
              <a:t>giay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3giay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giay</a:t>
            </a:r>
            <a:endParaRPr lang="en-US" baseline="0" dirty="0" smtClean="0"/>
          </a:p>
          <a:p>
            <a:r>
              <a:rPr lang="en-US" baseline="0" dirty="0" err="1" smtClean="0"/>
              <a:t>Thoi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vao</a:t>
            </a:r>
            <a:r>
              <a:rPr lang="en-US" baseline="0" dirty="0" smtClean="0"/>
              <a:t> long </a:t>
            </a:r>
            <a:r>
              <a:rPr lang="en-US" baseline="0" dirty="0" err="1" smtClean="0"/>
              <a:t>mach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2 la 12,03giay,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nhat</a:t>
            </a:r>
            <a:r>
              <a:rPr lang="en-US" baseline="0" dirty="0" smtClean="0"/>
              <a:t> la 2 </a:t>
            </a:r>
            <a:r>
              <a:rPr lang="en-US" baseline="0" dirty="0" err="1" smtClean="0"/>
              <a:t>giay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245 </a:t>
            </a:r>
            <a:r>
              <a:rPr lang="en-US" baseline="0" dirty="0" err="1" smtClean="0"/>
              <a:t>giay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Ko</a:t>
            </a:r>
            <a:r>
              <a:rPr lang="en-US" baseline="0" dirty="0" smtClean="0"/>
              <a:t> co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vao</a:t>
            </a:r>
            <a:r>
              <a:rPr lang="en-US" baseline="0" dirty="0" smtClean="0"/>
              <a:t> long </a:t>
            </a:r>
            <a:r>
              <a:rPr lang="en-US" baseline="0" dirty="0" err="1" smtClean="0"/>
              <a:t>mach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nhóm</a:t>
            </a:r>
            <a:endParaRPr lang="en-US" baseline="0" dirty="0" smtClean="0"/>
          </a:p>
          <a:p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sánh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tgian</a:t>
            </a:r>
            <a:r>
              <a:rPr lang="en-US" baseline="0" dirty="0" smtClean="0"/>
              <a:t> choc </a:t>
            </a:r>
            <a:r>
              <a:rPr lang="en-US" baseline="0" dirty="0" err="1" smtClean="0"/>
              <a:t>kim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vao</a:t>
            </a:r>
            <a:r>
              <a:rPr lang="en-US" baseline="0" dirty="0" smtClean="0"/>
              <a:t> long </a:t>
            </a:r>
            <a:r>
              <a:rPr lang="en-US" baseline="0" dirty="0" err="1" smtClean="0"/>
              <a:t>mạch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tmtt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ở 2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bệnh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10, 08 </a:t>
            </a:r>
            <a:r>
              <a:rPr lang="en-US" baseline="0" dirty="0" err="1" smtClean="0"/>
              <a:t>giay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phau</a:t>
            </a:r>
            <a:r>
              <a:rPr lang="en-US" baseline="0" dirty="0" smtClean="0"/>
              <a:t> la 124,5 </a:t>
            </a:r>
            <a:r>
              <a:rPr lang="en-US" baseline="0" dirty="0" err="1" smtClean="0"/>
              <a:t>giay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dăt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mạch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sieu</a:t>
            </a:r>
            <a:r>
              <a:rPr lang="en-US" baseline="0" dirty="0" smtClean="0"/>
              <a:t> am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co </a:t>
            </a:r>
            <a:r>
              <a:rPr lang="en-US" baseline="0" dirty="0" err="1" smtClean="0"/>
              <a:t>vẻ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đăt</a:t>
            </a:r>
            <a:r>
              <a:rPr lang="en-US" baseline="0" dirty="0" smtClean="0"/>
              <a:t> TMTT </a:t>
            </a:r>
            <a:r>
              <a:rPr lang="en-US" baseline="0" dirty="0" err="1" smtClean="0"/>
              <a:t>canh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528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chiêu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luồn</a:t>
            </a:r>
            <a:r>
              <a:rPr lang="en-US" baseline="0" dirty="0" smtClean="0"/>
              <a:t> catheter: </a:t>
            </a:r>
            <a:r>
              <a:rPr lang="en-US" baseline="0" dirty="0" err="1" smtClean="0"/>
              <a:t>tb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1 la 17,73cm,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2 la 10.85 cm</a:t>
            </a:r>
          </a:p>
          <a:p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biêt</a:t>
            </a:r>
            <a:r>
              <a:rPr lang="en-US" baseline="0" dirty="0" smtClean="0"/>
              <a:t> co y </a:t>
            </a:r>
            <a:r>
              <a:rPr lang="en-US" baseline="0" dirty="0" err="1" smtClean="0"/>
              <a:t>nghia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cathter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2nhom: </a:t>
            </a:r>
            <a:r>
              <a:rPr lang="en-US" baseline="0" dirty="0" err="1" smtClean="0"/>
              <a:t>chiêu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luôn</a:t>
            </a:r>
            <a:r>
              <a:rPr lang="en-US" baseline="0" dirty="0" smtClean="0"/>
              <a:t> catheter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canh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p&lt;0.05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05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TMTT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gánh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sức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nuôi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dưỡng</a:t>
            </a:r>
            <a:r>
              <a:rPr lang="en-US" baseline="0" dirty="0" smtClean="0"/>
              <a:t> tm,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dõi</a:t>
            </a:r>
            <a:r>
              <a:rPr lang="en-US" baseline="0" dirty="0" smtClean="0"/>
              <a:t> ScvO2</a:t>
            </a:r>
          </a:p>
          <a:p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luồn</a:t>
            </a:r>
            <a:r>
              <a:rPr lang="en-US" baseline="0" dirty="0" smtClean="0"/>
              <a:t> catheter TMTT: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ngoại</a:t>
            </a:r>
            <a:r>
              <a:rPr lang="en-US" baseline="0" dirty="0" smtClean="0"/>
              <a:t> vi: </a:t>
            </a:r>
            <a:r>
              <a:rPr lang="en-US" baseline="0" dirty="0" err="1" smtClean="0"/>
              <a:t>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TMTT</a:t>
            </a:r>
          </a:p>
          <a:p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đg</a:t>
            </a:r>
            <a:r>
              <a:rPr lang="en-US" baseline="0" dirty="0" smtClean="0"/>
              <a:t> TMCT,TMDĐ, TM </a:t>
            </a:r>
            <a:r>
              <a:rPr lang="en-US" baseline="0" dirty="0" err="1" smtClean="0"/>
              <a:t>nách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ddg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ngoai</a:t>
            </a:r>
            <a:r>
              <a:rPr lang="en-US" baseline="0" dirty="0" smtClean="0"/>
              <a:t> vi</a:t>
            </a:r>
          </a:p>
          <a:p>
            <a:r>
              <a:rPr lang="en-US" baseline="0" dirty="0" smtClean="0"/>
              <a:t>Ở </a:t>
            </a:r>
            <a:r>
              <a:rPr lang="en-US" baseline="0" dirty="0" err="1" smtClean="0"/>
              <a:t>Việt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năm</a:t>
            </a:r>
            <a:r>
              <a:rPr lang="en-US" baseline="0" dirty="0" smtClean="0"/>
              <a:t> 1972, </a:t>
            </a:r>
            <a:r>
              <a:rPr lang="en-US" baseline="0" dirty="0" err="1" smtClean="0"/>
              <a:t>kỹ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catheter qua da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TMDĐ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pp </a:t>
            </a:r>
            <a:r>
              <a:rPr lang="en-US" baseline="0" dirty="0" err="1" smtClean="0"/>
              <a:t>AUBanlac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1so BV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viêt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đức</a:t>
            </a:r>
            <a:r>
              <a:rPr lang="en-US" baseline="0" dirty="0" smtClean="0"/>
              <a:t>, 108,103</a:t>
            </a:r>
          </a:p>
          <a:p>
            <a:r>
              <a:rPr lang="en-US" baseline="0" dirty="0" err="1" smtClean="0"/>
              <a:t>Hiện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catheter TMTT </a:t>
            </a:r>
            <a:r>
              <a:rPr lang="en-US" baseline="0" dirty="0" err="1" smtClean="0"/>
              <a:t>ngta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ngoài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tiện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đòi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ptien,nhưng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1 gap 1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hop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chiem</a:t>
            </a:r>
            <a:r>
              <a:rPr lang="en-US" baseline="0" dirty="0" smtClean="0"/>
              <a:t> ty </a:t>
            </a:r>
            <a:r>
              <a:rPr lang="en-US" baseline="0" dirty="0" err="1" smtClean="0"/>
              <a:t>lệ</a:t>
            </a:r>
            <a:r>
              <a:rPr lang="en-US" baseline="0" dirty="0" smtClean="0"/>
              <a:t> 0,86%</a:t>
            </a:r>
          </a:p>
          <a:p>
            <a:r>
              <a:rPr lang="en-US" baseline="0" dirty="0" err="1" smtClean="0"/>
              <a:t>Nhóm</a:t>
            </a:r>
            <a:r>
              <a:rPr lang="en-US" baseline="0" dirty="0" smtClean="0"/>
              <a:t> 2 gap ty </a:t>
            </a:r>
            <a:r>
              <a:rPr lang="en-US" baseline="0" dirty="0" err="1" smtClean="0"/>
              <a:t>lê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la 5,56%,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do co 3,77%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đm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1,79%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endParaRPr lang="en-US" baseline="0" dirty="0" smtClean="0"/>
          </a:p>
          <a:p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biêt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p&lt; 0,05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07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Khoảng</a:t>
            </a:r>
            <a:r>
              <a:rPr lang="en-US" dirty="0" smtClean="0"/>
              <a:t> </a:t>
            </a:r>
            <a:r>
              <a:rPr lang="en-US" dirty="0" err="1" smtClean="0"/>
              <a:t>cach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diểm</a:t>
            </a:r>
            <a:r>
              <a:rPr lang="en-US" baseline="0" dirty="0" smtClean="0"/>
              <a:t> choc da </a:t>
            </a:r>
            <a:r>
              <a:rPr lang="en-US" baseline="0" dirty="0" err="1" smtClean="0"/>
              <a:t>toi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kq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vong</a:t>
            </a:r>
            <a:r>
              <a:rPr lang="en-US" baseline="0" dirty="0" smtClean="0"/>
              <a:t> sun 4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1 la 16,33 cm, </a:t>
            </a:r>
            <a:r>
              <a:rPr lang="en-US" baseline="0" dirty="0" err="1" smtClean="0"/>
              <a:t>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nhât</a:t>
            </a:r>
            <a:r>
              <a:rPr lang="en-US" baseline="0" dirty="0" smtClean="0"/>
              <a:t> la 12 cm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nhat</a:t>
            </a:r>
            <a:r>
              <a:rPr lang="en-US" baseline="0" dirty="0" smtClean="0"/>
              <a:t> la 18cm</a:t>
            </a:r>
          </a:p>
          <a:p>
            <a:r>
              <a:rPr lang="en-US" baseline="0" dirty="0" smtClean="0"/>
              <a:t>Tb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4,15 cm, </a:t>
            </a:r>
            <a:r>
              <a:rPr lang="en-US" baseline="0" dirty="0" err="1" smtClean="0"/>
              <a:t>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nhat</a:t>
            </a:r>
            <a:r>
              <a:rPr lang="en-US" baseline="0" dirty="0" smtClean="0"/>
              <a:t> la 2cm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nhat</a:t>
            </a:r>
            <a:r>
              <a:rPr lang="en-US" baseline="0" dirty="0" smtClean="0"/>
              <a:t> la 5,5 cm</a:t>
            </a:r>
          </a:p>
          <a:p>
            <a:r>
              <a:rPr lang="en-US" baseline="0" dirty="0" smtClean="0"/>
              <a:t>Co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tói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kq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vong</a:t>
            </a:r>
            <a:r>
              <a:rPr lang="en-US" baseline="0" dirty="0" smtClean="0"/>
              <a:t> sun 4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giua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khoang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diem choc da </a:t>
            </a:r>
            <a:r>
              <a:rPr lang="en-US" baseline="0" dirty="0" err="1" smtClean="0"/>
              <a:t>toi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choc tm dg </a:t>
            </a:r>
            <a:r>
              <a:rPr lang="en-US" baseline="0" dirty="0" err="1" smtClean="0"/>
              <a:t>nachtoi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canh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526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phan</a:t>
            </a:r>
            <a:r>
              <a:rPr lang="en-US" dirty="0" smtClean="0"/>
              <a:t> </a:t>
            </a:r>
            <a:r>
              <a:rPr lang="en-US" dirty="0" err="1" smtClean="0"/>
              <a:t>bố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nách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116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nách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69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đăt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chiêm</a:t>
            </a:r>
            <a:r>
              <a:rPr lang="en-US" baseline="0" dirty="0" smtClean="0"/>
              <a:t> 59,5%,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47 BN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dăt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chiếm</a:t>
            </a:r>
            <a:r>
              <a:rPr lang="en-US" baseline="0" dirty="0" smtClean="0"/>
              <a:t> 40,5%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412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ty </a:t>
            </a:r>
            <a:r>
              <a:rPr lang="en-US" baseline="0" dirty="0" err="1" smtClean="0"/>
              <a:t>lệ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phia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: 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69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đat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ben </a:t>
            </a:r>
            <a:r>
              <a:rPr lang="en-US" baseline="0" dirty="0" err="1" smtClean="0"/>
              <a:t>phai</a:t>
            </a:r>
            <a:r>
              <a:rPr lang="en-US" baseline="0" dirty="0" smtClean="0"/>
              <a:t> co 78,3% </a:t>
            </a:r>
            <a:r>
              <a:rPr lang="en-US" baseline="0" dirty="0" err="1" smtClean="0"/>
              <a:t>thanh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cong</a:t>
            </a:r>
            <a:r>
              <a:rPr lang="en-US" baseline="0" dirty="0" smtClean="0"/>
              <a:t> ỏ </a:t>
            </a:r>
            <a:r>
              <a:rPr lang="en-US" baseline="0" dirty="0" err="1" smtClean="0"/>
              <a:t>làn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, 15%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4,3%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ỏ </a:t>
            </a:r>
            <a:r>
              <a:rPr lang="en-US" baseline="0" dirty="0" err="1" smtClean="0"/>
              <a:t>làn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t 3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tren</a:t>
            </a:r>
            <a:r>
              <a:rPr lang="en-US" baseline="0" dirty="0" smtClean="0"/>
              <a:t> 3lan</a:t>
            </a:r>
          </a:p>
          <a:p>
            <a:r>
              <a:rPr lang="en-US" baseline="0" dirty="0" err="1" smtClean="0"/>
              <a:t>Trong</a:t>
            </a:r>
            <a:r>
              <a:rPr lang="en-US" baseline="0" dirty="0" smtClean="0"/>
              <a:t> 47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dăt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80,9%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làn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15%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4.1%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lần</a:t>
            </a:r>
            <a:endParaRPr lang="en-US" baseline="0" dirty="0" smtClean="0"/>
          </a:p>
          <a:p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biêt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đựt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p&lt; 0,05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873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sâu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khoang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tới</a:t>
            </a:r>
            <a:r>
              <a:rPr lang="en-US" baseline="0" dirty="0" smtClean="0"/>
              <a:t> tm : </a:t>
            </a:r>
            <a:r>
              <a:rPr lang="en-US" baseline="0" dirty="0" err="1" smtClean="0"/>
              <a:t>tb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1 la 3,13 cm, </a:t>
            </a:r>
            <a:r>
              <a:rPr lang="en-US" baseline="0" dirty="0" err="1" smtClean="0"/>
              <a:t>tb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2 la 1,91 cm</a:t>
            </a:r>
          </a:p>
          <a:p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nghia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p&lt; 0,05</a:t>
            </a:r>
          </a:p>
          <a:p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duois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ó </a:t>
            </a:r>
            <a:r>
              <a:rPr lang="en-US" baseline="0" dirty="0" err="1" smtClean="0"/>
              <a:t>sụ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cach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kcach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ngắn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ngoai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Galloway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Bodenham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đỏi</a:t>
            </a:r>
            <a:r>
              <a:rPr lang="en-US" baseline="0" dirty="0" smtClean="0"/>
              <a:t> nay, </a:t>
            </a:r>
            <a:r>
              <a:rPr lang="en-US" baseline="0" dirty="0" err="1" smtClean="0"/>
              <a:t>kcach</a:t>
            </a:r>
            <a:r>
              <a:rPr lang="en-US" baseline="0" dirty="0" smtClean="0"/>
              <a:t> nay la 3,05cm (1,11-5,64cm) </a:t>
            </a:r>
            <a:r>
              <a:rPr lang="en-US" baseline="0" dirty="0" err="1" smtClean="0"/>
              <a:t>tăng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3,22cm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. Sharma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4,6 cm.</a:t>
            </a:r>
          </a:p>
          <a:p>
            <a:r>
              <a:rPr lang="en-US" baseline="0" dirty="0" err="1" smtClean="0"/>
              <a:t>Khoang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thap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604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dai</a:t>
            </a:r>
            <a:r>
              <a:rPr lang="en-US" dirty="0" smtClean="0"/>
              <a:t> </a:t>
            </a:r>
            <a:r>
              <a:rPr lang="en-US" dirty="0" err="1" smtClean="0"/>
              <a:t>luồn</a:t>
            </a:r>
            <a:r>
              <a:rPr lang="en-US" baseline="0" dirty="0" smtClean="0"/>
              <a:t> catheter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ben </a:t>
            </a:r>
            <a:r>
              <a:rPr lang="en-US" baseline="0" dirty="0" err="1" smtClean="0"/>
              <a:t>phai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tb</a:t>
            </a:r>
            <a:r>
              <a:rPr lang="en-US" baseline="0" dirty="0" smtClean="0"/>
              <a:t> la 16,24cm,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ben </a:t>
            </a:r>
            <a:r>
              <a:rPr lang="en-US" baseline="0" dirty="0" err="1" smtClean="0"/>
              <a:t>trai</a:t>
            </a:r>
            <a:r>
              <a:rPr lang="en-US" baseline="0" dirty="0" smtClean="0"/>
              <a:t> la 18,57cm.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luon</a:t>
            </a:r>
            <a:r>
              <a:rPr lang="en-US" baseline="0" dirty="0" smtClean="0"/>
              <a:t> catheter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ben </a:t>
            </a:r>
            <a:r>
              <a:rPr lang="en-US" baseline="0" dirty="0" err="1" smtClean="0"/>
              <a:t>phai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ben </a:t>
            </a:r>
            <a:r>
              <a:rPr lang="en-US" baseline="0" dirty="0" err="1" smtClean="0"/>
              <a:t>trai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p&lt;0,05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346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Đa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thanh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ỏ </a:t>
            </a:r>
            <a:r>
              <a:rPr lang="en-US" baseline="0" dirty="0" err="1" smtClean="0"/>
              <a:t>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đâu</a:t>
            </a:r>
            <a:r>
              <a:rPr lang="en-US" baseline="0" dirty="0" smtClean="0"/>
              <a:t>: 79% 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74%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choc tm </a:t>
            </a:r>
            <a:r>
              <a:rPr lang="en-US" baseline="0" dirty="0" err="1" smtClean="0"/>
              <a:t>canh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10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SÂ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TMTT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năm</a:t>
            </a:r>
            <a:r>
              <a:rPr lang="en-US" baseline="0" dirty="0" smtClean="0"/>
              <a:t> 1984. SA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rõ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lquan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đg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đg</a:t>
            </a:r>
            <a:r>
              <a:rPr lang="en-US" baseline="0" dirty="0" smtClean="0"/>
              <a:t>, ty </a:t>
            </a:r>
            <a:r>
              <a:rPr lang="en-US" baseline="0" dirty="0" err="1" smtClean="0"/>
              <a:t>lệ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BN </a:t>
            </a:r>
            <a:r>
              <a:rPr lang="en-US" baseline="0" dirty="0" err="1" smtClean="0"/>
              <a:t>nhung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đòi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ptien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luyên</a:t>
            </a:r>
            <a:endParaRPr lang="en-US" baseline="0" dirty="0" smtClean="0"/>
          </a:p>
          <a:p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sàng</a:t>
            </a:r>
            <a:r>
              <a:rPr lang="en-US" baseline="0" dirty="0" smtClean="0"/>
              <a:t> tai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dvi </a:t>
            </a:r>
            <a:r>
              <a:rPr lang="en-US" baseline="0" dirty="0" err="1" smtClean="0"/>
              <a:t>Hồi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sưc</a:t>
            </a:r>
            <a:r>
              <a:rPr lang="en-US" baseline="0" dirty="0" smtClean="0"/>
              <a:t> ỏ VN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tgioi</a:t>
            </a:r>
            <a:r>
              <a:rPr lang="en-US" baseline="0" dirty="0" smtClean="0"/>
              <a:t>, BN </a:t>
            </a:r>
            <a:r>
              <a:rPr lang="en-US" baseline="0" dirty="0" err="1" smtClean="0"/>
              <a:t>đều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catheter TMTT </a:t>
            </a:r>
            <a:r>
              <a:rPr lang="en-US" baseline="0" dirty="0" err="1" smtClean="0"/>
              <a:t>thg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đòn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BN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catheter TMTT do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nhiễm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nhiễm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trùng</a:t>
            </a:r>
            <a:r>
              <a:rPr lang="en-US" baseline="0" dirty="0" smtClean="0"/>
              <a:t> tai </a:t>
            </a:r>
            <a:r>
              <a:rPr lang="en-US" baseline="0" dirty="0" err="1" smtClean="0"/>
              <a:t>diểm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</a:t>
            </a:r>
            <a:endParaRPr lang="en-US" baseline="0" dirty="0" smtClean="0"/>
          </a:p>
          <a:p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kéo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cai</a:t>
            </a:r>
            <a:r>
              <a:rPr lang="en-US" baseline="0" dirty="0" smtClean="0"/>
              <a:t> may,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miệng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ông</a:t>
            </a:r>
            <a:r>
              <a:rPr lang="en-US" baseline="0" dirty="0" smtClean="0"/>
              <a:t> MKQ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nhiễm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trùng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MKQ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co </a:t>
            </a:r>
            <a:r>
              <a:rPr lang="en-US" baseline="0" dirty="0" err="1" smtClean="0"/>
              <a:t>nguy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nhiễm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catheter</a:t>
            </a:r>
          </a:p>
          <a:p>
            <a:r>
              <a:rPr lang="en-US" baseline="0" dirty="0" err="1" smtClean="0"/>
              <a:t>Năm</a:t>
            </a:r>
            <a:r>
              <a:rPr lang="en-US" baseline="0" dirty="0" smtClean="0"/>
              <a:t> 1987 </a:t>
            </a:r>
            <a:r>
              <a:rPr lang="en-US" baseline="0" dirty="0" err="1" smtClean="0"/>
              <a:t>nikalls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vao</a:t>
            </a:r>
            <a:r>
              <a:rPr lang="en-US" baseline="0" dirty="0" smtClean="0"/>
              <a:t> TMTT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, ban </a:t>
            </a:r>
            <a:r>
              <a:rPr lang="en-US" baseline="0" dirty="0" err="1" smtClean="0"/>
              <a:t>đâù</a:t>
            </a:r>
            <a:endParaRPr lang="en-US" baseline="0" dirty="0" smtClean="0"/>
          </a:p>
          <a:p>
            <a:r>
              <a:rPr lang="en-US" baseline="0" dirty="0" smtClean="0"/>
              <a:t> choc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endParaRPr lang="en-US" baseline="0" dirty="0" smtClean="0"/>
          </a:p>
          <a:p>
            <a:r>
              <a:rPr lang="en-US" baseline="0" dirty="0" smtClean="0"/>
              <a:t>Sharma, </a:t>
            </a:r>
            <a:r>
              <a:rPr lang="en-US" baseline="0" dirty="0" err="1" smtClean="0"/>
              <a:t>Bodenham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hg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bướ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kqua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chứng</a:t>
            </a:r>
            <a:endParaRPr lang="en-US" baseline="0" dirty="0" smtClean="0"/>
          </a:p>
          <a:p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quyêt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gặp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20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chuẩn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catheter </a:t>
            </a:r>
            <a:r>
              <a:rPr lang="en-US" baseline="0" dirty="0" err="1" smtClean="0"/>
              <a:t>tmtt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79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, so </a:t>
            </a:r>
            <a:r>
              <a:rPr lang="en-US" baseline="0" dirty="0" err="1" smtClean="0"/>
              <a:t>sanh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endParaRPr lang="en-US" baseline="0" dirty="0" smtClean="0"/>
          </a:p>
          <a:p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tai </a:t>
            </a:r>
            <a:r>
              <a:rPr lang="en-US" baseline="0" dirty="0" err="1" smtClean="0"/>
              <a:t>bv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tháng</a:t>
            </a:r>
            <a:r>
              <a:rPr lang="en-US" baseline="0" dirty="0" smtClean="0"/>
              <a:t> 3- </a:t>
            </a:r>
            <a:r>
              <a:rPr lang="en-US" baseline="0" dirty="0" err="1" smtClean="0"/>
              <a:t>thang</a:t>
            </a:r>
            <a:r>
              <a:rPr lang="en-US" baseline="0" dirty="0" smtClean="0"/>
              <a:t> 8 -2014</a:t>
            </a:r>
          </a:p>
          <a:p>
            <a:r>
              <a:rPr lang="en-US" baseline="0" dirty="0" err="1" smtClean="0"/>
              <a:t>Cỡ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mâu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170bn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chia lam 2 </a:t>
            </a:r>
            <a:r>
              <a:rPr lang="en-US" baseline="0" dirty="0" err="1" smtClean="0"/>
              <a:t>nhóm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16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Bộ</a:t>
            </a:r>
            <a:r>
              <a:rPr lang="en-US" dirty="0" smtClean="0"/>
              <a:t> catheter 3nong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7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endParaRPr lang="en-US" baseline="0" dirty="0" smtClean="0"/>
          </a:p>
          <a:p>
            <a:r>
              <a:rPr lang="en-US" baseline="0" dirty="0" err="1" smtClean="0"/>
              <a:t>Máy</a:t>
            </a:r>
            <a:r>
              <a:rPr lang="en-US" baseline="0" dirty="0" smtClean="0"/>
              <a:t> SA </a:t>
            </a:r>
            <a:r>
              <a:rPr lang="en-US" baseline="0" dirty="0" err="1" smtClean="0"/>
              <a:t>xách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 M7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mindray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thăng</a:t>
            </a:r>
            <a:r>
              <a:rPr lang="en-US" baseline="0" dirty="0" smtClean="0"/>
              <a:t> linear </a:t>
            </a:r>
            <a:r>
              <a:rPr lang="en-US" baseline="0" dirty="0" err="1" smtClean="0"/>
              <a:t>tần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5-9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51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Người</a:t>
            </a:r>
            <a:r>
              <a:rPr lang="en-US" dirty="0" smtClean="0"/>
              <a:t>  </a:t>
            </a:r>
            <a:r>
              <a:rPr lang="en-US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thuât</a:t>
            </a:r>
            <a:r>
              <a:rPr lang="en-US" baseline="0" dirty="0" smtClean="0"/>
              <a:t> tai </a:t>
            </a:r>
            <a:r>
              <a:rPr lang="en-US" baseline="0" dirty="0" err="1" smtClean="0"/>
              <a:t>khoa</a:t>
            </a:r>
            <a:endParaRPr lang="en-US" baseline="0" dirty="0" smtClean="0"/>
          </a:p>
          <a:p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đòn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song </a:t>
            </a:r>
            <a:r>
              <a:rPr lang="en-US" baseline="0" dirty="0" err="1" smtClean="0"/>
              <a:t>song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đon</a:t>
            </a:r>
            <a:r>
              <a:rPr lang="en-US" baseline="0" dirty="0" smtClean="0"/>
              <a:t>. Tai </a:t>
            </a:r>
            <a:r>
              <a:rPr lang="en-US" baseline="0" dirty="0" err="1" smtClean="0"/>
              <a:t>đay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ngang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đm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đòn</a:t>
            </a:r>
            <a:r>
              <a:rPr lang="en-US" baseline="0" dirty="0" smtClean="0"/>
              <a:t>, tm </a:t>
            </a:r>
            <a:r>
              <a:rPr lang="en-US" baseline="0" dirty="0" err="1" smtClean="0"/>
              <a:t>duoi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phổi</a:t>
            </a:r>
            <a:r>
              <a:rPr lang="en-US" baseline="0" dirty="0" smtClean="0"/>
              <a:t>. Tm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đầy</a:t>
            </a:r>
            <a:r>
              <a:rPr lang="en-US" baseline="0" dirty="0" smtClean="0"/>
              <a:t> 1 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75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h.a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xung</a:t>
            </a:r>
            <a:endParaRPr lang="en-US" baseline="0" dirty="0" smtClean="0"/>
          </a:p>
          <a:p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đay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h.a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79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Đay</a:t>
            </a:r>
            <a:r>
              <a:rPr lang="en-US" baseline="0" dirty="0" smtClean="0"/>
              <a:t> la h. a guide wire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cathter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tm </a:t>
            </a:r>
            <a:r>
              <a:rPr lang="en-US" baseline="0" dirty="0" err="1" smtClean="0"/>
              <a:t>nach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1CB4-9E82-4FEE-98D5-D26A068CE6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48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99F-2793-4B31-95F6-3088FFFF9E0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3699-411C-4736-9587-045429B6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99F-2793-4B31-95F6-3088FFFF9E0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3699-411C-4736-9587-045429B6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99F-2793-4B31-95F6-3088FFFF9E0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3699-411C-4736-9587-045429B6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99F-2793-4B31-95F6-3088FFFF9E0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3699-411C-4736-9587-045429B6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99F-2793-4B31-95F6-3088FFFF9E0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3699-411C-4736-9587-045429B6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99F-2793-4B31-95F6-3088FFFF9E0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3699-411C-4736-9587-045429B6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99F-2793-4B31-95F6-3088FFFF9E0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3699-411C-4736-9587-045429B6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99F-2793-4B31-95F6-3088FFFF9E0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3699-411C-4736-9587-045429B6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99F-2793-4B31-95F6-3088FFFF9E0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3699-411C-4736-9587-045429B6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99F-2793-4B31-95F6-3088FFFF9E0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3699-411C-4736-9587-045429B6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99F-2793-4B31-95F6-3088FFFF9E0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373699-411C-4736-9587-045429B68C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7E399F-2793-4B31-95F6-3088FFFF9E0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373699-411C-4736-9587-045429B68CF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686800" cy="6477000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0736887"/>
              </p:ext>
            </p:extLst>
          </p:nvPr>
        </p:nvGraphicFramePr>
        <p:xfrm>
          <a:off x="304800" y="70338"/>
          <a:ext cx="88392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9232"/>
                <a:gridCol w="4339968"/>
              </a:tblGrid>
              <a:tr h="21336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9051985"/>
              </p:ext>
            </p:extLst>
          </p:nvPr>
        </p:nvGraphicFramePr>
        <p:xfrm>
          <a:off x="363415" y="762000"/>
          <a:ext cx="8763000" cy="670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0"/>
              </a:tblGrid>
              <a:tr h="6644640">
                <a:tc>
                  <a:txBody>
                    <a:bodyPr/>
                    <a:lstStyle/>
                    <a:p>
                      <a:pPr algn="ctr"/>
                      <a:endParaRPr lang="en-US" sz="18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ĐÁNH GIÁ PHƯƠNG PHÁP ĐẶT CATHETER TĨNH MẠCH TRUNG TÂM ĐƯỜNG TĨNH MẠCH NÁCH DƯỚI HƯỚNG DẪN CỦA SIÊU ÂM VÀ ĐƯỜNG TĨNH MẠCH CẢNH TRONG THEO MỐC GIẢI PHẪU</a:t>
                      </a:r>
                    </a:p>
                    <a:p>
                      <a:pPr algn="ctr"/>
                      <a:endParaRPr lang="en-US" sz="28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GS.TS. </a:t>
                      </a:r>
                      <a:r>
                        <a:rPr lang="en-US" sz="20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Nguyễn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Quốc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Kính</a:t>
                      </a:r>
                      <a:endParaRPr lang="en-US" sz="20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Trịnh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Thị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Yến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 HÀNH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ĐẶT TMTT ĐƯỜNG TM NÁCH DƯỚI SIÊU ÂM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E:\DU LIEU\YEN\ảnh siêu âm luận văn\201403101024280001S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10" y="3200400"/>
            <a:ext cx="3033889" cy="22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519" y="3203369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90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TIẾN HÀNH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229600" cy="472440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ĐẶT TMTT ĐƯỜNG TM NÁCH DƯỚI SIÊU ÂM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T\Desktop\LÀM VIỆC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983" y="0"/>
            <a:ext cx="1939017" cy="1447800"/>
          </a:xfrm>
          <a:prstGeom prst="rect">
            <a:avLst/>
          </a:prstGeom>
          <a:noFill/>
        </p:spPr>
      </p:pic>
      <p:pic>
        <p:nvPicPr>
          <p:cNvPr id="7170" name="Picture 2" descr="E:\DU LIEU\YEN\ảnh siêu âm luận văn\201406292147330001S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3713" y="3810000"/>
            <a:ext cx="340077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90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TIẾN HÀNH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ĐẶT TMTT ĐƯỜNG TM NÁCH DƯỚI SIÊU ÂM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guide wire→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cathter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nòng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catheter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T\Desktop\LÀM VIỆC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-9896"/>
            <a:ext cx="1752600" cy="1308608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39" y="3657600"/>
            <a:ext cx="3835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747" y="3657600"/>
            <a:ext cx="3715925" cy="27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90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389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 HÀNH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TMTT ĐƯỜNG TM NÁCH DƯỚI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SIÊU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E:\DU LIEU\YEN\ảnh siêu âm luận văn\20140516_111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U LIEU\YEN\ảnh siêu âm luận văn\20140516_112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889" y="2819400"/>
            <a:ext cx="3544711" cy="26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0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 HÀNH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ĐẶT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TMTT ĐƯỜNG TM NÁCH DƯỚI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SIÊU ÂM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E:\DU LIEU\YEN\ANH CHUP\20140620_0911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7338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:\DU LIEU\YEN\ANH CHUP\20140620_0911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33528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725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 HÀNH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ĐẶT TMTT ĐƯỜNG CẢNH TRONG THEO MỐC GIẢI PHẪU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da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Sedilot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TMCT (2-3,5cm)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wire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Xquang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8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TIẾN HÀNH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TMTT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THEO MỐC GIẢI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</a:p>
          <a:p>
            <a:pPr marL="0" indent="0">
              <a:lnSpc>
                <a:spcPct val="170000"/>
              </a:lnSpc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PT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486400"/>
            <a:ext cx="2047875" cy="1371600"/>
          </a:xfrm>
          <a:prstGeom prst="rect">
            <a:avLst/>
          </a:prstGeom>
          <a:noFill/>
        </p:spPr>
      </p:pic>
      <p:pic>
        <p:nvPicPr>
          <p:cNvPr id="9218" name="Picture 2" descr="E:\DU LIEU\YEN\ảnh siêu âm luận văn\51232-SV353UDT-jugu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399"/>
            <a:ext cx="325374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399"/>
            <a:ext cx="2438400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07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XỬ LÝ SỐ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SPSS 16.0 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(%)</a:t>
            </a:r>
          </a:p>
          <a:p>
            <a:pPr lvl="0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(SD).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T - student.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(χ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&lt; 0,05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95600" y="26670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48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VÀ BÀN LUẬN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3.1: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944951"/>
              </p:ext>
            </p:extLst>
          </p:nvPr>
        </p:nvGraphicFramePr>
        <p:xfrm>
          <a:off x="1143000" y="2362200"/>
          <a:ext cx="7086601" cy="32553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676399"/>
                <a:gridCol w="1143000"/>
                <a:gridCol w="1685025"/>
                <a:gridCol w="1501902"/>
                <a:gridCol w="1080275"/>
              </a:tblGrid>
              <a:tr h="51517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(n=116)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(n=54)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4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BN (%)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BN (%)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54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(80)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(63)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&lt;0,05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(37)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5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 (năm)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M± SD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42,33 ± 19,40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37,31 ± 27,33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&gt;0,05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cao (cm)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M±SD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162,12 ± 13,52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137,70 ± 37,41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&lt;0,05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 lượng (kg)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M±SD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60,19 ± 11,97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41,91 ± 22,88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&lt;0,05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74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 VẤN ĐỀ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334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(TMTT)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GMHS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HSTC.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:+ TM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 (TM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+TMCT, TMDĐ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NAMBONG\Desktop\anh lam slide\anh tư liệu lam sl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6262" y="381000"/>
            <a:ext cx="2127738" cy="12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VÀ BÀN LUẬN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4374878"/>
              </p:ext>
            </p:extLst>
          </p:nvPr>
        </p:nvGraphicFramePr>
        <p:xfrm>
          <a:off x="1120422" y="3649663"/>
          <a:ext cx="7315200" cy="13716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12408"/>
                <a:gridCol w="2038419"/>
                <a:gridCol w="1767751"/>
                <a:gridCol w="1196622"/>
              </a:tblGrid>
              <a:tr h="451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(n=116)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 (n=54)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(99,13%)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(100%)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&gt;0,05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(0,07%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57363" y="3649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124200"/>
            <a:ext cx="468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3.7: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7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VÀ BÀN LUẬN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705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3.8: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81199"/>
            <a:ext cx="8185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8172678"/>
              </p:ext>
            </p:extLst>
          </p:nvPr>
        </p:nvGraphicFramePr>
        <p:xfrm>
          <a:off x="914400" y="3483769"/>
          <a:ext cx="7467599" cy="18962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58947"/>
                <a:gridCol w="1654273"/>
                <a:gridCol w="1789390"/>
                <a:gridCol w="1264989"/>
              </a:tblGrid>
              <a:tr h="55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1 (n=116)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 (n=54)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(79%)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(74%)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&gt;0,05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≥ 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(21%)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(26%)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47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VÀ BÀN LUẬN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353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3.9: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81199"/>
            <a:ext cx="4234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7800902"/>
              </p:ext>
            </p:extLst>
          </p:nvPr>
        </p:nvGraphicFramePr>
        <p:xfrm>
          <a:off x="838200" y="3112532"/>
          <a:ext cx="7515578" cy="17526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11243"/>
                <a:gridCol w="2159246"/>
                <a:gridCol w="2159246"/>
                <a:gridCol w="1285843"/>
              </a:tblGrid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(n=116)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 (n=54)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11,64 ± 4,10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12,30 ± 7,02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29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VÀ BÀN LUẬN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319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3.10: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622" y="1981199"/>
            <a:ext cx="3125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3174974"/>
              </p:ext>
            </p:extLst>
          </p:nvPr>
        </p:nvGraphicFramePr>
        <p:xfrm>
          <a:off x="838200" y="3276600"/>
          <a:ext cx="7467600" cy="1836579"/>
        </p:xfrm>
        <a:graphic>
          <a:graphicData uri="http://schemas.openxmlformats.org/drawingml/2006/table">
            <a:tbl>
              <a:tblPr firstRow="1" firstCol="1" bandRow="1"/>
              <a:tblGrid>
                <a:gridCol w="2612957"/>
                <a:gridCol w="1988025"/>
                <a:gridCol w="1866022"/>
                <a:gridCol w="1000596"/>
              </a:tblGrid>
              <a:tr h="6121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</a:rPr>
                        <a:t>Thời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</a:rPr>
                        <a:t>gian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</a:rPr>
                        <a:t>chọc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</a:rPr>
                        <a:t>kim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</a:rPr>
                        <a:t> (s)</a:t>
                      </a:r>
                      <a:endParaRPr lang="en-US" sz="2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Nhóm 1 (n=116)</a:t>
                      </a:r>
                      <a:endParaRPr lang="en-US" sz="2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Nhóm 2 (n=54)</a:t>
                      </a:r>
                      <a:endParaRPr lang="en-US" sz="2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endParaRPr lang="en-US" sz="2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/>
                        </a:rPr>
                        <a:t>± </a:t>
                      </a:r>
                      <a:r>
                        <a:rPr lang="en-US" sz="2000" dirty="0">
                          <a:effectLst/>
                          <a:latin typeface="Times New Roman"/>
                        </a:rPr>
                        <a:t>SD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</a:rPr>
                        <a:t>18,01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± 5,8</a:t>
                      </a:r>
                      <a:endParaRPr lang="en-US" sz="2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12,03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± 4,2</a:t>
                      </a:r>
                      <a:endParaRPr lang="en-US" sz="2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&gt;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0,05</a:t>
                      </a:r>
                      <a:endParaRPr lang="en-US" sz="2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Min - Max</a:t>
                      </a:r>
                      <a:endParaRPr lang="en-US" sz="2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3 - 300</a:t>
                      </a:r>
                      <a:endParaRPr lang="en-US" sz="2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2 - 245</a:t>
                      </a:r>
                      <a:endParaRPr lang="en-US" sz="2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6917329"/>
              </p:ext>
            </p:extLst>
          </p:nvPr>
        </p:nvGraphicFramePr>
        <p:xfrm>
          <a:off x="1524000" y="3962400"/>
          <a:ext cx="190499" cy="304798"/>
        </p:xfrm>
        <a:graphic>
          <a:graphicData uri="http://schemas.openxmlformats.org/presentationml/2006/ole">
            <p:oleObj spid="_x0000_s10281" name="Equation" r:id="rId4" imgW="164957" imgH="203024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158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VÀ BÀN LUẬN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346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(L)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622" y="1981199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(L)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6580847"/>
              </p:ext>
            </p:extLst>
          </p:nvPr>
        </p:nvGraphicFramePr>
        <p:xfrm>
          <a:off x="1066801" y="3352799"/>
          <a:ext cx="7238999" cy="137144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51683"/>
                <a:gridCol w="2281186"/>
                <a:gridCol w="2099132"/>
                <a:gridCol w="1806998"/>
              </a:tblGrid>
              <a:tr h="6857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(n=116)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 (n=54)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7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(cm)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17,73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10,85 ± 3,00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&lt;0,05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33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VÀ BÀN LUẬN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622" y="1981199"/>
            <a:ext cx="451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2.6.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biến chứng cơ học đã gặp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1639398"/>
              </p:ext>
            </p:extLst>
          </p:nvPr>
        </p:nvGraphicFramePr>
        <p:xfrm>
          <a:off x="838198" y="3200400"/>
          <a:ext cx="7467601" cy="23286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38402"/>
                <a:gridCol w="1981200"/>
                <a:gridCol w="2202987"/>
                <a:gridCol w="845012"/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1 (n=116)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 (n=54)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288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(0,86%)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(3,77%)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&gt;0,05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743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(1,79%)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7257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(99,14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(94,44%)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85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VÀ BÀN LUẬN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135110"/>
            <a:ext cx="634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3.13: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điểm chọc da đến chỗ mở khí quản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622" y="1912203"/>
            <a:ext cx="7047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6891706"/>
              </p:ext>
            </p:extLst>
          </p:nvPr>
        </p:nvGraphicFramePr>
        <p:xfrm>
          <a:off x="990600" y="3612293"/>
          <a:ext cx="7391400" cy="202650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83310"/>
                <a:gridCol w="2357161"/>
                <a:gridCol w="1898184"/>
                <a:gridCol w="1052745"/>
              </a:tblGrid>
              <a:tr h="640635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(cm)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1 (n=116)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 (n=54)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635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SD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16,33 ± 4,22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4,15± 0,93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&lt;0,05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236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- Max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12 - 18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2 - 5,5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5798621"/>
              </p:ext>
            </p:extLst>
          </p:nvPr>
        </p:nvGraphicFramePr>
        <p:xfrm>
          <a:off x="1371600" y="4343400"/>
          <a:ext cx="254000" cy="304800"/>
        </p:xfrm>
        <a:graphic>
          <a:graphicData uri="http://schemas.openxmlformats.org/presentationml/2006/ole">
            <p:oleObj spid="_x0000_s13352" name="Equation" r:id="rId4" imgW="164957" imgH="203024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471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VÀ BÀN LUẬN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603521"/>
            <a:ext cx="461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3.7: Phân bố bên chọc của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BN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TMTT đường TM nách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622" y="1447800"/>
            <a:ext cx="6162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5290784"/>
              </p:ext>
            </p:extLst>
          </p:nvPr>
        </p:nvGraphicFramePr>
        <p:xfrm>
          <a:off x="815622" y="3657600"/>
          <a:ext cx="3451580" cy="21336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99871"/>
                <a:gridCol w="1025626"/>
                <a:gridCol w="1026083"/>
              </a:tblGrid>
              <a:tr h="489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chọc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Số BN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Tỷ lệ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053"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B</a:t>
                      </a:r>
                      <a:r>
                        <a:rPr lang="en-US" sz="1800" dirty="0">
                          <a:effectLst/>
                        </a:rPr>
                        <a:t>ê</a:t>
                      </a:r>
                      <a:r>
                        <a:rPr lang="vi-VN" sz="1800" dirty="0">
                          <a:effectLst/>
                        </a:rPr>
                        <a:t>n ph</a:t>
                      </a:r>
                      <a:r>
                        <a:rPr lang="en-US" sz="1800" dirty="0">
                          <a:effectLst/>
                        </a:rPr>
                        <a:t>ả</a:t>
                      </a:r>
                      <a:r>
                        <a:rPr lang="vi-VN" sz="1800" dirty="0">
                          <a:effectLst/>
                        </a:rPr>
                        <a:t>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69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59,5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053"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B</a:t>
                      </a:r>
                      <a:r>
                        <a:rPr lang="en-US" sz="1800" dirty="0">
                          <a:effectLst/>
                        </a:rPr>
                        <a:t>ê</a:t>
                      </a:r>
                      <a:r>
                        <a:rPr lang="vi-VN" sz="1800" dirty="0">
                          <a:effectLst/>
                        </a:rPr>
                        <a:t>n tr</a:t>
                      </a:r>
                      <a:r>
                        <a:rPr lang="en-US" sz="1800" dirty="0">
                          <a:effectLst/>
                        </a:rPr>
                        <a:t>á</a:t>
                      </a:r>
                      <a:r>
                        <a:rPr lang="vi-VN" sz="1800" dirty="0">
                          <a:effectLst/>
                        </a:rPr>
                        <a:t>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47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40,5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053"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T</a:t>
                      </a:r>
                      <a:r>
                        <a:rPr lang="en-US" sz="1800" dirty="0" err="1">
                          <a:effectLst/>
                        </a:rPr>
                        <a:t>ổng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116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100,0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13236632"/>
              </p:ext>
            </p:extLst>
          </p:nvPr>
        </p:nvGraphicFramePr>
        <p:xfrm>
          <a:off x="4343400" y="3417332"/>
          <a:ext cx="4338637" cy="263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2603521"/>
            <a:ext cx="3560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3.14: Phân bố bên chọc của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nách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8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VÀ BÀN LUẬN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15622" y="1447800"/>
            <a:ext cx="8200515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437218"/>
            <a:ext cx="728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3.15: Số lần chọc kim và tỷ lệ thành công giữa 2 phía của TM nách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98119874"/>
              </p:ext>
            </p:extLst>
          </p:nvPr>
        </p:nvGraphicFramePr>
        <p:xfrm>
          <a:off x="914401" y="2971800"/>
          <a:ext cx="7391399" cy="29070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95461"/>
                <a:gridCol w="1835761"/>
                <a:gridCol w="1835761"/>
                <a:gridCol w="1224416"/>
              </a:tblGrid>
              <a:tr h="48450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bệnh nhân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 phải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 trái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80,9%)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&gt;0,05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(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08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TMTT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1984 →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BN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ICU…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Nickalls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catheter TMTT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Sharma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Bodenham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2004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7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VÀ BÀN LUẬN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15622" y="1763183"/>
            <a:ext cx="3534942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0356" y="2986833"/>
            <a:ext cx="483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16: Khoảng cách từ da đến tĩnh mạch (D)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5292795"/>
              </p:ext>
            </p:extLst>
          </p:nvPr>
        </p:nvGraphicFramePr>
        <p:xfrm>
          <a:off x="982134" y="3505200"/>
          <a:ext cx="7516814" cy="16002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52056"/>
                <a:gridCol w="2077137"/>
                <a:gridCol w="2077137"/>
                <a:gridCol w="1710484"/>
              </a:tblGrid>
              <a:tr h="879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(mm)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31,38 ±19,01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19,01 ± 6,37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&lt;0,05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47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VÀ BÀN LUẬN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78933" y="1600200"/>
            <a:ext cx="295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3.6.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dài catheter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561735"/>
            <a:ext cx="742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3.17: So sánh chiều dài luồn cathter TMTT đường TM nách hai bên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9874772"/>
              </p:ext>
            </p:extLst>
          </p:nvPr>
        </p:nvGraphicFramePr>
        <p:xfrm>
          <a:off x="990601" y="3169760"/>
          <a:ext cx="7391399" cy="26518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66587"/>
                <a:gridCol w="1858557"/>
                <a:gridCol w="1858557"/>
                <a:gridCol w="1807698"/>
              </a:tblGrid>
              <a:tr h="823013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(cm)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 phải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 trái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13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SD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16,24 </a:t>
                      </a: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18,57 </a:t>
                      </a: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3,02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0,05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13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- Max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12 - 18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16 - 20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0235406"/>
              </p:ext>
            </p:extLst>
          </p:nvPr>
        </p:nvGraphicFramePr>
        <p:xfrm>
          <a:off x="1485899" y="4328160"/>
          <a:ext cx="266700" cy="320040"/>
        </p:xfrm>
        <a:graphic>
          <a:graphicData uri="http://schemas.openxmlformats.org/presentationml/2006/ole">
            <p:oleObj spid="_x0000_s18474" name="Equation" r:id="rId4" imgW="164957" imgH="203024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07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TMTT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100% so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99,13%.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11,65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TMTT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0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3,13cm.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26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0467" y="1676400"/>
            <a:ext cx="80393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XIN CHÂN THÀNH CÁM ƠN !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482" name="Picture 2" descr="C:\Users\NAMBONG\Desktop\ảnh ho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36766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358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8726" y="762000"/>
            <a:ext cx="3269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975170577"/>
              </p:ext>
            </p:extLst>
          </p:nvPr>
        </p:nvGraphicFramePr>
        <p:xfrm>
          <a:off x="704850" y="1524000"/>
          <a:ext cx="7467600" cy="469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://www.foman.vn/Upload/tin-tuc/quan-tri-doanh-nghiep/mot-mui-ten-ban-trung-2-di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3177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 NGHIÊN CỨU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 TMTT.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  BN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1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VÀ PHƯƠNG PHÁP NGHIÊN CỨU</a:t>
            </a:r>
            <a:endParaRPr lang="en-US" sz="31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hực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: 170 BN</a:t>
            </a:r>
          </a:p>
          <a:p>
            <a:pPr>
              <a:lnSpc>
                <a:spcPct val="170000"/>
              </a:lnSpc>
            </a:pP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1: 116 BN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TMTT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TM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2: 54 BN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TMTT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CÁC CHỈ TIÊU ĐÁNH GIÁ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553200" cy="45720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BN: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TMTT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nách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25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ĐẶT TMTT ĐƯỜNG TM NÁCH DƯỚI SIÊU ÂM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Xquang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giường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catheter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 Braun: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Fr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 Fr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Linear 5 -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MHz.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72200" y="4648200"/>
            <a:ext cx="2030056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693525"/>
            <a:ext cx="252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 HÀNH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E:\DU LIEU\YEN\ảnh siêu âm luận văn\20141014_142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971800"/>
            <a:ext cx="1781734" cy="13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1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ĐẶT TMTT ĐƯỜNG TM NÁCH DƯỚI SIÊU ÂM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 HÀNH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3073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21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3523</TotalTime>
  <Words>3683</Words>
  <Application>Microsoft Office PowerPoint</Application>
  <PresentationFormat>On-screen Show (4:3)</PresentationFormat>
  <Paragraphs>412</Paragraphs>
  <Slides>34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Flow</vt:lpstr>
      <vt:lpstr>Equation</vt:lpstr>
      <vt:lpstr>Slide 1</vt:lpstr>
      <vt:lpstr>ĐẶT VẤN ĐỀ</vt:lpstr>
      <vt:lpstr>ĐẶT VẤN ĐỀ</vt:lpstr>
      <vt:lpstr>Slide 4</vt:lpstr>
      <vt:lpstr>ĐỐI TƯỢNG NGHIÊN CỨU</vt:lpstr>
      <vt:lpstr> ĐỐI TƯỢNG VÀ PHƯƠNG PHÁP NGHIÊN CỨU</vt:lpstr>
      <vt:lpstr>CÁC CHỈ TIÊU ĐÁNH GIÁ</vt:lpstr>
      <vt:lpstr>Slide 8</vt:lpstr>
      <vt:lpstr>TIẾN HÀNH</vt:lpstr>
      <vt:lpstr>TIẾN HÀNH</vt:lpstr>
      <vt:lpstr>TIẾN HÀNH</vt:lpstr>
      <vt:lpstr>TIẾN HÀNH</vt:lpstr>
      <vt:lpstr>TIẾN HÀNH</vt:lpstr>
      <vt:lpstr>TIẾN HÀNH</vt:lpstr>
      <vt:lpstr>TIẾN HÀNH</vt:lpstr>
      <vt:lpstr>TIẾN HÀNH</vt:lpstr>
      <vt:lpstr>XỬ LÝ SỐ LIỆU</vt:lpstr>
      <vt:lpstr>KẾT QUẢ VÀ BÀN LUẬN</vt:lpstr>
      <vt:lpstr>Slide 19</vt:lpstr>
      <vt:lpstr>KẾT QUẢ VÀ BÀN LUẬN</vt:lpstr>
      <vt:lpstr>KẾT QUẢ VÀ BÀN LUẬN</vt:lpstr>
      <vt:lpstr>KẾT QUẢ VÀ BÀN LUẬN</vt:lpstr>
      <vt:lpstr>KẾT QUẢ VÀ BÀN LUẬN</vt:lpstr>
      <vt:lpstr>KẾT QUẢ VÀ BÀN LUẬN</vt:lpstr>
      <vt:lpstr>KẾT QUẢ VÀ BÀN LUẬN</vt:lpstr>
      <vt:lpstr>KẾT QUẢ VÀ BÀN LUẬN</vt:lpstr>
      <vt:lpstr>Slide 27</vt:lpstr>
      <vt:lpstr>KẾT QUẢ VÀ BÀN LUẬN</vt:lpstr>
      <vt:lpstr>KẾT QUẢ VÀ BÀN LUẬN</vt:lpstr>
      <vt:lpstr>KẾT QUẢ VÀ BÀN LUẬN</vt:lpstr>
      <vt:lpstr>KẾT QUẢ VÀ BÀN LUẬN</vt:lpstr>
      <vt:lpstr>KẾT LUẬN</vt:lpstr>
      <vt:lpstr>KẾT LUẬN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Windows User</cp:lastModifiedBy>
  <cp:revision>236</cp:revision>
  <dcterms:created xsi:type="dcterms:W3CDTF">2013-01-07T13:24:45Z</dcterms:created>
  <dcterms:modified xsi:type="dcterms:W3CDTF">2016-06-15T16:29:13Z</dcterms:modified>
</cp:coreProperties>
</file>