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9" r:id="rId4"/>
    <p:sldId id="281" r:id="rId5"/>
    <p:sldId id="282" r:id="rId6"/>
    <p:sldId id="283" r:id="rId7"/>
    <p:sldId id="284" r:id="rId8"/>
    <p:sldId id="285" r:id="rId9"/>
    <p:sldId id="286" r:id="rId10"/>
    <p:sldId id="287" r:id="rId11"/>
    <p:sldId id="288" r:id="rId12"/>
    <p:sldId id="289" r:id="rId13"/>
    <p:sldId id="308" r:id="rId14"/>
    <p:sldId id="309" r:id="rId15"/>
    <p:sldId id="310" r:id="rId16"/>
    <p:sldId id="311" r:id="rId17"/>
    <p:sldId id="315" r:id="rId18"/>
    <p:sldId id="316" r:id="rId19"/>
    <p:sldId id="319" r:id="rId20"/>
    <p:sldId id="317" r:id="rId21"/>
    <p:sldId id="320" r:id="rId22"/>
    <p:sldId id="321" r:id="rId23"/>
    <p:sldId id="328" r:id="rId24"/>
    <p:sldId id="330" r:id="rId25"/>
    <p:sldId id="331" r:id="rId26"/>
    <p:sldId id="332" r:id="rId27"/>
    <p:sldId id="333" r:id="rId28"/>
    <p:sldId id="334" r:id="rId29"/>
    <p:sldId id="336" r:id="rId30"/>
    <p:sldId id="337" r:id="rId31"/>
    <p:sldId id="338" r:id="rId32"/>
    <p:sldId id="339" r:id="rId33"/>
    <p:sldId id="341" r:id="rId34"/>
    <p:sldId id="342" r:id="rId35"/>
    <p:sldId id="343" r:id="rId36"/>
    <p:sldId id="344" r:id="rId37"/>
    <p:sldId id="345" r:id="rId38"/>
    <p:sldId id="346" r:id="rId39"/>
    <p:sldId id="347" r:id="rId40"/>
    <p:sldId id="32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2D050"/>
    <a:srgbClr val="1C1C1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059" autoAdjust="0"/>
    <p:restoredTop sz="94660"/>
  </p:normalViewPr>
  <p:slideViewPr>
    <p:cSldViewPr>
      <p:cViewPr varScale="1">
        <p:scale>
          <a:sx n="73" d="100"/>
          <a:sy n="73" d="100"/>
        </p:scale>
        <p:origin x="-14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6/22/2016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6/22/2016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429000"/>
            <a:ext cx="7696200" cy="2895600"/>
          </a:xfrm>
        </p:spPr>
        <p:txBody>
          <a:bodyPr>
            <a:noAutofit/>
          </a:bodyPr>
          <a:lstStyle/>
          <a:p>
            <a:pPr algn="l"/>
            <a:r>
              <a:rPr lang="en-US" sz="2400" dirty="0" smtClean="0">
                <a:solidFill>
                  <a:schemeClr val="tx1"/>
                </a:solidFill>
                <a:latin typeface="Times New Roman" pitchFamily="18" charset="0"/>
                <a:cs typeface="Times New Roman" pitchFamily="18" charset="0"/>
              </a:rPr>
              <a:t>                             NGƯỜI THỰC HIỆN</a:t>
            </a:r>
          </a:p>
          <a:p>
            <a:pPr algn="l"/>
            <a:r>
              <a:rPr lang="en-US" sz="2400" b="1" dirty="0" smtClean="0">
                <a:solidFill>
                  <a:schemeClr val="tx1"/>
                </a:solidFill>
                <a:latin typeface="Times New Roman" pitchFamily="18" charset="0"/>
                <a:cs typeface="Times New Roman" pitchFamily="18" charset="0"/>
              </a:rPr>
              <a:t>                              Ts Bs Nguyễn Văn Thắng</a:t>
            </a:r>
          </a:p>
          <a:p>
            <a:pPr algn="l"/>
            <a:r>
              <a:rPr lang="en-US" sz="2400" b="1" dirty="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                             Bệnh viện Răng Hàm Mặt TW Hà nội</a:t>
            </a:r>
          </a:p>
        </p:txBody>
      </p:sp>
      <p:sp>
        <p:nvSpPr>
          <p:cNvPr id="2" name="Title 1"/>
          <p:cNvSpPr>
            <a:spLocks noGrp="1"/>
          </p:cNvSpPr>
          <p:nvPr>
            <p:ph type="ctrTitle"/>
          </p:nvPr>
        </p:nvSpPr>
        <p:spPr>
          <a:xfrm>
            <a:off x="539552" y="476672"/>
            <a:ext cx="8001000" cy="2971800"/>
          </a:xfrm>
        </p:spPr>
        <p:txBody>
          <a:bodyPr>
            <a:normAutofit/>
          </a:bodyPr>
          <a:lstStyle/>
          <a:p>
            <a:pPr algn="ctr">
              <a:lnSpc>
                <a:spcPct val="114000"/>
              </a:lnSpc>
            </a:pPr>
            <a:r>
              <a:rPr lang="vi-VN" sz="3200" b="1" dirty="0" smtClean="0">
                <a:solidFill>
                  <a:schemeClr val="tx1"/>
                </a:solidFill>
                <a:latin typeface="+mn-lt"/>
                <a:cs typeface="Arial" pitchFamily="34" charset="0"/>
              </a:rPr>
              <a:t>HẠ HUYẾT ÁP CHỈ HUY BẰNG LOXEN TRONG GÂY MÊ CÁC PHẪU THUẬT  LỚN VÙNG HÀM MẶT</a:t>
            </a:r>
            <a:endParaRPr lang="vi-VN" sz="3200" b="1" dirty="0">
              <a:solidFill>
                <a:schemeClr val="tx1"/>
              </a:solidFill>
              <a:latin typeface="+mn-lt"/>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533400" y="1447800"/>
            <a:ext cx="8458200" cy="4572000"/>
          </a:xfrm>
        </p:spPr>
        <p:txBody>
          <a:bodyPr>
            <a:normAutofit lnSpcReduction="10000"/>
          </a:bodyPr>
          <a:lstStyle/>
          <a:p>
            <a:pPr algn="just">
              <a:lnSpc>
                <a:spcPct val="130000"/>
              </a:lnSpc>
            </a:pP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thuốc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hạ</a:t>
            </a:r>
            <a:r>
              <a:rPr lang="en-US" b="1" dirty="0" smtClean="0">
                <a:latin typeface="Times New Roman" pitchFamily="18" charset="0"/>
                <a:cs typeface="Times New Roman" pitchFamily="18" charset="0"/>
              </a:rPr>
              <a:t> HA </a:t>
            </a:r>
            <a:r>
              <a:rPr lang="en-US" b="1" dirty="0" err="1" smtClean="0">
                <a:latin typeface="Times New Roman" pitchFamily="18" charset="0"/>
                <a:cs typeface="Times New Roman" pitchFamily="18" charset="0"/>
              </a:rPr>
              <a:t>khác</a:t>
            </a:r>
            <a:endParaRPr lang="en-US" b="1" dirty="0" smtClean="0">
              <a:latin typeface="Times New Roman" pitchFamily="18" charset="0"/>
              <a:cs typeface="Times New Roman" pitchFamily="18" charset="0"/>
            </a:endParaRPr>
          </a:p>
          <a:p>
            <a:pPr marL="514350" indent="-514350" algn="just">
              <a:lnSpc>
                <a:spcPct val="130000"/>
              </a:lnSpc>
              <a:buAutoNum type="arabicPeriod"/>
            </a:pPr>
            <a:r>
              <a:rPr lang="en-US" dirty="0" smtClean="0">
                <a:latin typeface="Times New Roman" pitchFamily="18" charset="0"/>
                <a:cs typeface="Times New Roman" pitchFamily="18" charset="0"/>
              </a:rPr>
              <a:t>Nitroprusside</a:t>
            </a:r>
          </a:p>
          <a:p>
            <a:pPr marL="282575" indent="-282575" algn="just">
              <a:lnSpc>
                <a:spcPct val="13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nhưng</a:t>
            </a:r>
            <a:r>
              <a:rPr lang="en-US" dirty="0" smtClean="0">
                <a:latin typeface="Times New Roman" pitchFamily="18" charset="0"/>
                <a:cs typeface="Times New Roman" pitchFamily="18" charset="0"/>
              </a:rPr>
              <a:t> T/d </a:t>
            </a:r>
            <a:r>
              <a:rPr lang="en-US" dirty="0" err="1" smtClean="0">
                <a:latin typeface="Times New Roman" pitchFamily="18" charset="0"/>
                <a:cs typeface="Times New Roman" pitchFamily="18" charset="0"/>
              </a:rPr>
              <a:t>phụ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nhiễm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Cyanure</a:t>
            </a:r>
            <a:r>
              <a:rPr lang="en-US" dirty="0" smtClean="0">
                <a:latin typeface="Times New Roman" pitchFamily="18" charset="0"/>
                <a:cs typeface="Times New Roman" pitchFamily="18" charset="0"/>
              </a:rPr>
              <a:t>, nay </a:t>
            </a:r>
            <a:r>
              <a:rPr lang="en-US" dirty="0" err="1" smtClean="0">
                <a:latin typeface="Times New Roman" pitchFamily="18" charset="0"/>
                <a:cs typeface="Times New Roman" pitchFamily="18" charset="0"/>
              </a:rPr>
              <a:t>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dùng</a:t>
            </a:r>
            <a:endParaRPr lang="en-US" dirty="0" smtClean="0">
              <a:latin typeface="Times New Roman" pitchFamily="18" charset="0"/>
              <a:cs typeface="Times New Roman" pitchFamily="18" charset="0"/>
            </a:endParaRPr>
          </a:p>
          <a:p>
            <a:pPr marL="514350" indent="-514350" algn="just">
              <a:lnSpc>
                <a:spcPct val="130000"/>
              </a:lnSpc>
              <a:buNone/>
            </a:pPr>
            <a:r>
              <a:rPr lang="en-US" dirty="0" smtClean="0">
                <a:latin typeface="Times New Roman" pitchFamily="18" charset="0"/>
                <a:cs typeface="Times New Roman" pitchFamily="18" charset="0"/>
              </a:rPr>
              <a:t>2. Nitroglycerine:</a:t>
            </a:r>
          </a:p>
          <a:p>
            <a:pPr marL="514350" indent="-514350" algn="just">
              <a:lnSpc>
                <a:spcPct val="130000"/>
              </a:lnSpc>
              <a:buNone/>
            </a:pPr>
            <a:r>
              <a:rPr lang="en-US" dirty="0" err="1" smtClean="0">
                <a:latin typeface="Times New Roman" pitchFamily="18" charset="0"/>
                <a:cs typeface="Times New Roman" pitchFamily="18" charset="0"/>
              </a:rPr>
              <a:t>Dãn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a:t>
            </a:r>
            <a:r>
              <a:rPr lang="en-US" dirty="0" smtClean="0">
                <a:latin typeface="Times New Roman" pitchFamily="18" charset="0"/>
                <a:cs typeface="Times New Roman" pitchFamily="18" charset="0"/>
              </a:rPr>
              <a:t> ĐM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TM </a:t>
            </a:r>
          </a:p>
          <a:p>
            <a:pPr marL="514350" indent="-514350" algn="just">
              <a:lnSpc>
                <a:spcPct val="130000"/>
              </a:lnSpc>
              <a:buNone/>
            </a:pPr>
            <a:r>
              <a:rPr lang="en-US" dirty="0" smtClean="0">
                <a:latin typeface="Times New Roman" pitchFamily="18" charset="0"/>
                <a:cs typeface="Times New Roman" pitchFamily="18" charset="0"/>
              </a:rPr>
              <a:t>T/d </a:t>
            </a:r>
            <a:r>
              <a:rPr lang="en-US" dirty="0" err="1" smtClean="0">
                <a:latin typeface="Times New Roman" pitchFamily="18" charset="0"/>
                <a:cs typeface="Times New Roman" pitchFamily="18" charset="0"/>
              </a:rPr>
              <a:t>phụ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chậm</a:t>
            </a:r>
            <a:endParaRPr lang="en-US" dirty="0" smtClean="0">
              <a:latin typeface="Times New Roman" pitchFamily="18" charset="0"/>
              <a:cs typeface="Times New Roman" pitchFamily="18" charset="0"/>
            </a:endParaRPr>
          </a:p>
          <a:p>
            <a:pPr marL="514350" indent="-514350" algn="just">
              <a:lnSpc>
                <a:spcPct val="130000"/>
              </a:lnSpc>
              <a:buNone/>
            </a:pPr>
            <a:r>
              <a:rPr lang="en-US" dirty="0" err="1" smtClean="0">
                <a:latin typeface="Times New Roman" pitchFamily="18" charset="0"/>
                <a:cs typeface="Times New Roman" pitchFamily="18" charset="0"/>
              </a:rPr>
              <a:t>Nhiễm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hòa</a:t>
            </a:r>
            <a:r>
              <a:rPr lang="en-US" dirty="0" smtClean="0">
                <a:latin typeface="Times New Roman" pitchFamily="18" charset="0"/>
                <a:cs typeface="Times New Roman" pitchFamily="18" charset="0"/>
              </a:rPr>
              <a:t> tan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propylene glycol: </a:t>
            </a:r>
            <a:r>
              <a:rPr lang="en-US" dirty="0" err="1" smtClean="0">
                <a:latin typeface="Times New Roman" pitchFamily="18" charset="0"/>
                <a:cs typeface="Times New Roman" pitchFamily="18" charset="0"/>
              </a:rPr>
              <a:t>Hb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niệu</a:t>
            </a: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09600" y="1219200"/>
            <a:ext cx="8229600" cy="4572000"/>
          </a:xfrm>
        </p:spPr>
        <p:txBody>
          <a:bodyPr>
            <a:noAutofit/>
          </a:bodyPr>
          <a:lstStyle/>
          <a:p>
            <a:pPr algn="just">
              <a:spcBef>
                <a:spcPts val="0"/>
              </a:spcBef>
            </a:pP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thuốc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nhóm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halogene</a:t>
            </a:r>
            <a:endParaRPr lang="en-US" sz="2400" b="1" dirty="0" smtClean="0">
              <a:latin typeface="Times New Roman" pitchFamily="18" charset="0"/>
              <a:cs typeface="Times New Roman" pitchFamily="18" charset="0"/>
            </a:endParaRPr>
          </a:p>
          <a:p>
            <a:pPr algn="just">
              <a:spcBef>
                <a:spcPts val="0"/>
              </a:spcBef>
            </a:pPr>
            <a:r>
              <a:rPr lang="en-US" sz="2400" b="1" dirty="0" err="1" smtClean="0">
                <a:latin typeface="Times New Roman" pitchFamily="18" charset="0"/>
                <a:cs typeface="Times New Roman" pitchFamily="18" charset="0"/>
              </a:rPr>
              <a:t>Isoflurane</a:t>
            </a:r>
            <a:r>
              <a:rPr lang="en-US" sz="2400" b="1" dirty="0" smtClean="0">
                <a:latin typeface="Times New Roman" pitchFamily="18" charset="0"/>
                <a:cs typeface="Times New Roman" pitchFamily="18" charset="0"/>
              </a:rPr>
              <a:t> :</a:t>
            </a:r>
          </a:p>
          <a:p>
            <a:pPr algn="just">
              <a:spcBef>
                <a:spcPts val="0"/>
              </a:spcBef>
              <a:buNone/>
            </a:pP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khởi</a:t>
            </a:r>
            <a:r>
              <a:rPr lang="en-US" sz="2400" dirty="0" smtClean="0">
                <a:latin typeface="Times New Roman" pitchFamily="18" charset="0"/>
                <a:cs typeface="Times New Roman" pitchFamily="18" charset="0"/>
              </a:rPr>
              <a:t> TD </a:t>
            </a:r>
            <a:r>
              <a:rPr lang="en-US" sz="2400" dirty="0" err="1" smtClean="0">
                <a:latin typeface="Times New Roman" pitchFamily="18" charset="0"/>
                <a:cs typeface="Times New Roman" pitchFamily="18" charset="0"/>
              </a:rPr>
              <a:t>nhanh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nhanh</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dãn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ngoại</a:t>
            </a:r>
            <a:r>
              <a:rPr lang="en-US" sz="2400" dirty="0" smtClean="0">
                <a:latin typeface="Times New Roman" pitchFamily="18" charset="0"/>
                <a:cs typeface="Times New Roman" pitchFamily="18" charset="0"/>
              </a:rPr>
              <a:t> vi</a:t>
            </a:r>
          </a:p>
          <a:p>
            <a:pPr algn="just">
              <a:spcBef>
                <a:spcPts val="0"/>
              </a:spcBef>
              <a:buNone/>
            </a:pPr>
            <a:r>
              <a:rPr lang="en-US" sz="2400" dirty="0" smtClean="0">
                <a:latin typeface="Times New Roman" pitchFamily="18" charset="0"/>
                <a:cs typeface="Times New Roman" pitchFamily="18" charset="0"/>
              </a:rPr>
              <a:t>    - T/d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p>
          <a:p>
            <a:pPr algn="just">
              <a:spcBef>
                <a:spcPts val="0"/>
              </a:spcBef>
              <a:buNone/>
            </a:pP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ST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tim</a:t>
            </a:r>
            <a:r>
              <a:rPr lang="en-US" sz="2400" dirty="0" smtClean="0">
                <a:latin typeface="Times New Roman" pitchFamily="18" charset="0"/>
                <a:cs typeface="Times New Roman" pitchFamily="18" charset="0"/>
              </a:rPr>
              <a:t>.</a:t>
            </a:r>
          </a:p>
          <a:p>
            <a:pPr algn="just">
              <a:spcBef>
                <a:spcPts val="0"/>
              </a:spcBef>
              <a:buNone/>
            </a:pP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thận</a:t>
            </a:r>
            <a:endParaRPr lang="en-US" sz="2400" dirty="0" smtClean="0">
              <a:latin typeface="Times New Roman" pitchFamily="18" charset="0"/>
              <a:cs typeface="Times New Roman" pitchFamily="18" charset="0"/>
            </a:endParaRPr>
          </a:p>
          <a:p>
            <a:pPr algn="just">
              <a:spcBef>
                <a:spcPts val="0"/>
              </a:spcBef>
              <a:buNone/>
            </a:pP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nhanh</a:t>
            </a:r>
            <a:endParaRPr lang="en-US" sz="2400" dirty="0" smtClean="0">
              <a:latin typeface="Times New Roman" pitchFamily="18" charset="0"/>
              <a:cs typeface="Times New Roman" pitchFamily="18" charset="0"/>
            </a:endParaRPr>
          </a:p>
          <a:p>
            <a:pPr algn="just">
              <a:spcBef>
                <a:spcPts val="0"/>
              </a:spcBef>
              <a:buNone/>
            </a:pPr>
            <a:r>
              <a:rPr lang="en-US" sz="2400" dirty="0" smtClean="0">
                <a:latin typeface="Times New Roman" pitchFamily="18" charset="0"/>
                <a:cs typeface="Times New Roman" pitchFamily="18" charset="0"/>
              </a:rPr>
              <a:t>       *  MAC &gt;1.5: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sọ</a:t>
            </a:r>
            <a:endParaRPr lang="en-US" sz="2400" dirty="0" smtClean="0">
              <a:latin typeface="Times New Roman" pitchFamily="18" charset="0"/>
              <a:cs typeface="Times New Roman" pitchFamily="18" charset="0"/>
            </a:endParaRPr>
          </a:p>
          <a:p>
            <a:pPr algn="just">
              <a:spcBef>
                <a:spcPts val="0"/>
              </a:spcBef>
              <a:buFontTx/>
              <a:buChar char="-"/>
            </a:pPr>
            <a:r>
              <a:rPr lang="en-US" sz="2400" dirty="0" err="1" smtClean="0">
                <a:latin typeface="Times New Roman" pitchFamily="18" charset="0"/>
                <a:cs typeface="Times New Roman" pitchFamily="18" charset="0"/>
              </a:rPr>
              <a:t>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GM </a:t>
            </a:r>
            <a:r>
              <a:rPr lang="en-US" sz="2400" dirty="0" err="1" smtClean="0">
                <a:latin typeface="Times New Roman" pitchFamily="18" charset="0"/>
                <a:cs typeface="Times New Roman" pitchFamily="18" charset="0"/>
              </a:rPr>
              <a:t>hạ</a:t>
            </a:r>
            <a:r>
              <a:rPr lang="en-US" sz="2400" dirty="0" smtClean="0">
                <a:latin typeface="Times New Roman" pitchFamily="18" charset="0"/>
                <a:cs typeface="Times New Roman" pitchFamily="18" charset="0"/>
              </a:rPr>
              <a:t> HACH.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42910" y="1428736"/>
            <a:ext cx="8501090" cy="5214974"/>
          </a:xfrm>
        </p:spPr>
        <p:txBody>
          <a:bodyPr>
            <a:normAutofit fontScale="77500" lnSpcReduction="20000"/>
          </a:bodyPr>
          <a:lstStyle/>
          <a:p>
            <a:pPr>
              <a:lnSpc>
                <a:spcPct val="130000"/>
              </a:lnSpc>
            </a:pPr>
            <a:r>
              <a:rPr lang="en-US" sz="2800" b="1" dirty="0" err="1">
                <a:latin typeface="Times New Roman" pitchFamily="18" charset="0"/>
                <a:cs typeface="Times New Roman" pitchFamily="18" charset="0"/>
              </a:rPr>
              <a:t>C</a:t>
            </a:r>
            <a:r>
              <a:rPr lang="en-US" sz="2800" b="1" dirty="0" err="1" smtClean="0">
                <a:latin typeface="Times New Roman" pitchFamily="18" charset="0"/>
                <a:cs typeface="Times New Roman" pitchFamily="18" charset="0"/>
              </a:rPr>
              <a:t>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thuốc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chẹn</a:t>
            </a:r>
            <a:r>
              <a:rPr lang="en-US" sz="2800" b="1"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β</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và</a:t>
            </a:r>
            <a:r>
              <a:rPr lang="en-US" sz="2800" b="1"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α</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giao</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cảm</a:t>
            </a:r>
            <a:r>
              <a:rPr lang="en-US" sz="2800" b="1" dirty="0" smtClean="0">
                <a:latin typeface="Times New Roman" pitchFamily="18" charset="0"/>
                <a:cs typeface="Times New Roman" pitchFamily="18" charset="0"/>
              </a:rPr>
              <a:t>:</a:t>
            </a:r>
          </a:p>
          <a:p>
            <a:pPr>
              <a:lnSpc>
                <a:spcPct val="130000"/>
              </a:lnSpc>
            </a:pPr>
            <a:r>
              <a:rPr lang="en-US" sz="2800" b="1" dirty="0" err="1" smtClean="0">
                <a:latin typeface="Times New Roman" pitchFamily="18" charset="0"/>
                <a:cs typeface="Times New Roman" pitchFamily="18" charset="0"/>
              </a:rPr>
              <a:t>Esmelol</a:t>
            </a:r>
            <a:r>
              <a:rPr lang="en-US" sz="2800" b="1" dirty="0" smtClean="0">
                <a:latin typeface="Times New Roman" pitchFamily="18" charset="0"/>
                <a:cs typeface="Times New Roman" pitchFamily="18" charset="0"/>
              </a:rPr>
              <a:t>:</a:t>
            </a:r>
          </a:p>
          <a:p>
            <a:pPr>
              <a:lnSpc>
                <a:spcPct val="13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β</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giảm</a:t>
            </a:r>
            <a:r>
              <a:rPr lang="en-US" sz="2800" dirty="0" smtClean="0">
                <a:latin typeface="Times New Roman" pitchFamily="18" charset="0"/>
                <a:cs typeface="Times New Roman" pitchFamily="18" charset="0"/>
              </a:rPr>
              <a:t> co </a:t>
            </a:r>
            <a:r>
              <a:rPr lang="en-US" sz="2800" dirty="0" err="1" smtClean="0">
                <a:latin typeface="Times New Roman" pitchFamily="18" charset="0"/>
                <a:cs typeface="Times New Roman" pitchFamily="18" charset="0"/>
              </a:rPr>
              <a:t>bóp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giảm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nhịp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a:t>
            </a:r>
            <a:r>
              <a:rPr lang="en-US" sz="2800" dirty="0" smtClean="0">
                <a:latin typeface="Times New Roman" pitchFamily="18" charset="0"/>
                <a:cs typeface="Times New Roman" pitchFamily="18" charset="0"/>
              </a:rPr>
              <a:t> HA</a:t>
            </a:r>
          </a:p>
          <a:p>
            <a:pPr>
              <a:lnSpc>
                <a:spcPct val="130000"/>
              </a:lnSpc>
              <a:buFontTx/>
              <a:buChar char="-"/>
            </a:pP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TD </a:t>
            </a:r>
            <a:r>
              <a:rPr lang="en-US" sz="2800" dirty="0" err="1" smtClean="0">
                <a:latin typeface="Times New Roman" pitchFamily="18" charset="0"/>
                <a:cs typeface="Times New Roman" pitchFamily="18" charset="0"/>
              </a:rPr>
              <a:t>ngắn</a:t>
            </a:r>
            <a:r>
              <a:rPr lang="en-US" sz="2800" dirty="0" smtClean="0">
                <a:latin typeface="Times New Roman" pitchFamily="18" charset="0"/>
                <a:cs typeface="Times New Roman" pitchFamily="18" charset="0"/>
              </a:rPr>
              <a:t>: 1-5 ph, </a:t>
            </a:r>
            <a:r>
              <a:rPr lang="en-US" sz="2800" dirty="0" err="1" smtClean="0">
                <a:latin typeface="Times New Roman" pitchFamily="18" charset="0"/>
                <a:cs typeface="Times New Roman" pitchFamily="18" charset="0"/>
              </a:rPr>
              <a:t>thời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10 ph</a:t>
            </a:r>
          </a:p>
          <a:p>
            <a:pPr>
              <a:lnSpc>
                <a:spcPct val="130000"/>
              </a:lnSpc>
              <a:buFontTx/>
              <a:buChar char="-"/>
            </a:pPr>
            <a:r>
              <a:rPr lang="en-US" sz="2800" dirty="0" smtClean="0">
                <a:latin typeface="Times New Roman" pitchFamily="18" charset="0"/>
                <a:cs typeface="Times New Roman" pitchFamily="18" charset="0"/>
              </a:rPr>
              <a:t>TD </a:t>
            </a:r>
            <a:r>
              <a:rPr lang="en-US" sz="2800" dirty="0" err="1" smtClean="0">
                <a:latin typeface="Times New Roman" pitchFamily="18" charset="0"/>
                <a:cs typeface="Times New Roman" pitchFamily="18" charset="0"/>
              </a:rPr>
              <a:t>phụ</a:t>
            </a:r>
            <a:r>
              <a:rPr lang="en-US" sz="2800" dirty="0" smtClean="0">
                <a:latin typeface="Times New Roman" pitchFamily="18" charset="0"/>
                <a:cs typeface="Times New Roman" pitchFamily="18" charset="0"/>
              </a:rPr>
              <a:t>: bloc </a:t>
            </a:r>
            <a:r>
              <a:rPr lang="en-US" sz="2800" dirty="0" err="1" smtClean="0">
                <a:latin typeface="Times New Roman" pitchFamily="18" charset="0"/>
                <a:cs typeface="Times New Roman" pitchFamily="18" charset="0"/>
              </a:rPr>
              <a:t>nhĩ</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tim</a:t>
            </a:r>
            <a:r>
              <a:rPr lang="en-US" sz="2800" dirty="0" smtClean="0">
                <a:latin typeface="Times New Roman" pitchFamily="18" charset="0"/>
                <a:cs typeface="Times New Roman" pitchFamily="18" charset="0"/>
              </a:rPr>
              <a:t>, co </a:t>
            </a:r>
            <a:r>
              <a:rPr lang="en-US" sz="2800" dirty="0" err="1" smtClean="0">
                <a:latin typeface="Times New Roman" pitchFamily="18" charset="0"/>
                <a:cs typeface="Times New Roman" pitchFamily="18" charset="0"/>
              </a:rPr>
              <a:t>thắt</a:t>
            </a:r>
            <a:r>
              <a:rPr lang="en-US" sz="2800" dirty="0" smtClean="0">
                <a:latin typeface="Times New Roman" pitchFamily="18" charset="0"/>
                <a:cs typeface="Times New Roman" pitchFamily="18" charset="0"/>
              </a:rPr>
              <a:t> FQ.</a:t>
            </a:r>
          </a:p>
          <a:p>
            <a:pPr>
              <a:lnSpc>
                <a:spcPct val="130000"/>
              </a:lnSpc>
              <a:buNone/>
            </a:pPr>
            <a:r>
              <a:rPr lang="en-US" sz="2800" dirty="0" smtClean="0">
                <a:latin typeface="Times New Roman" pitchFamily="18" charset="0"/>
                <a:cs typeface="Times New Roman" pitchFamily="18" charset="0"/>
              </a:rPr>
              <a:t>CĐ </a:t>
            </a:r>
            <a:r>
              <a:rPr lang="en-US" sz="2800" dirty="0" err="1" smtClean="0">
                <a:latin typeface="Times New Roman" pitchFamily="18" charset="0"/>
                <a:cs typeface="Times New Roman" pitchFamily="18" charset="0"/>
              </a:rPr>
              <a:t>phối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HACH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GM </a:t>
            </a:r>
            <a:r>
              <a:rPr lang="en-US" sz="2800" dirty="0" err="1" smtClean="0">
                <a:latin typeface="Times New Roman" pitchFamily="18" charset="0"/>
                <a:cs typeface="Times New Roman" pitchFamily="18" charset="0"/>
              </a:rPr>
              <a:t>tốt</a:t>
            </a:r>
            <a:endParaRPr lang="en-US" sz="2800" dirty="0" smtClean="0">
              <a:latin typeface="Times New Roman" pitchFamily="18" charset="0"/>
              <a:cs typeface="Times New Roman" pitchFamily="18" charset="0"/>
            </a:endParaRPr>
          </a:p>
          <a:p>
            <a:pPr>
              <a:lnSpc>
                <a:spcPct val="130000"/>
              </a:lnSpc>
            </a:pPr>
            <a:r>
              <a:rPr lang="en-US" sz="2800" b="1" dirty="0" err="1" smtClean="0">
                <a:latin typeface="Times New Roman" pitchFamily="18" charset="0"/>
                <a:cs typeface="Times New Roman" pitchFamily="18" charset="0"/>
              </a:rPr>
              <a:t>Labetalol</a:t>
            </a:r>
            <a:endParaRPr lang="en-US" sz="2800" b="1" dirty="0" smtClean="0">
              <a:latin typeface="Times New Roman" pitchFamily="18" charset="0"/>
              <a:cs typeface="Times New Roman" pitchFamily="18" charset="0"/>
            </a:endParaRPr>
          </a:p>
          <a:p>
            <a:pPr>
              <a:lnSpc>
                <a:spcPct val="13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thụ</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thể</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β</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biên</a:t>
            </a:r>
            <a:endParaRPr lang="en-US" sz="2800" dirty="0" smtClean="0">
              <a:latin typeface="Times New Roman" pitchFamily="18" charset="0"/>
              <a:cs typeface="Times New Roman" pitchFamily="18" charset="0"/>
            </a:endParaRPr>
          </a:p>
          <a:p>
            <a:pPr>
              <a:lnSpc>
                <a:spcPct val="130000"/>
              </a:lnSpc>
              <a:buFontTx/>
              <a:buChar char="-"/>
            </a:pP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tăng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nhịp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tim</a:t>
            </a:r>
            <a:endParaRPr lang="en-US" sz="2800" dirty="0" smtClean="0">
              <a:latin typeface="Times New Roman" pitchFamily="18" charset="0"/>
              <a:cs typeface="Times New Roman" pitchFamily="18" charset="0"/>
            </a:endParaRPr>
          </a:p>
          <a:p>
            <a:pPr>
              <a:lnSpc>
                <a:spcPct val="130000"/>
              </a:lnSpc>
              <a:buFontTx/>
              <a:buChar char="-"/>
            </a:pPr>
            <a:r>
              <a:rPr lang="en-US" sz="2800" dirty="0" err="1" smtClean="0">
                <a:latin typeface="Times New Roman" pitchFamily="18" charset="0"/>
                <a:cs typeface="Times New Roman" pitchFamily="18" charset="0"/>
              </a:rPr>
              <a:t>Thường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để</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HACH </a:t>
            </a:r>
            <a:r>
              <a:rPr lang="en-US" sz="2800" dirty="0" err="1" smtClean="0">
                <a:latin typeface="Times New Roman" pitchFamily="18" charset="0"/>
                <a:cs typeface="Times New Roman" pitchFamily="18" charset="0"/>
              </a:rPr>
              <a:t>tốt</a:t>
            </a:r>
            <a:r>
              <a:rPr lang="en-US" sz="2800" dirty="0" smtClean="0">
                <a:latin typeface="Times New Roman" pitchFamily="18" charset="0"/>
                <a:cs typeface="Times New Roman" pitchFamily="18" charset="0"/>
              </a:rPr>
              <a:t>.</a:t>
            </a:r>
          </a:p>
          <a:p>
            <a:pPr>
              <a:lnSpc>
                <a:spcPct val="130000"/>
              </a:lnSpc>
              <a:buFontTx/>
              <a:buChar char="-"/>
            </a:pPr>
            <a:r>
              <a:rPr lang="en-US" sz="2800" dirty="0" smtClean="0">
                <a:latin typeface="Times New Roman" pitchFamily="18" charset="0"/>
                <a:cs typeface="Times New Roman" pitchFamily="18" charset="0"/>
              </a:rPr>
              <a:t>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TD: 1-5 ph, </a:t>
            </a:r>
            <a:r>
              <a:rPr lang="en-US" sz="2800" dirty="0" err="1" smtClean="0">
                <a:latin typeface="Times New Roman" pitchFamily="18" charset="0"/>
                <a:cs typeface="Times New Roman" pitchFamily="18" charset="0"/>
              </a:rPr>
              <a:t>khoảng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3-6h</a:t>
            </a:r>
            <a:endParaRPr lang="vi-V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722313" y="152400"/>
            <a:ext cx="7772400" cy="914401"/>
          </a:xfrm>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7" name="Text Placeholder 2"/>
          <p:cNvSpPr txBox="1">
            <a:spLocks/>
          </p:cNvSpPr>
          <p:nvPr/>
        </p:nvSpPr>
        <p:spPr>
          <a:xfrm>
            <a:off x="457200" y="1066800"/>
            <a:ext cx="8382000" cy="5410200"/>
          </a:xfrm>
          <a:prstGeom prst="rect">
            <a:avLst/>
          </a:prstGeom>
        </p:spPr>
        <p:txBody>
          <a:bodyPr vert="horz">
            <a:normAutofit fontScale="8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just">
              <a:lnSpc>
                <a:spcPct val="120000"/>
              </a:lnSpc>
              <a:buNone/>
            </a:pPr>
            <a:r>
              <a:rPr lang="en-US" b="1" dirty="0" smtClean="0">
                <a:latin typeface="Times New Roman" pitchFamily="18" charset="0"/>
                <a:cs typeface="Times New Roman" pitchFamily="18" charset="0"/>
              </a:rPr>
              <a:t>CÁC PHẪU THUẬT LỚN VÙNG HM</a:t>
            </a:r>
          </a:p>
          <a:p>
            <a:pPr algn="just">
              <a:lnSpc>
                <a:spcPct val="120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HM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phú</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ĐM </a:t>
            </a:r>
            <a:r>
              <a:rPr lang="en-US" dirty="0" err="1" smtClean="0">
                <a:latin typeface="Times New Roman" pitchFamily="18" charset="0"/>
                <a:cs typeface="Times New Roman" pitchFamily="18" charset="0"/>
              </a:rPr>
              <a:t>cảnh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nhau</a:t>
            </a:r>
            <a:r>
              <a:rPr lang="en-US" dirty="0" smtClean="0">
                <a:latin typeface="Times New Roman" pitchFamily="18" charset="0"/>
                <a:cs typeface="Times New Roman" pitchFamily="18" charset="0"/>
              </a:rPr>
              <a:t> (ĐM </a:t>
            </a:r>
            <a:r>
              <a:rPr lang="en-US" dirty="0" err="1" smtClean="0">
                <a:latin typeface="Times New Roman" pitchFamily="18" charset="0"/>
                <a:cs typeface="Times New Roman" pitchFamily="18" charset="0"/>
              </a:rPr>
              <a:t>giáp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ĐM </a:t>
            </a:r>
            <a:r>
              <a:rPr lang="en-US" dirty="0" err="1" smtClean="0">
                <a:latin typeface="Times New Roman" pitchFamily="18" charset="0"/>
                <a:cs typeface="Times New Roman" pitchFamily="18" charset="0"/>
              </a:rPr>
              <a:t>lưỡi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ĐM </a:t>
            </a:r>
            <a:r>
              <a:rPr lang="en-US" dirty="0" err="1" smtClean="0">
                <a:latin typeface="Times New Roman" pitchFamily="18" charset="0"/>
                <a:cs typeface="Times New Roman" pitchFamily="18" charset="0"/>
              </a:rPr>
              <a:t>mặt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cácTM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kèm</a:t>
            </a:r>
            <a:r>
              <a:rPr lang="en-US" dirty="0" smtClean="0">
                <a:latin typeface="Times New Roman" pitchFamily="18" charset="0"/>
                <a:cs typeface="Times New Roman" pitchFamily="18" charset="0"/>
              </a:rPr>
              <a:t>.</a:t>
            </a:r>
          </a:p>
          <a:p>
            <a:pPr algn="just">
              <a:lnSpc>
                <a:spcPct val="120000"/>
              </a:lnSpc>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PT BỆNH LÝ</a:t>
            </a:r>
          </a:p>
          <a:p>
            <a:pPr algn="just">
              <a:lnSpc>
                <a:spcPct val="120000"/>
              </a:lnSpc>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loại</a:t>
            </a:r>
            <a:r>
              <a:rPr lang="en-US" dirty="0" smtClean="0">
                <a:latin typeface="Times New Roman" pitchFamily="18" charset="0"/>
                <a:cs typeface="Times New Roman" pitchFamily="18" charset="0"/>
              </a:rPr>
              <a:t>:</a:t>
            </a:r>
          </a:p>
          <a:p>
            <a:pPr algn="just">
              <a:lnSpc>
                <a:spcPct val="120000"/>
              </a:lnSpc>
              <a:buNone/>
            </a:pP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Cắt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khối</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lớn</a:t>
            </a:r>
            <a:r>
              <a:rPr lang="en-US" dirty="0" smtClean="0">
                <a:latin typeface="Times New Roman" pitchFamily="18" charset="0"/>
                <a:cs typeface="Times New Roman" pitchFamily="18" charset="0"/>
              </a:rPr>
              <a:t> XHT,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cắt</a:t>
            </a:r>
            <a:r>
              <a:rPr lang="en-US" dirty="0" smtClean="0">
                <a:latin typeface="Times New Roman" pitchFamily="18" charset="0"/>
                <a:cs typeface="Times New Roman" pitchFamily="18" charset="0"/>
              </a:rPr>
              <a:t> ½ XHT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TD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chừng</a:t>
            </a:r>
            <a:r>
              <a:rPr lang="en-US" dirty="0" smtClean="0">
                <a:latin typeface="Times New Roman" pitchFamily="18" charset="0"/>
                <a:cs typeface="Times New Roman" pitchFamily="18" charset="0"/>
              </a:rPr>
              <a:t> &gt; 500 ml)</a:t>
            </a:r>
          </a:p>
          <a:p>
            <a:pPr algn="just">
              <a:lnSpc>
                <a:spcPct val="120000"/>
              </a:lnSpc>
              <a:buNone/>
            </a:pPr>
            <a:r>
              <a:rPr lang="en-US" dirty="0" smtClean="0">
                <a:latin typeface="Times New Roman" pitchFamily="18" charset="0"/>
                <a:cs typeface="Times New Roman" pitchFamily="18" charset="0"/>
              </a:rPr>
              <a:t>    - PT </a:t>
            </a:r>
            <a:r>
              <a:rPr lang="en-US" dirty="0" err="1" smtClean="0">
                <a:latin typeface="Times New Roman" pitchFamily="18" charset="0"/>
                <a:cs typeface="Times New Roman" pitchFamily="18" charset="0"/>
              </a:rPr>
              <a:t>cắt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đoạn</a:t>
            </a:r>
            <a:r>
              <a:rPr lang="en-US" dirty="0" smtClean="0">
                <a:latin typeface="Times New Roman" pitchFamily="18" charset="0"/>
                <a:cs typeface="Times New Roman" pitchFamily="18" charset="0"/>
              </a:rPr>
              <a:t> XHD,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ghép</a:t>
            </a:r>
            <a:r>
              <a:rPr lang="en-US" dirty="0" smtClean="0">
                <a:latin typeface="Times New Roman" pitchFamily="18" charset="0"/>
                <a:cs typeface="Times New Roman" pitchFamily="18" charset="0"/>
              </a:rPr>
              <a:t> vi </a:t>
            </a:r>
            <a:r>
              <a:rPr lang="en-US" dirty="0" err="1" smtClean="0">
                <a:latin typeface="Times New Roman" pitchFamily="18" charset="0"/>
                <a:cs typeface="Times New Roman" pitchFamily="18" charset="0"/>
              </a:rPr>
              <a:t>phẫu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vạt</a:t>
            </a:r>
            <a:r>
              <a:rPr lang="en-US" dirty="0" smtClean="0">
                <a:latin typeface="Times New Roman" pitchFamily="18" charset="0"/>
                <a:cs typeface="Times New Roman" pitchFamily="18" charset="0"/>
              </a:rPr>
              <a:t> X </a:t>
            </a:r>
            <a:r>
              <a:rPr lang="en-US" dirty="0" err="1" smtClean="0">
                <a:latin typeface="Times New Roman" pitchFamily="18" charset="0"/>
                <a:cs typeface="Times New Roman" pitchFamily="18" charset="0"/>
              </a:rPr>
              <a:t>mác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p>
          <a:p>
            <a:pPr algn="just">
              <a:lnSpc>
                <a:spcPct val="120000"/>
              </a:lnSpc>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PT CHỈNH NHA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mở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loại</a:t>
            </a:r>
            <a:r>
              <a:rPr lang="en-US" dirty="0" smtClean="0">
                <a:latin typeface="Times New Roman" pitchFamily="18" charset="0"/>
                <a:cs typeface="Times New Roman" pitchFamily="18" charset="0"/>
              </a:rPr>
              <a:t> I, II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lefort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xương</a:t>
            </a:r>
            <a:r>
              <a:rPr lang="en-US" dirty="0" smtClean="0">
                <a:latin typeface="Times New Roman" pitchFamily="18" charset="0"/>
                <a:cs typeface="Times New Roman" pitchFamily="18" charset="0"/>
              </a:rPr>
              <a:t> HT, HD,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đổi</a:t>
            </a:r>
            <a:r>
              <a:rPr lang="en-US" dirty="0" smtClean="0">
                <a:latin typeface="Times New Roman" pitchFamily="18" charset="0"/>
                <a:cs typeface="Times New Roman" pitchFamily="18" charset="0"/>
              </a:rPr>
              <a:t> KT </a:t>
            </a:r>
            <a:r>
              <a:rPr lang="en-US" dirty="0" err="1" smtClean="0">
                <a:latin typeface="Times New Roman" pitchFamily="18" charset="0"/>
                <a:cs typeface="Times New Roman" pitchFamily="18" charset="0"/>
              </a:rPr>
              <a:t>xương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kèm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endParaRPr lang="en-US" dirty="0" smtClean="0">
              <a:latin typeface="Times New Roman" pitchFamily="18" charset="0"/>
              <a:cs typeface="Times New Roman" pitchFamily="18" charset="0"/>
            </a:endParaRPr>
          </a:p>
          <a:p>
            <a:pPr algn="just">
              <a:lnSpc>
                <a:spcPct val="120000"/>
              </a:lnSpc>
            </a:pP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Praveen K.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TB 350 ml ( 130 ml-1575 ml)</a:t>
            </a:r>
          </a:p>
          <a:p>
            <a:pPr algn="just">
              <a:lnSpc>
                <a:spcPct val="120000"/>
              </a:lnSpc>
            </a:pPr>
            <a:r>
              <a:rPr lang="en-US" dirty="0" err="1" smtClean="0">
                <a:latin typeface="Times New Roman" pitchFamily="18" charset="0"/>
                <a:cs typeface="Times New Roman" pitchFamily="18" charset="0"/>
              </a:rPr>
              <a:t>Gellin</a:t>
            </a:r>
            <a:r>
              <a:rPr lang="en-US" dirty="0" smtClean="0">
                <a:latin typeface="Times New Roman" pitchFamily="18" charset="0"/>
                <a:cs typeface="Times New Roman" pitchFamily="18" charset="0"/>
              </a:rPr>
              <a:t> G (</a:t>
            </a:r>
            <a:r>
              <a:rPr lang="en-US" dirty="0" err="1" smtClean="0">
                <a:latin typeface="Times New Roman" pitchFamily="18" charset="0"/>
                <a:cs typeface="Times New Roman" pitchFamily="18" charset="0"/>
              </a:rPr>
              <a:t>Thụy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GM </a:t>
            </a:r>
            <a:r>
              <a:rPr lang="en-US" dirty="0" err="1" smtClean="0">
                <a:latin typeface="Times New Roman" pitchFamily="18" charset="0"/>
                <a:cs typeface="Times New Roman" pitchFamily="18" charset="0"/>
              </a:rPr>
              <a:t>hạ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TB 740 ± 410 ml (11,3 ml/kg).</a:t>
            </a:r>
            <a:endParaRPr lang="vi-VN" dirty="0">
              <a:latin typeface="Times New Roman" pitchFamily="18" charset="0"/>
              <a:cs typeface="Times New Roman" pitchFamily="18" charset="0"/>
            </a:endParaRPr>
          </a:p>
        </p:txBody>
      </p:sp>
    </p:spTree>
    <p:extLst>
      <p:ext uri="{BB962C8B-B14F-4D97-AF65-F5344CB8AC3E}">
        <p14:creationId xmlns:p14="http://schemas.microsoft.com/office/powerpoint/2010/main" xmlns="" val="916398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722312" y="1143000"/>
            <a:ext cx="8269287" cy="5334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None/>
            </a:pPr>
            <a:r>
              <a:rPr lang="en-US" sz="2400" b="1" dirty="0" smtClean="0">
                <a:latin typeface="Times New Roman" pitchFamily="18" charset="0"/>
                <a:cs typeface="Times New Roman" pitchFamily="18" charset="0"/>
              </a:rPr>
              <a:t>    ĐỐI TƯỢNG NC</a:t>
            </a:r>
          </a:p>
          <a:p>
            <a:r>
              <a:rPr lang="en-US" sz="2400"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Tiêu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bn</a:t>
            </a:r>
            <a:r>
              <a:rPr lang="en-US" sz="2400" dirty="0" smtClean="0">
                <a:latin typeface="Times New Roman" pitchFamily="18" charset="0"/>
                <a:cs typeface="Times New Roman" pitchFamily="18" charset="0"/>
              </a:rPr>
              <a:t>:</a:t>
            </a:r>
          </a:p>
          <a:p>
            <a:pPr>
              <a:buFontTx/>
              <a:buChar char="-"/>
            </a:pP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17-60</a:t>
            </a:r>
          </a:p>
          <a:p>
            <a:pPr>
              <a:buFontTx/>
              <a:buChar char="-"/>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ASA: I,II</a:t>
            </a:r>
          </a:p>
          <a:p>
            <a:pPr>
              <a:buFontTx/>
              <a:buChar char="-"/>
            </a:pP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PT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XHT, </a:t>
            </a:r>
            <a:r>
              <a:rPr lang="en-US" sz="2400" dirty="0" err="1" smtClean="0">
                <a:latin typeface="Times New Roman" pitchFamily="18" charset="0"/>
                <a:cs typeface="Times New Roman" pitchFamily="18" charset="0"/>
              </a:rPr>
              <a:t>cắt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XHD + </a:t>
            </a:r>
            <a:r>
              <a:rPr lang="en-US" sz="2400" dirty="0" err="1" smtClean="0">
                <a:latin typeface="Times New Roman" pitchFamily="18" charset="0"/>
                <a:cs typeface="Times New Roman" pitchFamily="18" charset="0"/>
              </a:rPr>
              <a:t>ghép</a:t>
            </a:r>
            <a:r>
              <a:rPr lang="en-US" sz="2400" dirty="0" smtClean="0">
                <a:latin typeface="Times New Roman" pitchFamily="18" charset="0"/>
                <a:cs typeface="Times New Roman" pitchFamily="18" charset="0"/>
              </a:rPr>
              <a:t> X vi </a:t>
            </a:r>
            <a:r>
              <a:rPr lang="en-US" sz="2400" dirty="0" err="1" smtClean="0">
                <a:latin typeface="Times New Roman" pitchFamily="18" charset="0"/>
                <a:cs typeface="Times New Roman" pitchFamily="18" charset="0"/>
              </a:rPr>
              <a:t>phẫu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Tiêu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trừ</a:t>
            </a:r>
            <a:r>
              <a:rPr lang="en-US" sz="2400" dirty="0" smtClean="0">
                <a:latin typeface="Times New Roman" pitchFamily="18" charset="0"/>
                <a:cs typeface="Times New Roman" pitchFamily="18" charset="0"/>
              </a:rPr>
              <a:t>:</a:t>
            </a:r>
          </a:p>
          <a:p>
            <a:pPr>
              <a:buFontTx/>
              <a:buChar char="-"/>
            </a:pPr>
            <a:r>
              <a:rPr lang="en-US" sz="2400" dirty="0" smtClean="0">
                <a:latin typeface="Times New Roman" pitchFamily="18" charset="0"/>
                <a:cs typeface="Times New Roman" pitchFamily="18" charset="0"/>
              </a:rPr>
              <a:t>BN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endParaRPr lang="en-US" sz="2400" dirty="0" smtClean="0">
              <a:latin typeface="Times New Roman" pitchFamily="18" charset="0"/>
              <a:cs typeface="Times New Roman" pitchFamily="18" charset="0"/>
            </a:endParaRPr>
          </a:p>
          <a:p>
            <a:pPr>
              <a:buFontTx/>
              <a:buChar char="-"/>
            </a:pPr>
            <a:r>
              <a:rPr lang="en-US" sz="2400" dirty="0" smtClean="0">
                <a:latin typeface="Times New Roman" pitchFamily="18" charset="0"/>
                <a:cs typeface="Times New Roman" pitchFamily="18" charset="0"/>
              </a:rPr>
              <a:t>BN &lt; 17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&gt; 60 </a:t>
            </a:r>
            <a:r>
              <a:rPr lang="en-US" sz="2400" dirty="0" err="1" smtClean="0">
                <a:latin typeface="Times New Roman" pitchFamily="18" charset="0"/>
                <a:cs typeface="Times New Roman" pitchFamily="18" charset="0"/>
              </a:rPr>
              <a:t>tuổi</a:t>
            </a:r>
            <a:endParaRPr lang="en-US" sz="2400" dirty="0" smtClean="0">
              <a:latin typeface="Times New Roman" pitchFamily="18" charset="0"/>
              <a:cs typeface="Times New Roman" pitchFamily="18" charset="0"/>
            </a:endParaRPr>
          </a:p>
          <a:p>
            <a:pPr>
              <a:buFontTx/>
              <a:buChar char="-"/>
            </a:pPr>
            <a:r>
              <a:rPr lang="en-US" sz="2400" dirty="0" smtClean="0">
                <a:latin typeface="Times New Roman" pitchFamily="18" charset="0"/>
                <a:cs typeface="Times New Roman" pitchFamily="18" charset="0"/>
              </a:rPr>
              <a:t>BN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bệnh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thận</a:t>
            </a:r>
            <a:endParaRPr lang="en-US" sz="2400" dirty="0" smtClean="0">
              <a:latin typeface="Times New Roman" pitchFamily="18" charset="0"/>
              <a:cs typeface="Times New Roman" pitchFamily="18" charset="0"/>
            </a:endParaRPr>
          </a:p>
          <a:p>
            <a:pPr>
              <a:buFontTx/>
              <a:buChar char="-"/>
            </a:pP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HA</a:t>
            </a:r>
          </a:p>
          <a:p>
            <a:pPr>
              <a:buFontTx/>
              <a:buChar char="-"/>
            </a:pP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ASA &gt; II.</a:t>
            </a:r>
          </a:p>
          <a:p>
            <a:endParaRPr lang="vi-VN" sz="2400" dirty="0">
              <a:latin typeface="Times New Roman" pitchFamily="18" charset="0"/>
              <a:cs typeface="Times New Roman" pitchFamily="18" charset="0"/>
            </a:endParaRPr>
          </a:p>
        </p:txBody>
      </p:sp>
      <p:sp>
        <p:nvSpPr>
          <p:cNvPr id="7" name="Title 1"/>
          <p:cNvSpPr>
            <a:spLocks noGrp="1"/>
          </p:cNvSpPr>
          <p:nvPr>
            <p:ph type="title"/>
          </p:nvPr>
        </p:nvSpPr>
        <p:spPr>
          <a:xfrm>
            <a:off x="304800" y="0"/>
            <a:ext cx="8686800" cy="914401"/>
          </a:xfrm>
        </p:spPr>
        <p:txBody>
          <a:bodyPr>
            <a:noAutofit/>
          </a:bodyPr>
          <a:lstStyle/>
          <a:p>
            <a:pPr algn="ctr"/>
            <a:r>
              <a:rPr lang="en-US" sz="3000" b="1" smtClean="0">
                <a:solidFill>
                  <a:srgbClr val="0000FF"/>
                </a:solidFill>
                <a:latin typeface="Times New Roman" pitchFamily="18" charset="0"/>
                <a:cs typeface="Times New Roman" pitchFamily="18" charset="0"/>
              </a:rPr>
              <a:t>ĐỐI TƯỢNG </a:t>
            </a:r>
            <a:r>
              <a:rPr lang="en-US" sz="3000" b="1" dirty="0" smtClean="0">
                <a:solidFill>
                  <a:srgbClr val="0000FF"/>
                </a:solidFill>
                <a:latin typeface="Times New Roman" pitchFamily="18" charset="0"/>
                <a:cs typeface="Times New Roman" pitchFamily="18" charset="0"/>
              </a:rPr>
              <a:t>VÀ PHƯƠNG PHÁP NGHIÊN CỨU</a:t>
            </a:r>
            <a:endParaRPr lang="vi-VN" sz="30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41682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722313" y="1219200"/>
            <a:ext cx="7772400" cy="50292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just">
              <a:lnSpc>
                <a:spcPct val="114000"/>
              </a:lnSpc>
              <a:buNone/>
            </a:pPr>
            <a:r>
              <a:rPr lang="en-US" b="1" dirty="0" smtClean="0">
                <a:latin typeface="Times New Roman" pitchFamily="18" charset="0"/>
                <a:cs typeface="Times New Roman" pitchFamily="18" charset="0"/>
              </a:rPr>
              <a:t> PHƯƠNG PHÁP NC</a:t>
            </a:r>
            <a:r>
              <a:rPr lang="en-US" dirty="0" smtClean="0">
                <a:latin typeface="Times New Roman" pitchFamily="18" charset="0"/>
                <a:cs typeface="Times New Roman" pitchFamily="18" charset="0"/>
              </a:rPr>
              <a:t>:</a:t>
            </a:r>
          </a:p>
          <a:p>
            <a:pPr marL="457200" indent="-457200" algn="just">
              <a:lnSpc>
                <a:spcPct val="114000"/>
              </a:lnSpc>
              <a:buFont typeface="Wingdings 2"/>
              <a:buAutoNum type="arabicPeriod"/>
            </a:pP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a:t>
            </a:r>
            <a:r>
              <a:rPr lang="en-US" dirty="0" smtClean="0">
                <a:latin typeface="Times New Roman" pitchFamily="18" charset="0"/>
                <a:cs typeface="Times New Roman" pitchFamily="18" charset="0"/>
              </a:rPr>
              <a:t> NC:</a:t>
            </a:r>
          </a:p>
          <a:p>
            <a:pPr marL="0" indent="0" algn="just">
              <a:lnSpc>
                <a:spcPct val="114000"/>
              </a:lnSpc>
              <a:buNone/>
            </a:pPr>
            <a:r>
              <a:rPr lang="en-US" dirty="0" smtClean="0">
                <a:latin typeface="Times New Roman" pitchFamily="18" charset="0"/>
                <a:cs typeface="Times New Roman" pitchFamily="18" charset="0"/>
              </a:rPr>
              <a:t>+ Phương pháp NC: tiến cứu, mô tả lâm sàng có theo dõi, so sánh.</a:t>
            </a:r>
          </a:p>
          <a:p>
            <a:pPr marL="0" indent="0" algn="just">
              <a:lnSpc>
                <a:spcPct val="114000"/>
              </a:lnSpc>
              <a:buNone/>
            </a:pPr>
            <a:r>
              <a:rPr lang="en-US" dirty="0" smtClean="0">
                <a:latin typeface="Times New Roman" pitchFamily="18" charset="0"/>
                <a:cs typeface="Times New Roman" pitchFamily="18" charset="0"/>
              </a:rPr>
              <a:t>+ Cỡ mẫu: </a:t>
            </a:r>
          </a:p>
          <a:p>
            <a:pPr marL="457200" indent="-457200" algn="just">
              <a:lnSpc>
                <a:spcPct val="114000"/>
              </a:lnSpc>
            </a:pPr>
            <a:r>
              <a:rPr lang="en-US" dirty="0" smtClean="0">
                <a:latin typeface="Times New Roman" pitchFamily="18" charset="0"/>
                <a:cs typeface="Times New Roman" pitchFamily="18" charset="0"/>
              </a:rPr>
              <a:t>Chọn 65 Bn có đủ TC nghiên cứu, chia  2 nhóm</a:t>
            </a:r>
          </a:p>
          <a:p>
            <a:pPr marL="457200" indent="-457200" algn="just">
              <a:lnSpc>
                <a:spcPct val="114000"/>
              </a:lnSpc>
            </a:pPr>
            <a:r>
              <a:rPr lang="en-US" dirty="0" smtClean="0">
                <a:latin typeface="Times New Roman" pitchFamily="18" charset="0"/>
                <a:cs typeface="Times New Roman" pitchFamily="18" charset="0"/>
              </a:rPr>
              <a:t>Nhóm I: nhóm NC:(35 Bn)  dùng loxen (nicardipine)</a:t>
            </a:r>
          </a:p>
          <a:p>
            <a:pPr marL="457200" indent="-457200" algn="just">
              <a:lnSpc>
                <a:spcPct val="114000"/>
              </a:lnSpc>
            </a:pPr>
            <a:r>
              <a:rPr lang="en-US" dirty="0" smtClean="0">
                <a:latin typeface="Times New Roman" pitchFamily="18" charset="0"/>
                <a:cs typeface="Times New Roman" pitchFamily="18" charset="0"/>
              </a:rPr>
              <a:t>Nhóm II</a:t>
            </a:r>
            <a:r>
              <a:rPr lang="en-US" dirty="0" smtClean="0">
                <a:latin typeface="Times New Roman" pitchFamily="18" charset="0"/>
                <a:cs typeface="Times New Roman" pitchFamily="18" charset="0"/>
                <a:sym typeface="Wingdings" pitchFamily="2" charset="2"/>
              </a:rPr>
              <a:t>: (30 Bn)</a:t>
            </a:r>
            <a:r>
              <a:rPr lang="en-US" dirty="0" smtClean="0">
                <a:latin typeface="Times New Roman" pitchFamily="18" charset="0"/>
                <a:cs typeface="Times New Roman" pitchFamily="18" charset="0"/>
              </a:rPr>
              <a:t> dùng GM hạ áp bằng thuốc mê bốc hơi isoflurane.</a:t>
            </a:r>
            <a:endParaRPr lang="vi-VN" dirty="0">
              <a:latin typeface="Times New Roman" pitchFamily="18" charset="0"/>
              <a:cs typeface="Times New Roman" pitchFamily="18" charset="0"/>
            </a:endParaRPr>
          </a:p>
        </p:txBody>
      </p:sp>
      <p:sp>
        <p:nvSpPr>
          <p:cNvPr id="7" name="Title 1"/>
          <p:cNvSpPr>
            <a:spLocks noGrp="1"/>
          </p:cNvSpPr>
          <p:nvPr>
            <p:ph type="title"/>
          </p:nvPr>
        </p:nvSpPr>
        <p:spPr>
          <a:xfrm>
            <a:off x="304800" y="0"/>
            <a:ext cx="8686800" cy="914401"/>
          </a:xfrm>
        </p:spPr>
        <p:txBody>
          <a:bodyPr>
            <a:noAutofit/>
          </a:bodyPr>
          <a:lstStyle/>
          <a:p>
            <a:pPr algn="ctr"/>
            <a:r>
              <a:rPr lang="en-US" sz="3000" b="1" dirty="0" smtClean="0">
                <a:solidFill>
                  <a:srgbClr val="0000FF"/>
                </a:solidFill>
                <a:latin typeface="Times New Roman" pitchFamily="18" charset="0"/>
                <a:cs typeface="Times New Roman" pitchFamily="18" charset="0"/>
              </a:rPr>
              <a:t>ĐỐI TƯỢNG VÀ PHƯƠNG PHÁP NGHIÊN CỨU</a:t>
            </a:r>
            <a:endParaRPr lang="vi-VN" sz="30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66354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496887" y="1143000"/>
            <a:ext cx="8647113" cy="51816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just">
              <a:lnSpc>
                <a:spcPct val="120000"/>
              </a:lnSpc>
              <a:spcBef>
                <a:spcPts val="0"/>
              </a:spcBef>
              <a:buNone/>
            </a:pPr>
            <a:r>
              <a:rPr lang="en-US" sz="2400" b="1" dirty="0" smtClean="0">
                <a:latin typeface="Times New Roman" pitchFamily="18" charset="0"/>
                <a:cs typeface="Times New Roman" pitchFamily="18" charset="0"/>
              </a:rPr>
              <a:t>2. PHƯƠNG PHÁP </a:t>
            </a:r>
            <a:r>
              <a:rPr lang="en-US" sz="2400" b="1" dirty="0" err="1" smtClean="0">
                <a:latin typeface="Times New Roman" pitchFamily="18" charset="0"/>
                <a:cs typeface="Times New Roman" pitchFamily="18" charset="0"/>
              </a:rPr>
              <a:t>TiẾN</a:t>
            </a:r>
            <a:r>
              <a:rPr lang="en-US" sz="2400" b="1" dirty="0" smtClean="0">
                <a:latin typeface="Times New Roman" pitchFamily="18" charset="0"/>
                <a:cs typeface="Times New Roman" pitchFamily="18" charset="0"/>
              </a:rPr>
              <a:t> HÀNH</a:t>
            </a:r>
            <a:r>
              <a:rPr lang="en-US" sz="2400" dirty="0" smtClean="0">
                <a:latin typeface="Times New Roman" pitchFamily="18" charset="0"/>
                <a:cs typeface="Times New Roman" pitchFamily="18" charset="0"/>
              </a:rPr>
              <a:t>:</a:t>
            </a:r>
          </a:p>
          <a:p>
            <a:pPr marL="0" indent="0" algn="just">
              <a:lnSpc>
                <a:spcPct val="120000"/>
              </a:lnSpc>
              <a:spcBef>
                <a:spcPts val="0"/>
              </a:spcBef>
              <a:buNone/>
            </a:pPr>
            <a:r>
              <a:rPr lang="en-US" sz="2400"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Chuẩn</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bị</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Bn</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và</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phương</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tiện</a:t>
            </a:r>
            <a:r>
              <a:rPr lang="en-US" sz="2400" i="1" u="sng" dirty="0" smtClean="0">
                <a:latin typeface="Times New Roman" pitchFamily="18" charset="0"/>
                <a:cs typeface="Times New Roman" pitchFamily="18" charset="0"/>
              </a:rPr>
              <a:t>:</a:t>
            </a:r>
          </a:p>
          <a:p>
            <a:pPr algn="just">
              <a:lnSpc>
                <a:spcPct val="120000"/>
              </a:lnSpc>
              <a:spcBef>
                <a:spcPts val="0"/>
              </a:spcBef>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mổ</a:t>
            </a:r>
            <a:r>
              <a:rPr lang="en-US" sz="2400" dirty="0" smtClean="0">
                <a:latin typeface="Times New Roman" pitchFamily="18" charset="0"/>
                <a:cs typeface="Times New Roman" pitchFamily="18" charset="0"/>
              </a:rPr>
              <a:t>, C/</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GM,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máu</a:t>
            </a:r>
            <a:r>
              <a:rPr lang="en-US" sz="2400" dirty="0" smtClean="0">
                <a:latin typeface="Times New Roman" pitchFamily="18" charset="0"/>
                <a:cs typeface="Times New Roman" pitchFamily="18" charset="0"/>
              </a:rPr>
              <a:t>…</a:t>
            </a:r>
          </a:p>
          <a:p>
            <a:pPr algn="just">
              <a:lnSpc>
                <a:spcPct val="120000"/>
              </a:lnSpc>
              <a:spcBef>
                <a:spcPts val="0"/>
              </a:spcBef>
            </a:pPr>
            <a:r>
              <a:rPr lang="en-US" sz="2400" dirty="0" err="1" smtClean="0">
                <a:latin typeface="Times New Roman" pitchFamily="18" charset="0"/>
                <a:cs typeface="Times New Roman" pitchFamily="18" charset="0"/>
              </a:rPr>
              <a:t>Chuẩn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(In %), </a:t>
            </a:r>
            <a:r>
              <a:rPr lang="en-US" sz="2400" dirty="0" err="1" smtClean="0">
                <a:latin typeface="Times New Roman" pitchFamily="18" charset="0"/>
                <a:cs typeface="Times New Roman" pitchFamily="18" charset="0"/>
              </a:rPr>
              <a:t>thở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(Ex %), MAC (%)…</a:t>
            </a:r>
          </a:p>
          <a:p>
            <a:pPr algn="just">
              <a:lnSpc>
                <a:spcPct val="120000"/>
              </a:lnSpc>
              <a:spcBef>
                <a:spcPts val="0"/>
              </a:spcBef>
            </a:pPr>
            <a:r>
              <a:rPr lang="en-US" sz="2400" dirty="0" err="1" smtClean="0">
                <a:latin typeface="Times New Roman" pitchFamily="18" charset="0"/>
                <a:cs typeface="Times New Roman" pitchFamily="18" charset="0"/>
              </a:rPr>
              <a:t>Thuốc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a:t>
            </a:r>
          </a:p>
          <a:p>
            <a:pPr algn="just">
              <a:lnSpc>
                <a:spcPct val="120000"/>
              </a:lnSpc>
              <a:spcBef>
                <a:spcPts val="0"/>
              </a:spcBef>
              <a:buNone/>
            </a:pPr>
            <a:r>
              <a:rPr lang="en-US" sz="2400" dirty="0" smtClean="0">
                <a:latin typeface="Times New Roman" pitchFamily="18" charset="0"/>
                <a:cs typeface="Times New Roman" pitchFamily="18" charset="0"/>
              </a:rPr>
              <a:t> + </a:t>
            </a:r>
            <a:r>
              <a:rPr lang="en-US" sz="2400" i="1" u="sng" dirty="0" err="1" smtClean="0">
                <a:latin typeface="Times New Roman" pitchFamily="18" charset="0"/>
                <a:cs typeface="Times New Roman" pitchFamily="18" charset="0"/>
              </a:rPr>
              <a:t>Tiến</a:t>
            </a:r>
            <a:r>
              <a:rPr lang="en-US" sz="2400" i="1" u="sng" dirty="0" smtClean="0">
                <a:latin typeface="Times New Roman" pitchFamily="18" charset="0"/>
                <a:cs typeface="Times New Roman" pitchFamily="18" charset="0"/>
              </a:rPr>
              <a:t> </a:t>
            </a:r>
            <a:r>
              <a:rPr lang="en-US" sz="2400" i="1" u="sng" dirty="0" err="1" smtClean="0">
                <a:latin typeface="Times New Roman" pitchFamily="18" charset="0"/>
                <a:cs typeface="Times New Roman" pitchFamily="18" charset="0"/>
              </a:rPr>
              <a:t>hành</a:t>
            </a:r>
            <a:r>
              <a:rPr lang="en-US" sz="2400" i="1" u="sng" dirty="0" smtClean="0">
                <a:latin typeface="Times New Roman" pitchFamily="18" charset="0"/>
                <a:cs typeface="Times New Roman" pitchFamily="18" charset="0"/>
              </a:rPr>
              <a:t> GM:</a:t>
            </a:r>
          </a:p>
          <a:p>
            <a:pPr algn="just">
              <a:lnSpc>
                <a:spcPct val="120000"/>
              </a:lnSpc>
              <a:spcBef>
                <a:spcPts val="0"/>
              </a:spcBef>
            </a:pP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TM </a:t>
            </a:r>
            <a:r>
              <a:rPr lang="en-US" sz="2400" dirty="0" err="1" smtClean="0">
                <a:latin typeface="Times New Roman" pitchFamily="18" charset="0"/>
                <a:cs typeface="Times New Roman" pitchFamily="18" charset="0"/>
              </a:rPr>
              <a:t>hypnoven</a:t>
            </a:r>
            <a:r>
              <a:rPr lang="en-US" sz="2400" dirty="0" smtClean="0">
                <a:latin typeface="Times New Roman" pitchFamily="18" charset="0"/>
                <a:cs typeface="Times New Roman" pitchFamily="18" charset="0"/>
              </a:rPr>
              <a:t> 40µg/kg, Atropine ½ mg, </a:t>
            </a:r>
            <a:r>
              <a:rPr lang="en-US" sz="2400" dirty="0" err="1" smtClean="0">
                <a:latin typeface="Times New Roman" pitchFamily="18" charset="0"/>
                <a:cs typeface="Times New Roman" pitchFamily="18" charset="0"/>
              </a:rPr>
              <a:t>Methylprednisolon</a:t>
            </a:r>
            <a:r>
              <a:rPr lang="en-US" sz="2400" dirty="0" smtClean="0">
                <a:latin typeface="Times New Roman" pitchFamily="18" charset="0"/>
                <a:cs typeface="Times New Roman" pitchFamily="18" charset="0"/>
              </a:rPr>
              <a:t> 40mg, </a:t>
            </a:r>
            <a:r>
              <a:rPr lang="en-US" sz="2400" dirty="0" err="1" smtClean="0">
                <a:latin typeface="Times New Roman" pitchFamily="18" charset="0"/>
                <a:cs typeface="Times New Roman" pitchFamily="18" charset="0"/>
              </a:rPr>
              <a:t>fentanyl</a:t>
            </a:r>
            <a:r>
              <a:rPr lang="en-US" sz="2400" dirty="0" smtClean="0">
                <a:latin typeface="Times New Roman" pitchFamily="18" charset="0"/>
                <a:cs typeface="Times New Roman" pitchFamily="18" charset="0"/>
              </a:rPr>
              <a:t> 3µg/kg.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mê</a:t>
            </a:r>
            <a:r>
              <a:rPr lang="en-US" sz="2400" dirty="0" smtClean="0">
                <a:latin typeface="Times New Roman" pitchFamily="18" charset="0"/>
                <a:cs typeface="Times New Roman" pitchFamily="18" charset="0"/>
              </a:rPr>
              <a:t> 15-30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a:t>
            </a:r>
          </a:p>
          <a:p>
            <a:pPr algn="just">
              <a:lnSpc>
                <a:spcPct val="120000"/>
              </a:lnSpc>
              <a:spcBef>
                <a:spcPts val="0"/>
              </a:spcBef>
              <a:buNone/>
            </a:pPr>
            <a:endParaRPr lang="en-US" sz="2400" dirty="0" smtClean="0">
              <a:latin typeface="Times New Roman" pitchFamily="18" charset="0"/>
              <a:cs typeface="Times New Roman" pitchFamily="18" charset="0"/>
            </a:endParaRPr>
          </a:p>
        </p:txBody>
      </p:sp>
      <p:sp>
        <p:nvSpPr>
          <p:cNvPr id="7" name="Title 1"/>
          <p:cNvSpPr>
            <a:spLocks noGrp="1"/>
          </p:cNvSpPr>
          <p:nvPr>
            <p:ph type="title"/>
          </p:nvPr>
        </p:nvSpPr>
        <p:spPr>
          <a:xfrm>
            <a:off x="304800" y="0"/>
            <a:ext cx="8686800" cy="914401"/>
          </a:xfrm>
        </p:spPr>
        <p:txBody>
          <a:bodyPr>
            <a:noAutofit/>
          </a:bodyPr>
          <a:lstStyle/>
          <a:p>
            <a:pPr algn="ctr"/>
            <a:r>
              <a:rPr lang="en-US" sz="3000" b="1" dirty="0" smtClean="0">
                <a:solidFill>
                  <a:srgbClr val="0000FF"/>
                </a:solidFill>
                <a:latin typeface="Times New Roman" pitchFamily="18" charset="0"/>
                <a:cs typeface="Times New Roman" pitchFamily="18" charset="0"/>
              </a:rPr>
              <a:t>ĐỐI TƯỢNG VÀ PHƯƠNG PHÁP NGHIÊN CỨU</a:t>
            </a:r>
            <a:endParaRPr lang="vi-VN" sz="30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70615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74638"/>
            <a:ext cx="8358246" cy="939784"/>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a:xfrm>
            <a:off x="914400" y="1521296"/>
            <a:ext cx="7772400" cy="4572000"/>
          </a:xfrm>
        </p:spPr>
        <p:txBody>
          <a:bodyPr>
            <a:normAutofit fontScale="92500" lnSpcReduction="20000"/>
          </a:bodyPr>
          <a:lstStyle/>
          <a:p>
            <a:r>
              <a:rPr lang="en-US" dirty="0" err="1" smtClean="0">
                <a:latin typeface="Times New Roman" pitchFamily="18" charset="0"/>
                <a:cs typeface="Times New Roman" pitchFamily="18" charset="0"/>
              </a:rPr>
              <a:t>KhỞI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Propofol</a:t>
            </a:r>
            <a:r>
              <a:rPr lang="en-US" dirty="0" smtClean="0">
                <a:latin typeface="Times New Roman" pitchFamily="18" charset="0"/>
                <a:cs typeface="Times New Roman" pitchFamily="18" charset="0"/>
              </a:rPr>
              <a:t> 2,5-3 mg/kg</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Esmeron</a:t>
            </a:r>
            <a:r>
              <a:rPr lang="en-US" dirty="0" smtClean="0">
                <a:latin typeface="Times New Roman" pitchFamily="18" charset="0"/>
                <a:cs typeface="Times New Roman" pitchFamily="18" charset="0"/>
              </a:rPr>
              <a:t> 5mg/kg</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Duy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Isoflurane</a:t>
            </a:r>
            <a:r>
              <a:rPr lang="en-US" dirty="0" smtClean="0">
                <a:latin typeface="Times New Roman" pitchFamily="18" charset="0"/>
                <a:cs typeface="Times New Roman" pitchFamily="18" charset="0"/>
              </a:rPr>
              <a:t> 2-3% (</a:t>
            </a:r>
            <a:r>
              <a:rPr lang="en-US" dirty="0" err="1" smtClean="0">
                <a:latin typeface="Times New Roman" pitchFamily="18" charset="0"/>
                <a:cs typeface="Times New Roman" pitchFamily="18" charset="0"/>
              </a:rPr>
              <a:t>đạt</a:t>
            </a:r>
            <a:r>
              <a:rPr lang="en-US" dirty="0" smtClean="0">
                <a:latin typeface="Times New Roman" pitchFamily="18" charset="0"/>
                <a:cs typeface="Times New Roman" pitchFamily="18" charset="0"/>
              </a:rPr>
              <a:t> MAC 1-1,5%)</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Fentanyl</a:t>
            </a:r>
            <a:r>
              <a:rPr lang="en-US" dirty="0" smtClean="0">
                <a:latin typeface="Times New Roman" pitchFamily="18" charset="0"/>
                <a:cs typeface="Times New Roman" pitchFamily="18" charset="0"/>
              </a:rPr>
              <a:t>: 2µg/kg/h.</a:t>
            </a:r>
          </a:p>
          <a:p>
            <a:r>
              <a:rPr lang="en-US" dirty="0" smtClean="0">
                <a:latin typeface="Times New Roman" pitchFamily="18" charset="0"/>
                <a:cs typeface="Times New Roman" pitchFamily="18" charset="0"/>
              </a:rPr>
              <a:t>BN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dõi</a:t>
            </a:r>
            <a:r>
              <a:rPr lang="en-US" dirty="0" smtClean="0">
                <a:latin typeface="Times New Roman" pitchFamily="18" charset="0"/>
                <a:cs typeface="Times New Roman" pitchFamily="18" charset="0"/>
              </a:rPr>
              <a:t> : M, HATĐ, HATT,HATB, Spo2, Etco2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monitor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năng</a:t>
            </a:r>
            <a:r>
              <a:rPr lang="en-US" dirty="0" smtClean="0">
                <a:latin typeface="Times New Roman" pitchFamily="18" charset="0"/>
                <a:cs typeface="Times New Roman" pitchFamily="18" charset="0"/>
              </a:rPr>
              <a:t>: 5 </a:t>
            </a:r>
            <a:r>
              <a:rPr lang="en-US" dirty="0" err="1" smtClean="0">
                <a:latin typeface="Times New Roman" pitchFamily="18" charset="0"/>
                <a:cs typeface="Times New Roman" pitchFamily="18" charset="0"/>
              </a:rPr>
              <a:t>phút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lần</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thuốc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a:t>
            </a:r>
            <a:r>
              <a:rPr lang="en-US" dirty="0" smtClean="0">
                <a:latin typeface="Times New Roman" pitchFamily="18" charset="0"/>
                <a:cs typeface="Times New Roman" pitchFamily="18" charset="0"/>
              </a:rPr>
              <a:t> HA:</a:t>
            </a:r>
          </a:p>
          <a:p>
            <a:r>
              <a:rPr lang="en-US" dirty="0" err="1" smtClean="0">
                <a:latin typeface="Times New Roman" pitchFamily="18" charset="0"/>
                <a:cs typeface="Times New Roman" pitchFamily="18" charset="0"/>
              </a:rPr>
              <a:t>Trước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bắt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a:t>
            </a:r>
          </a:p>
          <a:p>
            <a:r>
              <a:rPr lang="en-US" b="1" dirty="0" err="1" smtClean="0">
                <a:latin typeface="Times New Roman" pitchFamily="18" charset="0"/>
                <a:cs typeface="Times New Roman" pitchFamily="18" charset="0"/>
              </a:rPr>
              <a:t>Nhóm</a:t>
            </a:r>
            <a:r>
              <a:rPr lang="en-US" b="1" dirty="0" smtClean="0">
                <a:latin typeface="Times New Roman" pitchFamily="18" charset="0"/>
                <a:cs typeface="Times New Roman" pitchFamily="18" charset="0"/>
              </a:rPr>
              <a:t> 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nhóm</a:t>
            </a:r>
            <a:r>
              <a:rPr lang="en-US" dirty="0" smtClean="0">
                <a:latin typeface="Times New Roman" pitchFamily="18" charset="0"/>
                <a:cs typeface="Times New Roman" pitchFamily="18" charset="0"/>
              </a:rPr>
              <a:t> NC):  </a:t>
            </a:r>
            <a:r>
              <a:rPr lang="en-US" dirty="0" err="1" smtClean="0">
                <a:latin typeface="Times New Roman" pitchFamily="18" charset="0"/>
                <a:cs typeface="Times New Roman" pitchFamily="18" charset="0"/>
              </a:rPr>
              <a:t>loxen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nicardipine</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Cách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dùng</a:t>
            </a:r>
            <a:r>
              <a:rPr lang="en-US" dirty="0" smtClean="0">
                <a:latin typeface="Times New Roman" pitchFamily="18" charset="0"/>
                <a:cs typeface="Times New Roman" pitchFamily="18" charset="0"/>
              </a:rPr>
              <a:t>: </a:t>
            </a:r>
          </a:p>
          <a:p>
            <a:r>
              <a:rPr lang="en-US" dirty="0" err="1" smtClean="0">
                <a:latin typeface="Times New Roman" pitchFamily="18" charset="0"/>
                <a:cs typeface="Times New Roman" pitchFamily="18" charset="0"/>
              </a:rPr>
              <a:t>Pha</a:t>
            </a:r>
            <a:r>
              <a:rPr lang="en-US" dirty="0" smtClean="0">
                <a:latin typeface="Times New Roman" pitchFamily="18" charset="0"/>
                <a:cs typeface="Times New Roman" pitchFamily="18" charset="0"/>
              </a:rPr>
              <a:t> 2mg </a:t>
            </a:r>
            <a:r>
              <a:rPr lang="en-US" dirty="0" err="1" smtClean="0">
                <a:latin typeface="Times New Roman" pitchFamily="18" charset="0"/>
                <a:cs typeface="Times New Roman" pitchFamily="18" charset="0"/>
              </a:rPr>
              <a:t>loxen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vừa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20 ml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muối</a:t>
            </a:r>
            <a:r>
              <a:rPr lang="en-US" dirty="0" smtClean="0">
                <a:latin typeface="Times New Roman" pitchFamily="18" charset="0"/>
                <a:cs typeface="Times New Roman" pitchFamily="18" charset="0"/>
              </a:rPr>
              <a:t> s/</a:t>
            </a:r>
            <a:r>
              <a:rPr lang="en-US" dirty="0" err="1" smtClean="0">
                <a:latin typeface="Times New Roman" pitchFamily="18" charset="0"/>
                <a:cs typeface="Times New Roman" pitchFamily="18" charset="0"/>
              </a:rPr>
              <a:t>lý</a:t>
            </a:r>
            <a:endParaRPr lang="vi-VN" dirty="0" smtClean="0">
              <a:latin typeface="Times New Roman" pitchFamily="18" charset="0"/>
              <a:cs typeface="Times New Roman" pitchFamily="18" charset="0"/>
            </a:endParaRPr>
          </a:p>
          <a:p>
            <a:endParaRPr lang="vi-V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74638"/>
            <a:ext cx="8115328" cy="796908"/>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p:txBody>
          <a:bodyPr>
            <a:noAutofit/>
          </a:bodyPr>
          <a:lstStyle/>
          <a:p>
            <a:pPr>
              <a:buFontTx/>
              <a:buChar char="-"/>
            </a:pPr>
            <a:r>
              <a:rPr lang="en-US" sz="2400" b="1" i="1" u="sng" dirty="0" err="1" smtClean="0">
                <a:latin typeface="Times New Roman" pitchFamily="18" charset="0"/>
                <a:cs typeface="Times New Roman" pitchFamily="18" charset="0"/>
              </a:rPr>
              <a:t>Liều</a:t>
            </a:r>
            <a:r>
              <a:rPr lang="en-US" sz="2400" b="1" i="1" u="sng" dirty="0" smtClean="0">
                <a:latin typeface="Times New Roman" pitchFamily="18" charset="0"/>
                <a:cs typeface="Times New Roman" pitchFamily="18" charset="0"/>
              </a:rPr>
              <a:t> </a:t>
            </a:r>
            <a:r>
              <a:rPr lang="en-US" sz="2400" b="1" i="1" u="sng" dirty="0" err="1" smtClean="0">
                <a:latin typeface="Times New Roman" pitchFamily="18" charset="0"/>
                <a:cs typeface="Times New Roman" pitchFamily="18" charset="0"/>
              </a:rPr>
              <a:t>khởi</a:t>
            </a:r>
            <a:r>
              <a:rPr lang="en-US" sz="2400" b="1" i="1" u="sng" dirty="0" smtClean="0">
                <a:latin typeface="Times New Roman" pitchFamily="18" charset="0"/>
                <a:cs typeface="Times New Roman" pitchFamily="18" charset="0"/>
              </a:rPr>
              <a:t> </a:t>
            </a:r>
            <a:r>
              <a:rPr lang="en-US" sz="2400" b="1" i="1" u="sng" dirty="0" err="1" smtClean="0">
                <a:latin typeface="Times New Roman" pitchFamily="18" charset="0"/>
                <a:cs typeface="Times New Roman" pitchFamily="18" charset="0"/>
              </a:rPr>
              <a:t>đầu</a:t>
            </a:r>
            <a:r>
              <a:rPr lang="en-US" sz="2400" i="1" u="sng"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10 ml ( 1mg).</a:t>
            </a:r>
          </a:p>
          <a:p>
            <a:pPr>
              <a:buFontTx/>
              <a:buChar char="-"/>
            </a:pP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HA: </a:t>
            </a:r>
          </a:p>
          <a:p>
            <a:pPr>
              <a:buFontTx/>
              <a:buChar char="-"/>
            </a:pPr>
            <a:r>
              <a:rPr lang="en-US" sz="2400" dirty="0" smtClean="0">
                <a:latin typeface="Times New Roman" pitchFamily="18" charset="0"/>
                <a:cs typeface="Times New Roman" pitchFamily="18" charset="0"/>
              </a:rPr>
              <a:t> Nếu HATĐ &gt; 90mmHg , hoặc HATB &gt; 70mmHg thì tiếp tục tiêm liều  1mg/ lần tiếp theo cho đến khi HA mong muốn: HATĐ ≤ 90 mmHg và/hoặc HATB ≤ 60mmHg. </a:t>
            </a:r>
          </a:p>
          <a:p>
            <a:pPr>
              <a:buFontTx/>
              <a:buChar char="-"/>
            </a:pPr>
            <a:r>
              <a:rPr lang="en-US" sz="2400" b="1" i="1" u="sng" dirty="0" err="1" smtClean="0">
                <a:latin typeface="Times New Roman" pitchFamily="18" charset="0"/>
                <a:cs typeface="Times New Roman" pitchFamily="18" charset="0"/>
              </a:rPr>
              <a:t>Liều</a:t>
            </a:r>
            <a:r>
              <a:rPr lang="en-US" sz="2400" b="1" i="1" u="sng" dirty="0" smtClean="0">
                <a:latin typeface="Times New Roman" pitchFamily="18" charset="0"/>
                <a:cs typeface="Times New Roman" pitchFamily="18" charset="0"/>
              </a:rPr>
              <a:t> </a:t>
            </a:r>
            <a:r>
              <a:rPr lang="en-US" sz="2400" b="1" i="1" u="sng" dirty="0" err="1" smtClean="0">
                <a:latin typeface="Times New Roman" pitchFamily="18" charset="0"/>
                <a:cs typeface="Times New Roman" pitchFamily="18" charset="0"/>
              </a:rPr>
              <a:t>duy</a:t>
            </a:r>
            <a:r>
              <a:rPr lang="en-US" sz="2400" b="1" i="1" u="sng" dirty="0" smtClean="0">
                <a:latin typeface="Times New Roman" pitchFamily="18" charset="0"/>
                <a:cs typeface="Times New Roman" pitchFamily="18" charset="0"/>
              </a:rPr>
              <a:t> </a:t>
            </a:r>
            <a:r>
              <a:rPr lang="en-US" sz="2400" b="1" i="1" u="sng" dirty="0" err="1" smtClean="0">
                <a:latin typeface="Times New Roman" pitchFamily="18" charset="0"/>
                <a:cs typeface="Times New Roman" pitchFamily="18" charset="0"/>
              </a:rPr>
              <a:t>trì</a:t>
            </a:r>
            <a:r>
              <a:rPr lang="en-US" sz="2400" b="1" i="1" u="sng"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15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( 3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tùy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HA TĐ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HATB </a:t>
            </a:r>
            <a:r>
              <a:rPr lang="en-US" sz="2400" dirty="0" err="1" smtClean="0">
                <a:latin typeface="Times New Roman" pitchFamily="18" charset="0"/>
                <a:cs typeface="Times New Roman" pitchFamily="18" charset="0"/>
              </a:rPr>
              <a:t>giảm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loxen</a:t>
            </a:r>
            <a:r>
              <a:rPr lang="en-US" sz="2400" dirty="0" smtClean="0">
                <a:latin typeface="Times New Roman" pitchFamily="18" charset="0"/>
                <a:cs typeface="Times New Roman" pitchFamily="18" charset="0"/>
              </a:rPr>
              <a:t> 0,25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0,5 mg:</a:t>
            </a:r>
          </a:p>
          <a:p>
            <a:pPr>
              <a:buNone/>
            </a:pPr>
            <a:r>
              <a:rPr lang="en-US" sz="2400" dirty="0" smtClean="0">
                <a:latin typeface="Times New Roman" pitchFamily="18" charset="0"/>
                <a:cs typeface="Times New Roman" pitchFamily="18" charset="0"/>
              </a:rPr>
              <a:t>      +  Nếu HATĐ&gt; 90mmHg và hoặc HATB &gt; 70 mmHg : tiêm liều 0,5mg</a:t>
            </a:r>
          </a:p>
          <a:p>
            <a:pPr>
              <a:buNone/>
            </a:pP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80 mmHg &lt; HATĐ &lt; 90 mmHg </a:t>
            </a:r>
          </a:p>
          <a:p>
            <a:pPr>
              <a:buNone/>
            </a:pPr>
            <a:r>
              <a:rPr lang="en-US" sz="2400" dirty="0" smtClean="0">
                <a:latin typeface="Times New Roman" pitchFamily="18" charset="0"/>
                <a:cs typeface="Times New Roman" pitchFamily="18" charset="0"/>
              </a:rPr>
              <a:t>         và/ hoặc 60 mmHg &lt;HATB ≤ 70 mmHg : TM 0,25mg</a:t>
            </a:r>
          </a:p>
          <a:p>
            <a:endParaRPr lang="vi-V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8043890" cy="796908"/>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p:txBody>
          <a:bodyPr/>
          <a:lstStyle/>
          <a:p>
            <a:pPr>
              <a:buFontTx/>
              <a:buChar char="-"/>
            </a:pPr>
            <a:r>
              <a:rPr lang="en-US" sz="2800" dirty="0" smtClean="0">
                <a:latin typeface="Times New Roman" pitchFamily="18" charset="0"/>
                <a:cs typeface="Times New Roman" pitchFamily="18" charset="0"/>
              </a:rPr>
              <a:t>Dừng thuốc trước khi  nối mạch máu 30 phút, trước khi tháo garo chân 10 phút, hoặc kết thúc thì mổ chảy máu và /hoặc đạt được HA mong muốn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 HATB 50-60 mmHg). Không vượt quá 1,5h.</a:t>
            </a:r>
          </a:p>
          <a:p>
            <a:pPr>
              <a:buFontTx/>
              <a:buChar char="-"/>
            </a:pPr>
            <a:r>
              <a:rPr lang="en-US" sz="2800" b="1" dirty="0" err="1" smtClean="0">
                <a:latin typeface="Times New Roman" pitchFamily="18" charset="0"/>
                <a:cs typeface="Times New Roman" pitchFamily="18" charset="0"/>
              </a:rPr>
              <a:t>Nhóm</a:t>
            </a:r>
            <a:r>
              <a:rPr lang="en-US" sz="2800" b="1" dirty="0" smtClean="0">
                <a:latin typeface="Times New Roman" pitchFamily="18" charset="0"/>
                <a:cs typeface="Times New Roman" pitchFamily="18" charset="0"/>
              </a:rPr>
              <a:t> II ( </a:t>
            </a:r>
            <a:r>
              <a:rPr lang="en-US" sz="2800" b="1" dirty="0" err="1" smtClean="0">
                <a:latin typeface="Times New Roman" pitchFamily="18" charset="0"/>
                <a:cs typeface="Times New Roman" pitchFamily="18" charset="0"/>
              </a:rPr>
              <a:t>nhóm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chứng</a:t>
            </a:r>
            <a:r>
              <a:rPr lang="en-US" sz="2800" b="1"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Gây mê như bình thường, điều chỉnh </a:t>
            </a:r>
            <a:r>
              <a:rPr lang="en-US" sz="2800" b="1" dirty="0" smtClean="0">
                <a:latin typeface="Times New Roman" pitchFamily="18" charset="0"/>
                <a:cs typeface="Times New Roman" pitchFamily="18" charset="0"/>
              </a:rPr>
              <a:t>Isoflurane </a:t>
            </a:r>
            <a:r>
              <a:rPr lang="en-US" sz="2800" dirty="0" smtClean="0">
                <a:latin typeface="Times New Roman" pitchFamily="18" charset="0"/>
                <a:cs typeface="Times New Roman" pitchFamily="18" charset="0"/>
              </a:rPr>
              <a:t>tăng nồng độ có thể lên đến mức 4 hoặc 5 để đạt được mức mong muốn( HATB 50-60 mmHg)  hoặc trước khi kết thúc thì chảy máu thì trở về điều chỉnh như GM bình thường.</a:t>
            </a:r>
          </a:p>
          <a:p>
            <a:endParaRPr lang="vi-V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03237"/>
            <a:ext cx="8153400" cy="6140473"/>
          </a:xfrm>
        </p:spPr>
        <p:txBody>
          <a:bodyPr>
            <a:noAutofit/>
          </a:bodyPr>
          <a:lstStyle/>
          <a:p>
            <a:pPr algn="ctr">
              <a:lnSpc>
                <a:spcPct val="130000"/>
              </a:lnSpc>
              <a:spcBef>
                <a:spcPts val="600"/>
              </a:spcBef>
              <a:buNone/>
            </a:pPr>
            <a:r>
              <a:rPr lang="en-US" sz="3200" b="1" dirty="0" smtClean="0">
                <a:solidFill>
                  <a:srgbClr val="0000FF"/>
                </a:solidFill>
                <a:latin typeface="Times New Roman" pitchFamily="18" charset="0"/>
                <a:cs typeface="Times New Roman" pitchFamily="18" charset="0"/>
              </a:rPr>
              <a:t>ĐẶT VẤN ĐỀ</a:t>
            </a:r>
          </a:p>
          <a:p>
            <a:pPr algn="ctr">
              <a:lnSpc>
                <a:spcPct val="130000"/>
              </a:lnSpc>
              <a:spcBef>
                <a:spcPts val="600"/>
              </a:spcBef>
              <a:buNone/>
            </a:pPr>
            <a:endParaRPr lang="en-US" sz="900" dirty="0" smtClean="0">
              <a:latin typeface="Times New Roman" pitchFamily="18" charset="0"/>
              <a:cs typeface="Times New Roman" pitchFamily="18" charset="0"/>
            </a:endParaRPr>
          </a:p>
          <a:p>
            <a:pPr>
              <a:lnSpc>
                <a:spcPct val="130000"/>
              </a:lnSpc>
              <a:spcBef>
                <a:spcPts val="600"/>
              </a:spcBef>
            </a:pPr>
            <a:r>
              <a:rPr lang="en-US" sz="2500" dirty="0" err="1" smtClean="0">
                <a:latin typeface="Times New Roman" pitchFamily="18" charset="0"/>
                <a:cs typeface="Times New Roman" pitchFamily="18" charset="0"/>
              </a:rPr>
              <a:t>Tiến</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bộ</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không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ngừng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của</a:t>
            </a:r>
            <a:r>
              <a:rPr lang="en-US" sz="2500" dirty="0" smtClean="0">
                <a:latin typeface="Times New Roman" pitchFamily="18" charset="0"/>
                <a:cs typeface="Times New Roman" pitchFamily="18" charset="0"/>
              </a:rPr>
              <a:t>  PT </a:t>
            </a:r>
            <a:r>
              <a:rPr lang="en-US" sz="2500" dirty="0" err="1" smtClean="0">
                <a:latin typeface="Times New Roman" pitchFamily="18" charset="0"/>
                <a:cs typeface="Times New Roman" pitchFamily="18" charset="0"/>
              </a:rPr>
              <a:t>và</a:t>
            </a:r>
            <a:r>
              <a:rPr lang="en-US" sz="2500" dirty="0" smtClean="0">
                <a:latin typeface="Times New Roman" pitchFamily="18" charset="0"/>
                <a:cs typeface="Times New Roman" pitchFamily="18" charset="0"/>
              </a:rPr>
              <a:t> GM,  </a:t>
            </a:r>
            <a:r>
              <a:rPr lang="en-US" sz="2500" dirty="0" err="1" smtClean="0">
                <a:latin typeface="Times New Roman" pitchFamily="18" charset="0"/>
                <a:cs typeface="Times New Roman" pitchFamily="18" charset="0"/>
              </a:rPr>
              <a:t>thuốc</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gây</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mê</a:t>
            </a:r>
            <a:r>
              <a:rPr lang="en-US" sz="2500" dirty="0" smtClean="0">
                <a:latin typeface="Times New Roman" pitchFamily="18" charset="0"/>
                <a:cs typeface="Times New Roman" pitchFamily="18" charset="0"/>
              </a:rPr>
              <a:t> an </a:t>
            </a:r>
            <a:r>
              <a:rPr lang="en-US" sz="2500" dirty="0" err="1" smtClean="0">
                <a:latin typeface="Times New Roman" pitchFamily="18" charset="0"/>
                <a:cs typeface="Times New Roman" pitchFamily="18" charset="0"/>
              </a:rPr>
              <a:t>toàn</a:t>
            </a:r>
            <a:endParaRPr lang="en-US" sz="2500" dirty="0" smtClean="0">
              <a:latin typeface="Times New Roman" pitchFamily="18" charset="0"/>
              <a:cs typeface="Times New Roman" pitchFamily="18" charset="0"/>
            </a:endParaRPr>
          </a:p>
          <a:p>
            <a:pPr>
              <a:lnSpc>
                <a:spcPct val="130000"/>
              </a:lnSpc>
              <a:spcBef>
                <a:spcPts val="600"/>
              </a:spcBef>
            </a:pPr>
            <a:r>
              <a:rPr lang="en-US" sz="2500" dirty="0" smtClean="0">
                <a:latin typeface="Times New Roman" pitchFamily="18" charset="0"/>
                <a:cs typeface="Times New Roman" pitchFamily="18" charset="0"/>
              </a:rPr>
              <a:t>Hạ HA chỉ huy có 2 ưu điểm chính:</a:t>
            </a:r>
          </a:p>
          <a:p>
            <a:pPr>
              <a:lnSpc>
                <a:spcPct val="130000"/>
              </a:lnSpc>
              <a:spcBef>
                <a:spcPts val="600"/>
              </a:spcBef>
              <a:buNone/>
            </a:pPr>
            <a:r>
              <a:rPr lang="en-US" sz="2500" dirty="0" smtClean="0">
                <a:latin typeface="Times New Roman" pitchFamily="18" charset="0"/>
                <a:cs typeface="Times New Roman" pitchFamily="18" charset="0"/>
              </a:rPr>
              <a:t>                         +  </a:t>
            </a:r>
            <a:r>
              <a:rPr lang="en-US" sz="2500" dirty="0" err="1" smtClean="0">
                <a:latin typeface="Times New Roman" pitchFamily="18" charset="0"/>
                <a:cs typeface="Times New Roman" pitchFamily="18" charset="0"/>
              </a:rPr>
              <a:t>Giảm</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chảy</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máu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cho</a:t>
            </a:r>
            <a:r>
              <a:rPr lang="en-US" sz="2500" dirty="0" smtClean="0">
                <a:latin typeface="Times New Roman" pitchFamily="18" charset="0"/>
                <a:cs typeface="Times New Roman" pitchFamily="18" charset="0"/>
              </a:rPr>
              <a:t> PT</a:t>
            </a:r>
          </a:p>
          <a:p>
            <a:pPr>
              <a:lnSpc>
                <a:spcPct val="130000"/>
              </a:lnSpc>
              <a:spcBef>
                <a:spcPts val="600"/>
              </a:spcBef>
              <a:buNone/>
            </a:pPr>
            <a:r>
              <a:rPr lang="en-US" sz="2500" dirty="0" smtClean="0">
                <a:latin typeface="Times New Roman" pitchFamily="18" charset="0"/>
                <a:cs typeface="Times New Roman" pitchFamily="18" charset="0"/>
              </a:rPr>
              <a:t>                         + </a:t>
            </a:r>
            <a:r>
              <a:rPr lang="en-US" sz="2500" dirty="0" err="1" smtClean="0">
                <a:latin typeface="Times New Roman" pitchFamily="18" charset="0"/>
                <a:cs typeface="Times New Roman" pitchFamily="18" charset="0"/>
              </a:rPr>
              <a:t>Tạo</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phẫu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trường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thuận</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lợi</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cho</a:t>
            </a:r>
            <a:r>
              <a:rPr lang="en-US" sz="2500" dirty="0" smtClean="0">
                <a:latin typeface="Times New Roman" pitchFamily="18" charset="0"/>
                <a:cs typeface="Times New Roman" pitchFamily="18" charset="0"/>
              </a:rPr>
              <a:t> PT</a:t>
            </a:r>
          </a:p>
          <a:p>
            <a:pPr>
              <a:lnSpc>
                <a:spcPct val="130000"/>
              </a:lnSpc>
              <a:spcBef>
                <a:spcPts val="600"/>
              </a:spcBef>
            </a:pPr>
            <a:r>
              <a:rPr lang="en-US" sz="2500" dirty="0" smtClean="0">
                <a:latin typeface="Times New Roman" pitchFamily="18" charset="0"/>
                <a:cs typeface="Times New Roman" pitchFamily="18" charset="0"/>
              </a:rPr>
              <a:t>Thuốc GM có td hạ HA trong mổ : Isoflurane, propofol…</a:t>
            </a:r>
          </a:p>
          <a:p>
            <a:pPr>
              <a:lnSpc>
                <a:spcPct val="130000"/>
              </a:lnSpc>
              <a:spcBef>
                <a:spcPts val="600"/>
              </a:spcBef>
            </a:pPr>
            <a:r>
              <a:rPr lang="en-US" sz="2500" dirty="0" smtClean="0">
                <a:latin typeface="Times New Roman" pitchFamily="18" charset="0"/>
                <a:cs typeface="Times New Roman" pitchFamily="18" charset="0"/>
              </a:rPr>
              <a:t>Loxen (nicardipine) là thuốc HA chẹn CA: ít độc, khởi đầu nhanh, hết nhanh.</a:t>
            </a:r>
          </a:p>
          <a:p>
            <a:pPr>
              <a:lnSpc>
                <a:spcPct val="130000"/>
              </a:lnSpc>
              <a:spcBef>
                <a:spcPts val="600"/>
              </a:spcBef>
            </a:pPr>
            <a:r>
              <a:rPr lang="en-US" sz="2500" dirty="0" smtClean="0">
                <a:latin typeface="Times New Roman" pitchFamily="18" charset="0"/>
                <a:cs typeface="Times New Roman" pitchFamily="18" charset="0"/>
              </a:rPr>
              <a:t>HACH là nhu cầu cấp thiết.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8043890" cy="868346"/>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a:xfrm>
            <a:off x="914400" y="1447800"/>
            <a:ext cx="8015318" cy="5410200"/>
          </a:xfrm>
        </p:spPr>
        <p:txBody>
          <a:bodyPr>
            <a:noAutofit/>
          </a:bodyPr>
          <a:lstStyle/>
          <a:p>
            <a:r>
              <a:rPr lang="en-US" sz="2400" dirty="0" smtClean="0">
                <a:latin typeface="Times New Roman" pitchFamily="18" charset="0"/>
                <a:cs typeface="Times New Roman" pitchFamily="18" charset="0"/>
              </a:rPr>
              <a:t>3. </a:t>
            </a:r>
            <a:r>
              <a:rPr lang="en-US" sz="2400" b="1" dirty="0" smtClean="0">
                <a:latin typeface="Times New Roman" pitchFamily="18" charset="0"/>
                <a:cs typeface="Times New Roman" pitchFamily="18" charset="0"/>
              </a:rPr>
              <a:t>CÁC TIÊU CHUẨN ĐÁNH 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đánh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hạ</a:t>
            </a:r>
            <a:r>
              <a:rPr lang="en-US" sz="2400" b="1" dirty="0" smtClean="0">
                <a:latin typeface="Times New Roman" pitchFamily="18" charset="0"/>
                <a:cs typeface="Times New Roman" pitchFamily="18" charset="0"/>
              </a:rPr>
              <a:t> HA, </a:t>
            </a:r>
            <a:r>
              <a:rPr lang="en-US" sz="2400" b="1" dirty="0" err="1" smtClean="0">
                <a:latin typeface="Times New Roman" pitchFamily="18" charset="0"/>
                <a:cs typeface="Times New Roman" pitchFamily="18" charset="0"/>
              </a:rPr>
              <a:t>tần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tim</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T1: Thời điểm bắt đầu dùng </a:t>
            </a:r>
            <a:r>
              <a:rPr lang="en-US" sz="2400" b="1" dirty="0" smtClean="0">
                <a:latin typeface="Times New Roman" pitchFamily="18" charset="0"/>
                <a:cs typeface="Times New Roman" pitchFamily="18" charset="0"/>
              </a:rPr>
              <a:t>Loxen hoặc Isoflurane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T2: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phút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T3 sau 10 phút</a:t>
            </a:r>
          </a:p>
          <a:p>
            <a:r>
              <a:rPr lang="en-US" sz="2400" dirty="0" smtClean="0">
                <a:latin typeface="Times New Roman" pitchFamily="18" charset="0"/>
                <a:cs typeface="Times New Roman" pitchFamily="18" charset="0"/>
              </a:rPr>
              <a:t>T4 sau 15 phút </a:t>
            </a:r>
          </a:p>
          <a:p>
            <a:r>
              <a:rPr lang="en-US" sz="2400" dirty="0" smtClean="0">
                <a:latin typeface="Times New Roman" pitchFamily="18" charset="0"/>
                <a:cs typeface="Times New Roman" pitchFamily="18" charset="0"/>
              </a:rPr>
              <a:t>T5 sau 20 phút</a:t>
            </a:r>
          </a:p>
          <a:p>
            <a:r>
              <a:rPr lang="en-US" sz="2400" dirty="0" smtClean="0">
                <a:latin typeface="Times New Roman" pitchFamily="18" charset="0"/>
                <a:cs typeface="Times New Roman" pitchFamily="18" charset="0"/>
              </a:rPr>
              <a:t>T6 sau 30 phút</a:t>
            </a:r>
          </a:p>
          <a:p>
            <a:r>
              <a:rPr lang="en-US" sz="2400" dirty="0" smtClean="0">
                <a:latin typeface="Times New Roman" pitchFamily="18" charset="0"/>
                <a:cs typeface="Times New Roman" pitchFamily="18" charset="0"/>
              </a:rPr>
              <a:t>T7 sau 60 phút</a:t>
            </a:r>
          </a:p>
          <a:p>
            <a:r>
              <a:rPr lang="en-US" sz="2400" dirty="0" smtClean="0">
                <a:latin typeface="Times New Roman" pitchFamily="18" charset="0"/>
                <a:cs typeface="Times New Roman" pitchFamily="18" charset="0"/>
              </a:rPr>
              <a:t>T8 sau 90 Phút</a:t>
            </a:r>
          </a:p>
          <a:p>
            <a:r>
              <a:rPr lang="en-US" sz="2400" dirty="0" smtClean="0">
                <a:latin typeface="Times New Roman" pitchFamily="18" charset="0"/>
                <a:cs typeface="Times New Roman" pitchFamily="18" charset="0"/>
              </a:rPr>
              <a:t>T9 kết thúc cuộc mổ.</a:t>
            </a:r>
          </a:p>
          <a:p>
            <a:pPr>
              <a:buNone/>
            </a:pPr>
            <a:endParaRPr lang="vi-VN"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8043890" cy="725470"/>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p:txBody>
          <a:bodyPr>
            <a:normAutofit fontScale="92500" lnSpcReduction="20000"/>
          </a:bodyPr>
          <a:lstStyle/>
          <a:p>
            <a:r>
              <a:rPr lang="en-US" sz="2800" b="1" dirty="0" smtClean="0">
                <a:latin typeface="Times New Roman" pitchFamily="18" charset="0"/>
                <a:cs typeface="Times New Roman" pitchFamily="18" charset="0"/>
              </a:rPr>
              <a:t>B- </a:t>
            </a:r>
            <a:r>
              <a:rPr lang="en-US" sz="2800" b="1" dirty="0" err="1" smtClean="0">
                <a:latin typeface="Times New Roman" pitchFamily="18" charset="0"/>
                <a:cs typeface="Times New Roman" pitchFamily="18" charset="0"/>
              </a:rPr>
              <a:t>Đánh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giá</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mức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độ</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mất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máu</a:t>
            </a:r>
            <a:r>
              <a:rPr lang="en-US" sz="2800" b="1" dirty="0" smtClean="0">
                <a:latin typeface="Times New Roman" pitchFamily="18" charset="0"/>
                <a:cs typeface="Times New Roman" pitchFamily="18" charset="0"/>
              </a:rPr>
              <a:t>:</a:t>
            </a:r>
          </a:p>
          <a:p>
            <a:pPr>
              <a:buNone/>
            </a:pPr>
            <a:r>
              <a:rPr lang="en-US" sz="2800" dirty="0" smtClean="0">
                <a:latin typeface="Times New Roman" pitchFamily="18" charset="0"/>
                <a:cs typeface="Times New Roman" pitchFamily="18" charset="0"/>
              </a:rPr>
              <a:t>+ Đánh giá bằng công thức máu trước mổ và sau khi mổ 1 h. </a:t>
            </a:r>
            <a:r>
              <a:rPr lang="en-US" sz="2800" dirty="0" err="1" smtClean="0">
                <a:latin typeface="Times New Roman" pitchFamily="18" charset="0"/>
                <a:cs typeface="Times New Roman" pitchFamily="18" charset="0"/>
              </a:rPr>
              <a:t>Số</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lượng</a:t>
            </a:r>
            <a:r>
              <a:rPr lang="en-US" sz="2800" dirty="0" smtClean="0">
                <a:latin typeface="Times New Roman" pitchFamily="18" charset="0"/>
                <a:cs typeface="Times New Roman" pitchFamily="18" charset="0"/>
              </a:rPr>
              <a:t> HC, </a:t>
            </a:r>
            <a:r>
              <a:rPr lang="en-US" sz="2800" dirty="0" err="1" smtClean="0">
                <a:latin typeface="Times New Roman" pitchFamily="18" charset="0"/>
                <a:cs typeface="Times New Roman" pitchFamily="18" charset="0"/>
              </a:rPr>
              <a:t>lượng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Hb</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tỷ</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lệ</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Hmt</a:t>
            </a:r>
            <a:r>
              <a:rPr lang="en-US" sz="2800" dirty="0" smtClean="0">
                <a:latin typeface="Times New Roman" pitchFamily="18" charset="0"/>
                <a:cs typeface="Times New Roman" pitchFamily="18" charset="0"/>
              </a:rPr>
              <a:t>.</a:t>
            </a:r>
            <a:endParaRPr lang="vi-VN"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Số lương máu phải truyền trong mổ ( Hb &lt;8g/dl hoặc mất máu ước lượng ≥ 30 %).</a:t>
            </a:r>
          </a:p>
          <a:p>
            <a:r>
              <a:rPr lang="en-US" sz="2800" b="1" dirty="0" smtClean="0">
                <a:latin typeface="Times New Roman" pitchFamily="18" charset="0"/>
                <a:cs typeface="Times New Roman" pitchFamily="18" charset="0"/>
              </a:rPr>
              <a:t>C- Các </a:t>
            </a:r>
            <a:r>
              <a:rPr lang="en-US" sz="2800" b="1" dirty="0">
                <a:latin typeface="Times New Roman" pitchFamily="18" charset="0"/>
                <a:cs typeface="Times New Roman" pitchFamily="18" charset="0"/>
              </a:rPr>
              <a:t>biến chứng </a:t>
            </a:r>
            <a:r>
              <a:rPr lang="en-US" sz="2800" b="1" dirty="0" smtClean="0">
                <a:latin typeface="Times New Roman" pitchFamily="18" charset="0"/>
                <a:cs typeface="Times New Roman" pitchFamily="18" charset="0"/>
              </a:rPr>
              <a:t>trong , sau mổ và </a:t>
            </a:r>
            <a:r>
              <a:rPr lang="en-US" sz="2800" b="1" dirty="0">
                <a:latin typeface="Times New Roman" pitchFamily="18" charset="0"/>
                <a:cs typeface="Times New Roman" pitchFamily="18" charset="0"/>
              </a:rPr>
              <a:t>cách xử trí</a:t>
            </a:r>
            <a:r>
              <a:rPr lang="en-US" sz="2800" dirty="0">
                <a:latin typeface="Times New Roman" pitchFamily="18" charset="0"/>
                <a:cs typeface="Times New Roman" pitchFamily="18" charset="0"/>
              </a:rPr>
              <a:t>:</a:t>
            </a:r>
          </a:p>
          <a:p>
            <a:pPr>
              <a:buFontTx/>
              <a:buChar char="-"/>
            </a:pPr>
            <a:r>
              <a:rPr lang="en-US" sz="2800" dirty="0">
                <a:latin typeface="Times New Roman" pitchFamily="18" charset="0"/>
                <a:cs typeface="Times New Roman" pitchFamily="18" charset="0"/>
              </a:rPr>
              <a:t>Tụt HA quá ngưỡng mong muốn: Ngừng thuốc mê, tăng cường bù dịch,, thuốc co mạch ( EPHEDRIN, CANXI CLORUA TM)</a:t>
            </a:r>
          </a:p>
          <a:p>
            <a:pPr>
              <a:buFontTx/>
              <a:buChar char="-"/>
            </a:pPr>
            <a:r>
              <a:rPr lang="en-US" sz="2800" dirty="0">
                <a:latin typeface="Times New Roman" pitchFamily="18" charset="0"/>
                <a:cs typeface="Times New Roman" pitchFamily="18" charset="0"/>
              </a:rPr>
              <a:t>Nôn và buồn nôn : bù dịch, PRINPERAN 10 mg TM.</a:t>
            </a:r>
          </a:p>
          <a:p>
            <a:pPr>
              <a:buFontTx/>
              <a:buChar char="-"/>
            </a:pPr>
            <a:r>
              <a:rPr lang="en-US" sz="2800" dirty="0">
                <a:latin typeface="Times New Roman" pitchFamily="18" charset="0"/>
                <a:cs typeface="Times New Roman" pitchFamily="18" charset="0"/>
              </a:rPr>
              <a:t>Di chứng thần kinh ( liệt, suy giảm tri giác…): đánh giá ngày hôm sau PT.</a:t>
            </a:r>
          </a:p>
          <a:p>
            <a:pPr>
              <a:buNone/>
            </a:pPr>
            <a:endParaRPr lang="vi-VN" sz="2800" dirty="0"/>
          </a:p>
          <a:p>
            <a:pPr>
              <a:buNone/>
            </a:pPr>
            <a:endParaRPr lang="en-US" sz="2800" dirty="0" smtClean="0">
              <a:latin typeface="Times New Roman" pitchFamily="18" charset="0"/>
              <a:cs typeface="Times New Roman" pitchFamily="18" charset="0"/>
            </a:endParaRPr>
          </a:p>
          <a:p>
            <a:endParaRPr lang="vi-V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401080" cy="868346"/>
          </a:xfrm>
        </p:spPr>
        <p:txBody>
          <a:bodyPr>
            <a:normAutofit/>
          </a:bodyPr>
          <a:lstStyle/>
          <a:p>
            <a:r>
              <a:rPr lang="en-US" sz="2800" b="1" dirty="0" smtClean="0">
                <a:solidFill>
                  <a:srgbClr val="0000FF"/>
                </a:solidFill>
                <a:latin typeface="Times New Roman" pitchFamily="18" charset="0"/>
                <a:cs typeface="Times New Roman" pitchFamily="18" charset="0"/>
              </a:rPr>
              <a:t>ĐỐI TƯỢNG VÀ PHƯƠNG PHÁP NGHIÊN CỨU</a:t>
            </a:r>
            <a:endParaRPr lang="vi-VN" sz="2800" dirty="0"/>
          </a:p>
        </p:txBody>
      </p:sp>
      <p:sp>
        <p:nvSpPr>
          <p:cNvPr id="3" name="Content Placeholder 2"/>
          <p:cNvSpPr>
            <a:spLocks noGrp="1"/>
          </p:cNvSpPr>
          <p:nvPr>
            <p:ph sz="quarter" idx="1"/>
          </p:nvPr>
        </p:nvSpPr>
        <p:spPr/>
        <p:txBody>
          <a:bodyPr>
            <a:normAutofit/>
          </a:bodyPr>
          <a:lstStyle/>
          <a:p>
            <a:pPr>
              <a:buNone/>
            </a:pPr>
            <a:r>
              <a:rPr lang="en-US" sz="2800" b="1" dirty="0" smtClean="0">
                <a:latin typeface="Times New Roman" pitchFamily="18" charset="0"/>
                <a:cs typeface="Times New Roman" pitchFamily="18" charset="0"/>
              </a:rPr>
              <a:t>4. SỬ LÝ SỐ </a:t>
            </a:r>
            <a:r>
              <a:rPr lang="en-US" sz="2800" b="1" dirty="0" err="1" smtClean="0">
                <a:latin typeface="Times New Roman" pitchFamily="18" charset="0"/>
                <a:cs typeface="Times New Roman" pitchFamily="18" charset="0"/>
              </a:rPr>
              <a:t>LiỆU</a:t>
            </a:r>
            <a:endParaRPr lang="en-US" sz="2800" b="1" dirty="0" smtClean="0">
              <a:latin typeface="Times New Roman" pitchFamily="18" charset="0"/>
              <a:cs typeface="Times New Roman" pitchFamily="18" charset="0"/>
            </a:endParaRPr>
          </a:p>
          <a:p>
            <a:pPr>
              <a:buNone/>
            </a:pPr>
            <a:endParaRPr lang="en-US" sz="2800" b="1"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phiếu</a:t>
            </a:r>
            <a:r>
              <a:rPr lang="en-US" sz="2400" dirty="0" smtClean="0">
                <a:latin typeface="Times New Roman" pitchFamily="18" charset="0"/>
                <a:cs typeface="Times New Roman" pitchFamily="18" charset="0"/>
              </a:rPr>
              <a:t> NC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kê</a:t>
            </a:r>
            <a:r>
              <a:rPr lang="en-US" sz="2400" dirty="0" smtClean="0">
                <a:latin typeface="Times New Roman" pitchFamily="18" charset="0"/>
                <a:cs typeface="Times New Roman" pitchFamily="18" charset="0"/>
              </a:rPr>
              <a:t> SPSS 13.0</a:t>
            </a:r>
          </a:p>
          <a:p>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 X±SD)</a:t>
            </a:r>
          </a:p>
          <a:p>
            <a:r>
              <a:rPr lang="en-US" sz="2400" dirty="0" smtClean="0">
                <a:latin typeface="Times New Roman" pitchFamily="18" charset="0"/>
                <a:cs typeface="Times New Roman" pitchFamily="18" charset="0"/>
              </a:rPr>
              <a:t>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nhóm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dụngT</a:t>
            </a:r>
            <a:r>
              <a:rPr lang="en-US" sz="2400" dirty="0" smtClean="0">
                <a:latin typeface="Times New Roman" pitchFamily="18" charset="0"/>
                <a:cs typeface="Times New Roman" pitchFamily="18" charset="0"/>
              </a:rPr>
              <a:t>- test </a:t>
            </a:r>
            <a:r>
              <a:rPr lang="en-US" sz="2400" dirty="0" err="1" smtClean="0">
                <a:latin typeface="Times New Roman" pitchFamily="18" charset="0"/>
                <a:cs typeface="Times New Roman" pitchFamily="18" charset="0"/>
              </a:rPr>
              <a:t>ghép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cặp</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Tỷ</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Test X</a:t>
            </a:r>
            <a:r>
              <a:rPr lang="en-US" sz="2400" baseline="30000" dirty="0" smtClean="0">
                <a:latin typeface="Times New Roman" pitchFamily="18" charset="0"/>
                <a:cs typeface="Times New Roman" pitchFamily="18" charset="0"/>
              </a:rPr>
              <a:t>2..</a:t>
            </a:r>
            <a:endParaRPr lang="vi-VN" sz="2400" baseline="30000" dirty="0" smtClean="0">
              <a:latin typeface="Times New Roman" pitchFamily="18" charset="0"/>
              <a:cs typeface="Times New Roman" pitchFamily="18" charset="0"/>
            </a:endParaRPr>
          </a:p>
          <a:p>
            <a:endParaRPr lang="vi-V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896334344"/>
              </p:ext>
            </p:extLst>
          </p:nvPr>
        </p:nvGraphicFramePr>
        <p:xfrm>
          <a:off x="539553" y="2276872"/>
          <a:ext cx="7632848" cy="2376264"/>
        </p:xfrm>
        <a:graphic>
          <a:graphicData uri="http://schemas.openxmlformats.org/drawingml/2006/table">
            <a:tbl>
              <a:tblPr firstRow="1" firstCol="1" bandRow="1">
                <a:tableStyleId>{5C22544A-7EE6-4342-B048-85BDC9FD1C3A}</a:tableStyleId>
              </a:tblPr>
              <a:tblGrid>
                <a:gridCol w="2105560"/>
                <a:gridCol w="2104034"/>
                <a:gridCol w="2104034"/>
                <a:gridCol w="1319220"/>
              </a:tblGrid>
              <a:tr h="594066">
                <a:tc>
                  <a:txBody>
                    <a:bodyPr/>
                    <a:lstStyle/>
                    <a:p>
                      <a:pPr marL="457200" indent="457200" algn="just">
                        <a:lnSpc>
                          <a:spcPct val="120000"/>
                        </a:lnSpc>
                        <a:spcBef>
                          <a:spcPts val="500"/>
                        </a:spcBef>
                        <a:spcAft>
                          <a:spcPts val="0"/>
                        </a:spcAft>
                      </a:pPr>
                      <a:r>
                        <a:rPr lang="vi-VN" sz="1400" dirty="0">
                          <a:effectLst/>
                        </a:rPr>
                        <a:t>Tuổi</a:t>
                      </a:r>
                      <a:endParaRPr lang="vi-VN" sz="1100" dirty="0">
                        <a:effectLst/>
                        <a:latin typeface="Arial"/>
                        <a:ea typeface="Times New Roman"/>
                        <a:cs typeface="Times New Roman"/>
                      </a:endParaRPr>
                    </a:p>
                  </a:txBody>
                  <a:tcPr marL="68580" marR="68580" marT="0" marB="0" anchor="ctr"/>
                </a:tc>
                <a:tc>
                  <a:txBody>
                    <a:bodyPr/>
                    <a:lstStyle/>
                    <a:p>
                      <a:pPr marL="457200" indent="457200" algn="just">
                        <a:lnSpc>
                          <a:spcPct val="120000"/>
                        </a:lnSpc>
                        <a:spcBef>
                          <a:spcPts val="500"/>
                        </a:spcBef>
                        <a:spcAft>
                          <a:spcPts val="0"/>
                        </a:spcAft>
                      </a:pPr>
                      <a:r>
                        <a:rPr lang="vi-VN" sz="1400">
                          <a:effectLst/>
                        </a:rPr>
                        <a:t>Trung bình</a:t>
                      </a:r>
                      <a:endParaRPr lang="vi-VN" sz="1100">
                        <a:effectLst/>
                        <a:latin typeface="Arial"/>
                        <a:ea typeface="Times New Roman"/>
                        <a:cs typeface="Times New Roman"/>
                      </a:endParaRPr>
                    </a:p>
                  </a:txBody>
                  <a:tcPr marL="68580" marR="68580" marT="0" marB="0" anchor="ctr"/>
                </a:tc>
                <a:tc>
                  <a:txBody>
                    <a:bodyPr/>
                    <a:lstStyle/>
                    <a:p>
                      <a:pPr marL="457200" indent="457200" algn="just">
                        <a:lnSpc>
                          <a:spcPct val="120000"/>
                        </a:lnSpc>
                        <a:spcBef>
                          <a:spcPts val="500"/>
                        </a:spcBef>
                        <a:spcAft>
                          <a:spcPts val="0"/>
                        </a:spcAft>
                      </a:pPr>
                      <a:r>
                        <a:rPr lang="vi-VN" sz="1400">
                          <a:effectLst/>
                        </a:rPr>
                        <a:t>SD</a:t>
                      </a:r>
                      <a:endParaRPr lang="vi-VN" sz="1100">
                        <a:effectLst/>
                        <a:latin typeface="Arial"/>
                        <a:ea typeface="Times New Roman"/>
                        <a:cs typeface="Times New Roman"/>
                      </a:endParaRPr>
                    </a:p>
                  </a:txBody>
                  <a:tcPr marL="68580" marR="68580" marT="0" marB="0" anchor="ctr"/>
                </a:tc>
                <a:tc>
                  <a:txBody>
                    <a:bodyPr/>
                    <a:lstStyle/>
                    <a:p>
                      <a:pPr marL="457200" indent="457200" algn="just">
                        <a:lnSpc>
                          <a:spcPct val="120000"/>
                        </a:lnSpc>
                        <a:spcBef>
                          <a:spcPts val="500"/>
                        </a:spcBef>
                        <a:spcAft>
                          <a:spcPts val="0"/>
                        </a:spcAft>
                      </a:pPr>
                      <a:r>
                        <a:rPr lang="vi-VN" sz="1400">
                          <a:effectLst/>
                        </a:rPr>
                        <a:t>P</a:t>
                      </a:r>
                      <a:endParaRPr lang="vi-VN" sz="1100">
                        <a:effectLst/>
                        <a:latin typeface="Arial"/>
                        <a:ea typeface="Times New Roman"/>
                        <a:cs typeface="Times New Roman"/>
                      </a:endParaRPr>
                    </a:p>
                  </a:txBody>
                  <a:tcPr marL="68580" marR="68580" marT="0" marB="0" anchor="ctr"/>
                </a:tc>
              </a:tr>
              <a:tr h="594066">
                <a:tc>
                  <a:txBody>
                    <a:bodyPr/>
                    <a:lstStyle/>
                    <a:p>
                      <a:pPr marL="457200" algn="just">
                        <a:lnSpc>
                          <a:spcPct val="120000"/>
                        </a:lnSpc>
                        <a:spcBef>
                          <a:spcPts val="200"/>
                        </a:spcBef>
                        <a:spcAft>
                          <a:spcPts val="0"/>
                        </a:spcAft>
                      </a:pPr>
                      <a:r>
                        <a:rPr lang="vi-VN" sz="1400" dirty="0">
                          <a:effectLst/>
                        </a:rPr>
                        <a:t>Can thiệp</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39,5</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16,3</a:t>
                      </a:r>
                      <a:endParaRPr lang="vi-VN" sz="1100">
                        <a:effectLst/>
                        <a:latin typeface="Arial"/>
                        <a:ea typeface="Times New Roman"/>
                        <a:cs typeface="Times New Roman"/>
                      </a:endParaRPr>
                    </a:p>
                  </a:txBody>
                  <a:tcPr marL="68580" marR="68580" marT="0" marB="0" anchor="ctr"/>
                </a:tc>
                <a:tc rowSpan="3">
                  <a:txBody>
                    <a:bodyPr/>
                    <a:lstStyle/>
                    <a:p>
                      <a:pPr marL="457200" algn="ctr">
                        <a:lnSpc>
                          <a:spcPct val="120000"/>
                        </a:lnSpc>
                        <a:spcBef>
                          <a:spcPts val="200"/>
                        </a:spcBef>
                        <a:spcAft>
                          <a:spcPts val="0"/>
                        </a:spcAft>
                      </a:pPr>
                      <a:r>
                        <a:rPr lang="vi-VN" sz="1400">
                          <a:effectLst/>
                        </a:rPr>
                        <a:t>0,98</a:t>
                      </a:r>
                      <a:endParaRPr lang="vi-VN" sz="1100">
                        <a:effectLst/>
                        <a:latin typeface="Arial"/>
                        <a:ea typeface="Times New Roman"/>
                        <a:cs typeface="Times New Roman"/>
                      </a:endParaRPr>
                    </a:p>
                  </a:txBody>
                  <a:tcPr marL="68580" marR="68580" marT="0" marB="0" anchor="ctr"/>
                </a:tc>
              </a:tr>
              <a:tr h="594066">
                <a:tc>
                  <a:txBody>
                    <a:bodyPr/>
                    <a:lstStyle/>
                    <a:p>
                      <a:pPr marL="457200" algn="just">
                        <a:lnSpc>
                          <a:spcPct val="120000"/>
                        </a:lnSpc>
                        <a:spcBef>
                          <a:spcPts val="200"/>
                        </a:spcBef>
                        <a:spcAft>
                          <a:spcPts val="0"/>
                        </a:spcAft>
                      </a:pPr>
                      <a:r>
                        <a:rPr lang="vi-VN" sz="1400">
                          <a:effectLst/>
                        </a:rPr>
                        <a:t>Đối chứng</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39,5</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15,0</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r h="594066">
                <a:tc>
                  <a:txBody>
                    <a:bodyPr/>
                    <a:lstStyle/>
                    <a:p>
                      <a:pPr marL="457200" algn="just">
                        <a:lnSpc>
                          <a:spcPct val="120000"/>
                        </a:lnSpc>
                        <a:spcBef>
                          <a:spcPts val="200"/>
                        </a:spcBef>
                        <a:spcAft>
                          <a:spcPts val="0"/>
                        </a:spcAft>
                      </a:pPr>
                      <a:r>
                        <a:rPr lang="vi-VN" sz="1400" dirty="0">
                          <a:effectLst/>
                        </a:rPr>
                        <a:t>Chung</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39,5</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15,6</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bl>
          </a:graphicData>
        </a:graphic>
      </p:graphicFrame>
      <p:sp>
        <p:nvSpPr>
          <p:cNvPr id="5" name="Rectangle 1"/>
          <p:cNvSpPr>
            <a:spLocks noChangeArrowheads="1"/>
          </p:cNvSpPr>
          <p:nvPr/>
        </p:nvSpPr>
        <p:spPr bwMode="auto">
          <a:xfrm>
            <a:off x="317726" y="1367190"/>
            <a:ext cx="7617598"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lang="vi-VN" sz="2400" b="1" dirty="0" smtClean="0">
                <a:solidFill>
                  <a:srgbClr val="FF0000"/>
                </a:solidFill>
                <a:latin typeface="Times New Roman" pitchFamily="18" charset="0"/>
                <a:ea typeface="Arial" pitchFamily="34" charset="0"/>
                <a:cs typeface="Times New Roman" pitchFamily="18" charset="0"/>
              </a:rPr>
              <a:t>3.</a:t>
            </a:r>
            <a:r>
              <a:rPr kumimoji="0" lang="vi-VN"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 TUỔI:</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Bảng 3. 1 : Tuổi trung bình của đối tượng nghiên cứu</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5157192"/>
            <a:ext cx="7920880" cy="1200329"/>
          </a:xfrm>
          <a:prstGeom prst="rect">
            <a:avLst/>
          </a:prstGeom>
          <a:noFill/>
        </p:spPr>
        <p:txBody>
          <a:bodyPr wrap="square" rtlCol="0">
            <a:spAutoFit/>
          </a:bodyPr>
          <a:lstStyle/>
          <a:p>
            <a:pPr lvl="0" indent="457200" algn="just" eaLnBrk="0" fontAlgn="base" hangingPunct="0">
              <a:spcBef>
                <a:spcPct val="0"/>
              </a:spcBef>
              <a:spcAft>
                <a:spcPct val="0"/>
              </a:spcAft>
            </a:pPr>
            <a:r>
              <a:rPr lang="vi-VN" sz="2400" dirty="0">
                <a:latin typeface="Times New Roman" pitchFamily="18" charset="0"/>
                <a:ea typeface="Times New Roman" pitchFamily="18" charset="0"/>
                <a:cs typeface="Times New Roman" pitchFamily="18" charset="0"/>
              </a:rPr>
              <a:t>Tuổi </a:t>
            </a:r>
            <a:r>
              <a:rPr lang="vi-VN" sz="2400" dirty="0" smtClean="0">
                <a:latin typeface="Times New Roman" pitchFamily="18" charset="0"/>
                <a:ea typeface="Times New Roman" pitchFamily="18" charset="0"/>
                <a:cs typeface="Times New Roman" pitchFamily="18" charset="0"/>
              </a:rPr>
              <a:t>TB </a:t>
            </a:r>
            <a:r>
              <a:rPr lang="vi-VN" sz="2400" dirty="0">
                <a:latin typeface="Times New Roman" pitchFamily="18" charset="0"/>
                <a:ea typeface="Times New Roman" pitchFamily="18" charset="0"/>
                <a:cs typeface="Times New Roman" pitchFamily="18" charset="0"/>
              </a:rPr>
              <a:t>đối </a:t>
            </a:r>
            <a:r>
              <a:rPr lang="vi-VN" sz="2400" dirty="0" smtClean="0">
                <a:latin typeface="Times New Roman" pitchFamily="18" charset="0"/>
                <a:ea typeface="Times New Roman" pitchFamily="18" charset="0"/>
                <a:cs typeface="Times New Roman" pitchFamily="18" charset="0"/>
              </a:rPr>
              <a:t>tượng NC </a:t>
            </a:r>
            <a:r>
              <a:rPr lang="vi-VN" sz="2400" dirty="0">
                <a:latin typeface="Times New Roman" pitchFamily="18" charset="0"/>
                <a:ea typeface="Times New Roman" pitchFamily="18" charset="0"/>
                <a:cs typeface="Times New Roman" pitchFamily="18" charset="0"/>
              </a:rPr>
              <a:t>là 39,5±15,6 tuổi. Nhóm can thiệp và đối chứng có tuổi trung bình lần lượt là 39,5±16,3 tuổi và 39,5±15,0 tuổi. Khác biệt không có ý nghĩa với p = 0,98.</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1197176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701443033"/>
              </p:ext>
            </p:extLst>
          </p:nvPr>
        </p:nvGraphicFramePr>
        <p:xfrm>
          <a:off x="256261" y="2179453"/>
          <a:ext cx="8276178" cy="2660960"/>
        </p:xfrm>
        <a:graphic>
          <a:graphicData uri="http://schemas.openxmlformats.org/drawingml/2006/table">
            <a:tbl>
              <a:tblPr firstRow="1" firstCol="1" bandRow="1">
                <a:tableStyleId>{5C22544A-7EE6-4342-B048-85BDC9FD1C3A}</a:tableStyleId>
              </a:tblPr>
              <a:tblGrid>
                <a:gridCol w="1196735"/>
                <a:gridCol w="1011349"/>
                <a:gridCol w="1011349"/>
                <a:gridCol w="1011349"/>
                <a:gridCol w="1011349"/>
                <a:gridCol w="1011349"/>
                <a:gridCol w="1011349"/>
                <a:gridCol w="1011349"/>
              </a:tblGrid>
              <a:tr h="532192">
                <a:tc rowSpan="2">
                  <a:txBody>
                    <a:bodyPr/>
                    <a:lstStyle/>
                    <a:p>
                      <a:pPr marL="457200" algn="ctr">
                        <a:lnSpc>
                          <a:spcPct val="120000"/>
                        </a:lnSpc>
                        <a:spcBef>
                          <a:spcPts val="500"/>
                        </a:spcBef>
                        <a:spcAft>
                          <a:spcPts val="0"/>
                        </a:spcAft>
                      </a:pPr>
                      <a:r>
                        <a:rPr lang="vi-VN" sz="1400" dirty="0">
                          <a:effectLst/>
                        </a:rPr>
                        <a:t>Giới</a:t>
                      </a:r>
                      <a:endParaRPr lang="vi-VN" sz="1100" dirty="0">
                        <a:effectLst/>
                        <a:latin typeface="Arial"/>
                        <a:ea typeface="Times New Roman"/>
                        <a:cs typeface="Times New Roman"/>
                      </a:endParaRPr>
                    </a:p>
                  </a:txBody>
                  <a:tcPr marL="68580" marR="68580" marT="0" marB="0" anchor="ctr"/>
                </a:tc>
                <a:tc gridSpan="2">
                  <a:txBody>
                    <a:bodyPr/>
                    <a:lstStyle/>
                    <a:p>
                      <a:pPr marL="457200" algn="ctr">
                        <a:lnSpc>
                          <a:spcPct val="120000"/>
                        </a:lnSpc>
                        <a:spcBef>
                          <a:spcPts val="500"/>
                        </a:spcBef>
                        <a:spcAft>
                          <a:spcPts val="0"/>
                        </a:spcAft>
                      </a:pPr>
                      <a:r>
                        <a:rPr lang="vi-VN"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marL="457200" algn="ctr">
                        <a:lnSpc>
                          <a:spcPct val="120000"/>
                        </a:lnSpc>
                        <a:spcBef>
                          <a:spcPts val="500"/>
                        </a:spcBef>
                        <a:spcAft>
                          <a:spcPts val="0"/>
                        </a:spcAft>
                      </a:pPr>
                      <a:r>
                        <a:rPr lang="vi-VN"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marL="457200" algn="ctr">
                        <a:lnSpc>
                          <a:spcPct val="120000"/>
                        </a:lnSpc>
                        <a:spcBef>
                          <a:spcPts val="500"/>
                        </a:spcBef>
                        <a:spcAft>
                          <a:spcPts val="0"/>
                        </a:spcAft>
                      </a:pPr>
                      <a:r>
                        <a:rPr lang="vi-VN" sz="1400">
                          <a:effectLst/>
                        </a:rPr>
                        <a:t>Tổng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marL="457200" algn="ctr">
                        <a:lnSpc>
                          <a:spcPct val="120000"/>
                        </a:lnSpc>
                        <a:spcBef>
                          <a:spcPts val="500"/>
                        </a:spcBef>
                        <a:spcAft>
                          <a:spcPts val="0"/>
                        </a:spcAft>
                      </a:pPr>
                      <a:r>
                        <a:rPr lang="vi-VN" sz="1400">
                          <a:effectLst/>
                        </a:rPr>
                        <a:t>P</a:t>
                      </a:r>
                      <a:endParaRPr lang="vi-VN" sz="1100">
                        <a:effectLst/>
                        <a:latin typeface="Arial"/>
                        <a:ea typeface="Times New Roman"/>
                        <a:cs typeface="Times New Roman"/>
                      </a:endParaRPr>
                    </a:p>
                  </a:txBody>
                  <a:tcPr marL="68580" marR="68580" marT="0" marB="0" anchor="ctr"/>
                </a:tc>
              </a:tr>
              <a:tr h="532192">
                <a:tc vMerge="1">
                  <a:txBody>
                    <a:bodyPr/>
                    <a:lstStyle/>
                    <a:p>
                      <a:endParaRPr lang="vi-VN"/>
                    </a:p>
                  </a:txBody>
                  <a:tcPr/>
                </a:tc>
                <a:tc>
                  <a:txBody>
                    <a:bodyPr/>
                    <a:lstStyle/>
                    <a:p>
                      <a:pPr marL="457200" algn="ctr">
                        <a:lnSpc>
                          <a:spcPct val="120000"/>
                        </a:lnSpc>
                        <a:spcBef>
                          <a:spcPts val="200"/>
                        </a:spcBef>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532192">
                <a:tc>
                  <a:txBody>
                    <a:bodyPr/>
                    <a:lstStyle/>
                    <a:p>
                      <a:pPr marL="457200" algn="ctr">
                        <a:lnSpc>
                          <a:spcPct val="120000"/>
                        </a:lnSpc>
                        <a:spcBef>
                          <a:spcPts val="200"/>
                        </a:spcBef>
                        <a:spcAft>
                          <a:spcPts val="0"/>
                        </a:spcAft>
                      </a:pPr>
                      <a:r>
                        <a:rPr lang="vi-VN" sz="1400">
                          <a:effectLst/>
                        </a:rPr>
                        <a:t>Nam</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22</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62,9</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19</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63,3</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41</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63,1</a:t>
                      </a:r>
                      <a:endParaRPr lang="vi-VN" sz="1100">
                        <a:effectLst/>
                        <a:latin typeface="Arial"/>
                        <a:ea typeface="Times New Roman"/>
                        <a:cs typeface="Times New Roman"/>
                      </a:endParaRPr>
                    </a:p>
                  </a:txBody>
                  <a:tcPr marL="68580" marR="68580" marT="0" marB="0" anchor="ctr"/>
                </a:tc>
                <a:tc rowSpan="3">
                  <a:txBody>
                    <a:bodyPr/>
                    <a:lstStyle/>
                    <a:p>
                      <a:pPr marL="457200" algn="ctr">
                        <a:lnSpc>
                          <a:spcPct val="120000"/>
                        </a:lnSpc>
                        <a:spcBef>
                          <a:spcPts val="200"/>
                        </a:spcBef>
                        <a:spcAft>
                          <a:spcPts val="0"/>
                        </a:spcAft>
                      </a:pPr>
                      <a:r>
                        <a:rPr lang="vi-VN" sz="1400">
                          <a:effectLst/>
                        </a:rPr>
                        <a:t>0,97</a:t>
                      </a:r>
                      <a:endParaRPr lang="vi-VN" sz="1100">
                        <a:effectLst/>
                        <a:latin typeface="Arial"/>
                        <a:ea typeface="Times New Roman"/>
                        <a:cs typeface="Times New Roman"/>
                      </a:endParaRPr>
                    </a:p>
                  </a:txBody>
                  <a:tcPr marL="68580" marR="68580" marT="0" marB="0" anchor="ctr"/>
                </a:tc>
              </a:tr>
              <a:tr h="532192">
                <a:tc>
                  <a:txBody>
                    <a:bodyPr/>
                    <a:lstStyle/>
                    <a:p>
                      <a:pPr marL="457200" algn="ctr">
                        <a:lnSpc>
                          <a:spcPct val="120000"/>
                        </a:lnSpc>
                        <a:spcBef>
                          <a:spcPts val="200"/>
                        </a:spcBef>
                        <a:spcAft>
                          <a:spcPts val="0"/>
                        </a:spcAft>
                      </a:pPr>
                      <a:r>
                        <a:rPr lang="vi-VN" sz="1400">
                          <a:effectLst/>
                        </a:rPr>
                        <a:t>Nữ</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13</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37,1</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11</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36,7</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24</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36,9</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532192">
                <a:tc>
                  <a:txBody>
                    <a:bodyPr/>
                    <a:lstStyle/>
                    <a:p>
                      <a:pPr marL="457200" algn="ctr">
                        <a:lnSpc>
                          <a:spcPct val="120000"/>
                        </a:lnSpc>
                        <a:spcBef>
                          <a:spcPts val="200"/>
                        </a:spcBef>
                        <a:spcAft>
                          <a:spcPts val="0"/>
                        </a:spcAft>
                      </a:pPr>
                      <a:r>
                        <a:rPr lang="vi-VN" sz="1400">
                          <a:effectLst/>
                        </a:rPr>
                        <a:t>Tổng</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35</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100</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30</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100</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a:effectLst/>
                        </a:rPr>
                        <a:t>65</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200"/>
                        </a:spcBef>
                        <a:spcAft>
                          <a:spcPts val="0"/>
                        </a:spcAft>
                      </a:pPr>
                      <a:r>
                        <a:rPr lang="vi-VN" sz="1400" dirty="0">
                          <a:effectLst/>
                        </a:rPr>
                        <a:t>100</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bl>
          </a:graphicData>
        </a:graphic>
      </p:graphicFrame>
      <p:sp>
        <p:nvSpPr>
          <p:cNvPr id="5" name="Rectangle 1"/>
          <p:cNvSpPr>
            <a:spLocks noChangeArrowheads="1"/>
          </p:cNvSpPr>
          <p:nvPr/>
        </p:nvSpPr>
        <p:spPr bwMode="auto">
          <a:xfrm>
            <a:off x="233124" y="5269849"/>
            <a:ext cx="8348185"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Có 41/65 là nam giới (63,1%), nữ</a:t>
            </a:r>
            <a:r>
              <a:rPr kumimoji="0" lang="vi-VN"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c</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hiếm 36,9%. Tỉ lệ nam ở nhóm can thiệp là 62,9% thấp hơn  ở</a:t>
            </a:r>
            <a:r>
              <a:rPr kumimoji="0" lang="vi-VN"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đối chứng là 63,3%. Khác biệt không có ý nghĩa thống kê với p = 0,97.</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04156" y="1268760"/>
            <a:ext cx="8424936" cy="830997"/>
          </a:xfrm>
          <a:prstGeom prst="rect">
            <a:avLst/>
          </a:prstGeom>
          <a:noFill/>
        </p:spPr>
        <p:txBody>
          <a:bodyPr wrap="square" rtlCol="0">
            <a:spAutoFit/>
          </a:bodyPr>
          <a:lstStyle/>
          <a:p>
            <a:pPr lvl="0" indent="457200" algn="just" fontAlgn="base">
              <a:spcBef>
                <a:spcPct val="0"/>
              </a:spcBef>
              <a:spcAft>
                <a:spcPct val="0"/>
              </a:spcAft>
            </a:pPr>
            <a:r>
              <a:rPr lang="vi-VN" sz="2400" b="1" dirty="0" smtClean="0">
                <a:solidFill>
                  <a:srgbClr val="FF0000"/>
                </a:solidFill>
                <a:latin typeface="Times New Roman" pitchFamily="18" charset="0"/>
                <a:ea typeface="Times New Roman" pitchFamily="18" charset="0"/>
                <a:cs typeface="Times New Roman" pitchFamily="18" charset="0"/>
              </a:rPr>
              <a:t>3.2. GIỚI:</a:t>
            </a:r>
          </a:p>
          <a:p>
            <a:pPr lvl="0" indent="457200" algn="just" fontAlgn="base">
              <a:spcBef>
                <a:spcPct val="0"/>
              </a:spcBef>
              <a:spcAft>
                <a:spcPct val="0"/>
              </a:spcAft>
            </a:pPr>
            <a:r>
              <a:rPr lang="vi-VN" sz="2400" b="1" dirty="0" smtClean="0">
                <a:latin typeface="Times New Roman" pitchFamily="18" charset="0"/>
                <a:ea typeface="Times New Roman" pitchFamily="18" charset="0"/>
                <a:cs typeface="Times New Roman" pitchFamily="18" charset="0"/>
              </a:rPr>
              <a:t>Bảng </a:t>
            </a:r>
            <a:r>
              <a:rPr lang="vi-VN" sz="2400" b="1" dirty="0">
                <a:latin typeface="Times New Roman" pitchFamily="18" charset="0"/>
                <a:ea typeface="Times New Roman" pitchFamily="18" charset="0"/>
                <a:cs typeface="Times New Roman" pitchFamily="18" charset="0"/>
              </a:rPr>
              <a:t>3. </a:t>
            </a:r>
            <a:r>
              <a:rPr lang="vi-VN" sz="2400" b="1" dirty="0" smtClean="0">
                <a:latin typeface="Times New Roman" pitchFamily="18" charset="0"/>
                <a:ea typeface="Times New Roman" pitchFamily="18" charset="0"/>
                <a:cs typeface="Times New Roman" pitchFamily="18" charset="0"/>
              </a:rPr>
              <a:t>2: </a:t>
            </a:r>
            <a:r>
              <a:rPr lang="vi-VN" sz="2400" b="1" dirty="0">
                <a:latin typeface="Times New Roman" pitchFamily="18" charset="0"/>
                <a:ea typeface="Times New Roman" pitchFamily="18" charset="0"/>
                <a:cs typeface="Times New Roman" pitchFamily="18" charset="0"/>
              </a:rPr>
              <a:t>Phân bố giới tính của đối tượng nghiên cứu</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1928219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478544464"/>
              </p:ext>
            </p:extLst>
          </p:nvPr>
        </p:nvGraphicFramePr>
        <p:xfrm>
          <a:off x="179511" y="1905800"/>
          <a:ext cx="8768804" cy="2591270"/>
        </p:xfrm>
        <a:graphic>
          <a:graphicData uri="http://schemas.openxmlformats.org/drawingml/2006/table">
            <a:tbl>
              <a:tblPr firstRow="1" firstCol="1" bandRow="1">
                <a:tableStyleId>{5C22544A-7EE6-4342-B048-85BDC9FD1C3A}</a:tableStyleId>
              </a:tblPr>
              <a:tblGrid>
                <a:gridCol w="1266216"/>
                <a:gridCol w="1073301"/>
                <a:gridCol w="1073301"/>
                <a:gridCol w="1071548"/>
                <a:gridCol w="1071548"/>
                <a:gridCol w="1071548"/>
                <a:gridCol w="1071548"/>
                <a:gridCol w="1069794"/>
              </a:tblGrid>
              <a:tr h="406420">
                <a:tc rowSpan="2">
                  <a:txBody>
                    <a:bodyPr/>
                    <a:lstStyle/>
                    <a:p>
                      <a:pPr marL="457200" algn="ctr">
                        <a:lnSpc>
                          <a:spcPct val="120000"/>
                        </a:lnSpc>
                        <a:spcBef>
                          <a:spcPts val="500"/>
                        </a:spcBef>
                        <a:spcAft>
                          <a:spcPts val="0"/>
                        </a:spcAft>
                      </a:pPr>
                      <a:r>
                        <a:rPr lang="vi-VN" sz="1400" dirty="0">
                          <a:effectLst/>
                        </a:rPr>
                        <a:t>ASA</a:t>
                      </a:r>
                      <a:endParaRPr lang="vi-VN" sz="1100" dirty="0">
                        <a:effectLst/>
                        <a:latin typeface="Arial"/>
                        <a:ea typeface="Times New Roman"/>
                        <a:cs typeface="Times New Roman"/>
                      </a:endParaRPr>
                    </a:p>
                  </a:txBody>
                  <a:tcPr marL="68580" marR="68580" marT="0" marB="0" anchor="ctr"/>
                </a:tc>
                <a:tc gridSpan="2">
                  <a:txBody>
                    <a:bodyPr/>
                    <a:lstStyle/>
                    <a:p>
                      <a:pPr marL="457200" algn="ctr">
                        <a:lnSpc>
                          <a:spcPct val="120000"/>
                        </a:lnSpc>
                        <a:spcBef>
                          <a:spcPts val="500"/>
                        </a:spcBef>
                        <a:spcAft>
                          <a:spcPts val="0"/>
                        </a:spcAft>
                      </a:pPr>
                      <a:r>
                        <a:rPr lang="vi-VN"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marL="457200" algn="ctr">
                        <a:lnSpc>
                          <a:spcPct val="120000"/>
                        </a:lnSpc>
                        <a:spcBef>
                          <a:spcPts val="500"/>
                        </a:spcBef>
                        <a:spcAft>
                          <a:spcPts val="0"/>
                        </a:spcAft>
                      </a:pPr>
                      <a:r>
                        <a:rPr lang="vi-VN"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marL="457200" algn="ctr">
                        <a:lnSpc>
                          <a:spcPct val="120000"/>
                        </a:lnSpc>
                        <a:spcBef>
                          <a:spcPts val="500"/>
                        </a:spcBef>
                        <a:spcAft>
                          <a:spcPts val="0"/>
                        </a:spcAft>
                      </a:pPr>
                      <a:r>
                        <a:rPr lang="vi-VN" sz="1400">
                          <a:effectLst/>
                        </a:rPr>
                        <a:t>Tổng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marL="457200" algn="ctr">
                        <a:lnSpc>
                          <a:spcPct val="120000"/>
                        </a:lnSpc>
                        <a:spcBef>
                          <a:spcPts val="500"/>
                        </a:spcBef>
                        <a:spcAft>
                          <a:spcPts val="0"/>
                        </a:spcAft>
                      </a:pPr>
                      <a:r>
                        <a:rPr lang="vi-VN" sz="1400">
                          <a:effectLst/>
                        </a:rPr>
                        <a:t>P</a:t>
                      </a:r>
                      <a:endParaRPr lang="vi-VN" sz="1100">
                        <a:effectLst/>
                        <a:latin typeface="Arial"/>
                        <a:ea typeface="Times New Roman"/>
                        <a:cs typeface="Times New Roman"/>
                      </a:endParaRPr>
                    </a:p>
                  </a:txBody>
                  <a:tcPr marL="68580" marR="68580" marT="0" marB="0" anchor="ctr"/>
                </a:tc>
              </a:tr>
              <a:tr h="406420">
                <a:tc vMerge="1">
                  <a:txBody>
                    <a:bodyPr/>
                    <a:lstStyle/>
                    <a:p>
                      <a:endParaRPr lang="vi-VN"/>
                    </a:p>
                  </a:txBody>
                  <a:tcPr/>
                </a:tc>
                <a:tc>
                  <a:txBody>
                    <a:bodyPr/>
                    <a:lstStyle/>
                    <a:p>
                      <a:pPr marL="457200" algn="ctr">
                        <a:lnSpc>
                          <a:spcPct val="120000"/>
                        </a:lnSpc>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Aft>
                          <a:spcPts val="0"/>
                        </a:spcAft>
                      </a:pPr>
                      <a:r>
                        <a:rPr lang="vi-VN" sz="1400">
                          <a:effectLst/>
                        </a:rPr>
                        <a:t>%</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Aft>
                          <a:spcPts val="0"/>
                        </a:spcAft>
                      </a:pPr>
                      <a:r>
                        <a:rPr lang="vi-VN" sz="1400">
                          <a:effectLst/>
                        </a:rPr>
                        <a:t>%</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Aft>
                          <a:spcPts val="0"/>
                        </a:spcAft>
                      </a:pPr>
                      <a:r>
                        <a:rPr lang="vi-VN" sz="1400">
                          <a:effectLst/>
                        </a:rPr>
                        <a:t>n</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Aft>
                          <a:spcPts val="0"/>
                        </a:spcAft>
                      </a:pPr>
                      <a:r>
                        <a:rPr lang="vi-VN" sz="1400">
                          <a:effectLst/>
                        </a:rPr>
                        <a:t>%</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454941">
                <a:tc>
                  <a:txBody>
                    <a:bodyPr/>
                    <a:lstStyle/>
                    <a:p>
                      <a:pPr marL="457200" algn="ctr">
                        <a:lnSpc>
                          <a:spcPct val="130000"/>
                        </a:lnSpc>
                        <a:spcAft>
                          <a:spcPts val="0"/>
                        </a:spcAft>
                      </a:pPr>
                      <a:r>
                        <a:rPr lang="vi-VN" sz="1400">
                          <a:effectLst/>
                        </a:rPr>
                        <a:t>I</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20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57,1</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18</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60</a:t>
                      </a: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38</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58</a:t>
                      </a:r>
                      <a:r>
                        <a:rPr lang="vi-VN" sz="1400">
                          <a:effectLst/>
                        </a:rPr>
                        <a:t>,5</a:t>
                      </a:r>
                      <a:endParaRPr lang="vi-VN" sz="1100">
                        <a:effectLst/>
                        <a:latin typeface="Arial"/>
                        <a:ea typeface="Times New Roman"/>
                        <a:cs typeface="Times New Roman"/>
                      </a:endParaRPr>
                    </a:p>
                  </a:txBody>
                  <a:tcPr marL="68580" marR="68580" marT="0" marB="0" anchor="ctr"/>
                </a:tc>
                <a:tc rowSpan="4">
                  <a:txBody>
                    <a:bodyPr/>
                    <a:lstStyle/>
                    <a:p>
                      <a:pPr marL="457200" algn="ctr">
                        <a:lnSpc>
                          <a:spcPct val="130000"/>
                        </a:lnSpc>
                        <a:spcAft>
                          <a:spcPts val="0"/>
                        </a:spcAft>
                      </a:pPr>
                      <a:r>
                        <a:rPr lang="vi-VN" sz="1400">
                          <a:effectLst/>
                        </a:rPr>
                        <a:t>0,82</a:t>
                      </a:r>
                      <a:endParaRPr lang="vi-VN" sz="1100">
                        <a:effectLst/>
                        <a:latin typeface="Arial"/>
                        <a:ea typeface="Times New Roman"/>
                        <a:cs typeface="Times New Roman"/>
                      </a:endParaRPr>
                    </a:p>
                  </a:txBody>
                  <a:tcPr marL="68580" marR="68580" marT="0" marB="0" anchor="ctr"/>
                </a:tc>
              </a:tr>
              <a:tr h="454941">
                <a:tc>
                  <a:txBody>
                    <a:bodyPr/>
                    <a:lstStyle/>
                    <a:p>
                      <a:pPr marL="457200" algn="ctr">
                        <a:lnSpc>
                          <a:spcPct val="130000"/>
                        </a:lnSpc>
                        <a:spcAft>
                          <a:spcPts val="0"/>
                        </a:spcAft>
                      </a:pPr>
                      <a:r>
                        <a:rPr lang="vi-VN" sz="1400">
                          <a:effectLst/>
                        </a:rPr>
                        <a:t>II</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15</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42,9</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12</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40</a:t>
                      </a: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a:effectLst/>
                        </a:rPr>
                        <a:t>27</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en-US" sz="1400" dirty="0">
                          <a:effectLst/>
                        </a:rPr>
                        <a:t>41,5</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r h="434274">
                <a:tc>
                  <a:txBody>
                    <a:bodyPr/>
                    <a:lstStyle/>
                    <a:p>
                      <a:pPr marL="457200" algn="ctr">
                        <a:lnSpc>
                          <a:spcPct val="130000"/>
                        </a:lnSpc>
                        <a:spcAft>
                          <a:spcPts val="0"/>
                        </a:spcAft>
                      </a:pPr>
                      <a:r>
                        <a:rPr lang="vi-VN" sz="1400">
                          <a:effectLst/>
                        </a:rPr>
                        <a:t>III</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0</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434274">
                <a:tc>
                  <a:txBody>
                    <a:bodyPr/>
                    <a:lstStyle/>
                    <a:p>
                      <a:pPr marL="457200" algn="ctr">
                        <a:lnSpc>
                          <a:spcPct val="130000"/>
                        </a:lnSpc>
                        <a:spcAft>
                          <a:spcPts val="0"/>
                        </a:spcAft>
                      </a:pPr>
                      <a:r>
                        <a:rPr lang="vi-VN" sz="1400">
                          <a:effectLst/>
                        </a:rPr>
                        <a:t>Tổng</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35</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dirty="0">
                          <a:effectLst/>
                        </a:rPr>
                        <a:t>100</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30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100</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a:effectLst/>
                        </a:rPr>
                        <a:t>65</a:t>
                      </a:r>
                      <a:endParaRPr lang="vi-VN" sz="1100">
                        <a:effectLst/>
                        <a:latin typeface="Arial"/>
                        <a:ea typeface="Times New Roman"/>
                        <a:cs typeface="Times New Roman"/>
                      </a:endParaRPr>
                    </a:p>
                  </a:txBody>
                  <a:tcPr marL="68580" marR="68580" marT="0" marB="0" anchor="ctr"/>
                </a:tc>
                <a:tc>
                  <a:txBody>
                    <a:bodyPr/>
                    <a:lstStyle/>
                    <a:p>
                      <a:pPr marL="457200" algn="ctr">
                        <a:lnSpc>
                          <a:spcPct val="130000"/>
                        </a:lnSpc>
                        <a:spcAft>
                          <a:spcPts val="0"/>
                        </a:spcAft>
                      </a:pPr>
                      <a:r>
                        <a:rPr lang="vi-VN" sz="1400" dirty="0">
                          <a:effectLst/>
                        </a:rPr>
                        <a:t>100</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bl>
          </a:graphicData>
        </a:graphic>
      </p:graphicFrame>
      <p:sp>
        <p:nvSpPr>
          <p:cNvPr id="5" name="Rectangle 1"/>
          <p:cNvSpPr>
            <a:spLocks noChangeArrowheads="1"/>
          </p:cNvSpPr>
          <p:nvPr/>
        </p:nvSpPr>
        <p:spPr bwMode="auto">
          <a:xfrm>
            <a:off x="179512" y="4497071"/>
            <a:ext cx="8768804" cy="16927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vi-V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Tỉ lệ ASA I cao chiếm 58,5%, cao hơn loại II chỉ là 41,5%. Trong nhóm can thiệp, tỉ lệ ASA loại I là 57,1% thấp hơn một chút so với tỉ lệ ASA loại I trong nhóm đối chứng là 60,0%. Khác biệt không có ý nghĩa thống kê với p = 0,82</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450256" y="980728"/>
            <a:ext cx="6048672" cy="830997"/>
          </a:xfrm>
          <a:prstGeom prst="rect">
            <a:avLst/>
          </a:prstGeom>
          <a:noFill/>
        </p:spPr>
        <p:txBody>
          <a:bodyPr wrap="square" rtlCol="0">
            <a:spAutoFit/>
          </a:bodyPr>
          <a:lstStyle/>
          <a:p>
            <a:pPr lvl="0" indent="457200" algn="just" fontAlgn="base">
              <a:spcBef>
                <a:spcPct val="0"/>
              </a:spcBef>
              <a:spcAft>
                <a:spcPct val="0"/>
              </a:spcAft>
            </a:pPr>
            <a:r>
              <a:rPr lang="vi-VN" sz="2400" b="1" dirty="0" smtClean="0">
                <a:solidFill>
                  <a:srgbClr val="FF0000"/>
                </a:solidFill>
                <a:latin typeface="Times New Roman" pitchFamily="18" charset="0"/>
                <a:ea typeface="Times New Roman" pitchFamily="18" charset="0"/>
                <a:cs typeface="Times New Roman" pitchFamily="18" charset="0"/>
              </a:rPr>
              <a:t>3.3 PHÂN LOẠI BỆNH TẬT</a:t>
            </a:r>
          </a:p>
          <a:p>
            <a:pPr lvl="0" indent="457200" algn="just" fontAlgn="base">
              <a:spcBef>
                <a:spcPct val="0"/>
              </a:spcBef>
              <a:spcAft>
                <a:spcPct val="0"/>
              </a:spcAft>
            </a:pPr>
            <a:r>
              <a:rPr lang="vi-VN" sz="2400" b="1" dirty="0" smtClean="0">
                <a:latin typeface="Times New Roman" pitchFamily="18" charset="0"/>
                <a:ea typeface="Times New Roman" pitchFamily="18" charset="0"/>
                <a:cs typeface="Times New Roman" pitchFamily="18" charset="0"/>
              </a:rPr>
              <a:t>Bảng </a:t>
            </a:r>
            <a:r>
              <a:rPr lang="vi-VN" sz="2400" b="1" dirty="0">
                <a:latin typeface="Times New Roman" pitchFamily="18" charset="0"/>
                <a:ea typeface="Times New Roman" pitchFamily="18" charset="0"/>
                <a:cs typeface="Times New Roman" pitchFamily="18" charset="0"/>
              </a:rPr>
              <a:t>3. </a:t>
            </a:r>
            <a:r>
              <a:rPr lang="vi-VN" sz="2400" b="1" dirty="0" smtClean="0">
                <a:latin typeface="Times New Roman" pitchFamily="18" charset="0"/>
                <a:ea typeface="Times New Roman" pitchFamily="18" charset="0"/>
                <a:cs typeface="Times New Roman" pitchFamily="18" charset="0"/>
              </a:rPr>
              <a:t>3: </a:t>
            </a:r>
            <a:r>
              <a:rPr lang="vi-VN" sz="2400" b="1" dirty="0">
                <a:latin typeface="Times New Roman" pitchFamily="18" charset="0"/>
                <a:ea typeface="Times New Roman" pitchFamily="18" charset="0"/>
                <a:cs typeface="Times New Roman" pitchFamily="18" charset="0"/>
              </a:rPr>
              <a:t>Phân loại ASA</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3558183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865546071"/>
              </p:ext>
            </p:extLst>
          </p:nvPr>
        </p:nvGraphicFramePr>
        <p:xfrm>
          <a:off x="259384" y="2204864"/>
          <a:ext cx="8705103" cy="2664296"/>
        </p:xfrm>
        <a:graphic>
          <a:graphicData uri="http://schemas.openxmlformats.org/drawingml/2006/table">
            <a:tbl>
              <a:tblPr firstRow="1" firstCol="1" bandRow="1">
                <a:tableStyleId>{5C22544A-7EE6-4342-B048-85BDC9FD1C3A}</a:tableStyleId>
              </a:tblPr>
              <a:tblGrid>
                <a:gridCol w="2124045"/>
                <a:gridCol w="2426983"/>
                <a:gridCol w="2399126"/>
                <a:gridCol w="1754949"/>
              </a:tblGrid>
              <a:tr h="666074">
                <a:tc>
                  <a:txBody>
                    <a:bodyPr/>
                    <a:lstStyle/>
                    <a:p>
                      <a:pPr marL="457200" algn="ctr">
                        <a:lnSpc>
                          <a:spcPct val="120000"/>
                        </a:lnSpc>
                        <a:spcBef>
                          <a:spcPts val="300"/>
                        </a:spcBef>
                        <a:spcAft>
                          <a:spcPts val="0"/>
                        </a:spcAft>
                      </a:pPr>
                      <a:r>
                        <a:rPr lang="vi-VN" sz="1400" dirty="0">
                          <a:effectLst/>
                        </a:rPr>
                        <a:t>Thời gian</a:t>
                      </a:r>
                      <a:endParaRPr lang="vi-VN" sz="1100" dirty="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Trung bình</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SD</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P</a:t>
                      </a:r>
                      <a:endParaRPr lang="vi-VN" sz="1100">
                        <a:effectLst/>
                        <a:latin typeface="Arial"/>
                        <a:ea typeface="Times New Roman"/>
                        <a:cs typeface="Times New Roman"/>
                      </a:endParaRPr>
                    </a:p>
                  </a:txBody>
                  <a:tcPr marL="68580" marR="68580" marT="0" marB="0" anchor="ctr"/>
                </a:tc>
              </a:tr>
              <a:tr h="666074">
                <a:tc>
                  <a:txBody>
                    <a:bodyPr/>
                    <a:lstStyle/>
                    <a:p>
                      <a:pPr marL="457200" algn="just">
                        <a:lnSpc>
                          <a:spcPct val="120000"/>
                        </a:lnSpc>
                        <a:spcBef>
                          <a:spcPts val="300"/>
                        </a:spcBef>
                        <a:spcAft>
                          <a:spcPts val="0"/>
                        </a:spcAft>
                      </a:pPr>
                      <a:r>
                        <a:rPr lang="vi-VN" sz="1400">
                          <a:effectLst/>
                        </a:rPr>
                        <a:t>Can thiệp</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125,6</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15,5</a:t>
                      </a:r>
                      <a:endParaRPr lang="vi-VN" sz="1100">
                        <a:effectLst/>
                        <a:latin typeface="Arial"/>
                        <a:ea typeface="Times New Roman"/>
                        <a:cs typeface="Times New Roman"/>
                      </a:endParaRPr>
                    </a:p>
                  </a:txBody>
                  <a:tcPr marL="68580" marR="68580" marT="0" marB="0" anchor="ctr"/>
                </a:tc>
                <a:tc rowSpan="3">
                  <a:txBody>
                    <a:bodyPr/>
                    <a:lstStyle/>
                    <a:p>
                      <a:pPr marL="457200" algn="ctr">
                        <a:lnSpc>
                          <a:spcPct val="120000"/>
                        </a:lnSpc>
                        <a:spcBef>
                          <a:spcPts val="300"/>
                        </a:spcBef>
                        <a:spcAft>
                          <a:spcPts val="0"/>
                        </a:spcAft>
                      </a:pPr>
                      <a:r>
                        <a:rPr lang="vi-VN" sz="1400" dirty="0">
                          <a:effectLst/>
                        </a:rPr>
                        <a:t>0,03</a:t>
                      </a:r>
                      <a:endParaRPr lang="vi-VN" sz="1100" dirty="0">
                        <a:effectLst/>
                        <a:latin typeface="Arial"/>
                        <a:ea typeface="Times New Roman"/>
                        <a:cs typeface="Times New Roman"/>
                      </a:endParaRPr>
                    </a:p>
                  </a:txBody>
                  <a:tcPr marL="68580" marR="68580" marT="0" marB="0" anchor="ctr"/>
                </a:tc>
              </a:tr>
              <a:tr h="666074">
                <a:tc>
                  <a:txBody>
                    <a:bodyPr/>
                    <a:lstStyle/>
                    <a:p>
                      <a:pPr marL="457200" algn="just">
                        <a:lnSpc>
                          <a:spcPct val="120000"/>
                        </a:lnSpc>
                        <a:spcBef>
                          <a:spcPts val="300"/>
                        </a:spcBef>
                        <a:spcAft>
                          <a:spcPts val="0"/>
                        </a:spcAft>
                      </a:pPr>
                      <a:r>
                        <a:rPr lang="vi-VN" sz="1400">
                          <a:effectLst/>
                        </a:rPr>
                        <a:t>Đối chứng</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133,3</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21,7</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666074">
                <a:tc>
                  <a:txBody>
                    <a:bodyPr/>
                    <a:lstStyle/>
                    <a:p>
                      <a:pPr marL="457200" algn="just">
                        <a:lnSpc>
                          <a:spcPct val="120000"/>
                        </a:lnSpc>
                        <a:spcBef>
                          <a:spcPts val="300"/>
                        </a:spcBef>
                        <a:spcAft>
                          <a:spcPts val="0"/>
                        </a:spcAft>
                      </a:pPr>
                      <a:r>
                        <a:rPr lang="vi-VN" sz="1400">
                          <a:effectLst/>
                        </a:rPr>
                        <a:t>Chung</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a:effectLst/>
                        </a:rPr>
                        <a:t>129,2</a:t>
                      </a:r>
                      <a:endParaRPr lang="vi-VN" sz="1100">
                        <a:effectLst/>
                        <a:latin typeface="Arial"/>
                        <a:ea typeface="Times New Roman"/>
                        <a:cs typeface="Times New Roman"/>
                      </a:endParaRPr>
                    </a:p>
                  </a:txBody>
                  <a:tcPr marL="68580" marR="68580" marT="0" marB="0" anchor="ctr"/>
                </a:tc>
                <a:tc>
                  <a:txBody>
                    <a:bodyPr/>
                    <a:lstStyle/>
                    <a:p>
                      <a:pPr marL="457200" algn="ctr">
                        <a:lnSpc>
                          <a:spcPct val="120000"/>
                        </a:lnSpc>
                        <a:spcBef>
                          <a:spcPts val="300"/>
                        </a:spcBef>
                        <a:spcAft>
                          <a:spcPts val="0"/>
                        </a:spcAft>
                      </a:pPr>
                      <a:r>
                        <a:rPr lang="vi-VN" sz="1400" dirty="0">
                          <a:effectLst/>
                        </a:rPr>
                        <a:t>18,9</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bl>
          </a:graphicData>
        </a:graphic>
      </p:graphicFrame>
      <p:sp>
        <p:nvSpPr>
          <p:cNvPr id="5" name="Rectangle 1"/>
          <p:cNvSpPr>
            <a:spLocks noChangeArrowheads="1"/>
          </p:cNvSpPr>
          <p:nvPr/>
        </p:nvSpPr>
        <p:spPr bwMode="auto">
          <a:xfrm>
            <a:off x="0" y="4869160"/>
            <a:ext cx="8856984"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Thời gian PT trung bình là 129,2±18,9 phút. Thời gian này cao hơn ở nhóm đối chứng (133,3±21,7 phút) so với nhóm can thiệp (125,6±15,5 phút). Tuy nhiên khác biệt không có ý nghĩa với p = 0,1.</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33872" y="980728"/>
            <a:ext cx="7056784" cy="830997"/>
          </a:xfrm>
          <a:prstGeom prst="rect">
            <a:avLst/>
          </a:prstGeom>
          <a:noFill/>
        </p:spPr>
        <p:txBody>
          <a:bodyPr wrap="square" rtlCol="0">
            <a:spAutoFit/>
          </a:bodyPr>
          <a:lstStyle/>
          <a:p>
            <a:pPr lvl="0" indent="457200" algn="just" fontAlgn="base">
              <a:spcBef>
                <a:spcPct val="0"/>
              </a:spcBef>
              <a:spcAft>
                <a:spcPct val="0"/>
              </a:spcAft>
            </a:pPr>
            <a:r>
              <a:rPr lang="vi-VN" sz="2400" b="1" dirty="0" smtClean="0">
                <a:solidFill>
                  <a:srgbClr val="FF0000"/>
                </a:solidFill>
                <a:latin typeface="Times New Roman" pitchFamily="18" charset="0"/>
                <a:ea typeface="Times New Roman" pitchFamily="18" charset="0"/>
                <a:cs typeface="Times New Roman" pitchFamily="18" charset="0"/>
              </a:rPr>
              <a:t>3.4. THỜI GIAN PT:</a:t>
            </a:r>
          </a:p>
          <a:p>
            <a:pPr lvl="0" indent="457200" algn="just" fontAlgn="base">
              <a:spcBef>
                <a:spcPct val="0"/>
              </a:spcBef>
              <a:spcAft>
                <a:spcPct val="0"/>
              </a:spcAft>
            </a:pPr>
            <a:r>
              <a:rPr lang="vi-VN" sz="2400" b="1" dirty="0" smtClean="0">
                <a:latin typeface="Times New Roman" pitchFamily="18" charset="0"/>
                <a:ea typeface="Times New Roman" pitchFamily="18" charset="0"/>
                <a:cs typeface="Times New Roman" pitchFamily="18" charset="0"/>
              </a:rPr>
              <a:t>Bảng </a:t>
            </a:r>
            <a:r>
              <a:rPr lang="vi-VN" sz="2400" b="1" dirty="0">
                <a:latin typeface="Times New Roman" pitchFamily="18" charset="0"/>
                <a:ea typeface="Times New Roman" pitchFamily="18" charset="0"/>
                <a:cs typeface="Times New Roman" pitchFamily="18" charset="0"/>
              </a:rPr>
              <a:t>3. </a:t>
            </a:r>
            <a:r>
              <a:rPr lang="vi-VN" sz="2400" b="1" dirty="0" smtClean="0">
                <a:latin typeface="Times New Roman" pitchFamily="18" charset="0"/>
                <a:ea typeface="Times New Roman" pitchFamily="18" charset="0"/>
                <a:cs typeface="Times New Roman" pitchFamily="18" charset="0"/>
              </a:rPr>
              <a:t>4: </a:t>
            </a:r>
            <a:r>
              <a:rPr lang="vi-VN" sz="2400" b="1" dirty="0">
                <a:latin typeface="Times New Roman" pitchFamily="18" charset="0"/>
                <a:ea typeface="Times New Roman" pitchFamily="18" charset="0"/>
                <a:cs typeface="Times New Roman" pitchFamily="18" charset="0"/>
              </a:rPr>
              <a:t>Thời gian phẫu thuật</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637173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634082"/>
          </a:xfrm>
        </p:spPr>
        <p:txBody>
          <a:bodyPr>
            <a:normAutofit fontScale="90000"/>
          </a:bodyPr>
          <a:lstStyle/>
          <a:p>
            <a:pPr algn="ctr"/>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807185548"/>
              </p:ext>
            </p:extLst>
          </p:nvPr>
        </p:nvGraphicFramePr>
        <p:xfrm>
          <a:off x="179513" y="1628800"/>
          <a:ext cx="8784975" cy="1944216"/>
        </p:xfrm>
        <a:graphic>
          <a:graphicData uri="http://schemas.openxmlformats.org/drawingml/2006/table">
            <a:tbl>
              <a:tblPr firstRow="1" firstCol="1" bandRow="1">
                <a:tableStyleId>{5C22544A-7EE6-4342-B048-85BDC9FD1C3A}</a:tableStyleId>
              </a:tblPr>
              <a:tblGrid>
                <a:gridCol w="1699015"/>
                <a:gridCol w="1792135"/>
                <a:gridCol w="1764023"/>
                <a:gridCol w="1760509"/>
                <a:gridCol w="1769293"/>
              </a:tblGrid>
              <a:tr h="1063243">
                <a:tc>
                  <a:txBody>
                    <a:bodyPr/>
                    <a:lstStyle/>
                    <a:p>
                      <a:pPr marL="457200" algn="ctr">
                        <a:lnSpc>
                          <a:spcPct val="120000"/>
                        </a:lnSpc>
                        <a:spcBef>
                          <a:spcPts val="500"/>
                        </a:spcBef>
                        <a:spcAft>
                          <a:spcPts val="0"/>
                        </a:spcAft>
                      </a:pPr>
                      <a:r>
                        <a:rPr lang="vi-VN" sz="1400" dirty="0">
                          <a:effectLst/>
                        </a:rPr>
                        <a:t>Tổng liều</a:t>
                      </a:r>
                      <a:endParaRPr lang="vi-VN" sz="1100" dirty="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dirty="0">
                          <a:effectLst/>
                        </a:rPr>
                        <a:t>Trung bình</a:t>
                      </a:r>
                      <a:endParaRPr lang="vi-VN" sz="1100" dirty="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a:effectLst/>
                        </a:rPr>
                        <a:t>SD</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a:effectLst/>
                        </a:rPr>
                        <a:t>Min</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dirty="0">
                          <a:effectLst/>
                        </a:rPr>
                        <a:t>Max</a:t>
                      </a:r>
                      <a:endParaRPr lang="vi-VN" sz="1100" dirty="0">
                        <a:effectLst/>
                        <a:latin typeface="Arial"/>
                        <a:ea typeface="Times New Roman"/>
                        <a:cs typeface="Times New Roman"/>
                      </a:endParaRPr>
                    </a:p>
                  </a:txBody>
                  <a:tcPr marL="68580" marR="68580" marT="0" marB="0"/>
                </a:tc>
              </a:tr>
              <a:tr h="880973">
                <a:tc>
                  <a:txBody>
                    <a:bodyPr/>
                    <a:lstStyle/>
                    <a:p>
                      <a:pPr marL="457200" algn="ctr">
                        <a:lnSpc>
                          <a:spcPct val="120000"/>
                        </a:lnSpc>
                        <a:spcBef>
                          <a:spcPts val="500"/>
                        </a:spcBef>
                        <a:spcAft>
                          <a:spcPts val="0"/>
                        </a:spcAft>
                      </a:pPr>
                      <a:r>
                        <a:rPr lang="vi-VN" sz="1400">
                          <a:effectLst/>
                        </a:rPr>
                        <a:t>Loxen (mg)</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a:effectLst/>
                        </a:rPr>
                        <a:t>4,2</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a:effectLst/>
                        </a:rPr>
                        <a:t>2,3</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a:effectLst/>
                        </a:rPr>
                        <a:t>1</a:t>
                      </a:r>
                      <a:endParaRPr lang="vi-VN" sz="1100">
                        <a:effectLst/>
                        <a:latin typeface="Arial"/>
                        <a:ea typeface="Times New Roman"/>
                        <a:cs typeface="Times New Roman"/>
                      </a:endParaRPr>
                    </a:p>
                  </a:txBody>
                  <a:tcPr marL="68580" marR="68580" marT="0" marB="0"/>
                </a:tc>
                <a:tc>
                  <a:txBody>
                    <a:bodyPr/>
                    <a:lstStyle/>
                    <a:p>
                      <a:pPr marL="457200" algn="ctr">
                        <a:lnSpc>
                          <a:spcPct val="120000"/>
                        </a:lnSpc>
                        <a:spcBef>
                          <a:spcPts val="500"/>
                        </a:spcBef>
                        <a:spcAft>
                          <a:spcPts val="0"/>
                        </a:spcAft>
                      </a:pPr>
                      <a:r>
                        <a:rPr lang="vi-VN" sz="1400" dirty="0">
                          <a:effectLst/>
                        </a:rPr>
                        <a:t>9,5</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503040" y="652046"/>
            <a:ext cx="8640960" cy="16311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3.5. LIỀU</a:t>
            </a:r>
            <a:r>
              <a:rPr kumimoji="0" lang="vi-VN" sz="24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LƯỢNG LOXEN:</a:t>
            </a:r>
            <a:endParaRPr kumimoji="0" lang="vi-V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Bảng 3. 5: Tổng liều loxen trung bình</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vi-VN" sz="2400" b="1" i="0" u="none" strike="noStrike" cap="none" normalizeH="0" baseline="0" dirty="0" smtClean="0">
              <a:ln>
                <a:noFill/>
              </a:ln>
              <a:solidFill>
                <a:srgbClr val="4F81BD"/>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79512" y="4117428"/>
            <a:ext cx="8784976" cy="1938992"/>
          </a:xfrm>
          <a:prstGeom prst="rect">
            <a:avLst/>
          </a:prstGeom>
          <a:noFill/>
        </p:spPr>
        <p:txBody>
          <a:bodyPr wrap="square" rtlCol="0">
            <a:spAutoFit/>
          </a:bodyPr>
          <a:lstStyle/>
          <a:p>
            <a:r>
              <a:rPr lang="vi-VN" sz="2400" dirty="0" smtClean="0">
                <a:latin typeface="Times New Roman" pitchFamily="18" charset="0"/>
                <a:ea typeface="Arial" pitchFamily="34" charset="0"/>
                <a:cs typeface="Times New Roman" pitchFamily="18" charset="0"/>
              </a:rPr>
              <a:t>Liều </a:t>
            </a:r>
            <a:r>
              <a:rPr lang="vi-VN" sz="2400" dirty="0">
                <a:latin typeface="Times New Roman" pitchFamily="18" charset="0"/>
                <a:ea typeface="Arial" pitchFamily="34" charset="0"/>
                <a:cs typeface="Times New Roman" pitchFamily="18" charset="0"/>
              </a:rPr>
              <a:t>loxen thấp nhất được dùng là 1mg, và cao nhất là 9,5mg. Liều trung bình sử dụng là </a:t>
            </a:r>
            <a:r>
              <a:rPr lang="vi-VN" sz="2400" dirty="0" smtClean="0">
                <a:latin typeface="Times New Roman" pitchFamily="18" charset="0"/>
                <a:ea typeface="Arial" pitchFamily="34" charset="0"/>
                <a:cs typeface="Times New Roman" pitchFamily="18" charset="0"/>
              </a:rPr>
              <a:t>4,2 ± 2,3mg.</a:t>
            </a:r>
          </a:p>
          <a:p>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Bernard</a:t>
            </a:r>
            <a:r>
              <a:rPr lang="vi-VN" sz="2400" dirty="0" smtClean="0">
                <a:latin typeface="Times New Roman" pitchFamily="18" charset="0"/>
                <a:cs typeface="Times New Roman" pitchFamily="18" charset="0"/>
              </a:rPr>
              <a:t>: truyền ban đầu: 10mcg/kg/ph- trung bình 9 ph đạt đích (≈ 4,5 mg) cho Bn 50 kg hạ HA hạ duy trì 1mcg/kg/ph</a:t>
            </a:r>
          </a:p>
          <a:p>
            <a:r>
              <a:rPr lang="vi-VN" sz="2400" b="1" dirty="0" smtClean="0">
                <a:latin typeface="Times New Roman" pitchFamily="18" charset="0"/>
                <a:cs typeface="Times New Roman" pitchFamily="18" charset="0"/>
              </a:rPr>
              <a:t>Hersey</a:t>
            </a:r>
            <a:r>
              <a:rPr lang="vi-VN" sz="2400" dirty="0" smtClean="0">
                <a:latin typeface="Times New Roman" pitchFamily="18" charset="0"/>
                <a:cs typeface="Times New Roman" pitchFamily="18" charset="0"/>
              </a:rPr>
              <a:t> cũng tương tự như vậy ( t đạt đích 5-10 ph)</a:t>
            </a:r>
            <a:endParaRPr lang="vi-VN" sz="2400" dirty="0"/>
          </a:p>
        </p:txBody>
      </p:sp>
    </p:spTree>
    <p:extLst>
      <p:ext uri="{BB962C8B-B14F-4D97-AF65-F5344CB8AC3E}">
        <p14:creationId xmlns:p14="http://schemas.microsoft.com/office/powerpoint/2010/main" xmlns="" val="1865716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16816443"/>
              </p:ext>
            </p:extLst>
          </p:nvPr>
        </p:nvGraphicFramePr>
        <p:xfrm>
          <a:off x="647552" y="2348880"/>
          <a:ext cx="8136918" cy="3024340"/>
        </p:xfrm>
        <a:graphic>
          <a:graphicData uri="http://schemas.openxmlformats.org/drawingml/2006/table">
            <a:tbl>
              <a:tblPr firstRow="1" firstCol="1" bandRow="1">
                <a:tableStyleId>{5C22544A-7EE6-4342-B048-85BDC9FD1C3A}</a:tableStyleId>
              </a:tblPr>
              <a:tblGrid>
                <a:gridCol w="1428122"/>
                <a:gridCol w="1428122"/>
                <a:gridCol w="1409168"/>
                <a:gridCol w="1335002"/>
                <a:gridCol w="1335002"/>
                <a:gridCol w="1201502"/>
              </a:tblGrid>
              <a:tr h="274940">
                <a:tc rowSpan="2">
                  <a:txBody>
                    <a:bodyPr/>
                    <a:lstStyle/>
                    <a:p>
                      <a:pPr algn="ctr">
                        <a:lnSpc>
                          <a:spcPct val="120000"/>
                        </a:lnSpc>
                        <a:spcBef>
                          <a:spcPts val="500"/>
                        </a:spcBef>
                        <a:spcAft>
                          <a:spcPts val="0"/>
                        </a:spcAft>
                      </a:pPr>
                      <a:r>
                        <a:rPr lang="vi-VN" sz="14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20000"/>
                        </a:lnSpc>
                        <a:spcBef>
                          <a:spcPts val="500"/>
                        </a:spcBef>
                        <a:spcAft>
                          <a:spcPts val="0"/>
                        </a:spcAft>
                      </a:pPr>
                      <a:r>
                        <a:rPr lang="vi-VN"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20000"/>
                        </a:lnSpc>
                        <a:spcBef>
                          <a:spcPts val="500"/>
                        </a:spcBef>
                        <a:spcAft>
                          <a:spcPts val="0"/>
                        </a:spcAft>
                      </a:pPr>
                      <a:r>
                        <a:rPr lang="vi-VN" sz="1400" dirty="0">
                          <a:effectLst/>
                        </a:rPr>
                        <a:t>Đối chứng</a:t>
                      </a:r>
                      <a:endParaRPr lang="vi-VN" sz="1100" dirty="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ctr">
                        <a:lnSpc>
                          <a:spcPct val="120000"/>
                        </a:lnSpc>
                        <a:spcBef>
                          <a:spcPts val="500"/>
                        </a:spcBef>
                        <a:spcAft>
                          <a:spcPts val="0"/>
                        </a:spcAft>
                      </a:pPr>
                      <a:r>
                        <a:rPr lang="vi-VN" sz="1400" dirty="0">
                          <a:effectLst/>
                        </a:rPr>
                        <a:t>P</a:t>
                      </a:r>
                      <a:endParaRPr lang="vi-VN" sz="1100" dirty="0">
                        <a:effectLst/>
                        <a:latin typeface="Arial"/>
                        <a:ea typeface="Times New Roman"/>
                        <a:cs typeface="Times New Roman"/>
                      </a:endParaRPr>
                    </a:p>
                  </a:txBody>
                  <a:tcPr marL="68580" marR="68580" marT="0" marB="0"/>
                </a:tc>
              </a:tr>
              <a:tr h="274940">
                <a:tc vMerge="1">
                  <a:txBody>
                    <a:bodyPr/>
                    <a:lstStyle/>
                    <a:p>
                      <a:endParaRPr lang="vi-VN"/>
                    </a:p>
                  </a:txBody>
                  <a:tcPr/>
                </a:tc>
                <a:tc>
                  <a:txBody>
                    <a:bodyPr/>
                    <a:lstStyle/>
                    <a:p>
                      <a:pPr algn="ctr">
                        <a:lnSpc>
                          <a:spcPct val="120000"/>
                        </a:lnSpc>
                        <a:spcBef>
                          <a:spcPts val="500"/>
                        </a:spcBef>
                        <a:spcAft>
                          <a:spcPts val="0"/>
                        </a:spcAft>
                      </a:pPr>
                      <a:r>
                        <a:rPr lang="vi-VN" sz="1400">
                          <a:effectLst/>
                        </a:rPr>
                        <a:t>HATB</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SD</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HATB</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SD</a:t>
                      </a:r>
                      <a:endParaRPr lang="vi-VN" sz="1100" dirty="0">
                        <a:effectLst/>
                        <a:latin typeface="Arial"/>
                        <a:ea typeface="Times New Roman"/>
                        <a:cs typeface="Times New Roman"/>
                      </a:endParaRPr>
                    </a:p>
                  </a:txBody>
                  <a:tcPr marL="68580" marR="68580" marT="0" marB="0" anchor="ctr"/>
                </a:tc>
                <a:tc vMerge="1">
                  <a:txBody>
                    <a:bodyPr/>
                    <a:lstStyle/>
                    <a:p>
                      <a:endParaRPr lang="vi-VN"/>
                    </a:p>
                  </a:txBody>
                  <a:tcPr/>
                </a:tc>
              </a:tr>
              <a:tr h="274940">
                <a:tc>
                  <a:txBody>
                    <a:bodyPr/>
                    <a:lstStyle/>
                    <a:p>
                      <a:pPr algn="ctr">
                        <a:lnSpc>
                          <a:spcPct val="120000"/>
                        </a:lnSpc>
                        <a:spcBef>
                          <a:spcPts val="500"/>
                        </a:spcBef>
                        <a:spcAft>
                          <a:spcPts val="0"/>
                        </a:spcAft>
                      </a:pPr>
                      <a:r>
                        <a:rPr lang="vi-VN" sz="1400">
                          <a:effectLst/>
                        </a:rPr>
                        <a:t>T1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87,6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17,6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82,0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15,7</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0,19</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77,3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15,4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74,1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13,9</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0,40</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dirty="0">
                          <a:effectLst/>
                        </a:rPr>
                        <a:t>T3</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B0F0"/>
                          </a:solidFill>
                          <a:effectLst/>
                        </a:rPr>
                        <a:t>77,9</a:t>
                      </a:r>
                      <a:endParaRPr lang="vi-VN" sz="1100" dirty="0">
                        <a:solidFill>
                          <a:srgbClr val="00B0F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13,4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79,7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18,1</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0,48</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B0F0"/>
                          </a:solidFill>
                          <a:effectLst/>
                        </a:rPr>
                        <a:t>75,3</a:t>
                      </a:r>
                      <a:endParaRPr lang="vi-VN" sz="1100" dirty="0">
                        <a:solidFill>
                          <a:srgbClr val="00B0F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11,9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76,0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17,8</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0,85</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B0F0"/>
                          </a:solidFill>
                          <a:effectLst/>
                        </a:rPr>
                        <a:t>73,1</a:t>
                      </a:r>
                      <a:endParaRPr lang="vi-VN" sz="1100" dirty="0">
                        <a:solidFill>
                          <a:srgbClr val="00B0F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14,6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77,3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15,2</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0,27</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B0F0"/>
                          </a:solidFill>
                          <a:effectLst/>
                        </a:rPr>
                        <a:t>71,8</a:t>
                      </a:r>
                      <a:endParaRPr lang="vi-VN" sz="1100" dirty="0">
                        <a:solidFill>
                          <a:srgbClr val="00B0F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17,0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73,9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13,2</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0,59</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B0F0"/>
                          </a:solidFill>
                          <a:effectLst/>
                        </a:rPr>
                        <a:t>68,1</a:t>
                      </a:r>
                      <a:endParaRPr lang="vi-VN" sz="1100" dirty="0">
                        <a:solidFill>
                          <a:srgbClr val="00B0F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13,5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69,6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16,8</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0,70</a:t>
                      </a:r>
                      <a:endParaRPr lang="vi-VN" sz="1100" dirty="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70,7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12,6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68,1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14,1</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0,44</a:t>
                      </a:r>
                      <a:endParaRPr lang="vi-VN" sz="1100">
                        <a:effectLst/>
                        <a:latin typeface="Arial"/>
                        <a:ea typeface="Times New Roman"/>
                        <a:cs typeface="Times New Roman"/>
                      </a:endParaRPr>
                    </a:p>
                  </a:txBody>
                  <a:tcPr marL="68580" marR="68580" marT="0" marB="0"/>
                </a:tc>
              </a:tr>
              <a:tr h="274940">
                <a:tc>
                  <a:txBody>
                    <a:bodyPr/>
                    <a:lstStyle/>
                    <a:p>
                      <a:pPr algn="ctr">
                        <a:lnSpc>
                          <a:spcPct val="120000"/>
                        </a:lnSpc>
                        <a:spcBef>
                          <a:spcPts val="500"/>
                        </a:spcBef>
                        <a:spcAft>
                          <a:spcPts val="0"/>
                        </a:spcAft>
                      </a:pPr>
                      <a:r>
                        <a:rPr lang="vi-VN" sz="1400">
                          <a:effectLst/>
                        </a:rPr>
                        <a:t>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smtClean="0">
                          <a:effectLst/>
                          <a:latin typeface="+mn-lt"/>
                          <a:ea typeface="+mn-ea"/>
                          <a:cs typeface="+mn-cs"/>
                        </a:rPr>
                        <a:t>73.3</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15,3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smtClean="0">
                          <a:effectLst/>
                          <a:latin typeface="+mn-lt"/>
                          <a:ea typeface="+mn-ea"/>
                          <a:cs typeface="+mn-cs"/>
                        </a:rPr>
                        <a:t>73.7</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22,5</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0,57</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611560" y="1312003"/>
            <a:ext cx="7776864" cy="8027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63480" rIns="91440" bIns="0" numCol="1" anchor="ctr" anchorCtr="0" compatLnSpc="1">
            <a:prstTxWarp prst="textNoShape">
              <a:avLst/>
            </a:prstTxWarp>
            <a:spAutoFit/>
          </a:bodyPr>
          <a:lstStyle/>
          <a:p>
            <a:pPr marL="457200" marR="0" lvl="2" algn="just" defTabSz="914400" rtl="0" eaLnBrk="1" fontAlgn="base" latinLnBrk="0" hangingPunct="1">
              <a:lnSpc>
                <a:spcPct val="100000"/>
              </a:lnSpc>
              <a:spcBef>
                <a:spcPct val="0"/>
              </a:spcBef>
              <a:spcAft>
                <a:spcPct val="0"/>
              </a:spcAft>
              <a:buClrTx/>
              <a:buSzTx/>
              <a:tabLst/>
            </a:pPr>
            <a:r>
              <a:rPr kumimoji="0" lang="vi-VN" sz="2400" b="1" i="0" u="none" strike="noStrike" cap="none" normalizeH="0" baseline="0" dirty="0" smtClean="0">
                <a:ln>
                  <a:noFill/>
                </a:ln>
                <a:solidFill>
                  <a:srgbClr val="FF0000"/>
                </a:solidFill>
                <a:effectLst/>
                <a:latin typeface="Times New Roman" pitchFamily="18" charset="0"/>
                <a:cs typeface="Times New Roman" pitchFamily="18" charset="0"/>
              </a:rPr>
              <a:t>3.6. </a:t>
            </a:r>
            <a:r>
              <a:rPr lang="vi-VN" sz="2400" b="1" dirty="0" smtClean="0">
                <a:solidFill>
                  <a:srgbClr val="FF0000"/>
                </a:solidFill>
                <a:latin typeface="Times New Roman" pitchFamily="18" charset="0"/>
                <a:cs typeface="Times New Roman" pitchFamily="18" charset="0"/>
              </a:rPr>
              <a:t>Đánh giá tác dụng hạ HA:</a:t>
            </a:r>
            <a:endParaRPr kumimoji="0" lang="vi-VN" sz="24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Bảng 3. 6: Trung bình huyết áp tại các thời điểm</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215516" y="5517232"/>
            <a:ext cx="8568952" cy="1200329"/>
          </a:xfrm>
          <a:prstGeom prst="rect">
            <a:avLst/>
          </a:prstGeom>
          <a:noFill/>
        </p:spPr>
        <p:txBody>
          <a:bodyPr wrap="square" rtlCol="0">
            <a:spAutoFit/>
          </a:bodyPr>
          <a:lstStyle/>
          <a:p>
            <a:pPr lvl="0" indent="457200" algn="just" eaLnBrk="0" fontAlgn="base" hangingPunct="0">
              <a:spcBef>
                <a:spcPct val="0"/>
              </a:spcBef>
              <a:spcAft>
                <a:spcPct val="0"/>
              </a:spcAft>
            </a:pPr>
            <a:r>
              <a:rPr lang="vi-VN" sz="2400" dirty="0">
                <a:latin typeface="Times New Roman" pitchFamily="18" charset="0"/>
                <a:ea typeface="Times New Roman" pitchFamily="18" charset="0"/>
                <a:cs typeface="Times New Roman" pitchFamily="18" charset="0"/>
              </a:rPr>
              <a:t>Ở nhóm can thiệp</a:t>
            </a:r>
            <a:r>
              <a:rPr lang="vi-VN" sz="2400" dirty="0" smtClean="0">
                <a:latin typeface="Times New Roman" pitchFamily="18" charset="0"/>
                <a:ea typeface="Times New Roman" pitchFamily="18" charset="0"/>
                <a:cs typeface="Times New Roman" pitchFamily="18" charset="0"/>
              </a:rPr>
              <a:t>, và đối chứng  HATB giảm dần</a:t>
            </a:r>
          </a:p>
          <a:p>
            <a:pPr lvl="0" indent="457200" algn="just" eaLnBrk="0" fontAlgn="base" hangingPunct="0">
              <a:spcBef>
                <a:spcPct val="0"/>
              </a:spcBef>
              <a:spcAft>
                <a:spcPct val="0"/>
              </a:spcAft>
            </a:pPr>
            <a:r>
              <a:rPr lang="vi-VN" sz="2400" dirty="0" smtClean="0">
                <a:latin typeface="Times New Roman" pitchFamily="18" charset="0"/>
                <a:ea typeface="Times New Roman" pitchFamily="18" charset="0"/>
                <a:cs typeface="Times New Roman" pitchFamily="18" charset="0"/>
              </a:rPr>
              <a:t>Từ </a:t>
            </a:r>
            <a:r>
              <a:rPr lang="vi-VN" sz="2400" dirty="0">
                <a:latin typeface="Times New Roman" pitchFamily="18" charset="0"/>
                <a:ea typeface="Times New Roman" pitchFamily="18" charset="0"/>
                <a:cs typeface="Times New Roman" pitchFamily="18" charset="0"/>
              </a:rPr>
              <a:t>T3 – T7 hầu như </a:t>
            </a:r>
            <a:r>
              <a:rPr lang="vi-VN" sz="2400" dirty="0" smtClean="0">
                <a:latin typeface="Times New Roman" pitchFamily="18" charset="0"/>
                <a:ea typeface="Times New Roman" pitchFamily="18" charset="0"/>
                <a:cs typeface="Times New Roman" pitchFamily="18" charset="0"/>
              </a:rPr>
              <a:t>HATB </a:t>
            </a:r>
            <a:r>
              <a:rPr lang="vi-VN" sz="2400" dirty="0">
                <a:latin typeface="Times New Roman" pitchFamily="18" charset="0"/>
                <a:ea typeface="Times New Roman" pitchFamily="18" charset="0"/>
                <a:cs typeface="Times New Roman" pitchFamily="18" charset="0"/>
              </a:rPr>
              <a:t>bình thấp </a:t>
            </a:r>
            <a:r>
              <a:rPr lang="vi-VN" sz="2400" dirty="0" smtClean="0">
                <a:latin typeface="Times New Roman" pitchFamily="18" charset="0"/>
                <a:ea typeface="Times New Roman" pitchFamily="18" charset="0"/>
                <a:cs typeface="Times New Roman" pitchFamily="18" charset="0"/>
              </a:rPr>
              <a:t>hơn ở nhóm can thiệp. </a:t>
            </a:r>
            <a:r>
              <a:rPr lang="vi-VN" sz="2400" dirty="0">
                <a:latin typeface="Times New Roman" pitchFamily="18" charset="0"/>
                <a:ea typeface="Times New Roman" pitchFamily="18" charset="0"/>
                <a:cs typeface="Times New Roman" pitchFamily="18" charset="0"/>
              </a:rPr>
              <a:t>Tuy nhiên, không có sự khác biệt có ý nghĩa thống </a:t>
            </a:r>
            <a:r>
              <a:rPr lang="vi-VN" sz="2400" dirty="0" smtClean="0">
                <a:latin typeface="Times New Roman" pitchFamily="18" charset="0"/>
                <a:ea typeface="Times New Roman" pitchFamily="18" charset="0"/>
                <a:cs typeface="Times New Roman" pitchFamily="18" charset="0"/>
              </a:rPr>
              <a:t>kê </a:t>
            </a:r>
            <a:r>
              <a:rPr lang="vi-VN" sz="2400" dirty="0">
                <a:latin typeface="Times New Roman" pitchFamily="18" charset="0"/>
                <a:ea typeface="Times New Roman" pitchFamily="18" charset="0"/>
                <a:cs typeface="Times New Roman" pitchFamily="18" charset="0"/>
              </a:rPr>
              <a:t>(p&gt;0,05).</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3906983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339256029"/>
              </p:ext>
            </p:extLst>
          </p:nvPr>
        </p:nvGraphicFramePr>
        <p:xfrm>
          <a:off x="251520" y="1844824"/>
          <a:ext cx="8175730" cy="3109578"/>
        </p:xfrm>
        <a:graphic>
          <a:graphicData uri="http://schemas.openxmlformats.org/drawingml/2006/table">
            <a:tbl>
              <a:tblPr firstRow="1" firstCol="1" bandRow="1">
                <a:tableStyleId>{5C22544A-7EE6-4342-B048-85BDC9FD1C3A}</a:tableStyleId>
              </a:tblPr>
              <a:tblGrid>
                <a:gridCol w="1335914"/>
                <a:gridCol w="1335914"/>
                <a:gridCol w="1476537"/>
                <a:gridCol w="1476537"/>
                <a:gridCol w="1399685"/>
                <a:gridCol w="1151143"/>
              </a:tblGrid>
              <a:tr h="258909">
                <a:tc rowSpan="2">
                  <a:txBody>
                    <a:bodyPr/>
                    <a:lstStyle/>
                    <a:p>
                      <a:pPr algn="ctr">
                        <a:lnSpc>
                          <a:spcPct val="115000"/>
                        </a:lnSpc>
                        <a:spcAft>
                          <a:spcPts val="0"/>
                        </a:spcAft>
                      </a:pPr>
                      <a:r>
                        <a:rPr lang="vi-VN" sz="13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15000"/>
                        </a:lnSpc>
                        <a:spcAft>
                          <a:spcPts val="0"/>
                        </a:spcAft>
                      </a:pPr>
                      <a:r>
                        <a:rPr lang="vi-VN" sz="13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15000"/>
                        </a:lnSpc>
                        <a:spcAft>
                          <a:spcPts val="0"/>
                        </a:spcAft>
                      </a:pPr>
                      <a:r>
                        <a:rPr lang="vi-VN" sz="1300" dirty="0">
                          <a:effectLst/>
                        </a:rPr>
                        <a:t>Đối chứng</a:t>
                      </a:r>
                      <a:endParaRPr lang="vi-VN" sz="1100" dirty="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ctr">
                        <a:lnSpc>
                          <a:spcPct val="115000"/>
                        </a:lnSpc>
                        <a:spcAft>
                          <a:spcPts val="0"/>
                        </a:spcAft>
                      </a:pPr>
                      <a:r>
                        <a:rPr lang="en-US" sz="1300">
                          <a:effectLst/>
                        </a:rPr>
                        <a:t> </a:t>
                      </a:r>
                      <a:endParaRPr lang="vi-VN" sz="1100">
                        <a:effectLst/>
                      </a:endParaRPr>
                    </a:p>
                    <a:p>
                      <a:pPr algn="ctr">
                        <a:lnSpc>
                          <a:spcPct val="115000"/>
                        </a:lnSpc>
                        <a:spcAft>
                          <a:spcPts val="0"/>
                        </a:spcAft>
                      </a:pPr>
                      <a:r>
                        <a:rPr lang="vi-VN" sz="1300">
                          <a:effectLst/>
                        </a:rPr>
                        <a:t>P</a:t>
                      </a:r>
                      <a:endParaRPr lang="vi-VN" sz="1100">
                        <a:effectLst/>
                        <a:latin typeface="Arial"/>
                        <a:ea typeface="Times New Roman"/>
                        <a:cs typeface="Times New Roman"/>
                      </a:endParaRPr>
                    </a:p>
                  </a:txBody>
                  <a:tcPr marL="68580" marR="68580" marT="0" marB="0"/>
                </a:tc>
              </a:tr>
              <a:tr h="540669">
                <a:tc vMerge="1">
                  <a:txBody>
                    <a:bodyPr/>
                    <a:lstStyle/>
                    <a:p>
                      <a:endParaRPr lang="vi-VN"/>
                    </a:p>
                  </a:txBody>
                  <a:tcPr/>
                </a:tc>
                <a:tc>
                  <a:txBody>
                    <a:bodyPr/>
                    <a:lstStyle/>
                    <a:p>
                      <a:pPr algn="ctr">
                        <a:lnSpc>
                          <a:spcPct val="115000"/>
                        </a:lnSpc>
                        <a:spcAft>
                          <a:spcPts val="0"/>
                        </a:spcAft>
                      </a:pPr>
                      <a:r>
                        <a:rPr lang="vi-VN" sz="1300">
                          <a:effectLst/>
                        </a:rPr>
                        <a:t>Thay đổi HATB (mmHg)</a:t>
                      </a:r>
                      <a:endParaRPr lang="vi-VN" sz="1100">
                        <a:effectLst/>
                        <a:latin typeface="Arial"/>
                        <a:ea typeface="Times New Roman"/>
                        <a:cs typeface="Times New Roman"/>
                      </a:endParaRPr>
                    </a:p>
                  </a:txBody>
                  <a:tcPr marL="68580" marR="68580" marT="0" marB="0" anchor="ctr"/>
                </a:tc>
                <a:tc>
                  <a:txBody>
                    <a:bodyPr/>
                    <a:lstStyle/>
                    <a:p>
                      <a:pPr algn="ctr">
                        <a:lnSpc>
                          <a:spcPct val="115000"/>
                        </a:lnSpc>
                        <a:spcAft>
                          <a:spcPts val="0"/>
                        </a:spcAft>
                      </a:pPr>
                      <a:r>
                        <a:rPr lang="vi-VN" sz="1300">
                          <a:effectLst/>
                        </a:rPr>
                        <a:t>SD</a:t>
                      </a:r>
                      <a:endParaRPr lang="vi-VN" sz="1100">
                        <a:effectLst/>
                        <a:latin typeface="Arial"/>
                        <a:ea typeface="Times New Roman"/>
                        <a:cs typeface="Times New Roman"/>
                      </a:endParaRPr>
                    </a:p>
                  </a:txBody>
                  <a:tcPr marL="68580" marR="68580" marT="0" marB="0" anchor="ctr"/>
                </a:tc>
                <a:tc>
                  <a:txBody>
                    <a:bodyPr/>
                    <a:lstStyle/>
                    <a:p>
                      <a:pPr algn="ctr">
                        <a:lnSpc>
                          <a:spcPct val="115000"/>
                        </a:lnSpc>
                        <a:spcAft>
                          <a:spcPts val="0"/>
                        </a:spcAft>
                      </a:pPr>
                      <a:r>
                        <a:rPr lang="vi-VN" sz="1300">
                          <a:effectLst/>
                        </a:rPr>
                        <a:t>Thay đổi HATB (mmHg)</a:t>
                      </a:r>
                      <a:endParaRPr lang="vi-VN" sz="1100">
                        <a:effectLst/>
                        <a:latin typeface="Arial"/>
                        <a:ea typeface="Times New Roman"/>
                        <a:cs typeface="Times New Roman"/>
                      </a:endParaRPr>
                    </a:p>
                  </a:txBody>
                  <a:tcPr marL="68580" marR="68580" marT="0" marB="0" anchor="ctr"/>
                </a:tc>
                <a:tc>
                  <a:txBody>
                    <a:bodyPr/>
                    <a:lstStyle/>
                    <a:p>
                      <a:pPr algn="ctr">
                        <a:lnSpc>
                          <a:spcPct val="115000"/>
                        </a:lnSpc>
                        <a:spcAft>
                          <a:spcPts val="0"/>
                        </a:spcAft>
                      </a:pPr>
                      <a:r>
                        <a:rPr lang="vi-VN" sz="1300">
                          <a:effectLst/>
                        </a:rPr>
                        <a:t>SD</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288750">
                <a:tc>
                  <a:txBody>
                    <a:bodyPr/>
                    <a:lstStyle/>
                    <a:p>
                      <a:pPr algn="ctr">
                        <a:lnSpc>
                          <a:spcPct val="120000"/>
                        </a:lnSpc>
                        <a:spcBef>
                          <a:spcPts val="200"/>
                        </a:spcBef>
                        <a:spcAft>
                          <a:spcPts val="0"/>
                        </a:spcAft>
                      </a:pPr>
                      <a:r>
                        <a:rPr lang="vi-VN" sz="1400">
                          <a:effectLst/>
                        </a:rPr>
                        <a:t>T1 – 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-10,3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14,4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-8,0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12,2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0,50</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T2 – 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-0,3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12,0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5,3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14,5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0,10</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T3 - 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-1,6</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9,1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-3,6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16,1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0,53</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T4 - 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-2,3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11,1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17,3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0,45</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T5 - 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-1,2</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9,8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-2,3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9,6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0,69</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T6 - 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-3,7</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16,5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effectLst/>
                        </a:rPr>
                        <a:t>-4,7</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16,8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0,82</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T7 - 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solidFill>
                            <a:srgbClr val="FF0000"/>
                          </a:solidFill>
                          <a:effectLst/>
                        </a:rPr>
                        <a:t>2,6</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13,9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16,6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0,38</a:t>
                      </a:r>
                      <a:endParaRPr lang="vi-VN" sz="1100">
                        <a:effectLst/>
                        <a:latin typeface="Arial"/>
                        <a:ea typeface="Times New Roman"/>
                        <a:cs typeface="Times New Roman"/>
                      </a:endParaRPr>
                    </a:p>
                  </a:txBody>
                  <a:tcPr marL="68580" marR="68580" marT="0" marB="0"/>
                </a:tc>
              </a:tr>
              <a:tr h="288750">
                <a:tc>
                  <a:txBody>
                    <a:bodyPr/>
                    <a:lstStyle/>
                    <a:p>
                      <a:pPr algn="ctr">
                        <a:lnSpc>
                          <a:spcPct val="120000"/>
                        </a:lnSpc>
                        <a:spcBef>
                          <a:spcPts val="200"/>
                        </a:spcBef>
                        <a:spcAft>
                          <a:spcPts val="0"/>
                        </a:spcAft>
                      </a:pPr>
                      <a:r>
                        <a:rPr lang="vi-VN" sz="1400">
                          <a:effectLst/>
                        </a:rPr>
                        <a:t>T8 - 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smtClean="0">
                          <a:solidFill>
                            <a:srgbClr val="FF0000"/>
                          </a:solidFill>
                          <a:effectLst/>
                          <a:latin typeface="+mn-lt"/>
                          <a:ea typeface="+mn-ea"/>
                          <a:cs typeface="+mn-cs"/>
                        </a:rPr>
                        <a:t>2,6</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17,4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smtClean="0">
                          <a:effectLst/>
                          <a:latin typeface="+mn-lt"/>
                          <a:ea typeface="+mn-ea"/>
                          <a:cs typeface="+mn-cs"/>
                        </a:rPr>
                        <a:t>5,6</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a:effectLst/>
                        </a:rPr>
                        <a:t>25,5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200"/>
                        </a:spcBef>
                        <a:spcAft>
                          <a:spcPts val="0"/>
                        </a:spcAft>
                      </a:pPr>
                      <a:r>
                        <a:rPr lang="vi-VN" sz="1400" dirty="0">
                          <a:effectLst/>
                        </a:rPr>
                        <a:t>0,84</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251520" y="1268760"/>
            <a:ext cx="792088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vi-VN"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Bảng 3. 7: Thay đổi huyết áp trung bình</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07504" y="5157192"/>
            <a:ext cx="8784976" cy="1569660"/>
          </a:xfrm>
          <a:prstGeom prst="rect">
            <a:avLst/>
          </a:prstGeom>
          <a:noFill/>
        </p:spPr>
        <p:txBody>
          <a:bodyPr wrap="square" rtlCol="0">
            <a:spAutoFit/>
          </a:bodyPr>
          <a:lstStyle/>
          <a:p>
            <a:r>
              <a:rPr lang="vi-VN" dirty="0" smtClean="0"/>
              <a:t>- </a:t>
            </a:r>
            <a:r>
              <a:rPr lang="vi-VN" sz="2400" dirty="0" smtClean="0"/>
              <a:t>Ngay </a:t>
            </a:r>
            <a:r>
              <a:rPr lang="vi-VN" sz="2400" dirty="0"/>
              <a:t>sau thời điểm tiêm thuốc, </a:t>
            </a:r>
            <a:r>
              <a:rPr lang="vi-VN" sz="2400" dirty="0" smtClean="0"/>
              <a:t>HATB ↓ </a:t>
            </a:r>
            <a:r>
              <a:rPr lang="vi-VN" sz="2400" dirty="0"/>
              <a:t>mạnh 10,3 mmHg ở nhóm can </a:t>
            </a:r>
            <a:r>
              <a:rPr lang="vi-VN" sz="2400" dirty="0" smtClean="0"/>
              <a:t>thiệp</a:t>
            </a:r>
          </a:p>
          <a:p>
            <a:r>
              <a:rPr lang="vi-VN" sz="2400" dirty="0" smtClean="0"/>
              <a:t>-  </a:t>
            </a:r>
            <a:r>
              <a:rPr lang="vi-VN" sz="2400" dirty="0"/>
              <a:t>HATB </a:t>
            </a:r>
            <a:r>
              <a:rPr lang="vi-VN" sz="2400" dirty="0" smtClean="0"/>
              <a:t>↓đều </a:t>
            </a:r>
            <a:r>
              <a:rPr lang="vi-VN" sz="2400" dirty="0"/>
              <a:t>đặn và nhiều </a:t>
            </a:r>
            <a:r>
              <a:rPr lang="vi-VN" sz="2400" dirty="0" smtClean="0"/>
              <a:t>hơn ss  nhóm </a:t>
            </a:r>
            <a:r>
              <a:rPr lang="vi-VN" sz="2400" dirty="0"/>
              <a:t>chứng cho đến T7 ( tức là sau 60 phút so với T1), </a:t>
            </a:r>
            <a:r>
              <a:rPr lang="vi-VN" sz="2400" dirty="0" smtClean="0"/>
              <a:t>Ko </a:t>
            </a:r>
            <a:r>
              <a:rPr lang="vi-VN" sz="2400" dirty="0"/>
              <a:t>có </a:t>
            </a:r>
            <a:r>
              <a:rPr lang="vi-VN" sz="2400" dirty="0" smtClean="0"/>
              <a:t> </a:t>
            </a:r>
            <a:r>
              <a:rPr lang="vi-VN" sz="2400" dirty="0"/>
              <a:t>khác biệt có </a:t>
            </a:r>
            <a:r>
              <a:rPr lang="vi-VN" sz="2400" dirty="0" smtClean="0"/>
              <a:t>ý/nghĩaTK </a:t>
            </a:r>
            <a:r>
              <a:rPr lang="vi-VN" sz="2400" dirty="0"/>
              <a:t>(p &gt; 0,05).</a:t>
            </a:r>
          </a:p>
        </p:txBody>
      </p:sp>
    </p:spTree>
    <p:extLst>
      <p:ext uri="{BB962C8B-B14F-4D97-AF65-F5344CB8AC3E}">
        <p14:creationId xmlns:p14="http://schemas.microsoft.com/office/powerpoint/2010/main" xmlns="" val="169930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72816"/>
            <a:ext cx="8784976" cy="3345522"/>
          </a:xfrm>
        </p:spPr>
        <p:txBody>
          <a:bodyPr>
            <a:normAutofit/>
          </a:bodyPr>
          <a:lstStyle/>
          <a:p>
            <a:pPr lvl="0">
              <a:lnSpc>
                <a:spcPct val="150000"/>
              </a:lnSpc>
            </a:pPr>
            <a:r>
              <a:rPr lang="vi-VN" sz="2800" dirty="0" smtClean="0">
                <a:solidFill>
                  <a:schemeClr val="tx1"/>
                </a:solidFill>
                <a:latin typeface="Times New Roman" pitchFamily="18" charset="0"/>
                <a:cs typeface="Times New Roman" pitchFamily="18" charset="0"/>
              </a:rPr>
              <a:t>1- </a:t>
            </a:r>
            <a:r>
              <a:rPr lang="vi-VN" sz="2800" i="1" dirty="0" smtClean="0">
                <a:solidFill>
                  <a:schemeClr val="tx1"/>
                </a:solidFill>
                <a:latin typeface="Times New Roman" pitchFamily="18" charset="0"/>
                <a:cs typeface="Times New Roman" pitchFamily="18" charset="0"/>
              </a:rPr>
              <a:t>Đánh giá hiệu quả lâm sàng sử dụng phối hợp thuốc hạ áp loxen trong gây mê toàn thân để hạ huyết áp chỉ huy trong các phẫu thuật lớn vùng hàm mặt.</a:t>
            </a:r>
            <a:br>
              <a:rPr lang="vi-VN" sz="2800" i="1" dirty="0" smtClean="0">
                <a:solidFill>
                  <a:schemeClr val="tx1"/>
                </a:solidFill>
                <a:latin typeface="Times New Roman" pitchFamily="18" charset="0"/>
                <a:cs typeface="Times New Roman" pitchFamily="18" charset="0"/>
              </a:rPr>
            </a:br>
            <a:r>
              <a:rPr lang="vi-VN" sz="2800" dirty="0" smtClean="0">
                <a:solidFill>
                  <a:schemeClr val="tx1"/>
                </a:solidFill>
                <a:latin typeface="Times New Roman" pitchFamily="18" charset="0"/>
                <a:cs typeface="Times New Roman" pitchFamily="18" charset="0"/>
              </a:rPr>
              <a:t>2- </a:t>
            </a:r>
            <a:r>
              <a:rPr lang="vi-VN" sz="2800" i="1" dirty="0" smtClean="0">
                <a:solidFill>
                  <a:schemeClr val="tx1"/>
                </a:solidFill>
                <a:latin typeface="Times New Roman" pitchFamily="18" charset="0"/>
                <a:cs typeface="Times New Roman" pitchFamily="18" charset="0"/>
              </a:rPr>
              <a:t>Đánh giá các tác dụng không mong muốn của phương pháp này.</a:t>
            </a:r>
            <a:endParaRPr lang="vi-VN" sz="2800" dirty="0">
              <a:solidFill>
                <a:schemeClr val="tx1"/>
              </a:solidFill>
              <a:latin typeface="Times New Roman" pitchFamily="18" charset="0"/>
              <a:cs typeface="Times New Roman" pitchFamily="18" charset="0"/>
            </a:endParaRPr>
          </a:p>
        </p:txBody>
      </p:sp>
      <p:sp>
        <p:nvSpPr>
          <p:cNvPr id="3" name="Rectangle 2"/>
          <p:cNvSpPr/>
          <p:nvPr/>
        </p:nvSpPr>
        <p:spPr>
          <a:xfrm>
            <a:off x="3352800" y="609600"/>
            <a:ext cx="2723024" cy="646331"/>
          </a:xfrm>
          <a:prstGeom prst="rect">
            <a:avLst/>
          </a:prstGeom>
        </p:spPr>
        <p:txBody>
          <a:bodyPr wrap="square">
            <a:spAutoFit/>
          </a:bodyPr>
          <a:lstStyle/>
          <a:p>
            <a:pPr algn="ctr"/>
            <a:r>
              <a:rPr lang="en-US" sz="3600" b="1" dirty="0">
                <a:solidFill>
                  <a:srgbClr val="0000FF"/>
                </a:solidFill>
                <a:latin typeface="Times New Roman" pitchFamily="18" charset="0"/>
                <a:cs typeface="Times New Roman" pitchFamily="18" charset="0"/>
              </a:rPr>
              <a:t>MỤC TIÊU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8003232" cy="864096"/>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976459218"/>
              </p:ext>
            </p:extLst>
          </p:nvPr>
        </p:nvGraphicFramePr>
        <p:xfrm>
          <a:off x="233263" y="1370385"/>
          <a:ext cx="8784977" cy="2623820"/>
        </p:xfrm>
        <a:graphic>
          <a:graphicData uri="http://schemas.openxmlformats.org/drawingml/2006/table">
            <a:tbl>
              <a:tblPr firstRow="1" firstCol="1" bandRow="1">
                <a:tableStyleId>{5C22544A-7EE6-4342-B048-85BDC9FD1C3A}</a:tableStyleId>
              </a:tblPr>
              <a:tblGrid>
                <a:gridCol w="1435465"/>
                <a:gridCol w="1435465"/>
                <a:gridCol w="1586567"/>
                <a:gridCol w="1586567"/>
                <a:gridCol w="1503988"/>
                <a:gridCol w="1236925"/>
              </a:tblGrid>
              <a:tr h="231876">
                <a:tc rowSpan="2">
                  <a:txBody>
                    <a:bodyPr/>
                    <a:lstStyle/>
                    <a:p>
                      <a:pPr algn="ctr">
                        <a:lnSpc>
                          <a:spcPct val="120000"/>
                        </a:lnSpc>
                        <a:spcBef>
                          <a:spcPts val="500"/>
                        </a:spcBef>
                        <a:spcAft>
                          <a:spcPts val="0"/>
                        </a:spcAft>
                      </a:pPr>
                      <a:r>
                        <a:rPr lang="vi-VN" sz="14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20000"/>
                        </a:lnSpc>
                        <a:spcBef>
                          <a:spcPts val="500"/>
                        </a:spcBef>
                        <a:spcAft>
                          <a:spcPts val="0"/>
                        </a:spcAft>
                      </a:pPr>
                      <a:r>
                        <a:rPr lang="vi-VN"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20000"/>
                        </a:lnSpc>
                        <a:spcBef>
                          <a:spcPts val="500"/>
                        </a:spcBef>
                        <a:spcAft>
                          <a:spcPts val="0"/>
                        </a:spcAft>
                      </a:pPr>
                      <a:r>
                        <a:rPr lang="vi-VN"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ctr">
                        <a:lnSpc>
                          <a:spcPct val="120000"/>
                        </a:lnSpc>
                        <a:spcBef>
                          <a:spcPts val="500"/>
                        </a:spcBef>
                        <a:spcAft>
                          <a:spcPts val="0"/>
                        </a:spcAft>
                      </a:pPr>
                      <a:r>
                        <a:rPr lang="en-US" sz="1400">
                          <a:effectLst/>
                        </a:rPr>
                        <a:t> </a:t>
                      </a:r>
                      <a:endParaRPr lang="vi-VN" sz="1100">
                        <a:effectLst/>
                      </a:endParaRPr>
                    </a:p>
                    <a:p>
                      <a:pPr algn="ctr">
                        <a:lnSpc>
                          <a:spcPct val="120000"/>
                        </a:lnSpc>
                        <a:spcBef>
                          <a:spcPts val="500"/>
                        </a:spcBef>
                        <a:spcAft>
                          <a:spcPts val="0"/>
                        </a:spcAft>
                      </a:pPr>
                      <a:r>
                        <a:rPr lang="vi-VN" sz="1400">
                          <a:effectLst/>
                        </a:rPr>
                        <a:t>P</a:t>
                      </a:r>
                      <a:endParaRPr lang="vi-VN" sz="1100">
                        <a:effectLst/>
                        <a:latin typeface="Arial"/>
                        <a:ea typeface="Times New Roman"/>
                        <a:cs typeface="Times New Roman"/>
                      </a:endParaRPr>
                    </a:p>
                  </a:txBody>
                  <a:tcPr marL="68580" marR="68580" marT="0" marB="0"/>
                </a:tc>
              </a:tr>
              <a:tr h="289384">
                <a:tc vMerge="1">
                  <a:txBody>
                    <a:bodyPr/>
                    <a:lstStyle/>
                    <a:p>
                      <a:endParaRPr lang="vi-VN"/>
                    </a:p>
                  </a:txBody>
                  <a:tcPr/>
                </a:tc>
                <a:tc>
                  <a:txBody>
                    <a:bodyPr/>
                    <a:lstStyle/>
                    <a:p>
                      <a:pPr algn="ctr">
                        <a:lnSpc>
                          <a:spcPct val="120000"/>
                        </a:lnSpc>
                        <a:spcBef>
                          <a:spcPts val="500"/>
                        </a:spcBef>
                        <a:spcAft>
                          <a:spcPts val="0"/>
                        </a:spcAft>
                      </a:pPr>
                      <a:r>
                        <a:rPr lang="vi-VN" sz="1400">
                          <a:effectLst/>
                        </a:rPr>
                        <a:t>Thay đổi HATB</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SD</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Thay đổi HATB</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SD</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231876">
                <a:tc>
                  <a:txBody>
                    <a:bodyPr/>
                    <a:lstStyle/>
                    <a:p>
                      <a:pPr algn="ctr">
                        <a:lnSpc>
                          <a:spcPct val="120000"/>
                        </a:lnSpc>
                        <a:spcBef>
                          <a:spcPts val="500"/>
                        </a:spcBef>
                        <a:spcAft>
                          <a:spcPts val="0"/>
                        </a:spcAft>
                      </a:pPr>
                      <a:r>
                        <a:rPr lang="vi-VN" sz="1400">
                          <a:effectLst/>
                        </a:rPr>
                        <a:t>T1 – 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-10,3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14,4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-8,0</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12,2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0,50</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-10,6</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18,5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-2,7</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14,0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0,06</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-12,3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18,6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-6,6</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18,5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0,23</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-14,5</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20,4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-5,9</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15,1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0,07</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-15,7</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22,6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-8,7</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15,4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0,17</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00FF"/>
                          </a:solidFill>
                          <a:effectLst/>
                        </a:rPr>
                        <a:t>-19,5</a:t>
                      </a:r>
                      <a:endParaRPr lang="vi-VN" sz="1100" dirty="0">
                        <a:solidFill>
                          <a:srgbClr val="0000FF"/>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20,8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-12,6</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18,5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0,18</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-16,8</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17,3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002060"/>
                          </a:solidFill>
                          <a:effectLst/>
                        </a:rPr>
                        <a:t>-14,0</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18,5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0,54</a:t>
                      </a:r>
                      <a:endParaRPr lang="vi-VN" sz="1100">
                        <a:effectLst/>
                        <a:latin typeface="Arial"/>
                        <a:ea typeface="Times New Roman"/>
                        <a:cs typeface="Times New Roman"/>
                      </a:endParaRPr>
                    </a:p>
                  </a:txBody>
                  <a:tcPr marL="68580" marR="68580" marT="0" marB="0"/>
                </a:tc>
              </a:tr>
              <a:tr h="231876">
                <a:tc>
                  <a:txBody>
                    <a:bodyPr/>
                    <a:lstStyle/>
                    <a:p>
                      <a:pPr algn="ctr">
                        <a:lnSpc>
                          <a:spcPct val="120000"/>
                        </a:lnSpc>
                        <a:spcBef>
                          <a:spcPts val="500"/>
                        </a:spcBef>
                        <a:spcAft>
                          <a:spcPts val="0"/>
                        </a:spcAft>
                      </a:pPr>
                      <a:r>
                        <a:rPr lang="vi-VN" sz="1400">
                          <a:effectLst/>
                        </a:rPr>
                        <a:t>T1 - 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smtClean="0">
                          <a:solidFill>
                            <a:srgbClr val="FF0000"/>
                          </a:solidFill>
                          <a:effectLst/>
                        </a:rPr>
                        <a:t>-14,3</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20,2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smtClean="0">
                          <a:solidFill>
                            <a:srgbClr val="002060"/>
                          </a:solidFill>
                          <a:effectLst/>
                          <a:latin typeface="+mn-lt"/>
                          <a:ea typeface="+mn-ea"/>
                          <a:cs typeface="+mn-cs"/>
                        </a:rPr>
                        <a:t>- 8,3</a:t>
                      </a:r>
                      <a:endParaRPr lang="vi-VN" sz="1100" dirty="0">
                        <a:solidFill>
                          <a:srgbClr val="00206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26,7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effectLst/>
                        </a:rPr>
                        <a:t>0,63</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07504" y="4221088"/>
            <a:ext cx="9036496" cy="23083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SS ở T1, HATB ↓ dần. ↓ cao hơn ở nhóm can thiệp, và</a:t>
            </a:r>
            <a:r>
              <a:rPr kumimoji="0" lang="vi-VN"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nhiều nhất ở T1-T7. ( p &gt;0,05).</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Tomoki N</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40 ph ↓ -25 mmHg ( 18,5%)≈ NC này -19,5 mmHg (20,8%).</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Hersey</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 đích là 5-10 ph; </a:t>
            </a:r>
            <a:r>
              <a:rPr kumimoji="0" lang="vi-VN"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Kovac A</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1-8 phút (cao nhất là -18 mmHg). </a:t>
            </a:r>
            <a:r>
              <a:rPr kumimoji="0" lang="vi-VN" sz="2400" b="0" i="0" u="none" strike="noStrike" cap="none" normalizeH="0" baseline="0" dirty="0" smtClean="0">
                <a:ln>
                  <a:noFill/>
                </a:ln>
                <a:solidFill>
                  <a:schemeClr val="tx1"/>
                </a:solidFill>
                <a:effectLst/>
                <a:latin typeface="Times New Roman"/>
                <a:ea typeface="Times New Roman" pitchFamily="18" charset="0"/>
                <a:cs typeface="Times New Roman"/>
              </a:rPr>
              <a:t>→</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do liều lượng khác nhau, PP GM &amp; T/c PT khác nhau.</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07504" y="908720"/>
            <a:ext cx="8784976" cy="461665"/>
          </a:xfrm>
          <a:prstGeom prst="rect">
            <a:avLst/>
          </a:prstGeom>
          <a:noFill/>
        </p:spPr>
        <p:txBody>
          <a:bodyPr wrap="square" rtlCol="0">
            <a:spAutoFit/>
          </a:bodyPr>
          <a:lstStyle/>
          <a:p>
            <a:pPr lvl="0" indent="457200" algn="just" fontAlgn="base">
              <a:spcBef>
                <a:spcPct val="0"/>
              </a:spcBef>
              <a:spcAft>
                <a:spcPct val="0"/>
              </a:spcAft>
            </a:pPr>
            <a:r>
              <a:rPr lang="vi-VN" sz="2400" b="1" dirty="0">
                <a:latin typeface="Times New Roman" pitchFamily="18" charset="0"/>
                <a:ea typeface="Times New Roman" pitchFamily="18" charset="0"/>
                <a:cs typeface="Times New Roman" pitchFamily="18" charset="0"/>
              </a:rPr>
              <a:t>Bảng 3. </a:t>
            </a:r>
            <a:r>
              <a:rPr lang="vi-VN" sz="2400" b="1" dirty="0" smtClean="0">
                <a:latin typeface="Times New Roman" pitchFamily="18" charset="0"/>
                <a:ea typeface="Times New Roman" pitchFamily="18" charset="0"/>
                <a:cs typeface="Times New Roman" pitchFamily="18" charset="0"/>
              </a:rPr>
              <a:t>8: </a:t>
            </a:r>
            <a:r>
              <a:rPr lang="vi-VN" sz="2400" b="1" dirty="0">
                <a:latin typeface="Times New Roman" pitchFamily="18" charset="0"/>
                <a:ea typeface="Times New Roman" pitchFamily="18" charset="0"/>
                <a:cs typeface="Times New Roman" pitchFamily="18" charset="0"/>
              </a:rPr>
              <a:t>Thay </a:t>
            </a:r>
            <a:r>
              <a:rPr lang="vi-VN" sz="2400" b="1" dirty="0" smtClean="0">
                <a:latin typeface="Times New Roman" pitchFamily="18" charset="0"/>
                <a:ea typeface="Times New Roman" pitchFamily="18" charset="0"/>
                <a:cs typeface="Times New Roman" pitchFamily="18" charset="0"/>
              </a:rPr>
              <a:t>đổi HATB </a:t>
            </a:r>
            <a:r>
              <a:rPr lang="vi-VN" sz="2400" b="1" dirty="0">
                <a:latin typeface="Times New Roman" pitchFamily="18" charset="0"/>
                <a:ea typeface="Times New Roman" pitchFamily="18" charset="0"/>
                <a:cs typeface="Times New Roman" pitchFamily="18" charset="0"/>
              </a:rPr>
              <a:t>so với thời điểm đầu tiên</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3163439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71732333"/>
              </p:ext>
            </p:extLst>
          </p:nvPr>
        </p:nvGraphicFramePr>
        <p:xfrm>
          <a:off x="251519" y="1844824"/>
          <a:ext cx="8784976" cy="2816352"/>
        </p:xfrm>
        <a:graphic>
          <a:graphicData uri="http://schemas.openxmlformats.org/drawingml/2006/table">
            <a:tbl>
              <a:tblPr firstRow="1" firstCol="1" bandRow="1">
                <a:tableStyleId>{5C22544A-7EE6-4342-B048-85BDC9FD1C3A}</a:tableStyleId>
              </a:tblPr>
              <a:tblGrid>
                <a:gridCol w="2134209"/>
                <a:gridCol w="2209228"/>
                <a:gridCol w="2218846"/>
                <a:gridCol w="2222693"/>
              </a:tblGrid>
              <a:tr h="228778">
                <a:tc>
                  <a:txBody>
                    <a:bodyPr/>
                    <a:lstStyle/>
                    <a:p>
                      <a:pPr algn="ctr">
                        <a:lnSpc>
                          <a:spcPct val="120000"/>
                        </a:lnSpc>
                        <a:spcBef>
                          <a:spcPts val="500"/>
                        </a:spcBef>
                        <a:spcAft>
                          <a:spcPts val="0"/>
                        </a:spcAft>
                        <a:tabLst>
                          <a:tab pos="1383030" algn="r"/>
                        </a:tabLst>
                      </a:pPr>
                      <a:r>
                        <a:rPr lang="vi-VN" sz="1400" dirty="0">
                          <a:effectLst/>
                        </a:rPr>
                        <a:t>Thời điểm</a:t>
                      </a:r>
                      <a:endParaRPr lang="vi-VN" sz="1100" dirty="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N</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 cộng dồn</a:t>
                      </a:r>
                      <a:endParaRPr lang="vi-VN" sz="1100">
                        <a:effectLst/>
                        <a:latin typeface="Arial"/>
                        <a:ea typeface="Times New Roman"/>
                        <a:cs typeface="Times New Roman"/>
                      </a:endParaRPr>
                    </a:p>
                  </a:txBody>
                  <a:tcPr marL="68580" marR="68580" marT="0" marB="0"/>
                </a:tc>
              </a:tr>
              <a:tr h="232504">
                <a:tc>
                  <a:txBody>
                    <a:bodyPr/>
                    <a:lstStyle/>
                    <a:p>
                      <a:pPr algn="ctr">
                        <a:lnSpc>
                          <a:spcPct val="120000"/>
                        </a:lnSpc>
                        <a:spcBef>
                          <a:spcPts val="500"/>
                        </a:spcBef>
                        <a:spcAft>
                          <a:spcPts val="0"/>
                        </a:spcAft>
                      </a:pPr>
                      <a:r>
                        <a:rPr lang="vi-VN" sz="1400">
                          <a:effectLst/>
                        </a:rPr>
                        <a:t>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solidFill>
                            <a:srgbClr val="FF0000"/>
                          </a:solidFill>
                          <a:effectLst/>
                        </a:rPr>
                        <a:t>6</a:t>
                      </a:r>
                      <a:endParaRPr lang="vi-VN" sz="1100" dirty="0">
                        <a:solidFill>
                          <a:srgbClr val="FF0000"/>
                        </a:solidFill>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en-US" sz="1400">
                          <a:effectLst/>
                        </a:rPr>
                        <a:t>17,2</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17,2</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dirty="0">
                          <a:solidFill>
                            <a:srgbClr val="FF0000"/>
                          </a:solidFill>
                          <a:effectLst/>
                        </a:rPr>
                        <a:t>2</a:t>
                      </a:r>
                      <a:endParaRPr lang="vi-VN" sz="1100" dirty="0">
                        <a:solidFill>
                          <a:srgbClr val="FF0000"/>
                        </a:solidFill>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5,7</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22,9</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0</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22,9</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3</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8,6</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31,5</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2</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5,7</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37,2</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3</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8,6</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45,8</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3</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8,6</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54,4</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0</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0</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54,4</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Không đạt</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16</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45,7</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100</a:t>
                      </a:r>
                      <a:endParaRPr lang="vi-VN" sz="1100">
                        <a:effectLst/>
                        <a:latin typeface="Arial"/>
                        <a:ea typeface="Times New Roman"/>
                        <a:cs typeface="Times New Roman"/>
                      </a:endParaRPr>
                    </a:p>
                  </a:txBody>
                  <a:tcPr marL="68580" marR="68580" marT="0" marB="0"/>
                </a:tc>
              </a:tr>
              <a:tr h="228778">
                <a:tc>
                  <a:txBody>
                    <a:bodyPr/>
                    <a:lstStyle/>
                    <a:p>
                      <a:pPr algn="ctr">
                        <a:lnSpc>
                          <a:spcPct val="120000"/>
                        </a:lnSpc>
                        <a:spcBef>
                          <a:spcPts val="500"/>
                        </a:spcBef>
                        <a:spcAft>
                          <a:spcPts val="0"/>
                        </a:spcAft>
                      </a:pPr>
                      <a:r>
                        <a:rPr lang="vi-VN" sz="1400">
                          <a:effectLst/>
                        </a:rPr>
                        <a:t>Tổng</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vi-VN" sz="1400">
                          <a:effectLst/>
                        </a:rPr>
                        <a:t>35</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a:effectLst/>
                        </a:rPr>
                        <a:t>100</a:t>
                      </a:r>
                      <a:endParaRPr lang="vi-VN" sz="1100">
                        <a:effectLst/>
                        <a:latin typeface="Arial"/>
                        <a:ea typeface="Times New Roman"/>
                        <a:cs typeface="Times New Roman"/>
                      </a:endParaRPr>
                    </a:p>
                  </a:txBody>
                  <a:tcPr marL="68580" marR="68580" marT="0" marB="0"/>
                </a:tc>
                <a:tc>
                  <a:txBody>
                    <a:bodyPr/>
                    <a:lstStyle/>
                    <a:p>
                      <a:pPr algn="ctr">
                        <a:lnSpc>
                          <a:spcPct val="120000"/>
                        </a:lnSpc>
                        <a:spcBef>
                          <a:spcPts val="500"/>
                        </a:spcBef>
                        <a:spcAft>
                          <a:spcPts val="0"/>
                        </a:spcAft>
                      </a:pPr>
                      <a:r>
                        <a:rPr lang="vi-VN" sz="1400" dirty="0">
                          <a:effectLst/>
                        </a:rPr>
                        <a:t> </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96516" y="4725144"/>
            <a:ext cx="9036496" cy="19389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tab pos="1382713" algn="r"/>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Tất cả Bn được hạ HA . Tuy nhiên, chỉ 54,4%  đạt được HA mong muốn.</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1382713" algn="r"/>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40 %  Bn chưa đạt do dùng</a:t>
            </a:r>
            <a:r>
              <a:rPr kumimoji="0" lang="vi-VN"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bolus</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lvl="0" indent="457200" algn="just" eaLnBrk="0" fontAlgn="base" hangingPunct="0">
              <a:spcBef>
                <a:spcPct val="0"/>
              </a:spcBef>
              <a:spcAft>
                <a:spcPct val="0"/>
              </a:spcAft>
              <a:tabLst>
                <a:tab pos="1382713" algn="r"/>
              </a:tabLst>
            </a:pPr>
            <a:r>
              <a:rPr lang="vi-VN" sz="2400" i="1" dirty="0">
                <a:latin typeface="Times New Roman" pitchFamily="18" charset="0"/>
                <a:ea typeface="Times New Roman" pitchFamily="18" charset="0"/>
                <a:cs typeface="Times New Roman" pitchFamily="18" charset="0"/>
              </a:rPr>
              <a:t>Hersey</a:t>
            </a:r>
            <a:r>
              <a:rPr lang="vi-VN" sz="2400" dirty="0">
                <a:latin typeface="Times New Roman" pitchFamily="18" charset="0"/>
                <a:ea typeface="Times New Roman" pitchFamily="18" charset="0"/>
                <a:cs typeface="Times New Roman" pitchFamily="18" charset="0"/>
              </a:rPr>
              <a:t>: t đích là 5-10 ph; </a:t>
            </a:r>
            <a:r>
              <a:rPr lang="vi-VN" sz="2400" i="1" dirty="0">
                <a:latin typeface="Times New Roman" pitchFamily="18" charset="0"/>
                <a:ea typeface="Times New Roman" pitchFamily="18" charset="0"/>
                <a:cs typeface="Times New Roman" pitchFamily="18" charset="0"/>
              </a:rPr>
              <a:t>Kovac A</a:t>
            </a:r>
            <a:r>
              <a:rPr lang="vi-VN" sz="2400" dirty="0">
                <a:latin typeface="Times New Roman" pitchFamily="18" charset="0"/>
                <a:ea typeface="Times New Roman" pitchFamily="18" charset="0"/>
                <a:cs typeface="Times New Roman" pitchFamily="18" charset="0"/>
              </a:rPr>
              <a:t>: 1-8 </a:t>
            </a:r>
            <a:r>
              <a:rPr lang="vi-VN" sz="2400" dirty="0" smtClean="0">
                <a:latin typeface="Times New Roman" pitchFamily="18" charset="0"/>
                <a:ea typeface="Times New Roman" pitchFamily="18" charset="0"/>
                <a:cs typeface="Times New Roman" pitchFamily="18" charset="0"/>
              </a:rPr>
              <a:t>ph ≈ NC của chúng tôi 5-10 ph, Bernard 9 ph</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96516" y="820737"/>
            <a:ext cx="8352928" cy="461665"/>
          </a:xfrm>
          <a:prstGeom prst="rect">
            <a:avLst/>
          </a:prstGeom>
          <a:noFill/>
        </p:spPr>
        <p:txBody>
          <a:bodyPr wrap="square" rtlCol="0">
            <a:spAutoFit/>
          </a:bodyPr>
          <a:lstStyle/>
          <a:p>
            <a:pPr lvl="0" indent="457200" algn="just" fontAlgn="base">
              <a:spcBef>
                <a:spcPct val="0"/>
              </a:spcBef>
              <a:spcAft>
                <a:spcPct val="0"/>
              </a:spcAft>
              <a:tabLst>
                <a:tab pos="1382713" algn="r"/>
              </a:tabLst>
            </a:pPr>
            <a:r>
              <a:rPr lang="vi-VN" sz="2400" b="1" dirty="0">
                <a:latin typeface="Times New Roman" pitchFamily="18" charset="0"/>
                <a:ea typeface="Times New Roman" pitchFamily="18" charset="0"/>
                <a:cs typeface="Times New Roman" pitchFamily="18" charset="0"/>
              </a:rPr>
              <a:t>Bảng 3. 9</a:t>
            </a:r>
            <a:r>
              <a:rPr lang="vi-VN" sz="2400" b="1" dirty="0" smtClean="0">
                <a:latin typeface="Times New Roman" pitchFamily="18" charset="0"/>
                <a:ea typeface="Times New Roman" pitchFamily="18" charset="0"/>
                <a:cs typeface="Times New Roman" pitchFamily="18" charset="0"/>
              </a:rPr>
              <a:t>: </a:t>
            </a:r>
            <a:r>
              <a:rPr lang="vi-VN" sz="2400" b="1" dirty="0">
                <a:latin typeface="Times New Roman" pitchFamily="18" charset="0"/>
                <a:ea typeface="Times New Roman" pitchFamily="18" charset="0"/>
                <a:cs typeface="Times New Roman" pitchFamily="18" charset="0"/>
              </a:rPr>
              <a:t>Phân bố thời điểm đạt đích </a:t>
            </a:r>
            <a:r>
              <a:rPr lang="vi-VN" sz="2400" b="1" dirty="0" smtClean="0">
                <a:latin typeface="Times New Roman" pitchFamily="18" charset="0"/>
                <a:ea typeface="Times New Roman" pitchFamily="18" charset="0"/>
                <a:cs typeface="Times New Roman" pitchFamily="18" charset="0"/>
              </a:rPr>
              <a:t>hạ HA nhóm </a:t>
            </a:r>
            <a:r>
              <a:rPr lang="vi-VN" sz="2400" b="1" dirty="0">
                <a:latin typeface="Times New Roman" pitchFamily="18" charset="0"/>
                <a:ea typeface="Times New Roman" pitchFamily="18" charset="0"/>
                <a:cs typeface="Times New Roman" pitchFamily="18" charset="0"/>
              </a:rPr>
              <a:t>loxen</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1961745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31675370"/>
              </p:ext>
            </p:extLst>
          </p:nvPr>
        </p:nvGraphicFramePr>
        <p:xfrm>
          <a:off x="323528" y="2060848"/>
          <a:ext cx="8640960" cy="2816352"/>
        </p:xfrm>
        <a:graphic>
          <a:graphicData uri="http://schemas.openxmlformats.org/drawingml/2006/table">
            <a:tbl>
              <a:tblPr firstRow="1" firstCol="1" bandRow="1">
                <a:tableStyleId>{5C22544A-7EE6-4342-B048-85BDC9FD1C3A}</a:tableStyleId>
              </a:tblPr>
              <a:tblGrid>
                <a:gridCol w="1418432"/>
                <a:gridCol w="1418432"/>
                <a:gridCol w="1486224"/>
                <a:gridCol w="1486224"/>
                <a:gridCol w="1408002"/>
                <a:gridCol w="1423646"/>
              </a:tblGrid>
              <a:tr h="0">
                <a:tc rowSpan="2">
                  <a:txBody>
                    <a:bodyPr/>
                    <a:lstStyle/>
                    <a:p>
                      <a:pPr algn="ctr">
                        <a:lnSpc>
                          <a:spcPct val="120000"/>
                        </a:lnSpc>
                        <a:spcBef>
                          <a:spcPts val="500"/>
                        </a:spcBef>
                        <a:spcAft>
                          <a:spcPts val="0"/>
                        </a:spcAft>
                      </a:pPr>
                      <a:r>
                        <a:rPr lang="en-US" sz="14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20000"/>
                        </a:lnSpc>
                        <a:spcBef>
                          <a:spcPts val="500"/>
                        </a:spcBef>
                        <a:spcAft>
                          <a:spcPts val="0"/>
                        </a:spcAft>
                      </a:pPr>
                      <a:r>
                        <a:rPr lang="en-US"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20000"/>
                        </a:lnSpc>
                        <a:spcBef>
                          <a:spcPts val="500"/>
                        </a:spcBef>
                        <a:spcAft>
                          <a:spcPts val="0"/>
                        </a:spcAft>
                      </a:pPr>
                      <a:r>
                        <a:rPr lang="en-US"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just">
                        <a:lnSpc>
                          <a:spcPct val="120000"/>
                        </a:lnSpc>
                        <a:spcBef>
                          <a:spcPts val="500"/>
                        </a:spcBef>
                        <a:spcAft>
                          <a:spcPts val="0"/>
                        </a:spcAft>
                      </a:pPr>
                      <a:r>
                        <a:rPr lang="en-US" sz="1400">
                          <a:effectLst/>
                        </a:rPr>
                        <a:t>P</a:t>
                      </a:r>
                      <a:endParaRPr lang="vi-VN" sz="1100">
                        <a:effectLst/>
                        <a:latin typeface="Arial"/>
                        <a:ea typeface="Times New Roman"/>
                        <a:cs typeface="Times New Roman"/>
                      </a:endParaRPr>
                    </a:p>
                  </a:txBody>
                  <a:tcPr marL="68580" marR="68580" marT="0" marB="0" anchor="ctr"/>
                </a:tc>
              </a:tr>
              <a:tr h="0">
                <a:tc vMerge="1">
                  <a:txBody>
                    <a:bodyPr/>
                    <a:lstStyle/>
                    <a:p>
                      <a:endParaRPr lang="vi-VN"/>
                    </a:p>
                  </a:txBody>
                  <a:tcPr/>
                </a:tc>
                <a:tc>
                  <a:txBody>
                    <a:bodyPr/>
                    <a:lstStyle/>
                    <a:p>
                      <a:pPr algn="ctr">
                        <a:lnSpc>
                          <a:spcPct val="120000"/>
                        </a:lnSpc>
                        <a:spcBef>
                          <a:spcPts val="1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SD</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SD</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0">
                <a:tc>
                  <a:txBody>
                    <a:bodyPr/>
                    <a:lstStyle/>
                    <a:p>
                      <a:pPr algn="ctr">
                        <a:lnSpc>
                          <a:spcPct val="120000"/>
                        </a:lnSpc>
                        <a:spcBef>
                          <a:spcPts val="100"/>
                        </a:spcBef>
                        <a:spcAft>
                          <a:spcPts val="0"/>
                        </a:spcAft>
                      </a:pPr>
                      <a:r>
                        <a:rPr lang="en-US" sz="1400">
                          <a:effectLst/>
                        </a:rPr>
                        <a:t>T1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101,5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12,9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96,2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13,4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0,11</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108,1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17,5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91,2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21,6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0,00</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solidFill>
                            <a:srgbClr val="FF0000"/>
                          </a:solidFill>
                          <a:effectLst/>
                        </a:rPr>
                        <a:t>112,1</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solidFill>
                            <a:srgbClr val="0000FF"/>
                          </a:solidFill>
                          <a:effectLst/>
                        </a:rPr>
                        <a:t>99,6</a:t>
                      </a:r>
                      <a:endParaRPr lang="vi-VN" sz="1100" dirty="0">
                        <a:solidFill>
                          <a:srgbClr val="0000FF"/>
                        </a:solidFill>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21,3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0,01</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effectLst/>
                        </a:rPr>
                        <a:t>109,6</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solidFill>
                            <a:srgbClr val="0000FF"/>
                          </a:solidFill>
                          <a:effectLst/>
                        </a:rPr>
                        <a:t>99,6</a:t>
                      </a:r>
                      <a:endParaRPr lang="vi-VN" sz="1100" dirty="0">
                        <a:solidFill>
                          <a:srgbClr val="0000FF"/>
                        </a:solidFill>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30,9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0,11</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effectLst/>
                        </a:rPr>
                        <a:t>107,9</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97,6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18,9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0,03</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effectLst/>
                        </a:rPr>
                        <a:t>106,5</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17,0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95,1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18,0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0,02</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99,8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16,0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93,2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0,12</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93,9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88,0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11,7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0,13</a:t>
                      </a:r>
                      <a:endParaRPr lang="vi-VN" sz="1100">
                        <a:effectLst/>
                        <a:latin typeface="Arial"/>
                        <a:ea typeface="Times New Roman"/>
                        <a:cs typeface="Times New Roman"/>
                      </a:endParaRPr>
                    </a:p>
                  </a:txBody>
                  <a:tcPr marL="68580" marR="68580" marT="0" marB="0"/>
                </a:tc>
              </a:tr>
              <a:tr h="0">
                <a:tc>
                  <a:txBody>
                    <a:bodyPr/>
                    <a:lstStyle/>
                    <a:p>
                      <a:pPr algn="ctr">
                        <a:lnSpc>
                          <a:spcPct val="120000"/>
                        </a:lnSpc>
                        <a:spcBef>
                          <a:spcPts val="100"/>
                        </a:spcBef>
                        <a:spcAft>
                          <a:spcPts val="0"/>
                        </a:spcAft>
                      </a:pPr>
                      <a:r>
                        <a:rPr lang="en-US" sz="1400">
                          <a:effectLst/>
                        </a:rPr>
                        <a:t>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effectLst/>
                        </a:rPr>
                        <a:t>88,4</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12,5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86,3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a:effectLst/>
                        </a:rPr>
                        <a:t>15,0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100"/>
                        </a:spcBef>
                        <a:spcAft>
                          <a:spcPts val="0"/>
                        </a:spcAft>
                      </a:pPr>
                      <a:r>
                        <a:rPr lang="en-US" sz="1400" dirty="0">
                          <a:effectLst/>
                        </a:rPr>
                        <a:t>0,56</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25017" y="5324749"/>
            <a:ext cx="9165973" cy="13234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vi-VN"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Mạch </a:t>
            </a:r>
            <a:r>
              <a:rPr kumimoji="0" lang="vi-VN" sz="2400" b="0" i="0" u="none" strike="noStrike" cap="none" normalizeH="0" baseline="0" dirty="0" smtClean="0">
                <a:ln>
                  <a:noFill/>
                </a:ln>
                <a:solidFill>
                  <a:schemeClr val="tx1"/>
                </a:solidFill>
                <a:effectLst/>
                <a:latin typeface="Times New Roman"/>
                <a:ea typeface="Times New Roman" pitchFamily="18" charset="0"/>
                <a:cs typeface="Times New Roman"/>
              </a:rPr>
              <a:t>↑</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ngay sau khi tiêm thuốc, sau đó↓ dần. Ở nhóm can thiệp,</a:t>
            </a:r>
            <a:r>
              <a:rPr kumimoji="0" lang="vi-VN" sz="2400" b="0" i="0" u="none" strike="noStrike" cap="none" normalizeH="0" baseline="0" dirty="0" smtClean="0">
                <a:ln>
                  <a:noFill/>
                </a:ln>
                <a:solidFill>
                  <a:schemeClr val="tx1"/>
                </a:solidFill>
                <a:effectLst/>
                <a:latin typeface="Times New Roman"/>
                <a:ea typeface="Times New Roman" pitchFamily="18" charset="0"/>
                <a:cs typeface="Times New Roman"/>
              </a:rPr>
              <a:t>↑</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cao nhất ở T3 sau ↓ dần. </a:t>
            </a:r>
            <a:r>
              <a:rPr lang="vi-VN" sz="2400" dirty="0" smtClean="0">
                <a:latin typeface="Times New Roman" pitchFamily="18" charset="0"/>
                <a:ea typeface="Times New Roman" pitchFamily="18" charset="0"/>
                <a:cs typeface="Times New Roman" pitchFamily="18" charset="0"/>
              </a:rPr>
              <a:t>Ở nhóm chứng tăng nhất ở T3,T4 sau đó ↓</a:t>
            </a: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Khác biệt có ý nghĩa TK ở thời điểm T2, T3, T5, T6 (p&lt;0,05).</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172840" y="970637"/>
            <a:ext cx="8712968" cy="830997"/>
          </a:xfrm>
          <a:prstGeom prst="rect">
            <a:avLst/>
          </a:prstGeom>
          <a:noFill/>
        </p:spPr>
        <p:txBody>
          <a:bodyPr wrap="square" rtlCol="0">
            <a:spAutoFit/>
          </a:bodyPr>
          <a:lstStyle/>
          <a:p>
            <a:pPr lvl="0" indent="457200" algn="just" fontAlgn="base">
              <a:spcBef>
                <a:spcPct val="0"/>
              </a:spcBef>
              <a:spcAft>
                <a:spcPct val="0"/>
              </a:spcAft>
            </a:pPr>
            <a:r>
              <a:rPr lang="vi-VN" sz="2400" b="1" dirty="0" smtClean="0">
                <a:solidFill>
                  <a:srgbClr val="FF0000"/>
                </a:solidFill>
                <a:latin typeface="Times New Roman" pitchFamily="18" charset="0"/>
                <a:ea typeface="Times New Roman" pitchFamily="18" charset="0"/>
                <a:cs typeface="Times New Roman" pitchFamily="18" charset="0"/>
              </a:rPr>
              <a:t>3.7. MẠCH:</a:t>
            </a:r>
          </a:p>
          <a:p>
            <a:pPr lvl="0" indent="457200" algn="just" fontAlgn="base">
              <a:spcBef>
                <a:spcPct val="0"/>
              </a:spcBef>
              <a:spcAft>
                <a:spcPct val="0"/>
              </a:spcAft>
            </a:pPr>
            <a:r>
              <a:rPr lang="vi-VN" sz="2400" b="1" dirty="0" smtClean="0">
                <a:latin typeface="Times New Roman" pitchFamily="18" charset="0"/>
                <a:ea typeface="Times New Roman" pitchFamily="18" charset="0"/>
                <a:cs typeface="Times New Roman" pitchFamily="18" charset="0"/>
              </a:rPr>
              <a:t>Bảng </a:t>
            </a:r>
            <a:r>
              <a:rPr lang="vi-VN" sz="2400" b="1" dirty="0">
                <a:latin typeface="Times New Roman" pitchFamily="18" charset="0"/>
                <a:ea typeface="Times New Roman" pitchFamily="18" charset="0"/>
                <a:cs typeface="Times New Roman" pitchFamily="18" charset="0"/>
              </a:rPr>
              <a:t>3. </a:t>
            </a:r>
            <a:r>
              <a:rPr lang="vi-VN" sz="2400" b="1" dirty="0" smtClean="0">
                <a:latin typeface="Times New Roman" pitchFamily="18" charset="0"/>
                <a:ea typeface="Times New Roman" pitchFamily="18" charset="0"/>
                <a:cs typeface="Times New Roman" pitchFamily="18" charset="0"/>
              </a:rPr>
              <a:t>10: </a:t>
            </a:r>
            <a:r>
              <a:rPr lang="vi-VN" sz="2400" b="1" dirty="0">
                <a:latin typeface="Times New Roman" pitchFamily="18" charset="0"/>
                <a:ea typeface="Times New Roman" pitchFamily="18" charset="0"/>
                <a:cs typeface="Times New Roman" pitchFamily="18" charset="0"/>
              </a:rPr>
              <a:t>Trung bình mạch tại các thời điểm</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3820265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040" y="188640"/>
            <a:ext cx="7772400" cy="1143000"/>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188383079"/>
              </p:ext>
            </p:extLst>
          </p:nvPr>
        </p:nvGraphicFramePr>
        <p:xfrm>
          <a:off x="323528" y="1988840"/>
          <a:ext cx="7685349" cy="2560320"/>
        </p:xfrm>
        <a:graphic>
          <a:graphicData uri="http://schemas.openxmlformats.org/drawingml/2006/table">
            <a:tbl>
              <a:tblPr firstRow="1" firstCol="1" bandRow="1">
                <a:tableStyleId>{5C22544A-7EE6-4342-B048-85BDC9FD1C3A}</a:tableStyleId>
              </a:tblPr>
              <a:tblGrid>
                <a:gridCol w="1255786"/>
                <a:gridCol w="1255786"/>
                <a:gridCol w="1387974"/>
                <a:gridCol w="1387974"/>
                <a:gridCol w="1315732"/>
                <a:gridCol w="1082097"/>
              </a:tblGrid>
              <a:tr h="0">
                <a:tc rowSpan="2">
                  <a:txBody>
                    <a:bodyPr/>
                    <a:lstStyle/>
                    <a:p>
                      <a:pPr algn="ctr">
                        <a:lnSpc>
                          <a:spcPct val="120000"/>
                        </a:lnSpc>
                        <a:spcBef>
                          <a:spcPts val="500"/>
                        </a:spcBef>
                        <a:spcAft>
                          <a:spcPts val="0"/>
                        </a:spcAft>
                      </a:pPr>
                      <a:r>
                        <a:rPr lang="en-US" sz="14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20000"/>
                        </a:lnSpc>
                        <a:spcBef>
                          <a:spcPts val="500"/>
                        </a:spcBef>
                        <a:spcAft>
                          <a:spcPts val="0"/>
                        </a:spcAft>
                      </a:pPr>
                      <a:r>
                        <a:rPr lang="en-US"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20000"/>
                        </a:lnSpc>
                        <a:spcBef>
                          <a:spcPts val="500"/>
                        </a:spcBef>
                        <a:spcAft>
                          <a:spcPts val="0"/>
                        </a:spcAft>
                      </a:pPr>
                      <a:r>
                        <a:rPr lang="en-US"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ctr">
                        <a:lnSpc>
                          <a:spcPct val="120000"/>
                        </a:lnSpc>
                        <a:spcBef>
                          <a:spcPts val="500"/>
                        </a:spcBef>
                        <a:spcAft>
                          <a:spcPts val="0"/>
                        </a:spcAft>
                      </a:pPr>
                      <a:r>
                        <a:rPr lang="en-US" sz="1400">
                          <a:effectLst/>
                        </a:rPr>
                        <a:t>P</a:t>
                      </a:r>
                      <a:endParaRPr lang="vi-VN" sz="1100">
                        <a:effectLst/>
                        <a:latin typeface="Arial"/>
                        <a:ea typeface="Times New Roman"/>
                        <a:cs typeface="Times New Roman"/>
                      </a:endParaRPr>
                    </a:p>
                  </a:txBody>
                  <a:tcPr marL="68580" marR="68580" marT="0" marB="0" anchor="ctr"/>
                </a:tc>
              </a:tr>
              <a:tr h="0">
                <a:tc vMerge="1">
                  <a:txBody>
                    <a:bodyPr/>
                    <a:lstStyle/>
                    <a:p>
                      <a:endParaRPr lang="vi-VN"/>
                    </a:p>
                  </a:txBody>
                  <a:tcPr/>
                </a:tc>
                <a:tc>
                  <a:txBody>
                    <a:bodyPr/>
                    <a:lstStyle/>
                    <a:p>
                      <a:pPr algn="ctr">
                        <a:lnSpc>
                          <a:spcPct val="120000"/>
                        </a:lnSpc>
                        <a:spcBef>
                          <a:spcPts val="5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SD</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SD</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0">
                <a:tc>
                  <a:txBody>
                    <a:bodyPr/>
                    <a:lstStyle/>
                    <a:p>
                      <a:pPr algn="ctr">
                        <a:lnSpc>
                          <a:spcPct val="120000"/>
                        </a:lnSpc>
                        <a:spcBef>
                          <a:spcPts val="500"/>
                        </a:spcBef>
                        <a:spcAft>
                          <a:spcPts val="0"/>
                        </a:spcAft>
                      </a:pPr>
                      <a:r>
                        <a:rPr lang="en-US" sz="1400">
                          <a:effectLst/>
                        </a:rPr>
                        <a:t>T1 – 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solidFill>
                            <a:srgbClr val="FF0000"/>
                          </a:solidFill>
                          <a:effectLst/>
                        </a:rPr>
                        <a:t>6,6</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-4,1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17,9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0,02</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T2 – 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solidFill>
                            <a:srgbClr val="FF0000"/>
                          </a:solidFill>
                          <a:effectLst/>
                        </a:rPr>
                        <a:t>3,9</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11,5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12,2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0,45</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T3 - 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7,8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22,0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0,36</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T4 - 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10,2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0,20</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T5 - 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0,98</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T6 - 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12,7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0,26</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T7 - 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-5,8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9,6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-4,5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10,0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0,61</a:t>
                      </a:r>
                      <a:endParaRPr lang="vi-VN" sz="1100">
                        <a:effectLst/>
                        <a:latin typeface="Arial"/>
                        <a:ea typeface="Times New Roman"/>
                        <a:cs typeface="Times New Roman"/>
                      </a:endParaRPr>
                    </a:p>
                  </a:txBody>
                  <a:tcPr marL="68580" marR="68580" marT="0" marB="0" anchor="ctr"/>
                </a:tc>
              </a:tr>
              <a:tr h="0">
                <a:tc>
                  <a:txBody>
                    <a:bodyPr/>
                    <a:lstStyle/>
                    <a:p>
                      <a:pPr algn="ctr">
                        <a:lnSpc>
                          <a:spcPct val="120000"/>
                        </a:lnSpc>
                        <a:spcBef>
                          <a:spcPts val="500"/>
                        </a:spcBef>
                        <a:spcAft>
                          <a:spcPts val="0"/>
                        </a:spcAft>
                      </a:pPr>
                      <a:r>
                        <a:rPr lang="en-US" sz="1400">
                          <a:effectLst/>
                        </a:rPr>
                        <a:t>T8 - 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-5,6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8,6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-3,3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7,1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effectLst/>
                        </a:rPr>
                        <a:t>0,31</a:t>
                      </a:r>
                      <a:endParaRPr lang="vi-VN" sz="1100" dirty="0">
                        <a:effectLst/>
                        <a:latin typeface="Arial"/>
                        <a:ea typeface="Times New Roman"/>
                        <a:cs typeface="Times New Roman"/>
                      </a:endParaRPr>
                    </a:p>
                  </a:txBody>
                  <a:tcPr marL="68580" marR="68580" marT="0" marB="0" anchor="ctr"/>
                </a:tc>
              </a:tr>
            </a:tbl>
          </a:graphicData>
        </a:graphic>
      </p:graphicFrame>
      <p:sp>
        <p:nvSpPr>
          <p:cNvPr id="5" name="Rectangle 1"/>
          <p:cNvSpPr>
            <a:spLocks noChangeArrowheads="1"/>
          </p:cNvSpPr>
          <p:nvPr/>
        </p:nvSpPr>
        <p:spPr bwMode="auto">
          <a:xfrm>
            <a:off x="179512" y="5300480"/>
            <a:ext cx="8783960"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Mạch sau khi tiêm từ T1 – T2 có sự khác biệt rõ rệt giữa nhóm can thiệp và nhóm đối chứng, sự khác biệt có ý nghĩa thống kê (p = 0,02).</a:t>
            </a:r>
            <a:endParaRPr kumimoji="0" lang="vi-VN"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467544" y="1255735"/>
            <a:ext cx="7704856" cy="461665"/>
          </a:xfrm>
          <a:prstGeom prst="rect">
            <a:avLst/>
          </a:prstGeom>
          <a:noFill/>
        </p:spPr>
        <p:txBody>
          <a:bodyPr wrap="square" rtlCol="0">
            <a:spAutoFit/>
          </a:bodyPr>
          <a:lstStyle/>
          <a:p>
            <a:pPr lvl="0" indent="457200" algn="just" fontAlgn="base">
              <a:spcBef>
                <a:spcPct val="0"/>
              </a:spcBef>
              <a:spcAft>
                <a:spcPct val="0"/>
              </a:spcAft>
            </a:pPr>
            <a:r>
              <a:rPr lang="vi-VN" sz="2400" b="1" dirty="0">
                <a:latin typeface="Times New Roman" pitchFamily="18" charset="0"/>
                <a:ea typeface="Times New Roman" pitchFamily="18" charset="0"/>
                <a:cs typeface="Times New Roman" pitchFamily="18" charset="0"/>
              </a:rPr>
              <a:t>Bảng 3. </a:t>
            </a:r>
            <a:r>
              <a:rPr lang="vi-VN" sz="2400" b="1" dirty="0" smtClean="0">
                <a:latin typeface="Times New Roman" pitchFamily="18" charset="0"/>
                <a:ea typeface="Times New Roman" pitchFamily="18" charset="0"/>
                <a:cs typeface="Times New Roman" pitchFamily="18" charset="0"/>
              </a:rPr>
              <a:t>11: </a:t>
            </a:r>
            <a:r>
              <a:rPr lang="vi-VN" sz="2400" b="1" dirty="0">
                <a:latin typeface="Times New Roman" pitchFamily="18" charset="0"/>
                <a:ea typeface="Times New Roman" pitchFamily="18" charset="0"/>
                <a:cs typeface="Times New Roman" pitchFamily="18" charset="0"/>
              </a:rPr>
              <a:t>Thay đổi mạch</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4021339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40393020"/>
              </p:ext>
            </p:extLst>
          </p:nvPr>
        </p:nvGraphicFramePr>
        <p:xfrm>
          <a:off x="107504" y="1372652"/>
          <a:ext cx="8856983" cy="2560320"/>
        </p:xfrm>
        <a:graphic>
          <a:graphicData uri="http://schemas.openxmlformats.org/drawingml/2006/table">
            <a:tbl>
              <a:tblPr firstRow="1" firstCol="1" bandRow="1">
                <a:tableStyleId>{5C22544A-7EE6-4342-B048-85BDC9FD1C3A}</a:tableStyleId>
              </a:tblPr>
              <a:tblGrid>
                <a:gridCol w="1447231"/>
                <a:gridCol w="1447231"/>
                <a:gridCol w="1599571"/>
                <a:gridCol w="1599571"/>
                <a:gridCol w="1516316"/>
                <a:gridCol w="1247063"/>
              </a:tblGrid>
              <a:tr h="234438">
                <a:tc rowSpan="2">
                  <a:txBody>
                    <a:bodyPr/>
                    <a:lstStyle/>
                    <a:p>
                      <a:pPr algn="ctr">
                        <a:lnSpc>
                          <a:spcPct val="120000"/>
                        </a:lnSpc>
                        <a:spcBef>
                          <a:spcPts val="500"/>
                        </a:spcBef>
                        <a:spcAft>
                          <a:spcPts val="0"/>
                        </a:spcAft>
                      </a:pPr>
                      <a:r>
                        <a:rPr lang="en-US" sz="1400" dirty="0">
                          <a:effectLst/>
                        </a:rPr>
                        <a:t>Thời gian</a:t>
                      </a:r>
                      <a:endParaRPr lang="vi-VN" sz="1100" dirty="0">
                        <a:effectLst/>
                        <a:latin typeface="Arial"/>
                        <a:ea typeface="Times New Roman"/>
                        <a:cs typeface="Times New Roman"/>
                      </a:endParaRPr>
                    </a:p>
                  </a:txBody>
                  <a:tcPr marL="68580" marR="68580" marT="0" marB="0" anchor="ctr"/>
                </a:tc>
                <a:tc gridSpan="2">
                  <a:txBody>
                    <a:bodyPr/>
                    <a:lstStyle/>
                    <a:p>
                      <a:pPr algn="ctr">
                        <a:lnSpc>
                          <a:spcPct val="120000"/>
                        </a:lnSpc>
                        <a:spcBef>
                          <a:spcPts val="500"/>
                        </a:spcBef>
                        <a:spcAft>
                          <a:spcPts val="0"/>
                        </a:spcAft>
                      </a:pPr>
                      <a:r>
                        <a:rPr lang="en-US" sz="1400">
                          <a:effectLst/>
                        </a:rPr>
                        <a:t>Can thiệp</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gridSpan="2">
                  <a:txBody>
                    <a:bodyPr/>
                    <a:lstStyle/>
                    <a:p>
                      <a:pPr algn="ctr">
                        <a:lnSpc>
                          <a:spcPct val="120000"/>
                        </a:lnSpc>
                        <a:spcBef>
                          <a:spcPts val="500"/>
                        </a:spcBef>
                        <a:spcAft>
                          <a:spcPts val="0"/>
                        </a:spcAft>
                      </a:pPr>
                      <a:r>
                        <a:rPr lang="en-US" sz="1400">
                          <a:effectLst/>
                        </a:rPr>
                        <a:t>Đối chứng</a:t>
                      </a:r>
                      <a:endParaRPr lang="vi-VN" sz="1100">
                        <a:effectLst/>
                        <a:latin typeface="Arial"/>
                        <a:ea typeface="Times New Roman"/>
                        <a:cs typeface="Times New Roman"/>
                      </a:endParaRPr>
                    </a:p>
                  </a:txBody>
                  <a:tcPr marL="68580" marR="68580" marT="0" marB="0" anchor="ctr"/>
                </a:tc>
                <a:tc hMerge="1">
                  <a:txBody>
                    <a:bodyPr/>
                    <a:lstStyle/>
                    <a:p>
                      <a:endParaRPr lang="vi-VN"/>
                    </a:p>
                  </a:txBody>
                  <a:tcPr/>
                </a:tc>
                <a:tc rowSpan="2">
                  <a:txBody>
                    <a:bodyPr/>
                    <a:lstStyle/>
                    <a:p>
                      <a:pPr algn="ctr">
                        <a:lnSpc>
                          <a:spcPct val="120000"/>
                        </a:lnSpc>
                        <a:spcBef>
                          <a:spcPts val="500"/>
                        </a:spcBef>
                        <a:spcAft>
                          <a:spcPts val="0"/>
                        </a:spcAft>
                      </a:pPr>
                      <a:r>
                        <a:rPr lang="en-US" sz="1400">
                          <a:effectLst/>
                        </a:rPr>
                        <a:t>P</a:t>
                      </a:r>
                      <a:endParaRPr lang="vi-VN" sz="1100">
                        <a:effectLst/>
                        <a:latin typeface="Arial"/>
                        <a:ea typeface="Times New Roman"/>
                        <a:cs typeface="Times New Roman"/>
                      </a:endParaRPr>
                    </a:p>
                  </a:txBody>
                  <a:tcPr marL="68580" marR="68580" marT="0" marB="0"/>
                </a:tc>
              </a:tr>
              <a:tr h="234438">
                <a:tc vMerge="1">
                  <a:txBody>
                    <a:bodyPr/>
                    <a:lstStyle/>
                    <a:p>
                      <a:endParaRPr lang="vi-VN"/>
                    </a:p>
                  </a:txBody>
                  <a:tcPr/>
                </a:tc>
                <a:tc>
                  <a:txBody>
                    <a:bodyPr/>
                    <a:lstStyle/>
                    <a:p>
                      <a:pPr algn="ctr">
                        <a:lnSpc>
                          <a:spcPct val="120000"/>
                        </a:lnSpc>
                        <a:spcBef>
                          <a:spcPts val="5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effectLst/>
                        </a:rPr>
                        <a:t>SD</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Mạch</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SD</a:t>
                      </a:r>
                      <a:endParaRPr lang="vi-VN" sz="1100">
                        <a:effectLst/>
                        <a:latin typeface="Arial"/>
                        <a:ea typeface="Times New Roman"/>
                        <a:cs typeface="Times New Roman"/>
                      </a:endParaRPr>
                    </a:p>
                  </a:txBody>
                  <a:tcPr marL="68580" marR="68580" marT="0" marB="0" anchor="ctr"/>
                </a:tc>
                <a:tc vMerge="1">
                  <a:txBody>
                    <a:bodyPr/>
                    <a:lstStyle/>
                    <a:p>
                      <a:endParaRPr lang="vi-VN"/>
                    </a:p>
                  </a:txBody>
                  <a:tcPr/>
                </a:tc>
              </a:tr>
              <a:tr h="234438">
                <a:tc>
                  <a:txBody>
                    <a:bodyPr/>
                    <a:lstStyle/>
                    <a:p>
                      <a:pPr algn="ctr">
                        <a:lnSpc>
                          <a:spcPct val="120000"/>
                        </a:lnSpc>
                        <a:spcBef>
                          <a:spcPts val="500"/>
                        </a:spcBef>
                        <a:spcAft>
                          <a:spcPts val="0"/>
                        </a:spcAft>
                      </a:pPr>
                      <a:r>
                        <a:rPr lang="en-US" sz="1400">
                          <a:effectLst/>
                        </a:rPr>
                        <a:t>T1 – T2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-4,1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17,9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0,02</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solidFill>
                            <a:srgbClr val="FF0000"/>
                          </a:solidFill>
                          <a:effectLst/>
                        </a:rPr>
                        <a:t>10,5</a:t>
                      </a:r>
                      <a:endParaRPr lang="vi-VN" sz="1100" dirty="0">
                        <a:solidFill>
                          <a:srgbClr val="FF0000"/>
                        </a:solidFill>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16,2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0,07</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T4</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8,0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effectLst/>
                        </a:rPr>
                        <a:t>15,7</a:t>
                      </a:r>
                      <a:endParaRPr lang="vi-VN" sz="1100" dirty="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3,5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27,1</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0,43</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14,9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17,6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0,43</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4,8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17,7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21,9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0,29</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18,2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-2,6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18,5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0,88</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T8</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-7,7</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15,6</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-6,3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15,5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0,73</a:t>
                      </a:r>
                      <a:endParaRPr lang="vi-VN" sz="1100">
                        <a:effectLst/>
                        <a:latin typeface="Arial"/>
                        <a:ea typeface="Times New Roman"/>
                        <a:cs typeface="Times New Roman"/>
                      </a:endParaRPr>
                    </a:p>
                  </a:txBody>
                  <a:tcPr marL="68580" marR="68580" marT="0" marB="0"/>
                </a:tc>
              </a:tr>
              <a:tr h="234438">
                <a:tc>
                  <a:txBody>
                    <a:bodyPr/>
                    <a:lstStyle/>
                    <a:p>
                      <a:pPr algn="ctr">
                        <a:lnSpc>
                          <a:spcPct val="120000"/>
                        </a:lnSpc>
                        <a:spcBef>
                          <a:spcPts val="500"/>
                        </a:spcBef>
                        <a:spcAft>
                          <a:spcPts val="0"/>
                        </a:spcAft>
                      </a:pPr>
                      <a:r>
                        <a:rPr lang="en-US" sz="1400">
                          <a:effectLst/>
                        </a:rPr>
                        <a:t>T1 - T9</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-13,3</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13,2</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-9,5</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a:effectLst/>
                        </a:rPr>
                        <a:t>17,0</a:t>
                      </a:r>
                      <a:endParaRPr lang="vi-VN" sz="1100">
                        <a:effectLst/>
                        <a:latin typeface="Arial"/>
                        <a:ea typeface="Times New Roman"/>
                        <a:cs typeface="Times New Roman"/>
                      </a:endParaRPr>
                    </a:p>
                  </a:txBody>
                  <a:tcPr marL="68580" marR="68580" marT="0" marB="0" anchor="ctr"/>
                </a:tc>
                <a:tc>
                  <a:txBody>
                    <a:bodyPr/>
                    <a:lstStyle/>
                    <a:p>
                      <a:pPr algn="ctr">
                        <a:lnSpc>
                          <a:spcPct val="120000"/>
                        </a:lnSpc>
                        <a:spcBef>
                          <a:spcPts val="500"/>
                        </a:spcBef>
                        <a:spcAft>
                          <a:spcPts val="0"/>
                        </a:spcAft>
                      </a:pPr>
                      <a:r>
                        <a:rPr lang="en-US" sz="1400" dirty="0">
                          <a:effectLst/>
                        </a:rPr>
                        <a:t>0,35</a:t>
                      </a:r>
                      <a:endParaRPr lang="vi-VN" sz="1100" dirty="0">
                        <a:effectLst/>
                        <a:latin typeface="Arial"/>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144016" y="4548609"/>
            <a:ext cx="8999984" cy="19389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7200" algn="just" eaLnBrk="0" fontAlgn="base" hangingPunct="0">
              <a:spcBef>
                <a:spcPct val="0"/>
              </a:spcBef>
              <a:spcAft>
                <a:spcPct val="0"/>
              </a:spcAft>
            </a:pPr>
            <a:r>
              <a:rPr kumimoji="0" lang="vi-V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SS mạch</a:t>
            </a:r>
            <a:r>
              <a:rPr kumimoji="0" lang="vi-VN"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T1- T2, nhóm loxen ↑ , nhóm chứng↓(p = 0,02). T3 M</a:t>
            </a:r>
            <a:r>
              <a:rPr kumimoji="0" lang="vi-VN"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TB</a:t>
            </a:r>
            <a:r>
              <a:rPr lang="vi-VN" sz="2000" dirty="0">
                <a:latin typeface="Times New Roman" pitchFamily="18" charset="0"/>
                <a:ea typeface="Times New Roman" pitchFamily="18" charset="0"/>
                <a:cs typeface="Times New Roman" pitchFamily="18" charset="0"/>
              </a:rPr>
              <a:t> </a:t>
            </a:r>
            <a:r>
              <a:rPr lang="vi-VN" sz="2000" dirty="0" smtClean="0">
                <a:latin typeface="Times New Roman" pitchFamily="18" charset="0"/>
                <a:ea typeface="Times New Roman" pitchFamily="18" charset="0"/>
                <a:cs typeface="Times New Roman" pitchFamily="18" charset="0"/>
              </a:rPr>
              <a:t>↑ cao nhất 10,5 nhịp ( chiếm 10,3%).</a:t>
            </a:r>
            <a:r>
              <a:rPr kumimoji="0" lang="vi-VN"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Từ</a:t>
            </a:r>
            <a:r>
              <a:rPr kumimoji="0" lang="vi-VN"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T2-T6  tăng ở nhóm NC, ở nhóm chứng cũng ↑ từ T3-T5 sau đó cùng giảm.</a:t>
            </a:r>
            <a:endParaRPr lang="vi-VN" sz="2000" dirty="0">
              <a:latin typeface="Arial" pitchFamily="34" charset="0"/>
              <a:cs typeface="Arial" pitchFamily="34" charset="0"/>
            </a:endParaRPr>
          </a:p>
          <a:p>
            <a:pPr lvl="0" indent="457200" algn="just" eaLnBrk="0" fontAlgn="base" hangingPunct="0">
              <a:spcBef>
                <a:spcPct val="0"/>
              </a:spcBef>
              <a:spcAft>
                <a:spcPct val="0"/>
              </a:spcAft>
            </a:pPr>
            <a:r>
              <a:rPr kumimoji="0" lang="vi-VN"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Chen TL </a:t>
            </a:r>
            <a:r>
              <a:rPr kumimoji="0" lang="vi-VN"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tăng cao nhất</a:t>
            </a:r>
            <a:r>
              <a:rPr kumimoji="0" lang="vi-VN" sz="20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8%, </a:t>
            </a:r>
          </a:p>
          <a:p>
            <a:pPr lvl="0" indent="457200" algn="just" eaLnBrk="0" fontAlgn="base" hangingPunct="0">
              <a:spcBef>
                <a:spcPct val="0"/>
              </a:spcBef>
              <a:spcAft>
                <a:spcPct val="0"/>
              </a:spcAft>
            </a:pPr>
            <a:r>
              <a:rPr lang="vi-VN" sz="2000" b="1" i="1" dirty="0" smtClean="0"/>
              <a:t>Tomoki Nishiyama: </a:t>
            </a:r>
            <a:r>
              <a:rPr lang="vi-VN" sz="2000" dirty="0" smtClean="0"/>
              <a:t>↑ cao </a:t>
            </a:r>
            <a:r>
              <a:rPr lang="vi-VN" sz="2000" dirty="0"/>
              <a:t>nhất là 15 nhịp (16,7</a:t>
            </a:r>
            <a:r>
              <a:rPr lang="vi-VN" sz="2000" dirty="0" smtClean="0"/>
              <a:t>%).</a:t>
            </a:r>
          </a:p>
          <a:p>
            <a:pPr lvl="0" indent="457200" algn="just" eaLnBrk="0" fontAlgn="base" hangingPunct="0">
              <a:spcBef>
                <a:spcPct val="0"/>
              </a:spcBef>
              <a:spcAft>
                <a:spcPct val="0"/>
              </a:spcAft>
            </a:pPr>
            <a:r>
              <a:rPr kumimoji="0" lang="vi-VN"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Cheung:</a:t>
            </a:r>
            <a:r>
              <a:rPr kumimoji="0" lang="vi-VN"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vi-VN"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lại không thấy sự thay đổi về tần số mạch.</a:t>
            </a:r>
            <a:endParaRPr kumimoji="0" lang="vi-VN"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95536" y="910987"/>
            <a:ext cx="8136904" cy="461665"/>
          </a:xfrm>
          <a:prstGeom prst="rect">
            <a:avLst/>
          </a:prstGeom>
          <a:noFill/>
        </p:spPr>
        <p:txBody>
          <a:bodyPr wrap="square" rtlCol="0">
            <a:spAutoFit/>
          </a:bodyPr>
          <a:lstStyle/>
          <a:p>
            <a:pPr lvl="0" indent="457200" algn="just" fontAlgn="base">
              <a:spcBef>
                <a:spcPct val="0"/>
              </a:spcBef>
              <a:spcAft>
                <a:spcPct val="0"/>
              </a:spcAft>
            </a:pPr>
            <a:r>
              <a:rPr lang="vi-VN" sz="2400" b="1" dirty="0">
                <a:latin typeface="Times New Roman" pitchFamily="18" charset="0"/>
                <a:ea typeface="Times New Roman" pitchFamily="18" charset="0"/>
                <a:cs typeface="Times New Roman" pitchFamily="18" charset="0"/>
              </a:rPr>
              <a:t>Bảng 3. </a:t>
            </a:r>
            <a:r>
              <a:rPr lang="vi-VN" sz="2400" b="1" dirty="0" smtClean="0">
                <a:latin typeface="Times New Roman" pitchFamily="18" charset="0"/>
                <a:ea typeface="Times New Roman" pitchFamily="18" charset="0"/>
                <a:cs typeface="Times New Roman" pitchFamily="18" charset="0"/>
              </a:rPr>
              <a:t>12: </a:t>
            </a:r>
            <a:r>
              <a:rPr lang="vi-VN" sz="2400" b="1" dirty="0">
                <a:latin typeface="Times New Roman" pitchFamily="18" charset="0"/>
                <a:ea typeface="Times New Roman" pitchFamily="18" charset="0"/>
                <a:cs typeface="Times New Roman" pitchFamily="18" charset="0"/>
              </a:rPr>
              <a:t>Thay đổi mạch so với thời điểm đầu tiên</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4130181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99392"/>
            <a:ext cx="7772400" cy="922114"/>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647778572"/>
              </p:ext>
            </p:extLst>
          </p:nvPr>
        </p:nvGraphicFramePr>
        <p:xfrm>
          <a:off x="269522" y="1634554"/>
          <a:ext cx="8526123" cy="2668752"/>
        </p:xfrm>
        <a:graphic>
          <a:graphicData uri="http://schemas.openxmlformats.org/drawingml/2006/table">
            <a:tbl>
              <a:tblPr firstRow="1" firstCol="1" bandRow="1">
                <a:tableStyleId>{5C22544A-7EE6-4342-B048-85BDC9FD1C3A}</a:tableStyleId>
              </a:tblPr>
              <a:tblGrid>
                <a:gridCol w="1188067"/>
                <a:gridCol w="1397725"/>
                <a:gridCol w="1467612"/>
                <a:gridCol w="1537497"/>
                <a:gridCol w="1327838"/>
                <a:gridCol w="908522"/>
                <a:gridCol w="698862"/>
              </a:tblGrid>
              <a:tr h="172838">
                <a:tc rowSpan="2" gridSpan="2">
                  <a:txBody>
                    <a:bodyPr/>
                    <a:lstStyle/>
                    <a:p>
                      <a:pPr algn="just">
                        <a:lnSpc>
                          <a:spcPct val="120000"/>
                        </a:lnSpc>
                        <a:spcBef>
                          <a:spcPts val="500"/>
                        </a:spcBef>
                        <a:spcAft>
                          <a:spcPts val="0"/>
                        </a:spcAft>
                      </a:pPr>
                      <a:r>
                        <a:rPr lang="vi-VN" sz="1000" dirty="0">
                          <a:effectLst/>
                        </a:rPr>
                        <a:t> </a:t>
                      </a:r>
                      <a:endParaRPr lang="vi-VN" sz="800" dirty="0">
                        <a:effectLst/>
                        <a:latin typeface="Arial"/>
                        <a:ea typeface="Times New Roman"/>
                        <a:cs typeface="Times New Roman"/>
                      </a:endParaRPr>
                    </a:p>
                  </a:txBody>
                  <a:tcPr marL="47102" marR="47102" marT="0" marB="0" anchor="ctr"/>
                </a:tc>
                <a:tc rowSpan="2" hMerge="1">
                  <a:txBody>
                    <a:bodyPr/>
                    <a:lstStyle/>
                    <a:p>
                      <a:endParaRPr lang="vi-VN"/>
                    </a:p>
                  </a:txBody>
                  <a:tcPr/>
                </a:tc>
                <a:tc gridSpan="2">
                  <a:txBody>
                    <a:bodyPr/>
                    <a:lstStyle/>
                    <a:p>
                      <a:pPr algn="ctr">
                        <a:lnSpc>
                          <a:spcPct val="120000"/>
                        </a:lnSpc>
                        <a:spcBef>
                          <a:spcPts val="500"/>
                        </a:spcBef>
                        <a:spcAft>
                          <a:spcPts val="0"/>
                        </a:spcAft>
                      </a:pPr>
                      <a:r>
                        <a:rPr lang="vi-VN" sz="1000">
                          <a:effectLst/>
                        </a:rPr>
                        <a:t>Can thiệp</a:t>
                      </a:r>
                      <a:endParaRPr lang="vi-VN" sz="800">
                        <a:effectLst/>
                        <a:latin typeface="Arial"/>
                        <a:ea typeface="Times New Roman"/>
                        <a:cs typeface="Times New Roman"/>
                      </a:endParaRPr>
                    </a:p>
                  </a:txBody>
                  <a:tcPr marL="47102" marR="47102" marT="0" marB="0" anchor="ctr"/>
                </a:tc>
                <a:tc hMerge="1">
                  <a:txBody>
                    <a:bodyPr/>
                    <a:lstStyle/>
                    <a:p>
                      <a:endParaRPr lang="vi-VN"/>
                    </a:p>
                  </a:txBody>
                  <a:tcPr/>
                </a:tc>
                <a:tc gridSpan="2">
                  <a:txBody>
                    <a:bodyPr/>
                    <a:lstStyle/>
                    <a:p>
                      <a:pPr algn="ctr">
                        <a:lnSpc>
                          <a:spcPct val="120000"/>
                        </a:lnSpc>
                        <a:spcBef>
                          <a:spcPts val="500"/>
                        </a:spcBef>
                        <a:spcAft>
                          <a:spcPts val="0"/>
                        </a:spcAft>
                      </a:pPr>
                      <a:r>
                        <a:rPr lang="vi-VN" sz="1000">
                          <a:effectLst/>
                        </a:rPr>
                        <a:t>Đối chứng</a:t>
                      </a:r>
                      <a:endParaRPr lang="vi-VN" sz="800">
                        <a:effectLst/>
                        <a:latin typeface="Arial"/>
                        <a:ea typeface="Times New Roman"/>
                        <a:cs typeface="Times New Roman"/>
                      </a:endParaRPr>
                    </a:p>
                  </a:txBody>
                  <a:tcPr marL="47102" marR="47102" marT="0" marB="0" anchor="ctr"/>
                </a:tc>
                <a:tc hMerge="1">
                  <a:txBody>
                    <a:bodyPr/>
                    <a:lstStyle/>
                    <a:p>
                      <a:endParaRPr lang="vi-VN"/>
                    </a:p>
                  </a:txBody>
                  <a:tcPr/>
                </a:tc>
                <a:tc rowSpan="2">
                  <a:txBody>
                    <a:bodyPr/>
                    <a:lstStyle/>
                    <a:p>
                      <a:pPr algn="ctr">
                        <a:lnSpc>
                          <a:spcPct val="120000"/>
                        </a:lnSpc>
                        <a:spcBef>
                          <a:spcPts val="500"/>
                        </a:spcBef>
                        <a:spcAft>
                          <a:spcPts val="0"/>
                        </a:spcAft>
                      </a:pPr>
                      <a:r>
                        <a:rPr lang="vi-VN" sz="1000">
                          <a:effectLst/>
                        </a:rPr>
                        <a:t>P</a:t>
                      </a:r>
                      <a:endParaRPr lang="vi-VN" sz="800">
                        <a:effectLst/>
                        <a:latin typeface="Arial"/>
                        <a:ea typeface="Times New Roman"/>
                        <a:cs typeface="Times New Roman"/>
                      </a:endParaRPr>
                    </a:p>
                  </a:txBody>
                  <a:tcPr marL="47102" marR="47102" marT="0" marB="0" anchor="ctr"/>
                </a:tc>
              </a:tr>
              <a:tr h="172838">
                <a:tc gridSpan="2" vMerge="1">
                  <a:txBody>
                    <a:bodyPr/>
                    <a:lstStyle/>
                    <a:p>
                      <a:endParaRPr lang="vi-VN"/>
                    </a:p>
                  </a:txBody>
                  <a:tcPr/>
                </a:tc>
                <a:tc hMerge="1" vMerge="1">
                  <a:txBody>
                    <a:bodyPr/>
                    <a:lstStyle/>
                    <a:p>
                      <a:endParaRPr lang="vi-VN"/>
                    </a:p>
                  </a:txBody>
                  <a:tcPr/>
                </a:tc>
                <a:tc>
                  <a:txBody>
                    <a:bodyPr/>
                    <a:lstStyle/>
                    <a:p>
                      <a:pPr algn="ctr">
                        <a:lnSpc>
                          <a:spcPct val="120000"/>
                        </a:lnSpc>
                        <a:spcBef>
                          <a:spcPts val="500"/>
                        </a:spcBef>
                        <a:spcAft>
                          <a:spcPts val="0"/>
                        </a:spcAft>
                      </a:pPr>
                      <a:r>
                        <a:rPr lang="vi-VN" sz="1000">
                          <a:effectLst/>
                        </a:rPr>
                        <a:t>Trung bình</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SD</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Trung bình</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SD</a:t>
                      </a:r>
                      <a:endParaRPr lang="vi-VN" sz="800">
                        <a:effectLst/>
                        <a:latin typeface="Arial"/>
                        <a:ea typeface="Times New Roman"/>
                        <a:cs typeface="Times New Roman"/>
                      </a:endParaRPr>
                    </a:p>
                  </a:txBody>
                  <a:tcPr marL="47102" marR="47102" marT="0" marB="0" anchor="ctr"/>
                </a:tc>
                <a:tc vMerge="1">
                  <a:txBody>
                    <a:bodyPr/>
                    <a:lstStyle/>
                    <a:p>
                      <a:endParaRPr lang="vi-VN"/>
                    </a:p>
                  </a:txBody>
                  <a:tcPr/>
                </a:tc>
              </a:tr>
              <a:tr h="383832">
                <a:tc rowSpan="3">
                  <a:txBody>
                    <a:bodyPr/>
                    <a:lstStyle/>
                    <a:p>
                      <a:pPr algn="ctr">
                        <a:lnSpc>
                          <a:spcPct val="120000"/>
                        </a:lnSpc>
                        <a:spcBef>
                          <a:spcPts val="500"/>
                        </a:spcBef>
                        <a:spcAft>
                          <a:spcPts val="0"/>
                        </a:spcAft>
                      </a:pPr>
                      <a:r>
                        <a:rPr lang="vi-VN" sz="1000" dirty="0">
                          <a:effectLst/>
                        </a:rPr>
                        <a:t>Trước</a:t>
                      </a:r>
                      <a:endParaRPr lang="vi-VN" sz="800" dirty="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effectLst/>
                        </a:rPr>
                        <a:t>HC</a:t>
                      </a:r>
                      <a:endParaRPr lang="vi-VN" sz="800" dirty="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chemeClr val="tx1"/>
                          </a:solidFill>
                          <a:effectLst/>
                        </a:rPr>
                        <a:t>4,4</a:t>
                      </a:r>
                      <a:endParaRPr lang="vi-VN" sz="800" dirty="0">
                        <a:solidFill>
                          <a:schemeClr val="tx1"/>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1,3</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4,6</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0,7</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0,73</a:t>
                      </a:r>
                      <a:endParaRPr lang="vi-VN" sz="800">
                        <a:effectLst/>
                        <a:latin typeface="Arial"/>
                        <a:ea typeface="Times New Roman"/>
                        <a:cs typeface="Times New Roman"/>
                      </a:endParaRPr>
                    </a:p>
                  </a:txBody>
                  <a:tcPr marL="47102" marR="47102" marT="0" marB="0" anchor="ctr"/>
                </a:tc>
              </a:tr>
              <a:tr h="383832">
                <a:tc vMerge="1">
                  <a:txBody>
                    <a:bodyPr/>
                    <a:lstStyle/>
                    <a:p>
                      <a:endParaRPr lang="vi-VN"/>
                    </a:p>
                  </a:txBody>
                  <a:tcPr/>
                </a:tc>
                <a:tc>
                  <a:txBody>
                    <a:bodyPr/>
                    <a:lstStyle/>
                    <a:p>
                      <a:pPr algn="ctr">
                        <a:lnSpc>
                          <a:spcPct val="120000"/>
                        </a:lnSpc>
                        <a:spcBef>
                          <a:spcPts val="500"/>
                        </a:spcBef>
                        <a:spcAft>
                          <a:spcPts val="0"/>
                        </a:spcAft>
                      </a:pPr>
                      <a:r>
                        <a:rPr lang="vi-VN" sz="1000">
                          <a:effectLst/>
                        </a:rPr>
                        <a:t>Hb</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chemeClr val="tx1"/>
                          </a:solidFill>
                          <a:effectLst/>
                        </a:rPr>
                        <a:t>128,5</a:t>
                      </a:r>
                      <a:endParaRPr lang="vi-VN" sz="800" dirty="0">
                        <a:solidFill>
                          <a:schemeClr val="tx1"/>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15,3</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129,8</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15,3</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0,84</a:t>
                      </a:r>
                      <a:endParaRPr lang="vi-VN" sz="800">
                        <a:effectLst/>
                        <a:latin typeface="Arial"/>
                        <a:ea typeface="Times New Roman"/>
                        <a:cs typeface="Times New Roman"/>
                      </a:endParaRPr>
                    </a:p>
                  </a:txBody>
                  <a:tcPr marL="47102" marR="47102" marT="0" marB="0" anchor="ctr"/>
                </a:tc>
              </a:tr>
              <a:tr h="383832">
                <a:tc vMerge="1">
                  <a:txBody>
                    <a:bodyPr/>
                    <a:lstStyle/>
                    <a:p>
                      <a:endParaRPr lang="vi-VN"/>
                    </a:p>
                  </a:txBody>
                  <a:tcPr/>
                </a:tc>
                <a:tc>
                  <a:txBody>
                    <a:bodyPr/>
                    <a:lstStyle/>
                    <a:p>
                      <a:pPr algn="ctr">
                        <a:lnSpc>
                          <a:spcPct val="120000"/>
                        </a:lnSpc>
                        <a:spcBef>
                          <a:spcPts val="500"/>
                        </a:spcBef>
                        <a:spcAft>
                          <a:spcPts val="0"/>
                        </a:spcAft>
                      </a:pPr>
                      <a:r>
                        <a:rPr lang="vi-VN" sz="1000">
                          <a:effectLst/>
                        </a:rPr>
                        <a:t>Hema</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chemeClr val="tx1"/>
                          </a:solidFill>
                          <a:effectLst/>
                        </a:rPr>
                        <a:t>0,4</a:t>
                      </a:r>
                      <a:endParaRPr lang="vi-VN" sz="800" dirty="0">
                        <a:solidFill>
                          <a:schemeClr val="tx1"/>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0,0</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0,4</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0,0</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0,55</a:t>
                      </a:r>
                      <a:endParaRPr lang="vi-VN" sz="800">
                        <a:effectLst/>
                        <a:latin typeface="Arial"/>
                        <a:ea typeface="Times New Roman"/>
                        <a:cs typeface="Times New Roman"/>
                      </a:endParaRPr>
                    </a:p>
                  </a:txBody>
                  <a:tcPr marL="47102" marR="47102" marT="0" marB="0" anchor="ctr"/>
                </a:tc>
              </a:tr>
              <a:tr h="383832">
                <a:tc rowSpan="3">
                  <a:txBody>
                    <a:bodyPr/>
                    <a:lstStyle/>
                    <a:p>
                      <a:pPr algn="ctr">
                        <a:lnSpc>
                          <a:spcPct val="120000"/>
                        </a:lnSpc>
                        <a:spcBef>
                          <a:spcPts val="500"/>
                        </a:spcBef>
                        <a:spcAft>
                          <a:spcPts val="0"/>
                        </a:spcAft>
                      </a:pPr>
                      <a:r>
                        <a:rPr lang="vi-VN" sz="1000" dirty="0">
                          <a:effectLst/>
                        </a:rPr>
                        <a:t>Sau</a:t>
                      </a:r>
                      <a:endParaRPr lang="vi-VN" sz="800" dirty="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HC</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rgbClr val="FF0000"/>
                          </a:solidFill>
                          <a:effectLst/>
                        </a:rPr>
                        <a:t>3,7</a:t>
                      </a:r>
                      <a:endParaRPr lang="vi-VN" sz="800" dirty="0">
                        <a:solidFill>
                          <a:srgbClr val="FF000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0,5</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rgbClr val="0070C0"/>
                          </a:solidFill>
                          <a:effectLst/>
                        </a:rPr>
                        <a:t>3,</a:t>
                      </a:r>
                      <a:r>
                        <a:rPr lang="en-US" sz="1000" dirty="0">
                          <a:solidFill>
                            <a:srgbClr val="0070C0"/>
                          </a:solidFill>
                          <a:effectLst/>
                        </a:rPr>
                        <a:t>2</a:t>
                      </a:r>
                      <a:endParaRPr lang="vi-VN" sz="800" dirty="0">
                        <a:solidFill>
                          <a:srgbClr val="0070C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0,6</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0,83</a:t>
                      </a:r>
                      <a:endParaRPr lang="vi-VN" sz="800">
                        <a:effectLst/>
                        <a:latin typeface="Arial"/>
                        <a:ea typeface="Times New Roman"/>
                        <a:cs typeface="Times New Roman"/>
                      </a:endParaRPr>
                    </a:p>
                  </a:txBody>
                  <a:tcPr marL="47102" marR="47102" marT="0" marB="0" anchor="ctr"/>
                </a:tc>
              </a:tr>
              <a:tr h="383832">
                <a:tc vMerge="1">
                  <a:txBody>
                    <a:bodyPr/>
                    <a:lstStyle/>
                    <a:p>
                      <a:endParaRPr lang="vi-VN"/>
                    </a:p>
                  </a:txBody>
                  <a:tcPr/>
                </a:tc>
                <a:tc>
                  <a:txBody>
                    <a:bodyPr/>
                    <a:lstStyle/>
                    <a:p>
                      <a:pPr algn="ctr">
                        <a:lnSpc>
                          <a:spcPct val="120000"/>
                        </a:lnSpc>
                        <a:spcBef>
                          <a:spcPts val="500"/>
                        </a:spcBef>
                        <a:spcAft>
                          <a:spcPts val="0"/>
                        </a:spcAft>
                      </a:pPr>
                      <a:r>
                        <a:rPr lang="vi-VN" sz="1000">
                          <a:effectLst/>
                        </a:rPr>
                        <a:t>Hb</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rgbClr val="FF0000"/>
                          </a:solidFill>
                          <a:effectLst/>
                        </a:rPr>
                        <a:t>101,6</a:t>
                      </a:r>
                      <a:endParaRPr lang="vi-VN" sz="800" dirty="0">
                        <a:solidFill>
                          <a:srgbClr val="FF000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17,7</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en-US" sz="1000" dirty="0">
                          <a:solidFill>
                            <a:srgbClr val="0070C0"/>
                          </a:solidFill>
                          <a:effectLst/>
                        </a:rPr>
                        <a:t>96</a:t>
                      </a:r>
                      <a:r>
                        <a:rPr lang="vi-VN" sz="1000" dirty="0">
                          <a:solidFill>
                            <a:srgbClr val="0070C0"/>
                          </a:solidFill>
                          <a:effectLst/>
                        </a:rPr>
                        <a:t>,6</a:t>
                      </a:r>
                      <a:endParaRPr lang="vi-VN" sz="800" dirty="0">
                        <a:solidFill>
                          <a:srgbClr val="0070C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1</a:t>
                      </a:r>
                      <a:r>
                        <a:rPr lang="en-US" sz="1000">
                          <a:effectLst/>
                        </a:rPr>
                        <a:t>5</a:t>
                      </a:r>
                      <a:r>
                        <a:rPr lang="vi-VN" sz="1000">
                          <a:effectLst/>
                        </a:rPr>
                        <a:t>,7</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0,64</a:t>
                      </a:r>
                      <a:endParaRPr lang="vi-VN" sz="800">
                        <a:effectLst/>
                        <a:latin typeface="Arial"/>
                        <a:ea typeface="Times New Roman"/>
                        <a:cs typeface="Times New Roman"/>
                      </a:endParaRPr>
                    </a:p>
                  </a:txBody>
                  <a:tcPr marL="47102" marR="47102" marT="0" marB="0" anchor="ctr"/>
                </a:tc>
              </a:tr>
              <a:tr h="383832">
                <a:tc vMerge="1">
                  <a:txBody>
                    <a:bodyPr/>
                    <a:lstStyle/>
                    <a:p>
                      <a:endParaRPr lang="vi-VN"/>
                    </a:p>
                  </a:txBody>
                  <a:tcPr/>
                </a:tc>
                <a:tc>
                  <a:txBody>
                    <a:bodyPr/>
                    <a:lstStyle/>
                    <a:p>
                      <a:pPr algn="ctr">
                        <a:lnSpc>
                          <a:spcPct val="120000"/>
                        </a:lnSpc>
                        <a:spcBef>
                          <a:spcPts val="500"/>
                        </a:spcBef>
                        <a:spcAft>
                          <a:spcPts val="0"/>
                        </a:spcAft>
                      </a:pPr>
                      <a:r>
                        <a:rPr lang="vi-VN" sz="1000">
                          <a:effectLst/>
                        </a:rPr>
                        <a:t>Hema</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rgbClr val="FF0000"/>
                          </a:solidFill>
                          <a:effectLst/>
                        </a:rPr>
                        <a:t>0,3</a:t>
                      </a:r>
                      <a:endParaRPr lang="vi-VN" sz="800" dirty="0">
                        <a:solidFill>
                          <a:srgbClr val="FF000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0,1</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solidFill>
                            <a:srgbClr val="0070C0"/>
                          </a:solidFill>
                          <a:effectLst/>
                        </a:rPr>
                        <a:t>0,</a:t>
                      </a:r>
                      <a:r>
                        <a:rPr lang="en-US" sz="1000" dirty="0">
                          <a:solidFill>
                            <a:srgbClr val="0070C0"/>
                          </a:solidFill>
                          <a:effectLst/>
                        </a:rPr>
                        <a:t>29</a:t>
                      </a:r>
                      <a:endParaRPr lang="vi-VN" sz="800" dirty="0">
                        <a:solidFill>
                          <a:srgbClr val="0070C0"/>
                        </a:solidFill>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a:effectLst/>
                        </a:rPr>
                        <a:t>0,0</a:t>
                      </a:r>
                      <a:endParaRPr lang="vi-VN" sz="800">
                        <a:effectLst/>
                        <a:latin typeface="Arial"/>
                        <a:ea typeface="Times New Roman"/>
                        <a:cs typeface="Times New Roman"/>
                      </a:endParaRPr>
                    </a:p>
                  </a:txBody>
                  <a:tcPr marL="47102" marR="47102" marT="0" marB="0" anchor="ctr"/>
                </a:tc>
                <a:tc>
                  <a:txBody>
                    <a:bodyPr/>
                    <a:lstStyle/>
                    <a:p>
                      <a:pPr algn="ctr">
                        <a:lnSpc>
                          <a:spcPct val="120000"/>
                        </a:lnSpc>
                        <a:spcBef>
                          <a:spcPts val="500"/>
                        </a:spcBef>
                        <a:spcAft>
                          <a:spcPts val="0"/>
                        </a:spcAft>
                      </a:pPr>
                      <a:r>
                        <a:rPr lang="vi-VN" sz="1000" dirty="0">
                          <a:effectLst/>
                        </a:rPr>
                        <a:t>0,66</a:t>
                      </a:r>
                      <a:endParaRPr lang="vi-VN" sz="800" dirty="0">
                        <a:effectLst/>
                        <a:latin typeface="Arial"/>
                        <a:ea typeface="Times New Roman"/>
                        <a:cs typeface="Times New Roman"/>
                      </a:endParaRPr>
                    </a:p>
                  </a:txBody>
                  <a:tcPr marL="47102" marR="47102" marT="0" marB="0" anchor="ctr"/>
                </a:tc>
              </a:tr>
            </a:tbl>
          </a:graphicData>
        </a:graphic>
      </p:graphicFrame>
      <p:sp>
        <p:nvSpPr>
          <p:cNvPr id="5" name="Rectangle 1"/>
          <p:cNvSpPr>
            <a:spLocks noChangeArrowheads="1"/>
          </p:cNvSpPr>
          <p:nvPr/>
        </p:nvSpPr>
        <p:spPr bwMode="auto">
          <a:xfrm>
            <a:off x="107504" y="4283224"/>
            <a:ext cx="8928992" cy="2554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SS trướcvà</a:t>
            </a:r>
            <a:r>
              <a:rPr kumimoji="0" lang="vi-VN" sz="2000" b="0" i="0" u="none" strike="noStrike" cap="none" normalizeH="0" dirty="0" smtClean="0">
                <a:ln>
                  <a:noFill/>
                </a:ln>
                <a:solidFill>
                  <a:schemeClr val="tx1"/>
                </a:solidFill>
                <a:effectLst/>
                <a:ea typeface="Times New Roman" pitchFamily="18" charset="0"/>
                <a:cs typeface="Times New Roman" pitchFamily="18" charset="0"/>
              </a:rPr>
              <a:t> sau PT : </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hồng cầu,Hmt,</a:t>
            </a:r>
            <a:r>
              <a:rPr kumimoji="0" lang="en-US" sz="2000" b="0" i="0" u="none" strike="noStrike" cap="none" normalizeH="0" dirty="0" smtClean="0">
                <a:ln>
                  <a:noFill/>
                </a:ln>
                <a:solidFill>
                  <a:schemeClr val="tx1"/>
                </a:solidFill>
                <a:effectLst/>
                <a:ea typeface="Times New Roman" pitchFamily="18" charset="0"/>
                <a:cs typeface="Times New Roman" pitchFamily="18" charset="0"/>
              </a:rPr>
              <a:t> Hb ↓, và nhiều hơn </a:t>
            </a: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ở nhóm NC.</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(p &gt; 0,05).</a:t>
            </a:r>
            <a:endParaRPr kumimoji="0" lang="vi-VN"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000" b="0" i="0" u="none" strike="noStrike" cap="none" normalizeH="0" baseline="0" dirty="0" smtClean="0">
                <a:ln>
                  <a:noFill/>
                </a:ln>
                <a:solidFill>
                  <a:schemeClr val="tx1"/>
                </a:solidFill>
                <a:effectLst/>
                <a:cs typeface="Arial" pitchFamily="34" charset="0"/>
              </a:rPr>
              <a:t>Nếu</a:t>
            </a:r>
            <a:r>
              <a:rPr kumimoji="0" lang="vi-VN" sz="2000" b="0" i="0" u="none" strike="noStrike" cap="none" normalizeH="0" dirty="0" smtClean="0">
                <a:ln>
                  <a:noFill/>
                </a:ln>
                <a:solidFill>
                  <a:schemeClr val="tx1"/>
                </a:solidFill>
                <a:effectLst/>
                <a:cs typeface="Arial" pitchFamily="34" charset="0"/>
              </a:rPr>
              <a:t> ss Hb trước và sau PT thì tỷ lệ mất máu ở nhóm </a:t>
            </a:r>
            <a:r>
              <a:rPr kumimoji="0" lang="vi-VN" sz="2000" b="0" i="0" u="sng" strike="noStrike" cap="none" normalizeH="0" dirty="0" smtClean="0">
                <a:ln>
                  <a:noFill/>
                </a:ln>
                <a:solidFill>
                  <a:schemeClr val="tx1"/>
                </a:solidFill>
                <a:effectLst/>
                <a:cs typeface="Arial" pitchFamily="34" charset="0"/>
              </a:rPr>
              <a:t>NC/ chứng </a:t>
            </a:r>
            <a:r>
              <a:rPr kumimoji="0" lang="vi-VN" sz="2000" b="0" i="0" u="none" strike="noStrike" cap="none" normalizeH="0" dirty="0" smtClean="0">
                <a:ln>
                  <a:noFill/>
                </a:ln>
                <a:solidFill>
                  <a:schemeClr val="tx1"/>
                </a:solidFill>
                <a:effectLst/>
                <a:cs typeface="Arial" pitchFamily="34" charset="0"/>
              </a:rPr>
              <a:t>: </a:t>
            </a:r>
            <a:r>
              <a:rPr kumimoji="0" lang="vi-VN" sz="2000" b="0" i="0" u="none" strike="noStrike" cap="none" normalizeH="0" dirty="0" smtClean="0">
                <a:ln>
                  <a:noFill/>
                </a:ln>
                <a:solidFill>
                  <a:srgbClr val="0070C0"/>
                </a:solidFill>
                <a:effectLst/>
                <a:cs typeface="Arial" pitchFamily="34" charset="0"/>
              </a:rPr>
              <a:t>21%/ 26%</a:t>
            </a:r>
            <a:endParaRPr kumimoji="0" lang="vi-VN" sz="2000" b="0" i="0" u="none" strike="noStrike" cap="none" normalizeH="0" baseline="0" dirty="0" smtClean="0">
              <a:ln>
                <a:noFill/>
              </a:ln>
              <a:solidFill>
                <a:srgbClr val="0070C0"/>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vi-VN" sz="2000" b="0" i="0" u="sng" strike="noStrike" cap="none" normalizeH="0" baseline="0" dirty="0" smtClean="0">
                <a:ln>
                  <a:noFill/>
                </a:ln>
                <a:solidFill>
                  <a:schemeClr val="tx1"/>
                </a:solidFill>
                <a:effectLst/>
                <a:ea typeface="Times New Roman" pitchFamily="18" charset="0"/>
                <a:cs typeface="Times New Roman" pitchFamily="18" charset="0"/>
              </a:rPr>
              <a:t>Có 2 </a:t>
            </a:r>
            <a:r>
              <a:rPr lang="vi-VN" sz="2000" u="sng" dirty="0" smtClean="0">
                <a:ea typeface="Times New Roman" pitchFamily="18" charset="0"/>
                <a:cs typeface="Times New Roman" pitchFamily="18" charset="0"/>
              </a:rPr>
              <a:t>trường hợp</a:t>
            </a:r>
            <a:r>
              <a:rPr kumimoji="0" lang="vi-VN" sz="2000" b="0" i="0" u="sng" strike="noStrike" cap="none" normalizeH="0" dirty="0" smtClean="0">
                <a:ln>
                  <a:noFill/>
                </a:ln>
                <a:solidFill>
                  <a:schemeClr val="tx1"/>
                </a:solidFill>
                <a:effectLst/>
                <a:ea typeface="Times New Roman" pitchFamily="18" charset="0"/>
                <a:cs typeface="Times New Roman" pitchFamily="18" charset="0"/>
              </a:rPr>
              <a:t>  </a:t>
            </a:r>
            <a:r>
              <a:rPr kumimoji="0" lang="vi-VN" sz="2000" b="0" i="0" u="none" strike="noStrike" cap="none" normalizeH="0" dirty="0" smtClean="0">
                <a:ln>
                  <a:noFill/>
                </a:ln>
                <a:solidFill>
                  <a:schemeClr val="tx1"/>
                </a:solidFill>
                <a:effectLst/>
                <a:ea typeface="Times New Roman" pitchFamily="18" charset="0"/>
                <a:cs typeface="Times New Roman" pitchFamily="18" charset="0"/>
              </a:rPr>
              <a:t>( chiếm 3%)</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truyền máu sau mổ chia đều cho cả hai nhóm.</a:t>
            </a:r>
            <a:endParaRPr kumimoji="0" lang="vi-VN"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lang="vi-VN" sz="2000" dirty="0">
                <a:ea typeface="Times New Roman" pitchFamily="18" charset="0"/>
                <a:cs typeface="Times New Roman" pitchFamily="18" charset="0"/>
              </a:rPr>
              <a:t>-</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vi-VN" sz="2000" b="1" i="1" u="none" strike="noStrike" cap="none" normalizeH="0" baseline="0" dirty="0" smtClean="0">
                <a:ln>
                  <a:noFill/>
                </a:ln>
                <a:solidFill>
                  <a:schemeClr val="tx1"/>
                </a:solidFill>
                <a:effectLst/>
                <a:ea typeface="Times New Roman" pitchFamily="18" charset="0"/>
                <a:cs typeface="Times New Roman" pitchFamily="18" charset="0"/>
              </a:rPr>
              <a:t>Praveen K</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NC  hạ HA/ BT: mất máu 200 ml ( 200ml - 400 ml) ss 350ml ( 130ml-1575 ml). </a:t>
            </a:r>
          </a:p>
          <a:p>
            <a:pPr lvl="0" indent="457200" algn="just" eaLnBrk="0" fontAlgn="base" hangingPunct="0">
              <a:spcBef>
                <a:spcPct val="0"/>
              </a:spcBef>
              <a:spcAft>
                <a:spcPct val="0"/>
              </a:spcAft>
            </a:pPr>
            <a:r>
              <a:rPr kumimoji="0" lang="vi-VN" sz="2000" b="1" i="1" u="none" strike="noStrike" cap="none" normalizeH="0" baseline="0" dirty="0" smtClean="0">
                <a:ln>
                  <a:noFill/>
                </a:ln>
                <a:solidFill>
                  <a:schemeClr val="tx1"/>
                </a:solidFill>
                <a:effectLst/>
                <a:ea typeface="Times New Roman" pitchFamily="18" charset="0"/>
                <a:cs typeface="Times New Roman" pitchFamily="18" charset="0"/>
              </a:rPr>
              <a:t>Zellin G</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hạ HA /BT là 400 ±  210 ml</a:t>
            </a:r>
            <a:r>
              <a:rPr kumimoji="0" lang="vi-VN" sz="2000" b="0" i="0" u="none" strike="noStrike" cap="none" normalizeH="0" dirty="0" smtClean="0">
                <a:ln>
                  <a:noFill/>
                </a:ln>
                <a:solidFill>
                  <a:schemeClr val="tx1"/>
                </a:solidFill>
                <a:effectLst/>
                <a:ea typeface="Times New Roman" pitchFamily="18" charset="0"/>
                <a:cs typeface="Times New Roman" pitchFamily="18" charset="0"/>
              </a:rPr>
              <a:t> SS</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a:t>
            </a:r>
            <a:r>
              <a:rPr lang="vi-VN" sz="2000" dirty="0">
                <a:ea typeface="Times New Roman" pitchFamily="18" charset="0"/>
                <a:cs typeface="Times New Roman" pitchFamily="18" charset="0"/>
              </a:rPr>
              <a:t>740 ± </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410 ml.</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vi-VN" sz="2000" b="1" i="1" u="none" strike="noStrike" cap="none" normalizeH="0" baseline="0" dirty="0" smtClean="0">
                <a:ln>
                  <a:noFill/>
                </a:ln>
                <a:solidFill>
                  <a:schemeClr val="tx1"/>
                </a:solidFill>
                <a:effectLst/>
                <a:ea typeface="Times New Roman" pitchFamily="18" charset="0"/>
                <a:cs typeface="Times New Roman" pitchFamily="18" charset="0"/>
              </a:rPr>
              <a:t>Lesard C</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12/27 ( 44%) Truyền</a:t>
            </a:r>
            <a:r>
              <a:rPr kumimoji="0" lang="vi-VN" sz="2000" b="0" i="0" u="none" strike="noStrike" cap="none" normalizeH="0" dirty="0" smtClean="0">
                <a:ln>
                  <a:noFill/>
                </a:ln>
                <a:solidFill>
                  <a:schemeClr val="tx1"/>
                </a:solidFill>
                <a:effectLst/>
                <a:ea typeface="Times New Roman" pitchFamily="18" charset="0"/>
                <a:cs typeface="Times New Roman" pitchFamily="18" charset="0"/>
              </a:rPr>
              <a:t> máu</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nhóm chứng SS 3/25 ( chiếm</a:t>
            </a:r>
            <a:r>
              <a:rPr kumimoji="0" lang="vi-VN" sz="2000" b="0" i="0" u="none" strike="noStrike" cap="none" normalizeH="0" dirty="0" smtClean="0">
                <a:ln>
                  <a:noFill/>
                </a:ln>
                <a:solidFill>
                  <a:schemeClr val="tx1"/>
                </a:solidFill>
                <a:effectLst/>
                <a:ea typeface="Times New Roman" pitchFamily="18" charset="0"/>
                <a:cs typeface="Times New Roman" pitchFamily="18" charset="0"/>
              </a:rPr>
              <a:t> 12%)</a:t>
            </a:r>
            <a:r>
              <a:rPr kumimoji="0" lang="vi-VN" sz="2000" b="0" i="0" u="none" strike="noStrike" cap="none" normalizeH="0" baseline="0" dirty="0" smtClean="0">
                <a:ln>
                  <a:noFill/>
                </a:ln>
                <a:solidFill>
                  <a:schemeClr val="tx1"/>
                </a:solidFill>
                <a:effectLst/>
                <a:ea typeface="Times New Roman" pitchFamily="18" charset="0"/>
                <a:cs typeface="Times New Roman" pitchFamily="18" charset="0"/>
              </a:rPr>
              <a:t> ở nhóm hạ HA. </a:t>
            </a:r>
            <a:endParaRPr kumimoji="0" lang="vi-VN" sz="2000" b="0" i="0" u="none" strike="noStrike" cap="none" normalizeH="0" baseline="0" dirty="0" smtClean="0">
              <a:ln>
                <a:noFill/>
              </a:ln>
              <a:solidFill>
                <a:schemeClr val="tx1"/>
              </a:solidFill>
              <a:effectLst/>
              <a:cs typeface="Arial" pitchFamily="34" charset="0"/>
            </a:endParaRPr>
          </a:p>
        </p:txBody>
      </p:sp>
      <p:sp>
        <p:nvSpPr>
          <p:cNvPr id="6" name="TextBox 5"/>
          <p:cNvSpPr txBox="1"/>
          <p:nvPr/>
        </p:nvSpPr>
        <p:spPr>
          <a:xfrm>
            <a:off x="10669" y="620688"/>
            <a:ext cx="8784976" cy="954107"/>
          </a:xfrm>
          <a:prstGeom prst="rect">
            <a:avLst/>
          </a:prstGeom>
          <a:noFill/>
        </p:spPr>
        <p:txBody>
          <a:bodyPr wrap="square" rtlCol="0">
            <a:spAutoFit/>
          </a:bodyPr>
          <a:lstStyle/>
          <a:p>
            <a:pPr lvl="2" indent="-457200" algn="just" fontAlgn="base">
              <a:spcBef>
                <a:spcPct val="0"/>
              </a:spcBef>
              <a:spcAft>
                <a:spcPct val="0"/>
              </a:spcAft>
              <a:buFontTx/>
              <a:buAutoNum type="arabicPeriod"/>
            </a:pPr>
            <a:endParaRPr lang="vi-VN" sz="800" dirty="0">
              <a:solidFill>
                <a:srgbClr val="FF0000"/>
              </a:solidFill>
              <a:latin typeface="Arial" pitchFamily="34" charset="0"/>
              <a:cs typeface="Arial" pitchFamily="34" charset="0"/>
            </a:endParaRPr>
          </a:p>
          <a:p>
            <a:pPr lvl="0" indent="457200" algn="just" eaLnBrk="0" fontAlgn="base" hangingPunct="0">
              <a:spcBef>
                <a:spcPct val="0"/>
              </a:spcBef>
              <a:spcAft>
                <a:spcPct val="0"/>
              </a:spcAft>
            </a:pPr>
            <a:r>
              <a:rPr lang="vi-VN" sz="2400" b="1" dirty="0" smtClean="0">
                <a:solidFill>
                  <a:srgbClr val="FF0000"/>
                </a:solidFill>
                <a:latin typeface="Times New Roman" pitchFamily="18" charset="0"/>
                <a:ea typeface="Times New Roman" pitchFamily="18" charset="0"/>
                <a:cs typeface="Times New Roman" pitchFamily="18" charset="0"/>
              </a:rPr>
              <a:t>3.8. ĐÁNH GIÁ MẤT MÁU TRONG PT:</a:t>
            </a:r>
          </a:p>
          <a:p>
            <a:pPr lvl="0" indent="457200" algn="just" eaLnBrk="0" fontAlgn="base" hangingPunct="0">
              <a:spcBef>
                <a:spcPct val="0"/>
              </a:spcBef>
              <a:spcAft>
                <a:spcPct val="0"/>
              </a:spcAft>
            </a:pPr>
            <a:r>
              <a:rPr lang="vi-VN" sz="2400" b="1" dirty="0" smtClean="0">
                <a:latin typeface="Times New Roman" pitchFamily="18" charset="0"/>
                <a:ea typeface="Times New Roman" pitchFamily="18" charset="0"/>
                <a:cs typeface="Times New Roman" pitchFamily="18" charset="0"/>
              </a:rPr>
              <a:t>Bảng </a:t>
            </a:r>
            <a:r>
              <a:rPr lang="vi-VN" sz="2400" b="1" dirty="0">
                <a:latin typeface="Times New Roman" pitchFamily="18" charset="0"/>
                <a:ea typeface="Times New Roman" pitchFamily="18" charset="0"/>
                <a:cs typeface="Times New Roman" pitchFamily="18" charset="0"/>
              </a:rPr>
              <a:t>3. 13: Các chỉ số công thức máu trước và sau phẫu thuật</a:t>
            </a:r>
            <a:endParaRPr lang="vi-VN" sz="2400" dirty="0">
              <a:latin typeface="Arial" pitchFamily="34" charset="0"/>
              <a:cs typeface="Arial" pitchFamily="34" charset="0"/>
            </a:endParaRPr>
          </a:p>
        </p:txBody>
      </p:sp>
    </p:spTree>
    <p:extLst>
      <p:ext uri="{BB962C8B-B14F-4D97-AF65-F5344CB8AC3E}">
        <p14:creationId xmlns:p14="http://schemas.microsoft.com/office/powerpoint/2010/main" xmlns="" val="2553583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lstStyle/>
          <a:p>
            <a:r>
              <a:rPr lang="en-US" b="1" dirty="0">
                <a:solidFill>
                  <a:srgbClr val="0000FF"/>
                </a:solidFill>
                <a:latin typeface="Times New Roman" pitchFamily="18" charset="0"/>
                <a:cs typeface="Times New Roman" pitchFamily="18" charset="0"/>
              </a:rPr>
              <a:t>KẾT QUẢ VÀ BÀN LUẬN</a:t>
            </a:r>
            <a:endParaRPr lang="vi-VN" dirty="0"/>
          </a:p>
        </p:txBody>
      </p:sp>
      <p:sp>
        <p:nvSpPr>
          <p:cNvPr id="3" name="Content Placeholder 2"/>
          <p:cNvSpPr>
            <a:spLocks noGrp="1"/>
          </p:cNvSpPr>
          <p:nvPr>
            <p:ph sz="quarter" idx="1"/>
          </p:nvPr>
        </p:nvSpPr>
        <p:spPr>
          <a:xfrm>
            <a:off x="395536" y="1025352"/>
            <a:ext cx="8352928" cy="5832648"/>
          </a:xfrm>
        </p:spPr>
        <p:txBody>
          <a:bodyPr>
            <a:normAutofit fontScale="70000" lnSpcReduction="20000"/>
          </a:bodyPr>
          <a:lstStyle/>
          <a:p>
            <a:pPr marL="0" indent="0">
              <a:buNone/>
            </a:pPr>
            <a:r>
              <a:rPr lang="vi-VN" sz="3400" b="1" dirty="0" smtClean="0">
                <a:solidFill>
                  <a:srgbClr val="FF0000"/>
                </a:solidFill>
              </a:rPr>
              <a:t>3.9. CÁC TÁC DỤNG KHÔNG MONG MUỐN</a:t>
            </a:r>
          </a:p>
          <a:p>
            <a:pPr marL="0" indent="0">
              <a:buNone/>
            </a:pPr>
            <a:r>
              <a:rPr lang="vi-VN" sz="3400" dirty="0" smtClean="0"/>
              <a:t>+ </a:t>
            </a:r>
            <a:r>
              <a:rPr lang="vi-VN" sz="3400" b="1" i="1" dirty="0" smtClean="0"/>
              <a:t>Hạ </a:t>
            </a:r>
            <a:r>
              <a:rPr lang="vi-VN" sz="3400" b="1" i="1" dirty="0"/>
              <a:t>huyết áp sâu trong khi phẫu thuật</a:t>
            </a:r>
            <a:r>
              <a:rPr lang="vi-VN" sz="3400" i="1" dirty="0"/>
              <a:t>:</a:t>
            </a:r>
          </a:p>
          <a:p>
            <a:r>
              <a:rPr lang="vi-VN" sz="3600" dirty="0" smtClean="0"/>
              <a:t> </a:t>
            </a:r>
            <a:r>
              <a:rPr lang="vi-VN" sz="3600" dirty="0"/>
              <a:t>3 </a:t>
            </a:r>
            <a:r>
              <a:rPr lang="vi-VN" sz="3600" dirty="0" smtClean="0"/>
              <a:t>Bn </a:t>
            </a:r>
            <a:r>
              <a:rPr lang="vi-VN" sz="3600" dirty="0"/>
              <a:t>có hạ HA sâu tạm thời HATB &lt; 50 mmHg nhưng </a:t>
            </a:r>
            <a:r>
              <a:rPr lang="vi-VN" sz="3600" dirty="0" smtClean="0"/>
              <a:t> </a:t>
            </a:r>
            <a:r>
              <a:rPr lang="vi-VN" sz="3600" dirty="0"/>
              <a:t>&gt;40 mmHg, </a:t>
            </a:r>
            <a:r>
              <a:rPr lang="vi-VN" sz="3600" dirty="0" smtClean="0"/>
              <a:t>2 € </a:t>
            </a:r>
            <a:r>
              <a:rPr lang="vi-VN" sz="3600" dirty="0"/>
              <a:t>nhóm Loxen ( chiếm 5,7%) và 1 </a:t>
            </a:r>
            <a:r>
              <a:rPr lang="vi-VN" sz="3600" dirty="0" smtClean="0"/>
              <a:t>chứng </a:t>
            </a:r>
            <a:r>
              <a:rPr lang="vi-VN" sz="3600" dirty="0"/>
              <a:t>( chiếm 3,33%) và đều xảy ra ở T7 và </a:t>
            </a:r>
            <a:r>
              <a:rPr lang="vi-VN" sz="3600" dirty="0" smtClean="0"/>
              <a:t>T8.sử trí = Can xi, Ephedrin </a:t>
            </a:r>
            <a:r>
              <a:rPr lang="vi-VN" sz="3600" dirty="0" smtClean="0">
                <a:latin typeface="Times New Roman"/>
                <a:cs typeface="Times New Roman"/>
              </a:rPr>
              <a:t>→</a:t>
            </a:r>
            <a:r>
              <a:rPr lang="vi-VN" sz="3600" dirty="0" smtClean="0"/>
              <a:t> </a:t>
            </a:r>
            <a:r>
              <a:rPr lang="vi-VN" sz="3600" dirty="0"/>
              <a:t>HA trở lại nhanh. Tất cả các Bn sau mổ đều diễn biến bình thường và ra viện không có di chứng gì.</a:t>
            </a:r>
          </a:p>
          <a:p>
            <a:pPr marL="0" indent="0">
              <a:buNone/>
            </a:pPr>
            <a:r>
              <a:rPr lang="vi-VN" sz="3600" dirty="0" smtClean="0"/>
              <a:t>    </a:t>
            </a:r>
            <a:r>
              <a:rPr lang="vi-VN" sz="3600" b="1" i="1" dirty="0"/>
              <a:t>Chen TL</a:t>
            </a:r>
            <a:r>
              <a:rPr lang="vi-VN" sz="3600" i="1" dirty="0"/>
              <a:t> </a:t>
            </a:r>
            <a:r>
              <a:rPr lang="vi-VN" sz="3600" i="1" dirty="0" smtClean="0"/>
              <a:t>  </a:t>
            </a:r>
            <a:r>
              <a:rPr lang="vi-VN" sz="3600" dirty="0"/>
              <a:t>hạ HA sâu chiếm 5%. Tương đương với NC này. </a:t>
            </a:r>
            <a:endParaRPr lang="vi-VN" sz="3600" dirty="0" smtClean="0"/>
          </a:p>
          <a:p>
            <a:pPr marL="0" indent="0">
              <a:buNone/>
            </a:pPr>
            <a:r>
              <a:rPr lang="vi-VN" sz="3600" dirty="0"/>
              <a:t> </a:t>
            </a:r>
            <a:r>
              <a:rPr lang="vi-VN" sz="3600" dirty="0" smtClean="0"/>
              <a:t>    </a:t>
            </a:r>
            <a:r>
              <a:rPr lang="vi-VN" sz="3600" b="1" i="1" dirty="0" smtClean="0"/>
              <a:t>Steward </a:t>
            </a:r>
            <a:r>
              <a:rPr lang="vi-VN" sz="3600" b="1" dirty="0" smtClean="0"/>
              <a:t>J :</a:t>
            </a:r>
            <a:r>
              <a:rPr lang="vi-VN" sz="3600" dirty="0" smtClean="0"/>
              <a:t> </a:t>
            </a:r>
            <a:r>
              <a:rPr lang="vi-VN" sz="3600" dirty="0"/>
              <a:t>đã kết luận Nicardipine ít gây hạ HA sâu tạm thời hơn </a:t>
            </a:r>
            <a:r>
              <a:rPr lang="vi-VN" sz="3600" dirty="0" smtClean="0"/>
              <a:t>Nitroprusside.</a:t>
            </a:r>
          </a:p>
          <a:p>
            <a:pPr marL="0" indent="0" algn="just">
              <a:buNone/>
            </a:pPr>
            <a:r>
              <a:rPr lang="vi-VN" sz="3600" dirty="0"/>
              <a:t> </a:t>
            </a:r>
            <a:r>
              <a:rPr lang="vi-VN" sz="3600" dirty="0" smtClean="0"/>
              <a:t>      </a:t>
            </a:r>
            <a:r>
              <a:rPr lang="vi-VN" sz="3600" b="1" i="1" dirty="0"/>
              <a:t>Choi WS </a:t>
            </a:r>
            <a:r>
              <a:rPr lang="vi-VN" sz="3600" b="1" i="1" dirty="0" smtClean="0"/>
              <a:t>, </a:t>
            </a:r>
            <a:r>
              <a:rPr lang="vi-VN" sz="3600" b="1" i="1" dirty="0"/>
              <a:t>Tobias </a:t>
            </a:r>
            <a:r>
              <a:rPr lang="vi-VN" sz="3600" b="1" i="1" dirty="0" smtClean="0"/>
              <a:t>JD, Hersey </a:t>
            </a:r>
            <a:r>
              <a:rPr lang="vi-VN" sz="3600" dirty="0" smtClean="0"/>
              <a:t>không </a:t>
            </a:r>
            <a:r>
              <a:rPr lang="vi-VN" sz="3600" dirty="0"/>
              <a:t>thấy có tác dụng phụ gì phải lưu ý. </a:t>
            </a:r>
            <a:r>
              <a:rPr lang="vi-VN" sz="3600" dirty="0" smtClean="0"/>
              <a:t>   </a:t>
            </a:r>
          </a:p>
          <a:p>
            <a:pPr marL="0" indent="0" algn="just">
              <a:buNone/>
            </a:pPr>
            <a:r>
              <a:rPr lang="vi-VN" sz="3600" i="1" dirty="0"/>
              <a:t> </a:t>
            </a:r>
            <a:r>
              <a:rPr lang="vi-VN" sz="3600" i="1" dirty="0" smtClean="0"/>
              <a:t>     </a:t>
            </a:r>
            <a:r>
              <a:rPr lang="vi-VN" sz="3600" b="1" i="1" dirty="0" smtClean="0"/>
              <a:t>Cheung </a:t>
            </a:r>
            <a:r>
              <a:rPr lang="vi-VN" sz="3600" b="1" i="1" dirty="0"/>
              <a:t>A J </a:t>
            </a:r>
            <a:r>
              <a:rPr lang="vi-VN" sz="3600" dirty="0" smtClean="0"/>
              <a:t>có t/d </a:t>
            </a:r>
            <a:r>
              <a:rPr lang="vi-VN" sz="3600" dirty="0"/>
              <a:t>ngăn ngừa thiều máu cơ tim trong mổ tim </a:t>
            </a:r>
            <a:r>
              <a:rPr lang="vi-VN" sz="3600" dirty="0" smtClean="0"/>
              <a:t>(ĐTĐ </a:t>
            </a:r>
            <a:r>
              <a:rPr lang="vi-VN" sz="3600" dirty="0"/>
              <a:t>cho thấy có biểu hiện thiếu máu cơ tim trên 28% Bn nhóm chứng so với 10% nhóm dùng </a:t>
            </a:r>
            <a:r>
              <a:rPr lang="vi-VN" sz="3600" dirty="0" smtClean="0"/>
              <a:t>Nicardipine).</a:t>
            </a:r>
            <a:endParaRPr lang="vi-VN" sz="3600" dirty="0"/>
          </a:p>
          <a:p>
            <a:endParaRPr lang="vi-VN" dirty="0"/>
          </a:p>
        </p:txBody>
      </p:sp>
    </p:spTree>
    <p:extLst>
      <p:ext uri="{BB962C8B-B14F-4D97-AF65-F5344CB8AC3E}">
        <p14:creationId xmlns:p14="http://schemas.microsoft.com/office/powerpoint/2010/main" xmlns="" val="3609457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r>
              <a:rPr lang="en-US" b="1" dirty="0">
                <a:solidFill>
                  <a:srgbClr val="0000FF"/>
                </a:solidFill>
                <a:latin typeface="Times New Roman" pitchFamily="18" charset="0"/>
                <a:cs typeface="Times New Roman" pitchFamily="18" charset="0"/>
              </a:rPr>
              <a:t>KẾT QUẢ VÀ BÀN LUẬN</a:t>
            </a:r>
            <a:endParaRPr lang="vi-VN" dirty="0"/>
          </a:p>
        </p:txBody>
      </p:sp>
      <p:sp>
        <p:nvSpPr>
          <p:cNvPr id="3" name="Content Placeholder 2"/>
          <p:cNvSpPr>
            <a:spLocks noGrp="1"/>
          </p:cNvSpPr>
          <p:nvPr>
            <p:ph sz="quarter" idx="1"/>
          </p:nvPr>
        </p:nvSpPr>
        <p:spPr>
          <a:xfrm>
            <a:off x="539552" y="1052736"/>
            <a:ext cx="8147248" cy="4967064"/>
          </a:xfrm>
        </p:spPr>
        <p:txBody>
          <a:bodyPr>
            <a:normAutofit/>
          </a:bodyPr>
          <a:lstStyle/>
          <a:p>
            <a:pPr marL="0" indent="0">
              <a:buNone/>
            </a:pPr>
            <a:r>
              <a:rPr lang="vi-VN" b="1" dirty="0" smtClean="0"/>
              <a:t>+ </a:t>
            </a:r>
            <a:r>
              <a:rPr lang="vi-VN" b="1" i="1" dirty="0" smtClean="0"/>
              <a:t>Mạch nhanh</a:t>
            </a:r>
            <a:r>
              <a:rPr lang="vi-VN" i="1" dirty="0" smtClean="0"/>
              <a:t>:  </a:t>
            </a:r>
            <a:r>
              <a:rPr lang="vi-VN" dirty="0" smtClean="0"/>
              <a:t>Trong </a:t>
            </a:r>
            <a:r>
              <a:rPr lang="vi-VN" dirty="0"/>
              <a:t>NC của chúng tôi tần số mạch nhanh nhất ở T3 tăng 10,5 nhịp chiếm 10,3%, tương đương với 10 phút sau khi sử dụng</a:t>
            </a:r>
            <a:r>
              <a:rPr lang="vi-VN" dirty="0" smtClean="0"/>
              <a:t>.</a:t>
            </a:r>
          </a:p>
          <a:p>
            <a:pPr marL="0" indent="0">
              <a:buNone/>
            </a:pPr>
            <a:r>
              <a:rPr lang="vi-VN" dirty="0"/>
              <a:t> </a:t>
            </a:r>
            <a:r>
              <a:rPr lang="vi-VN" dirty="0" smtClean="0"/>
              <a:t> </a:t>
            </a:r>
            <a:r>
              <a:rPr lang="vi-VN" b="1" i="1" dirty="0"/>
              <a:t>Tomoki </a:t>
            </a:r>
            <a:r>
              <a:rPr lang="vi-VN" b="1" i="1" dirty="0" smtClean="0"/>
              <a:t>Nishiyama </a:t>
            </a:r>
            <a:r>
              <a:rPr lang="vi-VN" dirty="0" smtClean="0"/>
              <a:t>↑nhiều </a:t>
            </a:r>
            <a:r>
              <a:rPr lang="vi-VN" dirty="0"/>
              <a:t>nhất sau khi truyền 30 phút, </a:t>
            </a:r>
            <a:r>
              <a:rPr lang="vi-VN" dirty="0" smtClean="0"/>
              <a:t> </a:t>
            </a:r>
            <a:r>
              <a:rPr lang="vi-VN" dirty="0"/>
              <a:t>cao nhất là 15 nhịp </a:t>
            </a:r>
            <a:r>
              <a:rPr lang="vi-VN" dirty="0" smtClean="0"/>
              <a:t>(16,7%). </a:t>
            </a:r>
            <a:r>
              <a:rPr lang="vi-VN" b="1" dirty="0"/>
              <a:t>Chen TL </a:t>
            </a:r>
            <a:r>
              <a:rPr lang="vi-VN" dirty="0" smtClean="0"/>
              <a:t>↑ </a:t>
            </a:r>
            <a:r>
              <a:rPr lang="vi-VN" dirty="0"/>
              <a:t>cao nhất ở cuối thời kỳ duy trì hạ HA lên đến 8</a:t>
            </a:r>
            <a:r>
              <a:rPr lang="vi-VN" dirty="0" smtClean="0"/>
              <a:t>%.≈ NC này.</a:t>
            </a:r>
            <a:endParaRPr lang="vi-VN" dirty="0"/>
          </a:p>
          <a:p>
            <a:pPr marL="0" indent="0">
              <a:buNone/>
            </a:pPr>
            <a:endParaRPr lang="vi-VN" dirty="0" smtClean="0"/>
          </a:p>
          <a:p>
            <a:pPr marL="0" indent="0">
              <a:buNone/>
            </a:pPr>
            <a:r>
              <a:rPr lang="vi-VN" dirty="0" smtClean="0"/>
              <a:t>+ </a:t>
            </a:r>
            <a:r>
              <a:rPr lang="vi-VN" b="1" i="1" dirty="0" smtClean="0"/>
              <a:t>Di chứng</a:t>
            </a:r>
            <a:r>
              <a:rPr lang="vi-VN" i="1" dirty="0" smtClean="0"/>
              <a:t>: </a:t>
            </a:r>
            <a:r>
              <a:rPr lang="vi-VN" dirty="0" smtClean="0"/>
              <a:t>không </a:t>
            </a:r>
            <a:r>
              <a:rPr lang="vi-VN" dirty="0"/>
              <a:t>thấy có rối loạn gì về tinh thần kinh hay liệt tay chân. Phù hợp với các NC của các tác giả khác như </a:t>
            </a:r>
            <a:r>
              <a:rPr lang="vi-VN" b="1" dirty="0"/>
              <a:t>Monique </a:t>
            </a:r>
            <a:r>
              <a:rPr lang="vi-VN" b="1" dirty="0" smtClean="0"/>
              <a:t>, </a:t>
            </a:r>
            <a:r>
              <a:rPr lang="vi-VN" b="1" dirty="0"/>
              <a:t>Lizenhua </a:t>
            </a:r>
            <a:r>
              <a:rPr lang="vi-VN" b="1" dirty="0" smtClean="0"/>
              <a:t>, </a:t>
            </a:r>
            <a:r>
              <a:rPr lang="vi-VN" b="1" dirty="0"/>
              <a:t>Choi </a:t>
            </a:r>
            <a:r>
              <a:rPr lang="vi-VN" b="1" dirty="0" smtClean="0"/>
              <a:t>WS...</a:t>
            </a:r>
            <a:endParaRPr lang="vi-VN" b="1" dirty="0"/>
          </a:p>
          <a:p>
            <a:pPr marL="0" indent="0">
              <a:buNone/>
            </a:pPr>
            <a:endParaRPr lang="vi-VN" dirty="0"/>
          </a:p>
          <a:p>
            <a:endParaRPr lang="vi-VN" dirty="0"/>
          </a:p>
        </p:txBody>
      </p:sp>
    </p:spTree>
    <p:extLst>
      <p:ext uri="{BB962C8B-B14F-4D97-AF65-F5344CB8AC3E}">
        <p14:creationId xmlns:p14="http://schemas.microsoft.com/office/powerpoint/2010/main" xmlns="" val="2653164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260648"/>
            <a:ext cx="8424936" cy="6408712"/>
          </a:xfrm>
        </p:spPr>
        <p:txBody>
          <a:bodyPr>
            <a:normAutofit fontScale="92500" lnSpcReduction="20000"/>
          </a:bodyPr>
          <a:lstStyle/>
          <a:p>
            <a:pPr marL="0" indent="0" algn="ctr">
              <a:buNone/>
            </a:pPr>
            <a:r>
              <a:rPr lang="vi-VN" sz="3800" b="1" dirty="0">
                <a:solidFill>
                  <a:srgbClr val="0000FF"/>
                </a:solidFill>
              </a:rPr>
              <a:t>KẾT </a:t>
            </a:r>
            <a:r>
              <a:rPr lang="vi-VN" sz="3800" b="1" dirty="0" smtClean="0">
                <a:solidFill>
                  <a:srgbClr val="0000FF"/>
                </a:solidFill>
              </a:rPr>
              <a:t>LUẬN</a:t>
            </a:r>
          </a:p>
          <a:p>
            <a:pPr marL="0" indent="0" algn="ctr">
              <a:buNone/>
            </a:pPr>
            <a:endParaRPr lang="vi-VN" sz="3300" dirty="0"/>
          </a:p>
          <a:p>
            <a:pPr marL="0" indent="0">
              <a:buNone/>
            </a:pPr>
            <a:r>
              <a:rPr lang="vi-VN" dirty="0"/>
              <a:t>	1. Loxen </a:t>
            </a:r>
            <a:r>
              <a:rPr lang="vi-VN" dirty="0" smtClean="0"/>
              <a:t>gây </a:t>
            </a:r>
            <a:r>
              <a:rPr lang="vi-VN" dirty="0"/>
              <a:t>hạ </a:t>
            </a:r>
            <a:r>
              <a:rPr lang="vi-VN" dirty="0" smtClean="0"/>
              <a:t>HA </a:t>
            </a:r>
            <a:r>
              <a:rPr lang="vi-VN" dirty="0"/>
              <a:t>tương đối an toàn khi phối hợp với các </a:t>
            </a:r>
            <a:r>
              <a:rPr lang="vi-VN" dirty="0" smtClean="0"/>
              <a:t>thuốc GM cho PT </a:t>
            </a:r>
            <a:r>
              <a:rPr lang="vi-VN" dirty="0"/>
              <a:t>lớn trong </a:t>
            </a:r>
            <a:r>
              <a:rPr lang="vi-VN" dirty="0" smtClean="0"/>
              <a:t>HM, </a:t>
            </a:r>
            <a:r>
              <a:rPr lang="vi-VN" dirty="0"/>
              <a:t>nhằm mục tiêu làm hạ </a:t>
            </a:r>
            <a:r>
              <a:rPr lang="vi-VN" dirty="0" smtClean="0"/>
              <a:t>HA tối đa </a:t>
            </a:r>
            <a:r>
              <a:rPr lang="vi-VN" dirty="0"/>
              <a:t>cho </a:t>
            </a:r>
            <a:r>
              <a:rPr lang="vi-VN" dirty="0" smtClean="0"/>
              <a:t>phép ( HATB 50-60 mmHg). T/d </a:t>
            </a:r>
            <a:r>
              <a:rPr lang="vi-VN" dirty="0"/>
              <a:t>hạ HA duy trì tốt hơn so với nhóm sử dụng Isoflurane đơn thuần. Giảm lượng máu mất trong mổ so với HA bình thường và nhiều hơn so với nhóm Isoflurane ( Hb 101,7 ±17,7 ss 96,6± 15,7 </a:t>
            </a:r>
            <a:r>
              <a:rPr lang="vi-VN" dirty="0" smtClean="0"/>
              <a:t>).</a:t>
            </a:r>
            <a:endParaRPr lang="vi-VN" dirty="0"/>
          </a:p>
          <a:p>
            <a:pPr marL="0" indent="0">
              <a:buNone/>
            </a:pPr>
            <a:r>
              <a:rPr lang="vi-VN" dirty="0"/>
              <a:t>	2. Loxen có thể dùng liều tiêm trực tiếp ngắt quãng bolus chuẩn liều với người lớn trẻ tuổi ASA I hoặc II là 1mg, </a:t>
            </a:r>
            <a:r>
              <a:rPr lang="vi-VN" dirty="0" smtClean="0"/>
              <a:t>cách </a:t>
            </a:r>
            <a:r>
              <a:rPr lang="vi-VN" dirty="0"/>
              <a:t>từng 5 phút có thể nhắc lại từ 0.5 đến 1 mg cho đến khi đạt đích HA mong muốn, thì tỷ lệ đạt đích HA chiếm 54,4% trong vòng 30-60 phút đầu. </a:t>
            </a:r>
            <a:endParaRPr lang="vi-VN" dirty="0" smtClean="0"/>
          </a:p>
          <a:p>
            <a:pPr marL="0" indent="0">
              <a:buNone/>
            </a:pPr>
            <a:r>
              <a:rPr lang="vi-VN" dirty="0"/>
              <a:t>	3. Các tác dụng không mong muốn của Loxen như </a:t>
            </a:r>
            <a:r>
              <a:rPr lang="vi-VN" dirty="0" smtClean="0"/>
              <a:t> HATB hạ </a:t>
            </a:r>
            <a:r>
              <a:rPr lang="vi-VN" dirty="0"/>
              <a:t>sâu chiếm 5,7% (40 mmHg &lt;HATB&lt; 50 mmHg) tần số mạch tăng</a:t>
            </a:r>
            <a:r>
              <a:rPr lang="vi-VN" dirty="0" smtClean="0"/>
              <a:t>, và </a:t>
            </a:r>
            <a:r>
              <a:rPr lang="vi-VN" dirty="0"/>
              <a:t>cao nhất sau 10-30 </a:t>
            </a:r>
            <a:r>
              <a:rPr lang="vi-VN" dirty="0" smtClean="0"/>
              <a:t>phút, </a:t>
            </a:r>
            <a:r>
              <a:rPr lang="vi-VN" dirty="0"/>
              <a:t>trung bình là 10,5 nhịp (chiếm 10,3%) so với nhịp cơ bản</a:t>
            </a:r>
            <a:r>
              <a:rPr lang="vi-VN" dirty="0" smtClean="0"/>
              <a:t>. Cần lưu ý sử dụng cho các Bn có  bệnh lý tim mạch. Đây là thuốc hạ áp tương đối an toàn cho GM hạ áp cho các Bn trẻ ASA I&amp;II.</a:t>
            </a:r>
            <a:endParaRPr lang="vi-VN" dirty="0"/>
          </a:p>
          <a:p>
            <a:endParaRPr lang="vi-VN" dirty="0"/>
          </a:p>
          <a:p>
            <a:endParaRPr lang="vi-VN" dirty="0"/>
          </a:p>
        </p:txBody>
      </p:sp>
    </p:spTree>
    <p:extLst>
      <p:ext uri="{BB962C8B-B14F-4D97-AF65-F5344CB8AC3E}">
        <p14:creationId xmlns:p14="http://schemas.microsoft.com/office/powerpoint/2010/main" xmlns="" val="17956189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vi-VN" dirty="0" smtClean="0"/>
              <a:t>Hạ </a:t>
            </a:r>
            <a:r>
              <a:rPr lang="vi-VN" dirty="0"/>
              <a:t>huyết áp chỉ huy đang được áp dụng rất phổ biến trên thế giới, Lợi ích của nó là rất thực tế và rõ ràng. </a:t>
            </a:r>
          </a:p>
          <a:p>
            <a:r>
              <a:rPr lang="vi-VN" dirty="0"/>
              <a:t>Tuy nhiên để áp dụng và phát huy tốt nhất hiệu quả của phương pháp này cần đầu tư </a:t>
            </a:r>
            <a:r>
              <a:rPr lang="vi-VN" dirty="0" smtClean="0"/>
              <a:t>NC </a:t>
            </a:r>
            <a:r>
              <a:rPr lang="vi-VN" dirty="0"/>
              <a:t>áp dụng thêm các cách sử dụng </a:t>
            </a:r>
            <a:r>
              <a:rPr lang="vi-VN" dirty="0" smtClean="0"/>
              <a:t>khác, </a:t>
            </a:r>
            <a:r>
              <a:rPr lang="vi-VN" dirty="0"/>
              <a:t>chẳng hạn như chuẩn liều bằng truyền liên tục Loxen </a:t>
            </a:r>
            <a:r>
              <a:rPr lang="vi-VN" dirty="0" smtClean="0"/>
              <a:t> với các liều lượng phù hợp để </a:t>
            </a:r>
            <a:r>
              <a:rPr lang="vi-VN" dirty="0"/>
              <a:t>có hiệu quả hơn cũng như đưa các thuốc phối hợp khác mới hơn, hiệu quả hơn như labetalol, esmolol…để phối hợp với các thuốc gây mê toàn </a:t>
            </a:r>
            <a:r>
              <a:rPr lang="vi-VN" dirty="0" smtClean="0"/>
              <a:t>thân trong các PT lớn vùng HM dự kiến mất máu nhiều .</a:t>
            </a:r>
            <a:endParaRPr lang="vi-VN" dirty="0"/>
          </a:p>
          <a:p>
            <a:pPr marL="0" indent="0">
              <a:buNone/>
            </a:pPr>
            <a:r>
              <a:rPr lang="vi-VN" b="1" dirty="0"/>
              <a:t/>
            </a:r>
            <a:br>
              <a:rPr lang="vi-VN" b="1" dirty="0"/>
            </a:br>
            <a:endParaRPr lang="vi-VN" dirty="0"/>
          </a:p>
        </p:txBody>
      </p:sp>
      <p:sp>
        <p:nvSpPr>
          <p:cNvPr id="4" name="Title 3"/>
          <p:cNvSpPr>
            <a:spLocks noGrp="1"/>
          </p:cNvSpPr>
          <p:nvPr>
            <p:ph type="title"/>
          </p:nvPr>
        </p:nvSpPr>
        <p:spPr>
          <a:xfrm>
            <a:off x="467544" y="332656"/>
            <a:ext cx="8060432" cy="1124744"/>
          </a:xfrm>
        </p:spPr>
        <p:txBody>
          <a:bodyPr>
            <a:normAutofit fontScale="90000"/>
          </a:bodyPr>
          <a:lstStyle/>
          <a:p>
            <a:pPr algn="ctr"/>
            <a:r>
              <a:rPr lang="vi-VN" sz="3600" b="1" dirty="0">
                <a:solidFill>
                  <a:srgbClr val="0000FF"/>
                </a:solidFill>
                <a:latin typeface="+mn-lt"/>
              </a:rPr>
              <a:t>KIẾN NGHỊ</a:t>
            </a:r>
            <a:r>
              <a:rPr lang="vi-VN" dirty="0"/>
              <a:t/>
            </a:r>
            <a:br>
              <a:rPr lang="vi-VN" dirty="0"/>
            </a:br>
            <a:endParaRPr lang="vi-VN" dirty="0"/>
          </a:p>
        </p:txBody>
      </p:sp>
    </p:spTree>
    <p:extLst>
      <p:ext uri="{BB962C8B-B14F-4D97-AF65-F5344CB8AC3E}">
        <p14:creationId xmlns:p14="http://schemas.microsoft.com/office/powerpoint/2010/main" xmlns="" val="359316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pPr algn="ctr"/>
            <a:r>
              <a:rPr lang="vi-VN"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524000"/>
            <a:ext cx="8458200" cy="4572000"/>
          </a:xfrm>
        </p:spPr>
        <p:txBody>
          <a:bodyPr>
            <a:noAutofit/>
          </a:bodyPr>
          <a:lstStyle/>
          <a:p>
            <a:pPr>
              <a:lnSpc>
                <a:spcPct val="150000"/>
              </a:lnSpc>
            </a:pPr>
            <a:r>
              <a:rPr lang="en-US" sz="2200" b="1" dirty="0" err="1" smtClean="0">
                <a:latin typeface="Times New Roman" pitchFamily="18" charset="0"/>
                <a:cs typeface="Times New Roman" pitchFamily="18" charset="0"/>
              </a:rPr>
              <a:t>Khái</a:t>
            </a:r>
            <a:r>
              <a:rPr lang="vi-VN" sz="2200" b="1" dirty="0" smtClean="0">
                <a:latin typeface="Times New Roman" pitchFamily="18" charset="0"/>
                <a:cs typeface="Times New Roman" pitchFamily="18" charset="0"/>
              </a:rPr>
              <a:t> niệm về hạ ha chỉ huy:</a:t>
            </a:r>
          </a:p>
          <a:p>
            <a:pPr>
              <a:lnSpc>
                <a:spcPct val="150000"/>
              </a:lnSpc>
              <a:buFontTx/>
              <a:buChar char="-"/>
            </a:pPr>
            <a:r>
              <a:rPr lang="en-US" sz="2200" dirty="0" smtClean="0">
                <a:latin typeface="Times New Roman" pitchFamily="18" charset="0"/>
                <a:cs typeface="Times New Roman" pitchFamily="18" charset="0"/>
              </a:rPr>
              <a:t>N</a:t>
            </a:r>
            <a:r>
              <a:rPr lang="vi-VN" sz="2200" dirty="0" smtClean="0">
                <a:latin typeface="Times New Roman" pitchFamily="18" charset="0"/>
                <a:cs typeface="Times New Roman" pitchFamily="18" charset="0"/>
              </a:rPr>
              <a:t>ông:  HATB: 50-60 mm Hg</a:t>
            </a:r>
          </a:p>
          <a:p>
            <a:pPr>
              <a:lnSpc>
                <a:spcPct val="150000"/>
              </a:lnSpc>
              <a:buFontTx/>
              <a:buChar char="-"/>
            </a:pPr>
            <a:r>
              <a:rPr lang="en-US" sz="2200" dirty="0" smtClean="0">
                <a:latin typeface="Times New Roman" pitchFamily="18" charset="0"/>
                <a:cs typeface="Times New Roman" pitchFamily="18" charset="0"/>
              </a:rPr>
              <a:t>S</a:t>
            </a:r>
            <a:r>
              <a:rPr lang="vi-VN" sz="2200" dirty="0" smtClean="0">
                <a:latin typeface="Times New Roman" pitchFamily="18" charset="0"/>
                <a:cs typeface="Times New Roman" pitchFamily="18" charset="0"/>
              </a:rPr>
              <a:t>âu:     HATB: &lt; 50 mm Hg</a:t>
            </a:r>
          </a:p>
          <a:p>
            <a:pPr>
              <a:lnSpc>
                <a:spcPct val="150000"/>
              </a:lnSpc>
            </a:pPr>
            <a:r>
              <a:rPr lang="en-US" sz="2200" b="1" dirty="0" smtClean="0">
                <a:latin typeface="Times New Roman" pitchFamily="18" charset="0"/>
                <a:cs typeface="Times New Roman" pitchFamily="18" charset="0"/>
              </a:rPr>
              <a:t>T</a:t>
            </a:r>
            <a:r>
              <a:rPr lang="vi-VN" sz="2200" b="1" dirty="0" smtClean="0">
                <a:latin typeface="Times New Roman" pitchFamily="18" charset="0"/>
                <a:cs typeface="Times New Roman" pitchFamily="18" charset="0"/>
              </a:rPr>
              <a:t>ác dụng lên các cơ quan:</a:t>
            </a:r>
          </a:p>
          <a:p>
            <a:pPr>
              <a:lnSpc>
                <a:spcPct val="150000"/>
              </a:lnSpc>
              <a:buFontTx/>
              <a:buChar char="-"/>
            </a:pPr>
            <a:r>
              <a:rPr lang="en-US" sz="2200" dirty="0" smtClean="0">
                <a:latin typeface="Times New Roman" pitchFamily="18" charset="0"/>
                <a:cs typeface="Times New Roman" pitchFamily="18" charset="0"/>
              </a:rPr>
              <a:t>A</a:t>
            </a:r>
            <a:r>
              <a:rPr lang="vi-VN" sz="2200" dirty="0" smtClean="0">
                <a:latin typeface="Times New Roman" pitchFamily="18" charset="0"/>
                <a:cs typeface="Times New Roman" pitchFamily="18" charset="0"/>
              </a:rPr>
              <a:t>n toàn nếu hạ HA trong  &lt; 1,5 giờ</a:t>
            </a:r>
          </a:p>
          <a:p>
            <a:pPr>
              <a:lnSpc>
                <a:spcPct val="150000"/>
              </a:lnSpc>
              <a:buFontTx/>
              <a:buChar char="-"/>
            </a:pPr>
            <a:r>
              <a:rPr lang="en-US" sz="2200" dirty="0" smtClean="0">
                <a:latin typeface="Times New Roman" pitchFamily="18" charset="0"/>
                <a:cs typeface="Times New Roman" pitchFamily="18" charset="0"/>
              </a:rPr>
              <a:t>N</a:t>
            </a:r>
            <a:r>
              <a:rPr lang="vi-VN" sz="2200" dirty="0" smtClean="0">
                <a:latin typeface="Times New Roman" pitchFamily="18" charset="0"/>
                <a:cs typeface="Times New Roman" pitchFamily="18" charset="0"/>
              </a:rPr>
              <a:t>ão: ít ảnh hưởng tưới máu não nếu HATB 50- 60mmHg</a:t>
            </a:r>
          </a:p>
          <a:p>
            <a:pPr>
              <a:lnSpc>
                <a:spcPct val="150000"/>
              </a:lnSpc>
              <a:buFontTx/>
              <a:buChar char="-"/>
            </a:pPr>
            <a:r>
              <a:rPr lang="en-US" sz="2200" dirty="0" smtClean="0">
                <a:latin typeface="Times New Roman" pitchFamily="18" charset="0"/>
                <a:cs typeface="Times New Roman" pitchFamily="18" charset="0"/>
              </a:rPr>
              <a:t>T</a:t>
            </a:r>
            <a:r>
              <a:rPr lang="vi-VN" sz="2200" dirty="0" smtClean="0">
                <a:latin typeface="Times New Roman" pitchFamily="18" charset="0"/>
                <a:cs typeface="Times New Roman" pitchFamily="18" charset="0"/>
              </a:rPr>
              <a:t>im mạch: giống ở não, trừ bệnh lý mạch vành hoặc bệnh tim</a:t>
            </a:r>
            <a:endParaRPr lang="vi-VN"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
            <a:ext cx="7772400" cy="142852"/>
          </a:xfrm>
        </p:spPr>
        <p:txBody>
          <a:bodyPr>
            <a:normAutofit fontScale="90000"/>
          </a:bodyPr>
          <a:lstStyle/>
          <a:p>
            <a:endParaRPr lang="vi-VN" dirty="0"/>
          </a:p>
        </p:txBody>
      </p:sp>
      <p:sp>
        <p:nvSpPr>
          <p:cNvPr id="3" name="Content Placeholder 2"/>
          <p:cNvSpPr>
            <a:spLocks noGrp="1"/>
          </p:cNvSpPr>
          <p:nvPr>
            <p:ph sz="quarter" idx="1"/>
          </p:nvPr>
        </p:nvSpPr>
        <p:spPr>
          <a:xfrm>
            <a:off x="179512" y="116632"/>
            <a:ext cx="8856984" cy="6624736"/>
          </a:xfrm>
          <a:solidFill>
            <a:srgbClr val="0070C0"/>
          </a:solidFill>
          <a:ln>
            <a:solidFill>
              <a:srgbClr val="92D050"/>
            </a:solidFill>
          </a:ln>
          <a:effectLst>
            <a:glow rad="228600">
              <a:schemeClr val="accent2">
                <a:satMod val="175000"/>
                <a:alpha val="40000"/>
              </a:schemeClr>
            </a:glow>
            <a:reflection blurRad="6350" stA="50000" endA="300" endPos="55000" dir="5400000" sy="-100000" algn="bl" rotWithShape="0"/>
            <a:softEdge rad="635000"/>
          </a:effectLst>
        </p:spPr>
        <p:txBody>
          <a:bodyPr/>
          <a:lstStyle/>
          <a:p>
            <a:pPr algn="ctr">
              <a:buNone/>
            </a:pPr>
            <a:endParaRPr lang="en-US" sz="4800" dirty="0" smtClean="0">
              <a:latin typeface=".Vn3DH" pitchFamily="34" charset="0"/>
            </a:endParaRPr>
          </a:p>
          <a:p>
            <a:pPr algn="ctr">
              <a:buNone/>
            </a:pPr>
            <a:endParaRPr lang="en-US" sz="4800" dirty="0" smtClean="0">
              <a:latin typeface=".Vn3DH" pitchFamily="34" charset="0"/>
            </a:endParaRPr>
          </a:p>
          <a:p>
            <a:pPr algn="ctr">
              <a:buNone/>
            </a:pPr>
            <a:r>
              <a:rPr lang="en-US" sz="4800" dirty="0" smtClean="0">
                <a:latin typeface=".Vn3DH" pitchFamily="34" charset="0"/>
              </a:rPr>
              <a:t>XIN CHÂN THÀNH </a:t>
            </a:r>
          </a:p>
          <a:p>
            <a:pPr algn="ctr">
              <a:buNone/>
            </a:pPr>
            <a:r>
              <a:rPr lang="en-US" sz="4800" dirty="0" smtClean="0">
                <a:latin typeface=".Vn3DH" pitchFamily="34" charset="0"/>
              </a:rPr>
              <a:t>CẢM ƠN</a:t>
            </a:r>
            <a:endParaRPr lang="vi-VN" sz="4800" dirty="0" smtClean="0"/>
          </a:p>
          <a:p>
            <a:pPr algn="ctr"/>
            <a:endParaRPr lang="vi-V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772400" cy="1143000"/>
          </a:xfrm>
        </p:spPr>
        <p:txBody>
          <a:bodyPr/>
          <a:lstStyle/>
          <a:p>
            <a:pPr algn="ctr"/>
            <a:r>
              <a:rPr lang="vi-VN" b="1" dirty="0" smtClean="0">
                <a:solidFill>
                  <a:srgbClr val="0000FF"/>
                </a:solidFill>
                <a:latin typeface="+mn-lt"/>
                <a:cs typeface="Arial" pitchFamily="34" charset="0"/>
              </a:rPr>
              <a:t>TỔNG QUAN</a:t>
            </a:r>
            <a:endParaRPr lang="vi-VN" b="1" dirty="0">
              <a:solidFill>
                <a:srgbClr val="0000FF"/>
              </a:solidFill>
              <a:latin typeface="+mn-lt"/>
              <a:cs typeface="Arial" pitchFamily="34" charset="0"/>
            </a:endParaRPr>
          </a:p>
        </p:txBody>
      </p:sp>
      <p:sp>
        <p:nvSpPr>
          <p:cNvPr id="3" name="Content Placeholder 2"/>
          <p:cNvSpPr>
            <a:spLocks noGrp="1"/>
          </p:cNvSpPr>
          <p:nvPr>
            <p:ph sz="quarter" idx="1"/>
          </p:nvPr>
        </p:nvSpPr>
        <p:spPr>
          <a:xfrm>
            <a:off x="609600" y="1447800"/>
            <a:ext cx="8153400" cy="4572000"/>
          </a:xfrm>
        </p:spPr>
        <p:txBody>
          <a:bodyPr>
            <a:normAutofit/>
          </a:bodyPr>
          <a:lstStyle/>
          <a:p>
            <a:pPr marL="0" indent="0">
              <a:lnSpc>
                <a:spcPct val="150000"/>
              </a:lnSpc>
              <a:buNone/>
            </a:pPr>
            <a:r>
              <a:rPr lang="vi-VN" sz="2400" b="1" dirty="0" smtClean="0">
                <a:latin typeface="Times New Roman" pitchFamily="18" charset="0"/>
                <a:cs typeface="Times New Roman" pitchFamily="18" charset="0"/>
              </a:rPr>
              <a:t>TÁC DỤNG LÊN CÁC CƠ QUAN</a:t>
            </a:r>
            <a:endParaRPr lang="en-US" sz="2400"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a:t>
            </a:r>
            <a:r>
              <a:rPr lang="vi-VN" dirty="0" smtClean="0">
                <a:latin typeface="Times New Roman" pitchFamily="18" charset="0"/>
                <a:cs typeface="Times New Roman" pitchFamily="18" charset="0"/>
              </a:rPr>
              <a:t>hận:</a:t>
            </a:r>
          </a:p>
          <a:p>
            <a:pPr>
              <a:lnSpc>
                <a:spcPct val="150000"/>
              </a:lnSpc>
              <a:buNone/>
            </a:pPr>
            <a:r>
              <a:rPr lang="vi-V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L</a:t>
            </a:r>
            <a:r>
              <a:rPr lang="vi-VN" dirty="0" smtClean="0">
                <a:latin typeface="Times New Roman" pitchFamily="18" charset="0"/>
                <a:cs typeface="Times New Roman" pitchFamily="18" charset="0"/>
              </a:rPr>
              <a:t>àm </a:t>
            </a:r>
            <a:r>
              <a:rPr lang="en-US" sz="2800" dirty="0" smtClean="0">
                <a:latin typeface="Times New Roman" pitchFamily="18" charset="0"/>
                <a:cs typeface="Times New Roman" pitchFamily="18" charset="0"/>
              </a:rPr>
              <a:t>↓</a:t>
            </a:r>
            <a:r>
              <a:rPr lang="vi-VN" dirty="0" smtClean="0">
                <a:latin typeface="Times New Roman" pitchFamily="18" charset="0"/>
                <a:cs typeface="Times New Roman" pitchFamily="18" charset="0"/>
              </a:rPr>
              <a:t>chức năng, hồi phục nhanh sau khi HA trở lại BT</a:t>
            </a:r>
          </a:p>
          <a:p>
            <a:pPr>
              <a:lnSpc>
                <a:spcPct val="150000"/>
              </a:lnSpc>
            </a:pPr>
            <a:r>
              <a:rPr lang="en-US" dirty="0" smtClean="0">
                <a:latin typeface="Times New Roman" pitchFamily="18" charset="0"/>
                <a:cs typeface="Times New Roman" pitchFamily="18" charset="0"/>
              </a:rPr>
              <a:t>G</a:t>
            </a:r>
            <a:r>
              <a:rPr lang="vi-VN" dirty="0" smtClean="0">
                <a:latin typeface="Times New Roman" pitchFamily="18" charset="0"/>
                <a:cs typeface="Times New Roman" pitchFamily="18" charset="0"/>
              </a:rPr>
              <a:t>an:</a:t>
            </a:r>
          </a:p>
          <a:p>
            <a:pPr>
              <a:lnSpc>
                <a:spcPct val="150000"/>
              </a:lnSpc>
              <a:buNone/>
            </a:pPr>
            <a:r>
              <a:rPr lang="en-US" dirty="0" smtClean="0">
                <a:latin typeface="Times New Roman" pitchFamily="18" charset="0"/>
                <a:cs typeface="Times New Roman" pitchFamily="18" charset="0"/>
              </a:rPr>
              <a:t>Í</a:t>
            </a:r>
            <a:r>
              <a:rPr lang="vi-VN" dirty="0" smtClean="0">
                <a:latin typeface="Times New Roman" pitchFamily="18" charset="0"/>
                <a:cs typeface="Times New Roman" pitchFamily="18" charset="0"/>
              </a:rPr>
              <a:t>t thay đổi ở hạ HA nông.</a:t>
            </a:r>
          </a:p>
          <a:p>
            <a:pPr>
              <a:lnSpc>
                <a:spcPct val="150000"/>
              </a:lnSpc>
              <a:buNone/>
            </a:pPr>
            <a:r>
              <a:rPr lang="vi-VN" dirty="0" smtClean="0">
                <a:latin typeface="Times New Roman" pitchFamily="18" charset="0"/>
                <a:cs typeface="Times New Roman" pitchFamily="18" charset="0"/>
              </a:rPr>
              <a:t>RL CN gan ở hạ HA sâu.</a:t>
            </a: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752600"/>
            <a:ext cx="8382000" cy="4572000"/>
          </a:xfrm>
        </p:spPr>
        <p:txBody>
          <a:bodyPr/>
          <a:lstStyle/>
          <a:p>
            <a:pPr>
              <a:lnSpc>
                <a:spcPct val="135000"/>
              </a:lnSpc>
            </a:pPr>
            <a:r>
              <a:rPr lang="en-US" b="1" dirty="0" smtClean="0">
                <a:latin typeface="Times New Roman" pitchFamily="18" charset="0"/>
                <a:cs typeface="Times New Roman" pitchFamily="18" charset="0"/>
              </a:rPr>
              <a:t>CHỈ ĐỊNH</a:t>
            </a:r>
            <a:endParaRPr lang="en-US" dirty="0" smtClean="0">
              <a:latin typeface="Times New Roman" pitchFamily="18" charset="0"/>
              <a:cs typeface="Times New Roman" pitchFamily="18" charset="0"/>
            </a:endParaRPr>
          </a:p>
          <a:p>
            <a:pPr marL="514350" indent="-514350">
              <a:lnSpc>
                <a:spcPct val="135000"/>
              </a:lnSpc>
              <a:buAutoNum type="arabicPeriod"/>
            </a:pPr>
            <a:r>
              <a:rPr lang="en-US" dirty="0" err="1" smtClean="0">
                <a:latin typeface="Times New Roman" pitchFamily="18" charset="0"/>
                <a:cs typeface="Times New Roman" pitchFamily="18" charset="0"/>
              </a:rPr>
              <a:t>Giảm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PT</a:t>
            </a:r>
          </a:p>
          <a:p>
            <a:pPr marL="514350" indent="-514350">
              <a:lnSpc>
                <a:spcPct val="135000"/>
              </a:lnSpc>
              <a:buAutoNum type="arabicPeriod"/>
            </a:pPr>
            <a:r>
              <a:rPr lang="en-US" dirty="0" err="1" smtClean="0">
                <a:latin typeface="Times New Roman" pitchFamily="18" charset="0"/>
                <a:cs typeface="Times New Roman" pitchFamily="18" charset="0"/>
              </a:rPr>
              <a:t>Giảm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nhiễm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trùng</a:t>
            </a:r>
            <a:r>
              <a:rPr lang="en-US" dirty="0" smtClean="0">
                <a:latin typeface="Times New Roman" pitchFamily="18" charset="0"/>
                <a:cs typeface="Times New Roman" pitchFamily="18" charset="0"/>
              </a:rPr>
              <a:t> do </a:t>
            </a:r>
            <a:r>
              <a:rPr lang="en-US" dirty="0" err="1" smtClean="0">
                <a:latin typeface="Times New Roman" pitchFamily="18" charset="0"/>
                <a:cs typeface="Times New Roman" pitchFamily="18" charset="0"/>
              </a:rPr>
              <a:t>truyền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endParaRPr lang="en-US" dirty="0" smtClean="0">
              <a:latin typeface="Times New Roman" pitchFamily="18" charset="0"/>
              <a:cs typeface="Times New Roman" pitchFamily="18" charset="0"/>
            </a:endParaRPr>
          </a:p>
          <a:p>
            <a:pPr marL="514350" indent="-514350">
              <a:lnSpc>
                <a:spcPct val="135000"/>
              </a:lnSpc>
              <a:buAutoNum type="arabicPeriod"/>
            </a:pPr>
            <a:r>
              <a:rPr lang="en-US" dirty="0" smtClean="0">
                <a:latin typeface="Times New Roman" pitchFamily="18" charset="0"/>
                <a:cs typeface="Times New Roman" pitchFamily="18" charset="0"/>
              </a:rPr>
              <a:t>Theo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PT: </a:t>
            </a:r>
          </a:p>
          <a:p>
            <a:pPr marL="514350" indent="-514350">
              <a:lnSpc>
                <a:spcPct val="135000"/>
              </a:lnSpc>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PTV &gt;  </a:t>
            </a:r>
            <a:r>
              <a:rPr lang="en-US" dirty="0" err="1" smtClean="0">
                <a:latin typeface="Times New Roman" pitchFamily="18" charset="0"/>
                <a:cs typeface="Times New Roman" pitchFamily="18" charset="0"/>
              </a:rPr>
              <a:t>giút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ngắn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PT</a:t>
            </a: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752600"/>
            <a:ext cx="7772400" cy="3886200"/>
          </a:xfrm>
        </p:spPr>
        <p:txBody>
          <a:bodyPr/>
          <a:lstStyle/>
          <a:p>
            <a:pPr>
              <a:lnSpc>
                <a:spcPct val="150000"/>
              </a:lnSpc>
            </a:pPr>
            <a:r>
              <a:rPr lang="en-US" b="1" dirty="0" smtClean="0">
                <a:latin typeface="Times New Roman" pitchFamily="18" charset="0"/>
                <a:cs typeface="Times New Roman" pitchFamily="18" charset="0"/>
              </a:rPr>
              <a:t>CHỐNG CHỈ ĐỊNH</a:t>
            </a:r>
            <a:endParaRPr lang="en-US" dirty="0" smtClean="0">
              <a:latin typeface="Times New Roman" pitchFamily="18" charset="0"/>
              <a:cs typeface="Times New Roman" pitchFamily="18" charset="0"/>
            </a:endParaRPr>
          </a:p>
          <a:p>
            <a:pPr marL="514350" indent="-514350">
              <a:lnSpc>
                <a:spcPct val="150000"/>
              </a:lnSpc>
              <a:buAutoNum type="arabicPeriod"/>
            </a:pPr>
            <a:r>
              <a:rPr lang="en-US" dirty="0" err="1" smtClean="0">
                <a:latin typeface="Times New Roman" pitchFamily="18" charset="0"/>
                <a:cs typeface="Times New Roman" pitchFamily="18" charset="0"/>
              </a:rPr>
              <a:t>Suy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não</a:t>
            </a:r>
            <a:endParaRPr lang="en-US" dirty="0" smtClean="0">
              <a:latin typeface="Times New Roman" pitchFamily="18" charset="0"/>
              <a:cs typeface="Times New Roman" pitchFamily="18" charset="0"/>
            </a:endParaRPr>
          </a:p>
          <a:p>
            <a:pPr marL="514350" indent="-514350">
              <a:lnSpc>
                <a:spcPct val="150000"/>
              </a:lnSpc>
              <a:buAutoNum type="arabicPeriod"/>
            </a:pPr>
            <a:r>
              <a:rPr lang="en-US" dirty="0" err="1" smtClean="0">
                <a:latin typeface="Times New Roman" pitchFamily="18" charset="0"/>
                <a:cs typeface="Times New Roman" pitchFamily="18" charset="0"/>
              </a:rPr>
              <a:t>Suy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 NMCT</a:t>
            </a:r>
          </a:p>
          <a:p>
            <a:pPr marL="514350" indent="-514350">
              <a:lnSpc>
                <a:spcPct val="150000"/>
              </a:lnSpc>
              <a:buAutoNum type="arabicPeriod"/>
            </a:pPr>
            <a:r>
              <a:rPr lang="en-US" dirty="0" err="1" smtClean="0">
                <a:latin typeface="Times New Roman" pitchFamily="18" charset="0"/>
                <a:cs typeface="Times New Roman" pitchFamily="18" charset="0"/>
              </a:rPr>
              <a:t>Suy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thận</a:t>
            </a:r>
            <a:endParaRPr lang="en-US" dirty="0" smtClean="0">
              <a:latin typeface="Times New Roman" pitchFamily="18" charset="0"/>
              <a:cs typeface="Times New Roman" pitchFamily="18" charset="0"/>
            </a:endParaRPr>
          </a:p>
          <a:p>
            <a:pPr marL="514350" indent="-514350">
              <a:lnSpc>
                <a:spcPct val="150000"/>
              </a:lnSpc>
              <a:buNone/>
            </a:pPr>
            <a:r>
              <a:rPr lang="en-US" dirty="0" err="1" smtClean="0">
                <a:latin typeface="Times New Roman" pitchFamily="18" charset="0"/>
                <a:cs typeface="Times New Roman" pitchFamily="18" charset="0"/>
              </a:rPr>
              <a:t>Lưu</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bệnh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ha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CCĐ</a:t>
            </a: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0838"/>
            <a:ext cx="7772400" cy="1143000"/>
          </a:xfrm>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85800" y="1676400"/>
            <a:ext cx="8001000" cy="4572000"/>
          </a:xfrm>
        </p:spPr>
        <p:txBody>
          <a:bodyPr>
            <a:normAutofit/>
          </a:bodyPr>
          <a:lstStyle/>
          <a:p>
            <a:pPr>
              <a:lnSpc>
                <a:spcPct val="150000"/>
              </a:lnSpc>
            </a:pPr>
            <a:r>
              <a:rPr lang="en-US" b="1" dirty="0" smtClean="0">
                <a:latin typeface="Times New Roman" pitchFamily="18" charset="0"/>
                <a:cs typeface="Times New Roman" pitchFamily="18" charset="0"/>
              </a:rPr>
              <a:t>CÁC BIẾN CHỨNG</a:t>
            </a:r>
            <a:endParaRPr lang="en-US" dirty="0" smtClean="0">
              <a:latin typeface="Times New Roman" pitchFamily="18" charset="0"/>
              <a:cs typeface="Times New Roman" pitchFamily="18" charset="0"/>
            </a:endParaRPr>
          </a:p>
          <a:p>
            <a:pPr>
              <a:lnSpc>
                <a:spcPct val="150000"/>
              </a:lnSpc>
              <a:buNone/>
            </a:pPr>
            <a:r>
              <a:rPr lang="en-US"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chóng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liệt</a:t>
            </a:r>
            <a:r>
              <a:rPr lang="en-US" dirty="0" smtClean="0">
                <a:latin typeface="Times New Roman" pitchFamily="18" charset="0"/>
                <a:cs typeface="Times New Roman" pitchFamily="18" charset="0"/>
              </a:rPr>
              <a:t> ½ </a:t>
            </a:r>
            <a:r>
              <a:rPr lang="en-US" dirty="0" err="1" smtClean="0">
                <a:latin typeface="Times New Roman" pitchFamily="18" charset="0"/>
                <a:cs typeface="Times New Roman" pitchFamily="18" charset="0"/>
              </a:rPr>
              <a:t>người</a:t>
            </a:r>
            <a:endParaRPr lang="en-US" dirty="0" smtClean="0">
              <a:latin typeface="Times New Roman" pitchFamily="18" charset="0"/>
              <a:cs typeface="Times New Roman" pitchFamily="18" charset="0"/>
            </a:endParaRPr>
          </a:p>
          <a:p>
            <a:pPr>
              <a:lnSpc>
                <a:spcPct val="150000"/>
              </a:lnSpc>
              <a:buNone/>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Thiểu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vô</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niệu</a:t>
            </a:r>
            <a:r>
              <a:rPr lang="en-US" dirty="0" smtClean="0">
                <a:latin typeface="Times New Roman" pitchFamily="18" charset="0"/>
                <a:cs typeface="Times New Roman" pitchFamily="18" charset="0"/>
              </a:rPr>
              <a:t> &gt; </a:t>
            </a:r>
            <a:r>
              <a:rPr lang="en-US" dirty="0" err="1" smtClean="0">
                <a:latin typeface="Times New Roman" pitchFamily="18" charset="0"/>
                <a:cs typeface="Times New Roman" pitchFamily="18" charset="0"/>
              </a:rPr>
              <a:t>suy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thận</a:t>
            </a:r>
            <a:endParaRPr lang="en-US" dirty="0" smtClean="0">
              <a:latin typeface="Times New Roman" pitchFamily="18" charset="0"/>
              <a:cs typeface="Times New Roman" pitchFamily="18" charset="0"/>
            </a:endParaRPr>
          </a:p>
          <a:p>
            <a:pPr>
              <a:lnSpc>
                <a:spcPct val="150000"/>
              </a:lnSpc>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Chảy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chỗ</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a:t>
            </a:r>
          </a:p>
          <a:p>
            <a:pPr>
              <a:lnSpc>
                <a:spcPct val="150000"/>
              </a:lnSpc>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HA)</a:t>
            </a: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72400" cy="914400"/>
          </a:xfrm>
        </p:spPr>
        <p:txBody>
          <a:bodyPr/>
          <a:lstStyle/>
          <a:p>
            <a:pPr algn="ctr"/>
            <a:r>
              <a:rPr lang="en-US" b="1" dirty="0" smtClean="0">
                <a:solidFill>
                  <a:srgbClr val="0000FF"/>
                </a:solidFill>
                <a:latin typeface="Times New Roman" pitchFamily="18" charset="0"/>
                <a:cs typeface="Times New Roman" pitchFamily="18" charset="0"/>
              </a:rPr>
              <a:t>TỔNG QUAN</a:t>
            </a:r>
            <a:endParaRPr lang="vi-VN" b="1" dirty="0">
              <a:solidFill>
                <a:srgbClr val="0000FF"/>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85800" y="1600200"/>
            <a:ext cx="8077200" cy="4572000"/>
          </a:xfrm>
        </p:spPr>
        <p:txBody>
          <a:bodyPr>
            <a:normAutofit fontScale="92500" lnSpcReduction="10000"/>
          </a:bodyPr>
          <a:lstStyle/>
          <a:p>
            <a:pPr algn="just">
              <a:lnSpc>
                <a:spcPct val="124000"/>
              </a:lnSpc>
              <a:spcBef>
                <a:spcPts val="600"/>
              </a:spcBef>
            </a:pPr>
            <a:r>
              <a:rPr lang="en-US" b="1" dirty="0" smtClean="0">
                <a:latin typeface="Times New Roman" pitchFamily="18" charset="0"/>
                <a:cs typeface="Times New Roman" pitchFamily="18" charset="0"/>
              </a:rPr>
              <a:t>Loxen</a:t>
            </a:r>
            <a:r>
              <a:rPr lang="en-US" dirty="0" smtClean="0">
                <a:latin typeface="Times New Roman" pitchFamily="18" charset="0"/>
                <a:cs typeface="Times New Roman" pitchFamily="18" charset="0"/>
              </a:rPr>
              <a:t> (Nicardipine):</a:t>
            </a:r>
          </a:p>
          <a:p>
            <a:pPr algn="just">
              <a:lnSpc>
                <a:spcPct val="124000"/>
              </a:lnSpc>
              <a:spcBef>
                <a:spcPts val="600"/>
              </a:spcBef>
              <a:buFontTx/>
              <a:buChar char="-"/>
            </a:pPr>
            <a:r>
              <a:rPr lang="en-US" dirty="0" err="1" smtClean="0">
                <a:latin typeface="Times New Roman" pitchFamily="18" charset="0"/>
                <a:cs typeface="Times New Roman" pitchFamily="18" charset="0"/>
              </a:rPr>
              <a:t>Hạ</a:t>
            </a:r>
            <a:r>
              <a:rPr lang="en-US" dirty="0" smtClean="0">
                <a:latin typeface="Times New Roman" pitchFamily="18" charset="0"/>
                <a:cs typeface="Times New Roman" pitchFamily="18" charset="0"/>
              </a:rPr>
              <a:t> HA do </a:t>
            </a:r>
            <a:r>
              <a:rPr lang="en-US" dirty="0" err="1" smtClean="0">
                <a:latin typeface="Times New Roman" pitchFamily="18" charset="0"/>
                <a:cs typeface="Times New Roman" pitchFamily="18" charset="0"/>
              </a:rPr>
              <a:t>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chế</a:t>
            </a:r>
            <a:r>
              <a:rPr lang="en-US" dirty="0" smtClean="0">
                <a:latin typeface="Times New Roman" pitchFamily="18" charset="0"/>
                <a:cs typeface="Times New Roman" pitchFamily="18" charset="0"/>
              </a:rPr>
              <a:t> Ca qua </a:t>
            </a:r>
            <a:r>
              <a:rPr lang="en-US" dirty="0" err="1" smtClean="0">
                <a:latin typeface="Times New Roman" pitchFamily="18" charset="0"/>
                <a:cs typeface="Times New Roman" pitchFamily="18" charset="0"/>
              </a:rPr>
              <a:t>màng</a:t>
            </a:r>
            <a:r>
              <a:rPr lang="en-US" dirty="0" smtClean="0">
                <a:latin typeface="Times New Roman" pitchFamily="18" charset="0"/>
                <a:cs typeface="Times New Roman" pitchFamily="18" charset="0"/>
              </a:rPr>
              <a:t> TB</a:t>
            </a:r>
          </a:p>
          <a:p>
            <a:pPr algn="just">
              <a:lnSpc>
                <a:spcPct val="124000"/>
              </a:lnSpc>
              <a:spcBef>
                <a:spcPts val="600"/>
              </a:spcBef>
              <a:buFontTx/>
              <a:buChar char="-"/>
            </a:pPr>
            <a:r>
              <a:rPr lang="en-US" dirty="0" err="1" smtClean="0">
                <a:latin typeface="Times New Roman" pitchFamily="18" charset="0"/>
                <a:cs typeface="Times New Roman" pitchFamily="18" charset="0"/>
              </a:rPr>
              <a:t>Dãn</a:t>
            </a:r>
            <a:r>
              <a:rPr lang="en-US" dirty="0" smtClean="0">
                <a:latin typeface="Times New Roman" pitchFamily="18" charset="0"/>
                <a:cs typeface="Times New Roman" pitchFamily="18" charset="0"/>
              </a:rPr>
              <a:t> ĐM, TM </a:t>
            </a:r>
            <a:r>
              <a:rPr lang="en-US" dirty="0" err="1" smtClean="0">
                <a:latin typeface="Times New Roman" pitchFamily="18" charset="0"/>
                <a:cs typeface="Times New Roman" pitchFamily="18" charset="0"/>
              </a:rPr>
              <a:t>ngoại</a:t>
            </a:r>
            <a:r>
              <a:rPr lang="en-US" dirty="0" smtClean="0">
                <a:latin typeface="Times New Roman" pitchFamily="18" charset="0"/>
                <a:cs typeface="Times New Roman" pitchFamily="18" charset="0"/>
              </a:rPr>
              <a:t> vi, </a:t>
            </a:r>
            <a:r>
              <a:rPr lang="en-US" dirty="0" err="1" smtClean="0">
                <a:latin typeface="Times New Roman" pitchFamily="18" charset="0"/>
                <a:cs typeface="Times New Roman" pitchFamily="18" charset="0"/>
              </a:rPr>
              <a:t>dãn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vành</a:t>
            </a:r>
            <a:r>
              <a:rPr lang="en-US" dirty="0" smtClean="0">
                <a:latin typeface="Times New Roman" pitchFamily="18" charset="0"/>
                <a:cs typeface="Times New Roman" pitchFamily="18" charset="0"/>
              </a:rPr>
              <a:t>,</a:t>
            </a:r>
          </a:p>
          <a:p>
            <a:pPr algn="just">
              <a:lnSpc>
                <a:spcPct val="124000"/>
              </a:lnSpc>
              <a:spcBef>
                <a:spcPts val="600"/>
              </a:spcBef>
              <a:buFontTx/>
              <a:buChar char="-"/>
            </a:pPr>
            <a:r>
              <a:rPr lang="en-US" dirty="0" err="1" smtClean="0">
                <a:latin typeface="Times New Roman" pitchFamily="18" charset="0"/>
                <a:cs typeface="Times New Roman" pitchFamily="18" charset="0"/>
              </a:rPr>
              <a:t>Tăng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nhịp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xuất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tim</a:t>
            </a:r>
            <a:endParaRPr lang="en-US" dirty="0" smtClean="0">
              <a:latin typeface="Times New Roman" pitchFamily="18" charset="0"/>
              <a:cs typeface="Times New Roman" pitchFamily="18" charset="0"/>
            </a:endParaRPr>
          </a:p>
          <a:p>
            <a:pPr algn="just">
              <a:lnSpc>
                <a:spcPct val="124000"/>
              </a:lnSpc>
              <a:spcBef>
                <a:spcPts val="600"/>
              </a:spcBef>
              <a:buFontTx/>
              <a:buChar char="-"/>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khởi</a:t>
            </a:r>
            <a:r>
              <a:rPr lang="en-US" dirty="0" smtClean="0">
                <a:latin typeface="Times New Roman" pitchFamily="18" charset="0"/>
                <a:cs typeface="Times New Roman" pitchFamily="18" charset="0"/>
              </a:rPr>
              <a:t> TD </a:t>
            </a:r>
            <a:r>
              <a:rPr lang="en-US" dirty="0" err="1" smtClean="0">
                <a:latin typeface="Times New Roman" pitchFamily="18" charset="0"/>
                <a:cs typeface="Times New Roman" pitchFamily="18" charset="0"/>
              </a:rPr>
              <a:t>ngắn</a:t>
            </a:r>
            <a:r>
              <a:rPr lang="en-US" dirty="0" smtClean="0">
                <a:latin typeface="Times New Roman" pitchFamily="18" charset="0"/>
                <a:cs typeface="Times New Roman" pitchFamily="18" charset="0"/>
              </a:rPr>
              <a:t> 1-2 ph, t </a:t>
            </a:r>
            <a:r>
              <a:rPr lang="en-US" dirty="0" err="1" smtClean="0">
                <a:latin typeface="Times New Roman" pitchFamily="18" charset="0"/>
                <a:cs typeface="Times New Roman" pitchFamily="18" charset="0"/>
              </a:rPr>
              <a:t>bán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hủy</a:t>
            </a:r>
            <a:r>
              <a:rPr lang="en-US" dirty="0" smtClean="0">
                <a:latin typeface="Times New Roman" pitchFamily="18" charset="0"/>
                <a:cs typeface="Times New Roman" pitchFamily="18" charset="0"/>
              </a:rPr>
              <a:t> 40ph</a:t>
            </a:r>
          </a:p>
          <a:p>
            <a:pPr algn="just">
              <a:lnSpc>
                <a:spcPct val="124000"/>
              </a:lnSpc>
              <a:spcBef>
                <a:spcPts val="600"/>
              </a:spcBef>
              <a:buFontTx/>
              <a:buChar char="-"/>
            </a:pPr>
            <a:r>
              <a:rPr lang="en-US" dirty="0" smtClean="0">
                <a:latin typeface="Times New Roman" pitchFamily="18" charset="0"/>
                <a:cs typeface="Times New Roman" pitchFamily="18" charset="0"/>
              </a:rPr>
              <a:t>Liều lượng: bolus 0,5-1mg, truyền TM: 1-7 mcg/kg/ph </a:t>
            </a:r>
          </a:p>
          <a:p>
            <a:pPr algn="just">
              <a:lnSpc>
                <a:spcPct val="124000"/>
              </a:lnSpc>
              <a:spcBef>
                <a:spcPts val="600"/>
              </a:spcBef>
              <a:buFontTx/>
              <a:buChar char="-"/>
            </a:pPr>
            <a:r>
              <a:rPr lang="en-US" dirty="0" smtClean="0">
                <a:latin typeface="Times New Roman" pitchFamily="18" charset="0"/>
                <a:cs typeface="Times New Roman" pitchFamily="18" charset="0"/>
              </a:rPr>
              <a:t>CĐ: -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ĐT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HA</a:t>
            </a:r>
          </a:p>
          <a:p>
            <a:pPr algn="just">
              <a:lnSpc>
                <a:spcPct val="124000"/>
              </a:lnSpc>
              <a:spcBef>
                <a:spcPts val="600"/>
              </a:spcBef>
              <a:buNone/>
            </a:pP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Hạ</a:t>
            </a:r>
            <a:r>
              <a:rPr lang="en-US" dirty="0" smtClean="0">
                <a:latin typeface="Times New Roman" pitchFamily="18" charset="0"/>
                <a:cs typeface="Times New Roman" pitchFamily="18" charset="0"/>
              </a:rPr>
              <a:t> HA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GM </a:t>
            </a: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PT</a:t>
            </a:r>
          </a:p>
          <a:p>
            <a:pPr algn="just">
              <a:lnSpc>
                <a:spcPct val="124000"/>
              </a:lnSpc>
              <a:spcBef>
                <a:spcPts val="600"/>
              </a:spcBef>
              <a:buNone/>
            </a:pP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Chống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thắt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ngực</a:t>
            </a:r>
            <a:r>
              <a:rPr lang="en-US" dirty="0" smtClean="0">
                <a:latin typeface="Times New Roman" pitchFamily="18" charset="0"/>
                <a:cs typeface="Times New Roman" pitchFamily="18" charset="0"/>
              </a:rPr>
              <a:t>…</a:t>
            </a:r>
          </a:p>
          <a:p>
            <a:pPr algn="just">
              <a:lnSpc>
                <a:spcPct val="124000"/>
              </a:lnSpc>
              <a:spcBef>
                <a:spcPts val="600"/>
              </a:spcBef>
              <a:buNone/>
            </a:pPr>
            <a:endParaRPr lang="en-US" dirty="0" smtClean="0">
              <a:latin typeface="Times New Roman" pitchFamily="18" charset="0"/>
              <a:cs typeface="Times New Roman" pitchFamily="18" charset="0"/>
            </a:endParaRPr>
          </a:p>
          <a:p>
            <a:pPr algn="just">
              <a:lnSpc>
                <a:spcPct val="124000"/>
              </a:lnSpc>
              <a:spcBef>
                <a:spcPts val="600"/>
              </a:spcBef>
              <a:buFontTx/>
              <a:buChar char="-"/>
            </a:pPr>
            <a:endParaRPr lang="vi-V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2595</TotalTime>
  <Words>3884</Words>
  <Application>Microsoft Office PowerPoint</Application>
  <PresentationFormat>On-screen Show (4:3)</PresentationFormat>
  <Paragraphs>822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Equity</vt:lpstr>
      <vt:lpstr>HẠ HUYẾT ÁP CHỈ HUY BẰNG LOXEN TRONG GÂY MÊ CÁC PHẪU THUẬT  LỚN VÙNG HÀM MẶT</vt:lpstr>
      <vt:lpstr>Slide 2</vt:lpstr>
      <vt:lpstr>1- Đánh giá hiệu quả lâm sàng sử dụng phối hợp thuốc hạ áp loxen trong gây mê toàn thân để hạ huyết áp chỉ huy trong các phẫu thuật lớn vùng hàm mặt. 2- Đánh giá các tác dụng không mong muốn của phương pháp này.</vt:lpstr>
      <vt:lpstr>TỔNG QUAN</vt:lpstr>
      <vt:lpstr>TỔNG QUAN</vt:lpstr>
      <vt:lpstr>TỔNG QUAN</vt:lpstr>
      <vt:lpstr>TỔNG QUAN</vt:lpstr>
      <vt:lpstr>TỔNG QUAN</vt:lpstr>
      <vt:lpstr>TỔNG QUAN</vt:lpstr>
      <vt:lpstr>TỔNG QUAN</vt:lpstr>
      <vt:lpstr>TỔNG QUAN</vt:lpstr>
      <vt:lpstr>TỔNG QUAN</vt:lpstr>
      <vt:lpstr>TỔNG QUAN</vt:lpstr>
      <vt:lpstr>ĐỐI TƯỢNG VÀ PHƯƠNG PHÁP NGHIÊN CỨU</vt:lpstr>
      <vt:lpstr>ĐỐI TƯỢNG VÀ PHƯƠNG PHÁP NGHIÊN CỨU</vt:lpstr>
      <vt:lpstr>ĐỐI TƯỢNG VÀ PHƯƠNG PHÁP NGHIÊN CỨU</vt:lpstr>
      <vt:lpstr>ĐỐI TƯỢNG VÀ PHƯƠNG PHÁP NGHIÊN CỨU</vt:lpstr>
      <vt:lpstr>ĐỐI TƯỢNG VÀ PHƯƠNG PHÁP NGHIÊN CỨU</vt:lpstr>
      <vt:lpstr>ĐỐI TƯỢNG VÀ PHƯƠNG PHÁP NGHIÊN CỨU</vt:lpstr>
      <vt:lpstr>ĐỐI TƯỢNG VÀ PHƯƠNG PHÁP NGHIÊN CỨU</vt:lpstr>
      <vt:lpstr>ĐỐI TƯỢNG VÀ PHƯƠNG PHÁP NGHIÊN CỨU</vt:lpstr>
      <vt:lpstr>ĐỐI TƯỢNG VÀ PHƯƠNG PHÁP NGHIÊN CỨU</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KẾT QUẢ VÀ BÀN LUẬN</vt:lpstr>
      <vt:lpstr>Slide 38</vt:lpstr>
      <vt:lpstr>KIẾN NGHỊ </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BỆNH NHÂN  HỌC LÂM SÀNG</dc:title>
  <dc:creator>XUANTRUONG</dc:creator>
  <cp:lastModifiedBy>Windows User</cp:lastModifiedBy>
  <cp:revision>248</cp:revision>
  <dcterms:created xsi:type="dcterms:W3CDTF">2006-08-16T00:00:00Z</dcterms:created>
  <dcterms:modified xsi:type="dcterms:W3CDTF">2016-06-21T17:19:14Z</dcterms:modified>
</cp:coreProperties>
</file>