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57"/>
  </p:notesMasterIdLst>
  <p:handoutMasterIdLst>
    <p:handoutMasterId r:id="rId58"/>
  </p:handoutMasterIdLst>
  <p:sldIdLst>
    <p:sldId id="256" r:id="rId2"/>
    <p:sldId id="280" r:id="rId3"/>
    <p:sldId id="258" r:id="rId4"/>
    <p:sldId id="283" r:id="rId5"/>
    <p:sldId id="284" r:id="rId6"/>
    <p:sldId id="281" r:id="rId7"/>
    <p:sldId id="285" r:id="rId8"/>
    <p:sldId id="286" r:id="rId9"/>
    <p:sldId id="292" r:id="rId10"/>
    <p:sldId id="289" r:id="rId11"/>
    <p:sldId id="290" r:id="rId12"/>
    <p:sldId id="291" r:id="rId13"/>
    <p:sldId id="287" r:id="rId14"/>
    <p:sldId id="260" r:id="rId15"/>
    <p:sldId id="267" r:id="rId16"/>
    <p:sldId id="294" r:id="rId17"/>
    <p:sldId id="268" r:id="rId18"/>
    <p:sldId id="265" r:id="rId19"/>
    <p:sldId id="269" r:id="rId20"/>
    <p:sldId id="266" r:id="rId21"/>
    <p:sldId id="293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9" r:id="rId31"/>
    <p:sldId id="278" r:id="rId32"/>
    <p:sldId id="296" r:id="rId33"/>
    <p:sldId id="297" r:id="rId34"/>
    <p:sldId id="298" r:id="rId35"/>
    <p:sldId id="261" r:id="rId36"/>
    <p:sldId id="295" r:id="rId37"/>
    <p:sldId id="299" r:id="rId38"/>
    <p:sldId id="300" r:id="rId39"/>
    <p:sldId id="301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FF4D"/>
    <a:srgbClr val="FFF476"/>
    <a:srgbClr val="AE0E0D"/>
    <a:srgbClr val="0607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153" autoAdjust="0"/>
  </p:normalViewPr>
  <p:slideViewPr>
    <p:cSldViewPr snapToGrid="0" snapToObjects="1">
      <p:cViewPr varScale="1">
        <p:scale>
          <a:sx n="57" d="100"/>
          <a:sy n="57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336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F81BA-E5D0-7448-841B-14ED78A5A292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AC626-AC0A-D443-9468-748A01323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622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27937-DB6C-0D46-B991-D945F1F82531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466B8-F730-4647-9194-EA48BC8E97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9424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423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TCYTTG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châu</a:t>
            </a:r>
            <a:r>
              <a:rPr lang="en-US" baseline="0" dirty="0" smtClean="0"/>
              <a:t> Phi, </a:t>
            </a:r>
            <a:r>
              <a:rPr lang="en-US" baseline="0" dirty="0" err="1" smtClean="0"/>
              <a:t>châu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Mỹ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</a:t>
            </a:r>
            <a:r>
              <a:rPr lang="en-US" baseline="0" dirty="0" smtClean="0"/>
              <a:t> Á, </a:t>
            </a:r>
            <a:r>
              <a:rPr lang="en-US" baseline="0" dirty="0" err="1" smtClean="0"/>
              <a:t>châu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vực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dương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nhập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Thấp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thấp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Đông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Hiệp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</a:t>
            </a:r>
            <a:r>
              <a:rPr lang="en-US" baseline="0" dirty="0" smtClean="0"/>
              <a:t> 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bình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nhiệt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đới</a:t>
            </a:r>
            <a:r>
              <a:rPr lang="en-US" baseline="0" dirty="0" smtClean="0"/>
              <a:t> London.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Nguồn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mê</a:t>
            </a:r>
            <a:r>
              <a:rPr lang="en-US" baseline="0" dirty="0" smtClean="0"/>
              <a:t> ở 22 </a:t>
            </a:r>
            <a:r>
              <a:rPr lang="en-US" baseline="0" dirty="0" err="1" smtClean="0"/>
              <a:t>quốc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bình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Nguo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sĩ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khoa</a:t>
            </a:r>
            <a:r>
              <a:rPr lang="en-US" baseline="0" dirty="0" smtClean="0"/>
              <a:t>, y </a:t>
            </a:r>
            <a:r>
              <a:rPr lang="en-US" baseline="0" dirty="0" err="1" smtClean="0"/>
              <a:t>tá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mê</a:t>
            </a:r>
            <a:r>
              <a:rPr lang="en-US" baseline="0" dirty="0" smtClean="0"/>
              <a:t>/</a:t>
            </a:r>
            <a:r>
              <a:rPr lang="en-US" baseline="0" dirty="0" err="1" smtClean="0"/>
              <a:t>tê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708025"/>
            <a:ext cx="4532313" cy="339883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6" y="4319041"/>
            <a:ext cx="5027613" cy="4103557"/>
          </a:xfrm>
          <a:noFill/>
        </p:spPr>
        <p:txBody>
          <a:bodyPr lIns="90189" tIns="45094" rIns="90189" bIns="45094"/>
          <a:lstStyle/>
          <a:p>
            <a:r>
              <a:rPr lang="en-GB" dirty="0"/>
              <a:t>5.3 </a:t>
            </a:r>
            <a:r>
              <a:rPr lang="en-GB" dirty="0" err="1" smtClean="0"/>
              <a:t>chết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trong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năm</a:t>
            </a:r>
            <a:r>
              <a:rPr lang="en-GB" baseline="0" dirty="0" smtClean="0"/>
              <a:t> </a:t>
            </a:r>
            <a:r>
              <a:rPr lang="en-GB" dirty="0" smtClean="0"/>
              <a:t>2000</a:t>
            </a:r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Do </a:t>
            </a:r>
            <a:r>
              <a:rPr lang="en-US" dirty="0" err="1" smtClean="0">
                <a:latin typeface="Calibri" charset="0"/>
              </a:rPr>
              <a:t>những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hạn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chế</a:t>
            </a:r>
            <a:r>
              <a:rPr lang="en-US" baseline="0" dirty="0" smtClean="0">
                <a:latin typeface="Calibri" charset="0"/>
              </a:rPr>
              <a:t> (5-8, 10). </a:t>
            </a:r>
            <a:r>
              <a:rPr lang="en-US" baseline="0" dirty="0" err="1" smtClean="0">
                <a:latin typeface="Calibri" charset="0"/>
              </a:rPr>
              <a:t>Điều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khiến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chúng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tôi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ngạc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nhiên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trong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nghiên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cứu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của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mình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là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những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răc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rối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cố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hữu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trong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việc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làm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một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báo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cáo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tóm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tắt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toàn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cầu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về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nhu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cầu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gây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mê</a:t>
            </a:r>
            <a:r>
              <a:rPr lang="en-US" baseline="0" dirty="0" smtClean="0">
                <a:latin typeface="Calibri" charset="0"/>
              </a:rPr>
              <a:t>; </a:t>
            </a:r>
            <a:r>
              <a:rPr lang="en-US" baseline="0" dirty="0" err="1" smtClean="0">
                <a:latin typeface="Calibri" charset="0"/>
              </a:rPr>
              <a:t>Sự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khác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biệt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đa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dạng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giữa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các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quốc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gia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đặt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một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câu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hỏi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rằng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liệu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một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bảng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kiểm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về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các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trang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thiết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bị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thiết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yếu</a:t>
            </a:r>
            <a:r>
              <a:rPr lang="en-US" baseline="0" dirty="0" smtClean="0">
                <a:latin typeface="Calibri" charset="0"/>
              </a:rPr>
              <a:t> hay </a:t>
            </a:r>
            <a:r>
              <a:rPr lang="en-US" baseline="0" dirty="0" err="1" smtClean="0">
                <a:latin typeface="Calibri" charset="0"/>
              </a:rPr>
              <a:t>một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cách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tiếp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cận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đơn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lẻ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từ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cấp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trên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với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mục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đich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nâng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cao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năng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lực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gây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mê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thì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sẽ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khả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thi</a:t>
            </a:r>
            <a:r>
              <a:rPr lang="en-US" baseline="0" dirty="0" smtClean="0">
                <a:latin typeface="Calibri" charset="0"/>
              </a:rPr>
              <a:t>. 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55A20A-271E-474E-9ACE-5770092A42B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53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53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Calibri" charset="0"/>
              </a:rPr>
              <a:t>Thử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thách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đầu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tiên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là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vấn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đề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nan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giải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chất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lượng</a:t>
            </a:r>
            <a:r>
              <a:rPr lang="en-US" baseline="0" dirty="0" smtClean="0">
                <a:latin typeface="Calibri" charset="0"/>
              </a:rPr>
              <a:t>: </a:t>
            </a:r>
            <a:r>
              <a:rPr lang="en-US" baseline="0" dirty="0" err="1" smtClean="0">
                <a:latin typeface="Calibri" charset="0"/>
              </a:rPr>
              <a:t>Một</a:t>
            </a:r>
            <a:r>
              <a:rPr lang="en-US" baseline="0" dirty="0" smtClean="0">
                <a:latin typeface="Calibri" charset="0"/>
              </a:rPr>
              <a:t> BN </a:t>
            </a:r>
            <a:r>
              <a:rPr lang="en-US" baseline="0" dirty="0" err="1" smtClean="0">
                <a:latin typeface="Calibri" charset="0"/>
              </a:rPr>
              <a:t>có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thể</a:t>
            </a:r>
            <a:r>
              <a:rPr lang="en-US" baseline="0" dirty="0" smtClean="0">
                <a:latin typeface="Calibri" charset="0"/>
              </a:rPr>
              <a:t>  </a:t>
            </a:r>
            <a:r>
              <a:rPr lang="en-US" baseline="0" dirty="0" err="1" smtClean="0">
                <a:latin typeface="Calibri" charset="0"/>
              </a:rPr>
              <a:t>nhận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một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chăm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sóc</a:t>
            </a:r>
            <a:r>
              <a:rPr lang="en-US" baseline="0" dirty="0" smtClean="0">
                <a:latin typeface="Calibri" charset="0"/>
              </a:rPr>
              <a:t> y </a:t>
            </a:r>
            <a:r>
              <a:rPr lang="en-US" baseline="0" dirty="0" err="1" smtClean="0">
                <a:latin typeface="Calibri" charset="0"/>
              </a:rPr>
              <a:t>tế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kém</a:t>
            </a:r>
            <a:r>
              <a:rPr lang="en-US" baseline="0" dirty="0" smtClean="0">
                <a:latin typeface="Calibri" charset="0"/>
              </a:rPr>
              <a:t> NHƯNG </a:t>
            </a:r>
            <a:r>
              <a:rPr lang="en-US" baseline="0" dirty="0" err="1" smtClean="0">
                <a:latin typeface="Calibri" charset="0"/>
              </a:rPr>
              <a:t>khỏi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bệnh</a:t>
            </a:r>
            <a:r>
              <a:rPr lang="en-US" baseline="0" dirty="0" smtClean="0">
                <a:latin typeface="Calibri" charset="0"/>
              </a:rPr>
              <a:t>; </a:t>
            </a:r>
            <a:r>
              <a:rPr lang="en-US" baseline="0" dirty="0" err="1" smtClean="0">
                <a:latin typeface="Calibri" charset="0"/>
              </a:rPr>
              <a:t>Một</a:t>
            </a:r>
            <a:r>
              <a:rPr lang="en-US" baseline="0" dirty="0" smtClean="0">
                <a:latin typeface="Calibri" charset="0"/>
              </a:rPr>
              <a:t> BN </a:t>
            </a:r>
            <a:r>
              <a:rPr lang="en-US" baseline="0" dirty="0" err="1" smtClean="0">
                <a:latin typeface="Calibri" charset="0"/>
              </a:rPr>
              <a:t>khác</a:t>
            </a:r>
            <a:r>
              <a:rPr lang="en-US" baseline="0" dirty="0" smtClean="0">
                <a:latin typeface="Calibri" charset="0"/>
              </a:rPr>
              <a:t> do </a:t>
            </a:r>
            <a:r>
              <a:rPr lang="en-US" baseline="0" dirty="0" err="1" smtClean="0">
                <a:latin typeface="Calibri" charset="0"/>
              </a:rPr>
              <a:t>bị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bệnh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nặng</a:t>
            </a:r>
            <a:r>
              <a:rPr lang="en-US" baseline="0" dirty="0" smtClean="0">
                <a:latin typeface="Calibri" charset="0"/>
              </a:rPr>
              <a:t>, </a:t>
            </a:r>
            <a:r>
              <a:rPr lang="en-US" baseline="0" dirty="0" err="1" smtClean="0">
                <a:latin typeface="Calibri" charset="0"/>
              </a:rPr>
              <a:t>có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thể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được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chăm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sóc</a:t>
            </a:r>
            <a:r>
              <a:rPr lang="en-US" baseline="0" dirty="0" smtClean="0">
                <a:latin typeface="Calibri" charset="0"/>
              </a:rPr>
              <a:t> y </a:t>
            </a:r>
            <a:r>
              <a:rPr lang="en-US" baseline="0" dirty="0" err="1" smtClean="0">
                <a:latin typeface="Calibri" charset="0"/>
              </a:rPr>
              <a:t>tế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rất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tốt</a:t>
            </a:r>
            <a:r>
              <a:rPr lang="en-US" baseline="0" dirty="0" smtClean="0">
                <a:latin typeface="Calibri" charset="0"/>
              </a:rPr>
              <a:t>, </a:t>
            </a:r>
            <a:r>
              <a:rPr lang="en-US" baseline="0" dirty="0" err="1" smtClean="0">
                <a:latin typeface="Calibri" charset="0"/>
              </a:rPr>
              <a:t>nhưng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vẫn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không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khỏi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hoặc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chết</a:t>
            </a:r>
            <a:r>
              <a:rPr lang="en-US" baseline="0" dirty="0" smtClean="0">
                <a:latin typeface="Calibri" charset="0"/>
              </a:rPr>
              <a:t>. </a:t>
            </a: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 err="1" smtClean="0">
                <a:latin typeface="Calibri" charset="0"/>
              </a:rPr>
              <a:t>Thử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thách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kế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tiếp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là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kết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quả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điều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trị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không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mong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muốn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thường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ít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gặp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và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không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xảy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ra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với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tất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cả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mọi</a:t>
            </a:r>
            <a:r>
              <a:rPr lang="en-US" baseline="0" dirty="0" smtClean="0">
                <a:latin typeface="Calibri" charset="0"/>
              </a:rPr>
              <a:t> BN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E1CF3-FE99-894F-ACCA-B9344B68563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kiểm</a:t>
            </a:r>
            <a:r>
              <a:rPr lang="en-US" baseline="0" dirty="0" smtClean="0"/>
              <a:t> an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Tóm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điềm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2 slides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5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sign in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kiểm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1, 6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9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time out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kiểm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7, 8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9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sign out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kiểm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Vậy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đâu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464"/>
            <a:ext cx="5486400" cy="4114487"/>
          </a:xfr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nguồn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khoa</a:t>
            </a:r>
            <a:r>
              <a:rPr lang="en-US" baseline="0" dirty="0" smtClean="0"/>
              <a:t>”,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phòng</a:t>
            </a:r>
            <a:r>
              <a:rPr lang="en-US" baseline="0" dirty="0" smtClean="0"/>
              <a:t> NT </a:t>
            </a:r>
            <a:r>
              <a:rPr lang="en-US" baseline="0" dirty="0" err="1" smtClean="0"/>
              <a:t>vết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mổ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rửa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KS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…), an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GM (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BS GM, </a:t>
            </a:r>
            <a:r>
              <a:rPr lang="en-US" baseline="0" dirty="0" err="1" smtClean="0"/>
              <a:t>máy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mê</a:t>
            </a:r>
            <a:r>
              <a:rPr lang="en-US" baseline="0" dirty="0" smtClean="0"/>
              <a:t>…),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an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bình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nâng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bệnh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lý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yếu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xuyên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ngoại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chiêm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tỷ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nặng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bệnh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lý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toàn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Riêng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chấn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thương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giết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chết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gần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triệu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khoảng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270000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chết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chết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chết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trạng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cấp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cứu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ổ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bụng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dị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dạng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bẩm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nguyên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bằng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nâng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khả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cận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ngoại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ngoại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đúng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mức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rỏ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sức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khỏe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toàn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càng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lĩnh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vực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cố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gắng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nhằm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đổi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nhằm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nâng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khả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năng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cận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tới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ngoại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lý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toàn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bình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21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tuyến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răng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răng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răng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thường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đẻ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hút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forcef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 TC, </a:t>
            </a:r>
            <a:r>
              <a:rPr lang="en-US" baseline="0" dirty="0" err="1" smtClean="0"/>
              <a:t>nạo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trứng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cắt</a:t>
            </a:r>
            <a:r>
              <a:rPr lang="en-US" baseline="0" dirty="0" smtClean="0"/>
              <a:t> TC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máu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đẻ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khám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axit</a:t>
            </a:r>
            <a:r>
              <a:rPr lang="en-US" baseline="0" dirty="0" smtClean="0"/>
              <a:t> acetic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tổn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cổ</a:t>
            </a:r>
            <a:r>
              <a:rPr lang="en-US" baseline="0" dirty="0" smtClean="0"/>
              <a:t> TC.</a:t>
            </a:r>
          </a:p>
          <a:p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Phầu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r>
              <a:rPr lang="en-US" baseline="0" dirty="0" smtClean="0"/>
              <a:t>. Y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ổ 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nông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thủng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dày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ruột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cắt</a:t>
            </a:r>
            <a:r>
              <a:rPr lang="en-US" baseline="0" dirty="0" smtClean="0"/>
              <a:t> RT, </a:t>
            </a:r>
            <a:r>
              <a:rPr lang="en-US" baseline="0" dirty="0" err="1" smtClean="0"/>
              <a:t>tắc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ruột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hậu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tùi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thoạt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thoát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nghẹt</a:t>
            </a:r>
            <a:r>
              <a:rPr lang="en-US" baseline="0" dirty="0" smtClean="0"/>
              <a:t>, ứ </a:t>
            </a:r>
            <a:r>
              <a:rPr lang="en-US" baseline="0" dirty="0" err="1" smtClean="0"/>
              <a:t>nước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tắc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xương</a:t>
            </a:r>
            <a:r>
              <a:rPr lang="en-US" baseline="0" dirty="0" smtClean="0"/>
              <a:t> mu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: Y </a:t>
            </a:r>
            <a:r>
              <a:rPr lang="en-US" baseline="0" dirty="0" err="1" smtClean="0"/>
              <a:t>tế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khâu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gẫy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lệch</a:t>
            </a:r>
            <a:r>
              <a:rPr lang="en-US" baseline="0" dirty="0" smtClean="0"/>
              <a:t>. BV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ngừng</a:t>
            </a:r>
            <a:r>
              <a:rPr lang="en-US" baseline="0" dirty="0" smtClean="0"/>
              <a:t> TH </a:t>
            </a:r>
            <a:r>
              <a:rPr lang="en-US" baseline="0" dirty="0" err="1" smtClean="0"/>
              <a:t>nâng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gồm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KQ,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phổi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bụng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chấn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nắn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xương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rửa-cắt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ngoại</a:t>
            </a:r>
            <a:r>
              <a:rPr lang="en-US" baseline="0" dirty="0" smtClean="0"/>
              <a:t> vi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kéo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cụt</a:t>
            </a:r>
            <a:r>
              <a:rPr lang="en-US" baseline="0" dirty="0" smtClean="0"/>
              <a:t> chi do </a:t>
            </a:r>
            <a:r>
              <a:rPr lang="en-US" baseline="0" dirty="0" err="1" smtClean="0"/>
              <a:t>chấn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tuyến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3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ếch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bẹt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hậu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Hischspurg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phẫu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hột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thương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cấp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dẫn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nhiễm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trùng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xương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66B8-F730-4647-9194-EA48BC8E97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AACA 2014.Nuevo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Anaesthesia in Underdeveloped Regions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DA5-B377-5448-B967-8D572F512D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AACA 2014.Nuevo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Anaesthesia in Underdeveloped Regions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DA5-B377-5448-B967-8D572F512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AACA 2014.Nuevo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Anaesthesia in Underdeveloped Regions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DA5-B377-5448-B967-8D572F512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AACA 2014.Nuevo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Anaesthesia in Underdeveloped Regions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DA5-B377-5448-B967-8D572F512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AACA 2014.Nuevo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Anaesthesia in Underdeveloped Regions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DA5-B377-5448-B967-8D572F512D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AACA 2014.Nuevo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Anaesthesia in Underdeveloped Regions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DA5-B377-5448-B967-8D572F512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AACA 2014.Nuevo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Anaesthesia in Underdeveloped Regions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DA5-B377-5448-B967-8D572F512D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AACA 2014.Nuevo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Anaesthesia in Underdeveloped Regions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DA5-B377-5448-B967-8D572F512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AACA 2014.Nuevo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Anaesthesia in Underdeveloped Regions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DA5-B377-5448-B967-8D572F512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AACA 2014.Nuevo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Anaesthesia in Underdeveloped Regions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DA5-B377-5448-B967-8D572F512D4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AACA 2014.Nuevo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Anaesthesia in Underdeveloped Regions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FBDA5-B377-5448-B967-8D572F512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AACA 2014.Nuevo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Anaesthesia in Underdeveloped Regions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6CFBDA5-B377-5448-B967-8D572F512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4.jpe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sz="4400" b="1" cap="none" dirty="0" err="1" smtClean="0">
                <a:latin typeface="Abadi MT Condensed Extra Bold"/>
                <a:cs typeface="Abadi MT Condensed Extra Bold"/>
              </a:rPr>
              <a:t>Những</a:t>
            </a:r>
            <a:r>
              <a:rPr lang="en-US" sz="4400" b="1" cap="none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4400" b="1" cap="none" dirty="0" err="1" smtClean="0">
                <a:latin typeface="Abadi MT Condensed Extra Bold"/>
                <a:cs typeface="Abadi MT Condensed Extra Bold"/>
              </a:rPr>
              <a:t>thách</a:t>
            </a:r>
            <a:r>
              <a:rPr lang="en-US" sz="4400" b="1" cap="none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4400" b="1" cap="none" dirty="0" err="1" smtClean="0">
                <a:latin typeface="Abadi MT Condensed Extra Bold"/>
                <a:cs typeface="Abadi MT Condensed Extra Bold"/>
              </a:rPr>
              <a:t>thức</a:t>
            </a:r>
            <a:r>
              <a:rPr lang="en-US" sz="4400" b="1" cap="none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4400" b="1" cap="none" dirty="0" err="1" smtClean="0">
                <a:latin typeface="Abadi MT Condensed Extra Bold"/>
                <a:cs typeface="Abadi MT Condensed Extra Bold"/>
              </a:rPr>
              <a:t>hiện</a:t>
            </a:r>
            <a:r>
              <a:rPr lang="en-US" sz="4400" b="1" cap="none" dirty="0" smtClean="0">
                <a:latin typeface="Abadi MT Condensed Extra Bold"/>
                <a:cs typeface="Abadi MT Condensed Extra Bold"/>
              </a:rPr>
              <a:t> nay </a:t>
            </a:r>
            <a:r>
              <a:rPr lang="en-US" sz="4400" b="1" cap="none" dirty="0" err="1" smtClean="0">
                <a:latin typeface="Abadi MT Condensed Extra Bold"/>
                <a:cs typeface="Abadi MT Condensed Extra Bold"/>
              </a:rPr>
              <a:t>của</a:t>
            </a:r>
            <a:r>
              <a:rPr lang="en-US" sz="4400" b="1" cap="none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4400" b="1" cap="none" dirty="0" err="1" smtClean="0">
                <a:latin typeface="Abadi MT Condensed Extra Bold"/>
                <a:cs typeface="Abadi MT Condensed Extra Bold"/>
              </a:rPr>
              <a:t>các</a:t>
            </a:r>
            <a:r>
              <a:rPr lang="en-US" sz="4400" b="1" cap="none" dirty="0" smtClean="0">
                <a:latin typeface="Abadi MT Condensed Extra Bold"/>
                <a:cs typeface="Abadi MT Condensed Extra Bold"/>
              </a:rPr>
              <a:t> </a:t>
            </a:r>
            <a:r>
              <a:rPr lang="en-US" sz="4400" b="1" cap="none" dirty="0" err="1" smtClean="0">
                <a:latin typeface="Abadi MT Condensed Extra Bold"/>
                <a:cs typeface="Abadi MT Condensed Extra Bold"/>
              </a:rPr>
              <a:t>nhà</a:t>
            </a:r>
            <a:r>
              <a:rPr lang="en-US" sz="4400" b="1" cap="none" dirty="0" smtClean="0">
                <a:latin typeface="Abadi MT Condensed Extra Bold"/>
                <a:cs typeface="Abadi MT Condensed Extra Bold"/>
              </a:rPr>
              <a:t> GMHS ASEAN</a:t>
            </a:r>
            <a:endParaRPr lang="en-US" sz="4400" b="1" cap="none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194" y="3731860"/>
            <a:ext cx="7823206" cy="2101066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cap="none" dirty="0" smtClean="0">
                <a:solidFill>
                  <a:schemeClr val="tx1"/>
                </a:solidFill>
                <a:latin typeface="Adobe Caslon Pro"/>
                <a:cs typeface="Adobe Caslon Pro"/>
              </a:rPr>
              <a:t>Florian R. Nuevo MD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schemeClr val="tx1"/>
                </a:solidFill>
                <a:latin typeface="Adobe Caslon Pro"/>
                <a:cs typeface="Adobe Caslon Pro"/>
              </a:rPr>
              <a:t>Bệnh</a:t>
            </a:r>
            <a:r>
              <a:rPr lang="en-US" b="1" dirty="0" smtClean="0">
                <a:solidFill>
                  <a:schemeClr val="tx1"/>
                </a:solidFill>
                <a:latin typeface="Adobe Caslon Pro"/>
                <a:cs typeface="Adobe Caslon Pro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dobe Caslon Pro"/>
                <a:cs typeface="Adobe Caslon Pro"/>
              </a:rPr>
              <a:t>viện</a:t>
            </a:r>
            <a:r>
              <a:rPr lang="en-US" b="1" dirty="0" smtClean="0">
                <a:solidFill>
                  <a:schemeClr val="tx1"/>
                </a:solidFill>
                <a:latin typeface="Adobe Caslon Pro"/>
                <a:cs typeface="Adobe Caslon Pro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dobe Caslon Pro"/>
                <a:cs typeface="Adobe Caslon Pro"/>
              </a:rPr>
              <a:t>trường</a:t>
            </a:r>
            <a:r>
              <a:rPr lang="en-US" b="1" dirty="0" smtClean="0">
                <a:solidFill>
                  <a:schemeClr val="tx1"/>
                </a:solidFill>
                <a:latin typeface="Adobe Caslon Pro"/>
                <a:cs typeface="Adobe Caslon Pro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dobe Caslon Pro"/>
                <a:cs typeface="Adobe Caslon Pro"/>
              </a:rPr>
              <a:t>Đại</a:t>
            </a:r>
            <a:r>
              <a:rPr lang="en-US" b="1" dirty="0" smtClean="0">
                <a:solidFill>
                  <a:schemeClr val="tx1"/>
                </a:solidFill>
                <a:latin typeface="Adobe Caslon Pro"/>
                <a:cs typeface="Adobe Caslon Pro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dobe Caslon Pro"/>
                <a:cs typeface="Adobe Caslon Pro"/>
              </a:rPr>
              <a:t>học</a:t>
            </a:r>
            <a:r>
              <a:rPr lang="en-US" b="1" dirty="0" smtClean="0">
                <a:solidFill>
                  <a:schemeClr val="tx1"/>
                </a:solidFill>
                <a:latin typeface="Adobe Caslon Pro"/>
                <a:cs typeface="Adobe Caslon Pro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dobe Caslon Pro"/>
                <a:cs typeface="Adobe Caslon Pro"/>
              </a:rPr>
              <a:t>tổng</a:t>
            </a:r>
            <a:r>
              <a:rPr lang="en-US" b="1" dirty="0" smtClean="0">
                <a:solidFill>
                  <a:schemeClr val="tx1"/>
                </a:solidFill>
                <a:latin typeface="Adobe Caslon Pro"/>
                <a:cs typeface="Adobe Caslon Pro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dobe Caslon Pro"/>
                <a:cs typeface="Adobe Caslon Pro"/>
              </a:rPr>
              <a:t>hợp</a:t>
            </a:r>
            <a:r>
              <a:rPr lang="en-US" b="1" dirty="0" smtClean="0">
                <a:solidFill>
                  <a:schemeClr val="tx1"/>
                </a:solidFill>
                <a:latin typeface="Adobe Caslon Pro"/>
                <a:cs typeface="Adobe Caslon Pro"/>
              </a:rPr>
              <a:t> </a:t>
            </a:r>
            <a:r>
              <a:rPr lang="en-US" sz="2400" b="1" cap="none" dirty="0" smtClean="0">
                <a:solidFill>
                  <a:schemeClr val="tx1"/>
                </a:solidFill>
                <a:latin typeface="Adobe Caslon Pro"/>
                <a:cs typeface="Adobe Caslon Pro"/>
              </a:rPr>
              <a:t>Santo Tomas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cap="none" dirty="0" smtClean="0">
                <a:solidFill>
                  <a:schemeClr val="tx1"/>
                </a:solidFill>
                <a:latin typeface="Adobe Caslon Pro"/>
                <a:cs typeface="Adobe Caslon Pro"/>
              </a:rPr>
              <a:t>Manila Philippines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tx1"/>
              </a:solidFill>
              <a:latin typeface="Adobe Caslon Pro"/>
              <a:cs typeface="Adobe Caslon Pr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u="sng" cap="none" dirty="0" smtClean="0">
                <a:solidFill>
                  <a:srgbClr val="000090"/>
                </a:solidFill>
                <a:latin typeface="Adobe Caslon Pro"/>
                <a:cs typeface="Adobe Caslon Pro"/>
              </a:rPr>
              <a:t>Email:   </a:t>
            </a:r>
            <a:r>
              <a:rPr lang="en-US" sz="2400" b="1" u="sng" cap="none" dirty="0" err="1" smtClean="0">
                <a:solidFill>
                  <a:srgbClr val="000090"/>
                </a:solidFill>
                <a:latin typeface="Adobe Caslon Pro"/>
                <a:cs typeface="Adobe Caslon Pro"/>
              </a:rPr>
              <a:t>florianrnuevo@gmail.com</a:t>
            </a:r>
            <a:endParaRPr lang="en-US" sz="2400" b="1" u="sng" cap="none" dirty="0" smtClean="0">
              <a:solidFill>
                <a:srgbClr val="000090"/>
              </a:solidFill>
              <a:latin typeface="Adobe Caslon Pro"/>
              <a:cs typeface="Adobe Caslon Pr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1" cap="none" dirty="0">
              <a:solidFill>
                <a:schemeClr val="tx1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6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 1.1.jp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4588"/>
            <a:ext cx="9144000" cy="1534160"/>
          </a:xfrm>
          <a:prstGeom prst="rect">
            <a:avLst/>
          </a:prstGeom>
        </p:spPr>
      </p:pic>
      <p:pic>
        <p:nvPicPr>
          <p:cNvPr id="3" name="Picture 2" descr="SS1.2.jp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20" y="2010383"/>
            <a:ext cx="8826529" cy="44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89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1.3.jp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78" y="470400"/>
            <a:ext cx="9144000" cy="614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32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1.4.jp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8749"/>
            <a:ext cx="9144000" cy="4545238"/>
          </a:xfrm>
          <a:prstGeom prst="rect">
            <a:avLst/>
          </a:prstGeom>
        </p:spPr>
      </p:pic>
      <p:pic>
        <p:nvPicPr>
          <p:cNvPr id="3" name="Picture 2" descr="table 1.1.jp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4588"/>
            <a:ext cx="9144000" cy="15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6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Ảnh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hưởng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phẫu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thuật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thiết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yếu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2800" i="1" dirty="0" err="1" smtClean="0"/>
              <a:t>Chúng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tôi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cho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rằng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việc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tiếp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cận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rộng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rãi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tới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gói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phẫu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thuật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thủ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thuật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thiết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yếu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nói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trên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thể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phòng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ngừa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được</a:t>
            </a:r>
            <a:r>
              <a:rPr lang="en-US" sz="2800" i="1" dirty="0" smtClean="0"/>
              <a:t> 1.5 </a:t>
            </a:r>
            <a:r>
              <a:rPr lang="en-US" sz="2800" i="1" dirty="0" err="1" smtClean="0"/>
              <a:t>triệu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cái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chết</a:t>
            </a:r>
            <a:r>
              <a:rPr lang="en-US" sz="2800" i="1" dirty="0" smtClean="0"/>
              <a:t>/</a:t>
            </a:r>
            <a:r>
              <a:rPr lang="en-US" sz="2800" i="1" dirty="0" err="1" smtClean="0"/>
              <a:t>năm</a:t>
            </a:r>
            <a:r>
              <a:rPr lang="en-US" sz="2800" i="1" dirty="0" smtClean="0"/>
              <a:t> hay 6-7% </a:t>
            </a:r>
            <a:r>
              <a:rPr lang="en-US" sz="2800" i="1" dirty="0" err="1" smtClean="0"/>
              <a:t>tổng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số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tử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vong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thể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tránh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được</a:t>
            </a:r>
            <a:r>
              <a:rPr lang="en-US" sz="2800" i="1" dirty="0" smtClean="0"/>
              <a:t> ở </a:t>
            </a:r>
            <a:r>
              <a:rPr lang="en-US" sz="2800" i="1" dirty="0" err="1" smtClean="0"/>
              <a:t>các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quốc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nhập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thấp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và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trung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bình</a:t>
            </a:r>
            <a:endParaRPr lang="en-US" sz="2800" i="1" dirty="0"/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32844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 err="1" smtClean="0">
                <a:solidFill>
                  <a:srgbClr val="FFFF00"/>
                </a:solidFill>
              </a:rPr>
              <a:t>Gây</a:t>
            </a:r>
            <a:r>
              <a:rPr lang="en-US" sz="4000" cap="none" dirty="0" smtClean="0">
                <a:solidFill>
                  <a:srgbClr val="FFFF00"/>
                </a:solidFill>
              </a:rPr>
              <a:t> </a:t>
            </a:r>
            <a:r>
              <a:rPr lang="en-US" sz="4000" cap="none" dirty="0" err="1" smtClean="0">
                <a:solidFill>
                  <a:srgbClr val="FFFF00"/>
                </a:solidFill>
              </a:rPr>
              <a:t>mê</a:t>
            </a:r>
            <a:r>
              <a:rPr lang="en-US" sz="4000" cap="none" dirty="0" smtClean="0">
                <a:solidFill>
                  <a:srgbClr val="FFFF00"/>
                </a:solidFill>
              </a:rPr>
              <a:t> </a:t>
            </a:r>
            <a:r>
              <a:rPr lang="en-US" sz="4000" cap="none" dirty="0" err="1" smtClean="0">
                <a:solidFill>
                  <a:srgbClr val="FFFF00"/>
                </a:solidFill>
              </a:rPr>
              <a:t>có</a:t>
            </a:r>
            <a:r>
              <a:rPr lang="en-US" sz="4000" cap="none" dirty="0" smtClean="0">
                <a:solidFill>
                  <a:srgbClr val="FFFF00"/>
                </a:solidFill>
              </a:rPr>
              <a:t> </a:t>
            </a:r>
            <a:r>
              <a:rPr lang="en-US" sz="4000" cap="none" dirty="0" err="1" smtClean="0">
                <a:solidFill>
                  <a:srgbClr val="FFFF00"/>
                </a:solidFill>
              </a:rPr>
              <a:t>ảnh</a:t>
            </a:r>
            <a:r>
              <a:rPr lang="en-US" sz="4000" cap="none" dirty="0" smtClean="0">
                <a:solidFill>
                  <a:srgbClr val="FFFF00"/>
                </a:solidFill>
              </a:rPr>
              <a:t> </a:t>
            </a:r>
            <a:r>
              <a:rPr lang="en-US" sz="4000" cap="none" dirty="0" err="1" smtClean="0">
                <a:solidFill>
                  <a:srgbClr val="FFFF00"/>
                </a:solidFill>
              </a:rPr>
              <a:t>hưởng</a:t>
            </a:r>
            <a:r>
              <a:rPr lang="en-US" sz="4000" cap="none" dirty="0" smtClean="0">
                <a:solidFill>
                  <a:srgbClr val="FFFF00"/>
                </a:solidFill>
              </a:rPr>
              <a:t> </a:t>
            </a:r>
            <a:r>
              <a:rPr lang="en-US" sz="4000" cap="none" dirty="0" err="1" smtClean="0">
                <a:solidFill>
                  <a:srgbClr val="FFFF00"/>
                </a:solidFill>
              </a:rPr>
              <a:t>đến</a:t>
            </a:r>
            <a:r>
              <a:rPr lang="en-US" sz="4000" cap="none" dirty="0" smtClean="0">
                <a:solidFill>
                  <a:srgbClr val="FFFF00"/>
                </a:solidFill>
              </a:rPr>
              <a:t> </a:t>
            </a:r>
            <a:r>
              <a:rPr lang="en-US" sz="4000" cap="none" dirty="0" err="1" smtClean="0">
                <a:solidFill>
                  <a:srgbClr val="FFFF00"/>
                </a:solidFill>
              </a:rPr>
              <a:t>gánh</a:t>
            </a:r>
            <a:r>
              <a:rPr lang="en-US" sz="4000" cap="none" dirty="0" smtClean="0">
                <a:solidFill>
                  <a:srgbClr val="FFFF00"/>
                </a:solidFill>
              </a:rPr>
              <a:t> </a:t>
            </a:r>
            <a:r>
              <a:rPr lang="en-US" sz="4000" cap="none" dirty="0" err="1" smtClean="0">
                <a:solidFill>
                  <a:srgbClr val="FFFF00"/>
                </a:solidFill>
              </a:rPr>
              <a:t>nặng</a:t>
            </a:r>
            <a:r>
              <a:rPr lang="en-US" sz="4000" cap="none" dirty="0" smtClean="0">
                <a:solidFill>
                  <a:srgbClr val="FFFF00"/>
                </a:solidFill>
              </a:rPr>
              <a:t> </a:t>
            </a:r>
            <a:r>
              <a:rPr lang="en-US" sz="4000" cap="none" dirty="0" err="1" smtClean="0">
                <a:solidFill>
                  <a:srgbClr val="FFFF00"/>
                </a:solidFill>
              </a:rPr>
              <a:t>ngoại</a:t>
            </a:r>
            <a:r>
              <a:rPr lang="en-US" sz="4000" cap="none" dirty="0" smtClean="0">
                <a:solidFill>
                  <a:srgbClr val="FFFF00"/>
                </a:solidFill>
              </a:rPr>
              <a:t> </a:t>
            </a:r>
            <a:r>
              <a:rPr lang="en-US" sz="4000" cap="none" dirty="0" err="1" smtClean="0">
                <a:solidFill>
                  <a:srgbClr val="FFFF00"/>
                </a:solidFill>
              </a:rPr>
              <a:t>khoa</a:t>
            </a:r>
            <a:r>
              <a:rPr lang="en-US" sz="4000" cap="none" dirty="0" smtClean="0">
                <a:solidFill>
                  <a:srgbClr val="FFFF00"/>
                </a:solidFill>
              </a:rPr>
              <a:t> </a:t>
            </a:r>
            <a:r>
              <a:rPr lang="en-US" sz="4000" cap="none" dirty="0" err="1" smtClean="0">
                <a:solidFill>
                  <a:srgbClr val="FFFF00"/>
                </a:solidFill>
              </a:rPr>
              <a:t>toàn</a:t>
            </a:r>
            <a:r>
              <a:rPr lang="en-US" sz="4000" cap="none" dirty="0" smtClean="0">
                <a:solidFill>
                  <a:srgbClr val="FFFF00"/>
                </a:solidFill>
              </a:rPr>
              <a:t> </a:t>
            </a:r>
            <a:r>
              <a:rPr lang="en-US" sz="4000" cap="none" dirty="0" err="1" smtClean="0">
                <a:solidFill>
                  <a:srgbClr val="FFFF00"/>
                </a:solidFill>
              </a:rPr>
              <a:t>cầu</a:t>
            </a:r>
            <a:r>
              <a:rPr lang="en-US" sz="4000" cap="none" dirty="0" smtClean="0">
                <a:solidFill>
                  <a:srgbClr val="FFFF00"/>
                </a:solidFill>
              </a:rPr>
              <a:t>?</a:t>
            </a:r>
            <a:endParaRPr lang="en-US" sz="4000" cap="none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11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15" y="381000"/>
            <a:ext cx="9062318" cy="6476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2519" y="0"/>
            <a:ext cx="4892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  <a:cs typeface="Arial Black"/>
              </a:rPr>
              <a:t>WHO Regional Groupings</a:t>
            </a:r>
            <a:endParaRPr lang="en-US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6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31361"/>
            <a:ext cx="9144000" cy="6105138"/>
            <a:chOff x="0" y="-31361"/>
            <a:chExt cx="9144000" cy="6105138"/>
          </a:xfrm>
        </p:grpSpPr>
        <p:pic>
          <p:nvPicPr>
            <p:cNvPr id="2" name="Picture 1" descr="the world by income.jp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376318"/>
              <a:ext cx="9144000" cy="569745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22419" y="-31361"/>
              <a:ext cx="4766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Black"/>
                  <a:cs typeface="Arial Black"/>
                </a:rPr>
                <a:t>The World by Income</a:t>
              </a:r>
              <a:endParaRPr lang="en-US" sz="2400" b="1" dirty="0">
                <a:solidFill>
                  <a:schemeClr val="bg1"/>
                </a:solidFill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65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191000" cy="9906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Đông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nam</a:t>
            </a:r>
            <a:r>
              <a:rPr lang="en-US" sz="3600" b="1" dirty="0" smtClean="0"/>
              <a:t> Á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48689181"/>
              </p:ext>
            </p:extLst>
          </p:nvPr>
        </p:nvGraphicFramePr>
        <p:xfrm>
          <a:off x="4648200" y="954084"/>
          <a:ext cx="4038599" cy="5417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599"/>
              </a:tblGrid>
              <a:tr h="541708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libri"/>
                          <a:cs typeface="Calibri"/>
                        </a:rPr>
                        <a:t>Bangaldesh</a:t>
                      </a:r>
                      <a:endParaRPr lang="en-US" sz="2800" dirty="0" smtClean="0">
                        <a:latin typeface="Calibri"/>
                        <a:cs typeface="Calibri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Calibri"/>
                          <a:cs typeface="Calibri"/>
                        </a:rPr>
                        <a:t>Bhutan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alibri"/>
                          <a:cs typeface="Calibri"/>
                        </a:rPr>
                        <a:t>Democratic PR of Korea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alibri"/>
                          <a:cs typeface="Calibri"/>
                        </a:rPr>
                        <a:t>India</a:t>
                      </a: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Indonesia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alibri"/>
                          <a:cs typeface="Calibri"/>
                        </a:rPr>
                        <a:t>Maldives</a:t>
                      </a: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Myanmar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alibri"/>
                          <a:cs typeface="Calibri"/>
                        </a:rPr>
                        <a:t>Nepal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alibri"/>
                          <a:cs typeface="Calibri"/>
                        </a:rPr>
                        <a:t>Sri Lanka</a:t>
                      </a:r>
                    </a:p>
                    <a:p>
                      <a:pPr algn="ctr"/>
                      <a:r>
                        <a:rPr lang="en-US" sz="2800" u="sng" dirty="0" smtClean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Thailand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alibri"/>
                          <a:cs typeface="Calibri"/>
                        </a:rPr>
                        <a:t>Timor-Leste</a:t>
                      </a:r>
                      <a:endParaRPr lang="en-US" sz="28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Content Placeholder 4" descr="ap of WHO SEARO region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" r="1641"/>
          <a:stretch/>
        </p:blipFill>
        <p:spPr bwMode="auto">
          <a:xfrm>
            <a:off x="169353" y="1673352"/>
            <a:ext cx="4436514" cy="385045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674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990" y="533400"/>
            <a:ext cx="4339166" cy="990600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Tây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dương</a:t>
            </a:r>
            <a:endParaRPr lang="en-US" sz="3200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81189687"/>
              </p:ext>
            </p:extLst>
          </p:nvPr>
        </p:nvGraphicFramePr>
        <p:xfrm>
          <a:off x="4762492" y="559853"/>
          <a:ext cx="422064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23"/>
                <a:gridCol w="2110323"/>
              </a:tblGrid>
              <a:tr h="486727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Australia</a:t>
                      </a:r>
                    </a:p>
                    <a:p>
                      <a:r>
                        <a:rPr lang="en-US" sz="2400" i="0" u="sng" dirty="0" smtClean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Brunei </a:t>
                      </a:r>
                      <a:r>
                        <a:rPr lang="en-US" sz="2400" u="sng" dirty="0" smtClean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Cambodia</a:t>
                      </a:r>
                    </a:p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China</a:t>
                      </a:r>
                    </a:p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Cook Islands</a:t>
                      </a:r>
                    </a:p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Fiji</a:t>
                      </a:r>
                    </a:p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Japan</a:t>
                      </a:r>
                    </a:p>
                    <a:p>
                      <a:r>
                        <a:rPr lang="en-US" sz="2400" dirty="0" err="1" smtClean="0">
                          <a:latin typeface="Calibri"/>
                          <a:cs typeface="Calibri"/>
                        </a:rPr>
                        <a:t>Kirbatu</a:t>
                      </a:r>
                      <a:endParaRPr lang="en-US" sz="2400" dirty="0" smtClean="0">
                        <a:latin typeface="Calibri"/>
                        <a:cs typeface="Calibri"/>
                      </a:endParaRPr>
                    </a:p>
                    <a:p>
                      <a:r>
                        <a:rPr lang="en-US" sz="2400" u="sng" dirty="0" smtClean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Lao PDR</a:t>
                      </a:r>
                    </a:p>
                    <a:p>
                      <a:r>
                        <a:rPr lang="en-US" sz="2400" u="sng" dirty="0" smtClean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Malaysia</a:t>
                      </a:r>
                    </a:p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Marshall Islands</a:t>
                      </a:r>
                    </a:p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Micronesia</a:t>
                      </a:r>
                    </a:p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Mongolia</a:t>
                      </a:r>
                    </a:p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Nauru</a:t>
                      </a:r>
                      <a:endParaRPr lang="en-US" sz="24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New Zealand</a:t>
                      </a:r>
                    </a:p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Niue</a:t>
                      </a:r>
                    </a:p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Palau</a:t>
                      </a:r>
                    </a:p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Papua New Guinea</a:t>
                      </a:r>
                    </a:p>
                    <a:p>
                      <a:r>
                        <a:rPr lang="en-US" sz="2400" u="sng" dirty="0" smtClean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Philippines</a:t>
                      </a:r>
                    </a:p>
                    <a:p>
                      <a:r>
                        <a:rPr lang="en-US" sz="2400" dirty="0" smtClean="0">
                          <a:latin typeface="Calibri"/>
                          <a:cs typeface="Calibri"/>
                        </a:rPr>
                        <a:t>Republic</a:t>
                      </a:r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 of Korea</a:t>
                      </a:r>
                    </a:p>
                    <a:p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Samoa</a:t>
                      </a:r>
                    </a:p>
                    <a:p>
                      <a:r>
                        <a:rPr lang="en-US" sz="2400" u="sng" baseline="0" dirty="0" smtClean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Singapore</a:t>
                      </a:r>
                    </a:p>
                    <a:p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Solomon islands</a:t>
                      </a:r>
                    </a:p>
                    <a:p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Tonga</a:t>
                      </a:r>
                    </a:p>
                    <a:p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Tuvalu</a:t>
                      </a:r>
                    </a:p>
                    <a:p>
                      <a:r>
                        <a:rPr lang="en-US" sz="2400" baseline="0" dirty="0" smtClean="0">
                          <a:latin typeface="Calibri"/>
                          <a:cs typeface="Calibri"/>
                        </a:rPr>
                        <a:t>Vanuatu</a:t>
                      </a:r>
                    </a:p>
                    <a:p>
                      <a:r>
                        <a:rPr lang="en-US" sz="2400" u="sng" baseline="0" dirty="0" smtClean="0">
                          <a:solidFill>
                            <a:srgbClr val="FFFF00"/>
                          </a:solidFill>
                          <a:latin typeface="Calibri"/>
                          <a:cs typeface="Calibri"/>
                        </a:rPr>
                        <a:t>Viet Nam</a:t>
                      </a:r>
                      <a:endParaRPr lang="en-US" sz="2400" u="sng" dirty="0">
                        <a:solidFill>
                          <a:srgbClr val="FFFF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Content Placeholder 9" descr="HO WPRO region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" r="742"/>
          <a:stretch/>
        </p:blipFill>
        <p:spPr bwMode="auto">
          <a:xfrm>
            <a:off x="126989" y="1377014"/>
            <a:ext cx="4339166" cy="311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37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901"/>
            <a:ext cx="9144000" cy="5532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Hiệp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r>
              <a:rPr lang="en-US" dirty="0" smtClean="0"/>
              <a:t> </a:t>
            </a:r>
            <a:r>
              <a:rPr lang="en-US" dirty="0" err="1" smtClean="0"/>
              <a:t>nam</a:t>
            </a:r>
            <a:r>
              <a:rPr lang="en-US" dirty="0" smtClean="0"/>
              <a:t> Á ASEAN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643445" y="1055983"/>
            <a:ext cx="5616727" cy="558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1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Mục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báo</a:t>
            </a:r>
            <a:r>
              <a:rPr lang="en-US" sz="3200" dirty="0" smtClean="0"/>
              <a:t> </a:t>
            </a:r>
            <a:r>
              <a:rPr lang="en-US" sz="3200" dirty="0" err="1" smtClean="0"/>
              <a:t>cáo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4106" y="1381871"/>
            <a:ext cx="8462694" cy="5095129"/>
          </a:xfrm>
        </p:spPr>
        <p:txBody>
          <a:bodyPr/>
          <a:lstStyle/>
          <a:p>
            <a:r>
              <a:rPr lang="en-US" dirty="0" err="1" smtClean="0"/>
              <a:t>Nâng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bs</a:t>
            </a:r>
            <a:r>
              <a:rPr lang="en-US" dirty="0" smtClean="0"/>
              <a:t> GMHS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ngoại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GMHS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gánh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</a:t>
            </a:r>
            <a:r>
              <a:rPr lang="en-US" dirty="0" err="1" smtClean="0"/>
              <a:t>ngoại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thách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,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GMHS ASEAN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vượt</a:t>
            </a:r>
            <a:r>
              <a:rPr lang="en-US" dirty="0" smtClean="0"/>
              <a:t> qua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nâng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ngoại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04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6"/>
          <p:cNvSpPr>
            <a:spLocks noGrp="1"/>
          </p:cNvSpPr>
          <p:nvPr>
            <p:ph type="title"/>
          </p:nvPr>
        </p:nvSpPr>
        <p:spPr>
          <a:xfrm>
            <a:off x="0" y="469899"/>
            <a:ext cx="9144000" cy="112240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>
                <a:latin typeface="Calibri" charset="0"/>
              </a:rPr>
              <a:t>Phân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loại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của</a:t>
            </a:r>
            <a:r>
              <a:rPr lang="en-US" sz="2800" b="1" dirty="0" smtClean="0">
                <a:latin typeface="Calibri" charset="0"/>
              </a:rPr>
              <a:t> NHTG 7.2014 </a:t>
            </a:r>
            <a:r>
              <a:rPr lang="en-US" sz="2800" b="1" dirty="0" err="1" smtClean="0">
                <a:latin typeface="Calibri" charset="0"/>
              </a:rPr>
              <a:t>theo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thu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nhập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bình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quân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đầu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người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400" b="1" dirty="0">
                <a:latin typeface="Calibri" charset="0"/>
              </a:rPr>
              <a:t/>
            </a:r>
            <a:br>
              <a:rPr lang="en-US" sz="2400" b="1" dirty="0">
                <a:latin typeface="Calibri" charset="0"/>
              </a:rPr>
            </a:br>
            <a:endParaRPr lang="en-US" sz="2000" i="1" dirty="0">
              <a:latin typeface="Calibri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9078296"/>
              </p:ext>
            </p:extLst>
          </p:nvPr>
        </p:nvGraphicFramePr>
        <p:xfrm>
          <a:off x="457200" y="1447268"/>
          <a:ext cx="8229600" cy="51545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48253"/>
                <a:gridCol w="3225618"/>
                <a:gridCol w="2016526"/>
                <a:gridCol w="939203"/>
              </a:tblGrid>
              <a:tr h="158469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Thu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nhập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thấp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(LIC)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0E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Calibri"/>
                          <a:cs typeface="Calibri"/>
                        </a:rPr>
                        <a:t>US$  1,045 or less</a:t>
                      </a: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1 Cambodia</a:t>
                      </a:r>
                    </a:p>
                    <a:p>
                      <a:pPr algn="l"/>
                      <a:r>
                        <a:rPr lang="en-US" sz="2000" b="1" i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2 Indonesia</a:t>
                      </a:r>
                    </a:p>
                    <a:p>
                      <a:pPr algn="l"/>
                      <a:r>
                        <a:rPr lang="en-US" sz="2000" b="1" i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3 Lao</a:t>
                      </a:r>
                    </a:p>
                    <a:p>
                      <a:pPr algn="l"/>
                      <a:r>
                        <a:rPr lang="en-US" sz="2000" b="1" i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4 Myanmar</a:t>
                      </a:r>
                    </a:p>
                    <a:p>
                      <a:pPr algn="l"/>
                      <a:r>
                        <a:rPr lang="en-US" sz="2000" b="1" i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5 Viet Nam</a:t>
                      </a: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0E0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6000" b="1" i="0" dirty="0" smtClean="0">
                          <a:solidFill>
                            <a:srgbClr val="FFFF00"/>
                          </a:solidFill>
                          <a:latin typeface="Adobe Caslon Pro"/>
                          <a:cs typeface="Adobe Caslon Pro"/>
                        </a:rPr>
                        <a:t>A S E AN</a:t>
                      </a:r>
                    </a:p>
                  </a:txBody>
                  <a:tcPr marL="91433" marR="91433" marT="60967" marB="60967" vert="wordArtVert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757"/>
                    </a:solidFill>
                  </a:tcPr>
                </a:tc>
              </a:tr>
              <a:tr h="99777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Thu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/>
                          <a:cs typeface="Calibri"/>
                        </a:rPr>
                        <a:t>nhập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/>
                          <a:cs typeface="Calibri"/>
                        </a:rPr>
                        <a:t>trung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/>
                          <a:cs typeface="Calibri"/>
                        </a:rPr>
                        <a:t>bình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/>
                          <a:cs typeface="Calibri"/>
                        </a:rPr>
                        <a:t>thấp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(MIC)</a:t>
                      </a:r>
                      <a:endParaRPr lang="en-US" sz="2000" b="1" dirty="0">
                        <a:latin typeface="Calibri"/>
                        <a:cs typeface="Calibri"/>
                      </a:endParaRP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Calibri"/>
                          <a:cs typeface="Calibri"/>
                        </a:rPr>
                        <a:t>US$  1,046 – US$4,125</a:t>
                      </a: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smtClean="0">
                          <a:latin typeface="Calibri"/>
                          <a:cs typeface="Calibri"/>
                        </a:rPr>
                        <a:t> 6</a:t>
                      </a:r>
                      <a:r>
                        <a:rPr lang="en-US" sz="2000" b="1" i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i="1" dirty="0" smtClean="0">
                          <a:latin typeface="Calibri"/>
                          <a:cs typeface="Calibri"/>
                        </a:rPr>
                        <a:t>Philippines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smtClean="0">
                          <a:latin typeface="Calibri"/>
                          <a:cs typeface="Calibri"/>
                        </a:rPr>
                        <a:t> 7 Thailand</a:t>
                      </a: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7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1" dirty="0" smtClean="0">
                        <a:latin typeface="Calibri"/>
                        <a:cs typeface="Calibri"/>
                      </a:endParaRP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Thu </a:t>
                      </a:r>
                      <a:r>
                        <a:rPr lang="en-US" sz="2000" b="1" dirty="0" err="1" smtClean="0">
                          <a:latin typeface="Calibri"/>
                          <a:cs typeface="Calibri"/>
                        </a:rPr>
                        <a:t>nhập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/>
                          <a:cs typeface="Calibri"/>
                        </a:rPr>
                        <a:t>trung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/>
                          <a:cs typeface="Calibri"/>
                        </a:rPr>
                        <a:t>bình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/>
                          <a:cs typeface="Calibri"/>
                        </a:rPr>
                        <a:t>cao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(UMIC)</a:t>
                      </a: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F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Calibri"/>
                          <a:cs typeface="Calibri"/>
                        </a:rPr>
                        <a:t>US$  4,126 - US$ 12,745</a:t>
                      </a:r>
                      <a:endParaRPr lang="en-US" sz="2400" b="0" dirty="0">
                        <a:latin typeface="Calibri"/>
                        <a:cs typeface="Calibri"/>
                      </a:endParaRP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1" dirty="0" smtClean="0">
                          <a:latin typeface="Calibri"/>
                          <a:cs typeface="Calibri"/>
                        </a:rPr>
                        <a:t> 8 Malaysia</a:t>
                      </a:r>
                      <a:endParaRPr lang="en-US" sz="2000" b="1" i="1" dirty="0">
                        <a:latin typeface="Calibri"/>
                        <a:cs typeface="Calibri"/>
                      </a:endParaRP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FF4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alibri"/>
                        <a:cs typeface="Calibri"/>
                      </a:endParaRP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Thu </a:t>
                      </a:r>
                      <a:r>
                        <a:rPr lang="en-US" sz="2000" b="1" dirty="0" err="1" smtClean="0">
                          <a:latin typeface="Calibri"/>
                          <a:cs typeface="Calibri"/>
                        </a:rPr>
                        <a:t>nhập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Calibri"/>
                          <a:cs typeface="Calibri"/>
                        </a:rPr>
                        <a:t>cao</a:t>
                      </a:r>
                      <a:r>
                        <a:rPr lang="en-US" sz="2000" b="1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(HIC)</a:t>
                      </a: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F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Calibri"/>
                          <a:cs typeface="Calibri"/>
                        </a:rPr>
                        <a:t>$ 12, 276 and more</a:t>
                      </a:r>
                      <a:endParaRPr lang="en-US" sz="2400" b="0" dirty="0">
                        <a:latin typeface="Calibri"/>
                        <a:cs typeface="Calibri"/>
                      </a:endParaRP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i="1" dirty="0" smtClean="0">
                          <a:latin typeface="Calibri"/>
                          <a:cs typeface="Calibri"/>
                        </a:rPr>
                        <a:t> 9 Brunei</a:t>
                      </a:r>
                    </a:p>
                    <a:p>
                      <a:pPr algn="l"/>
                      <a:r>
                        <a:rPr lang="en-US" sz="2000" b="1" i="1" dirty="0" smtClean="0">
                          <a:latin typeface="Calibri"/>
                          <a:cs typeface="Calibri"/>
                        </a:rPr>
                        <a:t>10 Singapore</a:t>
                      </a:r>
                      <a:endParaRPr lang="en-US" sz="2000" b="1" i="1" dirty="0">
                        <a:latin typeface="Calibri"/>
                        <a:cs typeface="Calibri"/>
                      </a:endParaRP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FF4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alibri"/>
                        <a:cs typeface="Calibri"/>
                      </a:endParaRPr>
                    </a:p>
                  </a:txBody>
                  <a:tcPr marL="91433" marR="91433" marT="60967" marB="60967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383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09883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Gây</a:t>
            </a:r>
            <a:r>
              <a:rPr lang="en-US" sz="2800" dirty="0" smtClean="0"/>
              <a:t> </a:t>
            </a:r>
            <a:r>
              <a:rPr lang="en-US" sz="2800" dirty="0" err="1" smtClean="0"/>
              <a:t>mê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gánh</a:t>
            </a:r>
            <a:r>
              <a:rPr lang="en-US" sz="2800" dirty="0" smtClean="0"/>
              <a:t> </a:t>
            </a:r>
            <a:r>
              <a:rPr lang="en-US" sz="2800" dirty="0" err="1" smtClean="0"/>
              <a:t>nặng</a:t>
            </a:r>
            <a:r>
              <a:rPr lang="en-US" sz="2800" dirty="0" smtClean="0"/>
              <a:t> </a:t>
            </a:r>
            <a:r>
              <a:rPr lang="en-US" sz="2800" dirty="0" err="1" smtClean="0"/>
              <a:t>bệnh</a:t>
            </a:r>
            <a:r>
              <a:rPr lang="en-US" sz="2800" dirty="0" smtClean="0"/>
              <a:t> </a:t>
            </a:r>
            <a:r>
              <a:rPr lang="en-US" sz="2800" dirty="0" err="1" smtClean="0"/>
              <a:t>tật</a:t>
            </a:r>
            <a:r>
              <a:rPr lang="en-US" sz="2800" dirty="0" smtClean="0"/>
              <a:t> </a:t>
            </a:r>
            <a:r>
              <a:rPr lang="en-US" sz="2800" dirty="0" err="1" smtClean="0"/>
              <a:t>toàn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mê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đòi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an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gắn</a:t>
            </a:r>
            <a:r>
              <a:rPr lang="en-US" dirty="0" smtClean="0"/>
              <a:t> </a:t>
            </a:r>
            <a:r>
              <a:rPr lang="en-US" dirty="0" err="1" smtClean="0"/>
              <a:t>liền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(LMIC)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ngoại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43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865" y="206681"/>
            <a:ext cx="5756275" cy="46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7600" y="3386667"/>
            <a:ext cx="3505200" cy="277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23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8325" y="354807"/>
            <a:ext cx="8503491" cy="6356351"/>
            <a:chOff x="568325" y="354807"/>
            <a:chExt cx="8503491" cy="6356351"/>
          </a:xfrm>
        </p:grpSpPr>
        <p:pic>
          <p:nvPicPr>
            <p:cNvPr id="23555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5" y="354807"/>
              <a:ext cx="8301038" cy="6356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Left Arrow 2"/>
            <p:cNvSpPr/>
            <p:nvPr/>
          </p:nvSpPr>
          <p:spPr>
            <a:xfrm>
              <a:off x="8090550" y="1428194"/>
              <a:ext cx="877887" cy="184149"/>
            </a:xfrm>
            <a:prstGeom prst="leftArrow">
              <a:avLst/>
            </a:prstGeom>
            <a:solidFill>
              <a:srgbClr val="C0504D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Left Arrow 6"/>
            <p:cNvSpPr/>
            <p:nvPr/>
          </p:nvSpPr>
          <p:spPr>
            <a:xfrm>
              <a:off x="8630491" y="2125705"/>
              <a:ext cx="441325" cy="184149"/>
            </a:xfrm>
            <a:prstGeom prst="left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3100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797984"/>
          </a:xfrm>
          <a:solidFill>
            <a:srgbClr val="FBFFCB"/>
          </a:solidFill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latin typeface="Calibri" charset="0"/>
              </a:rPr>
              <a:t>Bài</a:t>
            </a:r>
            <a:r>
              <a:rPr lang="en-US" sz="3600" b="1" dirty="0" smtClean="0">
                <a:latin typeface="Calibri" charset="0"/>
              </a:rPr>
              <a:t> </a:t>
            </a:r>
            <a:r>
              <a:rPr lang="en-US" sz="3600" b="1" dirty="0" err="1" smtClean="0">
                <a:latin typeface="Calibri" charset="0"/>
              </a:rPr>
              <a:t>học</a:t>
            </a:r>
            <a:r>
              <a:rPr lang="en-US" sz="3600" b="1" dirty="0" smtClean="0">
                <a:latin typeface="Calibri" charset="0"/>
              </a:rPr>
              <a:t> </a:t>
            </a:r>
            <a:r>
              <a:rPr lang="en-US" sz="3600" b="1" dirty="0" err="1" smtClean="0">
                <a:latin typeface="Calibri" charset="0"/>
              </a:rPr>
              <a:t>rút</a:t>
            </a:r>
            <a:r>
              <a:rPr lang="en-US" sz="3600" b="1" dirty="0" smtClean="0">
                <a:latin typeface="Calibri" charset="0"/>
              </a:rPr>
              <a:t> </a:t>
            </a:r>
            <a:r>
              <a:rPr lang="en-US" sz="3600" b="1" dirty="0" err="1" smtClean="0">
                <a:latin typeface="Calibri" charset="0"/>
              </a:rPr>
              <a:t>ra</a:t>
            </a:r>
            <a:r>
              <a:rPr lang="en-US" sz="3600" b="1" dirty="0" smtClean="0">
                <a:latin typeface="Calibri" charset="0"/>
              </a:rPr>
              <a:t> </a:t>
            </a:r>
            <a:r>
              <a:rPr lang="en-US" sz="3600" b="1" dirty="0" err="1" smtClean="0">
                <a:latin typeface="Calibri" charset="0"/>
              </a:rPr>
              <a:t>từ</a:t>
            </a:r>
            <a:r>
              <a:rPr lang="en-US" sz="3600" b="1" dirty="0" smtClean="0">
                <a:latin typeface="Calibri" charset="0"/>
              </a:rPr>
              <a:t> </a:t>
            </a:r>
            <a:r>
              <a:rPr lang="en-US" sz="3600" b="1" dirty="0" err="1" smtClean="0">
                <a:latin typeface="Calibri" charset="0"/>
              </a:rPr>
              <a:t>nghiên</a:t>
            </a:r>
            <a:r>
              <a:rPr lang="en-US" sz="3600" b="1" dirty="0" smtClean="0">
                <a:latin typeface="Calibri" charset="0"/>
              </a:rPr>
              <a:t> </a:t>
            </a:r>
            <a:r>
              <a:rPr lang="en-US" sz="3600" b="1" dirty="0" err="1" smtClean="0">
                <a:latin typeface="Calibri" charset="0"/>
              </a:rPr>
              <a:t>cứu</a:t>
            </a:r>
            <a:r>
              <a:rPr lang="en-US" sz="3600" b="1" dirty="0" smtClean="0">
                <a:latin typeface="Calibri" charset="0"/>
              </a:rPr>
              <a:t> </a:t>
            </a:r>
            <a:r>
              <a:rPr lang="en-US" sz="3600" b="1" dirty="0" err="1" smtClean="0">
                <a:latin typeface="Calibri" charset="0"/>
              </a:rPr>
              <a:t>này</a:t>
            </a:r>
            <a:r>
              <a:rPr lang="en-US" sz="3600" b="1" dirty="0" smtClean="0">
                <a:latin typeface="Calibri" charset="0"/>
              </a:rPr>
              <a:t>:</a:t>
            </a:r>
            <a:endParaRPr lang="en-US" sz="3600" b="1" dirty="0">
              <a:latin typeface="Calibri" charset="0"/>
            </a:endParaRPr>
          </a:p>
        </p:txBody>
      </p:sp>
      <p:sp>
        <p:nvSpPr>
          <p:cNvPr id="78850" name="Content Placeholder 5"/>
          <p:cNvSpPr>
            <a:spLocks noGrp="1"/>
          </p:cNvSpPr>
          <p:nvPr>
            <p:ph idx="1"/>
          </p:nvPr>
        </p:nvSpPr>
        <p:spPr>
          <a:xfrm>
            <a:off x="199505" y="1221318"/>
            <a:ext cx="8744989" cy="513503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Một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phương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pháp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tiếp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cận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tốt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ở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nước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này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có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thể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không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tốt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như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vậy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ở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nước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khác</a:t>
            </a:r>
            <a:r>
              <a:rPr lang="en-US" sz="2800" dirty="0" smtClean="0">
                <a:latin typeface="Calibri" charset="0"/>
              </a:rPr>
              <a:t>.</a:t>
            </a:r>
            <a:endParaRPr lang="en-US" sz="2800" dirty="0">
              <a:latin typeface="Calibri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err="1" smtClean="0">
                <a:latin typeface="Calibri" charset="0"/>
              </a:rPr>
              <a:t>Không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phải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tất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cả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các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phương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pháp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tiếp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cận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đều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được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chính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phủ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hoăc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các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thành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phần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khác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chấp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nhận</a:t>
            </a:r>
            <a:r>
              <a:rPr lang="en-US" sz="2800" dirty="0" smtClean="0">
                <a:latin typeface="Calibri" charset="0"/>
              </a:rPr>
              <a:t>. </a:t>
            </a:r>
            <a:endParaRPr lang="en-US" sz="2800" dirty="0">
              <a:latin typeface="Calibri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err="1" smtClean="0">
                <a:latin typeface="Calibri" charset="0"/>
              </a:rPr>
              <a:t>Thành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công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của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một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phương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pháp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phụ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thuộc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vào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hệ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thống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mà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nó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định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gắn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với</a:t>
            </a:r>
            <a:r>
              <a:rPr lang="en-US" sz="2800" dirty="0" smtClean="0">
                <a:latin typeface="Calibri" charset="0"/>
              </a:rPr>
              <a:t>, </a:t>
            </a:r>
            <a:r>
              <a:rPr lang="en-US" sz="2800" dirty="0" err="1" smtClean="0">
                <a:latin typeface="Calibri" charset="0"/>
              </a:rPr>
              <a:t>cũng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như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tính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kiên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định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của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nó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với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những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giá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trị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địa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phương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và</a:t>
            </a:r>
            <a:r>
              <a:rPr lang="en-US" sz="2800" dirty="0" smtClean="0">
                <a:latin typeface="Calibri" charset="0"/>
              </a:rPr>
              <a:t> ý </a:t>
            </a:r>
            <a:r>
              <a:rPr lang="en-US" sz="2800" dirty="0" err="1" smtClean="0">
                <a:latin typeface="Calibri" charset="0"/>
              </a:rPr>
              <a:t>thức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hệ</a:t>
            </a:r>
            <a:r>
              <a:rPr lang="en-US" sz="2800" dirty="0" smtClean="0">
                <a:latin typeface="Calibri" charset="0"/>
              </a:rPr>
              <a:t>. </a:t>
            </a:r>
            <a:endParaRPr lang="en-US" sz="2800" dirty="0">
              <a:latin typeface="Calibri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Củng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cố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một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hệ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thống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y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tế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đòi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hỏi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tập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trung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không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chỉ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vào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các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chiến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lược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đặc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thù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mà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còn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vào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việc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tạo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ra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môi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trường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thúc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đẩy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việc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đổi</a:t>
            </a:r>
            <a:r>
              <a:rPr lang="en-US" sz="2800" b="1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90"/>
                </a:solidFill>
                <a:latin typeface="Calibri" charset="0"/>
              </a:rPr>
              <a:t>mới</a:t>
            </a:r>
            <a:endParaRPr lang="en-US" sz="2800" dirty="0">
              <a:latin typeface="Calibri" charset="0"/>
            </a:endParaRPr>
          </a:p>
          <a:p>
            <a:pPr>
              <a:defRPr/>
            </a:pP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7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2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2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2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2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14" y="19051"/>
            <a:ext cx="8709025" cy="615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83089" y="3663951"/>
            <a:ext cx="4340225" cy="269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42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14649"/>
            <a:ext cx="6783388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859074" y="398407"/>
            <a:ext cx="7162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nguồn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hạ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tầng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kiến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trúc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sẵn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6432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1"/>
          <p:cNvSpPr>
            <a:spLocks noGrp="1"/>
          </p:cNvSpPr>
          <p:nvPr>
            <p:ph type="title"/>
          </p:nvPr>
        </p:nvSpPr>
        <p:spPr>
          <a:xfrm>
            <a:off x="219075" y="275167"/>
            <a:ext cx="578271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latin typeface="Calibri" charset="0"/>
              </a:rPr>
              <a:t>Các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loại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hình</a:t>
            </a:r>
            <a:r>
              <a:rPr lang="en-US" sz="3200" dirty="0" smtClean="0">
                <a:latin typeface="Calibri" charset="0"/>
              </a:rPr>
              <a:t> y </a:t>
            </a:r>
            <a:r>
              <a:rPr lang="en-US" sz="3200" dirty="0" err="1" smtClean="0">
                <a:latin typeface="Calibri" charset="0"/>
              </a:rPr>
              <a:t>tế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được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nghiên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cứu</a:t>
            </a:r>
            <a:endParaRPr lang="en-US" sz="3200" dirty="0">
              <a:latin typeface="Calibri" charset="0"/>
            </a:endParaRPr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168275" y="1265767"/>
            <a:ext cx="4713288" cy="4851400"/>
            <a:chOff x="730250" y="243418"/>
            <a:chExt cx="5992335" cy="4307416"/>
          </a:xfrm>
        </p:grpSpPr>
        <p:pic>
          <p:nvPicPr>
            <p:cNvPr id="7987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30250" y="243418"/>
              <a:ext cx="5992335" cy="4307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6" name="TextBox 1"/>
            <p:cNvSpPr txBox="1">
              <a:spLocks noChangeArrowheads="1"/>
            </p:cNvSpPr>
            <p:nvPr/>
          </p:nvSpPr>
          <p:spPr bwMode="auto">
            <a:xfrm>
              <a:off x="3238500" y="2846917"/>
              <a:ext cx="518583" cy="327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1</a:t>
              </a:r>
            </a:p>
          </p:txBody>
        </p:sp>
        <p:sp>
          <p:nvSpPr>
            <p:cNvPr id="27657" name="TextBox 6"/>
            <p:cNvSpPr txBox="1">
              <a:spLocks noChangeArrowheads="1"/>
            </p:cNvSpPr>
            <p:nvPr/>
          </p:nvSpPr>
          <p:spPr bwMode="auto">
            <a:xfrm>
              <a:off x="4089400" y="2046817"/>
              <a:ext cx="518583" cy="327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2</a:t>
              </a:r>
            </a:p>
          </p:txBody>
        </p:sp>
        <p:sp>
          <p:nvSpPr>
            <p:cNvPr id="27658" name="TextBox 7"/>
            <p:cNvSpPr txBox="1">
              <a:spLocks noChangeArrowheads="1"/>
            </p:cNvSpPr>
            <p:nvPr/>
          </p:nvSpPr>
          <p:spPr bwMode="auto">
            <a:xfrm>
              <a:off x="2590800" y="2040467"/>
              <a:ext cx="518583" cy="327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3</a:t>
              </a:r>
            </a:p>
          </p:txBody>
        </p:sp>
        <p:sp>
          <p:nvSpPr>
            <p:cNvPr id="27659" name="TextBox 8"/>
            <p:cNvSpPr txBox="1">
              <a:spLocks noChangeArrowheads="1"/>
            </p:cNvSpPr>
            <p:nvPr/>
          </p:nvSpPr>
          <p:spPr bwMode="auto">
            <a:xfrm>
              <a:off x="2979208" y="1325034"/>
              <a:ext cx="518583" cy="327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4</a:t>
              </a:r>
            </a:p>
          </p:txBody>
        </p:sp>
        <p:sp>
          <p:nvSpPr>
            <p:cNvPr id="27660" name="TextBox 9"/>
            <p:cNvSpPr txBox="1">
              <a:spLocks noChangeArrowheads="1"/>
            </p:cNvSpPr>
            <p:nvPr/>
          </p:nvSpPr>
          <p:spPr bwMode="auto">
            <a:xfrm>
              <a:off x="3757083" y="1331385"/>
              <a:ext cx="388407" cy="327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5</a:t>
              </a:r>
            </a:p>
          </p:txBody>
        </p:sp>
      </p:grpSp>
      <p:sp>
        <p:nvSpPr>
          <p:cNvPr id="16" name="Content Placeholder 5"/>
          <p:cNvSpPr>
            <a:spLocks noGrp="1"/>
          </p:cNvSpPr>
          <p:nvPr>
            <p:ph sz="half" idx="1"/>
          </p:nvPr>
        </p:nvSpPr>
        <p:spPr>
          <a:xfrm>
            <a:off x="5006976" y="1265768"/>
            <a:ext cx="3997325" cy="4525433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en-US" sz="2400" b="1" dirty="0" smtClean="0">
              <a:latin typeface="Calibri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2400" b="1" dirty="0" smtClean="0">
                <a:latin typeface="Calibri" charset="0"/>
              </a:rPr>
              <a:t>590 </a:t>
            </a:r>
            <a:r>
              <a:rPr lang="en-US" sz="2400" b="1" dirty="0" err="1" smtClean="0">
                <a:latin typeface="Calibri" charset="0"/>
              </a:rPr>
              <a:t>cơ</a:t>
            </a:r>
            <a:r>
              <a:rPr lang="en-US" sz="2400" b="1" dirty="0" smtClean="0">
                <a:latin typeface="Calibri" charset="0"/>
              </a:rPr>
              <a:t> </a:t>
            </a:r>
            <a:r>
              <a:rPr lang="en-US" sz="2400" b="1" dirty="0" err="1" smtClean="0">
                <a:latin typeface="Calibri" charset="0"/>
              </a:rPr>
              <a:t>sở</a:t>
            </a:r>
            <a:endParaRPr lang="en-US" sz="2400" b="1" dirty="0">
              <a:latin typeface="Calibri" charset="0"/>
            </a:endParaRPr>
          </a:p>
          <a:p>
            <a:pPr>
              <a:defRPr/>
            </a:pPr>
            <a:r>
              <a:rPr lang="en-US" sz="2000" b="1" dirty="0">
                <a:latin typeface="Calibri" charset="0"/>
              </a:rPr>
              <a:t>35 % 	</a:t>
            </a:r>
            <a:r>
              <a:rPr lang="en-US" sz="2000" b="1" dirty="0" err="1" smtClean="0">
                <a:latin typeface="Calibri" charset="0"/>
              </a:rPr>
              <a:t>Không</a:t>
            </a:r>
            <a:r>
              <a:rPr lang="en-US" sz="2000" b="1" dirty="0" smtClean="0">
                <a:latin typeface="Calibri" charset="0"/>
              </a:rPr>
              <a:t> </a:t>
            </a:r>
            <a:r>
              <a:rPr lang="en-US" sz="2000" b="1" dirty="0" err="1" smtClean="0">
                <a:latin typeface="Calibri" charset="0"/>
              </a:rPr>
              <a:t>có</a:t>
            </a:r>
            <a:r>
              <a:rPr lang="en-US" sz="2000" b="1" dirty="0" smtClean="0">
                <a:latin typeface="Calibri" charset="0"/>
              </a:rPr>
              <a:t> ô </a:t>
            </a:r>
            <a:r>
              <a:rPr lang="en-US" sz="2000" b="1" dirty="0" err="1" smtClean="0">
                <a:latin typeface="Calibri" charset="0"/>
              </a:rPr>
              <a:t>xy</a:t>
            </a:r>
            <a:endParaRPr lang="en-US" sz="2000" b="1" dirty="0" smtClean="0">
              <a:latin typeface="Calibri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000" b="1" dirty="0">
              <a:latin typeface="Calibri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b="1" dirty="0">
                <a:latin typeface="Calibri" charset="0"/>
              </a:rPr>
              <a:t>40% 	</a:t>
            </a:r>
            <a:r>
              <a:rPr lang="en-US" sz="2000" b="1" dirty="0" err="1" smtClean="0">
                <a:latin typeface="Calibri" charset="0"/>
              </a:rPr>
              <a:t>Không</a:t>
            </a:r>
            <a:r>
              <a:rPr lang="en-US" sz="2000" b="1" dirty="0" smtClean="0">
                <a:latin typeface="Calibri" charset="0"/>
              </a:rPr>
              <a:t> </a:t>
            </a:r>
            <a:r>
              <a:rPr lang="en-US" sz="2000" b="1" dirty="0" err="1" smtClean="0">
                <a:latin typeface="Calibri" charset="0"/>
              </a:rPr>
              <a:t>có</a:t>
            </a:r>
            <a:r>
              <a:rPr lang="en-US" sz="2000" b="1" dirty="0" smtClean="0">
                <a:latin typeface="Calibri" charset="0"/>
              </a:rPr>
              <a:t> </a:t>
            </a:r>
            <a:r>
              <a:rPr lang="en-US" sz="2000" b="1" dirty="0" err="1" smtClean="0">
                <a:latin typeface="Calibri" charset="0"/>
              </a:rPr>
              <a:t>máy</a:t>
            </a:r>
            <a:r>
              <a:rPr lang="en-US" sz="2000" b="1" dirty="0" smtClean="0">
                <a:latin typeface="Calibri" charset="0"/>
              </a:rPr>
              <a:t> </a:t>
            </a:r>
            <a:r>
              <a:rPr lang="en-US" sz="2000" b="1" dirty="0" err="1" smtClean="0">
                <a:latin typeface="Calibri" charset="0"/>
              </a:rPr>
              <a:t>gây</a:t>
            </a:r>
            <a:r>
              <a:rPr lang="en-US" sz="2000" b="1" dirty="0" smtClean="0">
                <a:latin typeface="Calibri" charset="0"/>
              </a:rPr>
              <a:t> </a:t>
            </a:r>
            <a:r>
              <a:rPr lang="en-US" sz="2000" b="1" dirty="0" err="1" smtClean="0">
                <a:latin typeface="Calibri" charset="0"/>
              </a:rPr>
              <a:t>mê</a:t>
            </a:r>
            <a:endParaRPr lang="en-US" sz="2000" b="1" dirty="0" smtClean="0">
              <a:latin typeface="Calibri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2000" b="1" dirty="0">
              <a:latin typeface="Calibri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b="1" dirty="0" smtClean="0">
                <a:latin typeface="Calibri" charset="0"/>
              </a:rPr>
              <a:t>58.5 %  </a:t>
            </a:r>
            <a:r>
              <a:rPr lang="en-US" sz="2000" b="1" dirty="0" err="1" smtClean="0">
                <a:latin typeface="Calibri" charset="0"/>
              </a:rPr>
              <a:t>Làm</a:t>
            </a:r>
            <a:r>
              <a:rPr lang="en-US" sz="2000" b="1" dirty="0" smtClean="0">
                <a:latin typeface="Calibri" charset="0"/>
              </a:rPr>
              <a:t> </a:t>
            </a:r>
            <a:r>
              <a:rPr lang="en-US" sz="2000" b="1" dirty="0" err="1" smtClean="0">
                <a:latin typeface="Calibri" charset="0"/>
              </a:rPr>
              <a:t>gây</a:t>
            </a:r>
            <a:r>
              <a:rPr lang="en-US" sz="2000" b="1" dirty="0" smtClean="0">
                <a:latin typeface="Calibri" charset="0"/>
              </a:rPr>
              <a:t> </a:t>
            </a:r>
            <a:r>
              <a:rPr lang="en-US" sz="2000" b="1" dirty="0" err="1" smtClean="0">
                <a:latin typeface="Calibri" charset="0"/>
              </a:rPr>
              <a:t>mê</a:t>
            </a:r>
            <a:r>
              <a:rPr lang="en-US" sz="2000" b="1" dirty="0" smtClean="0">
                <a:latin typeface="Calibri" charset="0"/>
              </a:rPr>
              <a:t> </a:t>
            </a:r>
            <a:r>
              <a:rPr lang="en-US" sz="2000" b="1" dirty="0" err="1" smtClean="0">
                <a:latin typeface="Calibri" charset="0"/>
              </a:rPr>
              <a:t>toàn</a:t>
            </a:r>
            <a:r>
              <a:rPr lang="en-US" sz="2000" b="1" dirty="0" smtClean="0">
                <a:latin typeface="Calibri" charset="0"/>
              </a:rPr>
              <a:t> </a:t>
            </a:r>
            <a:r>
              <a:rPr lang="en-US" sz="2000" b="1" dirty="0" err="1" smtClean="0">
                <a:latin typeface="Calibri" charset="0"/>
              </a:rPr>
              <a:t>thân</a:t>
            </a:r>
            <a:endParaRPr lang="en-US" sz="2400" dirty="0">
              <a:latin typeface="Calibri" charset="0"/>
            </a:endParaRPr>
          </a:p>
          <a:p>
            <a:pPr lvl="1">
              <a:defRPr/>
            </a:pPr>
            <a:endParaRPr lang="en-US" dirty="0">
              <a:latin typeface="Calibri" charset="0"/>
            </a:endParaRPr>
          </a:p>
          <a:p>
            <a:pPr>
              <a:defRPr/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4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8163" y="265099"/>
            <a:ext cx="8407410" cy="6555428"/>
            <a:chOff x="538163" y="265099"/>
            <a:chExt cx="8407410" cy="6555428"/>
          </a:xfrm>
        </p:grpSpPr>
        <p:pic>
          <p:nvPicPr>
            <p:cNvPr id="2867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63" y="265099"/>
              <a:ext cx="8407410" cy="655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7" name="TextBox 1"/>
            <p:cNvSpPr txBox="1">
              <a:spLocks noChangeArrowheads="1"/>
            </p:cNvSpPr>
            <p:nvPr/>
          </p:nvSpPr>
          <p:spPr bwMode="auto">
            <a:xfrm>
              <a:off x="6841523" y="1497000"/>
              <a:ext cx="21040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err="1" smtClean="0"/>
                <a:t>Người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làm</a:t>
              </a:r>
              <a:r>
                <a:rPr lang="en-US" b="1" dirty="0" smtClean="0"/>
                <a:t> GM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494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1400" y="448176"/>
            <a:ext cx="7037388" cy="6062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45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err="1" smtClean="0">
                <a:solidFill>
                  <a:srgbClr val="FFFF00"/>
                </a:solidFill>
              </a:rPr>
              <a:t>Gánh</a:t>
            </a:r>
            <a:r>
              <a:rPr lang="en-US" cap="none" dirty="0" smtClean="0">
                <a:solidFill>
                  <a:srgbClr val="FFFF00"/>
                </a:solidFill>
              </a:rPr>
              <a:t> </a:t>
            </a:r>
            <a:r>
              <a:rPr lang="en-US" cap="none" dirty="0" err="1" smtClean="0">
                <a:solidFill>
                  <a:srgbClr val="FFFF00"/>
                </a:solidFill>
              </a:rPr>
              <a:t>nặng</a:t>
            </a:r>
            <a:r>
              <a:rPr lang="en-US" cap="none" dirty="0" smtClean="0">
                <a:solidFill>
                  <a:srgbClr val="FFFF00"/>
                </a:solidFill>
              </a:rPr>
              <a:t> </a:t>
            </a:r>
            <a:r>
              <a:rPr lang="en-US" cap="none" dirty="0" err="1" smtClean="0">
                <a:solidFill>
                  <a:srgbClr val="FFFF00"/>
                </a:solidFill>
              </a:rPr>
              <a:t>ngoại</a:t>
            </a:r>
            <a:r>
              <a:rPr lang="en-US" cap="none" dirty="0" smtClean="0">
                <a:solidFill>
                  <a:srgbClr val="FFFF00"/>
                </a:solidFill>
              </a:rPr>
              <a:t> </a:t>
            </a:r>
            <a:r>
              <a:rPr lang="en-US" cap="none" dirty="0" err="1" smtClean="0">
                <a:solidFill>
                  <a:srgbClr val="FFFF00"/>
                </a:solidFill>
              </a:rPr>
              <a:t>khoa</a:t>
            </a:r>
            <a:r>
              <a:rPr lang="en-US" cap="none" dirty="0" smtClean="0">
                <a:solidFill>
                  <a:srgbClr val="FFFF00"/>
                </a:solidFill>
              </a:rPr>
              <a:t> </a:t>
            </a:r>
            <a:r>
              <a:rPr lang="en-US" cap="none" dirty="0" err="1" smtClean="0">
                <a:solidFill>
                  <a:srgbClr val="FFFF00"/>
                </a:solidFill>
              </a:rPr>
              <a:t>toàn</a:t>
            </a:r>
            <a:r>
              <a:rPr lang="en-US" cap="none" dirty="0" smtClean="0">
                <a:solidFill>
                  <a:srgbClr val="FFFF00"/>
                </a:solidFill>
              </a:rPr>
              <a:t> </a:t>
            </a:r>
            <a:r>
              <a:rPr lang="en-US" cap="none" dirty="0" err="1" smtClean="0">
                <a:solidFill>
                  <a:srgbClr val="FFFF00"/>
                </a:solidFill>
              </a:rPr>
              <a:t>cầu</a:t>
            </a:r>
            <a:r>
              <a:rPr lang="en-US" cap="none" dirty="0" smtClean="0">
                <a:solidFill>
                  <a:srgbClr val="FFFF00"/>
                </a:solidFill>
              </a:rPr>
              <a:t> </a:t>
            </a:r>
            <a:r>
              <a:rPr lang="en-US" cap="none" dirty="0" err="1" smtClean="0">
                <a:solidFill>
                  <a:srgbClr val="FFFF00"/>
                </a:solidFill>
              </a:rPr>
              <a:t>là</a:t>
            </a:r>
            <a:r>
              <a:rPr lang="en-US" cap="none" dirty="0" smtClean="0">
                <a:solidFill>
                  <a:srgbClr val="FFFF00"/>
                </a:solidFill>
              </a:rPr>
              <a:t> </a:t>
            </a:r>
            <a:r>
              <a:rPr lang="en-US" cap="none" dirty="0" err="1" smtClean="0">
                <a:solidFill>
                  <a:srgbClr val="FFFF00"/>
                </a:solidFill>
              </a:rPr>
              <a:t>gì</a:t>
            </a:r>
            <a:r>
              <a:rPr lang="en-US" cap="none" dirty="0" smtClean="0">
                <a:solidFill>
                  <a:srgbClr val="FFFF00"/>
                </a:solidFill>
              </a:rPr>
              <a:t>?</a:t>
            </a:r>
            <a:endParaRPr lang="en-US" cap="none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04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  <a:solidFill>
            <a:srgbClr val="FBFFCB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Calibri" charset="0"/>
              </a:rPr>
              <a:t/>
            </a:r>
            <a:br>
              <a:rPr lang="en-US" sz="2800" b="1" dirty="0">
                <a:latin typeface="Calibri" charset="0"/>
              </a:rPr>
            </a:br>
            <a:r>
              <a:rPr lang="en-US" sz="2400" b="1" dirty="0" err="1" smtClean="0">
                <a:latin typeface="Apple Casual" charset="0"/>
                <a:cs typeface="Apple Casual" charset="0"/>
              </a:rPr>
              <a:t>Bài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học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rút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ra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từ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nghiên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cứu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của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TCYTTG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năm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2012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về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năng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lực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gây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mê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ở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các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quốc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gia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có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thu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nhập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thấp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và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trung</a:t>
            </a:r>
            <a:r>
              <a:rPr lang="en-US" sz="2400" b="1" dirty="0" smtClean="0">
                <a:latin typeface="Apple Casual" charset="0"/>
                <a:cs typeface="Apple Casual" charset="0"/>
              </a:rPr>
              <a:t> </a:t>
            </a:r>
            <a:r>
              <a:rPr lang="en-US" sz="2400" b="1" dirty="0" err="1" smtClean="0">
                <a:latin typeface="Apple Casual" charset="0"/>
                <a:cs typeface="Apple Casual" charset="0"/>
              </a:rPr>
              <a:t>bình</a:t>
            </a:r>
            <a:r>
              <a:rPr lang="en-US" sz="2800" b="1" dirty="0">
                <a:latin typeface="Apple Casual" charset="0"/>
                <a:cs typeface="Apple Casual" charset="0"/>
              </a:rPr>
              <a:t/>
            </a:r>
            <a:br>
              <a:rPr lang="en-US" sz="2800" b="1" dirty="0">
                <a:latin typeface="Apple Casual" charset="0"/>
                <a:cs typeface="Apple Casual" charset="0"/>
              </a:rPr>
            </a:br>
            <a:r>
              <a:rPr lang="en-US" sz="2800" b="1" dirty="0">
                <a:latin typeface="Calibri" charset="0"/>
              </a:rPr>
              <a:t>:</a:t>
            </a:r>
            <a:endParaRPr lang="en-US" sz="2800" b="1" dirty="0">
              <a:latin typeface="Apple Casual" charset="0"/>
              <a:cs typeface="Apple Casual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7200" y="1674284"/>
            <a:ext cx="8229600" cy="4451349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1168400" y="3253317"/>
            <a:ext cx="675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49550" y="3985684"/>
            <a:ext cx="5308600" cy="169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41550" y="4675718"/>
            <a:ext cx="5683250" cy="359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5950" y="5429251"/>
            <a:ext cx="7816850" cy="338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5950" y="6125633"/>
            <a:ext cx="9413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7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Năng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lực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gây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mê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ở 22 </a:t>
            </a: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quốc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gia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có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thu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nhập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thấp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và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TB</a:t>
            </a:r>
            <a:br>
              <a:rPr lang="en-US" sz="2800" b="1" dirty="0" smtClean="0">
                <a:solidFill>
                  <a:srgbClr val="FFFFFF"/>
                </a:solidFill>
                <a:latin typeface="Calibri" charset="0"/>
              </a:rPr>
            </a:b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Nghiên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cứu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năm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2012 </a:t>
            </a:r>
            <a:r>
              <a:rPr lang="en-US" sz="2800" b="1" dirty="0" err="1" smtClean="0">
                <a:solidFill>
                  <a:srgbClr val="FFFFFF"/>
                </a:solidFill>
                <a:latin typeface="Calibri" charset="0"/>
              </a:rPr>
              <a:t>của</a:t>
            </a:r>
            <a:r>
              <a:rPr lang="en-US" sz="2800" b="1" dirty="0" smtClean="0">
                <a:solidFill>
                  <a:srgbClr val="FFFFFF"/>
                </a:solidFill>
                <a:latin typeface="Calibri" charset="0"/>
              </a:rPr>
              <a:t> TCYTTG</a:t>
            </a:r>
            <a:endParaRPr lang="en-US" sz="2800" b="1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0724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dirty="0" err="1" smtClean="0">
                <a:latin typeface="Calibri" charset="0"/>
              </a:rPr>
              <a:t>Kết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luận</a:t>
            </a:r>
            <a:r>
              <a:rPr lang="en-US" sz="2800" dirty="0" smtClean="0">
                <a:latin typeface="Calibri" charset="0"/>
              </a:rPr>
              <a:t>:     </a:t>
            </a:r>
            <a:endParaRPr lang="en-US" sz="2400" i="1" dirty="0">
              <a:latin typeface="Calibri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2400" b="1" i="1" dirty="0" err="1" smtClean="0">
                <a:latin typeface="Calibri" charset="0"/>
              </a:rPr>
              <a:t>Việc</a:t>
            </a:r>
            <a:r>
              <a:rPr lang="en-US" sz="2400" b="1" i="1" dirty="0" smtClean="0">
                <a:latin typeface="Calibri" charset="0"/>
              </a:rPr>
              <a:t> </a:t>
            </a:r>
            <a:r>
              <a:rPr lang="en-US" sz="2400" b="1" i="1" dirty="0" err="1" smtClean="0">
                <a:latin typeface="Calibri" charset="0"/>
              </a:rPr>
              <a:t>gây</a:t>
            </a:r>
            <a:r>
              <a:rPr lang="en-US" sz="2400" b="1" i="1" dirty="0" smtClean="0">
                <a:latin typeface="Calibri" charset="0"/>
              </a:rPr>
              <a:t> </a:t>
            </a:r>
            <a:r>
              <a:rPr lang="en-US" sz="2400" b="1" i="1" dirty="0" err="1" smtClean="0">
                <a:latin typeface="Calibri" charset="0"/>
              </a:rPr>
              <a:t>mê</a:t>
            </a:r>
            <a:r>
              <a:rPr lang="en-US" sz="2400" b="1" i="1" dirty="0" smtClean="0">
                <a:latin typeface="Calibri" charset="0"/>
              </a:rPr>
              <a:t> ở </a:t>
            </a:r>
            <a:r>
              <a:rPr lang="en-US" sz="2400" b="1" i="1" dirty="0" err="1" smtClean="0">
                <a:latin typeface="Calibri" charset="0"/>
              </a:rPr>
              <a:t>các</a:t>
            </a:r>
            <a:r>
              <a:rPr lang="en-US" sz="2400" b="1" i="1" dirty="0" smtClean="0">
                <a:latin typeface="Calibri" charset="0"/>
              </a:rPr>
              <a:t> </a:t>
            </a:r>
            <a:r>
              <a:rPr lang="en-US" sz="2400" b="1" i="1" dirty="0" err="1" smtClean="0">
                <a:latin typeface="Calibri" charset="0"/>
              </a:rPr>
              <a:t>quốc</a:t>
            </a:r>
            <a:r>
              <a:rPr lang="en-US" sz="2400" b="1" i="1" dirty="0" smtClean="0">
                <a:latin typeface="Calibri" charset="0"/>
              </a:rPr>
              <a:t> </a:t>
            </a:r>
            <a:r>
              <a:rPr lang="en-US" sz="2400" b="1" i="1" dirty="0" err="1" smtClean="0">
                <a:latin typeface="Calibri" charset="0"/>
              </a:rPr>
              <a:t>gia</a:t>
            </a:r>
            <a:r>
              <a:rPr lang="en-US" sz="2400" b="1" i="1" dirty="0" smtClean="0">
                <a:latin typeface="Calibri" charset="0"/>
              </a:rPr>
              <a:t> </a:t>
            </a:r>
            <a:r>
              <a:rPr lang="en-US" sz="2400" b="1" i="1" dirty="0" err="1" smtClean="0">
                <a:latin typeface="Calibri" charset="0"/>
              </a:rPr>
              <a:t>này</a:t>
            </a:r>
            <a:r>
              <a:rPr lang="en-US" sz="2400" b="1" i="1" dirty="0" smtClean="0">
                <a:latin typeface="Calibri" charset="0"/>
              </a:rPr>
              <a:t> </a:t>
            </a:r>
            <a:r>
              <a:rPr lang="en-US" sz="2400" b="1" i="1" dirty="0" err="1" smtClean="0">
                <a:latin typeface="Calibri" charset="0"/>
              </a:rPr>
              <a:t>bị</a:t>
            </a:r>
            <a:r>
              <a:rPr lang="en-US" sz="2400" b="1" i="1" dirty="0" smtClean="0">
                <a:latin typeface="Calibri" charset="0"/>
              </a:rPr>
              <a:t> </a:t>
            </a:r>
            <a:r>
              <a:rPr lang="en-US" sz="2400" b="1" i="1" dirty="0" err="1" smtClean="0">
                <a:latin typeface="Calibri" charset="0"/>
              </a:rPr>
              <a:t>hạn</a:t>
            </a:r>
            <a:r>
              <a:rPr lang="en-US" sz="2400" b="1" i="1" dirty="0" smtClean="0">
                <a:latin typeface="Calibri" charset="0"/>
              </a:rPr>
              <a:t> </a:t>
            </a:r>
            <a:r>
              <a:rPr lang="en-US" sz="2400" b="1" i="1" dirty="0" err="1" smtClean="0">
                <a:latin typeface="Calibri" charset="0"/>
              </a:rPr>
              <a:t>chế</a:t>
            </a:r>
            <a:r>
              <a:rPr lang="en-US" sz="2400" b="1" i="1" dirty="0" smtClean="0">
                <a:latin typeface="Calibri" charset="0"/>
              </a:rPr>
              <a:t> </a:t>
            </a:r>
            <a:r>
              <a:rPr lang="en-US" sz="2400" b="1" i="1" dirty="0" err="1" smtClean="0">
                <a:latin typeface="Calibri" charset="0"/>
              </a:rPr>
              <a:t>bởi</a:t>
            </a:r>
            <a:r>
              <a:rPr lang="en-US" sz="2400" b="1" i="1" dirty="0" smtClean="0">
                <a:latin typeface="Calibri" charset="0"/>
              </a:rPr>
              <a:t> </a:t>
            </a:r>
            <a:r>
              <a:rPr lang="en-US" sz="2400" b="1" i="1" dirty="0" err="1" smtClean="0">
                <a:latin typeface="Calibri" charset="0"/>
              </a:rPr>
              <a:t>sự</a:t>
            </a:r>
            <a:r>
              <a:rPr lang="en-US" sz="2400" b="1" i="1" dirty="0" smtClean="0">
                <a:latin typeface="Calibri" charset="0"/>
              </a:rPr>
              <a:t> </a:t>
            </a:r>
            <a:r>
              <a:rPr lang="en-US" sz="2400" b="1" i="1" dirty="0" err="1" smtClean="0">
                <a:latin typeface="Calibri" charset="0"/>
              </a:rPr>
              <a:t>thiếu</a:t>
            </a:r>
            <a:r>
              <a:rPr lang="en-US" sz="2400" b="1" i="1" dirty="0" smtClean="0">
                <a:latin typeface="Calibri" charset="0"/>
              </a:rPr>
              <a:t> </a:t>
            </a:r>
            <a:r>
              <a:rPr lang="en-US" sz="2400" b="1" i="1" dirty="0" err="1" smtClean="0">
                <a:latin typeface="Calibri" charset="0"/>
              </a:rPr>
              <a:t>hụt</a:t>
            </a:r>
            <a:r>
              <a:rPr lang="en-US" sz="2400" b="1" i="1" dirty="0" smtClean="0">
                <a:latin typeface="Calibri" charset="0"/>
              </a:rPr>
              <a:t> </a:t>
            </a:r>
            <a:r>
              <a:rPr lang="en-US" sz="2400" b="1" i="1" dirty="0" err="1" smtClean="0">
                <a:latin typeface="Calibri" charset="0"/>
              </a:rPr>
              <a:t>về</a:t>
            </a:r>
            <a:r>
              <a:rPr lang="en-US" sz="2400" b="1" i="1" dirty="0" smtClean="0">
                <a:latin typeface="Calibri" charset="0"/>
              </a:rPr>
              <a:t>: </a:t>
            </a:r>
            <a:endParaRPr lang="en-US" sz="2400" b="1" i="1" dirty="0">
              <a:latin typeface="Calibri" charset="0"/>
            </a:endParaRPr>
          </a:p>
          <a:p>
            <a:pPr lvl="4">
              <a:buFont typeface="Wingdings" charset="0"/>
              <a:buChar char="ü"/>
            </a:pPr>
            <a:r>
              <a:rPr lang="en-US" sz="2800" dirty="0" err="1" smtClean="0">
                <a:latin typeface="Calibri" charset="0"/>
              </a:rPr>
              <a:t>Nguồn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nhân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lực</a:t>
            </a:r>
            <a:endParaRPr lang="en-US" sz="2800" dirty="0">
              <a:latin typeface="Calibri" charset="0"/>
            </a:endParaRPr>
          </a:p>
          <a:p>
            <a:pPr lvl="4">
              <a:buFont typeface="Wingdings" charset="0"/>
              <a:buChar char="ü"/>
            </a:pPr>
            <a:r>
              <a:rPr lang="en-US" sz="2800" dirty="0" err="1" smtClean="0">
                <a:latin typeface="Calibri" charset="0"/>
              </a:rPr>
              <a:t>Trang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thiết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bị</a:t>
            </a:r>
            <a:endParaRPr lang="en-US" sz="2800" dirty="0">
              <a:latin typeface="Calibri" charset="0"/>
            </a:endParaRPr>
          </a:p>
          <a:p>
            <a:pPr lvl="4">
              <a:buFont typeface="Wingdings" charset="0"/>
              <a:buChar char="ü"/>
            </a:pPr>
            <a:r>
              <a:rPr lang="en-US" sz="2800" dirty="0" err="1" smtClean="0">
                <a:latin typeface="Calibri" charset="0"/>
              </a:rPr>
              <a:t>Năng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lực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hệ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thống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1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53" y="533400"/>
            <a:ext cx="8748139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latin typeface="Calibri"/>
                <a:cs typeface="Calibri"/>
              </a:rPr>
              <a:t>Những</a:t>
            </a:r>
            <a:r>
              <a:rPr lang="en-US" sz="3600" b="1" dirty="0" smtClean="0">
                <a:latin typeface="Calibri"/>
                <a:cs typeface="Calibri"/>
              </a:rPr>
              <a:t> </a:t>
            </a:r>
            <a:r>
              <a:rPr lang="en-US" sz="3600" b="1" dirty="0" err="1" smtClean="0">
                <a:latin typeface="Calibri"/>
                <a:cs typeface="Calibri"/>
              </a:rPr>
              <a:t>yếu</a:t>
            </a:r>
            <a:r>
              <a:rPr lang="en-US" sz="3600" b="1" dirty="0" smtClean="0">
                <a:latin typeface="Calibri"/>
                <a:cs typeface="Calibri"/>
              </a:rPr>
              <a:t> </a:t>
            </a:r>
            <a:r>
              <a:rPr lang="en-US" sz="3600" b="1" dirty="0" err="1" smtClean="0">
                <a:latin typeface="Calibri"/>
                <a:cs typeface="Calibri"/>
              </a:rPr>
              <a:t>tố</a:t>
            </a:r>
            <a:r>
              <a:rPr lang="en-US" sz="3600" b="1" dirty="0" smtClean="0">
                <a:latin typeface="Calibri"/>
                <a:cs typeface="Calibri"/>
              </a:rPr>
              <a:t> </a:t>
            </a:r>
            <a:r>
              <a:rPr lang="en-US" sz="3600" b="1" dirty="0" err="1" smtClean="0">
                <a:latin typeface="Calibri"/>
                <a:cs typeface="Calibri"/>
              </a:rPr>
              <a:t>tham</a:t>
            </a:r>
            <a:r>
              <a:rPr lang="en-US" sz="3600" b="1" dirty="0" smtClean="0">
                <a:latin typeface="Calibri"/>
                <a:cs typeface="Calibri"/>
              </a:rPr>
              <a:t> </a:t>
            </a:r>
            <a:r>
              <a:rPr lang="en-US" sz="3600" b="1" dirty="0" err="1" smtClean="0">
                <a:latin typeface="Calibri"/>
                <a:cs typeface="Calibri"/>
              </a:rPr>
              <a:t>gia</a:t>
            </a:r>
            <a:r>
              <a:rPr lang="en-US" sz="3600" b="1" dirty="0" smtClean="0">
                <a:latin typeface="Calibri"/>
                <a:cs typeface="Calibri"/>
              </a:rPr>
              <a:t> </a:t>
            </a:r>
            <a:r>
              <a:rPr lang="en-US" sz="3600" b="1" dirty="0" err="1" smtClean="0">
                <a:latin typeface="Calibri"/>
                <a:cs typeface="Calibri"/>
              </a:rPr>
              <a:t>vào</a:t>
            </a:r>
            <a:r>
              <a:rPr lang="en-US" sz="3600" b="1" dirty="0" smtClean="0">
                <a:latin typeface="Calibri"/>
                <a:cs typeface="Calibri"/>
              </a:rPr>
              <a:t> </a:t>
            </a:r>
            <a:r>
              <a:rPr lang="en-US" sz="3600" b="1" dirty="0" err="1" smtClean="0">
                <a:latin typeface="Calibri"/>
                <a:cs typeface="Calibri"/>
              </a:rPr>
              <a:t>khủng</a:t>
            </a:r>
            <a:r>
              <a:rPr lang="en-US" sz="3600" b="1" dirty="0" smtClean="0">
                <a:latin typeface="Calibri"/>
                <a:cs typeface="Calibri"/>
              </a:rPr>
              <a:t> </a:t>
            </a:r>
            <a:r>
              <a:rPr lang="en-US" sz="3600" b="1" dirty="0" err="1" smtClean="0">
                <a:latin typeface="Calibri"/>
                <a:cs typeface="Calibri"/>
              </a:rPr>
              <a:t>hoảng</a:t>
            </a:r>
            <a:r>
              <a:rPr lang="en-US" sz="3600" b="1" dirty="0" smtClean="0">
                <a:latin typeface="Calibri"/>
                <a:cs typeface="Calibri"/>
              </a:rPr>
              <a:t> GM ở </a:t>
            </a:r>
            <a:r>
              <a:rPr lang="en-US" sz="3600" b="1" dirty="0" err="1" smtClean="0">
                <a:latin typeface="Calibri"/>
                <a:cs typeface="Calibri"/>
              </a:rPr>
              <a:t>các</a:t>
            </a:r>
            <a:r>
              <a:rPr lang="en-US" sz="3600" b="1" dirty="0" smtClean="0">
                <a:latin typeface="Calibri"/>
                <a:cs typeface="Calibri"/>
              </a:rPr>
              <a:t> </a:t>
            </a:r>
            <a:r>
              <a:rPr lang="en-US" sz="3600" b="1" dirty="0" err="1" smtClean="0">
                <a:latin typeface="Calibri"/>
                <a:cs typeface="Calibri"/>
              </a:rPr>
              <a:t>nước</a:t>
            </a:r>
            <a:r>
              <a:rPr lang="en-US" sz="3600" b="1" dirty="0" smtClean="0">
                <a:latin typeface="Calibri"/>
                <a:cs typeface="Calibri"/>
              </a:rPr>
              <a:t> </a:t>
            </a:r>
            <a:r>
              <a:rPr lang="en-US" sz="3600" b="1" dirty="0" err="1" smtClean="0">
                <a:latin typeface="Calibri"/>
                <a:cs typeface="Calibri"/>
              </a:rPr>
              <a:t>có</a:t>
            </a:r>
            <a:r>
              <a:rPr lang="en-US" sz="3600" b="1" dirty="0" smtClean="0">
                <a:latin typeface="Calibri"/>
                <a:cs typeface="Calibri"/>
              </a:rPr>
              <a:t> </a:t>
            </a:r>
            <a:r>
              <a:rPr lang="en-US" sz="3600" b="1" dirty="0" err="1" smtClean="0">
                <a:latin typeface="Calibri"/>
                <a:cs typeface="Calibri"/>
              </a:rPr>
              <a:t>thu</a:t>
            </a:r>
            <a:r>
              <a:rPr lang="en-US" sz="3600" b="1" dirty="0" smtClean="0">
                <a:latin typeface="Calibri"/>
                <a:cs typeface="Calibri"/>
              </a:rPr>
              <a:t> </a:t>
            </a:r>
            <a:r>
              <a:rPr lang="en-US" sz="3600" b="1" dirty="0" err="1" smtClean="0">
                <a:latin typeface="Calibri"/>
                <a:cs typeface="Calibri"/>
              </a:rPr>
              <a:t>nhập</a:t>
            </a:r>
            <a:r>
              <a:rPr lang="en-US" sz="3600" b="1" dirty="0" smtClean="0">
                <a:latin typeface="Calibri"/>
                <a:cs typeface="Calibri"/>
              </a:rPr>
              <a:t> </a:t>
            </a:r>
            <a:r>
              <a:rPr lang="en-US" sz="3600" b="1" dirty="0" err="1" smtClean="0">
                <a:latin typeface="Calibri"/>
                <a:cs typeface="Calibri"/>
              </a:rPr>
              <a:t>thấp</a:t>
            </a:r>
            <a:r>
              <a:rPr lang="en-US" sz="3600" b="1" dirty="0" smtClean="0">
                <a:latin typeface="Calibri"/>
                <a:cs typeface="Calibri"/>
              </a:rPr>
              <a:t> </a:t>
            </a:r>
            <a:r>
              <a:rPr lang="en-US" sz="3600" b="1" dirty="0" err="1" smtClean="0">
                <a:latin typeface="Calibri"/>
                <a:cs typeface="Calibri"/>
              </a:rPr>
              <a:t>và</a:t>
            </a:r>
            <a:r>
              <a:rPr lang="en-US" sz="3600" b="1" dirty="0" smtClean="0">
                <a:latin typeface="Calibri"/>
                <a:cs typeface="Calibri"/>
              </a:rPr>
              <a:t> TB</a:t>
            </a:r>
            <a:endParaRPr lang="en-US" sz="36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ngoại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khoa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kém</a:t>
            </a:r>
            <a:r>
              <a:rPr lang="en-US" sz="2800" dirty="0" smtClean="0"/>
              <a:t>  </a:t>
            </a:r>
          </a:p>
          <a:p>
            <a:pPr lvl="1"/>
            <a:r>
              <a:rPr lang="en-US" sz="2800" dirty="0" err="1" smtClean="0">
                <a:latin typeface="Calibri"/>
                <a:cs typeface="Calibri"/>
              </a:rPr>
              <a:t>Ít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người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làm</a:t>
            </a:r>
            <a:r>
              <a:rPr lang="en-US" sz="2800" dirty="0" smtClean="0">
                <a:latin typeface="Calibri"/>
                <a:cs typeface="Calibri"/>
              </a:rPr>
              <a:t> GM </a:t>
            </a:r>
            <a:r>
              <a:rPr lang="en-US" sz="2800" dirty="0" err="1" smtClean="0">
                <a:latin typeface="Calibri"/>
                <a:cs typeface="Calibri"/>
              </a:rPr>
              <a:t>được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đào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tạo</a:t>
            </a:r>
            <a:r>
              <a:rPr lang="en-US" sz="2800" dirty="0" smtClean="0">
                <a:latin typeface="Calibri"/>
                <a:cs typeface="Calibri"/>
              </a:rPr>
              <a:t>; </a:t>
            </a:r>
            <a:r>
              <a:rPr lang="en-US" sz="2800" dirty="0" err="1" smtClean="0">
                <a:latin typeface="Calibri"/>
                <a:cs typeface="Calibri"/>
              </a:rPr>
              <a:t>quá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tải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công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việc</a:t>
            </a:r>
            <a:endParaRPr lang="en-US" sz="2800" dirty="0" smtClean="0">
              <a:latin typeface="Calibri"/>
              <a:cs typeface="Calibri"/>
            </a:endParaRPr>
          </a:p>
          <a:p>
            <a:pPr lvl="1"/>
            <a:r>
              <a:rPr lang="en-US" sz="2800" dirty="0" err="1" smtClean="0">
                <a:latin typeface="Calibri"/>
                <a:cs typeface="Calibri"/>
              </a:rPr>
              <a:t>Đường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tiếp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cận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tới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các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thuốc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thiết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yếu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không</a:t>
            </a:r>
            <a:r>
              <a:rPr lang="en-US" sz="2800" dirty="0" smtClean="0">
                <a:latin typeface="Calibri"/>
                <a:cs typeface="Calibri"/>
              </a:rPr>
              <a:t> tin </a:t>
            </a:r>
            <a:r>
              <a:rPr lang="en-US" sz="2800" dirty="0" err="1" smtClean="0">
                <a:latin typeface="Calibri"/>
                <a:cs typeface="Calibri"/>
              </a:rPr>
              <a:t>cậy</a:t>
            </a:r>
            <a:r>
              <a:rPr lang="en-US" sz="2800" dirty="0" smtClean="0">
                <a:latin typeface="Calibri"/>
                <a:cs typeface="Calibri"/>
              </a:rPr>
              <a:t>, </a:t>
            </a:r>
            <a:r>
              <a:rPr lang="en-US" sz="2800" dirty="0" err="1" smtClean="0">
                <a:latin typeface="Calibri"/>
                <a:cs typeface="Calibri"/>
              </a:rPr>
              <a:t>bao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gồm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cả</a:t>
            </a:r>
            <a:r>
              <a:rPr lang="en-US" sz="2800" dirty="0" smtClean="0">
                <a:latin typeface="Calibri"/>
                <a:cs typeface="Calibri"/>
              </a:rPr>
              <a:t> ô </a:t>
            </a:r>
            <a:r>
              <a:rPr lang="en-US" sz="2800" dirty="0" err="1" smtClean="0">
                <a:latin typeface="Calibri"/>
                <a:cs typeface="Calibri"/>
              </a:rPr>
              <a:t>xy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</a:p>
          <a:p>
            <a:pPr lvl="1"/>
            <a:r>
              <a:rPr lang="en-US" sz="2800" dirty="0" err="1" smtClean="0">
                <a:latin typeface="Calibri"/>
                <a:cs typeface="Calibri"/>
              </a:rPr>
              <a:t>Hạn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chế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theo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dõi</a:t>
            </a:r>
            <a:r>
              <a:rPr lang="en-US" sz="2800" dirty="0" smtClean="0">
                <a:latin typeface="Calibri"/>
                <a:cs typeface="Calibri"/>
              </a:rPr>
              <a:t> an </a:t>
            </a:r>
            <a:r>
              <a:rPr lang="en-US" sz="2800" dirty="0" err="1" smtClean="0">
                <a:latin typeface="Calibri"/>
                <a:cs typeface="Calibri"/>
              </a:rPr>
              <a:t>toàn</a:t>
            </a:r>
            <a:endParaRPr lang="en-US" sz="2800" dirty="0" smtClean="0">
              <a:latin typeface="Calibri"/>
              <a:cs typeface="Calibri"/>
            </a:endParaRPr>
          </a:p>
          <a:p>
            <a:pPr lvl="1"/>
            <a:r>
              <a:rPr lang="en-US" sz="2800" dirty="0" err="1" smtClean="0">
                <a:latin typeface="Calibri"/>
                <a:cs typeface="Calibri"/>
              </a:rPr>
              <a:t>Hạn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chế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lựa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chọn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cho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chăm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sóc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phẫu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thuật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bao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gồm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cả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kiểm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soát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đau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sau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mổ</a:t>
            </a:r>
            <a:endParaRPr lang="en-US" sz="2800" dirty="0" smtClean="0">
              <a:latin typeface="Calibri"/>
              <a:cs typeface="Calibri"/>
            </a:endParaRPr>
          </a:p>
          <a:p>
            <a:pPr lvl="2"/>
            <a:endParaRPr lang="en-US" sz="2000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4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Kiểm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soát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mổ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đau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tối</a:t>
            </a:r>
            <a:r>
              <a:rPr lang="en-US" dirty="0" smtClean="0"/>
              <a:t> </a:t>
            </a:r>
            <a:r>
              <a:rPr lang="en-US" dirty="0" err="1" smtClean="0"/>
              <a:t>thiểu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soát</a:t>
            </a:r>
            <a:r>
              <a:rPr lang="en-US" dirty="0" smtClean="0"/>
              <a:t> </a:t>
            </a:r>
            <a:r>
              <a:rPr lang="en-US" dirty="0" err="1" smtClean="0"/>
              <a:t>đau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mổ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góp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đau</a:t>
            </a:r>
            <a:r>
              <a:rPr lang="en-US" dirty="0" smtClean="0"/>
              <a:t> </a:t>
            </a:r>
            <a:r>
              <a:rPr lang="en-US" dirty="0" err="1" smtClean="0"/>
              <a:t>mãn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thật</a:t>
            </a:r>
            <a:r>
              <a:rPr lang="en-US" dirty="0" smtClean="0"/>
              <a:t> </a:t>
            </a:r>
            <a:r>
              <a:rPr lang="en-US" dirty="0" err="1" smtClean="0"/>
              <a:t>đáng</a:t>
            </a:r>
            <a:r>
              <a:rPr lang="en-US" dirty="0" smtClean="0"/>
              <a:t> </a:t>
            </a:r>
            <a:r>
              <a:rPr lang="en-US" dirty="0" err="1" smtClean="0"/>
              <a:t>tiếc</a:t>
            </a:r>
            <a:r>
              <a:rPr lang="en-US" dirty="0" smtClean="0"/>
              <a:t> ở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thấp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đau</a:t>
            </a:r>
            <a:r>
              <a:rPr lang="en-US" dirty="0" smtClean="0"/>
              <a:t>, </a:t>
            </a: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</a:t>
            </a:r>
            <a:r>
              <a:rPr lang="en-US" dirty="0" err="1" smtClean="0"/>
              <a:t>opiod</a:t>
            </a:r>
            <a:r>
              <a:rPr lang="en-US" dirty="0" smtClean="0"/>
              <a:t> hay </a:t>
            </a:r>
            <a:r>
              <a:rPr lang="en-US" dirty="0" err="1" smtClean="0"/>
              <a:t>các</a:t>
            </a:r>
            <a:r>
              <a:rPr lang="en-US" dirty="0" smtClean="0"/>
              <a:t> NSAID,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chi </a:t>
            </a:r>
            <a:r>
              <a:rPr lang="en-US" dirty="0" err="1" smtClean="0"/>
              <a:t>trả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98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Kiểm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soát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mổ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106" y="2148147"/>
            <a:ext cx="8059693" cy="37004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1" y="2148147"/>
            <a:ext cx="78989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Cân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nhắc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lại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: </a:t>
            </a:r>
          </a:p>
          <a:p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Vai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trò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của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gây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tê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vùng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7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 err="1" smtClean="0">
                <a:solidFill>
                  <a:srgbClr val="FFFF00"/>
                </a:solidFill>
              </a:rPr>
              <a:t>Chúng</a:t>
            </a:r>
            <a:r>
              <a:rPr lang="en-US" sz="4400" cap="none" dirty="0" smtClean="0">
                <a:solidFill>
                  <a:srgbClr val="FFFF00"/>
                </a:solidFill>
              </a:rPr>
              <a:t> </a:t>
            </a:r>
            <a:r>
              <a:rPr lang="en-US" sz="4400" cap="none" dirty="0" err="1" smtClean="0">
                <a:solidFill>
                  <a:srgbClr val="FFFF00"/>
                </a:solidFill>
              </a:rPr>
              <a:t>ta</a:t>
            </a:r>
            <a:r>
              <a:rPr lang="en-US" sz="4400" cap="none" dirty="0" smtClean="0">
                <a:solidFill>
                  <a:srgbClr val="FFFF00"/>
                </a:solidFill>
              </a:rPr>
              <a:t> </a:t>
            </a:r>
            <a:r>
              <a:rPr lang="en-US" sz="4400" cap="none" dirty="0" err="1" smtClean="0">
                <a:solidFill>
                  <a:srgbClr val="FFFF00"/>
                </a:solidFill>
              </a:rPr>
              <a:t>có</a:t>
            </a:r>
            <a:r>
              <a:rPr lang="en-US" sz="4400" cap="none" dirty="0" smtClean="0">
                <a:solidFill>
                  <a:srgbClr val="FFFF00"/>
                </a:solidFill>
              </a:rPr>
              <a:t> </a:t>
            </a:r>
            <a:r>
              <a:rPr lang="en-US" sz="4400" cap="none" dirty="0" err="1" smtClean="0">
                <a:solidFill>
                  <a:srgbClr val="FFFF00"/>
                </a:solidFill>
              </a:rPr>
              <a:t>thể</a:t>
            </a:r>
            <a:r>
              <a:rPr lang="en-US" sz="4400" cap="none" dirty="0" smtClean="0">
                <a:solidFill>
                  <a:srgbClr val="FFFF00"/>
                </a:solidFill>
              </a:rPr>
              <a:t> </a:t>
            </a:r>
            <a:r>
              <a:rPr lang="en-US" sz="4400" cap="none" dirty="0" err="1" smtClean="0">
                <a:solidFill>
                  <a:srgbClr val="FFFF00"/>
                </a:solidFill>
              </a:rPr>
              <a:t>hạn</a:t>
            </a:r>
            <a:r>
              <a:rPr lang="en-US" sz="4400" cap="none" dirty="0" smtClean="0">
                <a:solidFill>
                  <a:srgbClr val="FFFF00"/>
                </a:solidFill>
              </a:rPr>
              <a:t> </a:t>
            </a:r>
            <a:r>
              <a:rPr lang="en-US" sz="4400" cap="none" dirty="0" err="1" smtClean="0">
                <a:solidFill>
                  <a:srgbClr val="FFFF00"/>
                </a:solidFill>
              </a:rPr>
              <a:t>chế</a:t>
            </a:r>
            <a:r>
              <a:rPr lang="en-US" sz="4400" cap="none" dirty="0" smtClean="0">
                <a:solidFill>
                  <a:srgbClr val="FFFF00"/>
                </a:solidFill>
              </a:rPr>
              <a:t> </a:t>
            </a:r>
            <a:r>
              <a:rPr lang="en-US" sz="4400" cap="none" dirty="0" err="1" smtClean="0">
                <a:solidFill>
                  <a:srgbClr val="FFFF00"/>
                </a:solidFill>
              </a:rPr>
              <a:t>khủng</a:t>
            </a:r>
            <a:r>
              <a:rPr lang="en-US" sz="4400" cap="none" dirty="0" smtClean="0">
                <a:solidFill>
                  <a:srgbClr val="FFFF00"/>
                </a:solidFill>
              </a:rPr>
              <a:t> </a:t>
            </a:r>
            <a:r>
              <a:rPr lang="en-US" sz="4400" cap="none" dirty="0" err="1" smtClean="0">
                <a:solidFill>
                  <a:srgbClr val="FFFF00"/>
                </a:solidFill>
              </a:rPr>
              <a:t>hoảng</a:t>
            </a:r>
            <a:r>
              <a:rPr lang="en-US" sz="4400" cap="none" dirty="0" smtClean="0">
                <a:solidFill>
                  <a:srgbClr val="FFFF00"/>
                </a:solidFill>
              </a:rPr>
              <a:t> GM </a:t>
            </a:r>
            <a:r>
              <a:rPr lang="en-US" sz="4400" cap="none" dirty="0" err="1" smtClean="0">
                <a:solidFill>
                  <a:srgbClr val="FFFF00"/>
                </a:solidFill>
              </a:rPr>
              <a:t>bằng</a:t>
            </a:r>
            <a:r>
              <a:rPr lang="en-US" sz="4400" cap="none" dirty="0" smtClean="0">
                <a:solidFill>
                  <a:srgbClr val="FFFF00"/>
                </a:solidFill>
              </a:rPr>
              <a:t> </a:t>
            </a:r>
            <a:r>
              <a:rPr lang="en-US" sz="4400" cap="none" dirty="0" err="1" smtClean="0">
                <a:solidFill>
                  <a:srgbClr val="FFFF00"/>
                </a:solidFill>
              </a:rPr>
              <a:t>cách</a:t>
            </a:r>
            <a:r>
              <a:rPr lang="en-US" sz="4400" cap="none" dirty="0" smtClean="0">
                <a:solidFill>
                  <a:srgbClr val="FFFF00"/>
                </a:solidFill>
              </a:rPr>
              <a:t> </a:t>
            </a:r>
            <a:r>
              <a:rPr lang="en-US" sz="4400" cap="none" dirty="0" err="1" smtClean="0">
                <a:solidFill>
                  <a:srgbClr val="FFFF00"/>
                </a:solidFill>
              </a:rPr>
              <a:t>nào</a:t>
            </a:r>
            <a:r>
              <a:rPr lang="en-US" sz="4400" cap="none" dirty="0" smtClean="0">
                <a:solidFill>
                  <a:srgbClr val="FFFF00"/>
                </a:solidFill>
              </a:rPr>
              <a:t>?</a:t>
            </a:r>
            <a:endParaRPr lang="en-US" sz="4400" cap="none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7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Gánh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mê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3200" i="1" dirty="0" err="1" smtClean="0"/>
              <a:t>Đóng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góp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của</a:t>
            </a:r>
            <a:r>
              <a:rPr lang="en-US" sz="3200" i="1" dirty="0" smtClean="0"/>
              <a:t> GM </a:t>
            </a:r>
            <a:r>
              <a:rPr lang="en-US" sz="3200" i="1" dirty="0" err="1" smtClean="0"/>
              <a:t>trong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gánh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nặng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bệnh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lý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ngoại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khoa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thì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khó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mà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đong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đếm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được</a:t>
            </a:r>
            <a:r>
              <a:rPr lang="en-US" sz="3200" i="1" dirty="0" smtClean="0"/>
              <a:t>, NHƯNG GM </a:t>
            </a:r>
            <a:r>
              <a:rPr lang="en-US" sz="3200" i="1" dirty="0" err="1" smtClean="0"/>
              <a:t>là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không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thể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thiếu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đối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với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phẫu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thuật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và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có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đóng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góp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như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nhau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vào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biến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chứng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và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tử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vong</a:t>
            </a:r>
            <a:r>
              <a:rPr lang="en-US" sz="3200" i="1" dirty="0" smtClean="0"/>
              <a:t>.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29439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tương</a:t>
            </a:r>
            <a:r>
              <a:rPr lang="en-US" sz="3200" dirty="0" smtClean="0"/>
              <a:t> </a:t>
            </a:r>
            <a:r>
              <a:rPr lang="en-US" sz="3200" dirty="0" err="1" smtClean="0"/>
              <a:t>lai</a:t>
            </a:r>
            <a:r>
              <a:rPr lang="en-US" sz="3200" dirty="0" smtClean="0"/>
              <a:t> </a:t>
            </a:r>
            <a:r>
              <a:rPr lang="en-US" sz="3200" dirty="0" err="1" smtClean="0"/>
              <a:t>giảm</a:t>
            </a:r>
            <a:r>
              <a:rPr lang="en-US" sz="3200" dirty="0" smtClean="0"/>
              <a:t> </a:t>
            </a:r>
            <a:r>
              <a:rPr lang="en-US" sz="3200" dirty="0" err="1" smtClean="0"/>
              <a:t>thiểu</a:t>
            </a:r>
            <a:r>
              <a:rPr lang="en-US" sz="3200" dirty="0" smtClean="0"/>
              <a:t> </a:t>
            </a:r>
            <a:r>
              <a:rPr lang="en-US" sz="3200" dirty="0" err="1" smtClean="0"/>
              <a:t>khủng</a:t>
            </a:r>
            <a:r>
              <a:rPr lang="en-US" sz="3200" dirty="0" smtClean="0"/>
              <a:t> </a:t>
            </a:r>
            <a:r>
              <a:rPr lang="en-US" sz="3200" dirty="0" err="1" smtClean="0"/>
              <a:t>hoảng</a:t>
            </a:r>
            <a:r>
              <a:rPr lang="en-US" sz="3200" dirty="0" smtClean="0"/>
              <a:t> GM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Cải</a:t>
            </a:r>
            <a:r>
              <a:rPr lang="en-US" b="1" dirty="0" smtClean="0"/>
              <a:t> </a:t>
            </a:r>
            <a:r>
              <a:rPr lang="en-US" b="1" dirty="0" err="1" smtClean="0"/>
              <a:t>thiện</a:t>
            </a:r>
            <a:r>
              <a:rPr lang="en-US" b="1" dirty="0" smtClean="0"/>
              <a:t> </a:t>
            </a:r>
            <a:r>
              <a:rPr lang="en-US" b="1" dirty="0" err="1" smtClean="0"/>
              <a:t>lối</a:t>
            </a:r>
            <a:r>
              <a:rPr lang="en-US" b="1" dirty="0" smtClean="0"/>
              <a:t> </a:t>
            </a:r>
            <a:r>
              <a:rPr lang="en-US" b="1" dirty="0" err="1" smtClean="0"/>
              <a:t>tiếp</a:t>
            </a:r>
            <a:r>
              <a:rPr lang="en-US" b="1" dirty="0" smtClean="0"/>
              <a:t> </a:t>
            </a:r>
            <a:r>
              <a:rPr lang="en-US" b="1" dirty="0" err="1" smtClean="0"/>
              <a:t>cận</a:t>
            </a:r>
            <a:r>
              <a:rPr lang="en-US" b="1" dirty="0" smtClean="0"/>
              <a:t> </a:t>
            </a:r>
            <a:r>
              <a:rPr lang="en-US" b="1" dirty="0" err="1" smtClean="0"/>
              <a:t>với</a:t>
            </a:r>
            <a:r>
              <a:rPr lang="en-US" b="1" dirty="0" smtClean="0"/>
              <a:t> GM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phẫu</a:t>
            </a:r>
            <a:r>
              <a:rPr lang="en-US" b="1" dirty="0" smtClean="0"/>
              <a:t> </a:t>
            </a:r>
            <a:r>
              <a:rPr lang="en-US" b="1" dirty="0" err="1" smtClean="0"/>
              <a:t>thuật</a:t>
            </a:r>
            <a:endParaRPr lang="en-US" b="1" dirty="0" smtClean="0"/>
          </a:p>
          <a:p>
            <a:endParaRPr lang="en-US" dirty="0"/>
          </a:p>
          <a:p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an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 smtClean="0"/>
          </a:p>
          <a:p>
            <a:pPr lvl="4"/>
            <a:r>
              <a:rPr lang="en-US" sz="2400" i="1" dirty="0" err="1" smtClean="0"/>
              <a:t>Máy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gây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mê</a:t>
            </a:r>
            <a:endParaRPr lang="en-US" sz="2400" i="1" dirty="0" smtClean="0"/>
          </a:p>
          <a:p>
            <a:pPr lvl="4"/>
            <a:r>
              <a:rPr lang="en-US" sz="2400" i="1" dirty="0" err="1" smtClean="0"/>
              <a:t>Máy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bão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hòa</a:t>
            </a:r>
            <a:r>
              <a:rPr lang="en-US" sz="2400" i="1" dirty="0" smtClean="0"/>
              <a:t> ô </a:t>
            </a:r>
            <a:r>
              <a:rPr lang="en-US" sz="2400" i="1" dirty="0" err="1" smtClean="0"/>
              <a:t>xy</a:t>
            </a:r>
            <a:endParaRPr lang="en-US" sz="2400" i="1" dirty="0" smtClean="0"/>
          </a:p>
          <a:p>
            <a:pPr lvl="4"/>
            <a:r>
              <a:rPr lang="en-US" sz="2400" i="1" dirty="0" err="1" smtClean="0"/>
              <a:t>Máy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đo</a:t>
            </a:r>
            <a:r>
              <a:rPr lang="en-US" sz="2400" i="1" dirty="0" smtClean="0"/>
              <a:t> CO2</a:t>
            </a:r>
          </a:p>
          <a:p>
            <a:pPr lvl="4"/>
            <a:r>
              <a:rPr lang="en-US" sz="2400" i="1" dirty="0" err="1" smtClean="0"/>
              <a:t>Đèn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quản</a:t>
            </a:r>
            <a:r>
              <a:rPr lang="en-US" sz="2400" i="1" dirty="0" smtClean="0"/>
              <a:t> Video</a:t>
            </a:r>
            <a:endParaRPr lang="en-US" sz="2400" i="1" dirty="0"/>
          </a:p>
          <a:p>
            <a:pPr lvl="4"/>
            <a:r>
              <a:rPr lang="en-US" sz="2400" i="1" dirty="0" err="1" smtClean="0"/>
              <a:t>Siêu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âm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xách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tay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421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Định</a:t>
            </a:r>
            <a:r>
              <a:rPr lang="en-US" sz="3200" dirty="0" smtClean="0"/>
              <a:t> </a:t>
            </a:r>
            <a:r>
              <a:rPr lang="en-US" sz="3200" dirty="0" err="1" smtClean="0"/>
              <a:t>hướng</a:t>
            </a:r>
            <a:r>
              <a:rPr lang="en-US" sz="3200" dirty="0" smtClean="0"/>
              <a:t> </a:t>
            </a:r>
            <a:r>
              <a:rPr lang="en-US" sz="3200" dirty="0" err="1" smtClean="0"/>
              <a:t>tương</a:t>
            </a:r>
            <a:r>
              <a:rPr lang="en-US" sz="3200" dirty="0" smtClean="0"/>
              <a:t> </a:t>
            </a:r>
            <a:r>
              <a:rPr lang="en-US" sz="3200" dirty="0" err="1" smtClean="0"/>
              <a:t>lai</a:t>
            </a:r>
            <a:r>
              <a:rPr lang="en-US" sz="3200" dirty="0" smtClean="0"/>
              <a:t> </a:t>
            </a:r>
            <a:r>
              <a:rPr lang="en-US" sz="3200" dirty="0" err="1" smtClean="0"/>
              <a:t>giảm</a:t>
            </a:r>
            <a:r>
              <a:rPr lang="en-US" sz="3200" dirty="0" smtClean="0"/>
              <a:t> </a:t>
            </a:r>
            <a:r>
              <a:rPr lang="en-US" sz="3200" dirty="0" err="1" smtClean="0"/>
              <a:t>thiểu</a:t>
            </a:r>
            <a:r>
              <a:rPr lang="en-US" sz="3200" dirty="0" smtClean="0"/>
              <a:t> </a:t>
            </a:r>
            <a:r>
              <a:rPr lang="en-US" sz="3200" dirty="0" err="1" smtClean="0"/>
              <a:t>khủng</a:t>
            </a:r>
            <a:r>
              <a:rPr lang="en-US" sz="3200" dirty="0" smtClean="0"/>
              <a:t> </a:t>
            </a:r>
            <a:r>
              <a:rPr lang="en-US" sz="3200" dirty="0" err="1" smtClean="0"/>
              <a:t>hoảng</a:t>
            </a:r>
            <a:r>
              <a:rPr lang="en-US" sz="3200" dirty="0" smtClean="0"/>
              <a:t> GM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Huấn</a:t>
            </a:r>
            <a:r>
              <a:rPr lang="en-US" b="1" dirty="0" smtClean="0"/>
              <a:t> </a:t>
            </a:r>
            <a:r>
              <a:rPr lang="en-US" b="1" dirty="0" err="1" smtClean="0"/>
              <a:t>luyện</a:t>
            </a:r>
            <a:r>
              <a:rPr lang="en-US" b="1" dirty="0" smtClean="0"/>
              <a:t>, </a:t>
            </a:r>
            <a:r>
              <a:rPr lang="en-US" b="1" dirty="0" err="1" smtClean="0"/>
              <a:t>đào</a:t>
            </a:r>
            <a:r>
              <a:rPr lang="en-US" b="1" dirty="0" smtClean="0"/>
              <a:t> </a:t>
            </a:r>
            <a:r>
              <a:rPr lang="en-US" b="1" dirty="0" err="1" smtClean="0"/>
              <a:t>tạo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chuẩn</a:t>
            </a:r>
            <a:r>
              <a:rPr lang="en-US" b="1" dirty="0" smtClean="0"/>
              <a:t> </a:t>
            </a:r>
            <a:r>
              <a:rPr lang="en-US" b="1" dirty="0" err="1" smtClean="0"/>
              <a:t>hóa</a:t>
            </a:r>
            <a:r>
              <a:rPr lang="en-US" b="1" dirty="0" smtClean="0"/>
              <a:t>:</a:t>
            </a:r>
          </a:p>
          <a:p>
            <a:pPr lvl="1"/>
            <a:r>
              <a:rPr lang="en-US" sz="2400" i="1" dirty="0" err="1" smtClean="0"/>
              <a:t>Đào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tạo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chuyên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ngành</a:t>
            </a:r>
            <a:r>
              <a:rPr lang="en-US" sz="2400" i="1" dirty="0" smtClean="0"/>
              <a:t> GM </a:t>
            </a:r>
            <a:r>
              <a:rPr lang="en-US" sz="2400" i="1" dirty="0" err="1" smtClean="0"/>
              <a:t>cho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những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người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sẽ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gây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mê</a:t>
            </a:r>
            <a:r>
              <a:rPr lang="en-US" sz="2400" i="1" dirty="0" smtClean="0"/>
              <a:t> </a:t>
            </a:r>
            <a:endParaRPr lang="en-US" sz="2400" i="1" dirty="0"/>
          </a:p>
          <a:p>
            <a:pPr lvl="1"/>
            <a:r>
              <a:rPr lang="en-US" sz="2400" i="1" dirty="0" err="1" smtClean="0"/>
              <a:t>Tiếp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tục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huấn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luyện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những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người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đang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làm</a:t>
            </a:r>
            <a:r>
              <a:rPr lang="en-US" sz="2400" i="1" dirty="0" smtClean="0"/>
              <a:t> GM</a:t>
            </a:r>
            <a:endParaRPr lang="en-US" sz="2400" i="1" dirty="0"/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chương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trình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nâng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chất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lượng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8506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6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037167"/>
          </a:xfrm>
          <a:solidFill>
            <a:srgbClr val="FBFFCB"/>
          </a:solidFill>
        </p:spPr>
        <p:txBody>
          <a:bodyPr/>
          <a:lstStyle/>
          <a:p>
            <a:pPr algn="ctr"/>
            <a:r>
              <a:rPr lang="en-US" sz="2800" b="1" dirty="0" smtClean="0">
                <a:latin typeface="Calibri" charset="0"/>
              </a:rPr>
              <a:t/>
            </a:r>
            <a:br>
              <a:rPr lang="en-US" sz="2800" b="1" dirty="0" smtClean="0">
                <a:latin typeface="Calibri" charset="0"/>
              </a:rPr>
            </a:b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Một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ví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dụ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mô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tả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về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cải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tiến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chất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lượng</a:t>
            </a:r>
            <a:endParaRPr lang="en-US" sz="2800" b="1" dirty="0">
              <a:latin typeface="Calibri" charset="0"/>
            </a:endParaRPr>
          </a:p>
        </p:txBody>
      </p:sp>
      <p:grpSp>
        <p:nvGrpSpPr>
          <p:cNvPr id="47109" name="Group 14"/>
          <p:cNvGrpSpPr>
            <a:grpSpLocks/>
          </p:cNvGrpSpPr>
          <p:nvPr/>
        </p:nvGrpSpPr>
        <p:grpSpPr bwMode="auto">
          <a:xfrm>
            <a:off x="457201" y="1426633"/>
            <a:ext cx="8043863" cy="4557184"/>
            <a:chOff x="457200" y="1070610"/>
            <a:chExt cx="8043333" cy="3416723"/>
          </a:xfrm>
        </p:grpSpPr>
        <p:sp>
          <p:nvSpPr>
            <p:cNvPr id="3" name="Rounded Rectangle 2"/>
            <p:cNvSpPr/>
            <p:nvPr/>
          </p:nvSpPr>
          <p:spPr>
            <a:xfrm>
              <a:off x="457200" y="1554633"/>
              <a:ext cx="2844613" cy="2932700"/>
            </a:xfrm>
            <a:prstGeom prst="roundRect">
              <a:avLst/>
            </a:prstGeom>
            <a:solidFill>
              <a:srgbClr val="CCFFCC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835177" y="1584785"/>
              <a:ext cx="1947735" cy="2402656"/>
            </a:xfrm>
            <a:prstGeom prst="roundRect">
              <a:avLst/>
            </a:prstGeom>
            <a:solidFill>
              <a:srgbClr val="CCFFCC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52798" y="1540350"/>
              <a:ext cx="1947735" cy="2402656"/>
            </a:xfrm>
            <a:prstGeom prst="roundRect">
              <a:avLst/>
            </a:prstGeom>
            <a:solidFill>
              <a:srgbClr val="CCFFCC"/>
            </a:solidFill>
            <a:ln w="28575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14" name="TextBox 5"/>
            <p:cNvSpPr txBox="1">
              <a:spLocks noChangeArrowheads="1"/>
            </p:cNvSpPr>
            <p:nvPr/>
          </p:nvSpPr>
          <p:spPr bwMode="auto">
            <a:xfrm>
              <a:off x="1037167" y="1093059"/>
              <a:ext cx="1947333" cy="34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err="1" smtClean="0"/>
                <a:t>Cấu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trúc</a:t>
              </a:r>
              <a:endParaRPr lang="en-US" b="1" dirty="0"/>
            </a:p>
          </p:txBody>
        </p:sp>
        <p:sp>
          <p:nvSpPr>
            <p:cNvPr id="47115" name="TextBox 10"/>
            <p:cNvSpPr txBox="1">
              <a:spLocks noChangeArrowheads="1"/>
            </p:cNvSpPr>
            <p:nvPr/>
          </p:nvSpPr>
          <p:spPr bwMode="auto">
            <a:xfrm>
              <a:off x="3835400" y="1070610"/>
              <a:ext cx="1947333" cy="34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err="1" smtClean="0"/>
                <a:t>Quy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trình</a:t>
              </a:r>
              <a:endParaRPr lang="en-US" b="1" dirty="0"/>
            </a:p>
          </p:txBody>
        </p:sp>
        <p:sp>
          <p:nvSpPr>
            <p:cNvPr id="47116" name="TextBox 11"/>
            <p:cNvSpPr txBox="1">
              <a:spLocks noChangeArrowheads="1"/>
            </p:cNvSpPr>
            <p:nvPr/>
          </p:nvSpPr>
          <p:spPr bwMode="auto">
            <a:xfrm>
              <a:off x="6538385" y="1084032"/>
              <a:ext cx="1947333" cy="34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 dirty="0" err="1" smtClean="0"/>
                <a:t>Kết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endParaRPr lang="en-US" b="1" dirty="0"/>
            </a:p>
          </p:txBody>
        </p:sp>
        <p:sp>
          <p:nvSpPr>
            <p:cNvPr id="47117" name="TextBox 6"/>
            <p:cNvSpPr txBox="1">
              <a:spLocks noChangeArrowheads="1"/>
            </p:cNvSpPr>
            <p:nvPr/>
          </p:nvSpPr>
          <p:spPr bwMode="auto">
            <a:xfrm>
              <a:off x="457200" y="1756317"/>
              <a:ext cx="2940050" cy="152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sz="1800" b="1" dirty="0" err="1" smtClean="0"/>
                <a:t>Khối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bác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sĩ</a:t>
              </a:r>
              <a:endParaRPr lang="en-US" sz="1800" b="1" dirty="0"/>
            </a:p>
            <a:p>
              <a:pPr eaLnBrk="1" hangingPunct="1">
                <a:buFont typeface="Arial" charset="0"/>
                <a:buChar char="•"/>
              </a:pPr>
              <a:r>
                <a:rPr lang="en-US" sz="1800" b="1" dirty="0" err="1" smtClean="0"/>
                <a:t>Khối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quản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lý</a:t>
              </a:r>
              <a:endParaRPr lang="en-US" sz="1800" b="1" dirty="0"/>
            </a:p>
            <a:p>
              <a:pPr lvl="1" eaLnBrk="1" hangingPunct="1"/>
              <a:r>
                <a:rPr lang="en-US" sz="1800" b="1" i="1" dirty="0" err="1" smtClean="0"/>
                <a:t>Người</a:t>
              </a:r>
              <a:r>
                <a:rPr lang="en-US" sz="1800" b="1" i="1" dirty="0" smtClean="0"/>
                <a:t> </a:t>
              </a:r>
              <a:r>
                <a:rPr lang="en-US" sz="1800" b="1" i="1" dirty="0" err="1" smtClean="0"/>
                <a:t>đứng</a:t>
              </a:r>
              <a:r>
                <a:rPr lang="en-US" sz="1800" b="1" i="1" dirty="0" smtClean="0"/>
                <a:t> </a:t>
              </a:r>
              <a:r>
                <a:rPr lang="en-US" sz="1800" b="1" i="1" dirty="0" err="1" smtClean="0"/>
                <a:t>đầu</a:t>
              </a:r>
              <a:endParaRPr lang="en-US" sz="1800" b="1" i="1" dirty="0"/>
            </a:p>
            <a:p>
              <a:pPr eaLnBrk="1" hangingPunct="1">
                <a:buFont typeface="Arial" charset="0"/>
                <a:buChar char="•"/>
              </a:pPr>
              <a:r>
                <a:rPr lang="en-US" sz="1800" b="1" dirty="0" err="1" smtClean="0"/>
                <a:t>Văn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hóa</a:t>
              </a:r>
              <a:endParaRPr lang="en-US" sz="1800" b="1" dirty="0"/>
            </a:p>
            <a:p>
              <a:pPr eaLnBrk="1" hangingPunct="1">
                <a:buFont typeface="Arial" charset="0"/>
                <a:buChar char="•"/>
              </a:pPr>
              <a:r>
                <a:rPr lang="en-US" sz="1800" b="1" dirty="0" err="1" smtClean="0"/>
                <a:t>Thiết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kế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tổ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chức</a:t>
              </a:r>
              <a:endParaRPr lang="en-US" sz="1800" b="1" dirty="0"/>
            </a:p>
            <a:p>
              <a:pPr eaLnBrk="1" hangingPunct="1">
                <a:buFont typeface="Arial" charset="0"/>
                <a:buChar char="•"/>
              </a:pPr>
              <a:r>
                <a:rPr lang="en-US" sz="1800" b="1" dirty="0" err="1" smtClean="0"/>
                <a:t>Thông</a:t>
              </a:r>
              <a:r>
                <a:rPr lang="en-US" sz="1800" b="1" dirty="0" smtClean="0"/>
                <a:t> tin </a:t>
              </a:r>
              <a:r>
                <a:rPr lang="en-US" sz="1800" b="1" dirty="0" err="1" smtClean="0"/>
                <a:t>quản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lý</a:t>
              </a:r>
              <a:endParaRPr lang="en-US" sz="1800" b="1" dirty="0"/>
            </a:p>
            <a:p>
              <a:pPr eaLnBrk="1" hangingPunct="1">
                <a:buFont typeface="Arial" charset="0"/>
                <a:buChar char="•"/>
              </a:pPr>
              <a:r>
                <a:rPr lang="en-US" sz="1800" b="1" dirty="0" err="1" smtClean="0"/>
                <a:t>Động</a:t>
              </a:r>
              <a:r>
                <a:rPr lang="en-US" sz="1800" b="1" dirty="0" smtClean="0"/>
                <a:t> </a:t>
              </a:r>
              <a:r>
                <a:rPr lang="en-US" sz="1800" b="1" dirty="0" err="1" smtClean="0"/>
                <a:t>lực</a:t>
              </a:r>
              <a:endParaRPr lang="en-US" sz="1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16135" y="1862503"/>
              <a:ext cx="1866777" cy="17306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Arial"/>
                <a:buChar char="•"/>
                <a:defRPr/>
              </a:pPr>
              <a:r>
                <a:rPr lang="en-US" dirty="0" err="1" smtClean="0"/>
                <a:t>Đánh</a:t>
              </a:r>
              <a:r>
                <a:rPr lang="en-US" dirty="0" smtClean="0"/>
                <a:t> </a:t>
              </a:r>
              <a:r>
                <a:rPr lang="en-US" dirty="0" err="1" smtClean="0"/>
                <a:t>giá</a:t>
              </a:r>
              <a:endParaRPr lang="en-US" dirty="0"/>
            </a:p>
            <a:p>
              <a:pPr marL="285750" indent="-285750">
                <a:buFont typeface="Arial"/>
                <a:buChar char="•"/>
                <a:defRPr/>
              </a:pPr>
              <a:endParaRPr lang="en-US" dirty="0"/>
            </a:p>
            <a:p>
              <a:pPr marL="285750" indent="-285750">
                <a:buFont typeface="Arial"/>
                <a:buChar char="•"/>
                <a:defRPr/>
              </a:pPr>
              <a:r>
                <a:rPr lang="en-US" dirty="0" err="1" smtClean="0"/>
                <a:t>Xác</a:t>
              </a:r>
              <a:r>
                <a:rPr lang="en-US" dirty="0" smtClean="0"/>
                <a:t> </a:t>
              </a:r>
              <a:r>
                <a:rPr lang="en-US" dirty="0" err="1" smtClean="0"/>
                <a:t>định</a:t>
              </a:r>
              <a:r>
                <a:rPr lang="en-US" dirty="0" smtClean="0"/>
                <a:t> </a:t>
              </a:r>
              <a:r>
                <a:rPr lang="en-US" dirty="0" err="1" smtClean="0"/>
                <a:t>vấn</a:t>
              </a:r>
              <a:r>
                <a:rPr lang="en-US" dirty="0" smtClean="0"/>
                <a:t> </a:t>
              </a:r>
              <a:r>
                <a:rPr lang="en-US" dirty="0" err="1" smtClean="0"/>
                <a:t>đề</a:t>
              </a:r>
              <a:endParaRPr lang="en-US" dirty="0"/>
            </a:p>
            <a:p>
              <a:pPr>
                <a:defRPr/>
              </a:pPr>
              <a:endParaRPr lang="en-US" dirty="0"/>
            </a:p>
            <a:p>
              <a:pPr marL="285750" indent="-285750">
                <a:buFont typeface="Arial"/>
                <a:buChar char="•"/>
                <a:defRPr/>
              </a:pPr>
              <a:r>
                <a:rPr lang="en-US" dirty="0" err="1" smtClean="0"/>
                <a:t>Thực</a:t>
              </a:r>
              <a:r>
                <a:rPr lang="en-US" dirty="0" smtClean="0"/>
                <a:t> </a:t>
              </a:r>
              <a:r>
                <a:rPr lang="en-US" dirty="0" err="1" smtClean="0"/>
                <a:t>hiện</a:t>
              </a:r>
              <a:endParaRPr lang="en-US" dirty="0"/>
            </a:p>
            <a:p>
              <a:pPr marL="285750" indent="-285750">
                <a:buFont typeface="Arial"/>
                <a:buChar char="•"/>
                <a:defRPr/>
              </a:pPr>
              <a:endParaRPr lang="en-US" dirty="0"/>
            </a:p>
            <a:p>
              <a:pPr marL="285750" indent="-285750">
                <a:buFont typeface="Arial"/>
                <a:buChar char="•"/>
                <a:defRPr/>
              </a:pPr>
              <a:r>
                <a:rPr lang="en-US" dirty="0" smtClean="0"/>
                <a:t>Theo </a:t>
              </a:r>
              <a:r>
                <a:rPr lang="en-US" dirty="0" err="1" smtClean="0"/>
                <a:t>dõi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52798" y="1862503"/>
              <a:ext cx="1933448" cy="13152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>
                <a:buFont typeface="Arial"/>
                <a:buChar char="•"/>
                <a:defRPr/>
              </a:pPr>
              <a:r>
                <a:rPr lang="en-US" dirty="0" err="1" smtClean="0"/>
                <a:t>Chất</a:t>
              </a:r>
              <a:r>
                <a:rPr lang="en-US" dirty="0" smtClean="0"/>
                <a:t> </a:t>
              </a:r>
              <a:r>
                <a:rPr lang="en-US" dirty="0" err="1" smtClean="0"/>
                <a:t>lượng</a:t>
              </a:r>
              <a:r>
                <a:rPr lang="en-US" dirty="0" smtClean="0"/>
                <a:t> </a:t>
              </a:r>
              <a:r>
                <a:rPr lang="en-US" dirty="0" err="1" smtClean="0"/>
                <a:t>dịch</a:t>
              </a:r>
              <a:r>
                <a:rPr lang="en-US" dirty="0" smtClean="0"/>
                <a:t> </a:t>
              </a:r>
              <a:r>
                <a:rPr lang="en-US" dirty="0" err="1" smtClean="0"/>
                <a:t>vụ</a:t>
              </a:r>
              <a:endParaRPr lang="en-US" dirty="0"/>
            </a:p>
            <a:p>
              <a:pPr>
                <a:defRPr/>
              </a:pPr>
              <a:endParaRPr lang="en-US" dirty="0"/>
            </a:p>
            <a:p>
              <a:pPr marL="285750" indent="-285750">
                <a:buFont typeface="Arial"/>
                <a:buChar char="•"/>
                <a:defRPr/>
              </a:pPr>
              <a:r>
                <a:rPr lang="en-US" dirty="0" err="1" smtClean="0"/>
                <a:t>Biến</a:t>
              </a:r>
              <a:r>
                <a:rPr lang="en-US" dirty="0" smtClean="0"/>
                <a:t> </a:t>
              </a:r>
              <a:r>
                <a:rPr lang="en-US" dirty="0" err="1" smtClean="0"/>
                <a:t>chứng</a:t>
              </a:r>
              <a:endParaRPr lang="en-US" dirty="0"/>
            </a:p>
            <a:p>
              <a:pPr marL="285750" indent="-285750">
                <a:buFont typeface="Arial"/>
                <a:buChar char="•"/>
                <a:defRPr/>
              </a:pPr>
              <a:endParaRPr lang="en-US" dirty="0"/>
            </a:p>
            <a:p>
              <a:pPr marL="285750" indent="-285750">
                <a:buFont typeface="Arial"/>
                <a:buChar char="•"/>
                <a:defRPr/>
              </a:pPr>
              <a:r>
                <a:rPr lang="en-US" dirty="0" err="1" smtClean="0"/>
                <a:t>Tử</a:t>
              </a:r>
              <a:r>
                <a:rPr lang="en-US" dirty="0" smtClean="0"/>
                <a:t> </a:t>
              </a:r>
              <a:r>
                <a:rPr lang="en-US" dirty="0" err="1" smtClean="0"/>
                <a:t>vong</a:t>
              </a:r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397056" y="2667091"/>
              <a:ext cx="360339" cy="30628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949588" y="2665504"/>
              <a:ext cx="463519" cy="3078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3757614" y="5664200"/>
            <a:ext cx="522763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Intl Journal for Quality in Health Care </a:t>
            </a:r>
            <a:r>
              <a:rPr lang="en-US" sz="1400" dirty="0" err="1" smtClean="0"/>
              <a:t>Vol</a:t>
            </a:r>
            <a:r>
              <a:rPr lang="en-US" sz="1400" dirty="0" smtClean="0"/>
              <a:t> 19.6. 341-348 2007</a:t>
            </a:r>
          </a:p>
          <a:p>
            <a:pPr eaLnBrk="1" hangingPunct="1">
              <a:defRPr/>
            </a:pPr>
            <a:r>
              <a:rPr lang="en-US" sz="1400" dirty="0" smtClean="0"/>
              <a:t>Promoting Quality from Management Perspective. </a:t>
            </a:r>
            <a:r>
              <a:rPr lang="en-US" sz="1400" dirty="0" err="1" smtClean="0"/>
              <a:t>S.Glickman</a:t>
            </a:r>
            <a:r>
              <a:rPr lang="en-US" sz="1400" dirty="0" smtClean="0"/>
              <a:t>, </a:t>
            </a:r>
            <a:r>
              <a:rPr lang="en-US" sz="1400" dirty="0" err="1" smtClean="0"/>
              <a:t>et.al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776027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" y="228600"/>
            <a:ext cx="8677275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Những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nguyên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nhân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tử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vong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hàng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đầu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và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gánh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nặng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bệnh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tật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của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thế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giới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en-GB" sz="2800" b="1" dirty="0" err="1" smtClean="0">
                <a:solidFill>
                  <a:srgbClr val="000090"/>
                </a:solidFill>
                <a:cs typeface="+mj-cs"/>
              </a:rPr>
              <a:t>năm</a:t>
            </a:r>
            <a:r>
              <a:rPr lang="en-GB" sz="2800" b="1" dirty="0" smtClean="0">
                <a:solidFill>
                  <a:srgbClr val="000090"/>
                </a:solidFill>
                <a:cs typeface="+mj-cs"/>
              </a:rPr>
              <a:t> 2004</a:t>
            </a:r>
            <a:endParaRPr lang="en-GB" sz="4400" b="1" dirty="0" smtClean="0">
              <a:solidFill>
                <a:srgbClr val="000090"/>
              </a:solidFill>
              <a:cs typeface="+mj-cs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425950" cy="4089400"/>
          </a:xfrm>
          <a:solidFill>
            <a:srgbClr val="FFFFCC"/>
          </a:solidFill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4041775" algn="r"/>
              </a:tabLst>
              <a:defRPr/>
            </a:pPr>
            <a:r>
              <a:rPr lang="en-GB" sz="1600" b="1" dirty="0" smtClean="0">
                <a:cs typeface="+mn-cs"/>
              </a:rPr>
              <a:t>                                                              %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  <a:defRPr/>
            </a:pPr>
            <a:r>
              <a:rPr lang="en-GB" sz="1600" b="1" dirty="0" err="1" smtClean="0">
                <a:cs typeface="+mn-cs"/>
              </a:rPr>
              <a:t>Bệnh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tim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thiếu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máu</a:t>
            </a:r>
            <a:r>
              <a:rPr lang="en-GB" sz="1600" b="1" dirty="0" smtClean="0">
                <a:cs typeface="+mn-cs"/>
              </a:rPr>
              <a:t>	      12.2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  <a:defRPr/>
            </a:pPr>
            <a:r>
              <a:rPr lang="en-GB" sz="1600" b="1" dirty="0" err="1" smtClean="0">
                <a:cs typeface="+mn-cs"/>
              </a:rPr>
              <a:t>Bệnh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mạch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máu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não</a:t>
            </a:r>
            <a:r>
              <a:rPr lang="en-GB" sz="1600" b="1" dirty="0" smtClean="0">
                <a:cs typeface="+mn-cs"/>
              </a:rPr>
              <a:t>	9.7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  <a:defRPr/>
            </a:pPr>
            <a:r>
              <a:rPr lang="en-GB" sz="1600" b="1" dirty="0" err="1" smtClean="0">
                <a:cs typeface="+mn-cs"/>
              </a:rPr>
              <a:t>Nhiễm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trùng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đường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hô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hấp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dưới</a:t>
            </a:r>
            <a:r>
              <a:rPr lang="en-GB" sz="1600" b="1" dirty="0" smtClean="0">
                <a:cs typeface="+mn-cs"/>
              </a:rPr>
              <a:t>	   7.1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  <a:defRPr/>
            </a:pPr>
            <a:r>
              <a:rPr lang="en-GB" sz="1600" b="1" dirty="0" smtClean="0">
                <a:cs typeface="+mn-cs"/>
              </a:rPr>
              <a:t>COPD	   5.1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  <a:defRPr/>
            </a:pPr>
            <a:r>
              <a:rPr lang="en-GB" sz="1600" b="1" dirty="0" err="1" smtClean="0"/>
              <a:t>Ỉa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chảy</a:t>
            </a:r>
            <a:r>
              <a:rPr lang="en-GB" sz="1600" b="1" dirty="0" smtClean="0">
                <a:cs typeface="+mn-cs"/>
              </a:rPr>
              <a:t>	   3.7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  <a:defRPr/>
            </a:pPr>
            <a:r>
              <a:rPr lang="en-GB" sz="1600" b="1" dirty="0" smtClean="0">
                <a:cs typeface="+mn-cs"/>
              </a:rPr>
              <a:t>HIV/AIDS 	   3.5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  <a:defRPr/>
            </a:pPr>
            <a:r>
              <a:rPr lang="en-GB" sz="1600" b="1" dirty="0" smtClean="0">
                <a:cs typeface="+mn-cs"/>
              </a:rPr>
              <a:t>Lao	    2.5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  <a:defRPr/>
            </a:pPr>
            <a:r>
              <a:rPr lang="en-GB" sz="1600" b="1" dirty="0" err="1" smtClean="0">
                <a:cs typeface="+mn-cs"/>
              </a:rPr>
              <a:t>Ung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thư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phổi</a:t>
            </a:r>
            <a:r>
              <a:rPr lang="en-GB" sz="1600" b="1" dirty="0" smtClean="0">
                <a:cs typeface="+mn-cs"/>
              </a:rPr>
              <a:t>, </a:t>
            </a:r>
            <a:r>
              <a:rPr lang="en-GB" sz="1600" b="1" dirty="0" err="1" smtClean="0">
                <a:cs typeface="+mn-cs"/>
              </a:rPr>
              <a:t>khí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quản</a:t>
            </a:r>
            <a:r>
              <a:rPr lang="en-GB" sz="1600" b="1" dirty="0" smtClean="0">
                <a:cs typeface="+mn-cs"/>
              </a:rPr>
              <a:t>, </a:t>
            </a:r>
            <a:r>
              <a:rPr lang="en-GB" sz="1600" b="1" dirty="0" err="1" smtClean="0">
                <a:cs typeface="+mn-cs"/>
              </a:rPr>
              <a:t>phế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quản</a:t>
            </a:r>
            <a:r>
              <a:rPr lang="en-GB" sz="1600" b="1" dirty="0" smtClean="0">
                <a:cs typeface="+mn-cs"/>
              </a:rPr>
              <a:t>  2.3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  <a:defRPr/>
            </a:pPr>
            <a:r>
              <a:rPr lang="en-GB" sz="1600" b="1" dirty="0" smtClean="0">
                <a:cs typeface="+mn-cs"/>
              </a:rPr>
              <a:t>Tai </a:t>
            </a:r>
            <a:r>
              <a:rPr lang="en-GB" sz="1600" b="1" dirty="0" err="1" smtClean="0">
                <a:cs typeface="+mn-cs"/>
              </a:rPr>
              <a:t>nạn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giao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thông</a:t>
            </a:r>
            <a:r>
              <a:rPr lang="en-GB" sz="1600" b="1" dirty="0" smtClean="0">
                <a:cs typeface="+mn-cs"/>
              </a:rPr>
              <a:t>	   2.2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4041775" algn="r"/>
              </a:tabLst>
              <a:defRPr/>
            </a:pPr>
            <a:r>
              <a:rPr lang="en-GB" sz="1600" b="1" dirty="0" err="1" smtClean="0"/>
              <a:t>Đẻ</a:t>
            </a:r>
            <a:r>
              <a:rPr lang="en-GB" sz="1600" b="1" dirty="0" smtClean="0"/>
              <a:t> non </a:t>
            </a:r>
            <a:r>
              <a:rPr lang="en-GB" sz="1600" b="1" dirty="0" err="1" smtClean="0"/>
              <a:t>hoặc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đẻ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thiếu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cân</a:t>
            </a:r>
            <a:r>
              <a:rPr lang="en-GB" sz="1600" b="1" dirty="0" smtClean="0"/>
              <a:t>	</a:t>
            </a:r>
            <a:r>
              <a:rPr lang="en-GB" sz="1600" b="1" dirty="0" smtClean="0">
                <a:cs typeface="+mn-cs"/>
              </a:rPr>
              <a:t>2.0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05350" y="1752600"/>
            <a:ext cx="4438650" cy="4038600"/>
          </a:xfrm>
          <a:solidFill>
            <a:srgbClr val="CCECFF"/>
          </a:solidFill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None/>
              <a:tabLst>
                <a:tab pos="3997325" algn="r"/>
              </a:tabLst>
              <a:defRPr/>
            </a:pPr>
            <a:r>
              <a:rPr lang="en-GB" sz="1600" b="1" dirty="0" smtClean="0">
                <a:cs typeface="+mn-cs"/>
              </a:rPr>
              <a:t>                                                              %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  <a:defRPr/>
            </a:pPr>
            <a:r>
              <a:rPr lang="en-GB" sz="1600" b="1" dirty="0" err="1" smtClean="0">
                <a:cs typeface="+mn-cs"/>
              </a:rPr>
              <a:t>Nhiễm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trùng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đường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hô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hấp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dưới</a:t>
            </a:r>
            <a:r>
              <a:rPr lang="en-GB" sz="1600" b="1" dirty="0" smtClean="0">
                <a:cs typeface="+mn-cs"/>
              </a:rPr>
              <a:t>	6.2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  <a:defRPr/>
            </a:pPr>
            <a:r>
              <a:rPr lang="en-GB" sz="1600" b="1" dirty="0" err="1" smtClean="0"/>
              <a:t>Ỉa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chảy</a:t>
            </a:r>
            <a:r>
              <a:rPr lang="en-GB" sz="1600" b="1" dirty="0" smtClean="0">
                <a:cs typeface="+mn-cs"/>
              </a:rPr>
              <a:t>	 4.8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  <a:defRPr/>
            </a:pPr>
            <a:r>
              <a:rPr lang="en-GB" sz="1600" b="1" dirty="0" err="1" smtClean="0">
                <a:cs typeface="+mn-cs"/>
              </a:rPr>
              <a:t>Trầm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cảm</a:t>
            </a:r>
            <a:r>
              <a:rPr lang="en-GB" sz="1600" b="1" dirty="0" smtClean="0">
                <a:cs typeface="+mn-cs"/>
              </a:rPr>
              <a:t>	4.3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  <a:defRPr/>
            </a:pPr>
            <a:r>
              <a:rPr lang="en-GB" sz="1600" b="1" dirty="0" err="1" smtClean="0">
                <a:cs typeface="+mn-cs"/>
              </a:rPr>
              <a:t>Bênh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tim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thiếu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máu</a:t>
            </a:r>
            <a:r>
              <a:rPr lang="en-GB" sz="1600" b="1" dirty="0" smtClean="0">
                <a:cs typeface="+mn-cs"/>
              </a:rPr>
              <a:t>	4.1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  <a:defRPr/>
            </a:pPr>
            <a:r>
              <a:rPr lang="en-GB" sz="1600" b="1" dirty="0" smtClean="0">
                <a:cs typeface="+mn-cs"/>
              </a:rPr>
              <a:t>HIV/AIDS	3.8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  <a:defRPr/>
            </a:pPr>
            <a:r>
              <a:rPr lang="en-GB" sz="1600" b="1" dirty="0" err="1" smtClean="0">
                <a:cs typeface="+mn-cs"/>
              </a:rPr>
              <a:t>Bệnh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mạch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máu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não</a:t>
            </a:r>
            <a:r>
              <a:rPr lang="en-GB" sz="1600" b="1" dirty="0" smtClean="0">
                <a:cs typeface="+mn-cs"/>
              </a:rPr>
              <a:t>	3.1</a:t>
            </a:r>
          </a:p>
          <a:p>
            <a:pPr marL="457200" indent="-457200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  <a:defRPr/>
            </a:pPr>
            <a:r>
              <a:rPr lang="en-GB" sz="1600" b="1" dirty="0" err="1" smtClean="0"/>
              <a:t>Đẻ</a:t>
            </a:r>
            <a:r>
              <a:rPr lang="en-GB" sz="1600" b="1" dirty="0" smtClean="0"/>
              <a:t> non </a:t>
            </a:r>
            <a:r>
              <a:rPr lang="en-GB" sz="1600" b="1" dirty="0" err="1" smtClean="0"/>
              <a:t>hoặc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đẻ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thiếu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cân</a:t>
            </a:r>
            <a:r>
              <a:rPr lang="en-GB" sz="1600" b="1" dirty="0" smtClean="0"/>
              <a:t> 	</a:t>
            </a:r>
            <a:r>
              <a:rPr lang="en-GB" sz="1600" b="1" dirty="0" smtClean="0">
                <a:cs typeface="+mn-cs"/>
              </a:rPr>
              <a:t>2.9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  <a:defRPr/>
            </a:pPr>
            <a:r>
              <a:rPr lang="en-GB" sz="1600" b="1" dirty="0" err="1" smtClean="0">
                <a:cs typeface="+mn-cs"/>
              </a:rPr>
              <a:t>Chấn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thương</a:t>
            </a:r>
            <a:r>
              <a:rPr lang="en-GB" sz="1600" b="1" dirty="0" smtClean="0">
                <a:cs typeface="+mn-cs"/>
              </a:rPr>
              <a:t>/</a:t>
            </a:r>
            <a:r>
              <a:rPr lang="en-GB" sz="1600" b="1" dirty="0" err="1" smtClean="0">
                <a:cs typeface="+mn-cs"/>
              </a:rPr>
              <a:t>ngạt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khi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sinh</a:t>
            </a:r>
            <a:r>
              <a:rPr lang="en-GB" sz="1600" b="1" dirty="0" smtClean="0">
                <a:cs typeface="+mn-cs"/>
              </a:rPr>
              <a:t>	2.7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  <a:defRPr/>
            </a:pPr>
            <a:r>
              <a:rPr lang="en-GB" sz="1600" b="1" dirty="0" smtClean="0">
                <a:cs typeface="+mn-cs"/>
              </a:rPr>
              <a:t>Tai </a:t>
            </a:r>
            <a:r>
              <a:rPr lang="en-GB" sz="1600" b="1" dirty="0" err="1" smtClean="0">
                <a:cs typeface="+mn-cs"/>
              </a:rPr>
              <a:t>nạn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giao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thông</a:t>
            </a:r>
            <a:r>
              <a:rPr lang="en-GB" sz="1600" b="1" dirty="0" smtClean="0">
                <a:cs typeface="+mn-cs"/>
              </a:rPr>
              <a:t>	   2.7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20000"/>
              </a:spcAft>
              <a:buFontTx/>
              <a:buAutoNum type="arabicPeriod"/>
              <a:tabLst>
                <a:tab pos="3997325" algn="r"/>
              </a:tabLst>
              <a:defRPr/>
            </a:pPr>
            <a:r>
              <a:rPr lang="en-GB" sz="1600" b="1" dirty="0" err="1" smtClean="0">
                <a:cs typeface="+mn-cs"/>
              </a:rPr>
              <a:t>Nhiễm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khuẩn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sơ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sinh</a:t>
            </a:r>
            <a:r>
              <a:rPr lang="en-GB" sz="1600" b="1" dirty="0" smtClean="0">
                <a:cs typeface="+mn-cs"/>
              </a:rPr>
              <a:t> </a:t>
            </a:r>
            <a:r>
              <a:rPr lang="en-GB" sz="1600" b="1" dirty="0" err="1" smtClean="0">
                <a:cs typeface="+mn-cs"/>
              </a:rPr>
              <a:t>và</a:t>
            </a:r>
            <a:r>
              <a:rPr lang="en-GB" sz="1600" b="1" dirty="0" smtClean="0">
                <a:cs typeface="+mn-cs"/>
              </a:rPr>
              <a:t> NN </a:t>
            </a:r>
            <a:r>
              <a:rPr lang="en-GB" sz="1600" b="1" dirty="0" err="1" smtClean="0">
                <a:cs typeface="+mn-cs"/>
              </a:rPr>
              <a:t>khác</a:t>
            </a:r>
            <a:r>
              <a:rPr lang="en-GB" sz="1600" b="1" dirty="0" smtClean="0">
                <a:cs typeface="+mn-cs"/>
              </a:rPr>
              <a:t>	 2.7</a:t>
            </a:r>
          </a:p>
        </p:txBody>
      </p:sp>
      <p:sp>
        <p:nvSpPr>
          <p:cNvPr id="831493" name="Text Box 5"/>
          <p:cNvSpPr txBox="1">
            <a:spLocks noChangeArrowheads="1"/>
          </p:cNvSpPr>
          <p:nvPr/>
        </p:nvSpPr>
        <p:spPr bwMode="auto">
          <a:xfrm>
            <a:off x="228600" y="1371600"/>
            <a:ext cx="4425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buFontTx/>
              <a:buNone/>
              <a:defRPr/>
            </a:pPr>
            <a:r>
              <a:rPr lang="en-GB" sz="2400" b="1" dirty="0" err="1" smtClean="0">
                <a:solidFill>
                  <a:srgbClr val="000090"/>
                </a:solidFill>
                <a:latin typeface="Times New Roman" charset="0"/>
                <a:cs typeface="+mn-cs"/>
              </a:rPr>
              <a:t>Tỷ</a:t>
            </a:r>
            <a:r>
              <a:rPr lang="en-GB" sz="2400" b="1" dirty="0" smtClean="0">
                <a:solidFill>
                  <a:srgbClr val="000090"/>
                </a:solidFill>
                <a:latin typeface="Times New Roman" charset="0"/>
                <a:cs typeface="+mn-cs"/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latin typeface="Times New Roman" charset="0"/>
                <a:cs typeface="+mn-cs"/>
              </a:rPr>
              <a:t>lệ</a:t>
            </a:r>
            <a:r>
              <a:rPr lang="en-GB" sz="2400" b="1" dirty="0" smtClean="0">
                <a:solidFill>
                  <a:srgbClr val="000090"/>
                </a:solidFill>
                <a:latin typeface="Times New Roman" charset="0"/>
                <a:cs typeface="+mn-cs"/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latin typeface="Times New Roman" charset="0"/>
                <a:cs typeface="+mn-cs"/>
              </a:rPr>
              <a:t>tử</a:t>
            </a:r>
            <a:r>
              <a:rPr lang="en-GB" sz="2400" b="1" dirty="0" smtClean="0">
                <a:solidFill>
                  <a:srgbClr val="000090"/>
                </a:solidFill>
                <a:latin typeface="Times New Roman" charset="0"/>
                <a:cs typeface="+mn-cs"/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latin typeface="Times New Roman" charset="0"/>
                <a:cs typeface="+mn-cs"/>
              </a:rPr>
              <a:t>vong</a:t>
            </a:r>
            <a:r>
              <a:rPr lang="en-GB" sz="2400" b="1" dirty="0" smtClean="0">
                <a:solidFill>
                  <a:srgbClr val="000090"/>
                </a:solidFill>
                <a:latin typeface="Times New Roman" charset="0"/>
                <a:cs typeface="+mn-cs"/>
              </a:rPr>
              <a:t>	</a:t>
            </a:r>
            <a:endParaRPr lang="en-GB" sz="2400" b="1" dirty="0">
              <a:solidFill>
                <a:srgbClr val="000090"/>
              </a:solidFill>
              <a:latin typeface="Times New Roman" charset="0"/>
              <a:cs typeface="+mn-cs"/>
            </a:endParaRPr>
          </a:p>
        </p:txBody>
      </p:sp>
      <p:sp>
        <p:nvSpPr>
          <p:cNvPr id="831494" name="Text Box 6"/>
          <p:cNvSpPr txBox="1">
            <a:spLocks noChangeArrowheads="1"/>
          </p:cNvSpPr>
          <p:nvPr/>
        </p:nvSpPr>
        <p:spPr bwMode="auto">
          <a:xfrm>
            <a:off x="4705350" y="1371600"/>
            <a:ext cx="443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buFontTx/>
              <a:buNone/>
              <a:defRPr/>
            </a:pPr>
            <a:r>
              <a:rPr lang="en-GB" sz="2400" b="1" dirty="0" err="1" smtClean="0">
                <a:solidFill>
                  <a:srgbClr val="000090"/>
                </a:solidFill>
                <a:latin typeface="Times New Roman" charset="0"/>
                <a:cs typeface="+mn-cs"/>
              </a:rPr>
              <a:t>Giảm</a:t>
            </a:r>
            <a:r>
              <a:rPr lang="en-GB" sz="2400" b="1" dirty="0" smtClean="0">
                <a:solidFill>
                  <a:srgbClr val="000090"/>
                </a:solidFill>
                <a:latin typeface="Times New Roman" charset="0"/>
                <a:cs typeface="+mn-cs"/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latin typeface="Times New Roman" charset="0"/>
                <a:cs typeface="+mn-cs"/>
              </a:rPr>
              <a:t>tuổi</a:t>
            </a:r>
            <a:r>
              <a:rPr lang="en-GB" sz="2400" b="1" dirty="0" smtClean="0">
                <a:solidFill>
                  <a:srgbClr val="000090"/>
                </a:solidFill>
                <a:latin typeface="Times New Roman" charset="0"/>
                <a:cs typeface="+mn-cs"/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latin typeface="Times New Roman" charset="0"/>
                <a:cs typeface="+mn-cs"/>
              </a:rPr>
              <a:t>thọ</a:t>
            </a:r>
            <a:r>
              <a:rPr lang="en-GB" sz="2400" b="1" dirty="0" smtClean="0">
                <a:solidFill>
                  <a:srgbClr val="000090"/>
                </a:solidFill>
                <a:latin typeface="Times New Roman" charset="0"/>
                <a:cs typeface="+mn-cs"/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latin typeface="Times New Roman" charset="0"/>
                <a:cs typeface="+mn-cs"/>
              </a:rPr>
              <a:t>tính</a:t>
            </a:r>
            <a:r>
              <a:rPr lang="en-GB" sz="2400" b="1" dirty="0" smtClean="0">
                <a:solidFill>
                  <a:srgbClr val="000090"/>
                </a:solidFill>
                <a:latin typeface="Times New Roman" charset="0"/>
                <a:cs typeface="+mn-cs"/>
              </a:rPr>
              <a:t> </a:t>
            </a:r>
            <a:r>
              <a:rPr lang="en-GB" sz="2400" b="1" dirty="0" err="1" smtClean="0">
                <a:solidFill>
                  <a:srgbClr val="000090"/>
                </a:solidFill>
                <a:latin typeface="Times New Roman" charset="0"/>
                <a:cs typeface="+mn-cs"/>
              </a:rPr>
              <a:t>toán</a:t>
            </a:r>
            <a:endParaRPr lang="en-GB" sz="2400" b="1" dirty="0">
              <a:solidFill>
                <a:srgbClr val="000090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68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296333"/>
            <a:ext cx="8229600" cy="1143000"/>
          </a:xfrm>
          <a:solidFill>
            <a:srgbClr val="FBFFCB"/>
          </a:solidFill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Calibri" charset="0"/>
              </a:rPr>
              <a:t>Quản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lý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chất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lượng</a:t>
            </a:r>
            <a:r>
              <a:rPr lang="en-US" sz="2800" b="1" dirty="0" smtClean="0">
                <a:latin typeface="Calibri" charset="0"/>
              </a:rPr>
              <a:t> = </a:t>
            </a:r>
            <a:r>
              <a:rPr lang="en-US" sz="2800" b="1" dirty="0" err="1" smtClean="0">
                <a:latin typeface="Calibri" charset="0"/>
              </a:rPr>
              <a:t>Đo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lường</a:t>
            </a:r>
            <a:r>
              <a:rPr lang="en-US" sz="2800" b="1" dirty="0" smtClean="0">
                <a:latin typeface="Calibri" charset="0"/>
              </a:rPr>
              <a:t> + </a:t>
            </a:r>
            <a:r>
              <a:rPr lang="en-US" sz="2800" b="1" dirty="0" err="1" smtClean="0">
                <a:latin typeface="Calibri" charset="0"/>
              </a:rPr>
              <a:t>Phân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tích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số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liệu</a:t>
            </a:r>
            <a:r>
              <a:rPr lang="en-US" sz="2800" b="1" dirty="0" smtClean="0">
                <a:latin typeface="Calibri" charset="0"/>
              </a:rPr>
              <a:t> + </a:t>
            </a:r>
            <a:r>
              <a:rPr lang="en-US" sz="2800" b="1" dirty="0" err="1" smtClean="0">
                <a:latin typeface="Calibri" charset="0"/>
              </a:rPr>
              <a:t>Cải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tiến</a:t>
            </a:r>
            <a:endParaRPr lang="en-US" sz="2800" b="1" dirty="0">
              <a:latin typeface="Calibri" charset="0"/>
            </a:endParaRP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 anchor="ctr"/>
          <a:lstStyle/>
          <a:p>
            <a:pPr marL="0" indent="0" algn="ctr">
              <a:buFont typeface="Arial" charset="0"/>
              <a:buNone/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Calibri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charset="0"/>
              </a:rPr>
              <a:t>chỉ</a:t>
            </a:r>
            <a:r>
              <a:rPr lang="en-US" sz="3600" b="1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charset="0"/>
              </a:rPr>
              <a:t>dấu</a:t>
            </a:r>
            <a:r>
              <a:rPr lang="en-US" sz="3600" b="1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charset="0"/>
              </a:rPr>
              <a:t>chính</a:t>
            </a:r>
            <a:endParaRPr lang="en-US" sz="3600" b="1" dirty="0">
              <a:solidFill>
                <a:srgbClr val="FF0000"/>
              </a:solidFill>
              <a:latin typeface="Calibri" charset="0"/>
            </a:endParaRPr>
          </a:p>
          <a:p>
            <a:pPr lvl="5">
              <a:defRPr/>
            </a:pP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Đánh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giá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cấu</a:t>
            </a:r>
            <a:r>
              <a:rPr lang="en-US" sz="3600" dirty="0" smtClean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trúc</a:t>
            </a:r>
            <a:endParaRPr lang="en-US" sz="3600" dirty="0">
              <a:latin typeface="Calibri" charset="0"/>
            </a:endParaRPr>
          </a:p>
          <a:p>
            <a:pPr lvl="5">
              <a:defRPr/>
            </a:pPr>
            <a:r>
              <a:rPr lang="en-US" sz="3600" dirty="0" err="1" smtClean="0">
                <a:solidFill>
                  <a:srgbClr val="000090"/>
                </a:solidFill>
                <a:latin typeface="Calibri" charset="0"/>
              </a:rPr>
              <a:t>Đánh</a:t>
            </a: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3600" dirty="0" err="1" smtClean="0">
                <a:solidFill>
                  <a:srgbClr val="000090"/>
                </a:solidFill>
                <a:latin typeface="Calibri" charset="0"/>
              </a:rPr>
              <a:t>giá</a:t>
            </a: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quy</a:t>
            </a:r>
            <a:r>
              <a:rPr lang="en-US" sz="3600" dirty="0" smtClean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trình</a:t>
            </a:r>
            <a:endParaRPr lang="en-US" sz="3600" dirty="0">
              <a:latin typeface="Calibri" charset="0"/>
            </a:endParaRPr>
          </a:p>
          <a:p>
            <a:pPr lvl="5">
              <a:defRPr/>
            </a:pPr>
            <a:r>
              <a:rPr lang="en-US" sz="3600" dirty="0" err="1" smtClean="0">
                <a:solidFill>
                  <a:srgbClr val="000090"/>
                </a:solidFill>
                <a:latin typeface="Calibri" charset="0"/>
              </a:rPr>
              <a:t>Đánh</a:t>
            </a: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3600" dirty="0" err="1" smtClean="0">
                <a:solidFill>
                  <a:srgbClr val="000090"/>
                </a:solidFill>
                <a:latin typeface="Calibri" charset="0"/>
              </a:rPr>
              <a:t>giá</a:t>
            </a:r>
            <a:r>
              <a:rPr lang="en-US" sz="3600" dirty="0" smtClean="0">
                <a:solidFill>
                  <a:srgbClr val="000090"/>
                </a:solidFill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kết</a:t>
            </a:r>
            <a:r>
              <a:rPr lang="en-US" sz="3600" dirty="0" smtClean="0">
                <a:latin typeface="Calibri" charset="0"/>
              </a:rPr>
              <a:t> </a:t>
            </a:r>
            <a:r>
              <a:rPr lang="en-US" sz="3600" dirty="0" err="1" smtClean="0">
                <a:latin typeface="Calibri" charset="0"/>
              </a:rPr>
              <a:t>quả</a:t>
            </a:r>
            <a:endParaRPr lang="en-US" sz="36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8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384175" y="1037167"/>
            <a:ext cx="8402638" cy="1648884"/>
          </a:xfrm>
          <a:solidFill>
            <a:srgbClr val="FBFFCB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latin typeface="Calibri" charset="0"/>
              </a:rPr>
              <a:t/>
            </a:r>
            <a:br>
              <a:rPr lang="en-US" sz="3200" dirty="0">
                <a:latin typeface="Calibri" charset="0"/>
              </a:rPr>
            </a:br>
            <a:r>
              <a:rPr lang="en-US" sz="3200" dirty="0" err="1" smtClean="0">
                <a:latin typeface="Calibri" charset="0"/>
              </a:rPr>
              <a:t>Sử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dụng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đánh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giá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kết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quả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đơn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thuần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không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phải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là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cách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hiệu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quả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để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đánh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giá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chất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lượng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điều</a:t>
            </a:r>
            <a:r>
              <a:rPr lang="en-US" sz="3200" dirty="0" smtClean="0">
                <a:latin typeface="Calibri" charset="0"/>
              </a:rPr>
              <a:t> </a:t>
            </a:r>
            <a:r>
              <a:rPr lang="en-US" sz="3200" dirty="0" err="1" smtClean="0">
                <a:latin typeface="Calibri" charset="0"/>
              </a:rPr>
              <a:t>trị</a:t>
            </a:r>
            <a:r>
              <a:rPr lang="en-US" sz="3200" dirty="0">
                <a:latin typeface="Calibri" charset="0"/>
              </a:rPr>
              <a:t/>
            </a:r>
            <a:br>
              <a:rPr lang="en-US" sz="3200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1" y="3139018"/>
            <a:ext cx="8329613" cy="95410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đánh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quy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tiện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cải</a:t>
            </a:r>
            <a:r>
              <a:rPr lang="en-US" sz="2800" dirty="0" smtClean="0"/>
              <a:t> </a:t>
            </a:r>
            <a:r>
              <a:rPr lang="en-US" sz="2800" dirty="0" err="1" smtClean="0"/>
              <a:t>tiến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y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3402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email">
            <a:lum bright="-14000" contrast="3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211" y="1"/>
            <a:ext cx="8685007" cy="532469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5324697"/>
            <a:ext cx="8020050" cy="1219200"/>
          </a:xfrm>
          <a:solidFill>
            <a:schemeClr val="accent1"/>
          </a:solidFill>
        </p:spPr>
        <p:txBody>
          <a:bodyPr lIns="64291" tIns="32146" rIns="64291" anchor="t">
            <a:normAutofit fontScale="90000"/>
          </a:bodyPr>
          <a:lstStyle/>
          <a:p>
            <a:pPr algn="ctr" eaLnBrk="1" hangingPunct="1"/>
            <a:r>
              <a:rPr lang="en-US" sz="14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A Surgical Safety Checklist to Reduce</a:t>
            </a:r>
            <a:r>
              <a:rPr lang="en-US" sz="1400" b="1">
                <a:solidFill>
                  <a:srgbClr val="FFFFFF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rPr>
              <a:t/>
            </a:r>
            <a:br>
              <a:rPr lang="en-US" sz="1400" b="1">
                <a:solidFill>
                  <a:srgbClr val="FFFFFF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rPr>
            </a:br>
            <a:r>
              <a:rPr lang="en-US" sz="14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Morbidity and Mortality in a Global Population</a:t>
            </a:r>
            <a:r>
              <a:rPr lang="en-US" sz="1400" b="1">
                <a:solidFill>
                  <a:srgbClr val="FFFFFF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rPr>
              <a:t/>
            </a:r>
            <a:br>
              <a:rPr lang="en-US" sz="1400" b="1">
                <a:solidFill>
                  <a:srgbClr val="FFFFFF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rPr>
            </a:br>
            <a:r>
              <a:rPr lang="en-US" sz="14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New England Journal of Medicine </a:t>
            </a:r>
            <a:br>
              <a:rPr lang="en-US" sz="14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</a:br>
            <a:r>
              <a:rPr lang="en-US" sz="14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Volume 360(5):491-499</a:t>
            </a:r>
            <a:br>
              <a:rPr lang="en-US" sz="14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</a:br>
            <a:r>
              <a:rPr lang="en-US" sz="14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January 29, 2009</a:t>
            </a:r>
            <a:r>
              <a:rPr lang="en-US" sz="16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/>
            </a:r>
            <a:br>
              <a:rPr lang="en-US" sz="1600" b="1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</a:br>
            <a:r>
              <a:rPr lang="en-US" sz="1600" b="1">
                <a:solidFill>
                  <a:srgbClr val="FFFFFF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rPr>
              <a:t/>
            </a:r>
            <a:br>
              <a:rPr lang="en-US" sz="1600" b="1">
                <a:solidFill>
                  <a:srgbClr val="FFFFFF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rPr>
            </a:br>
            <a:r>
              <a:rPr lang="en-US" sz="1600" b="1">
                <a:solidFill>
                  <a:srgbClr val="FFFFFF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rPr>
              <a:t/>
            </a:r>
            <a:br>
              <a:rPr lang="en-US" sz="1600" b="1">
                <a:solidFill>
                  <a:srgbClr val="FFFFFF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rPr>
            </a:br>
            <a:r>
              <a:rPr lang="en-US" sz="1600" b="1">
                <a:solidFill>
                  <a:srgbClr val="FFFFFF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rPr>
              <a:t/>
            </a:r>
            <a:br>
              <a:rPr lang="en-US" sz="1600" b="1">
                <a:solidFill>
                  <a:srgbClr val="FFFFFF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rPr>
            </a:br>
            <a:r>
              <a:rPr lang="en-US" sz="1600" b="1">
                <a:solidFill>
                  <a:srgbClr val="FFFFFF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rPr>
              <a:t/>
            </a:r>
            <a:br>
              <a:rPr lang="en-US" sz="1600" b="1">
                <a:solidFill>
                  <a:srgbClr val="FFFFFF"/>
                </a:solidFill>
                <a:latin typeface="Helvetica" charset="0"/>
                <a:ea typeface="ヒラギノ角ゴ ProN W6" charset="0"/>
                <a:cs typeface="ヒラギノ角ゴ ProN W6" charset="0"/>
                <a:sym typeface="Helvetica" charset="0"/>
              </a:rPr>
            </a:br>
            <a:endParaRPr lang="en-US" sz="1600" b="1">
              <a:solidFill>
                <a:srgbClr val="FFFFFF"/>
              </a:solidFill>
              <a:latin typeface="Helvetica" charset="0"/>
              <a:ea typeface="ヒラギノ角ゴ ProN W6" charset="0"/>
              <a:cs typeface="ヒラギノ角ゴ ProN W6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799400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500" y="313597"/>
            <a:ext cx="8763000" cy="6277705"/>
            <a:chOff x="190500" y="313597"/>
            <a:chExt cx="8763000" cy="6277705"/>
          </a:xfrm>
        </p:grpSpPr>
        <p:sp>
          <p:nvSpPr>
            <p:cNvPr id="55298" name="Rectangle 1"/>
            <p:cNvSpPr>
              <a:spLocks noGrp="1" noChangeArrowheads="1"/>
            </p:cNvSpPr>
            <p:nvPr>
              <p:ph type="title"/>
            </p:nvPr>
          </p:nvSpPr>
          <p:spPr>
            <a:xfrm>
              <a:off x="190500" y="313597"/>
              <a:ext cx="8763000" cy="736957"/>
            </a:xfrm>
          </p:spPr>
          <p:txBody>
            <a:bodyPr lIns="38405" tIns="19202" rIns="38405">
              <a:normAutofit/>
            </a:bodyPr>
            <a:lstStyle/>
            <a:p>
              <a:pPr eaLnBrk="1" hangingPunct="1"/>
              <a:r>
                <a:rPr lang="en-US" sz="3200" b="1" dirty="0" smtClean="0">
                  <a:latin typeface="Calibri" charset="0"/>
                </a:rPr>
                <a:t>TCYTTG: </a:t>
              </a:r>
              <a:r>
                <a:rPr lang="en-US" sz="3200" b="1" dirty="0">
                  <a:latin typeface="Calibri" charset="0"/>
                </a:rPr>
                <a:t>10 </a:t>
              </a:r>
              <a:r>
                <a:rPr lang="en-US" sz="3200" b="1" dirty="0" err="1" smtClean="0">
                  <a:latin typeface="Calibri" charset="0"/>
                </a:rPr>
                <a:t>mục</a:t>
              </a:r>
              <a:r>
                <a:rPr lang="en-US" sz="3200" b="1" dirty="0" smtClean="0">
                  <a:latin typeface="Calibri" charset="0"/>
                </a:rPr>
                <a:t> </a:t>
              </a:r>
              <a:r>
                <a:rPr lang="en-US" sz="3200" b="1" dirty="0" err="1" smtClean="0">
                  <a:latin typeface="Calibri" charset="0"/>
                </a:rPr>
                <a:t>tiêu</a:t>
              </a:r>
              <a:r>
                <a:rPr lang="en-US" sz="3200" b="1" dirty="0" smtClean="0">
                  <a:latin typeface="Calibri" charset="0"/>
                </a:rPr>
                <a:t> </a:t>
              </a:r>
              <a:r>
                <a:rPr lang="en-US" sz="3200" b="1" dirty="0" err="1" smtClean="0">
                  <a:latin typeface="Calibri" charset="0"/>
                </a:rPr>
                <a:t>thiết</a:t>
              </a:r>
              <a:r>
                <a:rPr lang="en-US" sz="3200" b="1" dirty="0" smtClean="0">
                  <a:latin typeface="Calibri" charset="0"/>
                </a:rPr>
                <a:t> </a:t>
              </a:r>
              <a:r>
                <a:rPr lang="en-US" sz="3200" b="1" dirty="0" err="1" smtClean="0">
                  <a:latin typeface="Calibri" charset="0"/>
                </a:rPr>
                <a:t>yếu</a:t>
              </a:r>
              <a:r>
                <a:rPr lang="en-US" sz="3200" b="1" dirty="0" smtClean="0">
                  <a:latin typeface="Calibri" charset="0"/>
                </a:rPr>
                <a:t> </a:t>
              </a:r>
              <a:r>
                <a:rPr lang="en-US" sz="3200" b="1" dirty="0" err="1" smtClean="0">
                  <a:latin typeface="Calibri" charset="0"/>
                </a:rPr>
                <a:t>của</a:t>
              </a:r>
              <a:r>
                <a:rPr lang="en-US" sz="3200" b="1" dirty="0" smtClean="0">
                  <a:latin typeface="Calibri" charset="0"/>
                </a:rPr>
                <a:t> an </a:t>
              </a:r>
              <a:r>
                <a:rPr lang="en-US" sz="3200" b="1" dirty="0" err="1" smtClean="0">
                  <a:latin typeface="Calibri" charset="0"/>
                </a:rPr>
                <a:t>toàn</a:t>
              </a:r>
              <a:r>
                <a:rPr lang="en-US" sz="3200" b="1" dirty="0" smtClean="0">
                  <a:latin typeface="Calibri" charset="0"/>
                </a:rPr>
                <a:t> </a:t>
              </a:r>
              <a:r>
                <a:rPr lang="en-US" sz="3200" b="1" dirty="0" err="1" smtClean="0">
                  <a:latin typeface="Calibri" charset="0"/>
                </a:rPr>
                <a:t>ngoại</a:t>
              </a:r>
              <a:r>
                <a:rPr lang="en-US" sz="3200" b="1" dirty="0" smtClean="0">
                  <a:latin typeface="Calibri" charset="0"/>
                </a:rPr>
                <a:t> </a:t>
              </a:r>
              <a:r>
                <a:rPr lang="en-US" sz="3200" b="1" dirty="0" err="1" smtClean="0">
                  <a:latin typeface="Calibri" charset="0"/>
                </a:rPr>
                <a:t>khoa</a:t>
              </a:r>
              <a:r>
                <a:rPr lang="en-US" sz="3200" b="1" dirty="0" smtClean="0">
                  <a:latin typeface="Calibri" charset="0"/>
                </a:rPr>
                <a:t> </a:t>
              </a:r>
              <a:endParaRPr lang="en-US" sz="3200" b="1" dirty="0">
                <a:latin typeface="Calibri" charset="0"/>
                <a:ea typeface="ヒラギノ明朝 ProN W6" charset="0"/>
                <a:cs typeface="ヒラギノ明朝 ProN W6" charset="0"/>
              </a:endParaRPr>
            </a:p>
          </p:txBody>
        </p:sp>
        <p:pic>
          <p:nvPicPr>
            <p:cNvPr id="5529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441451"/>
              <a:ext cx="2668588" cy="4578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0" name="Rectangle 3"/>
            <p:cNvSpPr>
              <a:spLocks noGrp="1" noChangeArrowheads="1"/>
            </p:cNvSpPr>
            <p:nvPr>
              <p:ph type="body" idx="1"/>
            </p:nvPr>
          </p:nvSpPr>
          <p:spPr>
            <a:xfrm>
              <a:off x="209551" y="1160314"/>
              <a:ext cx="5724525" cy="5430988"/>
            </a:xfrm>
          </p:spPr>
          <p:txBody>
            <a:bodyPr lIns="38405" tIns="19202" rIns="38405" bIns="19202">
              <a:normAutofit/>
            </a:bodyPr>
            <a:lstStyle/>
            <a:p>
              <a:pPr eaLnBrk="1" hangingPunct="1">
                <a:buSzPct val="99000"/>
                <a:buFontTx/>
                <a:buAutoNum type="arabicPeriod"/>
              </a:pP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Phẫu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thuật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đúng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BN,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đúng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vị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trí</a:t>
              </a:r>
              <a:endParaRPr lang="en-US" dirty="0">
                <a:solidFill>
                  <a:srgbClr val="001445"/>
                </a:solidFill>
                <a:latin typeface="Calibri"/>
                <a:cs typeface="Calibri"/>
              </a:endParaRPr>
            </a:p>
            <a:p>
              <a:pPr eaLnBrk="1" hangingPunct="1">
                <a:buSzPct val="99000"/>
                <a:buFontTx/>
                <a:buAutoNum type="arabicPeriod"/>
              </a:pP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Sử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dụng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những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biện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pháp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đã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biết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nhằm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hạn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chế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tác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hại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của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GM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trong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khi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giúp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BN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không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bị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đau</a:t>
              </a:r>
              <a:endParaRPr lang="en-US" dirty="0">
                <a:solidFill>
                  <a:srgbClr val="001445"/>
                </a:solidFill>
                <a:latin typeface="Calibri"/>
                <a:cs typeface="Calibri"/>
              </a:endParaRPr>
            </a:p>
            <a:p>
              <a:pPr eaLnBrk="1" hangingPunct="1">
                <a:lnSpc>
                  <a:spcPct val="80000"/>
                </a:lnSpc>
                <a:buSzPct val="99000"/>
                <a:buFontTx/>
                <a:buAutoNum type="arabicPeriod"/>
              </a:pP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Cần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nhận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diện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và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chuẩn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bị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hiệu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quả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cho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tình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huống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mất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kiểm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soát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đường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hô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hấp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hoặc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chức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năng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hô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hấp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đe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dọa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tính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mạng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. </a:t>
              </a:r>
              <a:endParaRPr lang="en-US" dirty="0">
                <a:solidFill>
                  <a:srgbClr val="001445"/>
                </a:solidFill>
                <a:latin typeface="Calibri"/>
                <a:cs typeface="Calibri"/>
              </a:endParaRPr>
            </a:p>
            <a:p>
              <a:pPr eaLnBrk="1" hangingPunct="1">
                <a:lnSpc>
                  <a:spcPct val="80000"/>
                </a:lnSpc>
                <a:buSzPct val="99000"/>
                <a:buFontTx/>
                <a:buAutoNum type="arabicPeriod"/>
              </a:pP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Cần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nhận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diện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và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chuẩn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bị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hiệu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quả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cho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nguy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cơ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mất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máu</a:t>
              </a:r>
              <a:endParaRPr lang="en-US" dirty="0">
                <a:solidFill>
                  <a:srgbClr val="001445"/>
                </a:solidFill>
                <a:latin typeface="Calibri"/>
                <a:cs typeface="Calibri"/>
              </a:endParaRPr>
            </a:p>
            <a:p>
              <a:pPr eaLnBrk="1" hangingPunct="1">
                <a:lnSpc>
                  <a:spcPct val="80000"/>
                </a:lnSpc>
                <a:buSzPct val="99000"/>
                <a:buFontTx/>
                <a:buAutoNum type="arabicPeriod"/>
              </a:pP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Tránh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gây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ra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những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phản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ứng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dị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ứng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hoặc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tác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dụng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phụ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của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thuốc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vốn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đã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biết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là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có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nguy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cơ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/>
                  <a:cs typeface="Calibri"/>
                </a:rPr>
                <a:t>cho</a:t>
              </a:r>
              <a:r>
                <a:rPr lang="en-US" dirty="0" smtClean="0">
                  <a:solidFill>
                    <a:srgbClr val="001445"/>
                  </a:solidFill>
                  <a:latin typeface="Calibri"/>
                  <a:cs typeface="Calibri"/>
                </a:rPr>
                <a:t> BN</a:t>
              </a:r>
              <a:endParaRPr lang="en-US" dirty="0">
                <a:solidFill>
                  <a:srgbClr val="001445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565363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500" y="391998"/>
            <a:ext cx="8763000" cy="6142153"/>
            <a:chOff x="190500" y="391998"/>
            <a:chExt cx="8763000" cy="6142153"/>
          </a:xfrm>
        </p:grpSpPr>
        <p:sp>
          <p:nvSpPr>
            <p:cNvPr id="56322" name="Rectangle 1"/>
            <p:cNvSpPr>
              <a:spLocks noGrp="1" noChangeArrowheads="1"/>
            </p:cNvSpPr>
            <p:nvPr>
              <p:ph type="title"/>
            </p:nvPr>
          </p:nvSpPr>
          <p:spPr>
            <a:xfrm>
              <a:off x="190500" y="391998"/>
              <a:ext cx="8763000" cy="658556"/>
            </a:xfrm>
          </p:spPr>
          <p:txBody>
            <a:bodyPr lIns="38405" tIns="19202" rIns="38405"/>
            <a:lstStyle/>
            <a:p>
              <a:r>
                <a:rPr lang="en-US" sz="3200" b="1" dirty="0" smtClean="0">
                  <a:latin typeface="Calibri" charset="0"/>
                </a:rPr>
                <a:t>TCYTTG: 10 </a:t>
              </a:r>
              <a:r>
                <a:rPr lang="en-US" sz="3200" b="1" dirty="0" err="1" smtClean="0">
                  <a:latin typeface="Calibri" charset="0"/>
                </a:rPr>
                <a:t>mục</a:t>
              </a:r>
              <a:r>
                <a:rPr lang="en-US" sz="3200" b="1" dirty="0" smtClean="0">
                  <a:latin typeface="Calibri" charset="0"/>
                </a:rPr>
                <a:t> </a:t>
              </a:r>
              <a:r>
                <a:rPr lang="en-US" sz="3200" b="1" dirty="0" err="1" smtClean="0">
                  <a:latin typeface="Calibri" charset="0"/>
                </a:rPr>
                <a:t>tiêu</a:t>
              </a:r>
              <a:r>
                <a:rPr lang="en-US" sz="3200" b="1" dirty="0" smtClean="0">
                  <a:latin typeface="Calibri" charset="0"/>
                </a:rPr>
                <a:t> </a:t>
              </a:r>
              <a:r>
                <a:rPr lang="en-US" sz="3200" b="1" dirty="0" err="1" smtClean="0">
                  <a:latin typeface="Calibri" charset="0"/>
                </a:rPr>
                <a:t>thiết</a:t>
              </a:r>
              <a:r>
                <a:rPr lang="en-US" sz="3200" b="1" dirty="0" smtClean="0">
                  <a:latin typeface="Calibri" charset="0"/>
                </a:rPr>
                <a:t> </a:t>
              </a:r>
              <a:r>
                <a:rPr lang="en-US" sz="3200" b="1" dirty="0" err="1" smtClean="0">
                  <a:latin typeface="Calibri" charset="0"/>
                </a:rPr>
                <a:t>yếu</a:t>
              </a:r>
              <a:r>
                <a:rPr lang="en-US" sz="3200" b="1" dirty="0" smtClean="0">
                  <a:latin typeface="Calibri" charset="0"/>
                </a:rPr>
                <a:t> </a:t>
              </a:r>
              <a:r>
                <a:rPr lang="en-US" sz="3200" b="1" dirty="0" err="1" smtClean="0">
                  <a:latin typeface="Calibri" charset="0"/>
                </a:rPr>
                <a:t>của</a:t>
              </a:r>
              <a:r>
                <a:rPr lang="en-US" sz="3200" b="1" dirty="0" smtClean="0">
                  <a:latin typeface="Calibri" charset="0"/>
                </a:rPr>
                <a:t> an </a:t>
              </a:r>
              <a:r>
                <a:rPr lang="en-US" sz="3200" b="1" dirty="0" err="1" smtClean="0">
                  <a:latin typeface="Calibri" charset="0"/>
                </a:rPr>
                <a:t>toàn</a:t>
              </a:r>
              <a:r>
                <a:rPr lang="en-US" sz="3200" b="1" dirty="0" smtClean="0">
                  <a:latin typeface="Calibri" charset="0"/>
                </a:rPr>
                <a:t> </a:t>
              </a:r>
              <a:r>
                <a:rPr lang="en-US" sz="3200" b="1" dirty="0" err="1" smtClean="0">
                  <a:latin typeface="Calibri" charset="0"/>
                </a:rPr>
                <a:t>ngoại</a:t>
              </a:r>
              <a:r>
                <a:rPr lang="en-US" sz="3200" b="1" dirty="0" smtClean="0">
                  <a:latin typeface="Calibri" charset="0"/>
                </a:rPr>
                <a:t> </a:t>
              </a:r>
              <a:r>
                <a:rPr lang="en-US" sz="3200" b="1" dirty="0" err="1" smtClean="0">
                  <a:latin typeface="Calibri" charset="0"/>
                </a:rPr>
                <a:t>khoa</a:t>
              </a:r>
              <a:r>
                <a:rPr lang="en-US" sz="3200" b="1" dirty="0" smtClean="0">
                  <a:latin typeface="Calibri" charset="0"/>
                </a:rPr>
                <a:t> </a:t>
              </a:r>
              <a:endParaRPr lang="en-US" sz="3200" b="1" dirty="0">
                <a:solidFill>
                  <a:srgbClr val="000000"/>
                </a:solidFill>
                <a:latin typeface="Calibri" charset="0"/>
                <a:ea typeface="ヒラギノ明朝 ProN W6" charset="0"/>
                <a:cs typeface="ヒラギノ明朝 ProN W6" charset="0"/>
              </a:endParaRPr>
            </a:p>
          </p:txBody>
        </p:sp>
        <p:pic>
          <p:nvPicPr>
            <p:cNvPr id="563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415" y="1104978"/>
              <a:ext cx="2995799" cy="5137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4" name="Rectangle 3"/>
            <p:cNvSpPr>
              <a:spLocks noGrp="1" noChangeArrowheads="1"/>
            </p:cNvSpPr>
            <p:nvPr>
              <p:ph type="body" idx="1"/>
            </p:nvPr>
          </p:nvSpPr>
          <p:spPr>
            <a:xfrm>
              <a:off x="209552" y="1050554"/>
              <a:ext cx="5418732" cy="5483597"/>
            </a:xfrm>
          </p:spPr>
          <p:txBody>
            <a:bodyPr lIns="38405" tIns="19202" rIns="38405" bIns="19202">
              <a:noAutofit/>
            </a:bodyPr>
            <a:lstStyle/>
            <a:p>
              <a:pPr eaLnBrk="1" hangingPunct="1">
                <a:lnSpc>
                  <a:spcPct val="80000"/>
                </a:lnSpc>
                <a:buSzPct val="99000"/>
                <a:buFontTx/>
                <a:buAutoNum type="arabicPeriod" startAt="6"/>
              </a:pP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Cần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kiên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định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sử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dụng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những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biện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pháp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đã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biết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nhằm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hạn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chế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nguy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cơ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NK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vêt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mổ</a:t>
              </a:r>
              <a:endParaRPr lang="en-US" b="1" dirty="0">
                <a:solidFill>
                  <a:srgbClr val="001445"/>
                </a:solidFill>
                <a:latin typeface="Calibri" charset="0"/>
                <a:ea typeface="ヒラギノ明朝 ProN W6" charset="0"/>
                <a:cs typeface="ヒラギノ明朝 ProN W6" charset="0"/>
              </a:endParaRPr>
            </a:p>
            <a:p>
              <a:pPr eaLnBrk="1" hangingPunct="1">
                <a:lnSpc>
                  <a:spcPct val="80000"/>
                </a:lnSpc>
                <a:buSzPct val="99000"/>
                <a:buFontTx/>
                <a:buAutoNum type="arabicPeriod" startAt="6"/>
              </a:pP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Sẽ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ngăn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chặn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việc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sơ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ý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bỏ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quên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gạc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hoặc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dụng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cụ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trong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vùng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phẫu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thuật</a:t>
              </a:r>
              <a:endParaRPr lang="en-US" dirty="0">
                <a:solidFill>
                  <a:srgbClr val="001445"/>
                </a:solidFill>
                <a:latin typeface="Calibri" charset="0"/>
              </a:endParaRPr>
            </a:p>
            <a:p>
              <a:pPr eaLnBrk="1" hangingPunct="1">
                <a:lnSpc>
                  <a:spcPct val="80000"/>
                </a:lnSpc>
                <a:buSzPct val="99000"/>
                <a:buFontTx/>
                <a:buAutoNum type="arabicPeriod" startAt="6"/>
              </a:pP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Sẽ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đảm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bảo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việc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định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danh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chính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xác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và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an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toàn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các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mẫu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bệnh</a:t>
              </a:r>
              <a:r>
                <a:rPr lang="en-US" dirty="0" smtClean="0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dirty="0" err="1" smtClean="0">
                  <a:solidFill>
                    <a:srgbClr val="001445"/>
                  </a:solidFill>
                  <a:latin typeface="Calibri" charset="0"/>
                </a:rPr>
                <a:t>phẩm</a:t>
              </a:r>
              <a:endParaRPr lang="en-US" dirty="0">
                <a:solidFill>
                  <a:srgbClr val="001445"/>
                </a:solidFill>
                <a:latin typeface="Calibri" charset="0"/>
              </a:endParaRPr>
            </a:p>
            <a:p>
              <a:pPr eaLnBrk="1" hangingPunct="1">
                <a:lnSpc>
                  <a:spcPct val="80000"/>
                </a:lnSpc>
                <a:buSzPct val="99000"/>
                <a:buFontTx/>
                <a:buAutoNum type="arabicPeriod" startAt="6"/>
              </a:pPr>
              <a:r>
                <a:rPr lang="en-US" smtClean="0">
                  <a:solidFill>
                    <a:srgbClr val="001445"/>
                  </a:solidFill>
                  <a:latin typeface="Calibri" charset="0"/>
                </a:rPr>
                <a:t>Sẽ cung cấp và trao đổi chính xác những thông tin quan trọng của BN đảm bảo cho cuộc mổ diễn ra an toàn</a:t>
              </a:r>
              <a:endParaRPr lang="en-US" dirty="0">
                <a:solidFill>
                  <a:srgbClr val="001445"/>
                </a:solidFill>
                <a:latin typeface="Calibri" charset="0"/>
              </a:endParaRPr>
            </a:p>
            <a:p>
              <a:pPr eaLnBrk="1" hangingPunct="1">
                <a:lnSpc>
                  <a:spcPct val="80000"/>
                </a:lnSpc>
                <a:buSzPct val="99000"/>
                <a:buFontTx/>
                <a:buAutoNum type="arabicPeriod" startAt="6"/>
              </a:pPr>
              <a:r>
                <a:rPr lang="en-US">
                  <a:solidFill>
                    <a:srgbClr val="001445"/>
                  </a:solidFill>
                  <a:latin typeface="Calibri" charset="0"/>
                </a:rPr>
                <a:t> </a:t>
              </a:r>
              <a:r>
                <a:rPr lang="en-US" smtClean="0">
                  <a:solidFill>
                    <a:srgbClr val="001445"/>
                  </a:solidFill>
                  <a:latin typeface="Calibri" charset="0"/>
                </a:rPr>
                <a:t>Các BV và hệ thống y tế công cần thiết lập việc theo dõi về năng lực, công suất và kết quả ngoại khoa</a:t>
              </a:r>
              <a:endParaRPr lang="en-US" dirty="0">
                <a:solidFill>
                  <a:srgbClr val="001445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731937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8899" y="222251"/>
            <a:ext cx="8769166" cy="6409267"/>
            <a:chOff x="88899" y="222251"/>
            <a:chExt cx="8769166" cy="6409267"/>
          </a:xfrm>
        </p:grpSpPr>
        <p:pic>
          <p:nvPicPr>
            <p:cNvPr id="57345" name="Picture 1"/>
            <p:cNvPicPr>
              <a:picLocks noChangeAspect="1" noChangeArrowheads="1"/>
            </p:cNvPicPr>
            <p:nvPr/>
          </p:nvPicPr>
          <p:blipFill>
            <a:blip r:embed="rId3">
              <a:lum bright="-8000" contrast="2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115" y="222251"/>
              <a:ext cx="3409950" cy="64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39" name="Rectangle 2"/>
            <p:cNvSpPr>
              <a:spLocks/>
            </p:cNvSpPr>
            <p:nvPr/>
          </p:nvSpPr>
          <p:spPr bwMode="auto">
            <a:xfrm>
              <a:off x="190501" y="316331"/>
              <a:ext cx="5116513" cy="492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defRPr/>
              </a:pPr>
              <a:r>
                <a:rPr lang="en-US" sz="2000" b="1" dirty="0">
                  <a:latin typeface="+mn-lt"/>
                  <a:cs typeface="Gill Sans" charset="0"/>
                  <a:sym typeface="Gill Sans" charset="0"/>
                </a:rPr>
                <a:t>10 Essential Objectives of Safe Surgery</a:t>
              </a:r>
            </a:p>
            <a:p>
              <a:pPr>
                <a:defRPr/>
              </a:pPr>
              <a:endParaRPr lang="en-US" sz="2000" b="1" dirty="0">
                <a:latin typeface="+mn-lt"/>
                <a:cs typeface="Gill Sans" charset="0"/>
                <a:sym typeface="Gill Sans" charset="0"/>
              </a:endParaRP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  <a:defRPr/>
              </a:pPr>
              <a:r>
                <a:rPr lang="en-US" sz="2000" dirty="0">
                  <a:latin typeface="+mn-lt"/>
                  <a:cs typeface="Gill Sans" charset="0"/>
                  <a:sym typeface="Gill Sans" charset="0"/>
                </a:rPr>
                <a:t> correct patient, correct site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  <a:defRPr/>
              </a:pPr>
              <a:r>
                <a:rPr lang="en-US" sz="2000" dirty="0">
                  <a:latin typeface="+mn-lt"/>
                  <a:cs typeface="Gill Sans" charset="0"/>
                  <a:sym typeface="Gill Sans" charset="0"/>
                </a:rPr>
                <a:t> prevent harm from anesthesia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  <a:defRPr/>
              </a:pPr>
              <a:r>
                <a:rPr lang="en-US" sz="2000" dirty="0">
                  <a:latin typeface="+mn-lt"/>
                  <a:cs typeface="Gill Sans" charset="0"/>
                  <a:sym typeface="Gill Sans" charset="0"/>
                </a:rPr>
                <a:t> ensure airway and respiratory function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  <a:defRPr/>
              </a:pPr>
              <a:r>
                <a:rPr lang="en-US" sz="2000" dirty="0">
                  <a:latin typeface="+mn-lt"/>
                  <a:cs typeface="Gill Sans" charset="0"/>
                  <a:sym typeface="Gill Sans" charset="0"/>
                </a:rPr>
                <a:t> prepare for risk of blood loss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  <a:defRPr/>
              </a:pPr>
              <a:r>
                <a:rPr lang="en-US" sz="2000" dirty="0">
                  <a:latin typeface="+mn-lt"/>
                  <a:cs typeface="Gill Sans" charset="0"/>
                  <a:sym typeface="Gill Sans" charset="0"/>
                </a:rPr>
                <a:t> avoid allergic/adverse drug reactions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  <a:defRPr/>
              </a:pPr>
              <a:r>
                <a:rPr lang="en-US" sz="2000" dirty="0">
                  <a:latin typeface="+mn-lt"/>
                  <a:cs typeface="Gill Sans" charset="0"/>
                  <a:sym typeface="Gill Sans" charset="0"/>
                </a:rPr>
                <a:t> minimize risk for surgical infection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  <a:defRPr/>
              </a:pPr>
              <a:r>
                <a:rPr lang="en-US" sz="2000" dirty="0">
                  <a:latin typeface="+mn-lt"/>
                  <a:cs typeface="Gill Sans" charset="0"/>
                  <a:sym typeface="Gill Sans" charset="0"/>
                </a:rPr>
                <a:t> prevent retention of instruments/sponges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  <a:defRPr/>
              </a:pPr>
              <a:r>
                <a:rPr lang="en-US" sz="2000" dirty="0">
                  <a:latin typeface="+mn-lt"/>
                  <a:cs typeface="Gill Sans" charset="0"/>
                  <a:sym typeface="Gill Sans" charset="0"/>
                </a:rPr>
                <a:t> identify surgical specimens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  <a:defRPr/>
              </a:pPr>
              <a:r>
                <a:rPr lang="en-US" sz="2000" dirty="0">
                  <a:latin typeface="+mn-lt"/>
                  <a:cs typeface="Gill Sans" charset="0"/>
                  <a:sym typeface="Gill Sans" charset="0"/>
                </a:rPr>
                <a:t> communicate and exchange critical info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  <a:defRPr/>
              </a:pPr>
              <a:r>
                <a:rPr lang="en-US" sz="2000" dirty="0">
                  <a:latin typeface="+mn-lt"/>
                  <a:cs typeface="Gill Sans" charset="0"/>
                  <a:sym typeface="Gill Sans" charset="0"/>
                </a:rPr>
                <a:t> surveillance of surgical capacity, </a:t>
              </a:r>
            </a:p>
            <a:p>
              <a:pPr marL="431800" lvl="2">
                <a:lnSpc>
                  <a:spcPct val="70000"/>
                </a:lnSpc>
                <a:spcAft>
                  <a:spcPts val="1200"/>
                </a:spcAft>
                <a:defRPr/>
              </a:pPr>
              <a:r>
                <a:rPr lang="en-US" sz="2000" dirty="0">
                  <a:latin typeface="+mn-lt"/>
                  <a:cs typeface="Gill Sans" charset="0"/>
                  <a:sym typeface="Gill Sans" charset="0"/>
                </a:rPr>
                <a:t> volume and results</a:t>
              </a:r>
            </a:p>
          </p:txBody>
        </p:sp>
        <p:sp>
          <p:nvSpPr>
            <p:cNvPr id="57347" name="Line 3"/>
            <p:cNvSpPr>
              <a:spLocks noChangeShapeType="1"/>
            </p:cNvSpPr>
            <p:nvPr/>
          </p:nvSpPr>
          <p:spPr bwMode="auto">
            <a:xfrm rot="10800000" flipH="1" flipV="1">
              <a:off x="4913127" y="1219200"/>
              <a:ext cx="534988" cy="0"/>
            </a:xfrm>
            <a:prstGeom prst="line">
              <a:avLst/>
            </a:prstGeom>
            <a:noFill/>
            <a:ln w="38100">
              <a:solidFill>
                <a:srgbClr val="86133E"/>
              </a:solidFill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48" name="AutoShape 4"/>
            <p:cNvSpPr>
              <a:spLocks/>
            </p:cNvSpPr>
            <p:nvPr/>
          </p:nvSpPr>
          <p:spPr bwMode="auto">
            <a:xfrm>
              <a:off x="88899" y="654722"/>
              <a:ext cx="4865243" cy="1948144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60561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0975" y="76201"/>
            <a:ext cx="8263146" cy="6709833"/>
            <a:chOff x="180975" y="76201"/>
            <a:chExt cx="8263146" cy="6709833"/>
          </a:xfrm>
        </p:grpSpPr>
        <p:pic>
          <p:nvPicPr>
            <p:cNvPr id="58369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471" y="76201"/>
              <a:ext cx="2914650" cy="6709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180975" y="551365"/>
              <a:ext cx="5543551" cy="6100233"/>
              <a:chOff x="180975" y="551365"/>
              <a:chExt cx="5543551" cy="6100233"/>
            </a:xfrm>
          </p:grpSpPr>
          <p:sp>
            <p:nvSpPr>
              <p:cNvPr id="58370" name="Rectangle 2"/>
              <p:cNvSpPr>
                <a:spLocks/>
              </p:cNvSpPr>
              <p:nvPr/>
            </p:nvSpPr>
            <p:spPr bwMode="auto">
              <a:xfrm>
                <a:off x="323850" y="551365"/>
                <a:ext cx="4705350" cy="6100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t"/>
              <a:lstStyle/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Gill Sans" charset="0"/>
                    <a:cs typeface="Gill Sans" charset="0"/>
                    <a:sym typeface="Gill Sans" charset="0"/>
                  </a:rPr>
                  <a:t>10 Essential Objectives of Safe Surgery</a:t>
                </a:r>
              </a:p>
              <a:p>
                <a:pPr>
                  <a:lnSpc>
                    <a:spcPct val="70000"/>
                  </a:lnSpc>
                  <a:spcAft>
                    <a:spcPts val="1200"/>
                  </a:spcAft>
                  <a:buFontTx/>
                  <a:buAutoNum type="arabicPeriod"/>
                </a:pPr>
                <a:r>
                  <a:rPr lang="en-US" sz="2000" dirty="0">
                    <a:latin typeface="Gill Sans" charset="0"/>
                    <a:cs typeface="Gill Sans" charset="0"/>
                    <a:sym typeface="Gill Sans" charset="0"/>
                  </a:rPr>
                  <a:t> correct patient, correct site</a:t>
                </a:r>
              </a:p>
              <a:p>
                <a:pPr>
                  <a:lnSpc>
                    <a:spcPct val="70000"/>
                  </a:lnSpc>
                  <a:spcAft>
                    <a:spcPts val="1200"/>
                  </a:spcAft>
                  <a:buFontTx/>
                  <a:buAutoNum type="arabicPeriod"/>
                </a:pPr>
                <a:r>
                  <a:rPr lang="en-US" sz="2000" dirty="0">
                    <a:latin typeface="Gill Sans" charset="0"/>
                    <a:cs typeface="Gill Sans" charset="0"/>
                    <a:sym typeface="Gill Sans" charset="0"/>
                  </a:rPr>
                  <a:t> prevent harm from anesthesia</a:t>
                </a:r>
              </a:p>
              <a:p>
                <a:pPr>
                  <a:lnSpc>
                    <a:spcPct val="70000"/>
                  </a:lnSpc>
                  <a:spcAft>
                    <a:spcPts val="1200"/>
                  </a:spcAft>
                  <a:buFontTx/>
                  <a:buAutoNum type="arabicPeriod"/>
                </a:pPr>
                <a:r>
                  <a:rPr lang="en-US" sz="2000" dirty="0">
                    <a:latin typeface="Gill Sans" charset="0"/>
                    <a:cs typeface="Gill Sans" charset="0"/>
                    <a:sym typeface="Gill Sans" charset="0"/>
                  </a:rPr>
                  <a:t> ensure airway and respiratory function</a:t>
                </a:r>
              </a:p>
              <a:p>
                <a:pPr>
                  <a:lnSpc>
                    <a:spcPct val="70000"/>
                  </a:lnSpc>
                  <a:spcAft>
                    <a:spcPts val="1200"/>
                  </a:spcAft>
                  <a:buFontTx/>
                  <a:buAutoNum type="arabicPeriod"/>
                </a:pPr>
                <a:r>
                  <a:rPr lang="en-US" sz="2000" dirty="0">
                    <a:latin typeface="Gill Sans" charset="0"/>
                    <a:cs typeface="Gill Sans" charset="0"/>
                    <a:sym typeface="Gill Sans" charset="0"/>
                  </a:rPr>
                  <a:t> prepare for risk of blood loss</a:t>
                </a:r>
              </a:p>
              <a:p>
                <a:pPr>
                  <a:lnSpc>
                    <a:spcPct val="70000"/>
                  </a:lnSpc>
                  <a:spcAft>
                    <a:spcPts val="1200"/>
                  </a:spcAft>
                  <a:buFontTx/>
                  <a:buAutoNum type="arabicPeriod"/>
                </a:pPr>
                <a:r>
                  <a:rPr lang="en-US" sz="2000" dirty="0">
                    <a:latin typeface="Gill Sans" charset="0"/>
                    <a:cs typeface="Gill Sans" charset="0"/>
                    <a:sym typeface="Gill Sans" charset="0"/>
                  </a:rPr>
                  <a:t> avoid allergic/adverse drug reactions</a:t>
                </a:r>
              </a:p>
              <a:p>
                <a:pPr>
                  <a:lnSpc>
                    <a:spcPct val="70000"/>
                  </a:lnSpc>
                  <a:spcAft>
                    <a:spcPts val="1200"/>
                  </a:spcAft>
                  <a:buFontTx/>
                  <a:buAutoNum type="arabicPeriod"/>
                </a:pPr>
                <a:r>
                  <a:rPr lang="en-US" sz="2000" dirty="0">
                    <a:latin typeface="Gill Sans" charset="0"/>
                    <a:cs typeface="Gill Sans" charset="0"/>
                    <a:sym typeface="Gill Sans" charset="0"/>
                  </a:rPr>
                  <a:t> minimize risk for surgical infection</a:t>
                </a:r>
              </a:p>
              <a:p>
                <a:pPr>
                  <a:lnSpc>
                    <a:spcPct val="70000"/>
                  </a:lnSpc>
                  <a:spcAft>
                    <a:spcPts val="1200"/>
                  </a:spcAft>
                  <a:buFontTx/>
                  <a:buAutoNum type="arabicPeriod"/>
                </a:pPr>
                <a:r>
                  <a:rPr lang="en-US" sz="2000" dirty="0">
                    <a:latin typeface="Gill Sans" charset="0"/>
                    <a:cs typeface="Gill Sans" charset="0"/>
                    <a:sym typeface="Gill Sans" charset="0"/>
                  </a:rPr>
                  <a:t> prevent retention of instruments/sponges</a:t>
                </a:r>
              </a:p>
              <a:p>
                <a:pPr>
                  <a:lnSpc>
                    <a:spcPct val="70000"/>
                  </a:lnSpc>
                  <a:spcAft>
                    <a:spcPts val="1200"/>
                  </a:spcAft>
                  <a:buFontTx/>
                  <a:buAutoNum type="arabicPeriod"/>
                </a:pPr>
                <a:r>
                  <a:rPr lang="en-US" sz="2000" dirty="0">
                    <a:latin typeface="Gill Sans" charset="0"/>
                    <a:cs typeface="Gill Sans" charset="0"/>
                    <a:sym typeface="Gill Sans" charset="0"/>
                  </a:rPr>
                  <a:t> identify surgical specimens</a:t>
                </a:r>
              </a:p>
              <a:p>
                <a:pPr>
                  <a:lnSpc>
                    <a:spcPct val="70000"/>
                  </a:lnSpc>
                  <a:spcAft>
                    <a:spcPts val="1200"/>
                  </a:spcAft>
                  <a:buFontTx/>
                  <a:buAutoNum type="arabicPeriod"/>
                </a:pPr>
                <a:r>
                  <a:rPr lang="en-US" sz="2000" dirty="0">
                    <a:latin typeface="Gill Sans" charset="0"/>
                    <a:cs typeface="Gill Sans" charset="0"/>
                    <a:sym typeface="Gill Sans" charset="0"/>
                  </a:rPr>
                  <a:t> communicate and exchange critical information</a:t>
                </a:r>
              </a:p>
              <a:p>
                <a:pPr>
                  <a:lnSpc>
                    <a:spcPct val="70000"/>
                  </a:lnSpc>
                  <a:spcAft>
                    <a:spcPts val="1200"/>
                  </a:spcAft>
                  <a:buFontTx/>
                  <a:buAutoNum type="arabicPeriod"/>
                </a:pPr>
                <a:r>
                  <a:rPr lang="en-US" sz="2000" dirty="0">
                    <a:latin typeface="Gill Sans" charset="0"/>
                    <a:cs typeface="Gill Sans" charset="0"/>
                    <a:sym typeface="Gill Sans" charset="0"/>
                  </a:rPr>
                  <a:t> surveillance of surgical capacity, </a:t>
                </a:r>
              </a:p>
              <a:p>
                <a:pPr marL="431800" lvl="2">
                  <a:lnSpc>
                    <a:spcPct val="7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Gill Sans" charset="0"/>
                    <a:cs typeface="Gill Sans" charset="0"/>
                    <a:sym typeface="Gill Sans" charset="0"/>
                  </a:rPr>
                  <a:t> volume and results</a:t>
                </a:r>
              </a:p>
            </p:txBody>
          </p:sp>
          <p:sp>
            <p:nvSpPr>
              <p:cNvPr id="58371" name="AutoShape 3"/>
              <p:cNvSpPr>
                <a:spLocks/>
              </p:cNvSpPr>
              <p:nvPr/>
            </p:nvSpPr>
            <p:spPr bwMode="auto">
              <a:xfrm>
                <a:off x="180975" y="3866158"/>
                <a:ext cx="4991100" cy="492858"/>
              </a:xfrm>
              <a:prstGeom prst="roundRect">
                <a:avLst>
                  <a:gd name="adj" fmla="val 15000"/>
                </a:avLst>
              </a:prstGeom>
              <a:noFill/>
              <a:ln w="19050">
                <a:solidFill>
                  <a:srgbClr val="86133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8372" name="AutoShape 4"/>
              <p:cNvSpPr>
                <a:spLocks/>
              </p:cNvSpPr>
              <p:nvPr/>
            </p:nvSpPr>
            <p:spPr bwMode="auto">
              <a:xfrm>
                <a:off x="180976" y="2683740"/>
                <a:ext cx="4810125" cy="420882"/>
              </a:xfrm>
              <a:prstGeom prst="roundRect">
                <a:avLst>
                  <a:gd name="adj" fmla="val 15000"/>
                </a:avLst>
              </a:prstGeom>
              <a:noFill/>
              <a:ln w="19050">
                <a:solidFill>
                  <a:srgbClr val="20006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8373" name="Line 5"/>
              <p:cNvSpPr>
                <a:spLocks noChangeShapeType="1"/>
              </p:cNvSpPr>
              <p:nvPr/>
            </p:nvSpPr>
            <p:spPr bwMode="auto">
              <a:xfrm>
                <a:off x="4991101" y="3104623"/>
                <a:ext cx="733424" cy="2369078"/>
              </a:xfrm>
              <a:prstGeom prst="line">
                <a:avLst/>
              </a:prstGeom>
              <a:noFill/>
              <a:ln w="12700">
                <a:solidFill>
                  <a:srgbClr val="200063"/>
                </a:solidFill>
                <a:miter lim="800000"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8374" name="AutoShape 6"/>
              <p:cNvSpPr>
                <a:spLocks/>
              </p:cNvSpPr>
              <p:nvPr/>
            </p:nvSpPr>
            <p:spPr bwMode="auto">
              <a:xfrm>
                <a:off x="180975" y="825501"/>
                <a:ext cx="4991100" cy="469900"/>
              </a:xfrm>
              <a:prstGeom prst="roundRect">
                <a:avLst>
                  <a:gd name="adj" fmla="val 20269"/>
                </a:avLst>
              </a:prstGeom>
              <a:noFill/>
              <a:ln w="19050">
                <a:solidFill>
                  <a:srgbClr val="2B471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8375" name="Line 7"/>
              <p:cNvSpPr>
                <a:spLocks noChangeShapeType="1"/>
              </p:cNvSpPr>
              <p:nvPr/>
            </p:nvSpPr>
            <p:spPr bwMode="auto">
              <a:xfrm>
                <a:off x="5029201" y="1295400"/>
                <a:ext cx="695325" cy="863600"/>
              </a:xfrm>
              <a:prstGeom prst="line">
                <a:avLst/>
              </a:prstGeom>
              <a:noFill/>
              <a:ln w="12700">
                <a:solidFill>
                  <a:srgbClr val="2B4714"/>
                </a:solidFill>
                <a:miter lim="800000"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8376" name="Line 8"/>
              <p:cNvSpPr>
                <a:spLocks noChangeShapeType="1"/>
              </p:cNvSpPr>
              <p:nvPr/>
            </p:nvSpPr>
            <p:spPr bwMode="auto">
              <a:xfrm rot="10800000" flipH="1">
                <a:off x="4486276" y="1371600"/>
                <a:ext cx="1228726" cy="2494557"/>
              </a:xfrm>
              <a:prstGeom prst="line">
                <a:avLst/>
              </a:prstGeom>
              <a:noFill/>
              <a:ln w="12700">
                <a:solidFill>
                  <a:srgbClr val="86133E"/>
                </a:solidFill>
                <a:miter lim="800000"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8377" name="Line 9"/>
              <p:cNvSpPr>
                <a:spLocks noChangeShapeType="1"/>
              </p:cNvSpPr>
              <p:nvPr/>
            </p:nvSpPr>
            <p:spPr bwMode="auto">
              <a:xfrm rot="10800000" flipH="1">
                <a:off x="4486276" y="2730500"/>
                <a:ext cx="1204914" cy="1135658"/>
              </a:xfrm>
              <a:prstGeom prst="line">
                <a:avLst/>
              </a:prstGeom>
              <a:noFill/>
              <a:ln w="12700">
                <a:solidFill>
                  <a:srgbClr val="86133E"/>
                </a:solidFill>
                <a:miter lim="800000"/>
                <a:headEnd type="stealth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65253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6701" y="220134"/>
            <a:ext cx="8943975" cy="6288617"/>
            <a:chOff x="266701" y="220134"/>
            <a:chExt cx="8943975" cy="6288617"/>
          </a:xfrm>
        </p:grpSpPr>
        <p:pic>
          <p:nvPicPr>
            <p:cNvPr id="5939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651" y="220134"/>
              <a:ext cx="3629025" cy="6093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4" name="Rectangle 2"/>
            <p:cNvSpPr>
              <a:spLocks/>
            </p:cNvSpPr>
            <p:nvPr/>
          </p:nvSpPr>
          <p:spPr bwMode="auto">
            <a:xfrm>
              <a:off x="371475" y="909435"/>
              <a:ext cx="4705350" cy="559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>
                <a:spcAft>
                  <a:spcPts val="1200"/>
                </a:spcAft>
              </a:pPr>
              <a:r>
                <a:rPr lang="en-US" b="1" dirty="0">
                  <a:latin typeface="Gill Sans" charset="0"/>
                  <a:cs typeface="Gill Sans" charset="0"/>
                  <a:sym typeface="Gill Sans" charset="0"/>
                </a:rPr>
                <a:t>10 Essential Objectives of Safe Surgery</a:t>
              </a:r>
            </a:p>
            <a:p>
              <a:pPr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correct patient, correct site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prevent harm from anesthesia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ensure airway and respiratory function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prepare for risk of blood loss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avoid allergic/adverse drug reactions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minimize risk for surgical infection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prevent retention of instruments/sponges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identify surgical specimens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communicate and exchange critical information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surveillance of surgical capacity, </a:t>
              </a:r>
            </a:p>
            <a:p>
              <a:pPr marL="431800" lvl="2">
                <a:lnSpc>
                  <a:spcPct val="70000"/>
                </a:lnSpc>
                <a:spcAft>
                  <a:spcPts val="1200"/>
                </a:spcAft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volume and results</a:t>
              </a:r>
            </a:p>
          </p:txBody>
        </p:sp>
        <p:sp>
          <p:nvSpPr>
            <p:cNvPr id="59395" name="AutoShape 3"/>
            <p:cNvSpPr>
              <a:spLocks/>
            </p:cNvSpPr>
            <p:nvPr/>
          </p:nvSpPr>
          <p:spPr bwMode="auto">
            <a:xfrm>
              <a:off x="266701" y="3513725"/>
              <a:ext cx="4886325" cy="1331368"/>
            </a:xfrm>
            <a:prstGeom prst="roundRect">
              <a:avLst>
                <a:gd name="adj" fmla="val 5903"/>
              </a:avLst>
            </a:prstGeom>
            <a:noFill/>
            <a:ln w="12700">
              <a:solidFill>
                <a:srgbClr val="DD206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 flipH="1">
              <a:off x="4724400" y="1191684"/>
              <a:ext cx="1028700" cy="2322041"/>
            </a:xfrm>
            <a:prstGeom prst="line">
              <a:avLst/>
            </a:prstGeom>
            <a:noFill/>
            <a:ln w="12700">
              <a:solidFill>
                <a:srgbClr val="DD2067"/>
              </a:solidFill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06745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84863" y="592167"/>
            <a:ext cx="2565400" cy="4703233"/>
          </a:xfrm>
        </p:spPr>
      </p:pic>
      <p:grpSp>
        <p:nvGrpSpPr>
          <p:cNvPr id="5" name="Group 4"/>
          <p:cNvGrpSpPr/>
          <p:nvPr/>
        </p:nvGrpSpPr>
        <p:grpSpPr>
          <a:xfrm>
            <a:off x="228601" y="463551"/>
            <a:ext cx="5656262" cy="5746749"/>
            <a:chOff x="228601" y="463551"/>
            <a:chExt cx="5656262" cy="5746749"/>
          </a:xfrm>
        </p:grpSpPr>
        <p:sp>
          <p:nvSpPr>
            <p:cNvPr id="60418" name="Rectangle 1"/>
            <p:cNvSpPr>
              <a:spLocks/>
            </p:cNvSpPr>
            <p:nvPr/>
          </p:nvSpPr>
          <p:spPr bwMode="auto">
            <a:xfrm>
              <a:off x="228601" y="463551"/>
              <a:ext cx="5502275" cy="5746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70000"/>
                </a:lnSpc>
                <a:spcAft>
                  <a:spcPts val="1200"/>
                </a:spcAft>
              </a:pPr>
              <a:r>
                <a:rPr lang="en-US" sz="2000" b="1" dirty="0">
                  <a:latin typeface="Gill Sans" charset="0"/>
                  <a:cs typeface="Gill Sans" charset="0"/>
                  <a:sym typeface="Gill Sans" charset="0"/>
                </a:rPr>
                <a:t>10 Essential Objectives of Safe Surgery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correct patient, correct site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prevent harm from anesthesia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ensure airway and respiratory function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prepare for risk of blood loss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avoid allergic/adverse drug reactions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minimize risk for surgical infection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prevent retention of instruments/sponges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identify surgical specimens</a:t>
              </a:r>
            </a:p>
            <a:p>
              <a:pPr>
                <a:lnSpc>
                  <a:spcPct val="70000"/>
                </a:lnSpc>
                <a:spcAft>
                  <a:spcPts val="12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communicate and exchange critical information</a:t>
              </a:r>
            </a:p>
            <a:p>
              <a:pPr>
                <a:spcAft>
                  <a:spcPts val="600"/>
                </a:spcAft>
                <a:buFontTx/>
                <a:buAutoNum type="arabicPeriod"/>
              </a:pPr>
              <a:r>
                <a:rPr lang="en-US" sz="2000" dirty="0">
                  <a:latin typeface="Gill Sans" charset="0"/>
                  <a:cs typeface="Gill Sans" charset="0"/>
                  <a:sym typeface="Gill Sans" charset="0"/>
                </a:rPr>
                <a:t> </a:t>
              </a:r>
              <a:r>
                <a:rPr lang="en-US" sz="2000" b="1" dirty="0">
                  <a:latin typeface="Gill Sans" charset="0"/>
                  <a:cs typeface="Gill Sans" charset="0"/>
                  <a:sym typeface="Gill Sans" charset="0"/>
                </a:rPr>
                <a:t>surveillance of surgical capacity,  </a:t>
              </a:r>
              <a:r>
                <a:rPr lang="en-US" sz="2000" b="1" dirty="0" smtClean="0">
                  <a:latin typeface="Gill Sans" charset="0"/>
                  <a:cs typeface="Gill Sans" charset="0"/>
                  <a:sym typeface="Gill Sans" charset="0"/>
                </a:rPr>
                <a:t>    </a:t>
              </a:r>
            </a:p>
            <a:p>
              <a:pPr>
                <a:spcAft>
                  <a:spcPts val="600"/>
                </a:spcAft>
              </a:pPr>
              <a:r>
                <a:rPr lang="en-US" sz="2000" b="1" dirty="0">
                  <a:latin typeface="Gill Sans" charset="0"/>
                  <a:cs typeface="Gill Sans" charset="0"/>
                  <a:sym typeface="Gill Sans" charset="0"/>
                </a:rPr>
                <a:t> </a:t>
              </a:r>
              <a:r>
                <a:rPr lang="en-US" sz="2000" b="1" dirty="0" smtClean="0">
                  <a:latin typeface="Gill Sans" charset="0"/>
                  <a:cs typeface="Gill Sans" charset="0"/>
                  <a:sym typeface="Gill Sans" charset="0"/>
                </a:rPr>
                <a:t>      volume and results</a:t>
              </a:r>
              <a:endParaRPr lang="en-US" sz="2000" b="1" dirty="0"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60419" name="AutoShape 3"/>
            <p:cNvSpPr>
              <a:spLocks/>
            </p:cNvSpPr>
            <p:nvPr/>
          </p:nvSpPr>
          <p:spPr bwMode="auto">
            <a:xfrm>
              <a:off x="228601" y="4037357"/>
              <a:ext cx="5656262" cy="977900"/>
            </a:xfrm>
            <a:prstGeom prst="roundRect">
              <a:avLst>
                <a:gd name="adj" fmla="val 11190"/>
              </a:avLst>
            </a:prstGeom>
            <a:noFill/>
            <a:ln w="19050">
              <a:solidFill>
                <a:srgbClr val="A8184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51490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39726" y="751417"/>
          <a:ext cx="8412163" cy="5037667"/>
        </p:xfrm>
        <a:graphic>
          <a:graphicData uri="http://schemas.openxmlformats.org/drawingml/2006/table">
            <a:tbl>
              <a:tblPr/>
              <a:tblGrid>
                <a:gridCol w="2803525"/>
                <a:gridCol w="2805113"/>
                <a:gridCol w="2803525"/>
              </a:tblGrid>
              <a:tr h="978003">
                <a:tc gridSpan="3"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Surgical Resources and Environment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Trained Personnel, clean water, consistent light source, consistent suction,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supplemental oxygen, functioning equipment and sterile instruments  </a:t>
                      </a:r>
                    </a:p>
                  </a:txBody>
                  <a:tcPr marL="64294" marR="64294" marT="32151" marB="32151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3299"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Prevention of Surgical Site Infection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Hand washing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Appropriate &amp; judicious use of antibiotics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Antiseptic skin preparation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Atraumatic wound care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Instrument decontamination &amp; sterility</a:t>
                      </a:r>
                    </a:p>
                  </a:txBody>
                  <a:tcPr marL="64294" marR="64294" marT="32151" marB="32151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Safe Anesthesia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Presence of trained anesthesia professional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Anesthesia machine and medication safety check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Pulse Oximetry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BP monitoring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HR monitoring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Temperature monitoring</a:t>
                      </a:r>
                    </a:p>
                  </a:txBody>
                  <a:tcPr marL="64294" marR="64294" marT="32151" marB="32151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Safe Surgical Team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Improved communication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Correct patient, site and procedure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Availability of all team members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Adequate team preparation &amp; planning for the procedure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Confirmation of patient allergies</a:t>
                      </a:r>
                    </a:p>
                  </a:txBody>
                  <a:tcPr marL="64294" marR="64294" marT="32151" marB="32151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20000"/>
                      </a:srgbClr>
                    </a:solidFill>
                  </a:tcPr>
                </a:tc>
              </a:tr>
              <a:tr h="1446365">
                <a:tc gridSpan="3"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Measurement of Surgical Services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Quality Assurance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Peer Review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Palatino" charset="0"/>
                        </a:rPr>
                        <a:t>Monitoring of Outcomes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0"/>
                        <a:cs typeface="ヒラギノ角ゴ ProN W3" charset="0"/>
                        <a:sym typeface="Palatino" charset="0"/>
                      </a:endParaRPr>
                    </a:p>
                  </a:txBody>
                  <a:tcPr marL="64294" marR="64294" marT="32151" marB="32151" anchor="ctr"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455" name="Oval 7"/>
          <p:cNvSpPr>
            <a:spLocks noChangeArrowheads="1"/>
          </p:cNvSpPr>
          <p:nvPr/>
        </p:nvSpPr>
        <p:spPr bwMode="auto">
          <a:xfrm>
            <a:off x="2322514" y="4125385"/>
            <a:ext cx="4232275" cy="1714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4288" tIns="32144" rIns="64288" bIns="3214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8921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5600"/>
            <a:ext cx="8001000" cy="914400"/>
          </a:xfrm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sz="2400" b="1" dirty="0" err="1" smtClean="0">
                <a:solidFill>
                  <a:srgbClr val="000090"/>
                </a:solidFill>
                <a:cs typeface="+mj-cs"/>
              </a:rPr>
              <a:t>Phân</a:t>
            </a:r>
            <a:r>
              <a:rPr lang="fr-FR" sz="24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cs typeface="+mj-cs"/>
              </a:rPr>
              <a:t>bố</a:t>
            </a:r>
            <a:r>
              <a:rPr lang="fr-FR" sz="24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cs typeface="+mj-cs"/>
              </a:rPr>
              <a:t>tuổi</a:t>
            </a:r>
            <a:r>
              <a:rPr lang="fr-FR" sz="24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cs typeface="+mj-cs"/>
              </a:rPr>
              <a:t>và</a:t>
            </a:r>
            <a:r>
              <a:rPr lang="fr-FR" sz="24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cs typeface="+mj-cs"/>
              </a:rPr>
              <a:t>số</a:t>
            </a:r>
            <a:r>
              <a:rPr lang="fr-FR" sz="24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cs typeface="+mj-cs"/>
              </a:rPr>
              <a:t>lượng</a:t>
            </a:r>
            <a:r>
              <a:rPr lang="fr-FR" sz="24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cs typeface="+mj-cs"/>
              </a:rPr>
              <a:t>tử</a:t>
            </a:r>
            <a:r>
              <a:rPr lang="fr-FR" sz="24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cs typeface="+mj-cs"/>
              </a:rPr>
              <a:t>vong</a:t>
            </a:r>
            <a:r>
              <a:rPr lang="fr-FR" sz="24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cs typeface="+mj-cs"/>
              </a:rPr>
              <a:t>thế</a:t>
            </a:r>
            <a:r>
              <a:rPr lang="fr-FR" sz="24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cs typeface="+mj-cs"/>
              </a:rPr>
              <a:t>giới</a:t>
            </a:r>
            <a:r>
              <a:rPr lang="fr-FR" sz="2400" b="1" dirty="0" smtClean="0">
                <a:solidFill>
                  <a:srgbClr val="000090"/>
                </a:solidFill>
                <a:cs typeface="+mj-cs"/>
              </a:rPr>
              <a:t> </a:t>
            </a:r>
            <a:r>
              <a:rPr lang="fr-FR" sz="2400" b="1" dirty="0" err="1" smtClean="0">
                <a:solidFill>
                  <a:srgbClr val="000090"/>
                </a:solidFill>
                <a:cs typeface="+mj-cs"/>
              </a:rPr>
              <a:t>năm</a:t>
            </a:r>
            <a:r>
              <a:rPr lang="fr-FR" sz="2400" b="1" dirty="0" smtClean="0">
                <a:solidFill>
                  <a:srgbClr val="000090"/>
                </a:solidFill>
                <a:cs typeface="+mj-cs"/>
              </a:rPr>
              <a:t> 2004</a:t>
            </a:r>
            <a:endParaRPr lang="en-US" sz="2400" b="1" dirty="0" smtClean="0">
              <a:solidFill>
                <a:srgbClr val="000090"/>
              </a:solidFill>
              <a:cs typeface="+mj-cs"/>
            </a:endParaRPr>
          </a:p>
        </p:txBody>
      </p:sp>
      <p:pic>
        <p:nvPicPr>
          <p:cNvPr id="8194" name="Picture 3" descr="Part2_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60458"/>
            <a:ext cx="7461250" cy="542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4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6"/>
          <p:cNvSpPr>
            <a:spLocks noGrp="1"/>
          </p:cNvSpPr>
          <p:nvPr>
            <p:ph type="title"/>
          </p:nvPr>
        </p:nvSpPr>
        <p:spPr>
          <a:xfrm>
            <a:off x="306388" y="275167"/>
            <a:ext cx="8666162" cy="1143000"/>
          </a:xfrm>
          <a:solidFill>
            <a:srgbClr val="FBFFCB"/>
          </a:solidFill>
        </p:spPr>
        <p:txBody>
          <a:bodyPr/>
          <a:lstStyle/>
          <a:p>
            <a:pPr algn="l"/>
            <a:r>
              <a:rPr lang="en-US" sz="2800" b="1" dirty="0" err="1" smtClean="0">
                <a:latin typeface="Calibri" charset="0"/>
              </a:rPr>
              <a:t>Bài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báo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được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khuyến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cáo</a:t>
            </a:r>
            <a:r>
              <a:rPr lang="en-US" sz="2800" b="1" dirty="0" smtClean="0">
                <a:latin typeface="Calibri" charset="0"/>
              </a:rPr>
              <a:t> ‘</a:t>
            </a:r>
            <a:r>
              <a:rPr lang="en-US" sz="2800" b="1" dirty="0" err="1" smtClean="0">
                <a:latin typeface="Calibri" charset="0"/>
              </a:rPr>
              <a:t>phải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đọc</a:t>
            </a:r>
            <a:r>
              <a:rPr lang="en-US" sz="2800" b="1" dirty="0" smtClean="0">
                <a:latin typeface="Calibri" charset="0"/>
              </a:rPr>
              <a:t>’</a:t>
            </a:r>
            <a:endParaRPr lang="en-US" sz="2800" b="1" dirty="0">
              <a:latin typeface="Calibri" charset="0"/>
            </a:endParaRPr>
          </a:p>
        </p:txBody>
      </p:sp>
      <p:pic>
        <p:nvPicPr>
          <p:cNvPr id="77829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94" t="-545"/>
          <a:stretch>
            <a:fillRect/>
          </a:stretch>
        </p:blipFill>
        <p:spPr>
          <a:xfrm>
            <a:off x="146050" y="1284818"/>
            <a:ext cx="8826500" cy="4931833"/>
          </a:xfrm>
        </p:spPr>
      </p:pic>
    </p:spTree>
    <p:extLst>
      <p:ext uri="{BB962C8B-B14F-4D97-AF65-F5344CB8AC3E}">
        <p14:creationId xmlns:p14="http://schemas.microsoft.com/office/powerpoint/2010/main" xmlns="" val="9882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solidFill>
            <a:srgbClr val="FBFFCB"/>
          </a:solidFill>
        </p:spPr>
        <p:txBody>
          <a:bodyPr/>
          <a:lstStyle/>
          <a:p>
            <a:r>
              <a:rPr lang="en-US" sz="2800" b="1" dirty="0" err="1" smtClean="0">
                <a:latin typeface="Calibri" charset="0"/>
              </a:rPr>
              <a:t>Bài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báo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được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khuyến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cáo</a:t>
            </a:r>
            <a:r>
              <a:rPr lang="en-US" sz="2800" b="1" dirty="0" smtClean="0">
                <a:latin typeface="Calibri" charset="0"/>
              </a:rPr>
              <a:t> ‘</a:t>
            </a:r>
            <a:r>
              <a:rPr lang="en-US" sz="2800" b="1" dirty="0" err="1" smtClean="0">
                <a:latin typeface="Calibri" charset="0"/>
              </a:rPr>
              <a:t>phải</a:t>
            </a:r>
            <a:r>
              <a:rPr lang="en-US" sz="2800" b="1" dirty="0" smtClean="0">
                <a:latin typeface="Calibri" charset="0"/>
              </a:rPr>
              <a:t> </a:t>
            </a:r>
            <a:r>
              <a:rPr lang="en-US" sz="2800" b="1" dirty="0" err="1" smtClean="0">
                <a:latin typeface="Calibri" charset="0"/>
              </a:rPr>
              <a:t>đọc</a:t>
            </a:r>
            <a:r>
              <a:rPr lang="en-US" sz="2800" b="1" dirty="0" smtClean="0">
                <a:latin typeface="Calibri" charset="0"/>
              </a:rPr>
              <a:t>’</a:t>
            </a:r>
            <a:endParaRPr lang="en-US" sz="2800" b="1" dirty="0">
              <a:latin typeface="Calibri" charset="0"/>
            </a:endParaRPr>
          </a:p>
        </p:txBody>
      </p:sp>
      <p:pic>
        <p:nvPicPr>
          <p:cNvPr id="7885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1524001"/>
            <a:ext cx="862647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34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5"/>
          <p:cNvSpPr>
            <a:spLocks noGrp="1"/>
          </p:cNvSpPr>
          <p:nvPr>
            <p:ph type="title"/>
          </p:nvPr>
        </p:nvSpPr>
        <p:spPr>
          <a:xfrm>
            <a:off x="2537680" y="4908551"/>
            <a:ext cx="4294187" cy="1143000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Abadi MT Condensed Light" charset="0"/>
                <a:cs typeface="Abadi MT Condensed Light" charset="0"/>
              </a:rPr>
              <a:t>Florence </a:t>
            </a:r>
            <a:r>
              <a:rPr lang="en-US" b="1" dirty="0">
                <a:solidFill>
                  <a:srgbClr val="FFFFFF"/>
                </a:solidFill>
                <a:latin typeface="Abadi MT Condensed Light" charset="0"/>
                <a:cs typeface="Abadi MT Condensed Light" charset="0"/>
              </a:rPr>
              <a:t>Nightingale </a:t>
            </a:r>
          </a:p>
        </p:txBody>
      </p:sp>
      <p:sp>
        <p:nvSpPr>
          <p:cNvPr id="48130" name="Content Placeholder 6"/>
          <p:cNvSpPr>
            <a:spLocks noGrp="1"/>
          </p:cNvSpPr>
          <p:nvPr>
            <p:ph idx="1"/>
          </p:nvPr>
        </p:nvSpPr>
        <p:spPr>
          <a:xfrm>
            <a:off x="153988" y="1100667"/>
            <a:ext cx="8801100" cy="3048000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n-US" sz="3600" dirty="0" smtClean="0">
                <a:latin typeface="Adobe Caslon Pro Bold"/>
                <a:cs typeface="Adobe Caslon Pro Bold"/>
              </a:rPr>
              <a:t>“</a:t>
            </a:r>
            <a:r>
              <a:rPr lang="en-US" sz="3600" dirty="0" err="1" smtClean="0">
                <a:latin typeface="Adobe Caslon Pro Bold"/>
                <a:cs typeface="Adobe Caslon Pro Bold"/>
              </a:rPr>
              <a:t>Mục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tiêu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cuối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cùng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là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quản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lý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chất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lượng</a:t>
            </a:r>
            <a:r>
              <a:rPr lang="en-US" sz="3600" dirty="0" smtClean="0">
                <a:latin typeface="Adobe Caslon Pro Bold"/>
                <a:cs typeface="Adobe Caslon Pro Bold"/>
              </a:rPr>
              <a:t>.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Tuy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nhiên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bạn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không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thể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quản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lý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chất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lượng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trừ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khi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bạn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có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cách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để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đo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lường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nó</a:t>
            </a:r>
            <a:r>
              <a:rPr lang="en-US" sz="3600" dirty="0" smtClean="0">
                <a:latin typeface="Adobe Caslon Pro Bold"/>
                <a:cs typeface="Adobe Caslon Pro Bold"/>
              </a:rPr>
              <a:t>.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Và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bạn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cũng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không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thể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đo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lường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được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chất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lượng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nếu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bạn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không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theo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dõi</a:t>
            </a:r>
            <a:r>
              <a:rPr lang="en-US" sz="3600" dirty="0" smtClean="0">
                <a:latin typeface="Adobe Caslon Pro Bold"/>
                <a:cs typeface="Adobe Caslon Pro Bold"/>
              </a:rPr>
              <a:t> </a:t>
            </a:r>
            <a:r>
              <a:rPr lang="en-US" sz="3600" dirty="0" err="1" smtClean="0">
                <a:latin typeface="Adobe Caslon Pro Bold"/>
                <a:cs typeface="Adobe Caslon Pro Bold"/>
              </a:rPr>
              <a:t>nó</a:t>
            </a:r>
            <a:r>
              <a:rPr lang="en-US" sz="3600" dirty="0" smtClean="0">
                <a:latin typeface="Adobe Caslon Pro Bold"/>
                <a:cs typeface="Adobe Caslon Pro Bold"/>
              </a:rPr>
              <a:t>”</a:t>
            </a:r>
            <a:endParaRPr lang="en-US" sz="3600" dirty="0">
              <a:latin typeface="Adobe Caslon Pro Bold"/>
              <a:cs typeface="Adobe Caslon Pro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7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Content Placeholder 5" descr="skd181973sd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939"/>
          <a:stretch>
            <a:fillRect/>
          </a:stretch>
        </p:blipFill>
        <p:spPr>
          <a:xfrm>
            <a:off x="1861083" y="940795"/>
            <a:ext cx="5319181" cy="5102290"/>
          </a:xfrm>
        </p:spPr>
      </p:pic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 rot="21444462">
            <a:off x="2782472" y="3805262"/>
            <a:ext cx="3645147" cy="180175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 err="1" smtClean="0">
                <a:solidFill>
                  <a:srgbClr val="000000"/>
                </a:solidFill>
                <a:latin typeface="Constantia" charset="0"/>
              </a:rPr>
              <a:t>Đưa</a:t>
            </a:r>
            <a:r>
              <a:rPr lang="en-US" sz="28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nstantia" charset="0"/>
              </a:rPr>
              <a:t>một</a:t>
            </a:r>
            <a:r>
              <a:rPr lang="en-US" sz="28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nstantia" charset="0"/>
              </a:rPr>
              <a:t>tổ</a:t>
            </a:r>
            <a:r>
              <a:rPr lang="en-US" sz="28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nstantia" charset="0"/>
              </a:rPr>
              <a:t>chức</a:t>
            </a:r>
            <a:r>
              <a:rPr lang="en-US" sz="28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nstantia" charset="0"/>
              </a:rPr>
              <a:t>lên</a:t>
            </a:r>
            <a:r>
              <a:rPr lang="en-US" sz="2800" dirty="0" smtClean="0">
                <a:solidFill>
                  <a:srgbClr val="000000"/>
                </a:solidFill>
                <a:latin typeface="Constantia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Constantia" charset="0"/>
              </a:rPr>
              <a:t>tầu</a:t>
            </a:r>
            <a:r>
              <a:rPr lang="en-US" sz="28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nstantia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nstantia" charset="0"/>
              </a:rPr>
              <a:t>thử</a:t>
            </a:r>
            <a:r>
              <a:rPr lang="en-US" sz="28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nstantia" charset="0"/>
              </a:rPr>
              <a:t>thách</a:t>
            </a:r>
            <a:r>
              <a:rPr lang="en-US" sz="28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nstantia" charset="0"/>
              </a:rPr>
              <a:t>lớn</a:t>
            </a:r>
            <a:r>
              <a:rPr lang="en-US" sz="2800" dirty="0" smtClean="0">
                <a:solidFill>
                  <a:srgbClr val="000000"/>
                </a:solidFill>
                <a:latin typeface="Constantia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onstantia" charset="0"/>
              </a:rPr>
              <a:t>nhất</a:t>
            </a:r>
            <a:r>
              <a:rPr lang="en-US" sz="2800" dirty="0" smtClean="0">
                <a:solidFill>
                  <a:srgbClr val="000000"/>
                </a:solidFill>
                <a:latin typeface="Constantia" charset="0"/>
              </a:rPr>
              <a:t>!</a:t>
            </a:r>
            <a:endParaRPr lang="en-US" sz="2800" dirty="0">
              <a:solidFill>
                <a:srgbClr val="000000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1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Content Placeholder 5" descr="563475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81164" y="591581"/>
            <a:ext cx="5811837" cy="5304367"/>
          </a:xfrm>
        </p:spPr>
      </p:pic>
      <p:sp>
        <p:nvSpPr>
          <p:cNvPr id="90115" name="TextBox 6"/>
          <p:cNvSpPr txBox="1">
            <a:spLocks noChangeArrowheads="1"/>
          </p:cNvSpPr>
          <p:nvPr/>
        </p:nvSpPr>
        <p:spPr bwMode="auto">
          <a:xfrm rot="-177477">
            <a:off x="1905000" y="3716778"/>
            <a:ext cx="34448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 err="1" smtClean="0">
                <a:latin typeface="Franklin Gothic Book" charset="0"/>
              </a:rPr>
              <a:t>Hãy</a:t>
            </a:r>
            <a:r>
              <a:rPr lang="en-US" sz="3600" dirty="0" smtClean="0">
                <a:latin typeface="Franklin Gothic Book" charset="0"/>
              </a:rPr>
              <a:t> </a:t>
            </a:r>
            <a:r>
              <a:rPr lang="en-US" sz="3600" dirty="0" err="1" smtClean="0">
                <a:latin typeface="Franklin Gothic Book" charset="0"/>
              </a:rPr>
              <a:t>là</a:t>
            </a:r>
            <a:r>
              <a:rPr lang="en-US" sz="3600" dirty="0" smtClean="0">
                <a:latin typeface="Franklin Gothic Book" charset="0"/>
              </a:rPr>
              <a:t> </a:t>
            </a:r>
            <a:r>
              <a:rPr lang="en-US" sz="3600" dirty="0" err="1" smtClean="0">
                <a:latin typeface="Franklin Gothic Book" charset="0"/>
              </a:rPr>
              <a:t>người</a:t>
            </a:r>
            <a:r>
              <a:rPr lang="en-US" sz="3600" dirty="0" smtClean="0">
                <a:latin typeface="Franklin Gothic Book" charset="0"/>
              </a:rPr>
              <a:t> </a:t>
            </a:r>
            <a:r>
              <a:rPr lang="en-US" sz="3600" dirty="0" err="1" smtClean="0">
                <a:latin typeface="Franklin Gothic Book" charset="0"/>
              </a:rPr>
              <a:t>lái</a:t>
            </a:r>
            <a:r>
              <a:rPr lang="en-US" sz="3600" dirty="0" smtClean="0">
                <a:latin typeface="Franklin Gothic Book" charset="0"/>
              </a:rPr>
              <a:t> </a:t>
            </a:r>
            <a:r>
              <a:rPr lang="en-US" sz="3600" dirty="0" err="1" smtClean="0">
                <a:latin typeface="Franklin Gothic Book" charset="0"/>
              </a:rPr>
              <a:t>tàu</a:t>
            </a:r>
            <a:r>
              <a:rPr lang="en-US" sz="3600" dirty="0" smtClean="0">
                <a:latin typeface="Franklin Gothic Book" charset="0"/>
              </a:rPr>
              <a:t>!</a:t>
            </a:r>
            <a:endParaRPr lang="en-US" sz="3600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200" dirty="0" err="1" smtClean="0">
                <a:latin typeface="Constantia" charset="0"/>
              </a:rPr>
              <a:t>Cảm</a:t>
            </a:r>
            <a:r>
              <a:rPr lang="en-US" sz="3200" dirty="0" smtClean="0">
                <a:latin typeface="Constantia" charset="0"/>
              </a:rPr>
              <a:t> </a:t>
            </a:r>
            <a:r>
              <a:rPr lang="en-US" sz="3200" dirty="0" err="1" smtClean="0">
                <a:latin typeface="Constantia" charset="0"/>
              </a:rPr>
              <a:t>ơn</a:t>
            </a:r>
            <a:r>
              <a:rPr lang="en-US" sz="3200" dirty="0" smtClean="0">
                <a:latin typeface="Constantia" charset="0"/>
              </a:rPr>
              <a:t> </a:t>
            </a:r>
            <a:r>
              <a:rPr lang="en-US" sz="3200" dirty="0">
                <a:latin typeface="Constantia" charset="0"/>
              </a:rPr>
              <a:t>( </a:t>
            </a:r>
            <a:r>
              <a:rPr lang="en-US" sz="3200" dirty="0" err="1">
                <a:latin typeface="Constantia" charset="0"/>
              </a:rPr>
              <a:t>Maraming</a:t>
            </a:r>
            <a:r>
              <a:rPr lang="en-US" sz="3200" dirty="0">
                <a:latin typeface="Constantia" charset="0"/>
              </a:rPr>
              <a:t> </a:t>
            </a:r>
            <a:r>
              <a:rPr lang="en-US" sz="3200" dirty="0" err="1">
                <a:latin typeface="Constantia" charset="0"/>
              </a:rPr>
              <a:t>Salamat</a:t>
            </a:r>
            <a:r>
              <a:rPr lang="en-US" sz="3200" dirty="0">
                <a:latin typeface="Constantia" charset="0"/>
              </a:rPr>
              <a:t> Po )</a:t>
            </a:r>
            <a:br>
              <a:rPr lang="en-US" sz="3200" dirty="0">
                <a:latin typeface="Constantia" charset="0"/>
              </a:rPr>
            </a:br>
            <a:r>
              <a:rPr lang="en-US" sz="3200" u="sng" dirty="0" smtClean="0">
                <a:latin typeface="Calibri" charset="0"/>
                <a:cs typeface="Calibri" charset="0"/>
              </a:rPr>
              <a:t>florianrnuevo@gmail.com</a:t>
            </a:r>
            <a:endParaRPr lang="en-US" sz="3200" u="sng" dirty="0">
              <a:latin typeface="Calibri" charset="0"/>
              <a:cs typeface="Calibri" charset="0"/>
            </a:endParaRPr>
          </a:p>
        </p:txBody>
      </p:sp>
      <p:pic>
        <p:nvPicPr>
          <p:cNvPr id="91138" name="Content Placeholder 5" descr="j017845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6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Gánh</a:t>
            </a:r>
            <a:r>
              <a:rPr lang="en-US" sz="3600" dirty="0" smtClean="0"/>
              <a:t> </a:t>
            </a:r>
            <a:r>
              <a:rPr lang="en-US" sz="3600" dirty="0" err="1" smtClean="0"/>
              <a:t>nặng</a:t>
            </a:r>
            <a:r>
              <a:rPr lang="en-US" sz="3600" dirty="0" smtClean="0"/>
              <a:t> </a:t>
            </a:r>
            <a:r>
              <a:rPr lang="en-US" sz="3600" dirty="0" err="1" smtClean="0"/>
              <a:t>bệnh</a:t>
            </a:r>
            <a:r>
              <a:rPr lang="en-US" sz="3600" dirty="0" smtClean="0"/>
              <a:t> </a:t>
            </a:r>
            <a:r>
              <a:rPr lang="en-US" sz="3600" dirty="0" err="1" smtClean="0"/>
              <a:t>tật</a:t>
            </a:r>
            <a:r>
              <a:rPr lang="en-US" sz="3600" dirty="0" smtClean="0"/>
              <a:t> </a:t>
            </a:r>
            <a:r>
              <a:rPr lang="en-US" sz="3600" dirty="0" err="1" smtClean="0"/>
              <a:t>toàn</a:t>
            </a:r>
            <a:r>
              <a:rPr lang="en-US" sz="3600" dirty="0" smtClean="0"/>
              <a:t> </a:t>
            </a:r>
            <a:r>
              <a:rPr lang="en-US" sz="3600" dirty="0" err="1" smtClean="0"/>
              <a:t>cầu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xuyên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ngoại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chiếm</a:t>
            </a:r>
            <a:r>
              <a:rPr lang="en-US" dirty="0" smtClean="0"/>
              <a:t> </a:t>
            </a:r>
            <a:r>
              <a:rPr lang="en-US" dirty="0" err="1" smtClean="0"/>
              <a:t>tỷ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 smtClean="0"/>
              <a:t>đáng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gánh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2012,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chấn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giết</a:t>
            </a:r>
            <a:r>
              <a:rPr lang="en-US" dirty="0" smtClean="0"/>
              <a:t> </a:t>
            </a:r>
            <a:r>
              <a:rPr lang="en-US" dirty="0" err="1" smtClean="0"/>
              <a:t>chết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5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khoảng</a:t>
            </a:r>
            <a:r>
              <a:rPr lang="en-US" dirty="0" smtClean="0"/>
              <a:t> 270.000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nữ</a:t>
            </a:r>
            <a:r>
              <a:rPr lang="en-US" dirty="0" smtClean="0"/>
              <a:t> </a:t>
            </a:r>
            <a:r>
              <a:rPr lang="en-US" dirty="0" err="1" smtClean="0"/>
              <a:t>chết</a:t>
            </a:r>
            <a:r>
              <a:rPr lang="en-US" dirty="0" smtClean="0"/>
              <a:t>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thai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err="1" smtClean="0"/>
              <a:t>Tuy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,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ngoại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 ý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mức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lĩnh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41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 err="1" smtClean="0"/>
              <a:t>Điều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nên</a:t>
            </a:r>
            <a:r>
              <a:rPr lang="en-US" sz="3200" dirty="0" smtClean="0"/>
              <a:t> “</a:t>
            </a:r>
            <a:r>
              <a:rPr lang="en-US" sz="3200" dirty="0" err="1" smtClean="0"/>
              <a:t>phẫu</a:t>
            </a:r>
            <a:r>
              <a:rPr lang="en-US" sz="3200" dirty="0" smtClean="0"/>
              <a:t> </a:t>
            </a:r>
            <a:r>
              <a:rPr lang="en-US" sz="3200" dirty="0" err="1" smtClean="0"/>
              <a:t>thuật</a:t>
            </a:r>
            <a:r>
              <a:rPr lang="en-US" sz="3200" dirty="0" smtClean="0"/>
              <a:t> </a:t>
            </a:r>
            <a:r>
              <a:rPr lang="en-US" sz="3200" dirty="0" err="1" smtClean="0"/>
              <a:t>thiết</a:t>
            </a:r>
            <a:r>
              <a:rPr lang="en-US" sz="3200" dirty="0" smtClean="0"/>
              <a:t> </a:t>
            </a:r>
            <a:r>
              <a:rPr lang="en-US" sz="3200" dirty="0" err="1" smtClean="0"/>
              <a:t>yếu</a:t>
            </a:r>
            <a:r>
              <a:rPr lang="en-US" sz="3200" dirty="0" smtClean="0"/>
              <a:t>”?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ban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r>
              <a:rPr lang="en-US" dirty="0" smtClean="0"/>
              <a:t> </a:t>
            </a:r>
            <a:r>
              <a:rPr lang="en-US" dirty="0" err="1" smtClean="0"/>
              <a:t>nặng</a:t>
            </a:r>
            <a:r>
              <a:rPr lang="en-US" dirty="0" smtClean="0"/>
              <a:t> </a:t>
            </a:r>
            <a:r>
              <a:rPr lang="en-US" dirty="0" err="1" smtClean="0"/>
              <a:t>nề</a:t>
            </a:r>
            <a:r>
              <a:rPr lang="en-US" dirty="0" smtClean="0"/>
              <a:t>, </a:t>
            </a:r>
            <a:r>
              <a:rPr lang="en-US" dirty="0" err="1" smtClean="0"/>
              <a:t>và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chi </a:t>
            </a:r>
            <a:r>
              <a:rPr lang="en-US" dirty="0" err="1" smtClean="0"/>
              <a:t>phí</a:t>
            </a:r>
            <a:r>
              <a:rPr lang="en-US" dirty="0" smtClean="0"/>
              <a:t>/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khuyến</a:t>
            </a:r>
            <a:r>
              <a:rPr lang="en-US" dirty="0" smtClean="0"/>
              <a:t> </a:t>
            </a:r>
            <a:r>
              <a:rPr lang="en-US" dirty="0" err="1" smtClean="0"/>
              <a:t>khích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29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S1.0.jp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0399"/>
            <a:ext cx="9144000" cy="619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9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 1.1.jp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4588"/>
            <a:ext cx="9144000" cy="1534160"/>
          </a:xfrm>
          <a:prstGeom prst="rect">
            <a:avLst/>
          </a:prstGeom>
        </p:spPr>
      </p:pic>
      <p:pic>
        <p:nvPicPr>
          <p:cNvPr id="5" name="Picture 4" descr="SS1.1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678"/>
          <a:stretch/>
        </p:blipFill>
        <p:spPr>
          <a:xfrm>
            <a:off x="141099" y="1937392"/>
            <a:ext cx="8826528" cy="420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54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10077</TotalTime>
  <Words>2964</Words>
  <Application>Microsoft Macintosh PowerPoint</Application>
  <PresentationFormat>On-screen Show (4:3)</PresentationFormat>
  <Paragraphs>370</Paragraphs>
  <Slides>55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Clarity</vt:lpstr>
      <vt:lpstr>Những thách thức hiện nay của các nhà GMHS ASEAN</vt:lpstr>
      <vt:lpstr>Mục tiêu bài báo cáo</vt:lpstr>
      <vt:lpstr>Gánh nặng ngoại khoa toàn cầu là gì?</vt:lpstr>
      <vt:lpstr>Những nguyên nhân tử vong hàng đầu và gánh nặng bệnh tật của thế giới năm 2004</vt:lpstr>
      <vt:lpstr>Phân bố tuổi và số lượng tử vong thế giới năm 2004</vt:lpstr>
      <vt:lpstr>Gánh nặng bệnh tật toàn cầu</vt:lpstr>
      <vt:lpstr>Điều gì làm nên “phẫu thuật thiết yếu”?</vt:lpstr>
      <vt:lpstr>Slide 8</vt:lpstr>
      <vt:lpstr>Slide 9</vt:lpstr>
      <vt:lpstr>Slide 10</vt:lpstr>
      <vt:lpstr>Slide 11</vt:lpstr>
      <vt:lpstr>Slide 12</vt:lpstr>
      <vt:lpstr>Ảnh hưởng của phẫu thuật thiết yếu</vt:lpstr>
      <vt:lpstr>Gây mê có ảnh hưởng đến gánh nặng ngoại khoa toàn cầu?</vt:lpstr>
      <vt:lpstr>Slide 15</vt:lpstr>
      <vt:lpstr>Slide 16</vt:lpstr>
      <vt:lpstr>Đông nam Á</vt:lpstr>
      <vt:lpstr>Tây Thái bình dương</vt:lpstr>
      <vt:lpstr>Hiệp hội các quốc gia đông nam Á ASEAN</vt:lpstr>
      <vt:lpstr>Phân loại của NHTG 7.2014 theo thu nhập bình quân đầu người  </vt:lpstr>
      <vt:lpstr>Gây mê và gánh nặng bệnh tật toàn cầu</vt:lpstr>
      <vt:lpstr>Slide 22</vt:lpstr>
      <vt:lpstr>Slide 23</vt:lpstr>
      <vt:lpstr>Bài học rút ra từ nghiên cứu này:</vt:lpstr>
      <vt:lpstr>Slide 25</vt:lpstr>
      <vt:lpstr>Slide 26</vt:lpstr>
      <vt:lpstr>Các loại hình y tế được nghiên cứu</vt:lpstr>
      <vt:lpstr>Slide 28</vt:lpstr>
      <vt:lpstr>Slide 29</vt:lpstr>
      <vt:lpstr> Bài học rút ra từ nghiên cứu của TCYTTG năm 2012 về năng lực gây mê ở các quốc gia có thu nhập thấp và trung bình :</vt:lpstr>
      <vt:lpstr>Năng  lực gây mê ở 22 quốc gia có thu nhập thấp và TB Nghiên cứu năm 2012 của TCYTTG</vt:lpstr>
      <vt:lpstr>Những yếu tố tham gia vào khủng hoảng GM ở các nước có thu nhập thấp và TB</vt:lpstr>
      <vt:lpstr>Kiểm soát đau sau mổ</vt:lpstr>
      <vt:lpstr>Kiểm soát đau sau mổ</vt:lpstr>
      <vt:lpstr>Chúng ta có thể hạn chế khủng hoảng GM bằng cách nào?</vt:lpstr>
      <vt:lpstr>Gánh nặng gây mê và phẫu thuật</vt:lpstr>
      <vt:lpstr>Định hướng tương lai giảm thiểu khủng hoảng GM</vt:lpstr>
      <vt:lpstr>Định hướng tương lai giảm thiểu khủng hoảng GM</vt:lpstr>
      <vt:lpstr>  Một ví dụ mô tả về cải tiến chất lượng</vt:lpstr>
      <vt:lpstr>Quản lý chất lượng = Đo lường + Phân tích số liệu + Cải tiến</vt:lpstr>
      <vt:lpstr> Sử dụng đánh giá kết quả đơn thuần không phải là cách hiệu quả để đánh giá chất lượng điều trị </vt:lpstr>
      <vt:lpstr>A Surgical Safety Checklist to Reduce  Morbidity and Mortality in a Global Population New England Journal of Medicine  Volume 360(5):491-499 January 29, 2009     </vt:lpstr>
      <vt:lpstr>TCYTTG: 10 mục tiêu thiết yếu của an toàn ngoại khoa </vt:lpstr>
      <vt:lpstr>TCYTTG: 10 mục tiêu thiết yếu của an toàn ngoại khoa </vt:lpstr>
      <vt:lpstr>Slide 45</vt:lpstr>
      <vt:lpstr>Slide 46</vt:lpstr>
      <vt:lpstr>Slide 47</vt:lpstr>
      <vt:lpstr>Slide 48</vt:lpstr>
      <vt:lpstr>Slide 49</vt:lpstr>
      <vt:lpstr>Bài báo được khuyến cáo ‘phải đọc’</vt:lpstr>
      <vt:lpstr>Bài báo được khuyến cáo ‘phải đọc’</vt:lpstr>
      <vt:lpstr>Florence Nightingale </vt:lpstr>
      <vt:lpstr>Đưa một tổ chức lên  tầu là thử thách lớn nhất!</vt:lpstr>
      <vt:lpstr>Slide 54</vt:lpstr>
      <vt:lpstr>Cảm ơn ( Maraming Salamat Po ) florianrnuevo@gmail.com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Current Challenges  of the ASEAN Anaesthesiologists</dc:title>
  <dc:creator>Dr. F Rivera-Nuevo</dc:creator>
  <cp:lastModifiedBy>Windows User</cp:lastModifiedBy>
  <cp:revision>46</cp:revision>
  <dcterms:created xsi:type="dcterms:W3CDTF">2016-06-09T08:05:19Z</dcterms:created>
  <dcterms:modified xsi:type="dcterms:W3CDTF">2016-06-19T17:12:15Z</dcterms:modified>
</cp:coreProperties>
</file>