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4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04AFA6A-D8F6-446E-AA13-7AFBEDA1DA33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52BCEF-BA4D-4300-ABBF-D268EFBE6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nda.ox.ac.uk/wfsa/html/u07/u07a_t04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Intrapertoneal</a:t>
            </a:r>
            <a:r>
              <a:rPr lang="en-US" b="1" dirty="0"/>
              <a:t> </a:t>
            </a:r>
            <a:r>
              <a:rPr lang="en-US" b="1" dirty="0" err="1"/>
              <a:t>Lignocaine</a:t>
            </a:r>
            <a:r>
              <a:rPr lang="en-US" b="1" dirty="0"/>
              <a:t> for pain relief after Cesarean Section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743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Aung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Shwe</a:t>
            </a:r>
            <a:r>
              <a:rPr lang="en-US" dirty="0" smtClean="0">
                <a:solidFill>
                  <a:schemeClr val="tx1"/>
                </a:solidFill>
              </a:rPr>
              <a:t> Saw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Department of </a:t>
            </a:r>
            <a:r>
              <a:rPr lang="en-US" dirty="0" err="1" smtClean="0">
                <a:solidFill>
                  <a:schemeClr val="tx1"/>
                </a:solidFill>
              </a:rPr>
              <a:t>Anaesthesia</a:t>
            </a:r>
            <a:r>
              <a:rPr lang="en-US" dirty="0" smtClean="0">
                <a:solidFill>
                  <a:schemeClr val="tx1"/>
                </a:solidFill>
              </a:rPr>
              <a:t> &amp; SICU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Defence</a:t>
            </a:r>
            <a:r>
              <a:rPr lang="en-US" dirty="0" smtClean="0">
                <a:solidFill>
                  <a:schemeClr val="tx1"/>
                </a:solidFill>
              </a:rPr>
              <a:t> Services General Hospital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Yangon , Myanmar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Local  </a:t>
            </a:r>
            <a:r>
              <a:rPr lang="en-US" b="1" dirty="0" err="1"/>
              <a:t>Anaesthetic</a:t>
            </a:r>
            <a:r>
              <a:rPr lang="en-US" b="1" dirty="0"/>
              <a:t>  Agents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Local </a:t>
            </a:r>
            <a:r>
              <a:rPr lang="en-US" dirty="0" err="1"/>
              <a:t>anaesthetic</a:t>
            </a:r>
            <a:r>
              <a:rPr lang="en-US" dirty="0"/>
              <a:t> agents </a:t>
            </a:r>
            <a:r>
              <a:rPr lang="en-US" dirty="0" smtClean="0"/>
              <a:t>are </a:t>
            </a:r>
            <a:r>
              <a:rPr lang="en-US" dirty="0"/>
              <a:t>drugs </a:t>
            </a:r>
            <a:r>
              <a:rPr lang="en-US" dirty="0" smtClean="0"/>
              <a:t>which </a:t>
            </a:r>
            <a:r>
              <a:rPr lang="en-US" dirty="0"/>
              <a:t>produce reversible inhibition of the excitation conduction process in peripheral nerve </a:t>
            </a:r>
            <a:r>
              <a:rPr lang="en-US" dirty="0" err="1"/>
              <a:t>fibres</a:t>
            </a:r>
            <a:r>
              <a:rPr lang="en-US" dirty="0"/>
              <a:t> and nerve endings, and thus produce the loss of sensation in a circumscribed area of the body. (</a:t>
            </a:r>
            <a:r>
              <a:rPr lang="en-US" dirty="0" err="1"/>
              <a:t>Calvey</a:t>
            </a:r>
            <a:r>
              <a:rPr lang="en-US" dirty="0"/>
              <a:t> &amp; Williams, 1997</a:t>
            </a:r>
            <a:r>
              <a:rPr lang="en-US" dirty="0" smtClean="0"/>
              <a:t>).</a:t>
            </a:r>
          </a:p>
          <a:p>
            <a:pPr algn="just"/>
            <a:r>
              <a:rPr lang="en-US" dirty="0"/>
              <a:t>Most local </a:t>
            </a:r>
            <a:r>
              <a:rPr lang="en-US" dirty="0" err="1"/>
              <a:t>anaesthetics</a:t>
            </a:r>
            <a:r>
              <a:rPr lang="en-US" dirty="0"/>
              <a:t> also produce some degree of vasodilatation, and they may be rapidly absorbed after local injection. </a:t>
            </a:r>
            <a:endParaRPr lang="en-US" dirty="0" smtClean="0"/>
          </a:p>
          <a:p>
            <a:pPr algn="just"/>
            <a:r>
              <a:rPr lang="en-US" dirty="0" smtClean="0"/>
              <a:t>Consequently</a:t>
            </a:r>
            <a:r>
              <a:rPr lang="en-US" dirty="0"/>
              <a:t>, vasoconstrictors are frequently added </a:t>
            </a:r>
            <a:r>
              <a:rPr lang="en-US" dirty="0" smtClean="0"/>
              <a:t>t </a:t>
            </a:r>
            <a:r>
              <a:rPr lang="en-US" dirty="0"/>
              <a:t>in order to enhance their potency and prolong their duration of action ,</a:t>
            </a:r>
            <a:r>
              <a:rPr lang="en-US" dirty="0" smtClean="0"/>
              <a:t> </a:t>
            </a:r>
            <a:r>
              <a:rPr lang="en-US" dirty="0"/>
              <a:t>decrease the systemic toxicity and increase the safety margin of local </a:t>
            </a:r>
            <a:r>
              <a:rPr lang="en-US" dirty="0" err="1"/>
              <a:t>anaesthetics</a:t>
            </a:r>
            <a:r>
              <a:rPr lang="en-US" dirty="0"/>
              <a:t> .</a:t>
            </a: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Review on </a:t>
            </a:r>
            <a:r>
              <a:rPr lang="en-US" b="1" dirty="0" err="1"/>
              <a:t>Intraperitoneal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/>
              <a:t>Local </a:t>
            </a:r>
            <a:r>
              <a:rPr lang="en-US" b="1" dirty="0" err="1"/>
              <a:t>Anaesthetic</a:t>
            </a:r>
            <a:r>
              <a:rPr lang="en-US" b="1" dirty="0"/>
              <a:t> Agents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>
                <a:solidFill>
                  <a:schemeClr val="bg1"/>
                </a:solidFill>
              </a:rPr>
              <a:t>Narchi</a:t>
            </a:r>
            <a:r>
              <a:rPr lang="en-US" b="1" dirty="0">
                <a:solidFill>
                  <a:schemeClr val="bg1"/>
                </a:solidFill>
              </a:rPr>
              <a:t> P, et. al. 1992 </a:t>
            </a:r>
            <a:r>
              <a:rPr lang="en-US" dirty="0"/>
              <a:t>studied serum concentration of local </a:t>
            </a:r>
            <a:r>
              <a:rPr lang="en-US" dirty="0" err="1"/>
              <a:t>anaesthetics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following </a:t>
            </a:r>
            <a:r>
              <a:rPr lang="en-US" dirty="0" err="1"/>
              <a:t>intraperitoneal</a:t>
            </a:r>
            <a:r>
              <a:rPr lang="en-US" dirty="0"/>
              <a:t> administration during laparoscopy. </a:t>
            </a:r>
          </a:p>
          <a:p>
            <a:pPr algn="just"/>
            <a:r>
              <a:rPr lang="en-US" dirty="0"/>
              <a:t>A toxic level was not found ,</a:t>
            </a:r>
            <a:r>
              <a:rPr lang="en-US" dirty="0" smtClean="0"/>
              <a:t> </a:t>
            </a:r>
            <a:r>
              <a:rPr lang="en-US" dirty="0"/>
              <a:t>suggested that  the </a:t>
            </a:r>
            <a:r>
              <a:rPr lang="en-US" dirty="0" err="1"/>
              <a:t>intraperitoneal</a:t>
            </a:r>
            <a:r>
              <a:rPr lang="en-US" dirty="0"/>
              <a:t> use of doses of </a:t>
            </a:r>
            <a:r>
              <a:rPr lang="en-US" b="1" dirty="0"/>
              <a:t>400 mg </a:t>
            </a:r>
            <a:r>
              <a:rPr lang="en-US" b="1" dirty="0" err="1"/>
              <a:t>lidocaine</a:t>
            </a:r>
            <a:r>
              <a:rPr lang="en-US" b="1" dirty="0"/>
              <a:t> or 100 mg </a:t>
            </a:r>
            <a:r>
              <a:rPr lang="en-US" b="1" dirty="0" err="1"/>
              <a:t>bupivacaine</a:t>
            </a:r>
            <a:r>
              <a:rPr lang="en-US" dirty="0"/>
              <a:t> </a:t>
            </a:r>
            <a:r>
              <a:rPr lang="en-US" dirty="0" smtClean="0"/>
              <a:t>was </a:t>
            </a:r>
            <a:r>
              <a:rPr lang="en-US" dirty="0"/>
              <a:t>safe and </a:t>
            </a:r>
            <a:r>
              <a:rPr lang="en-US" dirty="0" err="1" smtClean="0"/>
              <a:t>lidocaine</a:t>
            </a:r>
            <a:r>
              <a:rPr lang="en-US" dirty="0" smtClean="0"/>
              <a:t> </a:t>
            </a:r>
            <a:r>
              <a:rPr lang="en-US" dirty="0"/>
              <a:t>containing epinephrine appeared to pose even less risk than plain solutions.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Narchi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P,et.al</a:t>
            </a:r>
            <a:r>
              <a:rPr lang="en-US" b="1" dirty="0">
                <a:solidFill>
                  <a:schemeClr val="bg1"/>
                </a:solidFill>
              </a:rPr>
              <a:t> (1991) and </a:t>
            </a:r>
            <a:r>
              <a:rPr lang="en-US" b="1" dirty="0" err="1">
                <a:solidFill>
                  <a:schemeClr val="bg1"/>
                </a:solidFill>
              </a:rPr>
              <a:t>Benhamou</a:t>
            </a:r>
            <a:r>
              <a:rPr lang="en-US" b="1" dirty="0">
                <a:solidFill>
                  <a:schemeClr val="bg1"/>
                </a:solidFill>
              </a:rPr>
              <a:t> D, et.al. (1994)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dirty="0" err="1"/>
              <a:t>I</a:t>
            </a:r>
            <a:r>
              <a:rPr lang="en-US" dirty="0" err="1" smtClean="0"/>
              <a:t>ntraperitoneal</a:t>
            </a:r>
            <a:r>
              <a:rPr lang="en-US" dirty="0" smtClean="0"/>
              <a:t> </a:t>
            </a:r>
            <a:r>
              <a:rPr lang="en-US" dirty="0"/>
              <a:t>administration of 80 ml of 0.5% </a:t>
            </a:r>
            <a:r>
              <a:rPr lang="en-US" dirty="0" err="1"/>
              <a:t>lidocaine</a:t>
            </a:r>
            <a:r>
              <a:rPr lang="en-US" dirty="0"/>
              <a:t> with epinephrine (320 000 dilution) in laparoscopic </a:t>
            </a:r>
            <a:r>
              <a:rPr lang="en-US" dirty="0" err="1"/>
              <a:t>gynaecological</a:t>
            </a:r>
            <a:r>
              <a:rPr lang="en-US" dirty="0"/>
              <a:t> procedures was effective in reducing postoperative shoulder pain and pelvic pain, and  no analgesic requirement during the first 48 postoperative hours.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Pasqualucci</a:t>
            </a:r>
            <a:r>
              <a:rPr lang="en-US" b="1" dirty="0">
                <a:solidFill>
                  <a:schemeClr val="bg1"/>
                </a:solidFill>
              </a:rPr>
              <a:t> A, et.al. (1996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/>
              <a:t>administration of 20ml of 0.5% </a:t>
            </a:r>
            <a:r>
              <a:rPr lang="en-US" dirty="0" err="1"/>
              <a:t>bupivicaine</a:t>
            </a:r>
            <a:r>
              <a:rPr lang="en-US" dirty="0"/>
              <a:t> </a:t>
            </a:r>
            <a:r>
              <a:rPr lang="en-US" dirty="0" smtClean="0"/>
              <a:t>both </a:t>
            </a:r>
            <a:r>
              <a:rPr lang="en-US" dirty="0"/>
              <a:t>before and after laparoscopic </a:t>
            </a:r>
            <a:r>
              <a:rPr lang="en-US" dirty="0" err="1" smtClean="0"/>
              <a:t>cholecystectomy</a:t>
            </a:r>
            <a:endParaRPr lang="en-US" dirty="0" smtClean="0"/>
          </a:p>
          <a:p>
            <a:pPr algn="just"/>
            <a:r>
              <a:rPr lang="en-US" dirty="0" smtClean="0"/>
              <a:t>significantly </a:t>
            </a:r>
            <a:r>
              <a:rPr lang="en-US" dirty="0"/>
              <a:t>reduce postoperative pain intensity and analgesic </a:t>
            </a:r>
            <a:r>
              <a:rPr lang="en-US" dirty="0" smtClean="0"/>
              <a:t>requirement.</a:t>
            </a:r>
          </a:p>
          <a:p>
            <a:pPr algn="just"/>
            <a:r>
              <a:rPr lang="en-US" dirty="0"/>
              <a:t>R</a:t>
            </a:r>
            <a:r>
              <a:rPr lang="en-US" dirty="0" smtClean="0"/>
              <a:t>educe </a:t>
            </a:r>
            <a:r>
              <a:rPr lang="en-US" dirty="0"/>
              <a:t>metabolic endocrine </a:t>
            </a:r>
            <a:r>
              <a:rPr lang="en-US" dirty="0" smtClean="0"/>
              <a:t>responses(blood </a:t>
            </a:r>
            <a:r>
              <a:rPr lang="en-US" dirty="0"/>
              <a:t>glucose and </a:t>
            </a:r>
            <a:r>
              <a:rPr lang="en-US" dirty="0" err="1"/>
              <a:t>cortisol</a:t>
            </a:r>
            <a:r>
              <a:rPr lang="en-US" dirty="0"/>
              <a:t> concentration</a:t>
            </a:r>
            <a:r>
              <a:rPr lang="en-US" dirty="0" smtClean="0"/>
              <a:t>).</a:t>
            </a:r>
          </a:p>
          <a:p>
            <a:pPr algn="just"/>
            <a:r>
              <a:rPr lang="en-US" b="1" dirty="0" smtClean="0"/>
              <a:t> Conclusion </a:t>
            </a:r>
            <a:r>
              <a:rPr lang="en-US" dirty="0" smtClean="0"/>
              <a:t>:preemptive </a:t>
            </a:r>
            <a:r>
              <a:rPr lang="en-US" dirty="0"/>
              <a:t>analgesia was more effective.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err="1" smtClean="0">
                <a:solidFill>
                  <a:schemeClr val="bg1"/>
                </a:solidFill>
              </a:rPr>
              <a:t>Joris</a:t>
            </a:r>
            <a:r>
              <a:rPr lang="en-US" sz="3600" dirty="0" smtClean="0">
                <a:solidFill>
                  <a:schemeClr val="bg1"/>
                </a:solidFill>
              </a:rPr>
              <a:t> ,et.al.(1995)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Intraperitoneal</a:t>
            </a:r>
            <a:r>
              <a:rPr lang="en-US" dirty="0" smtClean="0"/>
              <a:t> administration of 80 ml of </a:t>
            </a:r>
            <a:r>
              <a:rPr lang="en-US" dirty="0" err="1" smtClean="0"/>
              <a:t>bupivacaine</a:t>
            </a:r>
            <a:r>
              <a:rPr lang="en-US" dirty="0" smtClean="0"/>
              <a:t> 0.125% with epinephrine 1/200 000 after laparoscopic </a:t>
            </a:r>
            <a:r>
              <a:rPr lang="en-US" dirty="0" err="1" smtClean="0"/>
              <a:t>cholecystectomy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intensity of total pain and analgesic consumption of controlled group and studied group were similar. </a:t>
            </a:r>
          </a:p>
          <a:p>
            <a:r>
              <a:rPr lang="en-US" dirty="0" smtClean="0"/>
              <a:t>Conclusion: that </a:t>
            </a:r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 err="1" smtClean="0"/>
              <a:t>bupivacaine</a:t>
            </a:r>
            <a:r>
              <a:rPr lang="en-US" dirty="0" smtClean="0"/>
              <a:t> is not effective for treating any type of pain after laparoscopic </a:t>
            </a:r>
            <a:r>
              <a:rPr lang="en-US" dirty="0" err="1" smtClean="0"/>
              <a:t>cholecystectomy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err="1" smtClean="0">
                <a:solidFill>
                  <a:schemeClr val="bg1"/>
                </a:solidFill>
              </a:rPr>
              <a:t>Ali,et.al</a:t>
            </a:r>
            <a:r>
              <a:rPr lang="en-US" sz="3600" dirty="0" smtClean="0">
                <a:solidFill>
                  <a:schemeClr val="bg1"/>
                </a:solidFill>
              </a:rPr>
              <a:t>.(1998)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lidocaine</a:t>
            </a:r>
            <a:r>
              <a:rPr lang="en-US" dirty="0" smtClean="0"/>
              <a:t> 400 mg, </a:t>
            </a:r>
            <a:r>
              <a:rPr lang="en-US" dirty="0" err="1" smtClean="0"/>
              <a:t>bupivacaine</a:t>
            </a:r>
            <a:r>
              <a:rPr lang="en-US" dirty="0" smtClean="0"/>
              <a:t> 100 mg or saline into the peritoneal cavity after total abdominal hysterectomy .</a:t>
            </a:r>
          </a:p>
          <a:p>
            <a:r>
              <a:rPr lang="en-US" dirty="0" smtClean="0"/>
              <a:t>Conclusion :no significant difference in pain scores or morphine consumption for 48 h after operation</a:t>
            </a:r>
            <a:endParaRPr lang="en-US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Advantage of </a:t>
            </a:r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 err="1" smtClean="0"/>
              <a:t>lignocaine</a:t>
            </a:r>
            <a:r>
              <a:rPr lang="en-US" dirty="0" smtClean="0"/>
              <a:t> is prevention of peritoneal adhesion .</a:t>
            </a:r>
          </a:p>
          <a:p>
            <a:r>
              <a:rPr lang="en-US" dirty="0" smtClean="0"/>
              <a:t> Adhesions occur due to peritoneal inflammation following surgical manipulation or infection.</a:t>
            </a:r>
          </a:p>
          <a:p>
            <a:r>
              <a:rPr lang="en-US" dirty="0" smtClean="0"/>
              <a:t> Local rinsing using normal saline is usually effective for preventing adhesion formation following Laparoscopic Ovarian Pick-up LOPU </a:t>
            </a:r>
            <a:r>
              <a:rPr lang="en-US" b="1" dirty="0" smtClean="0">
                <a:solidFill>
                  <a:schemeClr val="bg1"/>
                </a:solidFill>
              </a:rPr>
              <a:t>(Teixeira et al. 2011 )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Lidocaine</a:t>
            </a:r>
            <a:r>
              <a:rPr lang="en-US" dirty="0" smtClean="0"/>
              <a:t> rinsing solution revealed promising results in rats with respect to the prevention of </a:t>
            </a:r>
            <a:r>
              <a:rPr lang="en-US" dirty="0" err="1" smtClean="0"/>
              <a:t>intraperitoneal</a:t>
            </a:r>
            <a:r>
              <a:rPr lang="en-US" dirty="0" smtClean="0"/>
              <a:t> adhesion formation, possibly due to modulation of oxidative stress, in an experimental peritonitis model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err="1" smtClean="0">
                <a:solidFill>
                  <a:schemeClr val="bg1"/>
                </a:solidFill>
              </a:rPr>
              <a:t>Brocco</a:t>
            </a:r>
            <a:r>
              <a:rPr lang="en-US" b="1" dirty="0" smtClean="0">
                <a:solidFill>
                  <a:schemeClr val="bg1"/>
                </a:solidFill>
              </a:rPr>
              <a:t> et al. 2008 )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Postoperative pain after cesarean delivery can have a significant negative impact on the mother's ability to care for her newborn and lead to complications such as: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thromboembolism</a:t>
            </a:r>
            <a:r>
              <a:rPr lang="en-US" dirty="0" smtClean="0"/>
              <a:t>,</a:t>
            </a:r>
          </a:p>
          <a:p>
            <a:r>
              <a:rPr lang="en-US" dirty="0" smtClean="0"/>
              <a:t> chronic pain, and </a:t>
            </a:r>
          </a:p>
          <a:p>
            <a:r>
              <a:rPr lang="en-US" dirty="0" smtClean="0"/>
              <a:t>depression. </a:t>
            </a:r>
          </a:p>
          <a:p>
            <a:pPr>
              <a:buNone/>
            </a:pPr>
            <a:r>
              <a:rPr lang="en-US" dirty="0" smtClean="0"/>
              <a:t>	Postoperative analgesia for cesarean delivery has undergone remarkable improvement and is currently based on a multimodal approach . </a:t>
            </a:r>
          </a:p>
          <a:p>
            <a:r>
              <a:rPr lang="en-US" dirty="0" smtClean="0"/>
              <a:t>Despite this some patients still experience moderate to severe pain after cesarean delivery.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is a large growing body of evidence to support the use of </a:t>
            </a:r>
            <a:r>
              <a:rPr lang="en-US" dirty="0" err="1" smtClean="0"/>
              <a:t>intraperitoneal</a:t>
            </a:r>
            <a:r>
              <a:rPr lang="en-US" dirty="0" smtClean="0"/>
              <a:t> local anesthetic to reduce postoperative pain.</a:t>
            </a:r>
          </a:p>
          <a:p>
            <a:r>
              <a:rPr lang="en-US" dirty="0" smtClean="0"/>
              <a:t> However, there is a lack of data to support its use in </a:t>
            </a:r>
            <a:r>
              <a:rPr lang="en-US" dirty="0" err="1" smtClean="0"/>
              <a:t>postcesarean</a:t>
            </a:r>
            <a:r>
              <a:rPr lang="en-US" dirty="0" smtClean="0"/>
              <a:t> delivery pain.</a:t>
            </a:r>
          </a:p>
          <a:p>
            <a:r>
              <a:rPr lang="en-US" dirty="0" smtClean="0"/>
              <a:t>The instillation of local anesthetic into the peritoneum has been found to be safe and effective.</a:t>
            </a:r>
          </a:p>
          <a:p>
            <a:r>
              <a:rPr lang="en-US" dirty="0" smtClean="0"/>
              <a:t> reducing postoperative pain and morphine consumption after abdominal surgery. </a:t>
            </a:r>
          </a:p>
          <a:p>
            <a:r>
              <a:rPr lang="en-US" dirty="0" smtClean="0"/>
              <a:t>no case report of clinical toxicity in any of the trials.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Pain is an unpleasant sensory and emotional experience associated with actual or potential tissue damage.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pain following abdominal surgery is particularly severe. </a:t>
            </a:r>
            <a:endParaRPr lang="en-US" dirty="0" smtClean="0"/>
          </a:p>
          <a:p>
            <a:pPr algn="just"/>
            <a:r>
              <a:rPr lang="en-US" dirty="0" smtClean="0"/>
              <a:t>Any </a:t>
            </a:r>
            <a:r>
              <a:rPr lang="en-US" dirty="0"/>
              <a:t>postoperative analgesia technique should meet three </a:t>
            </a:r>
            <a:r>
              <a:rPr lang="en-US" dirty="0" smtClean="0"/>
              <a:t>criteria </a:t>
            </a:r>
            <a:r>
              <a:rPr lang="en-US" dirty="0"/>
              <a:t>–effectiveness, universal applicability and safety. </a:t>
            </a:r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currently various methods of postoperative pain relief are available, none has matched the requirement of an ideal one.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In Myanmar </a:t>
            </a:r>
          </a:p>
          <a:p>
            <a:r>
              <a:rPr lang="en-US" dirty="0" smtClean="0"/>
              <a:t> Cesarean Section are usually done by spinal </a:t>
            </a:r>
            <a:r>
              <a:rPr lang="en-US" dirty="0" err="1" smtClean="0"/>
              <a:t>anaesthesia</a:t>
            </a:r>
            <a:r>
              <a:rPr lang="en-US" dirty="0" smtClean="0"/>
              <a:t>  ,  with 0.5% </a:t>
            </a:r>
            <a:r>
              <a:rPr lang="en-US" dirty="0" err="1" smtClean="0"/>
              <a:t>Marcaine</a:t>
            </a:r>
            <a:r>
              <a:rPr lang="en-US" dirty="0" smtClean="0"/>
              <a:t> 2.4 to 2.6 ml with </a:t>
            </a:r>
            <a:r>
              <a:rPr lang="en-US" dirty="0" err="1" smtClean="0"/>
              <a:t>Fentanyl</a:t>
            </a:r>
            <a:r>
              <a:rPr lang="en-US" dirty="0" smtClean="0"/>
              <a:t> 10ug . </a:t>
            </a:r>
          </a:p>
          <a:p>
            <a:r>
              <a:rPr lang="en-US" dirty="0" smtClean="0"/>
              <a:t>For post operative pain ,  </a:t>
            </a:r>
            <a:r>
              <a:rPr lang="en-US" dirty="0" err="1" smtClean="0"/>
              <a:t>Diclofenac</a:t>
            </a:r>
            <a:r>
              <a:rPr lang="en-US" dirty="0" smtClean="0"/>
              <a:t> 75 mg &amp; </a:t>
            </a:r>
            <a:r>
              <a:rPr lang="en-US" dirty="0" err="1" smtClean="0"/>
              <a:t>Paracetamol</a:t>
            </a:r>
            <a:r>
              <a:rPr lang="en-US" dirty="0" smtClean="0"/>
              <a:t> 500 mg suppository were given at the end of operation &amp; 8hourly . </a:t>
            </a:r>
          </a:p>
          <a:p>
            <a:r>
              <a:rPr lang="en-US" dirty="0" err="1" smtClean="0"/>
              <a:t>Tramadol</a:t>
            </a:r>
            <a:r>
              <a:rPr lang="en-US" dirty="0" smtClean="0"/>
              <a:t> or </a:t>
            </a:r>
            <a:r>
              <a:rPr lang="en-US" dirty="0" err="1" smtClean="0"/>
              <a:t>ketorolac</a:t>
            </a:r>
            <a:r>
              <a:rPr lang="en-US" dirty="0" smtClean="0"/>
              <a:t>  were given depending on patient demand. </a:t>
            </a:r>
          </a:p>
          <a:p>
            <a:r>
              <a:rPr lang="en-US" dirty="0" smtClean="0"/>
              <a:t>About 1/3 of the patient were complained for  </a:t>
            </a:r>
            <a:r>
              <a:rPr lang="en-US" dirty="0" err="1" smtClean="0"/>
              <a:t>insufficent</a:t>
            </a:r>
            <a:r>
              <a:rPr lang="en-US" dirty="0" smtClean="0"/>
              <a:t> pain management on 3</a:t>
            </a:r>
            <a:r>
              <a:rPr lang="en-US" baseline="30000" dirty="0" smtClean="0"/>
              <a:t>rd</a:t>
            </a:r>
            <a:r>
              <a:rPr lang="en-US" dirty="0" smtClean="0"/>
              <a:t> post operative day.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In our daily </a:t>
            </a:r>
            <a:r>
              <a:rPr lang="en-US" b="1" dirty="0" err="1" smtClean="0"/>
              <a:t>anaesthesia</a:t>
            </a:r>
            <a:r>
              <a:rPr lang="en-US" b="1" dirty="0" smtClean="0"/>
              <a:t> practice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 err="1" smtClean="0"/>
              <a:t>lignocaine</a:t>
            </a:r>
            <a:r>
              <a:rPr lang="en-US" dirty="0" smtClean="0"/>
              <a:t> was used for post operative pain management for </a:t>
            </a:r>
            <a:r>
              <a:rPr lang="en-US" dirty="0" err="1" smtClean="0"/>
              <a:t>laproscopic</a:t>
            </a:r>
            <a:r>
              <a:rPr lang="en-US" dirty="0" smtClean="0"/>
              <a:t> </a:t>
            </a:r>
            <a:r>
              <a:rPr lang="en-US" dirty="0" err="1" smtClean="0"/>
              <a:t>cholecystectomy</a:t>
            </a:r>
            <a:r>
              <a:rPr lang="en-US" dirty="0" smtClean="0"/>
              <a:t> , open </a:t>
            </a:r>
            <a:r>
              <a:rPr lang="en-US" dirty="0" err="1" smtClean="0"/>
              <a:t>cholecystectomy</a:t>
            </a:r>
            <a:r>
              <a:rPr lang="en-US" dirty="0" smtClean="0"/>
              <a:t> , </a:t>
            </a:r>
            <a:r>
              <a:rPr lang="en-US" dirty="0" err="1" smtClean="0"/>
              <a:t>laparotomy</a:t>
            </a:r>
            <a:r>
              <a:rPr lang="en-US" dirty="0" smtClean="0"/>
              <a:t>  &amp;  total abdominal hysterectomy.</a:t>
            </a:r>
          </a:p>
          <a:p>
            <a:r>
              <a:rPr lang="en-US" dirty="0" smtClean="0"/>
              <a:t> We have no experience on cesarean sections previously 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We started to use </a:t>
            </a:r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 err="1" smtClean="0"/>
              <a:t>lignocaine</a:t>
            </a:r>
            <a:r>
              <a:rPr lang="en-US" dirty="0" smtClean="0"/>
              <a:t> 200 mg on cesarean section since 2012.</a:t>
            </a:r>
          </a:p>
          <a:p>
            <a:r>
              <a:rPr lang="en-US" dirty="0" smtClean="0"/>
              <a:t>Total CS cases	: 820 cases , </a:t>
            </a:r>
          </a:p>
          <a:p>
            <a:r>
              <a:rPr lang="en-US" dirty="0" smtClean="0"/>
              <a:t>IPL           		: 780 cases.</a:t>
            </a:r>
          </a:p>
          <a:p>
            <a:r>
              <a:rPr lang="en-US" dirty="0" smtClean="0"/>
              <a:t>No IPL      		: 40 cases</a:t>
            </a:r>
          </a:p>
          <a:p>
            <a:pPr>
              <a:buNone/>
            </a:pPr>
            <a:r>
              <a:rPr lang="en-US" dirty="0" smtClean="0"/>
              <a:t>    ( Patient with obesity &amp; diabetes mellitus cases were not gave </a:t>
            </a:r>
            <a:r>
              <a:rPr lang="en-US" dirty="0" err="1" smtClean="0"/>
              <a:t>intrapertoneal</a:t>
            </a:r>
            <a:r>
              <a:rPr lang="en-US" dirty="0" smtClean="0"/>
              <a:t> </a:t>
            </a:r>
            <a:r>
              <a:rPr lang="en-US" dirty="0" err="1" smtClean="0"/>
              <a:t>Lignocaine</a:t>
            </a:r>
            <a:r>
              <a:rPr lang="en-US" dirty="0" smtClean="0"/>
              <a:t>.) 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IPL group ( 780 patients )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r>
              <a:rPr lang="en-US" dirty="0" smtClean="0"/>
              <a:t> complaining pain at 4 to 6 hour     	    :</a:t>
            </a:r>
            <a:r>
              <a:rPr lang="en-US" b="1" dirty="0" smtClean="0"/>
              <a:t>40</a:t>
            </a:r>
            <a:r>
              <a:rPr lang="en-US" dirty="0" smtClean="0"/>
              <a:t> pts.    ( gave </a:t>
            </a:r>
            <a:r>
              <a:rPr lang="en-US" dirty="0" err="1" smtClean="0"/>
              <a:t>ketorolac</a:t>
            </a:r>
            <a:r>
              <a:rPr lang="en-US" dirty="0" smtClean="0"/>
              <a:t> 30 mg single dose )</a:t>
            </a:r>
          </a:p>
          <a:p>
            <a:r>
              <a:rPr lang="en-US" dirty="0" smtClean="0"/>
              <a:t> requested for pain medication at night:</a:t>
            </a:r>
            <a:r>
              <a:rPr lang="en-US" b="1" dirty="0" smtClean="0"/>
              <a:t>43</a:t>
            </a:r>
            <a:r>
              <a:rPr lang="en-US" dirty="0" smtClean="0"/>
              <a:t> pts.  ( </a:t>
            </a:r>
            <a:r>
              <a:rPr lang="en-US" dirty="0" err="1" smtClean="0"/>
              <a:t>gaveTramadol</a:t>
            </a:r>
            <a:r>
              <a:rPr lang="en-US" dirty="0" smtClean="0"/>
              <a:t> 50 mg .)</a:t>
            </a:r>
          </a:p>
          <a:p>
            <a:pPr algn="just">
              <a:buNone/>
            </a:pPr>
            <a:r>
              <a:rPr lang="en-US" dirty="0" smtClean="0"/>
              <a:t>	 </a:t>
            </a:r>
            <a:r>
              <a:rPr lang="en-US" b="1" i="1" dirty="0" smtClean="0">
                <a:solidFill>
                  <a:srgbClr val="FF0000"/>
                </a:solidFill>
              </a:rPr>
              <a:t>All patient were satisfied with the pain management on 3</a:t>
            </a:r>
            <a:r>
              <a:rPr lang="en-US" b="1" i="1" baseline="30000" dirty="0" smtClean="0">
                <a:solidFill>
                  <a:srgbClr val="FF0000"/>
                </a:solidFill>
              </a:rPr>
              <a:t>rd</a:t>
            </a:r>
            <a:r>
              <a:rPr lang="en-US" b="1" i="1" dirty="0" smtClean="0">
                <a:solidFill>
                  <a:srgbClr val="FF0000"/>
                </a:solidFill>
              </a:rPr>
              <a:t> post operative day questioning .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NIPL group ( 40 patients )</a:t>
            </a:r>
          </a:p>
          <a:p>
            <a:r>
              <a:rPr lang="en-US" dirty="0" smtClean="0"/>
              <a:t>pain at 2 hours 		:18 patients.</a:t>
            </a:r>
          </a:p>
          <a:p>
            <a:pPr>
              <a:buNone/>
            </a:pPr>
            <a:r>
              <a:rPr lang="en-US" dirty="0" smtClean="0"/>
              <a:t>	 ( </a:t>
            </a:r>
            <a:r>
              <a:rPr lang="en-US" dirty="0" err="1" smtClean="0"/>
              <a:t>Ketorolac</a:t>
            </a:r>
            <a:r>
              <a:rPr lang="en-US" dirty="0" smtClean="0"/>
              <a:t> 30 mg ) </a:t>
            </a:r>
          </a:p>
          <a:p>
            <a:r>
              <a:rPr lang="en-US" dirty="0" smtClean="0"/>
              <a:t>Pain at 4 hours			: 8 patients.                                       ( </a:t>
            </a:r>
            <a:r>
              <a:rPr lang="en-US" dirty="0" err="1" smtClean="0"/>
              <a:t>Ketorolac</a:t>
            </a:r>
            <a:r>
              <a:rPr lang="en-US" dirty="0" smtClean="0"/>
              <a:t> 30 mg  )</a:t>
            </a:r>
          </a:p>
          <a:p>
            <a:r>
              <a:rPr lang="en-US" dirty="0" smtClean="0"/>
              <a:t>pain at night 			: 40 patients.</a:t>
            </a:r>
          </a:p>
          <a:p>
            <a:pPr>
              <a:buNone/>
            </a:pPr>
            <a:r>
              <a:rPr lang="en-US" dirty="0" smtClean="0"/>
              <a:t>	 ( </a:t>
            </a:r>
            <a:r>
              <a:rPr lang="en-US" dirty="0" err="1" smtClean="0"/>
              <a:t>Tramadol</a:t>
            </a:r>
            <a:r>
              <a:rPr lang="en-US" dirty="0" smtClean="0"/>
              <a:t> 50 mg ) .</a:t>
            </a:r>
          </a:p>
          <a:p>
            <a:r>
              <a:rPr lang="en-US" dirty="0" smtClean="0"/>
              <a:t> nausea after </a:t>
            </a:r>
            <a:r>
              <a:rPr lang="en-US" dirty="0" err="1" smtClean="0"/>
              <a:t>Tramadol</a:t>
            </a:r>
            <a:r>
              <a:rPr lang="en-US" dirty="0" smtClean="0"/>
              <a:t> 	: 12 patients. 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i="1" dirty="0" smtClean="0">
                <a:solidFill>
                  <a:srgbClr val="FF0000"/>
                </a:solidFill>
              </a:rPr>
              <a:t>9 cases were not satisfied with the pain management on 3</a:t>
            </a:r>
            <a:r>
              <a:rPr lang="en-US" b="1" i="1" baseline="30000" dirty="0" smtClean="0">
                <a:solidFill>
                  <a:srgbClr val="FF0000"/>
                </a:solidFill>
              </a:rPr>
              <a:t>rd</a:t>
            </a:r>
            <a:r>
              <a:rPr lang="en-US" b="1" i="1" dirty="0" smtClean="0">
                <a:solidFill>
                  <a:srgbClr val="FF0000"/>
                </a:solidFill>
              </a:rPr>
              <a:t> post operative day questioning.</a:t>
            </a:r>
          </a:p>
          <a:p>
            <a:pPr>
              <a:buNone/>
            </a:pPr>
            <a:r>
              <a:rPr lang="en-US" i="1" dirty="0" smtClean="0"/>
              <a:t> </a:t>
            </a:r>
            <a:endParaRPr lang="en-US" i="1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IPL group (came back for LSCS )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cesarean section	: 33 patients 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cesarean section		: 9patients.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i="1" dirty="0" smtClean="0">
                <a:solidFill>
                  <a:srgbClr val="FF0000"/>
                </a:solidFill>
              </a:rPr>
              <a:t>None of the cases had found  no </a:t>
            </a:r>
            <a:r>
              <a:rPr lang="en-US" b="1" i="1" dirty="0" err="1" smtClean="0">
                <a:solidFill>
                  <a:srgbClr val="FF0000"/>
                </a:solidFill>
              </a:rPr>
              <a:t>intraperitoneal</a:t>
            </a:r>
            <a:r>
              <a:rPr lang="en-US" b="1" i="1" dirty="0" smtClean="0">
                <a:solidFill>
                  <a:srgbClr val="FF0000"/>
                </a:solidFill>
              </a:rPr>
              <a:t> adhesions.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Hypotension after IPL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than 10 mmHg	: 400 patients.</a:t>
            </a:r>
          </a:p>
          <a:p>
            <a:r>
              <a:rPr lang="en-US" dirty="0" smtClean="0"/>
              <a:t>10 – 20 mmHg		: 272 patients.</a:t>
            </a:r>
          </a:p>
          <a:p>
            <a:r>
              <a:rPr lang="en-US" dirty="0" smtClean="0"/>
              <a:t>More than 2o mmHg	: 108 patients.</a:t>
            </a:r>
          </a:p>
          <a:p>
            <a:r>
              <a:rPr lang="en-US" dirty="0" smtClean="0"/>
              <a:t>Ephedrine 6 mg		: 250 patients.</a:t>
            </a:r>
          </a:p>
          <a:p>
            <a:r>
              <a:rPr lang="en-US" dirty="0" smtClean="0"/>
              <a:t>Ephedrine 6 – 12 mg	: 130 patients.</a:t>
            </a:r>
          </a:p>
          <a:p>
            <a:pPr>
              <a:buNone/>
            </a:pPr>
            <a:r>
              <a:rPr lang="en-US" dirty="0" smtClean="0"/>
              <a:t>	( All cases Blood Pressure drop more than 20 mmHg  have given fluid less than 1000 ml 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According to my 4 years experience on </a:t>
            </a:r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 err="1" smtClean="0"/>
              <a:t>Lignocaine</a:t>
            </a:r>
            <a:r>
              <a:rPr lang="en-US" dirty="0" smtClean="0"/>
              <a:t> for post operative pain management in cesarean section :</a:t>
            </a:r>
          </a:p>
          <a:p>
            <a:pPr algn="just"/>
            <a:r>
              <a:rPr lang="en-US" b="1" i="1" dirty="0" smtClean="0"/>
              <a:t>it was really effective &amp; got patient satisfaction in pain management. </a:t>
            </a:r>
          </a:p>
          <a:p>
            <a:pPr algn="just"/>
            <a:r>
              <a:rPr lang="en-US" b="1" i="1" dirty="0" smtClean="0"/>
              <a:t>It also had prevention on peritoneal adhesion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18288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  <a:latin typeface="Ayar Nayon" pitchFamily="2" charset="0"/>
                <a:cs typeface="Ayar Nayon" pitchFamily="2" charset="0"/>
              </a:rPr>
              <a:t>Thank You</a:t>
            </a:r>
            <a:endParaRPr lang="en-US" sz="8000" b="1" dirty="0">
              <a:solidFill>
                <a:schemeClr val="tx1"/>
              </a:solidFill>
              <a:latin typeface="Ayar Nayon" pitchFamily="2" charset="0"/>
              <a:cs typeface="Ayar Nayon" pitchFamily="2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Administration of </a:t>
            </a:r>
            <a:r>
              <a:rPr lang="en-US" dirty="0" err="1"/>
              <a:t>intraperitoneal</a:t>
            </a:r>
            <a:r>
              <a:rPr lang="en-US" dirty="0"/>
              <a:t> local </a:t>
            </a:r>
            <a:r>
              <a:rPr lang="en-US" dirty="0" smtClean="0"/>
              <a:t>anesthetic - </a:t>
            </a:r>
            <a:r>
              <a:rPr lang="en-US" dirty="0"/>
              <a:t>a method of reducing postoperative </a:t>
            </a:r>
            <a:r>
              <a:rPr lang="en-US" dirty="0" smtClean="0"/>
              <a:t>pain</a:t>
            </a:r>
          </a:p>
          <a:p>
            <a:pPr algn="just"/>
            <a:r>
              <a:rPr lang="en-US" dirty="0" smtClean="0"/>
              <a:t>First </a:t>
            </a:r>
            <a:r>
              <a:rPr lang="en-US" dirty="0"/>
              <a:t>evaluated </a:t>
            </a:r>
            <a:r>
              <a:rPr lang="en-US" dirty="0" smtClean="0"/>
              <a:t>in </a:t>
            </a:r>
            <a:r>
              <a:rPr lang="en-US" dirty="0" err="1"/>
              <a:t>gynaecological</a:t>
            </a:r>
            <a:r>
              <a:rPr lang="en-US" dirty="0"/>
              <a:t> laparoscopic surgery </a:t>
            </a:r>
            <a:endParaRPr lang="en-US" dirty="0" smtClean="0"/>
          </a:p>
          <a:p>
            <a:pPr algn="just"/>
            <a:r>
              <a:rPr lang="en-US" dirty="0"/>
              <a:t>Its application in laparoscopic cholecystectomy was initially examined </a:t>
            </a:r>
            <a:r>
              <a:rPr lang="en-US" dirty="0" smtClean="0"/>
              <a:t>in 1993</a:t>
            </a:r>
          </a:p>
          <a:p>
            <a:pPr algn="just"/>
            <a:r>
              <a:rPr lang="en-US" dirty="0"/>
              <a:t>Since then, many trials -</a:t>
            </a:r>
            <a:r>
              <a:rPr lang="en-US" dirty="0" smtClean="0"/>
              <a:t>published </a:t>
            </a:r>
            <a:r>
              <a:rPr lang="en-US" dirty="0"/>
              <a:t>worldwide. </a:t>
            </a:r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a number -</a:t>
            </a:r>
            <a:r>
              <a:rPr lang="en-US" dirty="0" smtClean="0"/>
              <a:t>significant  </a:t>
            </a:r>
            <a:r>
              <a:rPr lang="en-US" dirty="0"/>
              <a:t>postoperative pain </a:t>
            </a:r>
            <a:r>
              <a:rPr lang="en-US" dirty="0" smtClean="0"/>
              <a:t>relief, some- </a:t>
            </a:r>
            <a:r>
              <a:rPr lang="en-US" dirty="0"/>
              <a:t>no benefit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02020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Epidural analgesia -</a:t>
            </a:r>
            <a:r>
              <a:rPr lang="en-US" dirty="0" smtClean="0"/>
              <a:t> </a:t>
            </a:r>
            <a:r>
              <a:rPr lang="en-US" dirty="0"/>
              <a:t>commonly </a:t>
            </a:r>
            <a:r>
              <a:rPr lang="en-US" dirty="0" smtClean="0"/>
              <a:t>used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/>
              <a:t>procedure </a:t>
            </a:r>
            <a:r>
              <a:rPr lang="en-US" dirty="0" smtClean="0"/>
              <a:t>-not </a:t>
            </a:r>
            <a:r>
              <a:rPr lang="en-US" dirty="0"/>
              <a:t>undertaken previously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A</a:t>
            </a:r>
            <a:r>
              <a:rPr lang="en-US" dirty="0" smtClean="0"/>
              <a:t>ttractive alternative- </a:t>
            </a:r>
            <a:r>
              <a:rPr lang="en-US" dirty="0"/>
              <a:t>relatively easy and noninvasive technique and is free of the risk of major neurological injury</a:t>
            </a:r>
          </a:p>
        </p:txBody>
      </p:sp>
    </p:spTree>
    <p:extLst>
      <p:ext uri="{BB962C8B-B14F-4D97-AF65-F5344CB8AC3E}">
        <p14:creationId xmlns:p14="http://schemas.microsoft.com/office/powerpoint/2010/main" xmlns="" val="25804487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Williamson,KM</a:t>
            </a:r>
            <a:r>
              <a:rPr lang="en-US" b="1" dirty="0"/>
              <a:t>, et.al. 1997 </a:t>
            </a:r>
            <a:r>
              <a:rPr lang="en-US" dirty="0"/>
              <a:t>found in their preliminary randomized study :</a:t>
            </a:r>
            <a:r>
              <a:rPr lang="en-US" dirty="0" smtClean="0"/>
              <a:t> </a:t>
            </a:r>
            <a:r>
              <a:rPr lang="en-US" dirty="0"/>
              <a:t>administration of </a:t>
            </a:r>
            <a:r>
              <a:rPr lang="en-US" dirty="0" err="1"/>
              <a:t>lidocaine</a:t>
            </a:r>
            <a:r>
              <a:rPr lang="en-US" dirty="0"/>
              <a:t> 200mg into peritoneal cavity after total abdominal hysterectomy was associated with measurable analgesic </a:t>
            </a:r>
            <a:r>
              <a:rPr lang="en-US" dirty="0" smtClean="0"/>
              <a:t>effect</a:t>
            </a:r>
            <a:r>
              <a:rPr lang="en-US" dirty="0"/>
              <a:t>(</a:t>
            </a:r>
            <a:r>
              <a:rPr lang="en-US" dirty="0" smtClean="0"/>
              <a:t> </a:t>
            </a:r>
            <a:r>
              <a:rPr lang="en-US" dirty="0"/>
              <a:t>low serum concentrations of </a:t>
            </a:r>
            <a:r>
              <a:rPr lang="en-US" dirty="0" err="1"/>
              <a:t>lidocaine</a:t>
            </a:r>
            <a:r>
              <a:rPr lang="en-US" dirty="0"/>
              <a:t> (highest 0.87 mcg/ml</a:t>
            </a:r>
            <a:r>
              <a:rPr lang="en-US" dirty="0" smtClean="0"/>
              <a:t>)) </a:t>
            </a:r>
            <a:r>
              <a:rPr lang="en-US" dirty="0"/>
              <a:t>and </a:t>
            </a:r>
          </a:p>
          <a:p>
            <a:pPr algn="just"/>
            <a:r>
              <a:rPr lang="en-US" dirty="0" smtClean="0"/>
              <a:t> It </a:t>
            </a:r>
            <a:r>
              <a:rPr lang="en-US" dirty="0"/>
              <a:t>should be possible to administer a larger dose of 400 mg without fear of approaching toxic concentrations (5 mcg/ml).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Management of acute postoperative pain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algn="just"/>
            <a:r>
              <a:rPr lang="en-US" dirty="0"/>
              <a:t>The World Federation of Societies of </a:t>
            </a:r>
            <a:r>
              <a:rPr lang="en-US" dirty="0" err="1"/>
              <a:t>Anaesthesiologists</a:t>
            </a:r>
            <a:r>
              <a:rPr lang="en-US" dirty="0"/>
              <a:t> (WFSA) Analgesic Ladder has </a:t>
            </a:r>
            <a:r>
              <a:rPr lang="en-US" dirty="0" smtClean="0"/>
              <a:t>been </a:t>
            </a:r>
            <a:r>
              <a:rPr lang="en-US" dirty="0"/>
              <a:t>developed to treat acute </a:t>
            </a:r>
            <a:r>
              <a:rPr lang="en-US" dirty="0" smtClean="0"/>
              <a:t>pain.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[Fig 1b]"/>
          <p:cNvPicPr/>
          <p:nvPr/>
        </p:nvPicPr>
        <p:blipFill>
          <a:blip r:embed="rId2" r:link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-10000"/>
          </a:blip>
          <a:srcRect/>
          <a:stretch>
            <a:fillRect/>
          </a:stretch>
        </p:blipFill>
        <p:spPr bwMode="auto">
          <a:xfrm>
            <a:off x="1295400" y="3276600"/>
            <a:ext cx="6705600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New concepts in acute pain therapy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Pre-emptive analgesia, </a:t>
            </a:r>
            <a:r>
              <a:rPr lang="en-US" dirty="0" smtClean="0"/>
              <a:t> </a:t>
            </a:r>
            <a:r>
              <a:rPr lang="en-US" dirty="0"/>
              <a:t>the introduction of an analgesic regime before the onset of noxious </a:t>
            </a:r>
            <a:r>
              <a:rPr lang="en-US" dirty="0" smtClean="0"/>
              <a:t>stimuli.</a:t>
            </a:r>
          </a:p>
          <a:p>
            <a:pPr algn="just"/>
            <a:r>
              <a:rPr lang="en-US" dirty="0" smtClean="0"/>
              <a:t> Preventing </a:t>
            </a:r>
            <a:r>
              <a:rPr lang="en-US" dirty="0"/>
              <a:t>sensitization of the nervous system to subsequent stimuli that could amplify pain. 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The most effective preemptive analgesic regimes are  </a:t>
            </a:r>
            <a:r>
              <a:rPr lang="en-US" dirty="0" smtClean="0"/>
              <a:t>“limiting </a:t>
            </a:r>
            <a:r>
              <a:rPr lang="en-US" dirty="0"/>
              <a:t>sensitization of the nervous system throughout the entire </a:t>
            </a:r>
            <a:r>
              <a:rPr lang="en-US" dirty="0" err="1"/>
              <a:t>perioperaitve</a:t>
            </a:r>
            <a:r>
              <a:rPr lang="en-US" dirty="0"/>
              <a:t> </a:t>
            </a:r>
            <a:r>
              <a:rPr lang="en-US" dirty="0" smtClean="0"/>
              <a:t>period.” </a:t>
            </a:r>
            <a:r>
              <a:rPr lang="en-US" b="1" dirty="0"/>
              <a:t>(Gottschalk and Smith, 1998).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Pain is thought to be inadequately treated in one half of all surgical procedures. </a:t>
            </a:r>
          </a:p>
          <a:p>
            <a:pPr algn="just"/>
            <a:r>
              <a:rPr lang="en-US" dirty="0"/>
              <a:t>U</a:t>
            </a:r>
            <a:r>
              <a:rPr lang="en-US" dirty="0" smtClean="0"/>
              <a:t>npleasantness</a:t>
            </a:r>
            <a:r>
              <a:rPr lang="en-US" dirty="0"/>
              <a:t>, painful experiences can </a:t>
            </a:r>
            <a:r>
              <a:rPr lang="en-US" dirty="0" smtClean="0"/>
              <a:t>imprint </a:t>
            </a:r>
            <a:r>
              <a:rPr lang="en-US" dirty="0"/>
              <a:t>on the nervous system</a:t>
            </a:r>
            <a:r>
              <a:rPr lang="en-US" dirty="0" smtClean="0"/>
              <a:t>, </a:t>
            </a:r>
            <a:r>
              <a:rPr lang="en-US" dirty="0"/>
              <a:t>(</a:t>
            </a:r>
            <a:r>
              <a:rPr lang="en-US" dirty="0" err="1"/>
              <a:t>hyperalgesia</a:t>
            </a:r>
            <a:r>
              <a:rPr lang="en-US" dirty="0"/>
              <a:t>) and causing typically painless sensations to be experienced as pain (</a:t>
            </a:r>
            <a:r>
              <a:rPr lang="en-US" dirty="0" err="1"/>
              <a:t>allodynia</a:t>
            </a:r>
            <a:r>
              <a:rPr lang="en-US" dirty="0"/>
              <a:t>). 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Prior </a:t>
            </a:r>
            <a:r>
              <a:rPr lang="en-US" dirty="0"/>
              <a:t>painful experiences are a known predictor of increased pain and analgesic use in subsequent surgery </a:t>
            </a:r>
            <a:r>
              <a:rPr lang="en-US" b="1" dirty="0"/>
              <a:t>(</a:t>
            </a:r>
            <a:r>
              <a:rPr lang="en-US" b="1" dirty="0" err="1"/>
              <a:t>Bachiocco</a:t>
            </a:r>
            <a:r>
              <a:rPr lang="en-US" b="1" dirty="0"/>
              <a:t> et al, 1993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The Peritoneum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172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peritoneal </a:t>
            </a:r>
            <a:r>
              <a:rPr lang="en-US" dirty="0" smtClean="0"/>
              <a:t>membrane : </a:t>
            </a:r>
            <a:r>
              <a:rPr lang="en-US" dirty="0"/>
              <a:t>divided into </a:t>
            </a:r>
            <a:r>
              <a:rPr lang="en-US" dirty="0" smtClean="0"/>
              <a:t> </a:t>
            </a:r>
            <a:r>
              <a:rPr lang="en-US" i="1" dirty="0" smtClean="0"/>
              <a:t>visceral peritoneum</a:t>
            </a:r>
            <a:r>
              <a:rPr lang="en-US" dirty="0" smtClean="0"/>
              <a:t>  </a:t>
            </a:r>
            <a:r>
              <a:rPr lang="en-US" i="1" dirty="0"/>
              <a:t>parietal </a:t>
            </a:r>
            <a:r>
              <a:rPr lang="en-US" i="1" dirty="0" smtClean="0"/>
              <a:t>peritoneum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functions of the peritoneum are pain perception, visceral lubrication, fluid and particulate absorption, inflammatory and immune responses and </a:t>
            </a:r>
            <a:r>
              <a:rPr lang="en-US" dirty="0" err="1"/>
              <a:t>fibrinolytic</a:t>
            </a:r>
            <a:r>
              <a:rPr lang="en-US" dirty="0"/>
              <a:t> activity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R</a:t>
            </a:r>
            <a:r>
              <a:rPr lang="en-US" dirty="0" smtClean="0"/>
              <a:t>ichly </a:t>
            </a:r>
            <a:r>
              <a:rPr lang="en-US" dirty="0"/>
              <a:t>supplied with nerves and, when irritated, causes pain accurately localized to the affected area.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338</TotalTime>
  <Words>983</Words>
  <Application>Microsoft Office PowerPoint</Application>
  <PresentationFormat>On-screen Show (4:3)</PresentationFormat>
  <Paragraphs>117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Intrapertoneal Lignocaine for pain relief after Cesarean Section </vt:lpstr>
      <vt:lpstr>INTRODUCTION</vt:lpstr>
      <vt:lpstr>Slide 3</vt:lpstr>
      <vt:lpstr>Slide 4</vt:lpstr>
      <vt:lpstr>Slide 5</vt:lpstr>
      <vt:lpstr>Management of acute postoperative pain </vt:lpstr>
      <vt:lpstr>New concepts in acute pain therapy </vt:lpstr>
      <vt:lpstr>Slide 8</vt:lpstr>
      <vt:lpstr>The Peritoneum </vt:lpstr>
      <vt:lpstr>Local  Anaesthetic  Agents  </vt:lpstr>
      <vt:lpstr>Review on Intraperitoneal  Local Anaesthetic Agents </vt:lpstr>
      <vt:lpstr>Slide 12</vt:lpstr>
      <vt:lpstr>Slide 13</vt:lpstr>
      <vt:lpstr>Joris ,et.al.(1995)</vt:lpstr>
      <vt:lpstr>Ali,et.al.(1998)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Hypotension after IPL</vt:lpstr>
      <vt:lpstr>Conclusion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Intrapertoneal Lignocaine for pain relief after Cesarean Section</dc:title>
  <dc:creator>PROLINK</dc:creator>
  <cp:lastModifiedBy>Windows User</cp:lastModifiedBy>
  <cp:revision>41</cp:revision>
  <dcterms:created xsi:type="dcterms:W3CDTF">2016-05-13T10:12:58Z</dcterms:created>
  <dcterms:modified xsi:type="dcterms:W3CDTF">2016-06-22T03:19:54Z</dcterms:modified>
</cp:coreProperties>
</file>