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318B0-BB3C-4ED3-963E-72CC9157FC46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3A4C-FA19-4A10-9C9C-89C16106FB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940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318B0-BB3C-4ED3-963E-72CC9157FC46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3A4C-FA19-4A10-9C9C-89C16106FB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712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318B0-BB3C-4ED3-963E-72CC9157FC46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3A4C-FA19-4A10-9C9C-89C16106FB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230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318B0-BB3C-4ED3-963E-72CC9157FC46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3A4C-FA19-4A10-9C9C-89C16106FB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688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318B0-BB3C-4ED3-963E-72CC9157FC46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3A4C-FA19-4A10-9C9C-89C16106FB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599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318B0-BB3C-4ED3-963E-72CC9157FC46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3A4C-FA19-4A10-9C9C-89C16106FB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716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318B0-BB3C-4ED3-963E-72CC9157FC46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3A4C-FA19-4A10-9C9C-89C16106FB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4328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318B0-BB3C-4ED3-963E-72CC9157FC46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3A4C-FA19-4A10-9C9C-89C16106FB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6281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318B0-BB3C-4ED3-963E-72CC9157FC46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3A4C-FA19-4A10-9C9C-89C16106FB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6951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318B0-BB3C-4ED3-963E-72CC9157FC46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3A4C-FA19-4A10-9C9C-89C16106FB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054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318B0-BB3C-4ED3-963E-72CC9157FC46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3A4C-FA19-4A10-9C9C-89C16106FB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4778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318B0-BB3C-4ED3-963E-72CC9157FC46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43A4C-FA19-4A10-9C9C-89C16106FB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7145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ĐIỀU </a:t>
            </a:r>
            <a:r>
              <a:rPr lang="en-US" sz="6000" b="1" dirty="0"/>
              <a:t>TRỊ TIÊU SỢI HUYẾT </a:t>
            </a:r>
            <a:r>
              <a:rPr lang="en-US" sz="6000" b="1" dirty="0" err="1"/>
              <a:t>rt</a:t>
            </a:r>
            <a:r>
              <a:rPr lang="en-US" sz="6000" b="1" dirty="0"/>
              <a:t>- PA CHO BỆNH NHÂN HUYẾT KHỐI VAN 2 LÁ CƠ HỌC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			       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dirty="0" err="1" smtClean="0"/>
              <a:t>Võ</a:t>
            </a:r>
            <a:r>
              <a:rPr lang="en-US" dirty="0" smtClean="0"/>
              <a:t> </a:t>
            </a: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473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Kết</a:t>
            </a:r>
            <a:r>
              <a:rPr lang="en-US" b="1" dirty="0" smtClean="0"/>
              <a:t> </a:t>
            </a:r>
            <a:r>
              <a:rPr lang="en-US" b="1" dirty="0" err="1" smtClean="0"/>
              <a:t>quả</a:t>
            </a:r>
            <a:r>
              <a:rPr lang="en-US" b="1" dirty="0" smtClean="0"/>
              <a:t> </a:t>
            </a:r>
            <a:r>
              <a:rPr lang="en-US" b="1" dirty="0" err="1" smtClean="0"/>
              <a:t>điều</a:t>
            </a:r>
            <a:r>
              <a:rPr lang="en-US" b="1" dirty="0" smtClean="0"/>
              <a:t> </a:t>
            </a:r>
            <a:r>
              <a:rPr lang="en-US" b="1" dirty="0" err="1" smtClean="0"/>
              <a:t>trị</a:t>
            </a:r>
            <a:endParaRPr lang="en-US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94554032"/>
              </p:ext>
            </p:extLst>
          </p:nvPr>
        </p:nvGraphicFramePr>
        <p:xfrm>
          <a:off x="611560" y="1412774"/>
          <a:ext cx="7776864" cy="47633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5790"/>
                <a:gridCol w="2584693"/>
                <a:gridCol w="2586381"/>
              </a:tblGrid>
              <a:tr h="9776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 err="1">
                          <a:effectLst/>
                        </a:rPr>
                        <a:t>Kết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r>
                        <a:rPr lang="en-US" sz="3600" dirty="0" err="1">
                          <a:effectLst/>
                        </a:rPr>
                        <a:t>quả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N</a:t>
                      </a:r>
                      <a:endParaRPr lang="en-US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Tỷ  lệ %</a:t>
                      </a:r>
                      <a:endParaRPr lang="en-US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3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 err="1">
                          <a:effectLst/>
                        </a:rPr>
                        <a:t>Thành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r>
                        <a:rPr lang="en-US" sz="3600" dirty="0" err="1">
                          <a:effectLst/>
                        </a:rPr>
                        <a:t>công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r>
                        <a:rPr lang="en-US" sz="3600" dirty="0" err="1">
                          <a:effectLst/>
                        </a:rPr>
                        <a:t>hoàn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r>
                        <a:rPr lang="en-US" sz="3600" dirty="0" err="1">
                          <a:effectLst/>
                        </a:rPr>
                        <a:t>toàn</a:t>
                      </a:r>
                      <a:endParaRPr lang="en-US" sz="3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(</a:t>
                      </a:r>
                      <a:r>
                        <a:rPr lang="en-US" sz="3600" dirty="0" err="1">
                          <a:effectLst/>
                        </a:rPr>
                        <a:t>ngay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r>
                        <a:rPr lang="en-US" sz="3600" dirty="0" err="1">
                          <a:effectLst/>
                        </a:rPr>
                        <a:t>sau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r>
                        <a:rPr lang="en-US" sz="3600" dirty="0" err="1">
                          <a:effectLst/>
                        </a:rPr>
                        <a:t>khi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r>
                        <a:rPr lang="en-US" sz="3600" dirty="0" err="1">
                          <a:effectLst/>
                        </a:rPr>
                        <a:t>truyền</a:t>
                      </a:r>
                      <a:r>
                        <a:rPr lang="en-US" sz="3600" dirty="0">
                          <a:effectLst/>
                        </a:rPr>
                        <a:t>)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21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87,5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556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Thành công sau đó</a:t>
                      </a:r>
                      <a:endParaRPr lang="en-US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3</a:t>
                      </a:r>
                      <a:endParaRPr lang="en-US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12,5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4081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i="1" dirty="0"/>
              <a:t>So </a:t>
            </a:r>
            <a:r>
              <a:rPr lang="en-US" b="1" i="1" dirty="0" err="1"/>
              <a:t>sánh</a:t>
            </a:r>
            <a:r>
              <a:rPr lang="en-US" b="1" i="1" dirty="0"/>
              <a:t> </a:t>
            </a:r>
            <a:r>
              <a:rPr lang="en-US" b="1" i="1" dirty="0" err="1"/>
              <a:t>áp</a:t>
            </a:r>
            <a:r>
              <a:rPr lang="en-US" b="1" i="1" dirty="0"/>
              <a:t> </a:t>
            </a:r>
            <a:r>
              <a:rPr lang="en-US" b="1" i="1" dirty="0" err="1"/>
              <a:t>lực</a:t>
            </a:r>
            <a:r>
              <a:rPr lang="en-US" b="1" i="1" dirty="0"/>
              <a:t> </a:t>
            </a:r>
            <a:r>
              <a:rPr lang="en-US" b="1" i="1" dirty="0" err="1"/>
              <a:t>động</a:t>
            </a:r>
            <a:r>
              <a:rPr lang="en-US" b="1" i="1" dirty="0"/>
              <a:t> </a:t>
            </a:r>
            <a:r>
              <a:rPr lang="en-US" b="1" i="1" dirty="0" err="1"/>
              <a:t>mạch</a:t>
            </a:r>
            <a:r>
              <a:rPr lang="en-US" b="1" i="1" dirty="0"/>
              <a:t> </a:t>
            </a:r>
            <a:r>
              <a:rPr lang="en-US" b="1" i="1" dirty="0" err="1"/>
              <a:t>phổi</a:t>
            </a:r>
            <a:r>
              <a:rPr lang="en-US" b="1" i="1" dirty="0"/>
              <a:t> </a:t>
            </a:r>
            <a:r>
              <a:rPr lang="en-US" b="1" i="1" dirty="0" err="1"/>
              <a:t>trước</a:t>
            </a:r>
            <a:r>
              <a:rPr lang="en-US" b="1" i="1" dirty="0"/>
              <a:t> </a:t>
            </a:r>
            <a:r>
              <a:rPr lang="en-US" b="1" i="1" dirty="0" err="1"/>
              <a:t>và</a:t>
            </a:r>
            <a:r>
              <a:rPr lang="en-US" b="1" i="1" dirty="0"/>
              <a:t> </a:t>
            </a:r>
            <a:r>
              <a:rPr lang="en-US" b="1" i="1" dirty="0" err="1"/>
              <a:t>sau</a:t>
            </a:r>
            <a:r>
              <a:rPr lang="en-US" b="1" i="1" dirty="0"/>
              <a:t> </a:t>
            </a:r>
            <a:r>
              <a:rPr lang="en-US" b="1" i="1" dirty="0" err="1"/>
              <a:t>điều</a:t>
            </a:r>
            <a:r>
              <a:rPr lang="en-US" b="1" i="1" dirty="0"/>
              <a:t> </a:t>
            </a:r>
            <a:r>
              <a:rPr lang="en-US" b="1" i="1" dirty="0" err="1"/>
              <a:t>trị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75037173"/>
              </p:ext>
            </p:extLst>
          </p:nvPr>
        </p:nvGraphicFramePr>
        <p:xfrm>
          <a:off x="899592" y="1916831"/>
          <a:ext cx="7344816" cy="4176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6204"/>
                <a:gridCol w="1836204"/>
                <a:gridCol w="1836204"/>
                <a:gridCol w="1836204"/>
              </a:tblGrid>
              <a:tr h="1392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PAPS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Max 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Min 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Trung bình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92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Trước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120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50,80 ±</a:t>
                      </a:r>
                      <a:r>
                        <a:rPr lang="en-US" sz="2400" dirty="0" smtClean="0">
                          <a:effectLst/>
                        </a:rPr>
                        <a:t>19,01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92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Sau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27,8 ± 9,6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6125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So </a:t>
            </a:r>
            <a:r>
              <a:rPr lang="en-US" b="1" i="1" dirty="0" err="1"/>
              <a:t>sánh</a:t>
            </a:r>
            <a:r>
              <a:rPr lang="en-US" b="1" i="1" dirty="0"/>
              <a:t> </a:t>
            </a:r>
            <a:r>
              <a:rPr lang="en-US" b="1" i="1" dirty="0" err="1"/>
              <a:t>chênh</a:t>
            </a:r>
            <a:r>
              <a:rPr lang="en-US" b="1" i="1" dirty="0"/>
              <a:t> </a:t>
            </a:r>
            <a:r>
              <a:rPr lang="en-US" b="1" i="1" dirty="0" err="1"/>
              <a:t>áp</a:t>
            </a:r>
            <a:r>
              <a:rPr lang="en-US" b="1" i="1" dirty="0"/>
              <a:t> qua van 2 </a:t>
            </a:r>
            <a:r>
              <a:rPr lang="en-US" b="1" i="1" dirty="0" err="1"/>
              <a:t>lá</a:t>
            </a:r>
            <a:r>
              <a:rPr lang="en-US" b="1" i="1" dirty="0"/>
              <a:t> </a:t>
            </a:r>
            <a:r>
              <a:rPr lang="en-US" b="1" i="1" dirty="0" err="1"/>
              <a:t>trước</a:t>
            </a:r>
            <a:r>
              <a:rPr lang="en-US" b="1" i="1" dirty="0"/>
              <a:t> </a:t>
            </a:r>
            <a:r>
              <a:rPr lang="en-US" b="1" i="1" dirty="0" err="1"/>
              <a:t>và</a:t>
            </a:r>
            <a:r>
              <a:rPr lang="en-US" b="1" i="1" dirty="0"/>
              <a:t> </a:t>
            </a:r>
            <a:r>
              <a:rPr lang="en-US" b="1" i="1" dirty="0" err="1"/>
              <a:t>sau</a:t>
            </a:r>
            <a:r>
              <a:rPr lang="en-US" b="1" i="1" dirty="0"/>
              <a:t> </a:t>
            </a:r>
            <a:r>
              <a:rPr lang="en-US" b="1" i="1" dirty="0" err="1"/>
              <a:t>điều</a:t>
            </a:r>
            <a:r>
              <a:rPr lang="en-US" b="1" i="1" dirty="0"/>
              <a:t> </a:t>
            </a:r>
            <a:r>
              <a:rPr lang="en-US" b="1" i="1" dirty="0" err="1"/>
              <a:t>trị</a:t>
            </a:r>
            <a:r>
              <a:rPr lang="en-US" b="1" i="1" dirty="0"/>
              <a:t>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21790409"/>
              </p:ext>
            </p:extLst>
          </p:nvPr>
        </p:nvGraphicFramePr>
        <p:xfrm>
          <a:off x="611560" y="2001932"/>
          <a:ext cx="7920880" cy="40913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0220"/>
                <a:gridCol w="1980220"/>
                <a:gridCol w="1980220"/>
                <a:gridCol w="1980220"/>
              </a:tblGrid>
              <a:tr h="1363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</a:rPr>
                        <a:t>Chênh</a:t>
                      </a:r>
                      <a:r>
                        <a:rPr lang="en-US" sz="2800" b="1" dirty="0">
                          <a:effectLst/>
                        </a:rPr>
                        <a:t> </a:t>
                      </a:r>
                      <a:r>
                        <a:rPr lang="en-US" sz="2800" b="1" dirty="0" err="1">
                          <a:effectLst/>
                        </a:rPr>
                        <a:t>áp</a:t>
                      </a:r>
                      <a:r>
                        <a:rPr lang="en-US" sz="2800" b="1" dirty="0">
                          <a:effectLst/>
                        </a:rPr>
                        <a:t> qua MV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Max 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</a:rPr>
                        <a:t>Min 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</a:rPr>
                        <a:t>Trung bình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63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</a:rPr>
                        <a:t>Trước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32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9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21,24 ± 8,91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63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</a:rPr>
                        <a:t>Sau 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</a:rPr>
                        <a:t>1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</a:rPr>
                        <a:t>12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6,54 ± 2,62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8194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/>
          </a:bodyPr>
          <a:lstStyle/>
          <a:p>
            <a:endParaRPr lang="en-US" b="1" dirty="0" smtClean="0"/>
          </a:p>
          <a:p>
            <a:r>
              <a:rPr lang="en-US" b="1" dirty="0" err="1" smtClean="0"/>
              <a:t>Sau</a:t>
            </a:r>
            <a:r>
              <a:rPr lang="en-US" b="1" dirty="0" smtClean="0"/>
              <a:t> </a:t>
            </a:r>
            <a:r>
              <a:rPr lang="en-US" b="1" dirty="0" err="1"/>
              <a:t>khi</a:t>
            </a:r>
            <a:r>
              <a:rPr lang="en-US" b="1" dirty="0"/>
              <a:t> </a:t>
            </a:r>
            <a:r>
              <a:rPr lang="en-US" b="1" dirty="0" err="1"/>
              <a:t>ngưng</a:t>
            </a:r>
            <a:r>
              <a:rPr lang="en-US" b="1" dirty="0"/>
              <a:t> </a:t>
            </a:r>
            <a:r>
              <a:rPr lang="en-US" b="1" dirty="0" err="1"/>
              <a:t>truyền</a:t>
            </a:r>
            <a:r>
              <a:rPr lang="en-US" b="1" dirty="0"/>
              <a:t> </a:t>
            </a:r>
            <a:r>
              <a:rPr lang="en-US" b="1" dirty="0" err="1"/>
              <a:t>alteplase</a:t>
            </a:r>
            <a:r>
              <a:rPr lang="en-US" b="1" dirty="0"/>
              <a:t> 1 </a:t>
            </a:r>
            <a:r>
              <a:rPr lang="en-US" b="1" dirty="0" err="1"/>
              <a:t>giờ</a:t>
            </a:r>
            <a:r>
              <a:rPr lang="en-US" b="1" dirty="0"/>
              <a:t>, </a:t>
            </a:r>
            <a:r>
              <a:rPr lang="en-US" b="1" dirty="0" err="1"/>
              <a:t>chúng</a:t>
            </a:r>
            <a:r>
              <a:rPr lang="en-US" b="1" dirty="0"/>
              <a:t> </a:t>
            </a:r>
            <a:r>
              <a:rPr lang="en-US" b="1" dirty="0" err="1"/>
              <a:t>tôi</a:t>
            </a:r>
            <a:r>
              <a:rPr lang="en-US" b="1" dirty="0"/>
              <a:t> </a:t>
            </a:r>
            <a:r>
              <a:rPr lang="en-US" b="1" dirty="0" err="1"/>
              <a:t>kiểm</a:t>
            </a:r>
            <a:r>
              <a:rPr lang="en-US" b="1" dirty="0"/>
              <a:t> </a:t>
            </a:r>
            <a:r>
              <a:rPr lang="en-US" b="1" dirty="0" err="1"/>
              <a:t>tra</a:t>
            </a:r>
            <a:r>
              <a:rPr lang="en-US" b="1" dirty="0"/>
              <a:t> </a:t>
            </a:r>
            <a:r>
              <a:rPr lang="en-US" b="1" dirty="0" err="1"/>
              <a:t>sự</a:t>
            </a:r>
            <a:r>
              <a:rPr lang="en-US" b="1" dirty="0"/>
              <a:t> </a:t>
            </a:r>
            <a:r>
              <a:rPr lang="en-US" b="1" dirty="0" err="1"/>
              <a:t>vận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van 2 </a:t>
            </a:r>
            <a:r>
              <a:rPr lang="en-US" b="1" dirty="0" err="1"/>
              <a:t>lá</a:t>
            </a:r>
            <a:r>
              <a:rPr lang="en-US" b="1" dirty="0"/>
              <a:t> </a:t>
            </a:r>
            <a:r>
              <a:rPr lang="en-US" b="1" dirty="0" err="1"/>
              <a:t>bằng</a:t>
            </a:r>
            <a:r>
              <a:rPr lang="en-US" b="1" dirty="0"/>
              <a:t> </a:t>
            </a:r>
            <a:r>
              <a:rPr lang="en-US" b="1" dirty="0" err="1"/>
              <a:t>siêu</a:t>
            </a:r>
            <a:r>
              <a:rPr lang="en-US" b="1" dirty="0"/>
              <a:t> </a:t>
            </a:r>
            <a:r>
              <a:rPr lang="en-US" b="1" dirty="0" err="1"/>
              <a:t>âm</a:t>
            </a:r>
            <a:r>
              <a:rPr lang="en-US" b="1" dirty="0"/>
              <a:t> qua </a:t>
            </a:r>
            <a:r>
              <a:rPr lang="en-US" b="1" dirty="0" err="1"/>
              <a:t>thành</a:t>
            </a:r>
            <a:r>
              <a:rPr lang="en-US" b="1" dirty="0"/>
              <a:t> </a:t>
            </a:r>
            <a:r>
              <a:rPr lang="en-US" b="1" dirty="0" err="1"/>
              <a:t>ngực</a:t>
            </a:r>
            <a:r>
              <a:rPr lang="en-US" b="1" dirty="0"/>
              <a:t>. </a:t>
            </a:r>
            <a:r>
              <a:rPr lang="en-US" b="1" dirty="0" err="1"/>
              <a:t>Kết</a:t>
            </a:r>
            <a:r>
              <a:rPr lang="en-US" b="1" dirty="0"/>
              <a:t> </a:t>
            </a:r>
            <a:r>
              <a:rPr lang="en-US" b="1" dirty="0" err="1"/>
              <a:t>quả</a:t>
            </a:r>
            <a:r>
              <a:rPr lang="en-US" b="1" dirty="0"/>
              <a:t> </a:t>
            </a:r>
            <a:r>
              <a:rPr lang="en-US" b="1" dirty="0" err="1"/>
              <a:t>rất</a:t>
            </a:r>
            <a:r>
              <a:rPr lang="en-US" b="1" dirty="0"/>
              <a:t> </a:t>
            </a:r>
            <a:r>
              <a:rPr lang="en-US" b="1" dirty="0" err="1"/>
              <a:t>tốt</a:t>
            </a:r>
            <a:r>
              <a:rPr lang="en-US" b="1" dirty="0"/>
              <a:t> </a:t>
            </a:r>
            <a:r>
              <a:rPr lang="en-US" b="1" dirty="0" err="1"/>
              <a:t>với</a:t>
            </a:r>
            <a:r>
              <a:rPr lang="en-US" b="1" dirty="0"/>
              <a:t> 87,5% </a:t>
            </a:r>
            <a:r>
              <a:rPr lang="en-US" b="1" dirty="0" err="1"/>
              <a:t>trường</a:t>
            </a:r>
            <a:r>
              <a:rPr lang="en-US" b="1" dirty="0"/>
              <a:t> </a:t>
            </a:r>
            <a:r>
              <a:rPr lang="en-US" b="1" dirty="0" err="1"/>
              <a:t>hợp</a:t>
            </a:r>
            <a:r>
              <a:rPr lang="en-US" b="1" dirty="0"/>
              <a:t> </a:t>
            </a:r>
            <a:r>
              <a:rPr lang="en-US" b="1" dirty="0" err="1"/>
              <a:t>vận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lá</a:t>
            </a:r>
            <a:r>
              <a:rPr lang="en-US" b="1" dirty="0"/>
              <a:t> van </a:t>
            </a:r>
            <a:r>
              <a:rPr lang="en-US" b="1" dirty="0" err="1"/>
              <a:t>trở</a:t>
            </a:r>
            <a:r>
              <a:rPr lang="en-US" b="1" dirty="0"/>
              <a:t> </a:t>
            </a:r>
            <a:r>
              <a:rPr lang="en-US" b="1" dirty="0" err="1"/>
              <a:t>lại</a:t>
            </a:r>
            <a:r>
              <a:rPr lang="en-US" b="1" dirty="0"/>
              <a:t> </a:t>
            </a:r>
            <a:r>
              <a:rPr lang="en-US" b="1" dirty="0" err="1"/>
              <a:t>bình</a:t>
            </a:r>
            <a:r>
              <a:rPr lang="en-US" b="1" dirty="0"/>
              <a:t> </a:t>
            </a:r>
            <a:r>
              <a:rPr lang="en-US" b="1" dirty="0" err="1"/>
              <a:t>thường</a:t>
            </a:r>
            <a:r>
              <a:rPr lang="en-US" b="1" dirty="0"/>
              <a:t>, </a:t>
            </a:r>
            <a:r>
              <a:rPr lang="en-US" b="1" dirty="0" err="1"/>
              <a:t>áp</a:t>
            </a:r>
            <a:r>
              <a:rPr lang="en-US" b="1" dirty="0"/>
              <a:t> </a:t>
            </a:r>
            <a:r>
              <a:rPr lang="en-US" b="1" dirty="0" err="1"/>
              <a:t>lực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mạch</a:t>
            </a:r>
            <a:r>
              <a:rPr lang="en-US" b="1" dirty="0"/>
              <a:t> </a:t>
            </a:r>
            <a:r>
              <a:rPr lang="en-US" b="1" dirty="0" err="1"/>
              <a:t>phổi</a:t>
            </a:r>
            <a:r>
              <a:rPr lang="en-US" b="1" dirty="0"/>
              <a:t> </a:t>
            </a:r>
            <a:r>
              <a:rPr lang="en-US" b="1" dirty="0" err="1"/>
              <a:t>giảm</a:t>
            </a:r>
            <a:r>
              <a:rPr lang="en-US" b="1" dirty="0"/>
              <a:t> </a:t>
            </a:r>
            <a:r>
              <a:rPr lang="en-US" b="1" dirty="0" err="1"/>
              <a:t>rõ</a:t>
            </a:r>
            <a:r>
              <a:rPr lang="en-US" b="1" dirty="0"/>
              <a:t> </a:t>
            </a:r>
            <a:r>
              <a:rPr lang="en-US" b="1" dirty="0" err="1"/>
              <a:t>rệt</a:t>
            </a:r>
            <a:r>
              <a:rPr lang="en-US" b="1" dirty="0"/>
              <a:t> so </a:t>
            </a:r>
            <a:r>
              <a:rPr lang="en-US" b="1" dirty="0" err="1"/>
              <a:t>với</a:t>
            </a:r>
            <a:r>
              <a:rPr lang="en-US" b="1" dirty="0"/>
              <a:t> </a:t>
            </a:r>
            <a:r>
              <a:rPr lang="en-US" b="1" dirty="0" err="1"/>
              <a:t>trước</a:t>
            </a:r>
            <a:r>
              <a:rPr lang="en-US" b="1" dirty="0"/>
              <a:t> </a:t>
            </a:r>
            <a:r>
              <a:rPr lang="en-US" b="1" dirty="0" err="1"/>
              <a:t>khi</a:t>
            </a:r>
            <a:r>
              <a:rPr lang="en-US" b="1" dirty="0"/>
              <a:t> </a:t>
            </a:r>
            <a:r>
              <a:rPr lang="en-US" b="1" dirty="0" err="1"/>
              <a:t>điều</a:t>
            </a:r>
            <a:r>
              <a:rPr lang="en-US" b="1" dirty="0"/>
              <a:t> </a:t>
            </a:r>
            <a:r>
              <a:rPr lang="en-US" b="1" dirty="0" err="1"/>
              <a:t>trị</a:t>
            </a:r>
            <a:r>
              <a:rPr lang="en-US" b="1" dirty="0"/>
              <a:t>. </a:t>
            </a:r>
            <a:endParaRPr lang="en-US" b="1" dirty="0" smtClean="0"/>
          </a:p>
          <a:p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/>
              <a:t>3 </a:t>
            </a:r>
            <a:r>
              <a:rPr lang="en-US" b="1" dirty="0" err="1"/>
              <a:t>trường</a:t>
            </a:r>
            <a:r>
              <a:rPr lang="en-US" b="1" dirty="0"/>
              <a:t> </a:t>
            </a:r>
            <a:r>
              <a:rPr lang="en-US" b="1" dirty="0" err="1"/>
              <a:t>hợp</a:t>
            </a:r>
            <a:r>
              <a:rPr lang="en-US" b="1" dirty="0"/>
              <a:t> </a:t>
            </a:r>
            <a:r>
              <a:rPr lang="en-US" b="1" dirty="0" err="1"/>
              <a:t>lá</a:t>
            </a:r>
            <a:r>
              <a:rPr lang="en-US" b="1" dirty="0"/>
              <a:t> van di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tốt</a:t>
            </a:r>
            <a:r>
              <a:rPr lang="en-US" b="1" dirty="0"/>
              <a:t> </a:t>
            </a:r>
            <a:r>
              <a:rPr lang="en-US" b="1" dirty="0" err="1"/>
              <a:t>hơn</a:t>
            </a:r>
            <a:r>
              <a:rPr lang="en-US" b="1" dirty="0"/>
              <a:t> so </a:t>
            </a:r>
            <a:r>
              <a:rPr lang="en-US" b="1" dirty="0" err="1"/>
              <a:t>với</a:t>
            </a:r>
            <a:r>
              <a:rPr lang="en-US" b="1" dirty="0"/>
              <a:t> </a:t>
            </a:r>
            <a:r>
              <a:rPr lang="en-US" b="1" dirty="0" err="1"/>
              <a:t>trước</a:t>
            </a:r>
            <a:r>
              <a:rPr lang="en-US" b="1" dirty="0"/>
              <a:t> </a:t>
            </a:r>
            <a:r>
              <a:rPr lang="en-US" b="1" dirty="0" err="1"/>
              <a:t>đó</a:t>
            </a:r>
            <a:r>
              <a:rPr lang="en-US" b="1" dirty="0"/>
              <a:t> </a:t>
            </a:r>
            <a:r>
              <a:rPr lang="en-US" b="1" dirty="0" err="1"/>
              <a:t>nhưng</a:t>
            </a:r>
            <a:r>
              <a:rPr lang="en-US" b="1" dirty="0"/>
              <a:t>  </a:t>
            </a:r>
            <a:r>
              <a:rPr lang="en-US" b="1" dirty="0" err="1"/>
              <a:t>mở</a:t>
            </a:r>
            <a:r>
              <a:rPr lang="en-US" b="1" dirty="0"/>
              <a:t> </a:t>
            </a:r>
            <a:r>
              <a:rPr lang="en-US" b="1" dirty="0" err="1"/>
              <a:t>không</a:t>
            </a:r>
            <a:r>
              <a:rPr lang="en-US" b="1" dirty="0"/>
              <a:t> </a:t>
            </a:r>
            <a:r>
              <a:rPr lang="en-US" b="1" dirty="0" err="1"/>
              <a:t>hoàn</a:t>
            </a:r>
            <a:r>
              <a:rPr lang="en-US" b="1" dirty="0"/>
              <a:t> </a:t>
            </a:r>
            <a:r>
              <a:rPr lang="en-US" b="1" dirty="0" err="1"/>
              <a:t>toàn</a:t>
            </a:r>
            <a:r>
              <a:rPr lang="en-US" b="1" dirty="0"/>
              <a:t>, </a:t>
            </a:r>
            <a:r>
              <a:rPr lang="en-US" b="1" dirty="0" err="1"/>
              <a:t>chúng</a:t>
            </a:r>
            <a:r>
              <a:rPr lang="en-US" b="1" dirty="0"/>
              <a:t> </a:t>
            </a:r>
            <a:r>
              <a:rPr lang="en-US" b="1" dirty="0" err="1"/>
              <a:t>tôi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tục</a:t>
            </a:r>
            <a:r>
              <a:rPr lang="en-US" b="1" dirty="0"/>
              <a:t> </a:t>
            </a:r>
            <a:r>
              <a:rPr lang="en-US" b="1" dirty="0" err="1"/>
              <a:t>điều</a:t>
            </a:r>
            <a:r>
              <a:rPr lang="en-US" b="1" dirty="0"/>
              <a:t> </a:t>
            </a:r>
            <a:r>
              <a:rPr lang="en-US" b="1" dirty="0" err="1"/>
              <a:t>trị</a:t>
            </a:r>
            <a:r>
              <a:rPr lang="en-US" b="1" dirty="0"/>
              <a:t> </a:t>
            </a:r>
            <a:r>
              <a:rPr lang="en-US" b="1" dirty="0" err="1"/>
              <a:t>theo</a:t>
            </a:r>
            <a:r>
              <a:rPr lang="en-US" b="1" dirty="0"/>
              <a:t> </a:t>
            </a:r>
            <a:r>
              <a:rPr lang="en-US" b="1" dirty="0" err="1"/>
              <a:t>phác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với</a:t>
            </a:r>
            <a:r>
              <a:rPr lang="en-US" b="1" dirty="0"/>
              <a:t> heparin </a:t>
            </a:r>
            <a:r>
              <a:rPr lang="en-US" b="1" dirty="0" err="1"/>
              <a:t>chuẩn</a:t>
            </a:r>
            <a:r>
              <a:rPr lang="en-US" b="1" dirty="0"/>
              <a:t>, </a:t>
            </a:r>
            <a:r>
              <a:rPr lang="en-US" b="1" dirty="0" err="1"/>
              <a:t>kết</a:t>
            </a:r>
            <a:r>
              <a:rPr lang="en-US" b="1" dirty="0"/>
              <a:t> </a:t>
            </a:r>
            <a:r>
              <a:rPr lang="en-US" b="1" dirty="0" err="1"/>
              <a:t>quả</a:t>
            </a:r>
            <a:r>
              <a:rPr lang="en-US" b="1" dirty="0"/>
              <a:t> </a:t>
            </a:r>
            <a:r>
              <a:rPr lang="en-US" b="1" dirty="0" err="1"/>
              <a:t>kiểm</a:t>
            </a:r>
            <a:r>
              <a:rPr lang="en-US" b="1" dirty="0"/>
              <a:t> </a:t>
            </a:r>
            <a:r>
              <a:rPr lang="en-US" b="1" dirty="0" err="1"/>
              <a:t>tra</a:t>
            </a:r>
            <a:r>
              <a:rPr lang="en-US" b="1" dirty="0"/>
              <a:t> </a:t>
            </a:r>
            <a:r>
              <a:rPr lang="en-US" b="1" dirty="0" err="1"/>
              <a:t>ngày</a:t>
            </a:r>
            <a:r>
              <a:rPr lang="en-US" b="1" dirty="0"/>
              <a:t> </a:t>
            </a:r>
            <a:r>
              <a:rPr lang="en-US" b="1" dirty="0" err="1"/>
              <a:t>hôm</a:t>
            </a:r>
            <a:r>
              <a:rPr lang="en-US" b="1" dirty="0"/>
              <a:t> </a:t>
            </a:r>
            <a:r>
              <a:rPr lang="en-US" b="1" dirty="0" err="1"/>
              <a:t>sau</a:t>
            </a:r>
            <a:r>
              <a:rPr lang="en-US" b="1" dirty="0"/>
              <a:t> </a:t>
            </a:r>
            <a:r>
              <a:rPr lang="en-US" b="1" dirty="0" err="1"/>
              <a:t>cho</a:t>
            </a:r>
            <a:r>
              <a:rPr lang="en-US" b="1" dirty="0"/>
              <a:t> </a:t>
            </a:r>
            <a:r>
              <a:rPr lang="en-US" b="1" dirty="0" err="1"/>
              <a:t>kết</a:t>
            </a:r>
            <a:r>
              <a:rPr lang="en-US" b="1" dirty="0"/>
              <a:t> </a:t>
            </a:r>
            <a:r>
              <a:rPr lang="en-US" b="1" dirty="0" err="1"/>
              <a:t>quả</a:t>
            </a:r>
            <a:r>
              <a:rPr lang="en-US" b="1" dirty="0"/>
              <a:t> </a:t>
            </a:r>
            <a:r>
              <a:rPr lang="en-US" b="1" dirty="0" err="1"/>
              <a:t>tốt</a:t>
            </a:r>
            <a:r>
              <a:rPr lang="en-US" b="1" dirty="0"/>
              <a:t> </a:t>
            </a:r>
            <a:r>
              <a:rPr lang="en-US" b="1" dirty="0" err="1"/>
              <a:t>với</a:t>
            </a:r>
            <a:r>
              <a:rPr lang="en-US" b="1" dirty="0"/>
              <a:t> 2 </a:t>
            </a:r>
            <a:r>
              <a:rPr lang="en-US" b="1" dirty="0" err="1"/>
              <a:t>cánh</a:t>
            </a:r>
            <a:r>
              <a:rPr lang="en-US" b="1" dirty="0"/>
              <a:t> van </a:t>
            </a:r>
            <a:r>
              <a:rPr lang="en-US" b="1" dirty="0" err="1"/>
              <a:t>mở</a:t>
            </a:r>
            <a:r>
              <a:rPr lang="en-US" b="1" dirty="0"/>
              <a:t> </a:t>
            </a:r>
            <a:r>
              <a:rPr lang="en-US" b="1" dirty="0" err="1"/>
              <a:t>hoàn</a:t>
            </a:r>
            <a:r>
              <a:rPr lang="en-US" b="1" dirty="0"/>
              <a:t> </a:t>
            </a:r>
            <a:r>
              <a:rPr lang="en-US" b="1" dirty="0" err="1"/>
              <a:t>toàn</a:t>
            </a:r>
            <a:r>
              <a:rPr lang="en-US" b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136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/>
              <a:t>Các</a:t>
            </a:r>
            <a:r>
              <a:rPr lang="en-US" b="1" i="1" dirty="0"/>
              <a:t> tai </a:t>
            </a:r>
            <a:r>
              <a:rPr lang="en-US" b="1" i="1" dirty="0" err="1"/>
              <a:t>biến</a:t>
            </a:r>
            <a:r>
              <a:rPr lang="en-US" b="1" i="1" dirty="0"/>
              <a:t> do </a:t>
            </a:r>
            <a:r>
              <a:rPr lang="en-US" b="1" i="1" dirty="0" err="1"/>
              <a:t>điều</a:t>
            </a:r>
            <a:r>
              <a:rPr lang="en-US" b="1" i="1" dirty="0"/>
              <a:t> </a:t>
            </a:r>
            <a:r>
              <a:rPr lang="en-US" b="1" i="1" dirty="0" err="1"/>
              <a:t>trị</a:t>
            </a:r>
            <a:r>
              <a:rPr lang="en-US" b="1" i="1" dirty="0"/>
              <a:t> TSH.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 </a:t>
            </a:r>
            <a:r>
              <a:rPr lang="en-US" b="1" dirty="0" err="1"/>
              <a:t>Tử</a:t>
            </a:r>
            <a:r>
              <a:rPr lang="en-US" b="1" dirty="0"/>
              <a:t> </a:t>
            </a:r>
            <a:r>
              <a:rPr lang="en-US" b="1" dirty="0" err="1"/>
              <a:t>vong</a:t>
            </a:r>
            <a:r>
              <a:rPr lang="en-US" b="1" dirty="0"/>
              <a:t>: </a:t>
            </a:r>
            <a:r>
              <a:rPr lang="en-US" b="1" dirty="0" err="1"/>
              <a:t>không</a:t>
            </a:r>
            <a:r>
              <a:rPr lang="en-US" b="1" dirty="0"/>
              <a:t>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trường</a:t>
            </a:r>
            <a:r>
              <a:rPr lang="en-US" b="1" dirty="0"/>
              <a:t> </a:t>
            </a:r>
            <a:r>
              <a:rPr lang="en-US" b="1" dirty="0" err="1"/>
              <a:t>hợp</a:t>
            </a:r>
            <a:r>
              <a:rPr lang="en-US" b="1" dirty="0"/>
              <a:t> </a:t>
            </a:r>
            <a:r>
              <a:rPr lang="en-US" b="1" dirty="0" err="1"/>
              <a:t>nào</a:t>
            </a:r>
            <a:r>
              <a:rPr lang="en-US" b="1" dirty="0"/>
              <a:t> </a:t>
            </a:r>
            <a:r>
              <a:rPr lang="en-US" b="1" dirty="0" err="1"/>
              <a:t>tử</a:t>
            </a:r>
            <a:r>
              <a:rPr lang="en-US" b="1" dirty="0"/>
              <a:t> </a:t>
            </a:r>
            <a:r>
              <a:rPr lang="en-US" b="1" dirty="0" err="1"/>
              <a:t>vong</a:t>
            </a:r>
            <a:r>
              <a:rPr lang="en-US" b="1" dirty="0"/>
              <a:t> </a:t>
            </a:r>
          </a:p>
          <a:p>
            <a:r>
              <a:rPr lang="en-US" b="1" dirty="0"/>
              <a:t> </a:t>
            </a:r>
            <a:r>
              <a:rPr lang="en-US" b="1" dirty="0" err="1" smtClean="0"/>
              <a:t>Tắc</a:t>
            </a:r>
            <a:r>
              <a:rPr lang="en-US" b="1" dirty="0" smtClean="0"/>
              <a:t> </a:t>
            </a:r>
            <a:r>
              <a:rPr lang="en-US" b="1" dirty="0" err="1"/>
              <a:t>mạch</a:t>
            </a:r>
            <a:r>
              <a:rPr lang="en-US" b="1" dirty="0"/>
              <a:t> </a:t>
            </a:r>
            <a:r>
              <a:rPr lang="en-US" b="1" dirty="0" err="1"/>
              <a:t>vành</a:t>
            </a:r>
            <a:r>
              <a:rPr lang="en-US" b="1" dirty="0"/>
              <a:t>: </a:t>
            </a:r>
            <a:r>
              <a:rPr lang="en-US" b="1" dirty="0" err="1"/>
              <a:t>không</a:t>
            </a:r>
            <a:r>
              <a:rPr lang="en-US" b="1" dirty="0"/>
              <a:t> </a:t>
            </a:r>
            <a:r>
              <a:rPr lang="en-US" b="1" dirty="0" err="1"/>
              <a:t>phát</a:t>
            </a:r>
            <a:r>
              <a:rPr lang="en-US" b="1" dirty="0"/>
              <a:t> </a:t>
            </a:r>
            <a:r>
              <a:rPr lang="en-US" b="1" dirty="0" err="1"/>
              <a:t>hiện</a:t>
            </a:r>
            <a:r>
              <a:rPr lang="en-US" b="1" dirty="0"/>
              <a:t> </a:t>
            </a:r>
            <a:r>
              <a:rPr lang="en-US" b="1" dirty="0" err="1"/>
              <a:t>trường</a:t>
            </a:r>
            <a:r>
              <a:rPr lang="en-US" b="1" dirty="0"/>
              <a:t> </a:t>
            </a:r>
            <a:r>
              <a:rPr lang="en-US" b="1" dirty="0" err="1"/>
              <a:t>hợp</a:t>
            </a:r>
            <a:r>
              <a:rPr lang="en-US" b="1" dirty="0"/>
              <a:t> </a:t>
            </a:r>
            <a:r>
              <a:rPr lang="en-US" b="1" dirty="0" err="1"/>
              <a:t>nào</a:t>
            </a:r>
            <a:r>
              <a:rPr lang="en-US" b="1" dirty="0"/>
              <a:t>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sự</a:t>
            </a:r>
            <a:r>
              <a:rPr lang="en-US" b="1" dirty="0"/>
              <a:t> </a:t>
            </a:r>
            <a:r>
              <a:rPr lang="en-US" b="1" dirty="0" err="1"/>
              <a:t>thay</a:t>
            </a:r>
            <a:r>
              <a:rPr lang="en-US" b="1" dirty="0"/>
              <a:t> </a:t>
            </a:r>
            <a:r>
              <a:rPr lang="en-US" b="1" dirty="0" err="1"/>
              <a:t>đổi</a:t>
            </a:r>
            <a:r>
              <a:rPr lang="en-US" b="1" dirty="0"/>
              <a:t> </a:t>
            </a:r>
            <a:r>
              <a:rPr lang="en-US" b="1" dirty="0" err="1"/>
              <a:t>trên</a:t>
            </a:r>
            <a:r>
              <a:rPr lang="en-US" b="1" dirty="0"/>
              <a:t> </a:t>
            </a:r>
            <a:r>
              <a:rPr lang="en-US" b="1" dirty="0" err="1"/>
              <a:t>điện</a:t>
            </a:r>
            <a:r>
              <a:rPr lang="en-US" b="1" dirty="0"/>
              <a:t> </a:t>
            </a:r>
            <a:r>
              <a:rPr lang="en-US" b="1" dirty="0" err="1"/>
              <a:t>tâm</a:t>
            </a:r>
            <a:r>
              <a:rPr lang="en-US" b="1" dirty="0"/>
              <a:t> </a:t>
            </a:r>
            <a:r>
              <a:rPr lang="en-US" b="1" dirty="0" err="1"/>
              <a:t>đồ</a:t>
            </a:r>
            <a:r>
              <a:rPr lang="en-US" b="1" dirty="0"/>
              <a:t> qua </a:t>
            </a:r>
            <a:r>
              <a:rPr lang="en-US" b="1" dirty="0" err="1"/>
              <a:t>theo</a:t>
            </a:r>
            <a:r>
              <a:rPr lang="en-US" b="1" dirty="0"/>
              <a:t> </a:t>
            </a:r>
            <a:r>
              <a:rPr lang="en-US" b="1" dirty="0" err="1"/>
              <a:t>dõi</a:t>
            </a:r>
            <a:r>
              <a:rPr lang="en-US" b="1" dirty="0"/>
              <a:t> </a:t>
            </a:r>
            <a:r>
              <a:rPr lang="en-US" b="1" dirty="0" err="1"/>
              <a:t>bằng</a:t>
            </a:r>
            <a:r>
              <a:rPr lang="en-US" b="1" dirty="0"/>
              <a:t> monitor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sau</a:t>
            </a:r>
            <a:r>
              <a:rPr lang="en-US" b="1" dirty="0"/>
              <a:t> </a:t>
            </a:r>
            <a:r>
              <a:rPr lang="en-US" b="1" dirty="0" err="1"/>
              <a:t>quá</a:t>
            </a:r>
            <a:r>
              <a:rPr lang="en-US" b="1" dirty="0"/>
              <a:t> </a:t>
            </a:r>
            <a:r>
              <a:rPr lang="en-US" b="1" dirty="0" err="1"/>
              <a:t>trình</a:t>
            </a:r>
            <a:r>
              <a:rPr lang="en-US" b="1" dirty="0"/>
              <a:t> </a:t>
            </a:r>
            <a:r>
              <a:rPr lang="en-US" b="1" dirty="0" err="1"/>
              <a:t>điều</a:t>
            </a:r>
            <a:r>
              <a:rPr lang="en-US" b="1" dirty="0"/>
              <a:t> </a:t>
            </a:r>
            <a:r>
              <a:rPr lang="en-US" b="1" dirty="0" err="1"/>
              <a:t>trị</a:t>
            </a:r>
            <a:endParaRPr lang="en-US" b="1" dirty="0"/>
          </a:p>
          <a:p>
            <a:r>
              <a:rPr lang="en-US" b="1" dirty="0"/>
              <a:t> </a:t>
            </a:r>
            <a:r>
              <a:rPr lang="en-US" b="1" dirty="0" err="1" smtClean="0"/>
              <a:t>Thuyên</a:t>
            </a:r>
            <a:r>
              <a:rPr lang="en-US" b="1" dirty="0" smtClean="0"/>
              <a:t> </a:t>
            </a:r>
            <a:r>
              <a:rPr lang="en-US" b="1" dirty="0" err="1"/>
              <a:t>tắc</a:t>
            </a:r>
            <a:r>
              <a:rPr lang="en-US" b="1" dirty="0"/>
              <a:t> </a:t>
            </a:r>
            <a:r>
              <a:rPr lang="en-US" b="1" dirty="0" err="1"/>
              <a:t>não</a:t>
            </a:r>
            <a:r>
              <a:rPr lang="en-US" b="1" dirty="0"/>
              <a:t>: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trường</a:t>
            </a:r>
            <a:r>
              <a:rPr lang="en-US" b="1" dirty="0"/>
              <a:t> </a:t>
            </a:r>
            <a:r>
              <a:rPr lang="en-US" b="1" dirty="0" err="1"/>
              <a:t>hợp</a:t>
            </a:r>
            <a:r>
              <a:rPr lang="en-US" b="1" dirty="0"/>
              <a:t> </a:t>
            </a:r>
            <a:r>
              <a:rPr lang="en-US" b="1" dirty="0" err="1"/>
              <a:t>xuất</a:t>
            </a:r>
            <a:r>
              <a:rPr lang="en-US" b="1" dirty="0"/>
              <a:t> </a:t>
            </a:r>
            <a:r>
              <a:rPr lang="en-US" b="1" dirty="0" err="1"/>
              <a:t>hiện</a:t>
            </a:r>
            <a:r>
              <a:rPr lang="en-US" b="1" dirty="0"/>
              <a:t> TBMMN </a:t>
            </a:r>
            <a:r>
              <a:rPr lang="en-US" b="1" dirty="0" err="1"/>
              <a:t>thoáng</a:t>
            </a:r>
            <a:r>
              <a:rPr lang="en-US" b="1" dirty="0"/>
              <a:t> qua </a:t>
            </a:r>
            <a:r>
              <a:rPr lang="en-US" b="1" dirty="0" err="1"/>
              <a:t>với</a:t>
            </a:r>
            <a:r>
              <a:rPr lang="en-US" b="1" dirty="0"/>
              <a:t> </a:t>
            </a:r>
            <a:r>
              <a:rPr lang="en-US" b="1" dirty="0" err="1"/>
              <a:t>yếu</a:t>
            </a:r>
            <a:r>
              <a:rPr lang="en-US" b="1" dirty="0"/>
              <a:t> </a:t>
            </a:r>
            <a:r>
              <a:rPr lang="en-US" b="1" dirty="0" err="1"/>
              <a:t>nữa</a:t>
            </a:r>
            <a:r>
              <a:rPr lang="en-US" b="1" dirty="0"/>
              <a:t> </a:t>
            </a:r>
            <a:r>
              <a:rPr lang="en-US" b="1" dirty="0" err="1"/>
              <a:t>người</a:t>
            </a:r>
            <a:r>
              <a:rPr lang="en-US" b="1" dirty="0"/>
              <a:t> </a:t>
            </a:r>
            <a:r>
              <a:rPr lang="en-US" b="1" dirty="0" err="1"/>
              <a:t>phải</a:t>
            </a:r>
            <a:r>
              <a:rPr lang="en-US" b="1" dirty="0"/>
              <a:t>, </a:t>
            </a:r>
            <a:r>
              <a:rPr lang="en-US" b="1" dirty="0" err="1"/>
              <a:t>sau</a:t>
            </a:r>
            <a:r>
              <a:rPr lang="en-US" b="1" dirty="0"/>
              <a:t> </a:t>
            </a:r>
            <a:r>
              <a:rPr lang="en-US" b="1" dirty="0" err="1"/>
              <a:t>đó</a:t>
            </a:r>
            <a:r>
              <a:rPr lang="en-US" b="1" dirty="0"/>
              <a:t> </a:t>
            </a:r>
            <a:r>
              <a:rPr lang="en-US" b="1" dirty="0" err="1"/>
              <a:t>tự</a:t>
            </a:r>
            <a:r>
              <a:rPr lang="en-US" b="1" dirty="0"/>
              <a:t> </a:t>
            </a:r>
            <a:r>
              <a:rPr lang="en-US" b="1" dirty="0" err="1"/>
              <a:t>hồi</a:t>
            </a:r>
            <a:r>
              <a:rPr lang="en-US" b="1" dirty="0"/>
              <a:t> </a:t>
            </a:r>
            <a:r>
              <a:rPr lang="en-US" b="1" dirty="0" err="1"/>
              <a:t>phục</a:t>
            </a:r>
            <a:r>
              <a:rPr lang="en-US" b="1" dirty="0"/>
              <a:t> </a:t>
            </a:r>
            <a:r>
              <a:rPr lang="en-US" b="1" dirty="0" err="1"/>
              <a:t>hoàn</a:t>
            </a:r>
            <a:r>
              <a:rPr lang="en-US" b="1" dirty="0"/>
              <a:t> </a:t>
            </a:r>
            <a:r>
              <a:rPr lang="en-US" b="1" dirty="0" err="1"/>
              <a:t>toàn</a:t>
            </a:r>
            <a:r>
              <a:rPr lang="en-US" b="1" dirty="0"/>
              <a:t> </a:t>
            </a:r>
            <a:r>
              <a:rPr lang="en-US" b="1" dirty="0" err="1"/>
              <a:t>vào</a:t>
            </a:r>
            <a:r>
              <a:rPr lang="en-US" b="1" dirty="0"/>
              <a:t> </a:t>
            </a:r>
            <a:r>
              <a:rPr lang="en-US" b="1" dirty="0" err="1"/>
              <a:t>ngày</a:t>
            </a:r>
            <a:r>
              <a:rPr lang="en-US" b="1" dirty="0"/>
              <a:t> </a:t>
            </a:r>
            <a:r>
              <a:rPr lang="en-US" b="1" dirty="0" err="1"/>
              <a:t>hôm</a:t>
            </a:r>
            <a:r>
              <a:rPr lang="en-US" b="1" dirty="0"/>
              <a:t> </a:t>
            </a:r>
            <a:r>
              <a:rPr lang="en-US" b="1" dirty="0" err="1"/>
              <a:t>sau</a:t>
            </a:r>
            <a:r>
              <a:rPr lang="en-US" b="1" dirty="0"/>
              <a:t>.</a:t>
            </a:r>
          </a:p>
          <a:p>
            <a:r>
              <a:rPr lang="en-US" b="1" dirty="0"/>
              <a:t> </a:t>
            </a:r>
            <a:r>
              <a:rPr lang="en-US" b="1" dirty="0" err="1" smtClean="0"/>
              <a:t>Xuất</a:t>
            </a:r>
            <a:r>
              <a:rPr lang="en-US" b="1" dirty="0" smtClean="0"/>
              <a:t> </a:t>
            </a:r>
            <a:r>
              <a:rPr lang="en-US" b="1" dirty="0" err="1"/>
              <a:t>huyết</a:t>
            </a:r>
            <a:r>
              <a:rPr lang="en-US" b="1" dirty="0"/>
              <a:t>: </a:t>
            </a:r>
            <a:r>
              <a:rPr lang="en-US" b="1" dirty="0" err="1"/>
              <a:t>không</a:t>
            </a:r>
            <a:r>
              <a:rPr lang="en-US" b="1" dirty="0"/>
              <a:t>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trường</a:t>
            </a:r>
            <a:r>
              <a:rPr lang="en-US" b="1" dirty="0"/>
              <a:t> </a:t>
            </a:r>
            <a:r>
              <a:rPr lang="en-US" b="1" dirty="0" err="1"/>
              <a:t>hợp</a:t>
            </a:r>
            <a:r>
              <a:rPr lang="en-US" b="1" dirty="0"/>
              <a:t> </a:t>
            </a:r>
            <a:r>
              <a:rPr lang="en-US" b="1" dirty="0" err="1"/>
              <a:t>nào</a:t>
            </a:r>
            <a:r>
              <a:rPr lang="en-US" b="1" dirty="0"/>
              <a:t> </a:t>
            </a:r>
            <a:r>
              <a:rPr lang="en-US" b="1" dirty="0" err="1"/>
              <a:t>phát</a:t>
            </a:r>
            <a:r>
              <a:rPr lang="en-US" b="1" dirty="0"/>
              <a:t> </a:t>
            </a:r>
            <a:r>
              <a:rPr lang="en-US" b="1" dirty="0" err="1"/>
              <a:t>hiện</a:t>
            </a:r>
            <a:r>
              <a:rPr lang="en-US" b="1" dirty="0"/>
              <a:t> </a:t>
            </a:r>
            <a:r>
              <a:rPr lang="en-US" b="1" dirty="0" err="1"/>
              <a:t>thấy</a:t>
            </a:r>
            <a:r>
              <a:rPr lang="en-US" b="1" dirty="0"/>
              <a:t> </a:t>
            </a:r>
            <a:r>
              <a:rPr lang="en-US" b="1" dirty="0" err="1"/>
              <a:t>triệu</a:t>
            </a:r>
            <a:r>
              <a:rPr lang="en-US" b="1" dirty="0"/>
              <a:t> </a:t>
            </a:r>
            <a:r>
              <a:rPr lang="en-US" b="1" dirty="0" err="1"/>
              <a:t>chứng</a:t>
            </a:r>
            <a:r>
              <a:rPr lang="en-US" b="1" dirty="0"/>
              <a:t> </a:t>
            </a:r>
            <a:r>
              <a:rPr lang="en-US" b="1" dirty="0" err="1"/>
              <a:t>xuất</a:t>
            </a:r>
            <a:r>
              <a:rPr lang="en-US" b="1" dirty="0"/>
              <a:t> </a:t>
            </a:r>
            <a:r>
              <a:rPr lang="en-US" b="1" dirty="0" err="1"/>
              <a:t>huyết</a:t>
            </a:r>
            <a:r>
              <a:rPr lang="en-US" b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8625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Kết</a:t>
            </a:r>
            <a:r>
              <a:rPr lang="en-US" b="1" dirty="0"/>
              <a:t> </a:t>
            </a:r>
            <a:r>
              <a:rPr lang="en-US" b="1" dirty="0" err="1"/>
              <a:t>luận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b="1" dirty="0" err="1" smtClean="0"/>
              <a:t>Sử</a:t>
            </a:r>
            <a:r>
              <a:rPr lang="en-US" sz="3500" b="1" dirty="0" smtClean="0"/>
              <a:t> </a:t>
            </a:r>
            <a:r>
              <a:rPr lang="en-US" sz="3500" b="1" dirty="0" err="1"/>
              <a:t>dụng</a:t>
            </a:r>
            <a:r>
              <a:rPr lang="en-US" sz="3500" b="1" dirty="0"/>
              <a:t> </a:t>
            </a:r>
            <a:r>
              <a:rPr lang="en-US" sz="3500" b="1" dirty="0" err="1"/>
              <a:t>alteplase</a:t>
            </a:r>
            <a:r>
              <a:rPr lang="en-US" sz="3500" b="1" dirty="0"/>
              <a:t> </a:t>
            </a:r>
            <a:r>
              <a:rPr lang="en-US" sz="3500" b="1" dirty="0" err="1"/>
              <a:t>có</a:t>
            </a:r>
            <a:r>
              <a:rPr lang="en-US" sz="3500" b="1" dirty="0"/>
              <a:t> </a:t>
            </a:r>
            <a:r>
              <a:rPr lang="en-US" sz="3500" b="1" dirty="0" err="1"/>
              <a:t>nhiều</a:t>
            </a:r>
            <a:r>
              <a:rPr lang="en-US" sz="3500" b="1" dirty="0"/>
              <a:t> </a:t>
            </a:r>
            <a:r>
              <a:rPr lang="en-US" sz="3500" b="1" dirty="0" err="1"/>
              <a:t>ưu</a:t>
            </a:r>
            <a:r>
              <a:rPr lang="en-US" sz="3500" b="1" dirty="0"/>
              <a:t> </a:t>
            </a:r>
            <a:r>
              <a:rPr lang="en-US" sz="3500" b="1" dirty="0" err="1"/>
              <a:t>điểm</a:t>
            </a:r>
            <a:r>
              <a:rPr lang="en-US" sz="3500" b="1" dirty="0"/>
              <a:t> </a:t>
            </a:r>
            <a:r>
              <a:rPr lang="en-US" sz="3500" b="1" dirty="0" err="1"/>
              <a:t>và</a:t>
            </a:r>
            <a:r>
              <a:rPr lang="en-US" sz="3500" b="1" dirty="0"/>
              <a:t> </a:t>
            </a:r>
            <a:r>
              <a:rPr lang="en-US" sz="3500" b="1" dirty="0" err="1"/>
              <a:t>hiệu</a:t>
            </a:r>
            <a:r>
              <a:rPr lang="en-US" sz="3500" b="1" dirty="0"/>
              <a:t> </a:t>
            </a:r>
            <a:r>
              <a:rPr lang="en-US" sz="3500" b="1" dirty="0" err="1"/>
              <a:t>quả</a:t>
            </a:r>
            <a:r>
              <a:rPr lang="en-US" sz="3500" b="1" dirty="0"/>
              <a:t> </a:t>
            </a:r>
            <a:r>
              <a:rPr lang="en-US" sz="3500" b="1" dirty="0" err="1"/>
              <a:t>cao</a:t>
            </a:r>
            <a:r>
              <a:rPr lang="en-US" sz="3500" b="1" dirty="0"/>
              <a:t>. </a:t>
            </a:r>
            <a:endParaRPr lang="en-US" sz="3500" b="1" dirty="0" smtClean="0"/>
          </a:p>
          <a:p>
            <a:r>
              <a:rPr lang="en-US" sz="3500" b="1" dirty="0" err="1" smtClean="0"/>
              <a:t>Tính</a:t>
            </a:r>
            <a:r>
              <a:rPr lang="en-US" sz="3500" b="1" dirty="0" smtClean="0"/>
              <a:t> </a:t>
            </a:r>
            <a:r>
              <a:rPr lang="en-US" sz="3500" b="1" dirty="0"/>
              <a:t>an </a:t>
            </a:r>
            <a:r>
              <a:rPr lang="en-US" sz="3500" b="1" dirty="0" err="1"/>
              <a:t>toàn</a:t>
            </a:r>
            <a:r>
              <a:rPr lang="en-US" sz="3500" b="1" dirty="0"/>
              <a:t> </a:t>
            </a:r>
            <a:r>
              <a:rPr lang="en-US" sz="3500" b="1" dirty="0" err="1"/>
              <a:t>và</a:t>
            </a:r>
            <a:r>
              <a:rPr lang="en-US" sz="3500" b="1" dirty="0"/>
              <a:t> </a:t>
            </a:r>
            <a:r>
              <a:rPr lang="en-US" sz="3500" b="1" dirty="0" err="1"/>
              <a:t>thời</a:t>
            </a:r>
            <a:r>
              <a:rPr lang="en-US" sz="3500" b="1" dirty="0"/>
              <a:t> </a:t>
            </a:r>
            <a:r>
              <a:rPr lang="en-US" sz="3500" b="1" dirty="0" err="1"/>
              <a:t>gian</a:t>
            </a:r>
            <a:r>
              <a:rPr lang="en-US" sz="3500" b="1" dirty="0"/>
              <a:t> </a:t>
            </a:r>
            <a:r>
              <a:rPr lang="en-US" sz="3500" b="1" dirty="0" err="1"/>
              <a:t>bán</a:t>
            </a:r>
            <a:r>
              <a:rPr lang="en-US" sz="3500" b="1" dirty="0"/>
              <a:t> </a:t>
            </a:r>
            <a:r>
              <a:rPr lang="en-US" sz="3500" b="1" dirty="0" err="1"/>
              <a:t>hủy</a:t>
            </a:r>
            <a:r>
              <a:rPr lang="en-US" sz="3500" b="1" dirty="0"/>
              <a:t> </a:t>
            </a:r>
            <a:r>
              <a:rPr lang="en-US" sz="3500" b="1" dirty="0" err="1"/>
              <a:t>ngắn</a:t>
            </a:r>
            <a:r>
              <a:rPr lang="en-US" sz="3500" b="1" dirty="0"/>
              <a:t> </a:t>
            </a:r>
            <a:r>
              <a:rPr lang="en-US" sz="3500" b="1" dirty="0" err="1"/>
              <a:t>giúp</a:t>
            </a:r>
            <a:r>
              <a:rPr lang="en-US" sz="3500" b="1" dirty="0"/>
              <a:t> </a:t>
            </a:r>
            <a:r>
              <a:rPr lang="en-US" sz="3500" b="1" dirty="0" err="1"/>
              <a:t>chúng</a:t>
            </a:r>
            <a:r>
              <a:rPr lang="en-US" sz="3500" b="1" dirty="0"/>
              <a:t> </a:t>
            </a:r>
            <a:r>
              <a:rPr lang="en-US" sz="3500" b="1" dirty="0" err="1"/>
              <a:t>tôi</a:t>
            </a:r>
            <a:r>
              <a:rPr lang="en-US" sz="3500" b="1" dirty="0"/>
              <a:t> </a:t>
            </a:r>
            <a:r>
              <a:rPr lang="en-US" sz="3500" b="1" dirty="0" err="1"/>
              <a:t>có</a:t>
            </a:r>
            <a:r>
              <a:rPr lang="en-US" sz="3500" b="1" dirty="0"/>
              <a:t> </a:t>
            </a:r>
            <a:r>
              <a:rPr lang="en-US" sz="3500" b="1" dirty="0" err="1"/>
              <a:t>thể</a:t>
            </a:r>
            <a:r>
              <a:rPr lang="en-US" sz="3500" b="1" dirty="0"/>
              <a:t> </a:t>
            </a:r>
            <a:r>
              <a:rPr lang="en-US" sz="3500" b="1" dirty="0" err="1"/>
              <a:t>dể</a:t>
            </a:r>
            <a:r>
              <a:rPr lang="en-US" sz="3500" b="1" dirty="0"/>
              <a:t> </a:t>
            </a:r>
            <a:r>
              <a:rPr lang="en-US" sz="3500" b="1" dirty="0" err="1"/>
              <a:t>dàng</a:t>
            </a:r>
            <a:r>
              <a:rPr lang="en-US" sz="3500" b="1" dirty="0"/>
              <a:t> </a:t>
            </a:r>
            <a:r>
              <a:rPr lang="en-US" sz="3500" b="1" dirty="0" err="1"/>
              <a:t>chuyển</a:t>
            </a:r>
            <a:r>
              <a:rPr lang="en-US" sz="3500" b="1" dirty="0"/>
              <a:t> sang </a:t>
            </a:r>
            <a:r>
              <a:rPr lang="en-US" sz="3500" b="1" dirty="0" err="1"/>
              <a:t>phẫu</a:t>
            </a:r>
            <a:r>
              <a:rPr lang="en-US" sz="3500" b="1" dirty="0"/>
              <a:t> </a:t>
            </a:r>
            <a:r>
              <a:rPr lang="en-US" sz="3500" b="1" dirty="0" err="1"/>
              <a:t>thuật</a:t>
            </a:r>
            <a:r>
              <a:rPr lang="en-US" sz="3500" b="1" dirty="0"/>
              <a:t> </a:t>
            </a:r>
            <a:r>
              <a:rPr lang="en-US" sz="3500" b="1" dirty="0" err="1"/>
              <a:t>nếu</a:t>
            </a:r>
            <a:r>
              <a:rPr lang="en-US" sz="3500" b="1" dirty="0"/>
              <a:t> </a:t>
            </a:r>
            <a:r>
              <a:rPr lang="en-US" sz="3500" b="1" dirty="0" err="1"/>
              <a:t>điều</a:t>
            </a:r>
            <a:r>
              <a:rPr lang="en-US" sz="3500" b="1" dirty="0"/>
              <a:t> </a:t>
            </a:r>
            <a:r>
              <a:rPr lang="en-US" sz="3500" b="1" dirty="0" err="1"/>
              <a:t>trị</a:t>
            </a:r>
            <a:r>
              <a:rPr lang="en-US" sz="3500" b="1" dirty="0"/>
              <a:t> </a:t>
            </a:r>
            <a:r>
              <a:rPr lang="en-US" sz="3500" b="1" dirty="0" err="1"/>
              <a:t>thất</a:t>
            </a:r>
            <a:r>
              <a:rPr lang="en-US" sz="3500" b="1" dirty="0"/>
              <a:t> </a:t>
            </a:r>
            <a:r>
              <a:rPr lang="en-US" sz="3500" b="1" dirty="0" err="1"/>
              <a:t>bại</a:t>
            </a:r>
            <a:r>
              <a:rPr lang="en-US" sz="3500" b="1" dirty="0"/>
              <a:t>. </a:t>
            </a:r>
            <a:endParaRPr lang="en-US" sz="3500" b="1" dirty="0" smtClean="0"/>
          </a:p>
          <a:p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/>
              <a:t>tai </a:t>
            </a:r>
            <a:r>
              <a:rPr lang="en-US" sz="3500" b="1" dirty="0" err="1"/>
              <a:t>biến</a:t>
            </a:r>
            <a:r>
              <a:rPr lang="en-US" sz="3500" b="1" dirty="0"/>
              <a:t> do </a:t>
            </a:r>
            <a:r>
              <a:rPr lang="en-US" sz="3500" b="1" dirty="0" err="1"/>
              <a:t>dùng</a:t>
            </a:r>
            <a:r>
              <a:rPr lang="en-US" sz="3500" b="1" dirty="0"/>
              <a:t> TSH </a:t>
            </a:r>
            <a:r>
              <a:rPr lang="en-US" sz="3500" b="1" dirty="0" err="1"/>
              <a:t>ít</a:t>
            </a:r>
            <a:r>
              <a:rPr lang="en-US" sz="3500" b="1" dirty="0"/>
              <a:t> </a:t>
            </a:r>
            <a:r>
              <a:rPr lang="en-US" sz="3500" b="1" dirty="0" err="1"/>
              <a:t>xảy</a:t>
            </a:r>
            <a:r>
              <a:rPr lang="en-US" sz="3500" b="1" dirty="0"/>
              <a:t> </a:t>
            </a:r>
            <a:r>
              <a:rPr lang="en-US" sz="3500" b="1" dirty="0" err="1"/>
              <a:t>ra.</a:t>
            </a:r>
            <a:r>
              <a:rPr lang="en-US" sz="3500" b="1" dirty="0"/>
              <a:t> </a:t>
            </a:r>
            <a:endParaRPr lang="en-US" sz="3500" b="1" dirty="0" smtClean="0"/>
          </a:p>
          <a:p>
            <a:r>
              <a:rPr lang="en-US" sz="3500" b="1" dirty="0" err="1" smtClean="0"/>
              <a:t>Chúng</a:t>
            </a:r>
            <a:r>
              <a:rPr lang="en-US" sz="3500" b="1" dirty="0" smtClean="0"/>
              <a:t> </a:t>
            </a:r>
            <a:r>
              <a:rPr lang="en-US" sz="3500" b="1" dirty="0" err="1"/>
              <a:t>tôi</a:t>
            </a:r>
            <a:r>
              <a:rPr lang="en-US" sz="3500" b="1" dirty="0"/>
              <a:t> </a:t>
            </a:r>
            <a:r>
              <a:rPr lang="en-US" sz="3500" b="1" dirty="0" err="1"/>
              <a:t>sẽ</a:t>
            </a:r>
            <a:r>
              <a:rPr lang="en-US" sz="3500" b="1" dirty="0"/>
              <a:t> </a:t>
            </a:r>
            <a:r>
              <a:rPr lang="en-US" sz="3500" b="1" dirty="0" err="1"/>
              <a:t>tiếp</a:t>
            </a:r>
            <a:r>
              <a:rPr lang="en-US" sz="3500" b="1" dirty="0"/>
              <a:t> </a:t>
            </a:r>
            <a:r>
              <a:rPr lang="en-US" sz="3500" b="1" dirty="0" err="1"/>
              <a:t>tục</a:t>
            </a:r>
            <a:r>
              <a:rPr lang="en-US" sz="3500" b="1" dirty="0"/>
              <a:t> </a:t>
            </a:r>
            <a:r>
              <a:rPr lang="en-US" sz="3500" b="1" dirty="0" err="1"/>
              <a:t>nghiên</a:t>
            </a:r>
            <a:r>
              <a:rPr lang="en-US" sz="3500" b="1" dirty="0"/>
              <a:t> </a:t>
            </a:r>
            <a:r>
              <a:rPr lang="en-US" sz="3500" b="1" dirty="0" err="1"/>
              <a:t>cứu</a:t>
            </a:r>
            <a:r>
              <a:rPr lang="en-US" sz="3500" b="1" dirty="0"/>
              <a:t> </a:t>
            </a:r>
            <a:r>
              <a:rPr lang="en-US" sz="3500" b="1" dirty="0" err="1"/>
              <a:t>để</a:t>
            </a:r>
            <a:r>
              <a:rPr lang="en-US" sz="3500" b="1" dirty="0"/>
              <a:t> </a:t>
            </a:r>
            <a:r>
              <a:rPr lang="en-US" sz="3500" b="1" dirty="0" err="1"/>
              <a:t>đánh</a:t>
            </a:r>
            <a:r>
              <a:rPr lang="en-US" sz="3500" b="1" dirty="0"/>
              <a:t> </a:t>
            </a:r>
            <a:r>
              <a:rPr lang="en-US" sz="3500" b="1" dirty="0" err="1"/>
              <a:t>giá</a:t>
            </a:r>
            <a:r>
              <a:rPr lang="en-US" sz="3500" b="1" dirty="0"/>
              <a:t> </a:t>
            </a:r>
            <a:r>
              <a:rPr lang="en-US" sz="3500" b="1" dirty="0" err="1"/>
              <a:t>kỷ</a:t>
            </a:r>
            <a:r>
              <a:rPr lang="en-US" sz="3500" b="1" dirty="0"/>
              <a:t> </a:t>
            </a:r>
            <a:r>
              <a:rPr lang="en-US" sz="3500" b="1" dirty="0" err="1"/>
              <a:t>hơn</a:t>
            </a:r>
            <a:r>
              <a:rPr lang="en-US" sz="3500" b="1" dirty="0"/>
              <a:t> </a:t>
            </a:r>
            <a:r>
              <a:rPr lang="en-US" sz="3500" b="1" dirty="0" err="1"/>
              <a:t>nữa</a:t>
            </a:r>
            <a:r>
              <a:rPr lang="en-US" sz="3500" b="1" dirty="0"/>
              <a:t> </a:t>
            </a:r>
            <a:r>
              <a:rPr lang="en-US" sz="3500" b="1" dirty="0" err="1"/>
              <a:t>việc</a:t>
            </a:r>
            <a:r>
              <a:rPr lang="en-US" sz="3500" b="1" dirty="0"/>
              <a:t> </a:t>
            </a:r>
            <a:r>
              <a:rPr lang="en-US" sz="3500" b="1" dirty="0" err="1"/>
              <a:t>điều</a:t>
            </a:r>
            <a:r>
              <a:rPr lang="en-US" sz="3500" b="1" dirty="0"/>
              <a:t> </a:t>
            </a:r>
            <a:r>
              <a:rPr lang="en-US" sz="3500" b="1" dirty="0" err="1"/>
              <a:t>trị</a:t>
            </a:r>
            <a:r>
              <a:rPr lang="en-US" sz="3500" b="1" dirty="0"/>
              <a:t> </a:t>
            </a:r>
            <a:r>
              <a:rPr lang="en-US" sz="3500" b="1" dirty="0" err="1"/>
              <a:t>này</a:t>
            </a:r>
            <a:r>
              <a:rPr lang="en-US" sz="3500" b="1" dirty="0"/>
              <a:t>, </a:t>
            </a:r>
            <a:r>
              <a:rPr lang="en-US" sz="3500" b="1" dirty="0" err="1"/>
              <a:t>không</a:t>
            </a:r>
            <a:r>
              <a:rPr lang="en-US" sz="3500" b="1" dirty="0"/>
              <a:t> </a:t>
            </a:r>
            <a:r>
              <a:rPr lang="en-US" sz="3500" b="1" dirty="0" err="1"/>
              <a:t>chỉ</a:t>
            </a:r>
            <a:r>
              <a:rPr lang="en-US" sz="3500" b="1" dirty="0"/>
              <a:t> </a:t>
            </a:r>
            <a:r>
              <a:rPr lang="en-US" sz="3500" b="1" dirty="0" err="1"/>
              <a:t>có</a:t>
            </a:r>
            <a:r>
              <a:rPr lang="en-US" sz="3500" b="1" dirty="0"/>
              <a:t> </a:t>
            </a:r>
            <a:r>
              <a:rPr lang="en-US" sz="3500" b="1" dirty="0" err="1"/>
              <a:t>lợi</a:t>
            </a:r>
            <a:r>
              <a:rPr lang="en-US" sz="3500" b="1" dirty="0"/>
              <a:t> </a:t>
            </a:r>
            <a:r>
              <a:rPr lang="en-US" sz="3500" b="1" dirty="0" err="1"/>
              <a:t>ích</a:t>
            </a:r>
            <a:r>
              <a:rPr lang="en-US" sz="3500" b="1" dirty="0"/>
              <a:t> </a:t>
            </a:r>
            <a:r>
              <a:rPr lang="en-US" sz="3500" b="1" dirty="0" err="1"/>
              <a:t>về</a:t>
            </a:r>
            <a:r>
              <a:rPr lang="en-US" sz="3500" b="1" dirty="0"/>
              <a:t> </a:t>
            </a:r>
            <a:r>
              <a:rPr lang="en-US" sz="3500" b="1" dirty="0" err="1"/>
              <a:t>mặt</a:t>
            </a:r>
            <a:r>
              <a:rPr lang="en-US" sz="3500" b="1" dirty="0"/>
              <a:t> </a:t>
            </a:r>
            <a:r>
              <a:rPr lang="en-US" sz="3500" b="1" dirty="0" err="1"/>
              <a:t>kinh</a:t>
            </a:r>
            <a:r>
              <a:rPr lang="en-US" sz="3500" b="1" dirty="0"/>
              <a:t> </a:t>
            </a:r>
            <a:r>
              <a:rPr lang="en-US" sz="3500" b="1" dirty="0" err="1"/>
              <a:t>tế</a:t>
            </a:r>
            <a:r>
              <a:rPr lang="en-US" sz="3500" b="1" dirty="0"/>
              <a:t> </a:t>
            </a:r>
            <a:r>
              <a:rPr lang="en-US" sz="3500" b="1" dirty="0" err="1"/>
              <a:t>mà</a:t>
            </a:r>
            <a:r>
              <a:rPr lang="en-US" sz="3500" b="1" dirty="0"/>
              <a:t> </a:t>
            </a:r>
            <a:r>
              <a:rPr lang="en-US" sz="3500" b="1" dirty="0" err="1"/>
              <a:t>còn</a:t>
            </a:r>
            <a:r>
              <a:rPr lang="en-US" sz="3500" b="1" dirty="0"/>
              <a:t> </a:t>
            </a:r>
            <a:r>
              <a:rPr lang="en-US" sz="3500" b="1" dirty="0" err="1"/>
              <a:t>tránh</a:t>
            </a:r>
            <a:r>
              <a:rPr lang="en-US" sz="3500" b="1" dirty="0"/>
              <a:t> </a:t>
            </a:r>
            <a:r>
              <a:rPr lang="en-US" sz="3500" b="1" dirty="0" err="1"/>
              <a:t>được</a:t>
            </a:r>
            <a:r>
              <a:rPr lang="en-US" sz="3500" b="1" dirty="0"/>
              <a:t> </a:t>
            </a:r>
            <a:r>
              <a:rPr lang="en-US" sz="3500" b="1" dirty="0" err="1"/>
              <a:t>nguy</a:t>
            </a:r>
            <a:r>
              <a:rPr lang="en-US" sz="3500" b="1" dirty="0"/>
              <a:t> </a:t>
            </a:r>
            <a:r>
              <a:rPr lang="en-US" sz="3500" b="1" dirty="0" err="1"/>
              <a:t>cơ</a:t>
            </a:r>
            <a:r>
              <a:rPr lang="en-US" sz="3500" b="1" dirty="0"/>
              <a:t> </a:t>
            </a:r>
            <a:r>
              <a:rPr lang="en-US" sz="3500" b="1" dirty="0" err="1"/>
              <a:t>của</a:t>
            </a:r>
            <a:r>
              <a:rPr lang="en-US" sz="3500" b="1" dirty="0"/>
              <a:t> </a:t>
            </a:r>
            <a:r>
              <a:rPr lang="en-US" sz="3500" b="1" dirty="0" err="1"/>
              <a:t>cuộc</a:t>
            </a:r>
            <a:r>
              <a:rPr lang="en-US" sz="3500" b="1" dirty="0"/>
              <a:t> </a:t>
            </a:r>
            <a:r>
              <a:rPr lang="en-US" sz="3500" b="1" dirty="0" err="1"/>
              <a:t>phẫu</a:t>
            </a:r>
            <a:r>
              <a:rPr lang="en-US" sz="3500" b="1" dirty="0"/>
              <a:t> </a:t>
            </a:r>
            <a:r>
              <a:rPr lang="en-US" sz="3500" b="1" dirty="0" err="1"/>
              <a:t>thuật</a:t>
            </a:r>
            <a:r>
              <a:rPr lang="en-US" sz="3500" b="1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533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err="1" smtClean="0"/>
              <a:t>Đặt</a:t>
            </a:r>
            <a:r>
              <a:rPr lang="en-US" b="1" dirty="0" smtClean="0"/>
              <a:t> </a:t>
            </a:r>
            <a:r>
              <a:rPr lang="en-US" b="1" dirty="0" err="1"/>
              <a:t>vấn</a:t>
            </a:r>
            <a:r>
              <a:rPr lang="en-US" b="1" dirty="0"/>
              <a:t> </a:t>
            </a:r>
            <a:r>
              <a:rPr lang="en-US" b="1" dirty="0" err="1"/>
              <a:t>đề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Nghẽn</a:t>
            </a:r>
            <a:r>
              <a:rPr lang="en-US" dirty="0" smtClean="0"/>
              <a:t> van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: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chứng</a:t>
            </a:r>
            <a:r>
              <a:rPr lang="en-US" dirty="0" smtClean="0"/>
              <a:t> </a:t>
            </a:r>
            <a:r>
              <a:rPr lang="en-US" dirty="0" err="1" smtClean="0"/>
              <a:t>đe</a:t>
            </a:r>
            <a:r>
              <a:rPr lang="en-US" dirty="0" smtClean="0"/>
              <a:t> </a:t>
            </a:r>
            <a:r>
              <a:rPr lang="en-US" dirty="0" err="1" smtClean="0"/>
              <a:t>dọa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mạng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Lựa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: </a:t>
            </a:r>
            <a:r>
              <a:rPr lang="en-US" dirty="0" err="1" smtClean="0"/>
              <a:t>phẫu</a:t>
            </a:r>
            <a:r>
              <a:rPr lang="en-US" dirty="0" smtClean="0"/>
              <a:t> </a:t>
            </a:r>
            <a:r>
              <a:rPr lang="en-US" dirty="0" err="1" smtClean="0"/>
              <a:t>thuật</a:t>
            </a:r>
            <a:r>
              <a:rPr lang="en-US" dirty="0" smtClean="0"/>
              <a:t> hay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sợi</a:t>
            </a:r>
            <a:r>
              <a:rPr lang="en-US" dirty="0" smtClean="0"/>
              <a:t> </a:t>
            </a:r>
            <a:r>
              <a:rPr lang="en-US" dirty="0" err="1" smtClean="0"/>
              <a:t>huyết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Lựa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thuốc</a:t>
            </a:r>
            <a:r>
              <a:rPr lang="en-US" dirty="0" smtClean="0"/>
              <a:t>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sợi</a:t>
            </a:r>
            <a:r>
              <a:rPr lang="en-US" dirty="0" smtClean="0"/>
              <a:t> </a:t>
            </a:r>
            <a:r>
              <a:rPr lang="en-US" dirty="0" err="1" smtClean="0"/>
              <a:t>huyết</a:t>
            </a:r>
            <a:r>
              <a:rPr lang="en-US" dirty="0" smtClean="0"/>
              <a:t>: </a:t>
            </a:r>
            <a:r>
              <a:rPr lang="en-US" dirty="0" err="1" smtClean="0"/>
              <a:t>alteplase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nhiều</a:t>
            </a:r>
            <a:r>
              <a:rPr lang="en-US" dirty="0" smtClean="0"/>
              <a:t> </a:t>
            </a:r>
            <a:r>
              <a:rPr lang="en-US" dirty="0" err="1" smtClean="0"/>
              <a:t>ưu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441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Mục</a:t>
            </a:r>
            <a:r>
              <a:rPr lang="en-US" b="1" dirty="0" smtClean="0"/>
              <a:t> </a:t>
            </a:r>
            <a:r>
              <a:rPr lang="en-US" b="1" dirty="0" err="1" smtClean="0"/>
              <a:t>tiêu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err="1"/>
              <a:t>Đ</a:t>
            </a:r>
            <a:r>
              <a:rPr lang="en-US" sz="3600" dirty="0" err="1" smtClean="0"/>
              <a:t>ánh</a:t>
            </a:r>
            <a:r>
              <a:rPr lang="en-US" sz="3600" dirty="0" smtClean="0"/>
              <a:t> </a:t>
            </a:r>
            <a:r>
              <a:rPr lang="en-US" sz="3600" dirty="0" err="1"/>
              <a:t>giá</a:t>
            </a:r>
            <a:r>
              <a:rPr lang="en-US" sz="3600" dirty="0"/>
              <a:t> </a:t>
            </a:r>
            <a:r>
              <a:rPr lang="en-US" sz="3600" dirty="0" err="1"/>
              <a:t>hiệu</a:t>
            </a:r>
            <a:r>
              <a:rPr lang="en-US" sz="3600" dirty="0"/>
              <a:t> </a:t>
            </a:r>
            <a:r>
              <a:rPr lang="en-US" sz="3600" dirty="0" err="1"/>
              <a:t>quả</a:t>
            </a:r>
            <a:r>
              <a:rPr lang="en-US" sz="3600" dirty="0"/>
              <a:t> </a:t>
            </a:r>
            <a:r>
              <a:rPr lang="en-US" sz="3600" dirty="0" err="1"/>
              <a:t>của</a:t>
            </a:r>
            <a:r>
              <a:rPr lang="en-US" sz="3600" dirty="0"/>
              <a:t> </a:t>
            </a:r>
            <a:r>
              <a:rPr lang="en-US" sz="3600" dirty="0" err="1"/>
              <a:t>việc</a:t>
            </a:r>
            <a:r>
              <a:rPr lang="en-US" sz="3600" dirty="0"/>
              <a:t> </a:t>
            </a:r>
            <a:r>
              <a:rPr lang="en-US" sz="3600" dirty="0" err="1"/>
              <a:t>điều</a:t>
            </a:r>
            <a:r>
              <a:rPr lang="en-US" sz="3600" dirty="0"/>
              <a:t> </a:t>
            </a:r>
            <a:r>
              <a:rPr lang="en-US" sz="3600" dirty="0" err="1"/>
              <a:t>trị</a:t>
            </a:r>
            <a:r>
              <a:rPr lang="en-US" sz="3600" dirty="0"/>
              <a:t> </a:t>
            </a:r>
            <a:r>
              <a:rPr lang="en-US" sz="3600" dirty="0" err="1"/>
              <a:t>alteplase</a:t>
            </a:r>
            <a:r>
              <a:rPr lang="en-US" sz="3600" dirty="0"/>
              <a:t> </a:t>
            </a:r>
            <a:r>
              <a:rPr lang="en-US" sz="3600" dirty="0" err="1"/>
              <a:t>trong</a:t>
            </a:r>
            <a:r>
              <a:rPr lang="en-US" sz="3600" dirty="0"/>
              <a:t> </a:t>
            </a:r>
            <a:r>
              <a:rPr lang="en-US" sz="3600" dirty="0" err="1"/>
              <a:t>huyết</a:t>
            </a:r>
            <a:r>
              <a:rPr lang="en-US" sz="3600" dirty="0"/>
              <a:t> </a:t>
            </a:r>
            <a:r>
              <a:rPr lang="en-US" sz="3600" dirty="0" err="1"/>
              <a:t>khối</a:t>
            </a:r>
            <a:r>
              <a:rPr lang="en-US" sz="3600" dirty="0"/>
              <a:t> van </a:t>
            </a:r>
            <a:r>
              <a:rPr lang="en-US" sz="3600" dirty="0" err="1"/>
              <a:t>cơ</a:t>
            </a:r>
            <a:r>
              <a:rPr lang="en-US" sz="3600" dirty="0"/>
              <a:t> </a:t>
            </a:r>
            <a:r>
              <a:rPr lang="en-US" sz="3600" dirty="0" err="1"/>
              <a:t>học</a:t>
            </a:r>
            <a:r>
              <a:rPr lang="en-US" sz="3600" dirty="0"/>
              <a:t> </a:t>
            </a:r>
            <a:endParaRPr lang="en-US" sz="3600" dirty="0" smtClean="0"/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err="1"/>
              <a:t>K</a:t>
            </a:r>
            <a:r>
              <a:rPr lang="en-US" sz="3600" dirty="0" err="1" smtClean="0"/>
              <a:t>hảo</a:t>
            </a:r>
            <a:r>
              <a:rPr lang="en-US" sz="3600" dirty="0" smtClean="0"/>
              <a:t> </a:t>
            </a:r>
            <a:r>
              <a:rPr lang="en-US" sz="3600" dirty="0" err="1"/>
              <a:t>sát</a:t>
            </a:r>
            <a:r>
              <a:rPr lang="en-US" sz="3600" dirty="0"/>
              <a:t> </a:t>
            </a:r>
            <a:r>
              <a:rPr lang="en-US" sz="3600" dirty="0" err="1"/>
              <a:t>những</a:t>
            </a:r>
            <a:r>
              <a:rPr lang="en-US" sz="3600" dirty="0"/>
              <a:t> tai </a:t>
            </a:r>
            <a:r>
              <a:rPr lang="en-US" sz="3600" dirty="0" err="1"/>
              <a:t>biến</a:t>
            </a:r>
            <a:r>
              <a:rPr lang="en-US" sz="3600" dirty="0"/>
              <a:t> </a:t>
            </a:r>
            <a:r>
              <a:rPr lang="en-US" sz="3600" dirty="0" err="1"/>
              <a:t>liên</a:t>
            </a:r>
            <a:r>
              <a:rPr lang="en-US" sz="3600" dirty="0"/>
              <a:t> </a:t>
            </a:r>
            <a:r>
              <a:rPr lang="en-US" sz="3600" dirty="0" err="1"/>
              <a:t>quan</a:t>
            </a:r>
            <a:r>
              <a:rPr lang="en-US" sz="3600" dirty="0"/>
              <a:t> </a:t>
            </a:r>
            <a:r>
              <a:rPr lang="en-US" sz="3600" dirty="0" err="1"/>
              <a:t>đến</a:t>
            </a:r>
            <a:r>
              <a:rPr lang="en-US" sz="3600" dirty="0"/>
              <a:t> </a:t>
            </a:r>
            <a:r>
              <a:rPr lang="en-US" sz="3600" dirty="0" err="1"/>
              <a:t>việc</a:t>
            </a:r>
            <a:r>
              <a:rPr lang="en-US" sz="3600" dirty="0"/>
              <a:t> </a:t>
            </a:r>
            <a:r>
              <a:rPr lang="en-US" sz="3600" dirty="0" err="1"/>
              <a:t>điều</a:t>
            </a:r>
            <a:r>
              <a:rPr lang="en-US" sz="3600" dirty="0"/>
              <a:t> </a:t>
            </a:r>
            <a:r>
              <a:rPr lang="en-US" sz="3600" dirty="0" err="1"/>
              <a:t>trị</a:t>
            </a:r>
            <a:r>
              <a:rPr lang="en-US" sz="3600" dirty="0"/>
              <a:t> </a:t>
            </a:r>
            <a:r>
              <a:rPr lang="en-US" sz="3600" dirty="0" err="1"/>
              <a:t>này</a:t>
            </a:r>
            <a:r>
              <a:rPr lang="en-US" sz="36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898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ƯU ĐIỂM ALTEPLASE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S</a:t>
            </a:r>
            <a:r>
              <a:rPr lang="en-US" sz="3600" dirty="0" err="1" smtClean="0"/>
              <a:t>ản</a:t>
            </a:r>
            <a:r>
              <a:rPr lang="en-US" sz="3600" dirty="0" smtClean="0"/>
              <a:t> </a:t>
            </a:r>
            <a:r>
              <a:rPr lang="en-US" sz="3600" dirty="0" err="1"/>
              <a:t>xuất</a:t>
            </a:r>
            <a:r>
              <a:rPr lang="en-US" sz="3600" dirty="0"/>
              <a:t> </a:t>
            </a:r>
            <a:r>
              <a:rPr lang="en-US" sz="3600" dirty="0" err="1"/>
              <a:t>bằng</a:t>
            </a:r>
            <a:r>
              <a:rPr lang="en-US" sz="3600" dirty="0"/>
              <a:t> </a:t>
            </a:r>
            <a:r>
              <a:rPr lang="en-US" sz="3600" dirty="0" err="1"/>
              <a:t>công</a:t>
            </a:r>
            <a:r>
              <a:rPr lang="en-US" sz="3600" dirty="0"/>
              <a:t> </a:t>
            </a:r>
            <a:r>
              <a:rPr lang="en-US" sz="3600" dirty="0" err="1"/>
              <a:t>nghệ</a:t>
            </a:r>
            <a:r>
              <a:rPr lang="en-US" sz="3600" dirty="0"/>
              <a:t> DNA </a:t>
            </a:r>
            <a:r>
              <a:rPr lang="en-US" sz="3600" dirty="0" err="1"/>
              <a:t>tái</a:t>
            </a:r>
            <a:r>
              <a:rPr lang="en-US" sz="3600" dirty="0"/>
              <a:t> </a:t>
            </a:r>
            <a:r>
              <a:rPr lang="en-US" sz="3600" dirty="0" err="1"/>
              <a:t>tổ</a:t>
            </a:r>
            <a:r>
              <a:rPr lang="en-US" sz="3600" dirty="0"/>
              <a:t> </a:t>
            </a:r>
            <a:r>
              <a:rPr lang="en-US" sz="3600" dirty="0" err="1" smtClean="0"/>
              <a:t>hợp</a:t>
            </a:r>
            <a:endParaRPr lang="en-US" sz="3600" dirty="0" smtClean="0"/>
          </a:p>
          <a:p>
            <a:r>
              <a:rPr lang="en-US" sz="3600" dirty="0" err="1" smtClean="0"/>
              <a:t>Tác</a:t>
            </a:r>
            <a:r>
              <a:rPr lang="en-US" sz="3600" dirty="0" smtClean="0"/>
              <a:t> </a:t>
            </a:r>
            <a:r>
              <a:rPr lang="en-US" sz="3600" dirty="0" err="1" smtClean="0"/>
              <a:t>dụng</a:t>
            </a:r>
            <a:r>
              <a:rPr lang="en-US" sz="3600" dirty="0" smtClean="0"/>
              <a:t> </a:t>
            </a:r>
            <a:r>
              <a:rPr lang="en-US" sz="3600" dirty="0" err="1" smtClean="0"/>
              <a:t>chuyên</a:t>
            </a:r>
            <a:r>
              <a:rPr lang="en-US" sz="3600" dirty="0" smtClean="0"/>
              <a:t> </a:t>
            </a:r>
            <a:r>
              <a:rPr lang="en-US" sz="3600" dirty="0" err="1" smtClean="0"/>
              <a:t>biệt</a:t>
            </a:r>
            <a:r>
              <a:rPr lang="en-US" sz="3600" dirty="0" smtClean="0"/>
              <a:t>: </a:t>
            </a:r>
            <a:r>
              <a:rPr lang="en-US" sz="3600" dirty="0" err="1" smtClean="0"/>
              <a:t>ái</a:t>
            </a:r>
            <a:r>
              <a:rPr lang="en-US" sz="3600" dirty="0" smtClean="0"/>
              <a:t> </a:t>
            </a:r>
            <a:r>
              <a:rPr lang="en-US" sz="3600" dirty="0" err="1" smtClean="0"/>
              <a:t>lực</a:t>
            </a:r>
            <a:r>
              <a:rPr lang="en-US" sz="3600" dirty="0" smtClean="0"/>
              <a:t> </a:t>
            </a:r>
            <a:r>
              <a:rPr lang="en-US" sz="3600" dirty="0" err="1" smtClean="0"/>
              <a:t>cao</a:t>
            </a:r>
            <a:r>
              <a:rPr lang="en-US" sz="3600" dirty="0" smtClean="0"/>
              <a:t> </a:t>
            </a:r>
            <a:r>
              <a:rPr lang="en-US" sz="3600" dirty="0" err="1" smtClean="0"/>
              <a:t>với</a:t>
            </a:r>
            <a:r>
              <a:rPr lang="en-US" sz="3600" dirty="0" smtClean="0"/>
              <a:t> fibrin </a:t>
            </a:r>
            <a:r>
              <a:rPr lang="en-US" sz="3600" dirty="0" err="1" smtClean="0"/>
              <a:t>cục</a:t>
            </a:r>
            <a:r>
              <a:rPr lang="en-US" sz="3600" dirty="0" smtClean="0"/>
              <a:t> </a:t>
            </a:r>
            <a:r>
              <a:rPr lang="en-US" sz="3600" dirty="0" err="1" smtClean="0"/>
              <a:t>máu</a:t>
            </a:r>
            <a:r>
              <a:rPr lang="en-US" sz="3600" dirty="0" smtClean="0"/>
              <a:t> </a:t>
            </a:r>
            <a:r>
              <a:rPr lang="en-US" sz="3600" dirty="0" err="1" smtClean="0"/>
              <a:t>đông</a:t>
            </a:r>
            <a:endParaRPr lang="en-US" sz="3600" dirty="0"/>
          </a:p>
          <a:p>
            <a:r>
              <a:rPr lang="en-US" sz="3600" dirty="0" err="1"/>
              <a:t>R</a:t>
            </a:r>
            <a:r>
              <a:rPr lang="en-US" sz="3600" dirty="0" err="1" smtClean="0"/>
              <a:t>ất</a:t>
            </a:r>
            <a:r>
              <a:rPr lang="en-US" sz="3600" dirty="0" smtClean="0"/>
              <a:t> </a:t>
            </a:r>
            <a:r>
              <a:rPr lang="en-US" sz="3600" dirty="0" err="1"/>
              <a:t>ít</a:t>
            </a:r>
            <a:r>
              <a:rPr lang="en-US" sz="3600" dirty="0"/>
              <a:t> </a:t>
            </a:r>
            <a:r>
              <a:rPr lang="en-US" sz="3600" dirty="0" err="1"/>
              <a:t>tác</a:t>
            </a:r>
            <a:r>
              <a:rPr lang="en-US" sz="3600" dirty="0"/>
              <a:t> </a:t>
            </a:r>
            <a:r>
              <a:rPr lang="en-US" sz="3600" dirty="0" err="1"/>
              <a:t>dụng</a:t>
            </a:r>
            <a:r>
              <a:rPr lang="en-US" sz="3600" dirty="0"/>
              <a:t> </a:t>
            </a:r>
            <a:r>
              <a:rPr lang="en-US" sz="3600" dirty="0" err="1"/>
              <a:t>đến</a:t>
            </a:r>
            <a:r>
              <a:rPr lang="en-US" sz="3600" dirty="0"/>
              <a:t> </a:t>
            </a:r>
            <a:r>
              <a:rPr lang="en-US" sz="3600" dirty="0" err="1"/>
              <a:t>các</a:t>
            </a:r>
            <a:r>
              <a:rPr lang="en-US" sz="3600" dirty="0"/>
              <a:t> </a:t>
            </a:r>
            <a:r>
              <a:rPr lang="en-US" sz="3600" dirty="0" err="1"/>
              <a:t>khâu</a:t>
            </a:r>
            <a:r>
              <a:rPr lang="en-US" sz="3600" dirty="0"/>
              <a:t> </a:t>
            </a:r>
            <a:r>
              <a:rPr lang="en-US" sz="3600" dirty="0" err="1"/>
              <a:t>khác</a:t>
            </a:r>
            <a:r>
              <a:rPr lang="en-US" sz="3600" dirty="0"/>
              <a:t> </a:t>
            </a:r>
            <a:r>
              <a:rPr lang="en-US" sz="3600" dirty="0" err="1"/>
              <a:t>trong</a:t>
            </a:r>
            <a:r>
              <a:rPr lang="en-US" sz="3600" dirty="0"/>
              <a:t> </a:t>
            </a:r>
            <a:r>
              <a:rPr lang="en-US" sz="3600" dirty="0" err="1"/>
              <a:t>hệ</a:t>
            </a:r>
            <a:r>
              <a:rPr lang="en-US" sz="3600" dirty="0"/>
              <a:t> </a:t>
            </a:r>
            <a:r>
              <a:rPr lang="en-US" sz="3600" dirty="0" err="1"/>
              <a:t>đông</a:t>
            </a:r>
            <a:r>
              <a:rPr lang="en-US" sz="3600" dirty="0"/>
              <a:t> </a:t>
            </a:r>
            <a:r>
              <a:rPr lang="en-US" sz="3600" dirty="0" err="1" smtClean="0"/>
              <a:t>máu</a:t>
            </a:r>
            <a:endParaRPr lang="en-US" sz="3600" dirty="0" smtClean="0"/>
          </a:p>
          <a:p>
            <a:r>
              <a:rPr lang="en-US" sz="3600" dirty="0" err="1"/>
              <a:t>Thuốc</a:t>
            </a:r>
            <a:r>
              <a:rPr lang="en-US" sz="3600" dirty="0"/>
              <a:t> 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tính</a:t>
            </a:r>
            <a:r>
              <a:rPr lang="en-US" sz="3600" dirty="0"/>
              <a:t> </a:t>
            </a:r>
            <a:r>
              <a:rPr lang="en-US" sz="3600" dirty="0" err="1"/>
              <a:t>chất</a:t>
            </a:r>
            <a:r>
              <a:rPr lang="en-US" sz="3600" dirty="0"/>
              <a:t> </a:t>
            </a:r>
            <a:r>
              <a:rPr lang="en-US" sz="3600" dirty="0" err="1"/>
              <a:t>kháng</a:t>
            </a:r>
            <a:r>
              <a:rPr lang="en-US" sz="3600" dirty="0"/>
              <a:t> </a:t>
            </a:r>
            <a:r>
              <a:rPr lang="en-US" sz="3600" dirty="0" err="1"/>
              <a:t>nguyên</a:t>
            </a:r>
            <a:r>
              <a:rPr lang="en-US" sz="3600" dirty="0" smtClean="0"/>
              <a:t>.</a:t>
            </a:r>
          </a:p>
          <a:p>
            <a:r>
              <a:rPr lang="en-US" sz="3600" dirty="0" err="1"/>
              <a:t>Thuốc</a:t>
            </a:r>
            <a:r>
              <a:rPr lang="en-US" sz="3600" dirty="0"/>
              <a:t> </a:t>
            </a:r>
            <a:r>
              <a:rPr lang="en-US" sz="3600" dirty="0" err="1"/>
              <a:t>đào</a:t>
            </a:r>
            <a:r>
              <a:rPr lang="en-US" sz="3600" dirty="0"/>
              <a:t> </a:t>
            </a:r>
            <a:r>
              <a:rPr lang="en-US" sz="3600" dirty="0" err="1"/>
              <a:t>thải</a:t>
            </a:r>
            <a:r>
              <a:rPr lang="en-US" sz="3600" dirty="0"/>
              <a:t> </a:t>
            </a:r>
            <a:r>
              <a:rPr lang="en-US" sz="3600" dirty="0" err="1" smtClean="0"/>
              <a:t>nhanh</a:t>
            </a:r>
            <a:r>
              <a:rPr lang="en-US" sz="3600" dirty="0" smtClean="0"/>
              <a:t>: </a:t>
            </a:r>
            <a:r>
              <a:rPr lang="en-US" sz="3600" dirty="0" err="1" smtClean="0"/>
              <a:t>bán</a:t>
            </a:r>
            <a:r>
              <a:rPr lang="en-US" sz="3600" dirty="0" smtClean="0"/>
              <a:t> </a:t>
            </a:r>
            <a:r>
              <a:rPr lang="en-US" sz="3600" dirty="0" err="1" smtClean="0"/>
              <a:t>hủy</a:t>
            </a:r>
            <a:r>
              <a:rPr lang="en-US" sz="3600" dirty="0" smtClean="0"/>
              <a:t> 5 </a:t>
            </a:r>
            <a:r>
              <a:rPr lang="en-US" sz="3600" dirty="0" err="1" smtClean="0"/>
              <a:t>phút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76101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HUYẾT KHỐI VAN CƠ HỌC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381642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 </a:t>
            </a:r>
            <a:r>
              <a:rPr lang="en-US" sz="3300" dirty="0" err="1"/>
              <a:t>L</a:t>
            </a:r>
            <a:r>
              <a:rPr lang="en-US" sz="3300" dirty="0" err="1" smtClean="0"/>
              <a:t>à</a:t>
            </a:r>
            <a:r>
              <a:rPr lang="en-US" sz="3300" dirty="0" smtClean="0"/>
              <a:t> </a:t>
            </a:r>
            <a:r>
              <a:rPr lang="en-US" sz="3300" dirty="0" err="1"/>
              <a:t>một</a:t>
            </a:r>
            <a:r>
              <a:rPr lang="en-US" sz="3300" dirty="0"/>
              <a:t> </a:t>
            </a:r>
            <a:r>
              <a:rPr lang="en-US" sz="3300" dirty="0" err="1"/>
              <a:t>biến</a:t>
            </a:r>
            <a:r>
              <a:rPr lang="en-US" sz="3300" dirty="0"/>
              <a:t> </a:t>
            </a:r>
            <a:r>
              <a:rPr lang="en-US" sz="3300" dirty="0" err="1"/>
              <a:t>chứng</a:t>
            </a:r>
            <a:r>
              <a:rPr lang="en-US" sz="3300" dirty="0"/>
              <a:t> </a:t>
            </a:r>
            <a:r>
              <a:rPr lang="en-US" sz="3300" dirty="0" err="1"/>
              <a:t>nặng</a:t>
            </a:r>
            <a:r>
              <a:rPr lang="en-US" sz="3300" dirty="0"/>
              <a:t> </a:t>
            </a:r>
            <a:r>
              <a:rPr lang="en-US" sz="3300" dirty="0" err="1"/>
              <a:t>của</a:t>
            </a:r>
            <a:r>
              <a:rPr lang="en-US" sz="3300" dirty="0"/>
              <a:t> </a:t>
            </a:r>
            <a:r>
              <a:rPr lang="en-US" sz="3300" dirty="0" err="1"/>
              <a:t>người</a:t>
            </a:r>
            <a:r>
              <a:rPr lang="en-US" sz="3300" dirty="0"/>
              <a:t> </a:t>
            </a:r>
            <a:r>
              <a:rPr lang="en-US" sz="3300" dirty="0" err="1"/>
              <a:t>mang</a:t>
            </a:r>
            <a:r>
              <a:rPr lang="en-US" sz="3300" dirty="0"/>
              <a:t> van </a:t>
            </a:r>
            <a:r>
              <a:rPr lang="en-US" sz="3300" dirty="0" err="1"/>
              <a:t>tim</a:t>
            </a:r>
            <a:r>
              <a:rPr lang="en-US" sz="3300" dirty="0"/>
              <a:t> </a:t>
            </a:r>
            <a:r>
              <a:rPr lang="en-US" sz="3300" dirty="0" err="1"/>
              <a:t>nhân</a:t>
            </a:r>
            <a:r>
              <a:rPr lang="en-US" sz="3300" dirty="0"/>
              <a:t> </a:t>
            </a:r>
            <a:r>
              <a:rPr lang="en-US" sz="3300" dirty="0" err="1"/>
              <a:t>tạo</a:t>
            </a:r>
            <a:r>
              <a:rPr lang="en-US" sz="3300" dirty="0" smtClean="0"/>
              <a:t>.</a:t>
            </a:r>
          </a:p>
          <a:p>
            <a:r>
              <a:rPr lang="en-US" sz="3300" dirty="0"/>
              <a:t> </a:t>
            </a:r>
            <a:r>
              <a:rPr lang="en-US" sz="3300" dirty="0" err="1"/>
              <a:t>Huyết</a:t>
            </a:r>
            <a:r>
              <a:rPr lang="en-US" sz="3300" dirty="0"/>
              <a:t> </a:t>
            </a:r>
            <a:r>
              <a:rPr lang="en-US" sz="3300" dirty="0" err="1"/>
              <a:t>khối</a:t>
            </a:r>
            <a:r>
              <a:rPr lang="en-US" sz="3300" dirty="0"/>
              <a:t> van </a:t>
            </a:r>
            <a:r>
              <a:rPr lang="en-US" sz="3300" dirty="0" err="1"/>
              <a:t>nhân</a:t>
            </a:r>
            <a:r>
              <a:rPr lang="en-US" sz="3300" dirty="0"/>
              <a:t> </a:t>
            </a:r>
            <a:r>
              <a:rPr lang="en-US" sz="3300" dirty="0" err="1"/>
              <a:t>tạo</a:t>
            </a:r>
            <a:r>
              <a:rPr lang="en-US" sz="3300" dirty="0"/>
              <a:t> </a:t>
            </a:r>
            <a:r>
              <a:rPr lang="en-US" sz="3300" dirty="0" err="1"/>
              <a:t>xảy</a:t>
            </a:r>
            <a:r>
              <a:rPr lang="en-US" sz="3300" dirty="0"/>
              <a:t> </a:t>
            </a:r>
            <a:r>
              <a:rPr lang="en-US" sz="3300" dirty="0" err="1"/>
              <a:t>ra</a:t>
            </a:r>
            <a:r>
              <a:rPr lang="en-US" sz="3300" dirty="0"/>
              <a:t> </a:t>
            </a:r>
            <a:r>
              <a:rPr lang="en-US" sz="3300" dirty="0" err="1"/>
              <a:t>phụ</a:t>
            </a:r>
            <a:r>
              <a:rPr lang="en-US" sz="3300" dirty="0"/>
              <a:t> </a:t>
            </a:r>
            <a:r>
              <a:rPr lang="en-US" sz="3300" dirty="0" err="1"/>
              <a:t>thuộc</a:t>
            </a:r>
            <a:r>
              <a:rPr lang="en-US" sz="3300" dirty="0"/>
              <a:t> </a:t>
            </a:r>
            <a:r>
              <a:rPr lang="en-US" sz="3300" dirty="0" err="1"/>
              <a:t>vào</a:t>
            </a:r>
            <a:r>
              <a:rPr lang="en-US" sz="3300" dirty="0"/>
              <a:t> </a:t>
            </a:r>
            <a:r>
              <a:rPr lang="en-US" sz="3300" dirty="0" err="1"/>
              <a:t>loại</a:t>
            </a:r>
            <a:r>
              <a:rPr lang="en-US" sz="3300" dirty="0"/>
              <a:t> van </a:t>
            </a:r>
            <a:r>
              <a:rPr lang="en-US" sz="3300" dirty="0" err="1"/>
              <a:t>nhân</a:t>
            </a:r>
            <a:r>
              <a:rPr lang="en-US" sz="3300" dirty="0"/>
              <a:t> </a:t>
            </a:r>
            <a:r>
              <a:rPr lang="en-US" sz="3300" dirty="0" err="1"/>
              <a:t>tạo</a:t>
            </a:r>
            <a:r>
              <a:rPr lang="en-US" sz="3300" dirty="0"/>
              <a:t>, </a:t>
            </a:r>
            <a:r>
              <a:rPr lang="en-US" sz="3300" dirty="0" err="1"/>
              <a:t>hiệu</a:t>
            </a:r>
            <a:r>
              <a:rPr lang="en-US" sz="3300" dirty="0"/>
              <a:t> </a:t>
            </a:r>
            <a:r>
              <a:rPr lang="en-US" sz="3300" dirty="0" err="1"/>
              <a:t>quả</a:t>
            </a:r>
            <a:r>
              <a:rPr lang="en-US" sz="3300" dirty="0"/>
              <a:t> </a:t>
            </a:r>
            <a:r>
              <a:rPr lang="en-US" sz="3300" dirty="0" err="1"/>
              <a:t>chống</a:t>
            </a:r>
            <a:r>
              <a:rPr lang="en-US" sz="3300" dirty="0"/>
              <a:t> </a:t>
            </a:r>
            <a:r>
              <a:rPr lang="en-US" sz="3300" dirty="0" err="1"/>
              <a:t>đông</a:t>
            </a:r>
            <a:r>
              <a:rPr lang="en-US" sz="3300" dirty="0"/>
              <a:t> </a:t>
            </a:r>
            <a:r>
              <a:rPr lang="en-US" sz="3300" dirty="0" err="1"/>
              <a:t>máu</a:t>
            </a:r>
            <a:r>
              <a:rPr lang="en-US" sz="3300" dirty="0"/>
              <a:t> </a:t>
            </a:r>
            <a:r>
              <a:rPr lang="en-US" sz="3300" dirty="0" err="1" smtClean="0"/>
              <a:t>của</a:t>
            </a:r>
            <a:r>
              <a:rPr lang="en-US" sz="3300" dirty="0" smtClean="0"/>
              <a:t> </a:t>
            </a:r>
            <a:r>
              <a:rPr lang="en-US" sz="3300" dirty="0" err="1"/>
              <a:t>các</a:t>
            </a:r>
            <a:r>
              <a:rPr lang="en-US" sz="3300" dirty="0"/>
              <a:t> </a:t>
            </a:r>
            <a:r>
              <a:rPr lang="en-US" sz="3300" dirty="0" err="1"/>
              <a:t>thuốc</a:t>
            </a:r>
            <a:r>
              <a:rPr lang="en-US" sz="3300" dirty="0"/>
              <a:t> </a:t>
            </a:r>
            <a:r>
              <a:rPr lang="en-US" sz="3300" dirty="0" err="1"/>
              <a:t>chống</a:t>
            </a:r>
            <a:r>
              <a:rPr lang="en-US" sz="3300" dirty="0"/>
              <a:t> </a:t>
            </a:r>
            <a:r>
              <a:rPr lang="en-US" sz="3300" dirty="0" err="1"/>
              <a:t>đông</a:t>
            </a:r>
            <a:r>
              <a:rPr lang="en-US" sz="3300" dirty="0"/>
              <a:t>, </a:t>
            </a:r>
            <a:r>
              <a:rPr lang="en-US" sz="3300" dirty="0" err="1"/>
              <a:t>vị</a:t>
            </a:r>
            <a:r>
              <a:rPr lang="en-US" sz="3300" dirty="0"/>
              <a:t> </a:t>
            </a:r>
            <a:r>
              <a:rPr lang="en-US" sz="3300" dirty="0" err="1"/>
              <a:t>trí</a:t>
            </a:r>
            <a:r>
              <a:rPr lang="en-US" sz="3300" dirty="0"/>
              <a:t> van, </a:t>
            </a:r>
            <a:r>
              <a:rPr lang="en-US" sz="3300" dirty="0" err="1"/>
              <a:t>các</a:t>
            </a:r>
            <a:r>
              <a:rPr lang="en-US" sz="3300" dirty="0"/>
              <a:t> </a:t>
            </a:r>
            <a:r>
              <a:rPr lang="en-US" sz="3300" dirty="0" err="1"/>
              <a:t>tình</a:t>
            </a:r>
            <a:r>
              <a:rPr lang="en-US" sz="3300" dirty="0"/>
              <a:t> </a:t>
            </a:r>
            <a:r>
              <a:rPr lang="en-US" sz="3300" dirty="0" err="1" smtClean="0"/>
              <a:t>trạng</a:t>
            </a:r>
            <a:r>
              <a:rPr lang="en-US" sz="3300" dirty="0" smtClean="0"/>
              <a:t> </a:t>
            </a:r>
            <a:r>
              <a:rPr lang="en-US" sz="3300" dirty="0" err="1"/>
              <a:t>lâm</a:t>
            </a:r>
            <a:r>
              <a:rPr lang="en-US" sz="3300" dirty="0"/>
              <a:t> </a:t>
            </a:r>
            <a:r>
              <a:rPr lang="en-US" sz="3300" dirty="0" err="1"/>
              <a:t>sàng</a:t>
            </a:r>
            <a:r>
              <a:rPr lang="en-US" sz="3300" dirty="0"/>
              <a:t> </a:t>
            </a:r>
            <a:r>
              <a:rPr lang="en-US" sz="3300" dirty="0" err="1"/>
              <a:t>đi</a:t>
            </a:r>
            <a:r>
              <a:rPr lang="en-US" sz="3300" dirty="0"/>
              <a:t> </a:t>
            </a:r>
            <a:r>
              <a:rPr lang="en-US" sz="3300" dirty="0" err="1"/>
              <a:t>kèm</a:t>
            </a:r>
            <a:r>
              <a:rPr lang="en-US" sz="3300" dirty="0"/>
              <a:t> </a:t>
            </a:r>
            <a:r>
              <a:rPr lang="en-US" sz="3300" dirty="0" err="1"/>
              <a:t>như</a:t>
            </a:r>
            <a:r>
              <a:rPr lang="en-US" sz="3300" dirty="0"/>
              <a:t> rung </a:t>
            </a:r>
            <a:r>
              <a:rPr lang="en-US" sz="3300" dirty="0" err="1"/>
              <a:t>nhĩ</a:t>
            </a:r>
            <a:r>
              <a:rPr lang="en-US" sz="3300" dirty="0"/>
              <a:t>, </a:t>
            </a:r>
            <a:r>
              <a:rPr lang="en-US" sz="3300" dirty="0" err="1"/>
              <a:t>tiểu</a:t>
            </a:r>
            <a:r>
              <a:rPr lang="en-US" sz="3300" dirty="0"/>
              <a:t> </a:t>
            </a:r>
            <a:r>
              <a:rPr lang="en-US" sz="3300" dirty="0" err="1"/>
              <a:t>đường</a:t>
            </a:r>
            <a:r>
              <a:rPr lang="en-US" sz="3300" dirty="0"/>
              <a:t>, </a:t>
            </a:r>
            <a:r>
              <a:rPr lang="en-US" sz="3300" dirty="0" err="1"/>
              <a:t>suy</a:t>
            </a:r>
            <a:r>
              <a:rPr lang="en-US" sz="3300" dirty="0"/>
              <a:t> </a:t>
            </a:r>
            <a:r>
              <a:rPr lang="en-US" sz="3300" dirty="0" err="1" smtClean="0"/>
              <a:t>tim</a:t>
            </a:r>
            <a:r>
              <a:rPr lang="en-US" sz="3300" dirty="0" err="1"/>
              <a:t>.</a:t>
            </a:r>
            <a:r>
              <a:rPr lang="en-US" sz="3300" dirty="0" smtClean="0"/>
              <a:t> </a:t>
            </a:r>
          </a:p>
          <a:p>
            <a:r>
              <a:rPr lang="en-US" sz="3300" dirty="0" err="1" smtClean="0"/>
              <a:t>Tuy</a:t>
            </a:r>
            <a:r>
              <a:rPr lang="en-US" sz="3300" dirty="0" smtClean="0"/>
              <a:t> </a:t>
            </a:r>
            <a:r>
              <a:rPr lang="en-US" sz="3300" dirty="0" err="1"/>
              <a:t>nhiên</a:t>
            </a:r>
            <a:r>
              <a:rPr lang="en-US" sz="3300" dirty="0"/>
              <a:t>, </a:t>
            </a:r>
            <a:r>
              <a:rPr lang="en-US" sz="3300" dirty="0" err="1"/>
              <a:t>phần</a:t>
            </a:r>
            <a:r>
              <a:rPr lang="en-US" sz="3300" dirty="0"/>
              <a:t> </a:t>
            </a:r>
            <a:r>
              <a:rPr lang="en-US" sz="3300" dirty="0" err="1"/>
              <a:t>lớn</a:t>
            </a:r>
            <a:r>
              <a:rPr lang="en-US" sz="3300" dirty="0"/>
              <a:t> </a:t>
            </a:r>
            <a:r>
              <a:rPr lang="en-US" sz="3300" dirty="0" err="1"/>
              <a:t>các</a:t>
            </a:r>
            <a:r>
              <a:rPr lang="en-US" sz="3300" dirty="0"/>
              <a:t> </a:t>
            </a:r>
            <a:r>
              <a:rPr lang="en-US" sz="3300" dirty="0" err="1"/>
              <a:t>trường</a:t>
            </a:r>
            <a:r>
              <a:rPr lang="en-US" sz="3300" dirty="0"/>
              <a:t> </a:t>
            </a:r>
            <a:r>
              <a:rPr lang="en-US" sz="3300" dirty="0" err="1"/>
              <a:t>hợp</a:t>
            </a:r>
            <a:r>
              <a:rPr lang="en-US" sz="3300" dirty="0"/>
              <a:t> </a:t>
            </a:r>
            <a:r>
              <a:rPr lang="en-US" sz="3300" dirty="0" err="1"/>
              <a:t>là</a:t>
            </a:r>
            <a:r>
              <a:rPr lang="en-US" sz="3300" dirty="0"/>
              <a:t> do </a:t>
            </a:r>
            <a:r>
              <a:rPr lang="en-US" sz="3300" dirty="0" err="1"/>
              <a:t>thuốc</a:t>
            </a:r>
            <a:r>
              <a:rPr lang="en-US" sz="3300" dirty="0"/>
              <a:t> </a:t>
            </a:r>
            <a:r>
              <a:rPr lang="en-US" sz="3300" dirty="0" err="1"/>
              <a:t>chống</a:t>
            </a:r>
            <a:r>
              <a:rPr lang="en-US" sz="3300" dirty="0"/>
              <a:t> </a:t>
            </a:r>
            <a:r>
              <a:rPr lang="en-US" sz="3300" dirty="0" err="1"/>
              <a:t>đông</a:t>
            </a:r>
            <a:r>
              <a:rPr lang="en-US" sz="3300" dirty="0"/>
              <a:t> </a:t>
            </a:r>
            <a:r>
              <a:rPr lang="en-US" sz="3300" dirty="0" err="1"/>
              <a:t>mà</a:t>
            </a:r>
            <a:r>
              <a:rPr lang="en-US" sz="3300" dirty="0"/>
              <a:t> </a:t>
            </a:r>
            <a:r>
              <a:rPr lang="en-US" sz="3300" dirty="0" err="1"/>
              <a:t>người</a:t>
            </a:r>
            <a:r>
              <a:rPr lang="en-US" sz="3300" dirty="0"/>
              <a:t> </a:t>
            </a:r>
            <a:r>
              <a:rPr lang="en-US" sz="3300" dirty="0" err="1"/>
              <a:t>bệnh</a:t>
            </a:r>
            <a:r>
              <a:rPr lang="en-US" sz="3300" dirty="0"/>
              <a:t> </a:t>
            </a:r>
            <a:r>
              <a:rPr lang="en-US" sz="3300" dirty="0" err="1"/>
              <a:t>được</a:t>
            </a:r>
            <a:r>
              <a:rPr lang="en-US" sz="3300" dirty="0"/>
              <a:t> </a:t>
            </a:r>
            <a:r>
              <a:rPr lang="en-US" sz="3300" dirty="0" err="1"/>
              <a:t>dùng</a:t>
            </a:r>
            <a:r>
              <a:rPr lang="en-US" sz="3300" dirty="0"/>
              <a:t> </a:t>
            </a:r>
            <a:r>
              <a:rPr lang="en-US" sz="3300" dirty="0" err="1"/>
              <a:t>chưa</a:t>
            </a:r>
            <a:r>
              <a:rPr lang="en-US" sz="3300" dirty="0"/>
              <a:t> </a:t>
            </a:r>
            <a:r>
              <a:rPr lang="en-US" sz="3300" dirty="0" err="1"/>
              <a:t>đạt</a:t>
            </a:r>
            <a:r>
              <a:rPr lang="en-US" sz="3300" dirty="0"/>
              <a:t> </a:t>
            </a:r>
            <a:r>
              <a:rPr lang="en-US" sz="3300" dirty="0" err="1"/>
              <a:t>hiệu</a:t>
            </a:r>
            <a:r>
              <a:rPr lang="en-US" sz="3300" dirty="0"/>
              <a:t> </a:t>
            </a:r>
            <a:r>
              <a:rPr lang="en-US" sz="3300" dirty="0" err="1"/>
              <a:t>quả</a:t>
            </a:r>
            <a:r>
              <a:rPr lang="en-US" sz="3300" dirty="0"/>
              <a:t> </a:t>
            </a:r>
            <a:r>
              <a:rPr lang="en-US" sz="3300" dirty="0" err="1"/>
              <a:t>điều</a:t>
            </a:r>
            <a:r>
              <a:rPr lang="en-US" sz="3300" dirty="0"/>
              <a:t> </a:t>
            </a:r>
            <a:r>
              <a:rPr lang="en-US" sz="3300" dirty="0" err="1"/>
              <a:t>trị</a:t>
            </a:r>
            <a:r>
              <a:rPr lang="en-US" sz="3300" dirty="0"/>
              <a:t>.</a:t>
            </a:r>
          </a:p>
          <a:p>
            <a:endParaRPr lang="en-US" dirty="0"/>
          </a:p>
        </p:txBody>
      </p:sp>
      <p:pic>
        <p:nvPicPr>
          <p:cNvPr id="1027" name="Picture 3" descr="E:\tieu soi huyet\huyet khố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941168"/>
            <a:ext cx="2664295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http://www.cardionet.vn/Pictures/jan2013-case1-fig4%20-%20new%20mechanical%20valve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75656" y="4941168"/>
            <a:ext cx="280831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80811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err="1" smtClean="0"/>
              <a:t>Đối</a:t>
            </a:r>
            <a:r>
              <a:rPr lang="en-US" b="1" dirty="0" smtClean="0"/>
              <a:t> </a:t>
            </a:r>
            <a:r>
              <a:rPr lang="en-US" b="1" dirty="0" err="1" smtClean="0"/>
              <a:t>tượng</a:t>
            </a:r>
            <a:r>
              <a:rPr lang="en-US" b="1" dirty="0" smtClean="0"/>
              <a:t> </a:t>
            </a:r>
            <a:r>
              <a:rPr lang="en-US" b="1" dirty="0" err="1" smtClean="0"/>
              <a:t>nghiên</a:t>
            </a:r>
            <a:r>
              <a:rPr lang="en-US" b="1" dirty="0" smtClean="0"/>
              <a:t> </a:t>
            </a:r>
            <a:r>
              <a:rPr lang="en-US" b="1" dirty="0" err="1" smtClean="0"/>
              <a:t>cứu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300" b="1" dirty="0" err="1"/>
              <a:t>Bệnh</a:t>
            </a:r>
            <a:r>
              <a:rPr lang="en-US" sz="3300" b="1" dirty="0"/>
              <a:t> </a:t>
            </a:r>
            <a:r>
              <a:rPr lang="en-US" sz="3300" b="1" dirty="0" err="1"/>
              <a:t>nhân</a:t>
            </a:r>
            <a:r>
              <a:rPr lang="en-US" sz="3300" b="1" dirty="0"/>
              <a:t> </a:t>
            </a:r>
            <a:r>
              <a:rPr lang="en-US" sz="3300" b="1" dirty="0" err="1"/>
              <a:t>thay</a:t>
            </a:r>
            <a:r>
              <a:rPr lang="en-US" sz="3300" b="1" dirty="0"/>
              <a:t> van </a:t>
            </a:r>
            <a:r>
              <a:rPr lang="en-US" sz="3300" b="1" dirty="0" err="1"/>
              <a:t>tim</a:t>
            </a:r>
            <a:r>
              <a:rPr lang="en-US" sz="3300" b="1" dirty="0"/>
              <a:t> </a:t>
            </a:r>
            <a:r>
              <a:rPr lang="en-US" sz="3300" b="1" dirty="0" err="1"/>
              <a:t>cơ</a:t>
            </a:r>
            <a:r>
              <a:rPr lang="en-US" sz="3300" b="1" dirty="0"/>
              <a:t> </a:t>
            </a:r>
            <a:r>
              <a:rPr lang="en-US" sz="3300" b="1" dirty="0" err="1"/>
              <a:t>học</a:t>
            </a:r>
            <a:r>
              <a:rPr lang="en-US" sz="3300" b="1" dirty="0"/>
              <a:t> van 2 </a:t>
            </a:r>
            <a:r>
              <a:rPr lang="en-US" sz="3300" b="1" dirty="0" err="1"/>
              <a:t>lá</a:t>
            </a:r>
            <a:r>
              <a:rPr lang="en-US" sz="3300" b="1" dirty="0"/>
              <a:t> </a:t>
            </a:r>
            <a:r>
              <a:rPr lang="en-US" sz="3300" b="1" dirty="0" err="1"/>
              <a:t>hoặc</a:t>
            </a:r>
            <a:r>
              <a:rPr lang="en-US" sz="3300" b="1" dirty="0"/>
              <a:t> van 2 </a:t>
            </a:r>
            <a:r>
              <a:rPr lang="en-US" sz="3300" b="1" dirty="0" err="1"/>
              <a:t>lá</a:t>
            </a:r>
            <a:r>
              <a:rPr lang="en-US" sz="3300" b="1" dirty="0"/>
              <a:t> </a:t>
            </a:r>
            <a:r>
              <a:rPr lang="en-US" sz="3300" b="1" dirty="0" err="1"/>
              <a:t>và</a:t>
            </a:r>
            <a:r>
              <a:rPr lang="en-US" sz="3300" b="1" dirty="0"/>
              <a:t> van ĐMC, </a:t>
            </a:r>
            <a:r>
              <a:rPr lang="en-US" sz="3300" b="1" dirty="0" err="1"/>
              <a:t>có</a:t>
            </a:r>
            <a:r>
              <a:rPr lang="en-US" sz="3300" b="1" dirty="0"/>
              <a:t> </a:t>
            </a:r>
            <a:r>
              <a:rPr lang="en-US" sz="3300" b="1" dirty="0" err="1"/>
              <a:t>triệu</a:t>
            </a:r>
            <a:r>
              <a:rPr lang="en-US" sz="3300" b="1" dirty="0"/>
              <a:t> </a:t>
            </a:r>
            <a:r>
              <a:rPr lang="en-US" sz="3300" b="1" dirty="0" err="1"/>
              <a:t>chứng</a:t>
            </a:r>
            <a:r>
              <a:rPr lang="en-US" sz="3300" b="1" dirty="0"/>
              <a:t> </a:t>
            </a:r>
            <a:r>
              <a:rPr lang="en-US" sz="3300" b="1" dirty="0" err="1"/>
              <a:t>lâm</a:t>
            </a:r>
            <a:r>
              <a:rPr lang="en-US" sz="3300" b="1" dirty="0"/>
              <a:t> </a:t>
            </a:r>
            <a:r>
              <a:rPr lang="en-US" sz="3300" b="1" dirty="0" err="1"/>
              <a:t>sàng</a:t>
            </a:r>
            <a:r>
              <a:rPr lang="en-US" sz="3300" b="1" dirty="0"/>
              <a:t> </a:t>
            </a:r>
            <a:r>
              <a:rPr lang="en-US" sz="3300" b="1" dirty="0" err="1"/>
              <a:t>và</a:t>
            </a:r>
            <a:r>
              <a:rPr lang="en-US" sz="3300" b="1" dirty="0"/>
              <a:t> </a:t>
            </a:r>
            <a:r>
              <a:rPr lang="en-US" sz="3300" b="1" dirty="0" err="1"/>
              <a:t>cận</a:t>
            </a:r>
            <a:r>
              <a:rPr lang="en-US" sz="3300" b="1" dirty="0"/>
              <a:t> </a:t>
            </a:r>
            <a:r>
              <a:rPr lang="en-US" sz="3300" b="1" dirty="0" err="1"/>
              <a:t>lâm</a:t>
            </a:r>
            <a:r>
              <a:rPr lang="en-US" sz="3300" b="1" dirty="0"/>
              <a:t> </a:t>
            </a:r>
            <a:r>
              <a:rPr lang="en-US" sz="3300" b="1" dirty="0" err="1"/>
              <a:t>sàng</a:t>
            </a:r>
            <a:r>
              <a:rPr lang="en-US" sz="3300" b="1" dirty="0"/>
              <a:t> </a:t>
            </a:r>
            <a:r>
              <a:rPr lang="en-US" sz="3300" b="1" dirty="0" err="1"/>
              <a:t>của</a:t>
            </a:r>
            <a:r>
              <a:rPr lang="en-US" sz="3300" b="1" dirty="0"/>
              <a:t> </a:t>
            </a:r>
            <a:r>
              <a:rPr lang="en-US" sz="3300" b="1" dirty="0" err="1"/>
              <a:t>nghẽn</a:t>
            </a:r>
            <a:r>
              <a:rPr lang="en-US" sz="3300" b="1" dirty="0"/>
              <a:t> van </a:t>
            </a:r>
            <a:r>
              <a:rPr lang="en-US" sz="3300" b="1" dirty="0" err="1"/>
              <a:t>cơ</a:t>
            </a:r>
            <a:r>
              <a:rPr lang="en-US" sz="3300" b="1" dirty="0"/>
              <a:t> </a:t>
            </a:r>
            <a:r>
              <a:rPr lang="en-US" sz="3300" b="1" dirty="0" err="1"/>
              <a:t>học</a:t>
            </a:r>
            <a:r>
              <a:rPr lang="en-US" sz="3300" b="1" dirty="0"/>
              <a:t>.</a:t>
            </a:r>
          </a:p>
          <a:p>
            <a:r>
              <a:rPr lang="en-US" sz="3300" b="1" dirty="0" err="1" smtClean="0"/>
              <a:t>Loại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trừ</a:t>
            </a:r>
            <a:r>
              <a:rPr lang="en-US" sz="3300" b="1" dirty="0" smtClean="0"/>
              <a:t>: </a:t>
            </a:r>
            <a:r>
              <a:rPr lang="en-US" sz="3300" b="1" dirty="0" err="1"/>
              <a:t>Bệnh</a:t>
            </a:r>
            <a:r>
              <a:rPr lang="en-US" sz="3300" b="1" dirty="0"/>
              <a:t> </a:t>
            </a:r>
            <a:r>
              <a:rPr lang="en-US" sz="3300" b="1" dirty="0" err="1"/>
              <a:t>nhân</a:t>
            </a:r>
            <a:r>
              <a:rPr lang="en-US" sz="3300" b="1" dirty="0"/>
              <a:t> </a:t>
            </a:r>
            <a:r>
              <a:rPr lang="en-US" sz="3300" b="1" dirty="0" err="1"/>
              <a:t>kẹt</a:t>
            </a:r>
            <a:r>
              <a:rPr lang="en-US" sz="3300" b="1" dirty="0"/>
              <a:t> van do </a:t>
            </a:r>
            <a:r>
              <a:rPr lang="en-US" sz="3300" b="1" dirty="0" err="1"/>
              <a:t>huyết</a:t>
            </a:r>
            <a:r>
              <a:rPr lang="en-US" sz="3300" b="1" dirty="0"/>
              <a:t> </a:t>
            </a:r>
            <a:r>
              <a:rPr lang="en-US" sz="3300" b="1" dirty="0" err="1"/>
              <a:t>khối</a:t>
            </a:r>
            <a:r>
              <a:rPr lang="en-US" sz="3300" b="1" dirty="0"/>
              <a:t> </a:t>
            </a:r>
            <a:r>
              <a:rPr lang="en-US" sz="3300" b="1" dirty="0" err="1"/>
              <a:t>có</a:t>
            </a:r>
            <a:r>
              <a:rPr lang="en-US" sz="3300" b="1" dirty="0"/>
              <a:t> </a:t>
            </a:r>
            <a:r>
              <a:rPr lang="en-US" sz="3300" b="1" dirty="0" err="1"/>
              <a:t>huyết</a:t>
            </a:r>
            <a:r>
              <a:rPr lang="en-US" sz="3300" b="1" dirty="0"/>
              <a:t> </a:t>
            </a:r>
            <a:r>
              <a:rPr lang="en-US" sz="3300" b="1" dirty="0" err="1"/>
              <a:t>khối</a:t>
            </a:r>
            <a:r>
              <a:rPr lang="en-US" sz="3300" b="1" dirty="0"/>
              <a:t> </a:t>
            </a:r>
            <a:r>
              <a:rPr lang="en-US" sz="3300" b="1" dirty="0" err="1"/>
              <a:t>lớn</a:t>
            </a:r>
            <a:r>
              <a:rPr lang="en-US" sz="3300" b="1" dirty="0"/>
              <a:t> &gt;10mm </a:t>
            </a:r>
            <a:r>
              <a:rPr lang="en-US" sz="3300" b="1" dirty="0" err="1"/>
              <a:t>trong</a:t>
            </a:r>
            <a:r>
              <a:rPr lang="en-US" sz="3300" b="1" dirty="0"/>
              <a:t> </a:t>
            </a:r>
            <a:r>
              <a:rPr lang="en-US" sz="3300" b="1" dirty="0" err="1"/>
              <a:t>nhĩ</a:t>
            </a:r>
            <a:r>
              <a:rPr lang="en-US" sz="3300" b="1" dirty="0"/>
              <a:t> </a:t>
            </a:r>
            <a:r>
              <a:rPr lang="en-US" sz="3300" b="1" dirty="0" err="1"/>
              <a:t>trái</a:t>
            </a:r>
            <a:r>
              <a:rPr lang="en-US" sz="3300" b="1" dirty="0"/>
              <a:t> </a:t>
            </a:r>
            <a:r>
              <a:rPr lang="en-US" sz="3300" b="1" dirty="0" err="1"/>
              <a:t>hoặc</a:t>
            </a:r>
            <a:r>
              <a:rPr lang="en-US" sz="3300" b="1" dirty="0"/>
              <a:t> </a:t>
            </a:r>
            <a:r>
              <a:rPr lang="en-US" sz="3300" b="1" dirty="0" err="1"/>
              <a:t>cuống</a:t>
            </a:r>
            <a:r>
              <a:rPr lang="en-US" sz="3300" b="1" dirty="0"/>
              <a:t> </a:t>
            </a:r>
            <a:r>
              <a:rPr lang="en-US" sz="3300" b="1" dirty="0" err="1"/>
              <a:t>huyết</a:t>
            </a:r>
            <a:r>
              <a:rPr lang="en-US" sz="3300" b="1" dirty="0"/>
              <a:t> </a:t>
            </a:r>
            <a:r>
              <a:rPr lang="en-US" sz="3300" b="1" dirty="0" err="1"/>
              <a:t>khối</a:t>
            </a:r>
            <a:r>
              <a:rPr lang="en-US" sz="3300" b="1" dirty="0"/>
              <a:t> &gt;</a:t>
            </a:r>
            <a:r>
              <a:rPr lang="en-US" sz="3300" b="1" dirty="0" smtClean="0"/>
              <a:t>5mm. </a:t>
            </a:r>
            <a:r>
              <a:rPr lang="en-US" sz="3300" b="1" dirty="0" err="1" smtClean="0"/>
              <a:t>Bệnh</a:t>
            </a:r>
            <a:r>
              <a:rPr lang="en-US" sz="3300" b="1" dirty="0" smtClean="0"/>
              <a:t> </a:t>
            </a:r>
            <a:r>
              <a:rPr lang="en-US" sz="3300" b="1" dirty="0" err="1"/>
              <a:t>nhân</a:t>
            </a:r>
            <a:r>
              <a:rPr lang="en-US" sz="3300" b="1" dirty="0"/>
              <a:t> </a:t>
            </a:r>
            <a:r>
              <a:rPr lang="en-US" sz="3300" b="1" dirty="0" err="1"/>
              <a:t>kẹt</a:t>
            </a:r>
            <a:r>
              <a:rPr lang="en-US" sz="3300" b="1" dirty="0"/>
              <a:t> van </a:t>
            </a:r>
            <a:r>
              <a:rPr lang="en-US" sz="3300" b="1" dirty="0" err="1"/>
              <a:t>nghi</a:t>
            </a:r>
            <a:r>
              <a:rPr lang="en-US" sz="3300" b="1" dirty="0"/>
              <a:t> do </a:t>
            </a:r>
            <a:r>
              <a:rPr lang="en-US" sz="3300" b="1" dirty="0" err="1"/>
              <a:t>panus</a:t>
            </a:r>
            <a:r>
              <a:rPr lang="en-US" sz="3300" b="1" dirty="0"/>
              <a:t> </a:t>
            </a:r>
            <a:r>
              <a:rPr lang="en-US" sz="3300" b="1" dirty="0" err="1"/>
              <a:t>hoặc</a:t>
            </a:r>
            <a:r>
              <a:rPr lang="en-US" sz="3300" b="1" dirty="0"/>
              <a:t> </a:t>
            </a:r>
            <a:r>
              <a:rPr lang="en-US" sz="3300" b="1" dirty="0" err="1"/>
              <a:t>vừa</a:t>
            </a:r>
            <a:r>
              <a:rPr lang="en-US" sz="3300" b="1" dirty="0"/>
              <a:t> </a:t>
            </a:r>
            <a:r>
              <a:rPr lang="en-US" sz="3300" b="1" dirty="0" err="1"/>
              <a:t>panus</a:t>
            </a:r>
            <a:r>
              <a:rPr lang="en-US" sz="3300" b="1" dirty="0"/>
              <a:t> </a:t>
            </a:r>
            <a:r>
              <a:rPr lang="en-US" sz="3300" b="1" dirty="0" err="1"/>
              <a:t>vừa</a:t>
            </a:r>
            <a:r>
              <a:rPr lang="en-US" sz="3300" b="1" dirty="0"/>
              <a:t> thrombus </a:t>
            </a:r>
            <a:r>
              <a:rPr lang="en-US" sz="3300" b="1" dirty="0" err="1"/>
              <a:t>trên</a:t>
            </a:r>
            <a:r>
              <a:rPr lang="en-US" sz="3300" b="1" dirty="0"/>
              <a:t> </a:t>
            </a:r>
            <a:r>
              <a:rPr lang="en-US" sz="3300" b="1" dirty="0" err="1"/>
              <a:t>siêu</a:t>
            </a:r>
            <a:r>
              <a:rPr lang="en-US" sz="3300" b="1" dirty="0"/>
              <a:t> </a:t>
            </a:r>
            <a:r>
              <a:rPr lang="en-US" sz="3300" b="1" dirty="0" err="1" smtClean="0"/>
              <a:t>âm</a:t>
            </a:r>
            <a:r>
              <a:rPr lang="en-US" sz="3300" b="1" dirty="0"/>
              <a:t>.</a:t>
            </a:r>
            <a:r>
              <a:rPr lang="en-US" sz="3300" b="1" dirty="0" smtClean="0"/>
              <a:t> </a:t>
            </a:r>
            <a:r>
              <a:rPr lang="en-US" sz="3300" b="1" dirty="0" err="1"/>
              <a:t>Bệnh</a:t>
            </a:r>
            <a:r>
              <a:rPr lang="en-US" sz="3300" b="1" dirty="0"/>
              <a:t> </a:t>
            </a:r>
            <a:r>
              <a:rPr lang="en-US" sz="3300" b="1" dirty="0" err="1"/>
              <a:t>nhân</a:t>
            </a:r>
            <a:r>
              <a:rPr lang="en-US" sz="3300" b="1" dirty="0"/>
              <a:t> </a:t>
            </a:r>
            <a:r>
              <a:rPr lang="en-US" sz="3300" b="1" dirty="0" err="1"/>
              <a:t>có</a:t>
            </a:r>
            <a:r>
              <a:rPr lang="en-US" sz="3300" b="1" dirty="0"/>
              <a:t> </a:t>
            </a:r>
            <a:r>
              <a:rPr lang="en-US" sz="3300" b="1" dirty="0" err="1"/>
              <a:t>tiền</a:t>
            </a:r>
            <a:r>
              <a:rPr lang="en-US" sz="3300" b="1" dirty="0"/>
              <a:t> </a:t>
            </a:r>
            <a:r>
              <a:rPr lang="en-US" sz="3300" b="1" dirty="0" err="1"/>
              <a:t>sử</a:t>
            </a:r>
            <a:r>
              <a:rPr lang="en-US" sz="3300" b="1" dirty="0"/>
              <a:t> </a:t>
            </a:r>
            <a:r>
              <a:rPr lang="en-US" sz="3300" b="1" dirty="0" err="1"/>
              <a:t>chảy</a:t>
            </a:r>
            <a:r>
              <a:rPr lang="en-US" sz="3300" b="1" dirty="0"/>
              <a:t> </a:t>
            </a:r>
            <a:r>
              <a:rPr lang="en-US" sz="3300" b="1" dirty="0" err="1"/>
              <a:t>máu</a:t>
            </a:r>
            <a:r>
              <a:rPr lang="en-US" sz="3300" b="1" dirty="0"/>
              <a:t>, </a:t>
            </a:r>
            <a:r>
              <a:rPr lang="en-US" sz="3300" b="1" dirty="0" err="1"/>
              <a:t>phẫu</a:t>
            </a:r>
            <a:r>
              <a:rPr lang="en-US" sz="3300" b="1" dirty="0"/>
              <a:t> </a:t>
            </a:r>
            <a:r>
              <a:rPr lang="en-US" sz="3300" b="1" dirty="0" err="1"/>
              <a:t>thuật</a:t>
            </a:r>
            <a:r>
              <a:rPr lang="en-US" sz="3300" b="1" dirty="0"/>
              <a:t> </a:t>
            </a:r>
            <a:r>
              <a:rPr lang="en-US" sz="3300" b="1" dirty="0" err="1"/>
              <a:t>trong</a:t>
            </a:r>
            <a:r>
              <a:rPr lang="en-US" sz="3300" b="1" dirty="0"/>
              <a:t> </a:t>
            </a:r>
            <a:r>
              <a:rPr lang="en-US" sz="3300" b="1" dirty="0" err="1"/>
              <a:t>thời</a:t>
            </a:r>
            <a:r>
              <a:rPr lang="en-US" sz="3300" b="1" dirty="0"/>
              <a:t> </a:t>
            </a:r>
            <a:r>
              <a:rPr lang="en-US" sz="3300" b="1" dirty="0" err="1"/>
              <a:t>gian</a:t>
            </a:r>
            <a:r>
              <a:rPr lang="en-US" sz="3300" b="1" dirty="0"/>
              <a:t> 3 </a:t>
            </a:r>
            <a:r>
              <a:rPr lang="en-US" sz="3300" b="1" dirty="0" err="1"/>
              <a:t>tháng</a:t>
            </a:r>
            <a:r>
              <a:rPr lang="en-US" sz="3300" b="1" dirty="0"/>
              <a:t> </a:t>
            </a:r>
            <a:r>
              <a:rPr lang="en-US" sz="3300" b="1" dirty="0" err="1"/>
              <a:t>trở</a:t>
            </a:r>
            <a:r>
              <a:rPr lang="en-US" sz="3300" b="1" dirty="0"/>
              <a:t> </a:t>
            </a:r>
            <a:r>
              <a:rPr lang="en-US" sz="3300" b="1" dirty="0" err="1" smtClean="0"/>
              <a:t>lại</a:t>
            </a:r>
            <a:r>
              <a:rPr lang="en-US" sz="3300" b="1" dirty="0" smtClean="0"/>
              <a:t>. </a:t>
            </a:r>
            <a:r>
              <a:rPr lang="en-US" sz="3300" b="1" dirty="0" err="1" smtClean="0"/>
              <a:t>Bệnh</a:t>
            </a:r>
            <a:r>
              <a:rPr lang="en-US" sz="3300" b="1" dirty="0" smtClean="0"/>
              <a:t> </a:t>
            </a:r>
            <a:r>
              <a:rPr lang="en-US" sz="3300" b="1" dirty="0" err="1"/>
              <a:t>nhân</a:t>
            </a:r>
            <a:r>
              <a:rPr lang="en-US" sz="3300" b="1" dirty="0"/>
              <a:t> </a:t>
            </a:r>
            <a:r>
              <a:rPr lang="en-US" sz="3300" b="1" dirty="0" err="1"/>
              <a:t>có</a:t>
            </a:r>
            <a:r>
              <a:rPr lang="en-US" sz="3300" b="1" dirty="0"/>
              <a:t> </a:t>
            </a:r>
            <a:r>
              <a:rPr lang="en-US" sz="3300" b="1" dirty="0" err="1"/>
              <a:t>dị</a:t>
            </a:r>
            <a:r>
              <a:rPr lang="en-US" sz="3300" b="1" dirty="0"/>
              <a:t> </a:t>
            </a:r>
            <a:r>
              <a:rPr lang="en-US" sz="3300" b="1" dirty="0" err="1"/>
              <a:t>tật</a:t>
            </a:r>
            <a:r>
              <a:rPr lang="en-US" sz="3300" b="1" dirty="0"/>
              <a:t> </a:t>
            </a:r>
            <a:r>
              <a:rPr lang="en-US" sz="3300" b="1" dirty="0" err="1"/>
              <a:t>động</a:t>
            </a:r>
            <a:r>
              <a:rPr lang="en-US" sz="3300" b="1" dirty="0"/>
              <a:t> </a:t>
            </a:r>
            <a:r>
              <a:rPr lang="en-US" sz="3300" b="1" dirty="0" err="1"/>
              <a:t>tĩnh</a:t>
            </a:r>
            <a:r>
              <a:rPr lang="en-US" sz="3300" b="1" dirty="0"/>
              <a:t> </a:t>
            </a:r>
            <a:r>
              <a:rPr lang="en-US" sz="3300" b="1" dirty="0" err="1"/>
              <a:t>mạch</a:t>
            </a:r>
            <a:r>
              <a:rPr lang="en-US" sz="3300" b="1" dirty="0"/>
              <a:t>, u </a:t>
            </a:r>
            <a:r>
              <a:rPr lang="en-US" sz="3300" b="1" dirty="0" err="1"/>
              <a:t>ác</a:t>
            </a:r>
            <a:r>
              <a:rPr lang="en-US" sz="3300" b="1" dirty="0"/>
              <a:t> </a:t>
            </a:r>
            <a:r>
              <a:rPr lang="en-US" sz="3300" b="1" dirty="0" err="1"/>
              <a:t>tính</a:t>
            </a:r>
            <a:r>
              <a:rPr lang="en-US" sz="3300" b="1" dirty="0"/>
              <a:t> </a:t>
            </a:r>
            <a:r>
              <a:rPr lang="en-US" sz="3300" b="1" dirty="0" err="1"/>
              <a:t>trong</a:t>
            </a:r>
            <a:r>
              <a:rPr lang="en-US" sz="3300" b="1" dirty="0"/>
              <a:t> </a:t>
            </a:r>
            <a:r>
              <a:rPr lang="en-US" sz="3300" b="1" dirty="0" err="1" smtClean="0"/>
              <a:t>sọ</a:t>
            </a:r>
            <a:r>
              <a:rPr lang="en-US" sz="3300" b="1" dirty="0"/>
              <a:t>.</a:t>
            </a:r>
            <a:r>
              <a:rPr lang="en-US" sz="3300" b="1" dirty="0" smtClean="0"/>
              <a:t> </a:t>
            </a:r>
            <a:r>
              <a:rPr lang="en-US" sz="3300" b="1" dirty="0" err="1"/>
              <a:t>Tăng</a:t>
            </a:r>
            <a:r>
              <a:rPr lang="en-US" sz="3300" b="1" dirty="0"/>
              <a:t> </a:t>
            </a:r>
            <a:r>
              <a:rPr lang="en-US" sz="3300" b="1" dirty="0" err="1"/>
              <a:t>huyết</a:t>
            </a:r>
            <a:r>
              <a:rPr lang="en-US" sz="3300" b="1" dirty="0"/>
              <a:t> </a:t>
            </a:r>
            <a:r>
              <a:rPr lang="en-US" sz="3300" b="1" dirty="0" err="1"/>
              <a:t>áp</a:t>
            </a:r>
            <a:r>
              <a:rPr lang="en-US" sz="3300" b="1" dirty="0"/>
              <a:t> </a:t>
            </a:r>
            <a:r>
              <a:rPr lang="en-US" sz="3300" b="1" dirty="0" err="1"/>
              <a:t>nặng</a:t>
            </a:r>
            <a:r>
              <a:rPr lang="en-US" sz="3300" b="1" dirty="0"/>
              <a:t> </a:t>
            </a:r>
            <a:r>
              <a:rPr lang="en-US" sz="3300" b="1" dirty="0" err="1"/>
              <a:t>khó</a:t>
            </a:r>
            <a:r>
              <a:rPr lang="en-US" sz="3300" b="1" dirty="0"/>
              <a:t> </a:t>
            </a:r>
            <a:r>
              <a:rPr lang="en-US" sz="3300" b="1" dirty="0" err="1"/>
              <a:t>kiểm</a:t>
            </a:r>
            <a:r>
              <a:rPr lang="en-US" sz="3300" b="1" dirty="0"/>
              <a:t> </a:t>
            </a:r>
            <a:r>
              <a:rPr lang="en-US" sz="3300" b="1" dirty="0" err="1"/>
              <a:t>soát</a:t>
            </a:r>
            <a:r>
              <a:rPr lang="en-US" sz="3300" b="1" dirty="0"/>
              <a:t> (&gt;</a:t>
            </a:r>
            <a:r>
              <a:rPr lang="en-US" sz="3300" b="1" dirty="0" smtClean="0"/>
              <a:t>180/110mmHg). </a:t>
            </a:r>
            <a:r>
              <a:rPr lang="en-US" sz="3300" b="1" dirty="0" err="1" smtClean="0"/>
              <a:t>Viêm</a:t>
            </a:r>
            <a:r>
              <a:rPr lang="en-US" sz="3300" b="1" dirty="0" smtClean="0"/>
              <a:t> </a:t>
            </a:r>
            <a:r>
              <a:rPr lang="en-US" sz="3300" b="1" dirty="0" err="1"/>
              <a:t>gan</a:t>
            </a:r>
            <a:r>
              <a:rPr lang="en-US" sz="3300" b="1" dirty="0"/>
              <a:t> </a:t>
            </a:r>
            <a:r>
              <a:rPr lang="en-US" sz="3300" b="1" dirty="0" err="1"/>
              <a:t>cấp</a:t>
            </a:r>
            <a:r>
              <a:rPr lang="en-US" sz="3300" b="1" dirty="0"/>
              <a:t> </a:t>
            </a:r>
            <a:r>
              <a:rPr lang="en-US" sz="3300" b="1" dirty="0" err="1"/>
              <a:t>hoặc</a:t>
            </a:r>
            <a:r>
              <a:rPr lang="en-US" sz="3300" b="1" dirty="0"/>
              <a:t> </a:t>
            </a:r>
            <a:r>
              <a:rPr lang="en-US" sz="3300" b="1" dirty="0" err="1"/>
              <a:t>suy</a:t>
            </a:r>
            <a:r>
              <a:rPr lang="en-US" sz="3300" b="1" dirty="0"/>
              <a:t> </a:t>
            </a:r>
            <a:r>
              <a:rPr lang="en-US" sz="3300" b="1" dirty="0" err="1"/>
              <a:t>gan</a:t>
            </a:r>
            <a:r>
              <a:rPr lang="en-US" sz="3300" b="1" dirty="0"/>
              <a:t> </a:t>
            </a:r>
            <a:r>
              <a:rPr lang="en-US" sz="3300" b="1" dirty="0" err="1"/>
              <a:t>nặng</a:t>
            </a:r>
            <a:r>
              <a:rPr lang="en-US" sz="3300" b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153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/>
              <a:t>Phương</a:t>
            </a:r>
            <a:r>
              <a:rPr lang="en-US" b="1" i="1" dirty="0"/>
              <a:t> </a:t>
            </a:r>
            <a:r>
              <a:rPr lang="en-US" b="1" i="1" dirty="0" err="1"/>
              <a:t>pháp</a:t>
            </a:r>
            <a:r>
              <a:rPr lang="en-US" b="1" i="1" dirty="0"/>
              <a:t> </a:t>
            </a:r>
            <a:r>
              <a:rPr lang="en-US" b="1" i="1" dirty="0" err="1"/>
              <a:t>nghiên</a:t>
            </a:r>
            <a:r>
              <a:rPr lang="en-US" b="1" i="1" dirty="0"/>
              <a:t> </a:t>
            </a:r>
            <a:r>
              <a:rPr lang="en-US" b="1" i="1" dirty="0" err="1"/>
              <a:t>cứu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Nghiên</a:t>
            </a:r>
            <a:r>
              <a:rPr lang="en-US" b="1" dirty="0"/>
              <a:t> </a:t>
            </a:r>
            <a:r>
              <a:rPr lang="en-US" b="1" dirty="0" err="1"/>
              <a:t>cứu</a:t>
            </a:r>
            <a:r>
              <a:rPr lang="en-US" b="1" dirty="0"/>
              <a:t> </a:t>
            </a:r>
            <a:r>
              <a:rPr lang="en-US" b="1" dirty="0" err="1"/>
              <a:t>mô</a:t>
            </a:r>
            <a:r>
              <a:rPr lang="en-US" b="1" dirty="0"/>
              <a:t> </a:t>
            </a:r>
            <a:r>
              <a:rPr lang="en-US" b="1" dirty="0" err="1"/>
              <a:t>tả</a:t>
            </a:r>
            <a:r>
              <a:rPr lang="en-US" b="1" dirty="0"/>
              <a:t> </a:t>
            </a:r>
            <a:r>
              <a:rPr lang="en-US" b="1" dirty="0" err="1"/>
              <a:t>cắt</a:t>
            </a:r>
            <a:r>
              <a:rPr lang="en-US" b="1" dirty="0"/>
              <a:t> </a:t>
            </a:r>
            <a:r>
              <a:rPr lang="en-US" b="1" dirty="0" err="1"/>
              <a:t>ngang</a:t>
            </a:r>
            <a:r>
              <a:rPr lang="en-US" b="1" dirty="0" smtClean="0"/>
              <a:t>.</a:t>
            </a:r>
          </a:p>
          <a:p>
            <a:r>
              <a:rPr lang="en-US" b="1" dirty="0" err="1"/>
              <a:t>Thực</a:t>
            </a:r>
            <a:r>
              <a:rPr lang="en-US" b="1" dirty="0"/>
              <a:t> </a:t>
            </a:r>
            <a:r>
              <a:rPr lang="en-US" b="1" dirty="0" err="1"/>
              <a:t>hiện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xét</a:t>
            </a:r>
            <a:r>
              <a:rPr lang="en-US" b="1" dirty="0"/>
              <a:t> </a:t>
            </a:r>
            <a:r>
              <a:rPr lang="en-US" b="1" dirty="0" err="1"/>
              <a:t>nghiệm</a:t>
            </a:r>
            <a:r>
              <a:rPr lang="en-US" b="1" dirty="0"/>
              <a:t> </a:t>
            </a:r>
            <a:r>
              <a:rPr lang="en-US" b="1" dirty="0" err="1"/>
              <a:t>thường</a:t>
            </a:r>
            <a:r>
              <a:rPr lang="en-US" b="1" dirty="0"/>
              <a:t> </a:t>
            </a:r>
            <a:r>
              <a:rPr lang="en-US" b="1" dirty="0" err="1" smtClean="0"/>
              <a:t>quy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/>
              <a:t>chức</a:t>
            </a:r>
            <a:r>
              <a:rPr lang="en-US" b="1" dirty="0"/>
              <a:t> </a:t>
            </a:r>
            <a:r>
              <a:rPr lang="en-US" b="1" dirty="0" err="1"/>
              <a:t>năng</a:t>
            </a:r>
            <a:r>
              <a:rPr lang="en-US" b="1" dirty="0"/>
              <a:t> </a:t>
            </a:r>
            <a:r>
              <a:rPr lang="en-US" b="1" dirty="0" err="1"/>
              <a:t>đông</a:t>
            </a:r>
            <a:r>
              <a:rPr lang="en-US" b="1" dirty="0"/>
              <a:t> </a:t>
            </a:r>
            <a:r>
              <a:rPr lang="en-US" b="1" dirty="0" err="1"/>
              <a:t>máu</a:t>
            </a:r>
            <a:r>
              <a:rPr lang="en-US" b="1" dirty="0"/>
              <a:t> </a:t>
            </a:r>
            <a:r>
              <a:rPr lang="en-US" b="1" dirty="0" err="1"/>
              <a:t>toàn</a:t>
            </a:r>
            <a:r>
              <a:rPr lang="en-US" b="1" dirty="0"/>
              <a:t> </a:t>
            </a:r>
            <a:r>
              <a:rPr lang="en-US" b="1" dirty="0" err="1"/>
              <a:t>bộ</a:t>
            </a:r>
            <a:r>
              <a:rPr lang="en-US" b="1" dirty="0" smtClean="0"/>
              <a:t>.</a:t>
            </a:r>
          </a:p>
          <a:p>
            <a:r>
              <a:rPr lang="en-US" b="1" dirty="0"/>
              <a:t>T</a:t>
            </a:r>
            <a:r>
              <a:rPr lang="en-US" b="1" dirty="0" smtClean="0"/>
              <a:t>heo </a:t>
            </a:r>
            <a:r>
              <a:rPr lang="en-US" b="1" dirty="0" err="1"/>
              <a:t>dõi</a:t>
            </a:r>
            <a:r>
              <a:rPr lang="en-US" b="1" dirty="0"/>
              <a:t> </a:t>
            </a:r>
            <a:r>
              <a:rPr lang="en-US" b="1" dirty="0" err="1"/>
              <a:t>với</a:t>
            </a:r>
            <a:r>
              <a:rPr lang="en-US" b="1" dirty="0"/>
              <a:t> monitor: ECG, SpO</a:t>
            </a:r>
            <a:r>
              <a:rPr lang="en-US" b="1" baseline="-25000" dirty="0"/>
              <a:t>2</a:t>
            </a:r>
            <a:r>
              <a:rPr lang="en-US" b="1" dirty="0"/>
              <a:t>, HA. </a:t>
            </a:r>
            <a:r>
              <a:rPr lang="en-US" b="1" dirty="0" err="1"/>
              <a:t>Đặt</a:t>
            </a:r>
            <a:r>
              <a:rPr lang="en-US" b="1" dirty="0"/>
              <a:t> catheter TM </a:t>
            </a:r>
            <a:r>
              <a:rPr lang="en-US" b="1" dirty="0" err="1"/>
              <a:t>nền</a:t>
            </a:r>
            <a:r>
              <a:rPr lang="en-US" b="1" dirty="0" smtClean="0"/>
              <a:t>.</a:t>
            </a:r>
            <a:endParaRPr lang="en-US" b="1" dirty="0"/>
          </a:p>
          <a:p>
            <a:r>
              <a:rPr lang="en-US" b="1" dirty="0" err="1"/>
              <a:t>Tổng</a:t>
            </a:r>
            <a:r>
              <a:rPr lang="en-US" b="1" dirty="0"/>
              <a:t> </a:t>
            </a:r>
            <a:r>
              <a:rPr lang="en-US" b="1" dirty="0" err="1"/>
              <a:t>liều</a:t>
            </a:r>
            <a:r>
              <a:rPr lang="en-US" b="1" dirty="0"/>
              <a:t> </a:t>
            </a:r>
            <a:r>
              <a:rPr lang="en-US" b="1" dirty="0" err="1"/>
              <a:t>Alteplase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/>
              <a:t> 1,5mg/kg. 10% </a:t>
            </a:r>
            <a:r>
              <a:rPr lang="en-US" b="1" dirty="0" err="1"/>
              <a:t>tổng</a:t>
            </a:r>
            <a:r>
              <a:rPr lang="en-US" b="1" dirty="0"/>
              <a:t> </a:t>
            </a:r>
            <a:r>
              <a:rPr lang="en-US" b="1" dirty="0" err="1"/>
              <a:t>liều</a:t>
            </a:r>
            <a:r>
              <a:rPr lang="en-US" b="1" dirty="0"/>
              <a:t>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truyền</a:t>
            </a:r>
            <a:r>
              <a:rPr lang="en-US" b="1" dirty="0"/>
              <a:t> </a:t>
            </a:r>
            <a:r>
              <a:rPr lang="en-US" b="1" dirty="0" err="1"/>
              <a:t>trong</a:t>
            </a:r>
            <a:r>
              <a:rPr lang="en-US" b="1" dirty="0"/>
              <a:t> 5 </a:t>
            </a:r>
            <a:r>
              <a:rPr lang="en-US" b="1" dirty="0" err="1"/>
              <a:t>phút</a:t>
            </a:r>
            <a:r>
              <a:rPr lang="en-US" b="1" dirty="0" smtClean="0"/>
              <a:t>, </a:t>
            </a:r>
            <a:r>
              <a:rPr lang="en-US" b="1" dirty="0" err="1"/>
              <a:t>truyền</a:t>
            </a:r>
            <a:r>
              <a:rPr lang="en-US" b="1" dirty="0"/>
              <a:t> </a:t>
            </a:r>
            <a:r>
              <a:rPr lang="en-US" b="1" dirty="0" err="1"/>
              <a:t>phần</a:t>
            </a:r>
            <a:r>
              <a:rPr lang="en-US" b="1" dirty="0"/>
              <a:t> </a:t>
            </a:r>
            <a:r>
              <a:rPr lang="en-US" b="1" dirty="0" err="1"/>
              <a:t>còn</a:t>
            </a:r>
            <a:r>
              <a:rPr lang="en-US" b="1" dirty="0"/>
              <a:t> </a:t>
            </a:r>
            <a:r>
              <a:rPr lang="en-US" b="1" dirty="0" err="1"/>
              <a:t>lại</a:t>
            </a:r>
            <a:r>
              <a:rPr lang="en-US" b="1" dirty="0"/>
              <a:t> </a:t>
            </a:r>
            <a:r>
              <a:rPr lang="en-US" b="1" dirty="0" err="1"/>
              <a:t>trong</a:t>
            </a:r>
            <a:r>
              <a:rPr lang="en-US" b="1" dirty="0"/>
              <a:t> 1,5h.</a:t>
            </a:r>
          </a:p>
        </p:txBody>
      </p:sp>
    </p:spTree>
    <p:extLst>
      <p:ext uri="{BB962C8B-B14F-4D97-AF65-F5344CB8AC3E}">
        <p14:creationId xmlns:p14="http://schemas.microsoft.com/office/powerpoint/2010/main" xmlns="" val="280723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en-US" b="1" dirty="0" err="1"/>
              <a:t>Sau</a:t>
            </a:r>
            <a:r>
              <a:rPr lang="en-US" b="1" dirty="0"/>
              <a:t> </a:t>
            </a:r>
            <a:r>
              <a:rPr lang="en-US" b="1" dirty="0" err="1"/>
              <a:t>khi</a:t>
            </a:r>
            <a:r>
              <a:rPr lang="en-US" b="1" dirty="0"/>
              <a:t> </a:t>
            </a:r>
            <a:r>
              <a:rPr lang="en-US" b="1" dirty="0" err="1"/>
              <a:t>ngưng</a:t>
            </a:r>
            <a:r>
              <a:rPr lang="en-US" b="1" dirty="0"/>
              <a:t> </a:t>
            </a:r>
            <a:r>
              <a:rPr lang="en-US" b="1" dirty="0" err="1"/>
              <a:t>alteplase</a:t>
            </a:r>
            <a:r>
              <a:rPr lang="en-US" b="1" dirty="0"/>
              <a:t> 1h, </a:t>
            </a:r>
            <a:r>
              <a:rPr lang="en-US" b="1" dirty="0" err="1"/>
              <a:t>bệnh</a:t>
            </a:r>
            <a:r>
              <a:rPr lang="en-US" b="1" dirty="0"/>
              <a:t> </a:t>
            </a:r>
            <a:r>
              <a:rPr lang="en-US" b="1" dirty="0" err="1"/>
              <a:t>nhân</a:t>
            </a:r>
            <a:r>
              <a:rPr lang="en-US" b="1" dirty="0"/>
              <a:t>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sử</a:t>
            </a:r>
            <a:r>
              <a:rPr lang="en-US" b="1" dirty="0"/>
              <a:t> </a:t>
            </a:r>
            <a:r>
              <a:rPr lang="en-US" b="1" dirty="0" err="1"/>
              <a:t>dụng</a:t>
            </a:r>
            <a:r>
              <a:rPr lang="en-US" b="1" dirty="0"/>
              <a:t> </a:t>
            </a:r>
            <a:r>
              <a:rPr lang="en-US" b="1" dirty="0" err="1"/>
              <a:t>chống</a:t>
            </a:r>
            <a:r>
              <a:rPr lang="en-US" b="1" dirty="0"/>
              <a:t> </a:t>
            </a:r>
            <a:r>
              <a:rPr lang="en-US" b="1" dirty="0" err="1"/>
              <a:t>đông</a:t>
            </a:r>
            <a:r>
              <a:rPr lang="en-US" b="1" dirty="0"/>
              <a:t> </a:t>
            </a:r>
            <a:r>
              <a:rPr lang="en-US" b="1" dirty="0" err="1"/>
              <a:t>với</a:t>
            </a:r>
            <a:r>
              <a:rPr lang="en-US" b="1" dirty="0"/>
              <a:t> heparin </a:t>
            </a:r>
            <a:r>
              <a:rPr lang="en-US" b="1" dirty="0" err="1"/>
              <a:t>chuẩn</a:t>
            </a:r>
            <a:r>
              <a:rPr lang="en-US" b="1" dirty="0"/>
              <a:t>, </a:t>
            </a:r>
            <a:r>
              <a:rPr lang="en-US" b="1" dirty="0" err="1"/>
              <a:t>điều</a:t>
            </a:r>
            <a:r>
              <a:rPr lang="en-US" b="1" dirty="0"/>
              <a:t> </a:t>
            </a:r>
            <a:r>
              <a:rPr lang="en-US" b="1" dirty="0" err="1"/>
              <a:t>chỉnh</a:t>
            </a:r>
            <a:r>
              <a:rPr lang="en-US" b="1" dirty="0"/>
              <a:t> PTT: 1,5- 2 </a:t>
            </a:r>
            <a:r>
              <a:rPr lang="en-US" b="1" dirty="0" err="1"/>
              <a:t>lần</a:t>
            </a:r>
            <a:r>
              <a:rPr lang="en-US" b="1" dirty="0"/>
              <a:t> so </a:t>
            </a:r>
            <a:r>
              <a:rPr lang="en-US" b="1" dirty="0" err="1"/>
              <a:t>với</a:t>
            </a:r>
            <a:r>
              <a:rPr lang="en-US" b="1" dirty="0"/>
              <a:t> </a:t>
            </a:r>
            <a:r>
              <a:rPr lang="en-US" b="1" dirty="0" err="1"/>
              <a:t>chứng</a:t>
            </a:r>
            <a:r>
              <a:rPr lang="en-US" b="1" dirty="0"/>
              <a:t>. </a:t>
            </a:r>
            <a:endParaRPr lang="en-US" b="1" dirty="0" smtClean="0"/>
          </a:p>
          <a:p>
            <a:r>
              <a:rPr lang="en-US" b="1" dirty="0" err="1" smtClean="0"/>
              <a:t>Kháng</a:t>
            </a:r>
            <a:r>
              <a:rPr lang="en-US" b="1" dirty="0" smtClean="0"/>
              <a:t> </a:t>
            </a:r>
            <a:r>
              <a:rPr lang="en-US" b="1" dirty="0"/>
              <a:t>Vitamin K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sử</a:t>
            </a:r>
            <a:r>
              <a:rPr lang="en-US" b="1" dirty="0"/>
              <a:t> </a:t>
            </a:r>
            <a:r>
              <a:rPr lang="en-US" b="1" dirty="0" err="1"/>
              <a:t>dụng</a:t>
            </a:r>
            <a:r>
              <a:rPr lang="en-US" b="1" dirty="0"/>
              <a:t> </a:t>
            </a:r>
            <a:r>
              <a:rPr lang="en-US" b="1" dirty="0" err="1"/>
              <a:t>vào</a:t>
            </a:r>
            <a:r>
              <a:rPr lang="en-US" b="1" dirty="0"/>
              <a:t> </a:t>
            </a:r>
            <a:r>
              <a:rPr lang="en-US" b="1" dirty="0" err="1"/>
              <a:t>ngày</a:t>
            </a:r>
            <a:r>
              <a:rPr lang="en-US" b="1" dirty="0"/>
              <a:t> </a:t>
            </a:r>
            <a:r>
              <a:rPr lang="en-US" b="1" dirty="0" err="1"/>
              <a:t>hôm</a:t>
            </a:r>
            <a:r>
              <a:rPr lang="en-US" b="1" dirty="0"/>
              <a:t> </a:t>
            </a:r>
            <a:r>
              <a:rPr lang="en-US" b="1" dirty="0" err="1"/>
              <a:t>sau</a:t>
            </a:r>
            <a:r>
              <a:rPr lang="en-US" b="1" dirty="0"/>
              <a:t>, </a:t>
            </a:r>
            <a:r>
              <a:rPr lang="en-US" b="1" dirty="0" err="1"/>
              <a:t>ngưng</a:t>
            </a:r>
            <a:r>
              <a:rPr lang="en-US" b="1" dirty="0"/>
              <a:t> heparin </a:t>
            </a:r>
            <a:r>
              <a:rPr lang="en-US" b="1" dirty="0" err="1"/>
              <a:t>khi</a:t>
            </a:r>
            <a:r>
              <a:rPr lang="en-US" b="1" dirty="0"/>
              <a:t> INR: 2,5- 3,5.</a:t>
            </a:r>
          </a:p>
          <a:p>
            <a:r>
              <a:rPr lang="en-US" b="1" dirty="0" err="1"/>
              <a:t>Đánh</a:t>
            </a:r>
            <a:r>
              <a:rPr lang="en-US" b="1" dirty="0"/>
              <a:t> </a:t>
            </a:r>
            <a:r>
              <a:rPr lang="en-US" b="1" dirty="0" err="1"/>
              <a:t>giá</a:t>
            </a:r>
            <a:r>
              <a:rPr lang="en-US" b="1" dirty="0"/>
              <a:t> </a:t>
            </a:r>
            <a:r>
              <a:rPr lang="en-US" b="1" dirty="0" err="1"/>
              <a:t>kết</a:t>
            </a:r>
            <a:r>
              <a:rPr lang="en-US" b="1" dirty="0"/>
              <a:t> </a:t>
            </a:r>
            <a:r>
              <a:rPr lang="en-US" b="1" dirty="0" err="1"/>
              <a:t>quả</a:t>
            </a:r>
            <a:r>
              <a:rPr lang="en-US" b="1" dirty="0"/>
              <a:t> </a:t>
            </a:r>
            <a:r>
              <a:rPr lang="en-US" b="1" dirty="0" err="1"/>
              <a:t>điều</a:t>
            </a:r>
            <a:r>
              <a:rPr lang="en-US" b="1" dirty="0"/>
              <a:t> </a:t>
            </a:r>
            <a:r>
              <a:rPr lang="en-US" b="1" dirty="0" err="1"/>
              <a:t>trị</a:t>
            </a:r>
            <a:r>
              <a:rPr lang="en-US" b="1" dirty="0"/>
              <a:t> </a:t>
            </a:r>
            <a:r>
              <a:rPr lang="en-US" b="1" dirty="0" err="1"/>
              <a:t>bằng</a:t>
            </a:r>
            <a:r>
              <a:rPr lang="en-US" b="1" dirty="0"/>
              <a:t> </a:t>
            </a:r>
            <a:r>
              <a:rPr lang="en-US" b="1" dirty="0" err="1"/>
              <a:t>siêu</a:t>
            </a:r>
            <a:r>
              <a:rPr lang="en-US" b="1" dirty="0"/>
              <a:t> </a:t>
            </a:r>
            <a:r>
              <a:rPr lang="en-US" b="1" dirty="0" err="1"/>
              <a:t>âm</a:t>
            </a:r>
            <a:r>
              <a:rPr lang="en-US" b="1" dirty="0"/>
              <a:t> </a:t>
            </a:r>
            <a:r>
              <a:rPr lang="en-US" b="1" dirty="0" err="1"/>
              <a:t>tim</a:t>
            </a:r>
            <a:r>
              <a:rPr lang="en-US" b="1" dirty="0"/>
              <a:t> qua </a:t>
            </a:r>
            <a:r>
              <a:rPr lang="en-US" b="1" dirty="0" err="1"/>
              <a:t>thành</a:t>
            </a:r>
            <a:r>
              <a:rPr lang="en-US" b="1" dirty="0"/>
              <a:t> </a:t>
            </a:r>
            <a:r>
              <a:rPr lang="en-US" b="1" dirty="0" err="1"/>
              <a:t>ngực</a:t>
            </a:r>
            <a:r>
              <a:rPr lang="en-US" b="1" dirty="0"/>
              <a:t> </a:t>
            </a:r>
            <a:r>
              <a:rPr lang="en-US" b="1" dirty="0" err="1"/>
              <a:t>sau</a:t>
            </a:r>
            <a:r>
              <a:rPr lang="en-US" b="1" dirty="0"/>
              <a:t> </a:t>
            </a:r>
            <a:r>
              <a:rPr lang="en-US" b="1" dirty="0" err="1"/>
              <a:t>khi</a:t>
            </a:r>
            <a:r>
              <a:rPr lang="en-US" b="1" dirty="0"/>
              <a:t> </a:t>
            </a:r>
            <a:r>
              <a:rPr lang="en-US" b="1" dirty="0" err="1"/>
              <a:t>ngưng</a:t>
            </a:r>
            <a:r>
              <a:rPr lang="en-US" b="1" dirty="0"/>
              <a:t> </a:t>
            </a:r>
            <a:r>
              <a:rPr lang="en-US" b="1" dirty="0" err="1"/>
              <a:t>alteplase</a:t>
            </a:r>
            <a:r>
              <a:rPr lang="en-US" b="1" dirty="0"/>
              <a:t> 1 </a:t>
            </a:r>
            <a:r>
              <a:rPr lang="en-US" b="1" dirty="0" err="1"/>
              <a:t>giờ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đánh</a:t>
            </a:r>
            <a:r>
              <a:rPr lang="en-US" b="1" dirty="0"/>
              <a:t> </a:t>
            </a:r>
            <a:r>
              <a:rPr lang="en-US" b="1" dirty="0" err="1"/>
              <a:t>giá</a:t>
            </a:r>
            <a:r>
              <a:rPr lang="en-US" b="1" dirty="0"/>
              <a:t> </a:t>
            </a:r>
            <a:r>
              <a:rPr lang="en-US" b="1" dirty="0" err="1"/>
              <a:t>lại</a:t>
            </a:r>
            <a:r>
              <a:rPr lang="en-US" b="1" dirty="0"/>
              <a:t> </a:t>
            </a:r>
            <a:r>
              <a:rPr lang="en-US" b="1" dirty="0" err="1"/>
              <a:t>trước</a:t>
            </a:r>
            <a:r>
              <a:rPr lang="en-US" b="1" dirty="0"/>
              <a:t> </a:t>
            </a:r>
            <a:r>
              <a:rPr lang="en-US" b="1" dirty="0" err="1"/>
              <a:t>lúc</a:t>
            </a:r>
            <a:r>
              <a:rPr lang="en-US" b="1" dirty="0"/>
              <a:t> </a:t>
            </a:r>
            <a:r>
              <a:rPr lang="en-US" b="1" dirty="0" err="1"/>
              <a:t>ra</a:t>
            </a:r>
            <a:r>
              <a:rPr lang="en-US" b="1" dirty="0"/>
              <a:t> </a:t>
            </a:r>
            <a:r>
              <a:rPr lang="en-US" b="1" dirty="0" err="1"/>
              <a:t>viện</a:t>
            </a:r>
            <a:r>
              <a:rPr lang="en-US" b="1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122" name="Picture 2" descr="E:\tieu soi huyet\kcj-44-268-g001-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9" y="4581128"/>
            <a:ext cx="676875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0208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Kết</a:t>
            </a:r>
            <a:r>
              <a:rPr lang="en-US" b="1" dirty="0"/>
              <a:t> </a:t>
            </a:r>
            <a:r>
              <a:rPr lang="en-US" b="1" dirty="0" err="1"/>
              <a:t>quả</a:t>
            </a:r>
            <a:r>
              <a:rPr lang="en-US" b="1" dirty="0"/>
              <a:t> </a:t>
            </a:r>
            <a:r>
              <a:rPr lang="en-US" b="1" dirty="0" err="1"/>
              <a:t>nghiên</a:t>
            </a:r>
            <a:r>
              <a:rPr lang="en-US" b="1" dirty="0"/>
              <a:t> </a:t>
            </a:r>
            <a:r>
              <a:rPr lang="en-US" b="1" dirty="0" err="1"/>
              <a:t>cứu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Tuổi</a:t>
            </a:r>
            <a:r>
              <a:rPr lang="en-US" dirty="0"/>
              <a:t> </a:t>
            </a:r>
            <a:r>
              <a:rPr lang="en-US" dirty="0" smtClean="0"/>
              <a:t>TB: </a:t>
            </a:r>
            <a:r>
              <a:rPr lang="en-US" dirty="0"/>
              <a:t>42,18 ± 12,12  T</a:t>
            </a:r>
            <a:r>
              <a:rPr lang="en-US" baseline="-25000" dirty="0"/>
              <a:t>MAX</a:t>
            </a:r>
            <a:r>
              <a:rPr lang="en-US" dirty="0"/>
              <a:t> =68,  T</a:t>
            </a:r>
            <a:r>
              <a:rPr lang="en-US" baseline="-25000" dirty="0"/>
              <a:t>MIN</a:t>
            </a:r>
            <a:r>
              <a:rPr lang="en-US" dirty="0"/>
              <a:t> =16</a:t>
            </a:r>
          </a:p>
          <a:p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: </a:t>
            </a:r>
            <a:r>
              <a:rPr lang="en-US" dirty="0" err="1"/>
              <a:t>Nữ</a:t>
            </a:r>
            <a:r>
              <a:rPr lang="en-US" dirty="0"/>
              <a:t>/ </a:t>
            </a:r>
            <a:r>
              <a:rPr lang="en-US" dirty="0" err="1"/>
              <a:t>nam</a:t>
            </a:r>
            <a:r>
              <a:rPr lang="en-US" dirty="0"/>
              <a:t>: </a:t>
            </a:r>
            <a:r>
              <a:rPr lang="en-US" dirty="0" smtClean="0"/>
              <a:t>21/3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23175111"/>
              </p:ext>
            </p:extLst>
          </p:nvPr>
        </p:nvGraphicFramePr>
        <p:xfrm>
          <a:off x="755576" y="2852936"/>
          <a:ext cx="7488832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9"/>
                <a:gridCol w="2064229"/>
                <a:gridCol w="1944216"/>
                <a:gridCol w="2232248"/>
              </a:tblGrid>
              <a:tr h="433847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Đặc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điểm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Số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lượng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Tỷ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lệ</a:t>
                      </a:r>
                      <a:endParaRPr lang="en-US" sz="2400" dirty="0"/>
                    </a:p>
                  </a:txBody>
                  <a:tcPr/>
                </a:tc>
              </a:tr>
              <a:tr h="433847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Loại</a:t>
                      </a:r>
                      <a:r>
                        <a:rPr lang="en-US" sz="2400" dirty="0" smtClean="0"/>
                        <a:t> van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 </a:t>
                      </a:r>
                      <a:r>
                        <a:rPr lang="en-US" sz="2400" dirty="0" err="1" smtClean="0"/>
                        <a:t>lá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79,2%</a:t>
                      </a:r>
                      <a:endParaRPr lang="en-US" sz="2400" dirty="0"/>
                    </a:p>
                  </a:txBody>
                  <a:tcPr/>
                </a:tc>
              </a:tr>
              <a:tr h="43384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lá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và</a:t>
                      </a:r>
                      <a:r>
                        <a:rPr lang="en-US" sz="2400" baseline="0" dirty="0" smtClean="0"/>
                        <a:t> ĐMC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20,8%</a:t>
                      </a:r>
                      <a:endParaRPr lang="en-US" sz="2400" dirty="0"/>
                    </a:p>
                  </a:txBody>
                  <a:tcPr/>
                </a:tc>
              </a:tr>
              <a:tr h="433847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NYHA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III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66,7%</a:t>
                      </a:r>
                      <a:endParaRPr lang="en-US" sz="2400" dirty="0"/>
                    </a:p>
                  </a:txBody>
                  <a:tcPr/>
                </a:tc>
              </a:tr>
              <a:tr h="43384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IV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8,3%</a:t>
                      </a:r>
                      <a:endParaRPr lang="en-US" sz="2400" dirty="0"/>
                    </a:p>
                  </a:txBody>
                  <a:tcPr/>
                </a:tc>
              </a:tr>
              <a:tr h="433847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ALĐMP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 60 mmHg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54,2%</a:t>
                      </a:r>
                      <a:endParaRPr lang="en-US" sz="2400" dirty="0"/>
                    </a:p>
                  </a:txBody>
                  <a:tcPr/>
                </a:tc>
              </a:tr>
              <a:tr h="433847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EF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30-50%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45,8%</a:t>
                      </a:r>
                      <a:endParaRPr lang="en-US" sz="2400" dirty="0"/>
                    </a:p>
                  </a:txBody>
                  <a:tcPr/>
                </a:tc>
              </a:tr>
              <a:tr h="43384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&gt;50%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54,2%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6246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946</Words>
  <Application>Microsoft Office PowerPoint</Application>
  <PresentationFormat>On-screen Show (4:3)</PresentationFormat>
  <Paragraphs>111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ĐIỀU TRỊ TIÊU SỢI HUYẾT rt- PA CHO BỆNH NHÂN HUYẾT KHỐI VAN 2 LÁ CƠ HỌC                  Võ đại Quyền</vt:lpstr>
      <vt:lpstr>  Đặt vấn đề </vt:lpstr>
      <vt:lpstr>Mục tiêu</vt:lpstr>
      <vt:lpstr>ƯU ĐIỂM ALTEPLASE</vt:lpstr>
      <vt:lpstr>HUYẾT KHỐI VAN CƠ HỌC</vt:lpstr>
      <vt:lpstr>Đối tượng nghiên cứu</vt:lpstr>
      <vt:lpstr>Phương pháp nghiên cứu</vt:lpstr>
      <vt:lpstr>Slide 8</vt:lpstr>
      <vt:lpstr>Kết quả nghiên cứu</vt:lpstr>
      <vt:lpstr>Kết quả điều trị</vt:lpstr>
      <vt:lpstr>So sánh áp lực động mạch phổi trước và sau điều trị</vt:lpstr>
      <vt:lpstr>So sánh chênh áp qua van 2 lá trước và sau điều trị.</vt:lpstr>
      <vt:lpstr>Slide 13</vt:lpstr>
      <vt:lpstr>Các tai biến do điều trị TSH.</vt:lpstr>
      <vt:lpstr>Kết luận</vt:lpstr>
    </vt:vector>
  </TitlesOfParts>
  <Company>SharingVN.Net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ĐIỀU TRỊ TIÊU SỢI HUYẾT rt- PA CHO BỆNH NHÂN HUYẾT KHỐI VAN 2 LÁ CƠ HỌC     Đặng Thế Uyên</dc:title>
  <dc:creator>Pho Tien Phuc</dc:creator>
  <cp:lastModifiedBy>Windows User</cp:lastModifiedBy>
  <cp:revision>27</cp:revision>
  <dcterms:created xsi:type="dcterms:W3CDTF">2016-06-05T07:34:14Z</dcterms:created>
  <dcterms:modified xsi:type="dcterms:W3CDTF">2016-06-19T16:35:32Z</dcterms:modified>
</cp:coreProperties>
</file>