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5"/>
  </p:notesMasterIdLst>
  <p:sldIdLst>
    <p:sldId id="257" r:id="rId2"/>
    <p:sldId id="258" r:id="rId3"/>
    <p:sldId id="375" r:id="rId4"/>
    <p:sldId id="328" r:id="rId5"/>
    <p:sldId id="330" r:id="rId6"/>
    <p:sldId id="332" r:id="rId7"/>
    <p:sldId id="356" r:id="rId8"/>
    <p:sldId id="359" r:id="rId9"/>
    <p:sldId id="394" r:id="rId10"/>
    <p:sldId id="259" r:id="rId11"/>
    <p:sldId id="362" r:id="rId12"/>
    <p:sldId id="305" r:id="rId13"/>
    <p:sldId id="340" r:id="rId14"/>
    <p:sldId id="364" r:id="rId15"/>
    <p:sldId id="316" r:id="rId16"/>
    <p:sldId id="313" r:id="rId17"/>
    <p:sldId id="385" r:id="rId18"/>
    <p:sldId id="387" r:id="rId19"/>
    <p:sldId id="263" r:id="rId20"/>
    <p:sldId id="371" r:id="rId21"/>
    <p:sldId id="389" r:id="rId22"/>
    <p:sldId id="274" r:id="rId23"/>
    <p:sldId id="275" r:id="rId24"/>
    <p:sldId id="276" r:id="rId25"/>
    <p:sldId id="271" r:id="rId26"/>
    <p:sldId id="265" r:id="rId27"/>
    <p:sldId id="393" r:id="rId28"/>
    <p:sldId id="266" r:id="rId29"/>
    <p:sldId id="377" r:id="rId30"/>
    <p:sldId id="379" r:id="rId31"/>
    <p:sldId id="381" r:id="rId32"/>
    <p:sldId id="383" r:id="rId33"/>
    <p:sldId id="342" r:id="rId34"/>
    <p:sldId id="344" r:id="rId35"/>
    <p:sldId id="347" r:id="rId36"/>
    <p:sldId id="348" r:id="rId37"/>
    <p:sldId id="349" r:id="rId38"/>
    <p:sldId id="277" r:id="rId39"/>
    <p:sldId id="272" r:id="rId40"/>
    <p:sldId id="346" r:id="rId41"/>
    <p:sldId id="317" r:id="rId42"/>
    <p:sldId id="318" r:id="rId43"/>
    <p:sldId id="368" r:id="rId44"/>
    <p:sldId id="369" r:id="rId45"/>
    <p:sldId id="281" r:id="rId46"/>
    <p:sldId id="294" r:id="rId47"/>
    <p:sldId id="296" r:id="rId48"/>
    <p:sldId id="303" r:id="rId49"/>
    <p:sldId id="298" r:id="rId50"/>
    <p:sldId id="300" r:id="rId51"/>
    <p:sldId id="302" r:id="rId52"/>
    <p:sldId id="284" r:id="rId53"/>
    <p:sldId id="280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DCBDC-1E23-45FB-89AF-6A6342FBF6D7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33EE5-1041-4F48-B88C-03210B61B5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0176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756" indent="-270291" defTabSz="89946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164" indent="-216233" defTabSz="89946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629" indent="-216233" defTabSz="89946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095" indent="-216233" defTabSz="89946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30A925D-93ED-4B8B-BB92-698BBE887EE6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3EE5-1041-4F48-B88C-03210B61B55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5099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latin typeface="Calibri" pitchFamily="34" charset="0"/>
              </a:rPr>
              <a:t>Với các</a:t>
            </a:r>
            <a:r>
              <a:rPr lang="en-US" altLang="en-US" baseline="0" smtClean="0">
                <a:latin typeface="Calibri" pitchFamily="34" charset="0"/>
              </a:rPr>
              <a:t> chủng A. baumanii đã kháng với Imipenem &amp; 1 số kháng với Colistin (MIC </a:t>
            </a:r>
            <a:r>
              <a:rPr lang="en-US" altLang="en-US" baseline="0" smtClean="0">
                <a:latin typeface="Calibri" pitchFamily="34" charset="0"/>
                <a:sym typeface="Symbol"/>
              </a:rPr>
              <a:t> 2); khi phối hợp với nhau làm tăng mức nhạy cảm lên 70%.</a:t>
            </a:r>
            <a:endParaRPr lang="vi-VN" altLang="en-US" smtClean="0">
              <a:latin typeface="Calibri" pitchFamily="34" charset="0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06" indent="-285733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2932" indent="-22858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104" indent="-22858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277" indent="-22858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45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622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8796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5968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565D609-F9E9-440A-9DA6-9D3C8E2B830C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Among the various drugs tested for synergy with polymyxins, the efficacy of rifampin is notable. The </a:t>
            </a:r>
            <a:r>
              <a:rPr lang="en-US" smtClean="0">
                <a:solidFill>
                  <a:srgbClr val="CC3300"/>
                </a:solidFill>
              </a:rPr>
              <a:t>colistin-rifampin combination</a:t>
            </a:r>
            <a:r>
              <a:rPr lang="en-US" smtClean="0"/>
              <a:t> showed a 100% synergy for MDRAB in most studies. However, the same combination showed highly variable synergy (14 - 100%) for P. aeruginosa, but the addition of a third drug imipenem to the combination, improved the synergy to 100%. </a:t>
            </a:r>
          </a:p>
          <a:p>
            <a:pPr>
              <a:buFontTx/>
              <a:buChar char="•"/>
            </a:pPr>
            <a:endParaRPr lang="en-US" smtClean="0"/>
          </a:p>
          <a:p>
            <a:pPr>
              <a:buFontTx/>
              <a:buChar char="•"/>
            </a:pPr>
            <a:r>
              <a:rPr lang="en-US" smtClean="0"/>
              <a:t>The Polymyxin B-rifampin combination was highly synergistic for K. pneumoniae. </a:t>
            </a:r>
          </a:p>
          <a:p>
            <a:pPr>
              <a:buFontTx/>
              <a:buChar char="•"/>
            </a:pPr>
            <a:endParaRPr lang="en-US" smtClean="0"/>
          </a:p>
          <a:p>
            <a:pPr>
              <a:buFontTx/>
              <a:buChar char="•"/>
            </a:pPr>
            <a:r>
              <a:rPr lang="en-US" smtClean="0"/>
              <a:t>Recent studies have shown a promising synergy for the </a:t>
            </a:r>
            <a:r>
              <a:rPr lang="en-US" smtClean="0">
                <a:solidFill>
                  <a:srgbClr val="CC3300"/>
                </a:solidFill>
              </a:rPr>
              <a:t>colistin-meropenem combination</a:t>
            </a:r>
            <a:r>
              <a:rPr lang="en-US" smtClean="0"/>
              <a:t> (100%) in MDRAB / CRAB. </a:t>
            </a:r>
          </a:p>
          <a:p>
            <a:pPr>
              <a:buFontTx/>
              <a:buChar char="•"/>
            </a:pPr>
            <a:endParaRPr lang="en-US" smtClean="0"/>
          </a:p>
          <a:p>
            <a:pPr>
              <a:buFontTx/>
              <a:buChar char="•"/>
            </a:pPr>
            <a:r>
              <a:rPr lang="en-US" smtClean="0"/>
              <a:t>Sheng et al. have demonstrated varied synergy of the </a:t>
            </a:r>
            <a:r>
              <a:rPr lang="en-US" smtClean="0">
                <a:solidFill>
                  <a:srgbClr val="CC3300"/>
                </a:solidFill>
              </a:rPr>
              <a:t>colistin-imipenem combination</a:t>
            </a:r>
            <a:r>
              <a:rPr lang="en-US" smtClean="0"/>
              <a:t> (75-100%) among different species of Acinetobacter tested. </a:t>
            </a:r>
          </a:p>
          <a:p>
            <a:pPr>
              <a:buFontTx/>
              <a:buChar char="•"/>
            </a:pPr>
            <a:endParaRPr lang="en-US" smtClean="0"/>
          </a:p>
          <a:p>
            <a:pPr>
              <a:buFontTx/>
              <a:buChar char="•"/>
            </a:pPr>
            <a:r>
              <a:rPr lang="en-US" smtClean="0"/>
              <a:t>The addition of a third drug, </a:t>
            </a:r>
            <a:r>
              <a:rPr lang="en-US" smtClean="0">
                <a:solidFill>
                  <a:srgbClr val="CC3300"/>
                </a:solidFill>
              </a:rPr>
              <a:t>sulbactam, to the meropenem-colistin combination</a:t>
            </a:r>
            <a:r>
              <a:rPr lang="en-US" smtClean="0"/>
              <a:t> has further improved the antibacterial activity against CRAB.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65" indent="-28571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69" indent="-22857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17" indent="-22857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64" indent="-22857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11" indent="-2285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457" indent="-2285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06" indent="-2285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753" indent="-2285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17BBEA9-2F40-4F18-B972-892BA6205E30}" type="slidenum">
              <a:rPr lang="en-US" smtClean="0">
                <a:solidFill>
                  <a:srgbClr val="000000"/>
                </a:solidFill>
              </a:rPr>
              <a:pPr eaLnBrk="1" hangingPunct="1"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0" y="2474913"/>
            <a:ext cx="1314450" cy="2429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697" tIns="44847" rIns="89697" bIns="44847">
            <a:spAutoFit/>
          </a:bodyPr>
          <a:lstStyle>
            <a:lvl1pPr defTabSz="8969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69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69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69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69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FFFFFF"/>
                </a:solidFill>
              </a:rPr>
              <a:t>CMK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FFFFFF"/>
                </a:solidFill>
              </a:rPr>
              <a:t>Ref 1, </a:t>
            </a:r>
            <a:r>
              <a:rPr lang="en-US" sz="800">
                <a:solidFill>
                  <a:srgbClr val="FFFFFF"/>
                </a:solidFill>
              </a:rPr>
              <a:t>p 3, C2, </a:t>
            </a:r>
            <a:br>
              <a:rPr lang="en-US" sz="800">
                <a:solidFill>
                  <a:srgbClr val="FFFFFF"/>
                </a:solidFill>
              </a:rPr>
            </a:br>
            <a:r>
              <a:rPr lang="en-US" sz="800">
                <a:solidFill>
                  <a:srgbClr val="FFFFFF"/>
                </a:solidFill>
              </a:rPr>
              <a:t>Bullets 2, 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FFFFFF"/>
                </a:solidFill>
              </a:rPr>
              <a:t>Ref 2,</a:t>
            </a:r>
            <a:r>
              <a:rPr lang="en-US" sz="800">
                <a:solidFill>
                  <a:srgbClr val="FFFFFF"/>
                </a:solidFill>
              </a:rPr>
              <a:t> p 185, C1, ¶1, </a:t>
            </a:r>
            <a:br>
              <a:rPr lang="en-US" sz="800">
                <a:solidFill>
                  <a:srgbClr val="FFFFFF"/>
                </a:solidFill>
              </a:rPr>
            </a:br>
            <a:r>
              <a:rPr lang="en-US" sz="800">
                <a:solidFill>
                  <a:srgbClr val="FFFFFF"/>
                </a:solidFill>
              </a:rPr>
              <a:t>L7-12; p 189, C2, ¶2, L4-7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FFFFFF"/>
                </a:solidFill>
              </a:rPr>
              <a:t>Ref 3,</a:t>
            </a:r>
            <a:r>
              <a:rPr lang="en-US" sz="800">
                <a:solidFill>
                  <a:srgbClr val="FFFFFF"/>
                </a:solidFill>
              </a:rPr>
              <a:t> p 153, C1, ¶2, </a:t>
            </a:r>
            <a:br>
              <a:rPr lang="en-US" sz="800">
                <a:solidFill>
                  <a:srgbClr val="FFFFFF"/>
                </a:solidFill>
              </a:rPr>
            </a:br>
            <a:r>
              <a:rPr lang="en-US" sz="800">
                <a:solidFill>
                  <a:srgbClr val="FFFFFF"/>
                </a:solidFill>
              </a:rPr>
              <a:t>L1-7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FFFFFF"/>
                </a:solidFill>
              </a:rPr>
              <a:t>Ref 3, </a:t>
            </a:r>
            <a:r>
              <a:rPr lang="en-US" sz="800">
                <a:solidFill>
                  <a:srgbClr val="FFFFFF"/>
                </a:solidFill>
              </a:rPr>
              <a:t>p 151, C2, ¶ 1, L3-5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FFFFFF"/>
                </a:solidFill>
              </a:rPr>
              <a:t>Ref 4,</a:t>
            </a:r>
            <a:r>
              <a:rPr lang="en-US" sz="800">
                <a:solidFill>
                  <a:srgbClr val="FFFFFF"/>
                </a:solidFill>
              </a:rPr>
              <a:t> p 166, C2, ¶4, </a:t>
            </a:r>
            <a:br>
              <a:rPr lang="en-US" sz="800">
                <a:solidFill>
                  <a:srgbClr val="FFFFFF"/>
                </a:solidFill>
              </a:rPr>
            </a:br>
            <a:r>
              <a:rPr lang="en-US" sz="800">
                <a:solidFill>
                  <a:srgbClr val="FFFFFF"/>
                </a:solidFill>
              </a:rPr>
              <a:t>L5-10, ¶5, L1-3, 5-10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FFFFFF"/>
                </a:solidFill>
              </a:rPr>
              <a:t>Ref 1, </a:t>
            </a:r>
            <a:r>
              <a:rPr lang="en-US" sz="800">
                <a:solidFill>
                  <a:srgbClr val="FFFFFF"/>
                </a:solidFill>
              </a:rPr>
              <a:t>p 3, C1, ¶4, L9-11</a:t>
            </a:r>
          </a:p>
        </p:txBody>
      </p:sp>
      <p:sp>
        <p:nvSpPr>
          <p:cNvPr id="4198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3788" y="431800"/>
            <a:ext cx="2157412" cy="1617663"/>
          </a:xfrm>
          <a:ln/>
        </p:spPr>
      </p:sp>
      <p:sp>
        <p:nvSpPr>
          <p:cNvPr id="4198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06500" y="2466977"/>
            <a:ext cx="4787900" cy="4627563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Antimicrobial resistance to antibiotic therapy is a worldwide problem with severe adverse outcomes. Among hospitalized patients, for example, antibiotic resistance has been associated with increases in morbidity and mortality, prolonged hospitalization, and increased hospital costs.</a:t>
            </a:r>
            <a:r>
              <a:rPr lang="en-US" baseline="30000" dirty="0" smtClean="0"/>
              <a:t>1,2</a:t>
            </a:r>
            <a:r>
              <a:rPr lang="en-US" dirty="0" smtClean="0"/>
              <a:t>  </a:t>
            </a:r>
          </a:p>
          <a:p>
            <a:pPr eaLnBrk="1" hangingPunct="1"/>
            <a:r>
              <a:rPr lang="en-US" dirty="0" smtClean="0"/>
              <a:t>Unfortunately, the emergence and spread of resistant pathogens is not limited to hospitalized patients; resistance occurs in the outpatient setting as well.</a:t>
            </a:r>
            <a:r>
              <a:rPr lang="en-US" baseline="30000" dirty="0" smtClean="0"/>
              <a:t>3</a:t>
            </a:r>
          </a:p>
          <a:p>
            <a:pPr eaLnBrk="1" hangingPunct="1"/>
            <a:r>
              <a:rPr lang="en-US" dirty="0" smtClean="0"/>
              <a:t>Inappropriate use of antibiotics, particularly overuse of a few agents, such as penicillin, second- and third-generation </a:t>
            </a:r>
            <a:r>
              <a:rPr lang="en-US" dirty="0" err="1" smtClean="0"/>
              <a:t>cephalosporins</a:t>
            </a:r>
            <a:r>
              <a:rPr lang="en-US" dirty="0" smtClean="0"/>
              <a:t>, and </a:t>
            </a:r>
            <a:r>
              <a:rPr lang="en-US" dirty="0" err="1" smtClean="0"/>
              <a:t>fluoroquinolones</a:t>
            </a:r>
            <a:r>
              <a:rPr lang="en-US" dirty="0" smtClean="0"/>
              <a:t>, and excessive use of antibiotics among outpatients continue to be important factors </a:t>
            </a:r>
            <a:br>
              <a:rPr lang="en-US" dirty="0" smtClean="0"/>
            </a:br>
            <a:r>
              <a:rPr lang="en-US" dirty="0" smtClean="0"/>
              <a:t>in bacterial resistance.</a:t>
            </a:r>
            <a:r>
              <a:rPr lang="en-US" baseline="30000" dirty="0" smtClean="0"/>
              <a:t>3,4 </a:t>
            </a:r>
          </a:p>
          <a:p>
            <a:pPr eaLnBrk="1" hangingPunct="1"/>
            <a:r>
              <a:rPr lang="en-US" dirty="0" smtClean="0"/>
              <a:t>Furthermore, according to the Infectious Diseases Society of America (</a:t>
            </a:r>
            <a:r>
              <a:rPr lang="en-US" dirty="0" err="1" smtClean="0"/>
              <a:t>IDSA</a:t>
            </a:r>
            <a:r>
              <a:rPr lang="en-US" dirty="0" smtClean="0"/>
              <a:t>), effective antibiotics may not be available to treat seriously ill patients in the near future.</a:t>
            </a:r>
            <a:r>
              <a:rPr lang="en-US" baseline="30000" dirty="0" smtClean="0"/>
              <a:t>1</a:t>
            </a:r>
          </a:p>
        </p:txBody>
      </p:sp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1" y="657226"/>
            <a:ext cx="2117725" cy="107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697" tIns="44847" rIns="89697" bIns="44847">
            <a:spAutoFit/>
          </a:bodyPr>
          <a:lstStyle>
            <a:lvl1pPr defTabSz="8969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69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69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69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69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FFFFFF"/>
                </a:solidFill>
              </a:rPr>
              <a:t>Ref 3,</a:t>
            </a:r>
            <a:r>
              <a:rPr lang="en-US" sz="800">
                <a:solidFill>
                  <a:srgbClr val="FFFFFF"/>
                </a:solidFill>
              </a:rPr>
              <a:t> p 151, C2, ¶1, L1-5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FFFFFF"/>
                </a:solidFill>
              </a:rPr>
              <a:t>Ref 3,</a:t>
            </a:r>
            <a:r>
              <a:rPr lang="en-US" sz="800">
                <a:solidFill>
                  <a:srgbClr val="FFFFFF"/>
                </a:solidFill>
              </a:rPr>
              <a:t> p 153, C1, ¶2, L1-7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FFFFFF"/>
                </a:solidFill>
              </a:rPr>
              <a:t>Ref 3,</a:t>
            </a:r>
            <a:r>
              <a:rPr lang="en-US" sz="800">
                <a:solidFill>
                  <a:srgbClr val="FFFFFF"/>
                </a:solidFill>
              </a:rPr>
              <a:t> p 151, C2, ¶1, L3-5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FFFFFF"/>
                </a:solidFill>
              </a:rPr>
              <a:t>Ref 4, </a:t>
            </a:r>
            <a:r>
              <a:rPr lang="en-US" sz="800">
                <a:solidFill>
                  <a:srgbClr val="FFFFFF"/>
                </a:solidFill>
              </a:rPr>
              <a:t>p 166, C2, ¶4, L5-10, ¶5, L1-3, 5-10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>
              <a:solidFill>
                <a:srgbClr val="FFFFFF"/>
              </a:solidFill>
            </a:endParaRPr>
          </a:p>
        </p:txBody>
      </p:sp>
      <p:sp>
        <p:nvSpPr>
          <p:cNvPr id="41991" name="Rectangle 6"/>
          <p:cNvSpPr>
            <a:spLocks noChangeArrowheads="1"/>
          </p:cNvSpPr>
          <p:nvPr/>
        </p:nvSpPr>
        <p:spPr bwMode="auto">
          <a:xfrm>
            <a:off x="1212852" y="7886055"/>
            <a:ext cx="4995863" cy="1078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719" tIns="44860" rIns="89719" bIns="44860" anchor="b">
            <a:spAutoFit/>
          </a:bodyPr>
          <a:lstStyle/>
          <a:p>
            <a:pPr marL="112700" indent="-112700" defTabSz="896835" eaLnBrk="0" hangingPunct="0">
              <a:lnSpc>
                <a:spcPts val="788"/>
              </a:lnSpc>
              <a:spcBef>
                <a:spcPct val="15000"/>
              </a:spcBef>
              <a:tabLst>
                <a:tab pos="112700" algn="l"/>
              </a:tabLst>
            </a:pPr>
            <a:r>
              <a:rPr lang="en-US" sz="700" b="1">
                <a:solidFill>
                  <a:srgbClr val="000000"/>
                </a:solidFill>
                <a:latin typeface="Arial" charset="0"/>
                <a:cs typeface="Arial" charset="0"/>
              </a:rPr>
              <a:t>References</a:t>
            </a:r>
          </a:p>
          <a:p>
            <a:pPr marL="112700" indent="-112700" defTabSz="896835" eaLnBrk="0" hangingPunct="0">
              <a:lnSpc>
                <a:spcPts val="788"/>
              </a:lnSpc>
              <a:spcBef>
                <a:spcPct val="15000"/>
              </a:spcBef>
              <a:buFontTx/>
              <a:buAutoNum type="arabicPeriod"/>
              <a:tabLst>
                <a:tab pos="112700" algn="l"/>
              </a:tabLst>
            </a:pPr>
            <a:r>
              <a:rPr lang="en-US" sz="700">
                <a:solidFill>
                  <a:srgbClr val="000000"/>
                </a:solidFill>
                <a:latin typeface="Arial" charset="0"/>
                <a:cs typeface="Arial" charset="0"/>
              </a:rPr>
              <a:t>Infectious Diseases Society of America (IDSA).  Bad bugs, no drugs: As antibiotic discovery stagnates…A public health crisis brews. Available at http://www.idsociety.org/pa/ISDA_Paper4_final_web.pdf.  Accessed July 2005.</a:t>
            </a:r>
          </a:p>
          <a:p>
            <a:pPr marL="112700" indent="-112700" defTabSz="896835" eaLnBrk="0" hangingPunct="0">
              <a:lnSpc>
                <a:spcPts val="788"/>
              </a:lnSpc>
              <a:spcBef>
                <a:spcPct val="15000"/>
              </a:spcBef>
              <a:buFontTx/>
              <a:buAutoNum type="arabicPeriod"/>
              <a:tabLst>
                <a:tab pos="112700" algn="l"/>
              </a:tabLst>
            </a:pPr>
            <a:r>
              <a:rPr lang="en-US" sz="700">
                <a:solidFill>
                  <a:srgbClr val="000000"/>
                </a:solidFill>
                <a:latin typeface="Arial" charset="0"/>
                <a:cs typeface="Arial" charset="0"/>
              </a:rPr>
              <a:t>Cosgrove SE, Kaye KS, Eliopoulous GM et al.  Health and economic outcomes of the emergence of third-generation cephalosporin resistance in </a:t>
            </a:r>
            <a:r>
              <a:rPr lang="en-US" sz="700" i="1">
                <a:solidFill>
                  <a:srgbClr val="000000"/>
                </a:solidFill>
                <a:latin typeface="Arial" charset="0"/>
                <a:cs typeface="Arial" charset="0"/>
              </a:rPr>
              <a:t>Enterobacter</a:t>
            </a:r>
            <a:r>
              <a:rPr lang="en-US" sz="700">
                <a:solidFill>
                  <a:srgbClr val="000000"/>
                </a:solidFill>
                <a:latin typeface="Arial" charset="0"/>
                <a:cs typeface="Arial" charset="0"/>
              </a:rPr>
              <a:t> species.  </a:t>
            </a:r>
            <a:r>
              <a:rPr lang="en-US" sz="700" i="1">
                <a:solidFill>
                  <a:srgbClr val="000000"/>
                </a:solidFill>
                <a:latin typeface="Arial" charset="0"/>
                <a:cs typeface="Arial" charset="0"/>
              </a:rPr>
              <a:t>Arch Intern Med</a:t>
            </a:r>
            <a:r>
              <a:rPr lang="en-US" sz="700">
                <a:solidFill>
                  <a:srgbClr val="000000"/>
                </a:solidFill>
                <a:latin typeface="Arial" charset="0"/>
                <a:cs typeface="Arial" charset="0"/>
              </a:rPr>
              <a:t> 2002;162:185–190.</a:t>
            </a:r>
          </a:p>
          <a:p>
            <a:pPr marL="112700" indent="-112700" defTabSz="896835" eaLnBrk="0" hangingPunct="0">
              <a:lnSpc>
                <a:spcPts val="788"/>
              </a:lnSpc>
              <a:spcBef>
                <a:spcPct val="15000"/>
              </a:spcBef>
              <a:buFontTx/>
              <a:buAutoNum type="arabicPeriod"/>
              <a:tabLst>
                <a:tab pos="112700" algn="l"/>
              </a:tabLst>
            </a:pPr>
            <a:r>
              <a:rPr lang="de-DE" sz="700">
                <a:solidFill>
                  <a:srgbClr val="000000"/>
                </a:solidFill>
                <a:latin typeface="Arial" charset="0"/>
                <a:cs typeface="Arial" charset="0"/>
              </a:rPr>
              <a:t>Ben-David D, Rubenstein E.  </a:t>
            </a:r>
            <a:r>
              <a:rPr lang="en-US" sz="700">
                <a:solidFill>
                  <a:srgbClr val="000000"/>
                </a:solidFill>
                <a:latin typeface="Arial" charset="0"/>
                <a:cs typeface="Arial" charset="0"/>
              </a:rPr>
              <a:t>Appropriate use of antibiotics for respiratory infections: Review of recent statements.  </a:t>
            </a:r>
            <a:br>
              <a:rPr lang="en-US" sz="70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700" i="1">
                <a:solidFill>
                  <a:srgbClr val="000000"/>
                </a:solidFill>
                <a:latin typeface="Arial" charset="0"/>
                <a:cs typeface="Arial" charset="0"/>
              </a:rPr>
              <a:t>Curr Opin Infect Dis</a:t>
            </a:r>
            <a:r>
              <a:rPr lang="en-US" sz="700">
                <a:solidFill>
                  <a:srgbClr val="000000"/>
                </a:solidFill>
                <a:latin typeface="Arial" charset="0"/>
                <a:cs typeface="Arial" charset="0"/>
              </a:rPr>
              <a:t> 2002;15:151–156.</a:t>
            </a:r>
          </a:p>
          <a:p>
            <a:pPr marL="112700" indent="-112700" defTabSz="896835" eaLnBrk="0" hangingPunct="0">
              <a:lnSpc>
                <a:spcPts val="788"/>
              </a:lnSpc>
              <a:spcBef>
                <a:spcPct val="15000"/>
              </a:spcBef>
              <a:buFontTx/>
              <a:buAutoNum type="arabicPeriod"/>
              <a:tabLst>
                <a:tab pos="112700" algn="l"/>
              </a:tabLst>
            </a:pPr>
            <a:r>
              <a:rPr lang="da-DK" sz="700">
                <a:solidFill>
                  <a:srgbClr val="000000"/>
                </a:solidFill>
                <a:latin typeface="Arial" charset="0"/>
                <a:cs typeface="Arial" charset="0"/>
              </a:rPr>
              <a:t>Colodner R, Rock W, Chazan B et al.  </a:t>
            </a:r>
            <a:r>
              <a:rPr lang="en-US" sz="700">
                <a:solidFill>
                  <a:srgbClr val="000000"/>
                </a:solidFill>
                <a:latin typeface="Arial" charset="0"/>
                <a:cs typeface="Arial" charset="0"/>
              </a:rPr>
              <a:t>Risk factors for the development of extended-spectrum beta-lactamase-producing bacteria in nonhospitalized patients.  </a:t>
            </a:r>
            <a:r>
              <a:rPr lang="en-US" sz="700" i="1">
                <a:solidFill>
                  <a:srgbClr val="000000"/>
                </a:solidFill>
                <a:latin typeface="Arial" charset="0"/>
                <a:cs typeface="Arial" charset="0"/>
              </a:rPr>
              <a:t>Eur J Clin Microbiol Infect Dis</a:t>
            </a:r>
            <a:r>
              <a:rPr lang="en-US" sz="700">
                <a:solidFill>
                  <a:srgbClr val="000000"/>
                </a:solidFill>
                <a:latin typeface="Arial" charset="0"/>
                <a:cs typeface="Arial" charset="0"/>
              </a:rPr>
              <a:t> 2004;23:163–167.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CDC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E4FD-7E67-4280-9F4E-C940A603927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35380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7987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300" smtClean="0"/>
          </a:p>
        </p:txBody>
      </p:sp>
      <p:sp>
        <p:nvSpPr>
          <p:cNvPr id="7987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300" smtClean="0"/>
          </a:p>
        </p:txBody>
      </p:sp>
      <p:sp>
        <p:nvSpPr>
          <p:cNvPr id="7987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10797B-A54D-4113-BC5B-20837F1995D8}" type="slidenum">
              <a:rPr lang="en-US" altLang="en-US" sz="1300"/>
              <a:pPr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1087752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8602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300" smtClean="0"/>
          </a:p>
        </p:txBody>
      </p:sp>
      <p:sp>
        <p:nvSpPr>
          <p:cNvPr id="8602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300" smtClean="0"/>
          </a:p>
        </p:txBody>
      </p:sp>
      <p:sp>
        <p:nvSpPr>
          <p:cNvPr id="8602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3A1BA4-1DD5-49A6-B26B-4C0B438B4CD3}" type="slidenum">
              <a:rPr lang="en-US" altLang="en-US" sz="1300"/>
              <a:pPr>
                <a:spcBef>
                  <a:spcPct val="0"/>
                </a:spcBef>
              </a:pPr>
              <a:t>11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3092104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163" indent="-304800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9200" indent="-242888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06563" indent="-242888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5513" indent="-242888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2713" indent="-242888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09913" indent="-242888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67113" indent="-242888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24313" indent="-242888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FA1823-A214-43B4-B964-AB0240835685}" type="slidenum">
              <a:rPr lang="en-GB" altLang="en-US" sz="1300"/>
              <a:pPr>
                <a:spcBef>
                  <a:spcPct val="0"/>
                </a:spcBef>
              </a:pPr>
              <a:t>14</a:t>
            </a:fld>
            <a:endParaRPr lang="en-GB" altLang="en-US" sz="1300"/>
          </a:p>
        </p:txBody>
      </p:sp>
    </p:spTree>
    <p:extLst>
      <p:ext uri="{BB962C8B-B14F-4D97-AF65-F5344CB8AC3E}">
        <p14:creationId xmlns:p14="http://schemas.microsoft.com/office/powerpoint/2010/main" xmlns="" val="2644993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01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300" smtClean="0"/>
          </a:p>
        </p:txBody>
      </p:sp>
      <p:sp>
        <p:nvSpPr>
          <p:cNvPr id="9011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300" smtClean="0"/>
          </a:p>
        </p:txBody>
      </p:sp>
      <p:sp>
        <p:nvSpPr>
          <p:cNvPr id="9011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9ACB24-068A-4E84-8378-4BDDA9C91869}" type="slidenum">
              <a:rPr lang="en-US" altLang="en-US" sz="1300"/>
              <a:pPr>
                <a:spcBef>
                  <a:spcPct val="0"/>
                </a:spcBef>
              </a:pPr>
              <a:t>17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3483923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756" indent="-270291" defTabSz="89946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164" indent="-216233" defTabSz="89946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629" indent="-216233" defTabSz="89946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095" indent="-216233" defTabSz="89946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B2AFA50-48EB-48D3-837D-C632E9FCCDF8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xmlns="" val="511293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6260" name="Header Placeholder 3" hidden="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972300" cy="504825"/>
          </a:xfrm>
          <a:noFill/>
        </p:spPr>
        <p:txBody>
          <a:bodyPr/>
          <a:lstStyle>
            <a:lvl1pPr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300" smtClean="0"/>
          </a:p>
        </p:txBody>
      </p:sp>
      <p:sp>
        <p:nvSpPr>
          <p:cNvPr id="9626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300" smtClean="0">
              <a:solidFill>
                <a:srgbClr val="000000"/>
              </a:solidFill>
            </a:endParaRPr>
          </a:p>
        </p:txBody>
      </p:sp>
      <p:sp>
        <p:nvSpPr>
          <p:cNvPr id="9626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76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76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EB3FE4-593E-4827-BFB9-936562CAA6B1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20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1573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30E2307-1E40-4E12-8716-25BFDA8E7013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18D072-EF12-4AA2-BD71-ABC68B06D0E2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8CDBF60-6CC3-4B74-A60D-3486985E4346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lancet.com/journals/laninf/issue/vol16no2/PIIS1473-3099(16)X0002-3" TargetMode="Externa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803402"/>
            <a:ext cx="8305799" cy="177799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ĐIỀU TRỊ NHIỄM KHUẨN 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GRAM (-)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vi-VN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ĐA </a:t>
            </a:r>
            <a:r>
              <a:rPr lang="vi-VN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KHÁNG </a:t>
            </a:r>
            <a:r>
              <a:rPr lang="vi-VN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THUỐC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vi-VN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65689" y="4394201"/>
            <a:ext cx="51477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None/>
              <a:defRPr/>
            </a:pPr>
            <a:r>
              <a:rPr lang="en-US" sz="2400" b="1" dirty="0" smtClean="0">
                <a:solidFill>
                  <a:srgbClr val="0000FF"/>
                </a:solidFill>
              </a:rPr>
              <a:t>BS. </a:t>
            </a:r>
            <a:r>
              <a:rPr lang="en-US" sz="2400" b="1" dirty="0" err="1" smtClean="0">
                <a:solidFill>
                  <a:srgbClr val="0000FF"/>
                </a:solidFill>
              </a:rPr>
              <a:t>Đỗ</a:t>
            </a:r>
            <a:r>
              <a:rPr lang="en-US" sz="2400" b="1" dirty="0" smtClean="0">
                <a:solidFill>
                  <a:srgbClr val="0000FF"/>
                </a:solidFill>
              </a:rPr>
              <a:t> Danh </a:t>
            </a:r>
            <a:r>
              <a:rPr lang="en-US" sz="2400" b="1" dirty="0" err="1" smtClean="0">
                <a:solidFill>
                  <a:srgbClr val="0000FF"/>
                </a:solidFill>
              </a:rPr>
              <a:t>Quỳnh</a:t>
            </a:r>
            <a:endParaRPr lang="en-US" sz="2400" b="1" dirty="0">
              <a:solidFill>
                <a:srgbClr val="0000FF"/>
              </a:solidFill>
            </a:endParaRPr>
          </a:p>
          <a:p>
            <a:pPr algn="ctr" eaLnBrk="1" hangingPunct="1">
              <a:buNone/>
              <a:defRPr/>
            </a:pPr>
            <a:r>
              <a:rPr lang="en-US" sz="2400" b="1" dirty="0" smtClean="0">
                <a:solidFill>
                  <a:srgbClr val="0000FF"/>
                </a:solidFill>
              </a:rPr>
              <a:t>BV </a:t>
            </a:r>
            <a:r>
              <a:rPr lang="en-US" sz="2400" b="1" dirty="0" err="1" smtClean="0">
                <a:solidFill>
                  <a:srgbClr val="0000FF"/>
                </a:solidFill>
              </a:rPr>
              <a:t>Việt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Đức</a:t>
            </a:r>
            <a:endParaRPr lang="en-US" sz="2400" b="1" dirty="0" smtClean="0">
              <a:solidFill>
                <a:srgbClr val="0000FF"/>
              </a:solidFill>
            </a:endParaRPr>
          </a:p>
        </p:txBody>
      </p:sp>
      <p:pic>
        <p:nvPicPr>
          <p:cNvPr id="6" name="Picture Placeholder 4" descr="http://img.suckhoedoisong.vn/Images/Uploaded/Share/2011/06/29/Mat-xich-DNA-bi-dot-bien-trong-khang-thuoc.jpg"/>
          <p:cNvPicPr>
            <a:picLocks/>
          </p:cNvPicPr>
          <p:nvPr/>
        </p:nvPicPr>
        <p:blipFill>
          <a:blip r:embed="rId3" cstate="print"/>
          <a:srcRect t="434" b="434"/>
          <a:stretch>
            <a:fillRect/>
          </a:stretch>
        </p:blipFill>
        <p:spPr bwMode="auto">
          <a:xfrm>
            <a:off x="677334" y="4038600"/>
            <a:ext cx="2661532" cy="209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7035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067" y="1608084"/>
            <a:ext cx="8545689" cy="364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855" y="5628291"/>
            <a:ext cx="3783724" cy="40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214489" y="3886200"/>
            <a:ext cx="8556978" cy="137160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219" y="507756"/>
            <a:ext cx="8229600" cy="1069848"/>
          </a:xfrm>
        </p:spPr>
        <p:txBody>
          <a:bodyPr/>
          <a:lstStyle/>
          <a:p>
            <a:pPr eaLnBrk="1" hangingPunct="1">
              <a:defRPr/>
            </a:pPr>
            <a:r>
              <a:rPr lang="vi-VN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Ảnh hưởng của VK kháng </a:t>
            </a:r>
            <a:r>
              <a:rPr lang="vi-VN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thuốc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933" y="5549901"/>
            <a:ext cx="39398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Methicillin</a:t>
            </a:r>
            <a:r>
              <a:rPr lang="en-US" sz="1600" dirty="0" smtClean="0"/>
              <a:t>-resistant Staphylococcus </a:t>
            </a:r>
            <a:r>
              <a:rPr lang="en-US" sz="1600" dirty="0" err="1" smtClean="0"/>
              <a:t>aureus</a:t>
            </a:r>
            <a:r>
              <a:rPr lang="en-US" sz="1600" dirty="0" smtClean="0"/>
              <a:t> (</a:t>
            </a:r>
            <a:r>
              <a:rPr lang="en-US" sz="1600" dirty="0" err="1" smtClean="0"/>
              <a:t>MRSA</a:t>
            </a:r>
            <a:r>
              <a:rPr lang="en-US" sz="1600" dirty="0" smtClean="0"/>
              <a:t>) </a:t>
            </a:r>
          </a:p>
          <a:p>
            <a:r>
              <a:rPr lang="en-US" sz="1600" dirty="0" err="1" smtClean="0"/>
              <a:t>Entended</a:t>
            </a:r>
            <a:r>
              <a:rPr lang="en-US" sz="1600" dirty="0" smtClean="0"/>
              <a:t>-spectrum beta-</a:t>
            </a:r>
            <a:r>
              <a:rPr lang="en-US" sz="1600" dirty="0" err="1" smtClean="0"/>
              <a:t>lactamase</a:t>
            </a:r>
            <a:r>
              <a:rPr lang="en-US" sz="1600" dirty="0" smtClean="0"/>
              <a:t> (</a:t>
            </a:r>
            <a:r>
              <a:rPr lang="en-US" sz="1600" dirty="0" err="1" smtClean="0"/>
              <a:t>ESBL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Multidrug-resistant (</a:t>
            </a:r>
            <a:r>
              <a:rPr lang="en-US" sz="1600" dirty="0" err="1" smtClean="0"/>
              <a:t>MDR</a:t>
            </a:r>
            <a:r>
              <a:rPr lang="en-US" sz="1600" dirty="0" smtClean="0"/>
              <a:t>)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227888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48738" cy="762000"/>
          </a:xfrm>
        </p:spPr>
        <p:txBody>
          <a:bodyPr>
            <a:normAutofit fontScale="90000"/>
          </a:bodyPr>
          <a:lstStyle/>
          <a:p>
            <a:r>
              <a:rPr lang="en-US" altLang="en-US" sz="3600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Tăng</a:t>
            </a:r>
            <a:r>
              <a:rPr lang="en-US" altLang="en-US" sz="3600" dirty="0" smtClean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tỉ</a:t>
            </a:r>
            <a:r>
              <a:rPr lang="en-US" altLang="en-US" sz="3600" dirty="0" smtClean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lệ</a:t>
            </a:r>
            <a:r>
              <a:rPr lang="en-US" altLang="en-US" sz="3600" dirty="0" smtClean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tử</a:t>
            </a:r>
            <a:r>
              <a:rPr lang="en-US" altLang="en-US" sz="3600" dirty="0" smtClean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vong</a:t>
            </a:r>
            <a:r>
              <a:rPr lang="en-US" altLang="en-US" sz="3600" dirty="0" smtClean="0">
                <a:solidFill>
                  <a:srgbClr val="FF0000"/>
                </a:solidFill>
                <a:cs typeface="Calibri" panose="020F0502020204030204" pitchFamily="34" charset="0"/>
              </a:rPr>
              <a:t> do </a:t>
            </a:r>
            <a:r>
              <a:rPr lang="en-US" altLang="en-US" sz="3600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nhiễm</a:t>
            </a:r>
            <a:r>
              <a:rPr lang="en-US" altLang="en-US" sz="3600" dirty="0" smtClean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khuẩn</a:t>
            </a:r>
            <a:r>
              <a:rPr lang="en-US" altLang="en-US" sz="3600" dirty="0" smtClean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đa</a:t>
            </a:r>
            <a:r>
              <a:rPr lang="en-US" altLang="en-US" sz="3600" dirty="0" smtClean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kháng</a:t>
            </a:r>
            <a:r>
              <a:rPr lang="en-US" altLang="en-US" sz="3600" dirty="0" smtClean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43938" cy="4719638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</a:pPr>
            <a:r>
              <a:rPr lang="en-US" altLang="es-US" sz="2000" b="1" i="1" dirty="0" smtClean="0">
                <a:solidFill>
                  <a:srgbClr val="000099"/>
                </a:solidFill>
                <a:cs typeface="Calibri" panose="020F0502020204030204" pitchFamily="34" charset="0"/>
              </a:rPr>
              <a:t>K. </a:t>
            </a:r>
            <a:r>
              <a:rPr lang="en-US" altLang="es-US" sz="2000" b="1" i="1" dirty="0" err="1" smtClean="0">
                <a:solidFill>
                  <a:srgbClr val="000099"/>
                </a:solidFill>
                <a:cs typeface="Calibri" panose="020F0502020204030204" pitchFamily="34" charset="0"/>
              </a:rPr>
              <a:t>pneumoniae</a:t>
            </a:r>
            <a:r>
              <a:rPr lang="en-US" altLang="es-US" sz="2000" b="1" i="1" dirty="0" smtClean="0">
                <a:solidFill>
                  <a:srgbClr val="000099"/>
                </a:solidFill>
                <a:cs typeface="Calibri" panose="020F0502020204030204" pitchFamily="34" charset="0"/>
              </a:rPr>
              <a:t>           	 </a:t>
            </a:r>
            <a:r>
              <a:rPr lang="en-US" altLang="es-US" sz="2000" b="1" dirty="0" smtClean="0">
                <a:solidFill>
                  <a:srgbClr val="000099"/>
                </a:solidFill>
                <a:cs typeface="Calibri" panose="020F0502020204030204" pitchFamily="34" charset="0"/>
              </a:rPr>
              <a:t>ESBL(+) 	               	ESBL (-)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altLang="es-US" sz="2000" dirty="0" smtClean="0">
                <a:cs typeface="Calibri" panose="020F0502020204030204" pitchFamily="34" charset="0"/>
              </a:rPr>
              <a:t>Bacteremia </a:t>
            </a:r>
            <a:r>
              <a:rPr lang="en-US" altLang="es-US" sz="2000" baseline="30000" dirty="0" smtClean="0">
                <a:cs typeface="Calibri" panose="020F0502020204030204" pitchFamily="34" charset="0"/>
              </a:rPr>
              <a:t>1</a:t>
            </a:r>
            <a:r>
              <a:rPr lang="en-US" altLang="es-US" sz="2000" dirty="0" smtClean="0">
                <a:cs typeface="Calibri" panose="020F0502020204030204" pitchFamily="34" charset="0"/>
              </a:rPr>
              <a:t>                     </a:t>
            </a:r>
            <a:r>
              <a:rPr lang="en-US" altLang="es-US" sz="2000" dirty="0" smtClean="0">
                <a:solidFill>
                  <a:srgbClr val="FF0000"/>
                </a:solidFill>
                <a:cs typeface="Calibri" panose="020F0502020204030204" pitchFamily="34" charset="0"/>
              </a:rPr>
              <a:t>52%</a:t>
            </a:r>
            <a:r>
              <a:rPr lang="en-US" altLang="es-US" sz="2000" dirty="0" smtClean="0">
                <a:cs typeface="Calibri" panose="020F0502020204030204" pitchFamily="34" charset="0"/>
              </a:rPr>
              <a:t> (n=48)               29% (n=99)              P=0.007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altLang="es-US" sz="2000" b="1" i="1" dirty="0" smtClean="0">
                <a:solidFill>
                  <a:srgbClr val="000099"/>
                </a:solidFill>
                <a:cs typeface="Calibri" panose="020F0502020204030204" pitchFamily="34" charset="0"/>
              </a:rPr>
              <a:t>A. </a:t>
            </a:r>
            <a:r>
              <a:rPr lang="en-US" altLang="es-US" sz="2000" b="1" i="1" dirty="0" err="1" smtClean="0">
                <a:solidFill>
                  <a:srgbClr val="000099"/>
                </a:solidFill>
                <a:cs typeface="Calibri" panose="020F0502020204030204" pitchFamily="34" charset="0"/>
              </a:rPr>
              <a:t>baumannii</a:t>
            </a:r>
            <a:r>
              <a:rPr lang="en-US" altLang="es-US" sz="2000" b="1" i="1" dirty="0" smtClean="0">
                <a:solidFill>
                  <a:srgbClr val="000099"/>
                </a:solidFill>
                <a:cs typeface="Calibri" panose="020F0502020204030204" pitchFamily="34" charset="0"/>
              </a:rPr>
              <a:t>               </a:t>
            </a:r>
            <a:r>
              <a:rPr lang="en-US" altLang="es-US" sz="2000" b="1" dirty="0" err="1" smtClean="0">
                <a:solidFill>
                  <a:srgbClr val="000099"/>
                </a:solidFill>
                <a:cs typeface="Calibri" panose="020F0502020204030204" pitchFamily="34" charset="0"/>
              </a:rPr>
              <a:t>Imipenem</a:t>
            </a:r>
            <a:r>
              <a:rPr lang="en-US" altLang="es-US" sz="2000" b="1" dirty="0" smtClean="0">
                <a:solidFill>
                  <a:srgbClr val="000099"/>
                </a:solidFill>
                <a:cs typeface="Calibri" panose="020F0502020204030204" pitchFamily="34" charset="0"/>
              </a:rPr>
              <a:t>-R           	</a:t>
            </a:r>
            <a:r>
              <a:rPr lang="en-US" altLang="es-US" sz="2000" b="1" dirty="0" err="1" smtClean="0">
                <a:solidFill>
                  <a:srgbClr val="000099"/>
                </a:solidFill>
                <a:cs typeface="Calibri" panose="020F0502020204030204" pitchFamily="34" charset="0"/>
              </a:rPr>
              <a:t>Imipenem</a:t>
            </a:r>
            <a:r>
              <a:rPr lang="en-US" altLang="es-US" sz="2000" b="1" dirty="0" smtClean="0">
                <a:solidFill>
                  <a:srgbClr val="000099"/>
                </a:solidFill>
                <a:cs typeface="Calibri" panose="020F0502020204030204" pitchFamily="34" charset="0"/>
              </a:rPr>
              <a:t>-S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altLang="es-US" sz="2000" dirty="0" smtClean="0">
                <a:cs typeface="Calibri" panose="020F0502020204030204" pitchFamily="34" charset="0"/>
              </a:rPr>
              <a:t>Bacteremia </a:t>
            </a:r>
            <a:r>
              <a:rPr lang="en-US" altLang="es-US" sz="2000" baseline="30000" dirty="0" smtClean="0">
                <a:cs typeface="Calibri" panose="020F0502020204030204" pitchFamily="34" charset="0"/>
              </a:rPr>
              <a:t>2</a:t>
            </a:r>
            <a:r>
              <a:rPr lang="en-US" altLang="es-US" sz="2000" dirty="0" smtClean="0">
                <a:cs typeface="Calibri" panose="020F0502020204030204" pitchFamily="34" charset="0"/>
              </a:rPr>
              <a:t>                  </a:t>
            </a:r>
            <a:r>
              <a:rPr lang="en-US" altLang="es-US" sz="2000" dirty="0" smtClean="0">
                <a:solidFill>
                  <a:srgbClr val="FF0000"/>
                </a:solidFill>
                <a:cs typeface="Calibri" panose="020F0502020204030204" pitchFamily="34" charset="0"/>
              </a:rPr>
              <a:t>57.5%</a:t>
            </a:r>
            <a:r>
              <a:rPr lang="en-US" altLang="es-US" sz="2000" dirty="0" smtClean="0">
                <a:cs typeface="Calibri" panose="020F0502020204030204" pitchFamily="34" charset="0"/>
              </a:rPr>
              <a:t> (n=40)            27.5% (n=40)           P&lt;0.05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altLang="es-US" sz="2000" b="1" i="1" dirty="0" smtClean="0">
                <a:solidFill>
                  <a:srgbClr val="000099"/>
                </a:solidFill>
                <a:cs typeface="Calibri" panose="020F0502020204030204" pitchFamily="34" charset="0"/>
              </a:rPr>
              <a:t>P. </a:t>
            </a:r>
            <a:r>
              <a:rPr lang="en-US" altLang="es-US" sz="2000" b="1" i="1" dirty="0" err="1" smtClean="0">
                <a:solidFill>
                  <a:srgbClr val="000099"/>
                </a:solidFill>
                <a:cs typeface="Calibri" panose="020F0502020204030204" pitchFamily="34" charset="0"/>
              </a:rPr>
              <a:t>aeruginosa</a:t>
            </a:r>
            <a:r>
              <a:rPr lang="en-US" altLang="es-US" sz="2000" b="1" i="1" dirty="0" smtClean="0">
                <a:solidFill>
                  <a:srgbClr val="000099"/>
                </a:solidFill>
                <a:cs typeface="Calibri" panose="020F0502020204030204" pitchFamily="34" charset="0"/>
              </a:rPr>
              <a:t>                	</a:t>
            </a:r>
            <a:r>
              <a:rPr lang="en-US" altLang="es-US" sz="2000" b="1" dirty="0" smtClean="0">
                <a:solidFill>
                  <a:srgbClr val="000099"/>
                </a:solidFill>
                <a:cs typeface="Calibri" panose="020F0502020204030204" pitchFamily="34" charset="0"/>
              </a:rPr>
              <a:t>MDR                       Not MDR               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altLang="es-US" sz="2000" dirty="0" smtClean="0">
                <a:cs typeface="Calibri" panose="020F0502020204030204" pitchFamily="34" charset="0"/>
              </a:rPr>
              <a:t>Bacteremia </a:t>
            </a:r>
            <a:r>
              <a:rPr lang="en-US" altLang="es-US" sz="2000" baseline="30000" dirty="0" smtClean="0">
                <a:cs typeface="Calibri" panose="020F0502020204030204" pitchFamily="34" charset="0"/>
              </a:rPr>
              <a:t>3</a:t>
            </a:r>
            <a:r>
              <a:rPr lang="en-US" altLang="es-US" sz="2000" dirty="0" smtClean="0">
                <a:cs typeface="Calibri" panose="020F0502020204030204" pitchFamily="34" charset="0"/>
              </a:rPr>
              <a:t>                      </a:t>
            </a:r>
            <a:r>
              <a:rPr lang="en-US" altLang="es-US" sz="2000" dirty="0" smtClean="0">
                <a:solidFill>
                  <a:srgbClr val="FF0000"/>
                </a:solidFill>
                <a:cs typeface="Calibri" panose="020F0502020204030204" pitchFamily="34" charset="0"/>
              </a:rPr>
              <a:t>21%</a:t>
            </a:r>
            <a:r>
              <a:rPr lang="en-US" altLang="es-US" sz="2000" dirty="0" smtClean="0">
                <a:cs typeface="Calibri" panose="020F0502020204030204" pitchFamily="34" charset="0"/>
              </a:rPr>
              <a:t> (n=82)              12% (n=82)              P=0.08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altLang="es-US" sz="2000" b="1" i="1" dirty="0" err="1" smtClean="0">
                <a:solidFill>
                  <a:srgbClr val="000099"/>
                </a:solidFill>
                <a:cs typeface="Calibri" panose="020F0502020204030204" pitchFamily="34" charset="0"/>
              </a:rPr>
              <a:t>Enterobacter</a:t>
            </a:r>
            <a:r>
              <a:rPr lang="en-US" altLang="es-US" sz="2000" b="1" i="1" dirty="0" smtClean="0">
                <a:solidFill>
                  <a:srgbClr val="000099"/>
                </a:solidFill>
                <a:cs typeface="Calibri" panose="020F0502020204030204" pitchFamily="34" charset="0"/>
              </a:rPr>
              <a:t> spp</a:t>
            </a:r>
            <a:r>
              <a:rPr lang="en-US" altLang="es-US" sz="2000" b="1" dirty="0" smtClean="0">
                <a:solidFill>
                  <a:srgbClr val="000099"/>
                </a:solidFill>
                <a:cs typeface="Calibri" panose="020F0502020204030204" pitchFamily="34" charset="0"/>
              </a:rPr>
              <a:t>.        </a:t>
            </a:r>
            <a:r>
              <a:rPr lang="en-US" altLang="es-US" sz="2000" b="1" dirty="0" err="1" smtClean="0">
                <a:solidFill>
                  <a:srgbClr val="000099"/>
                </a:solidFill>
                <a:cs typeface="Calibri" panose="020F0502020204030204" pitchFamily="34" charset="0"/>
              </a:rPr>
              <a:t>Imipenem</a:t>
            </a:r>
            <a:r>
              <a:rPr lang="en-US" altLang="es-US" sz="2000" b="1" dirty="0" smtClean="0">
                <a:solidFill>
                  <a:srgbClr val="000099"/>
                </a:solidFill>
                <a:cs typeface="Calibri" panose="020F0502020204030204" pitchFamily="34" charset="0"/>
              </a:rPr>
              <a:t>-R            	</a:t>
            </a:r>
            <a:r>
              <a:rPr lang="en-US" altLang="es-US" sz="2000" b="1" dirty="0" err="1" smtClean="0">
                <a:solidFill>
                  <a:srgbClr val="000099"/>
                </a:solidFill>
                <a:cs typeface="Calibri" panose="020F0502020204030204" pitchFamily="34" charset="0"/>
              </a:rPr>
              <a:t>Imipenem</a:t>
            </a:r>
            <a:r>
              <a:rPr lang="en-US" altLang="es-US" sz="2000" b="1" dirty="0" smtClean="0">
                <a:solidFill>
                  <a:srgbClr val="000099"/>
                </a:solidFill>
                <a:cs typeface="Calibri" panose="020F0502020204030204" pitchFamily="34" charset="0"/>
              </a:rPr>
              <a:t>- S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altLang="es-US" sz="2000" dirty="0" smtClean="0">
                <a:cs typeface="Calibri" panose="020F0502020204030204" pitchFamily="34" charset="0"/>
              </a:rPr>
              <a:t>Multiple sources </a:t>
            </a:r>
            <a:r>
              <a:rPr lang="en-US" altLang="es-US" sz="2000" baseline="30000" dirty="0" smtClean="0">
                <a:cs typeface="Calibri" panose="020F0502020204030204" pitchFamily="34" charset="0"/>
              </a:rPr>
              <a:t>4</a:t>
            </a:r>
            <a:r>
              <a:rPr lang="en-US" altLang="es-US" sz="2000" dirty="0" smtClean="0">
                <a:cs typeface="Calibri" panose="020F0502020204030204" pitchFamily="34" charset="0"/>
              </a:rPr>
              <a:t>          </a:t>
            </a:r>
            <a:r>
              <a:rPr lang="en-US" altLang="es-US" sz="2000" dirty="0" smtClean="0">
                <a:solidFill>
                  <a:srgbClr val="FF0000"/>
                </a:solidFill>
                <a:cs typeface="Calibri" panose="020F0502020204030204" pitchFamily="34" charset="0"/>
              </a:rPr>
              <a:t>11% </a:t>
            </a:r>
            <a:r>
              <a:rPr lang="en-US" altLang="es-US" sz="2000" dirty="0" smtClean="0">
                <a:cs typeface="Calibri" panose="020F0502020204030204" pitchFamily="34" charset="0"/>
              </a:rPr>
              <a:t>(n=33)              3% (n=33)                P=0.038</a:t>
            </a:r>
          </a:p>
          <a:p>
            <a:pPr marL="0" indent="0">
              <a:buFontTx/>
              <a:buNone/>
            </a:pPr>
            <a:endParaRPr lang="en-US" altLang="es-US" sz="2000" dirty="0" smtClean="0"/>
          </a:p>
        </p:txBody>
      </p:sp>
      <p:sp>
        <p:nvSpPr>
          <p:cNvPr id="84996" name="Rectangle 3"/>
          <p:cNvSpPr>
            <a:spLocks noChangeArrowheads="1"/>
          </p:cNvSpPr>
          <p:nvPr/>
        </p:nvSpPr>
        <p:spPr bwMode="auto">
          <a:xfrm>
            <a:off x="523875" y="5943600"/>
            <a:ext cx="84248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US" sz="1100" b="1">
                <a:latin typeface="Arial" panose="020B0604020202020204" pitchFamily="34" charset="0"/>
              </a:rPr>
              <a:t>1Tumbarello M, et al. </a:t>
            </a:r>
            <a:r>
              <a:rPr lang="en-US" altLang="es-US" sz="1100" b="1" i="1">
                <a:latin typeface="Arial" panose="020B0604020202020204" pitchFamily="34" charset="0"/>
              </a:rPr>
              <a:t>Antimicrob Agents Chemother</a:t>
            </a:r>
            <a:r>
              <a:rPr lang="en-US" altLang="es-US" sz="1100" b="1">
                <a:latin typeface="Arial" panose="020B0604020202020204" pitchFamily="34" charset="0"/>
              </a:rPr>
              <a:t>. 2006;50:498-504.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US" sz="1100" b="1">
                <a:latin typeface="Arial" panose="020B0604020202020204" pitchFamily="34" charset="0"/>
              </a:rPr>
              <a:t>2. Kwon KT, et al. </a:t>
            </a:r>
            <a:r>
              <a:rPr lang="en-US" altLang="es-US" sz="1100" b="1" i="1">
                <a:latin typeface="Arial" panose="020B0604020202020204" pitchFamily="34" charset="0"/>
              </a:rPr>
              <a:t>J Antimicrob Chemother. </a:t>
            </a:r>
            <a:r>
              <a:rPr lang="en-US" altLang="es-US" sz="1100" b="1">
                <a:latin typeface="Arial" panose="020B0604020202020204" pitchFamily="34" charset="0"/>
              </a:rPr>
              <a:t>2007;59:525-530.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US" sz="1100" b="1">
                <a:latin typeface="Arial" panose="020B0604020202020204" pitchFamily="34" charset="0"/>
              </a:rPr>
              <a:t>3. Aloush V, et al. </a:t>
            </a:r>
            <a:r>
              <a:rPr lang="en-US" altLang="es-US" sz="1100" b="1" i="1">
                <a:latin typeface="Arial" panose="020B0604020202020204" pitchFamily="34" charset="0"/>
              </a:rPr>
              <a:t>Antimicrob Agents Chemother. </a:t>
            </a:r>
            <a:r>
              <a:rPr lang="en-US" altLang="es-US" sz="1100" b="1">
                <a:latin typeface="Arial" panose="020B0604020202020204" pitchFamily="34" charset="0"/>
              </a:rPr>
              <a:t>2006;50:43-48.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US" sz="1100" b="1">
                <a:latin typeface="Arial" panose="020B0604020202020204" pitchFamily="34" charset="0"/>
              </a:rPr>
              <a:t>4. Marchaim D, et al. </a:t>
            </a:r>
            <a:r>
              <a:rPr lang="en-US" altLang="es-US" sz="1100" b="1" i="1">
                <a:latin typeface="Arial" panose="020B0604020202020204" pitchFamily="34" charset="0"/>
              </a:rPr>
              <a:t>Antimicrob Agents Chemother. </a:t>
            </a:r>
            <a:r>
              <a:rPr lang="en-US" altLang="es-US" sz="1100" b="1">
                <a:latin typeface="Arial" panose="020B0604020202020204" pitchFamily="34" charset="0"/>
              </a:rPr>
              <a:t>2008;52:1413-1</a:t>
            </a:r>
            <a:endParaRPr lang="en-US" altLang="es-US" sz="11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43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8323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762000"/>
            <a:ext cx="83820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ĐỀ KHÁNG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SINH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-457200" y="2590800"/>
            <a:ext cx="4572000" cy="388620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rgbClr val="00B050"/>
                </a:solidFill>
              </a:rPr>
              <a:t>Cefamandole</a:t>
            </a:r>
            <a:endParaRPr lang="en-US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endParaRPr lang="en-US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rgbClr val="00B050"/>
                </a:solidFill>
              </a:rPr>
              <a:t>Cefotaxim</a:t>
            </a:r>
            <a:endParaRPr lang="en-US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endParaRPr lang="en-US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rgbClr val="00B050"/>
                </a:solidFill>
              </a:rPr>
              <a:t>Carbapenem</a:t>
            </a:r>
            <a:endParaRPr lang="en-US" dirty="0" smtClean="0">
              <a:solidFill>
                <a:srgbClr val="00B050"/>
              </a:solidFill>
            </a:endParaRPr>
          </a:p>
          <a:p>
            <a:pPr marL="109728" indent="0">
              <a:lnSpc>
                <a:spcPct val="150000"/>
              </a:lnSpc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rgbClr val="00B050"/>
                </a:solidFill>
              </a:rPr>
              <a:t>Tigercyclin</a:t>
            </a:r>
            <a:r>
              <a:rPr lang="en-US" dirty="0" smtClean="0">
                <a:solidFill>
                  <a:srgbClr val="00B050"/>
                </a:solidFill>
              </a:rPr>
              <a:t>/</a:t>
            </a:r>
            <a:r>
              <a:rPr lang="en-US" dirty="0" err="1" smtClean="0">
                <a:solidFill>
                  <a:srgbClr val="00B050"/>
                </a:solidFill>
              </a:rPr>
              <a:t>Colistin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5410200" y="2590800"/>
            <a:ext cx="3429000" cy="3886200"/>
          </a:xfrm>
          <a:solidFill>
            <a:schemeClr val="accent2"/>
          </a:solidFill>
          <a:ln>
            <a:solidFill>
              <a:srgbClr val="002060"/>
            </a:solidFill>
          </a:ln>
        </p:spPr>
        <p:txBody>
          <a:bodyPr>
            <a:normAutofit fontScale="70000" lnSpcReduction="20000"/>
          </a:bodyPr>
          <a:lstStyle/>
          <a:p>
            <a:pPr marL="320040" lvl="2" indent="-320040">
              <a:lnSpc>
                <a:spcPct val="150000"/>
              </a:lnSpc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alt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Beta lactamase </a:t>
            </a:r>
            <a:endParaRPr lang="en-US" altLang="en-US" sz="29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0040" lvl="2" indent="-320040">
              <a:lnSpc>
                <a:spcPct val="150000"/>
              </a:lnSpc>
              <a:spcBef>
                <a:spcPts val="700"/>
              </a:spcBef>
              <a:buSzPct val="60000"/>
              <a:buFont typeface="Wingdings"/>
              <a:buChar char=""/>
            </a:pPr>
            <a:endParaRPr lang="en-US" altLang="en-US" sz="29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0040" lvl="2" indent="-320040">
              <a:lnSpc>
                <a:spcPct val="150000"/>
              </a:lnSpc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altLang="en-US" sz="2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ESBL, Amp C</a:t>
            </a:r>
          </a:p>
          <a:p>
            <a:pPr marL="320040" lvl="2" indent="-320040">
              <a:lnSpc>
                <a:spcPct val="150000"/>
              </a:lnSpc>
              <a:spcBef>
                <a:spcPts val="700"/>
              </a:spcBef>
              <a:buSzPct val="60000"/>
              <a:buFont typeface="Wingdings"/>
              <a:buChar char=""/>
            </a:pPr>
            <a:endParaRPr lang="en-US" altLang="en-US" sz="29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0040" lvl="2" indent="-320040">
              <a:lnSpc>
                <a:spcPct val="150000"/>
              </a:lnSpc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altLang="en-US" sz="29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Carbapenamase</a:t>
            </a:r>
            <a:endParaRPr lang="en-US" altLang="en-US" sz="29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0040" lvl="2" indent="-320040">
              <a:lnSpc>
                <a:spcPct val="150000"/>
              </a:lnSpc>
              <a:spcBef>
                <a:spcPts val="700"/>
              </a:spcBef>
              <a:buSzPct val="60000"/>
              <a:buFont typeface="Wingdings"/>
              <a:buChar char=""/>
            </a:pPr>
            <a:endParaRPr lang="en-US" altLang="en-US" sz="29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0040" lvl="2" indent="-320040">
              <a:lnSpc>
                <a:spcPct val="150000"/>
              </a:lnSpc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Mcr-1 ,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thấm</a:t>
            </a:r>
            <a:endParaRPr lang="en-US" altLang="en-US" sz="29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0040" lvl="2" indent="-320040">
              <a:lnSpc>
                <a:spcPct val="150000"/>
              </a:lnSpc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dirty="0">
                <a:solidFill>
                  <a:srgbClr val="FFFF00"/>
                </a:solidFill>
              </a:rPr>
              <a:t> </a:t>
            </a:r>
            <a:r>
              <a:rPr lang="en-US" dirty="0" smtClean="0">
                <a:solidFill>
                  <a:srgbClr val="FFFF00"/>
                </a:solidFill>
              </a:rPr>
              <a:t>The </a:t>
            </a:r>
            <a:r>
              <a:rPr lang="en-US" dirty="0" err="1">
                <a:solidFill>
                  <a:srgbClr val="FFFF00"/>
                </a:solidFill>
              </a:rPr>
              <a:t>AcrAB</a:t>
            </a:r>
            <a:r>
              <a:rPr lang="en-US" dirty="0">
                <a:solidFill>
                  <a:srgbClr val="FFFF00"/>
                </a:solidFill>
              </a:rPr>
              <a:t> efflux system</a:t>
            </a:r>
            <a:endParaRPr lang="en-US" altLang="en-US" sz="29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0040" lvl="2" indent="-320040">
              <a:spcBef>
                <a:spcPts val="700"/>
              </a:spcBef>
              <a:buSzPct val="60000"/>
              <a:buFont typeface="Wingdings"/>
              <a:buChar char=""/>
            </a:pPr>
            <a:endParaRPr lang="en-US" alt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320040" lvl="2" indent="-320040">
              <a:spcBef>
                <a:spcPts val="700"/>
              </a:spcBef>
              <a:buSzPct val="60000"/>
              <a:buFont typeface="Wingdings"/>
              <a:buChar char=""/>
            </a:pP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"/>
          </p:nvPr>
        </p:nvSpPr>
        <p:spPr>
          <a:xfrm>
            <a:off x="228600" y="1828800"/>
            <a:ext cx="3886200" cy="640080"/>
          </a:xfrm>
        </p:spPr>
        <p:txBody>
          <a:bodyPr>
            <a:normAutofit/>
          </a:bodyPr>
          <a:lstStyle/>
          <a:p>
            <a:pPr marL="0" lvl="1" indent="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KHÁNG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5410200" y="1752600"/>
            <a:ext cx="3733800" cy="64008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TRỰC KHUẨN GRAM(-)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4343400" y="2602607"/>
            <a:ext cx="977900" cy="485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4275460" y="3633646"/>
            <a:ext cx="977900" cy="485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4275460" y="4619624"/>
            <a:ext cx="977900" cy="485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4362189" y="5668092"/>
            <a:ext cx="977900" cy="485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275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48750" cy="990599"/>
          </a:xfrm>
        </p:spPr>
        <p:txBody>
          <a:bodyPr/>
          <a:lstStyle/>
          <a:p>
            <a:r>
              <a:rPr lang="en-US" alt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 lệ vi khuẩn E.coli sinh ESBL cao</a:t>
            </a:r>
          </a:p>
        </p:txBody>
      </p:sp>
      <p:sp>
        <p:nvSpPr>
          <p:cNvPr id="87043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243888" y="6524625"/>
            <a:ext cx="873125" cy="3349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B69DD3-BD16-423D-AB78-D0E370AFFAB0}" type="slidenum">
              <a:rPr lang="en-GB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870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8" y="1752600"/>
            <a:ext cx="8983662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9050" y="838200"/>
            <a:ext cx="878363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Báo</a:t>
            </a:r>
            <a:r>
              <a:rPr lang="en-US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cáo</a:t>
            </a:r>
            <a:r>
              <a:rPr lang="en-US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của</a:t>
            </a:r>
            <a:r>
              <a:rPr lang="en-US" b="1" dirty="0">
                <a:solidFill>
                  <a:schemeClr val="tx1"/>
                </a:solidFill>
                <a:latin typeface="Arial Narrow" panose="020B0606020202030204" pitchFamily="34" charset="0"/>
              </a:rPr>
              <a:t> WHO </a:t>
            </a:r>
            <a:r>
              <a:rPr lang="en-US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giai</a:t>
            </a:r>
            <a:r>
              <a:rPr lang="en-US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đoạn</a:t>
            </a:r>
            <a:r>
              <a:rPr lang="en-US" b="1" dirty="0">
                <a:solidFill>
                  <a:schemeClr val="tx1"/>
                </a:solidFill>
                <a:latin typeface="Arial Narrow" panose="020B0606020202030204" pitchFamily="34" charset="0"/>
              </a:rPr>
              <a:t> 2011-2014, </a:t>
            </a:r>
            <a:r>
              <a:rPr lang="en-US" b="1" dirty="0" err="1">
                <a:solidFill>
                  <a:srgbClr val="0000FF"/>
                </a:solidFill>
                <a:latin typeface="Arial Narrow" panose="020B0606020202030204" pitchFamily="34" charset="0"/>
              </a:rPr>
              <a:t>Việt</a:t>
            </a:r>
            <a:r>
              <a:rPr lang="en-US" b="1" dirty="0">
                <a:solidFill>
                  <a:srgbClr val="0000FF"/>
                </a:solidFill>
                <a:latin typeface="Arial Narrow" panose="020B0606020202030204" pitchFamily="34" charset="0"/>
              </a:rPr>
              <a:t> Nam </a:t>
            </a:r>
            <a:r>
              <a:rPr lang="en-US" b="1" dirty="0" err="1">
                <a:solidFill>
                  <a:srgbClr val="0000FF"/>
                </a:solidFill>
                <a:latin typeface="Arial Narrow" panose="020B0606020202030204" pitchFamily="34" charset="0"/>
              </a:rPr>
              <a:t>nằm</a:t>
            </a:r>
            <a:r>
              <a:rPr lang="en-US" b="1" dirty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 Narrow" panose="020B0606020202030204" pitchFamily="34" charset="0"/>
              </a:rPr>
              <a:t>trong</a:t>
            </a:r>
            <a:r>
              <a:rPr lang="en-US" b="1" dirty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 Narrow" panose="020B0606020202030204" pitchFamily="34" charset="0"/>
              </a:rPr>
              <a:t>các</a:t>
            </a:r>
            <a:r>
              <a:rPr lang="en-US" b="1" dirty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 Narrow" panose="020B0606020202030204" pitchFamily="34" charset="0"/>
              </a:rPr>
              <a:t>nước</a:t>
            </a:r>
            <a:r>
              <a:rPr lang="en-US" b="1" dirty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 Narrow" panose="020B0606020202030204" pitchFamily="34" charset="0"/>
              </a:rPr>
              <a:t>có</a:t>
            </a:r>
            <a:r>
              <a:rPr lang="en-US" b="1" dirty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 Narrow" panose="020B0606020202030204" pitchFamily="34" charset="0"/>
              </a:rPr>
              <a:t>tỷ</a:t>
            </a:r>
            <a:r>
              <a:rPr lang="en-US" b="1" dirty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 Narrow" panose="020B0606020202030204" pitchFamily="34" charset="0"/>
              </a:rPr>
              <a:t>lệ</a:t>
            </a:r>
            <a:r>
              <a:rPr lang="en-US" b="1" dirty="0">
                <a:solidFill>
                  <a:srgbClr val="0000FF"/>
                </a:solidFill>
                <a:latin typeface="Arial Narrow" panose="020B0606020202030204" pitchFamily="34" charset="0"/>
              </a:rPr>
              <a:t> vi </a:t>
            </a:r>
            <a:r>
              <a:rPr lang="en-US" b="1" dirty="0" err="1">
                <a:solidFill>
                  <a:srgbClr val="0000FF"/>
                </a:solidFill>
                <a:latin typeface="Arial Narrow" panose="020B0606020202030204" pitchFamily="34" charset="0"/>
              </a:rPr>
              <a:t>khuẩn</a:t>
            </a:r>
            <a:r>
              <a:rPr lang="en-US" b="1" dirty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 Narrow" panose="020B0606020202030204" pitchFamily="34" charset="0"/>
              </a:rPr>
              <a:t>sinh</a:t>
            </a:r>
            <a:r>
              <a:rPr lang="en-US" b="1" dirty="0">
                <a:solidFill>
                  <a:srgbClr val="0000FF"/>
                </a:solidFill>
                <a:latin typeface="Arial Narrow" panose="020B0606020202030204" pitchFamily="34" charset="0"/>
              </a:rPr>
              <a:t> ESBL cao </a:t>
            </a:r>
            <a:r>
              <a:rPr lang="en-US" b="1" dirty="0" err="1">
                <a:solidFill>
                  <a:srgbClr val="0000FF"/>
                </a:solidFill>
                <a:latin typeface="Arial Narrow" panose="020B0606020202030204" pitchFamily="34" charset="0"/>
              </a:rPr>
              <a:t>trên</a:t>
            </a:r>
            <a:r>
              <a:rPr lang="en-US" b="1" dirty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 Narrow" panose="020B0606020202030204" pitchFamily="34" charset="0"/>
              </a:rPr>
              <a:t>thế</a:t>
            </a:r>
            <a:r>
              <a:rPr lang="en-US" b="1" dirty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 Narrow" panose="020B0606020202030204" pitchFamily="34" charset="0"/>
              </a:rPr>
              <a:t>giới</a:t>
            </a:r>
            <a:endParaRPr lang="en-US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0658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 rot="21242873" flipV="1">
            <a:off x="299413" y="580424"/>
            <a:ext cx="8272206" cy="326165"/>
          </a:xfrm>
        </p:spPr>
        <p:txBody>
          <a:bodyPr>
            <a:normAutofit fontScale="90000"/>
          </a:bodyPr>
          <a:lstStyle/>
          <a:p>
            <a:r>
              <a:rPr lang="en-GB" i="1" dirty="0" smtClean="0">
                <a:solidFill>
                  <a:srgbClr val="FFFFFF"/>
                </a:solidFill>
              </a:rPr>
              <a:t>2013;13:785-96</a:t>
            </a:r>
            <a:br>
              <a:rPr lang="en-GB" i="1" dirty="0" smtClean="0">
                <a:solidFill>
                  <a:srgbClr val="FFFFFF"/>
                </a:solidFill>
              </a:rPr>
            </a:br>
            <a:endParaRPr lang="en-US" altLang="en-US" dirty="0" smtClean="0"/>
          </a:p>
        </p:txBody>
      </p:sp>
      <p:pic>
        <p:nvPicPr>
          <p:cNvPr id="60419" name="Picture 2" descr="C:\Users\Administrator\Desktop\122015\KPCW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991600" cy="6705600"/>
          </a:xfrm>
          <a:noFill/>
        </p:spPr>
      </p:pic>
    </p:spTree>
    <p:extLst>
      <p:ext uri="{BB962C8B-B14F-4D97-AF65-F5344CB8AC3E}">
        <p14:creationId xmlns:p14="http://schemas.microsoft.com/office/powerpoint/2010/main" xmlns="" val="54402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7" name="Picture 2" descr="C:\Users\Administrator\Desktop\122015\CABWW 20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336800" y="2103438"/>
            <a:ext cx="4470400" cy="3519487"/>
          </a:xfr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533400"/>
          <a:ext cx="6943725" cy="822960"/>
        </p:xfrm>
        <a:graphic>
          <a:graphicData uri="http://schemas.openxmlformats.org/drawingml/2006/table">
            <a:tbl>
              <a:tblPr/>
              <a:tblGrid>
                <a:gridCol w="6943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/>
                      </a:r>
                      <a:br>
                        <a:rPr lang="en-US" sz="1800" b="1" dirty="0"/>
                      </a:br>
                      <a:r>
                        <a:rPr lang="en-US" sz="1800" b="1" dirty="0" smtClean="0"/>
                        <a:t>.</a:t>
                      </a:r>
                      <a:r>
                        <a:rPr lang="en-US" sz="1800" dirty="0" smtClean="0"/>
                        <a:t>Global </a:t>
                      </a:r>
                      <a:r>
                        <a:rPr lang="en-US" sz="1800" dirty="0"/>
                        <a:t>epidemiology of </a:t>
                      </a:r>
                      <a:r>
                        <a:rPr lang="en-US" sz="1800" dirty="0" err="1"/>
                        <a:t>carbapenem</a:t>
                      </a:r>
                      <a:r>
                        <a:rPr lang="en-US" sz="1800" dirty="0"/>
                        <a:t>-resistant </a:t>
                      </a:r>
                      <a:r>
                        <a:rPr lang="en-US" sz="1800" i="1" dirty="0" err="1"/>
                        <a:t>Acinetobacter</a:t>
                      </a:r>
                      <a:r>
                        <a:rPr lang="en-US" sz="1800" dirty="0"/>
                        <a:t> </a:t>
                      </a:r>
                      <a:r>
                        <a:rPr lang="en-US" sz="1800" dirty="0" smtClean="0"/>
                        <a:t>strains 2014</a:t>
                      </a:r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3718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1200150"/>
          </a:xfrm>
        </p:spPr>
        <p:txBody>
          <a:bodyPr>
            <a:normAutofit/>
          </a:bodyPr>
          <a:lstStyle/>
          <a:p>
            <a:r>
              <a:rPr lang="en-US" altLang="en-US" sz="3600" b="1" dirty="0" err="1" smtClean="0">
                <a:solidFill>
                  <a:srgbClr val="C00000"/>
                </a:solidFill>
              </a:rPr>
              <a:t>Tỷ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</a:rPr>
              <a:t>lệ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3600" b="1" i="1" dirty="0" err="1" smtClean="0">
                <a:solidFill>
                  <a:srgbClr val="C00000"/>
                </a:solidFill>
              </a:rPr>
              <a:t>A.baumanii</a:t>
            </a:r>
            <a:r>
              <a:rPr lang="en-US" altLang="en-US" sz="3600" b="1" i="1" dirty="0" smtClean="0">
                <a:solidFill>
                  <a:srgbClr val="C00000"/>
                </a:solidFill>
              </a:rPr>
              <a:t> &amp; </a:t>
            </a:r>
            <a:r>
              <a:rPr lang="en-US" altLang="en-US" sz="3600" b="1" i="1" dirty="0" err="1" smtClean="0">
                <a:solidFill>
                  <a:srgbClr val="C00000"/>
                </a:solidFill>
              </a:rPr>
              <a:t>P.aeruginosa</a:t>
            </a:r>
            <a:r>
              <a:rPr lang="en-US" altLang="en-US" sz="36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</a:rPr>
              <a:t>kháng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</a:rPr>
              <a:t>carbapenems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</a:rPr>
              <a:t>ngày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</a:rPr>
              <a:t>càng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</a:rPr>
              <a:t>tăng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890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6200" y="4114800"/>
            <a:ext cx="5334000" cy="23209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52578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TextBox 3"/>
          <p:cNvSpPr txBox="1">
            <a:spLocks noChangeArrowheads="1"/>
          </p:cNvSpPr>
          <p:nvPr/>
        </p:nvSpPr>
        <p:spPr bwMode="auto">
          <a:xfrm>
            <a:off x="1316038" y="3733800"/>
            <a:ext cx="3294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solidFill>
                  <a:srgbClr val="0C0C0C"/>
                </a:solidFill>
                <a:latin typeface="Arial" panose="020B0604020202020204" pitchFamily="34" charset="0"/>
              </a:rPr>
              <a:t>Acinetobacter baumanii</a:t>
            </a:r>
          </a:p>
        </p:txBody>
      </p:sp>
      <p:sp>
        <p:nvSpPr>
          <p:cNvPr id="89094" name="TextBox 6"/>
          <p:cNvSpPr txBox="1">
            <a:spLocks noChangeArrowheads="1"/>
          </p:cNvSpPr>
          <p:nvPr/>
        </p:nvSpPr>
        <p:spPr bwMode="auto">
          <a:xfrm>
            <a:off x="1066800" y="6473825"/>
            <a:ext cx="2546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solidFill>
                  <a:srgbClr val="0C0C0C"/>
                </a:solidFill>
                <a:latin typeface="Arial" panose="020B0604020202020204" pitchFamily="34" charset="0"/>
              </a:rPr>
              <a:t>Pseudomonas aeruginosa</a:t>
            </a:r>
          </a:p>
        </p:txBody>
      </p:sp>
      <p:sp>
        <p:nvSpPr>
          <p:cNvPr id="89095" name="TextBox 5"/>
          <p:cNvSpPr txBox="1">
            <a:spLocks noChangeArrowheads="1"/>
          </p:cNvSpPr>
          <p:nvPr/>
        </p:nvSpPr>
        <p:spPr bwMode="auto">
          <a:xfrm>
            <a:off x="5410200" y="3352800"/>
            <a:ext cx="35814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aseline="30000">
                <a:solidFill>
                  <a:srgbClr val="FF0000"/>
                </a:solidFill>
              </a:rPr>
              <a:t>a</a:t>
            </a:r>
            <a:r>
              <a:rPr lang="en-US" altLang="en-US" sz="1200">
                <a:solidFill>
                  <a:srgbClr val="0000FF"/>
                </a:solidFill>
              </a:rPr>
              <a:t>TS Phạm Hùng Vân. Y Học TP. Hồ Chí Minh. Tập 14  Phụ bản số 2. 2010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aseline="30000">
                <a:solidFill>
                  <a:srgbClr val="FF0000"/>
                </a:solidFill>
              </a:rPr>
              <a:t>b</a:t>
            </a:r>
            <a:r>
              <a:rPr lang="en-US" altLang="en-US" sz="1200">
                <a:solidFill>
                  <a:srgbClr val="0000FF"/>
                </a:solidFill>
              </a:rPr>
              <a:t>BS Nguyễn Thanh Bảo Y Học TP. Hồ Chí Minh * Tập 16 * Phụ bản của Số 1 * 2012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200" baseline="30000">
                <a:solidFill>
                  <a:srgbClr val="FF0000"/>
                </a:solidFill>
              </a:rPr>
              <a:t>c</a:t>
            </a:r>
            <a:r>
              <a:rPr lang="fr-FR" altLang="en-US" sz="1200">
                <a:solidFill>
                  <a:srgbClr val="0000FF"/>
                </a:solidFill>
              </a:rPr>
              <a:t>Tada et al. BMC Infectious Diseases 2013, 13:251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aseline="30000">
                <a:solidFill>
                  <a:srgbClr val="FF0000"/>
                </a:solidFill>
              </a:rPr>
              <a:t>d</a:t>
            </a:r>
            <a:r>
              <a:rPr lang="en-US" altLang="en-US" sz="1200">
                <a:solidFill>
                  <a:srgbClr val="0000FF"/>
                </a:solidFill>
              </a:rPr>
              <a:t>NC HAP VAP kết quả 2012. MSD Vietnam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9096" name="TextBox 7"/>
          <p:cNvSpPr txBox="1">
            <a:spLocks noChangeArrowheads="1"/>
          </p:cNvSpPr>
          <p:nvPr/>
        </p:nvSpPr>
        <p:spPr bwMode="auto">
          <a:xfrm>
            <a:off x="1676400" y="1524000"/>
            <a:ext cx="542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C0C0C"/>
                </a:solidFill>
                <a:latin typeface="Arial" panose="020B0604020202020204" pitchFamily="34" charset="0"/>
              </a:rPr>
              <a:t>%</a:t>
            </a:r>
          </a:p>
        </p:txBody>
      </p:sp>
      <p:sp>
        <p:nvSpPr>
          <p:cNvPr id="89097" name="TextBox 10"/>
          <p:cNvSpPr txBox="1">
            <a:spLocks noChangeArrowheads="1"/>
          </p:cNvSpPr>
          <p:nvPr/>
        </p:nvSpPr>
        <p:spPr bwMode="auto">
          <a:xfrm>
            <a:off x="1828800" y="4583113"/>
            <a:ext cx="542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C0C0C"/>
                </a:solidFill>
                <a:latin typeface="Arial" panose="020B06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xmlns="" val="54241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28600"/>
            <a:ext cx="7497763" cy="63182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MDR Gram Negative Pathogens </a:t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l-GR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257300"/>
            <a:ext cx="7924800" cy="501491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2600" b="1" dirty="0" err="1" smtClean="0">
                <a:solidFill>
                  <a:srgbClr val="0000FF"/>
                </a:solidFill>
              </a:rPr>
              <a:t>Carbapenem</a:t>
            </a:r>
            <a:r>
              <a:rPr lang="en-US" sz="2600" b="1" dirty="0" smtClean="0">
                <a:solidFill>
                  <a:srgbClr val="0000FF"/>
                </a:solidFill>
              </a:rPr>
              <a:t> resistant </a:t>
            </a:r>
            <a:r>
              <a:rPr lang="en-US" sz="2600" b="1" dirty="0" err="1" smtClean="0">
                <a:solidFill>
                  <a:srgbClr val="0000FF"/>
                </a:solidFill>
              </a:rPr>
              <a:t>Enterobacteriaceae</a:t>
            </a:r>
            <a:r>
              <a:rPr lang="en-US" sz="2600" b="1" dirty="0" smtClean="0">
                <a:solidFill>
                  <a:srgbClr val="0000FF"/>
                </a:solidFill>
              </a:rPr>
              <a:t> (</a:t>
            </a:r>
            <a:r>
              <a:rPr lang="en-US" sz="2600" b="1" dirty="0" err="1" smtClean="0">
                <a:solidFill>
                  <a:srgbClr val="0000FF"/>
                </a:solidFill>
              </a:rPr>
              <a:t>CRE</a:t>
            </a:r>
            <a:r>
              <a:rPr lang="en-US" sz="2600" b="1" dirty="0" smtClean="0">
                <a:solidFill>
                  <a:srgbClr val="0000FF"/>
                </a:solidFill>
              </a:rPr>
              <a:t>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i="1" dirty="0" err="1" smtClean="0">
                <a:solidFill>
                  <a:srgbClr val="800000"/>
                </a:solidFill>
              </a:rPr>
              <a:t>Klebsiella</a:t>
            </a:r>
            <a:r>
              <a:rPr lang="en-US" i="1" dirty="0" smtClean="0">
                <a:solidFill>
                  <a:srgbClr val="800000"/>
                </a:solidFill>
              </a:rPr>
              <a:t> (ESBL, KPC)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i="1" dirty="0" smtClean="0">
                <a:solidFill>
                  <a:srgbClr val="800000"/>
                </a:solidFill>
              </a:rPr>
              <a:t>E.coli	(ESBL, </a:t>
            </a:r>
            <a:r>
              <a:rPr lang="en-US" i="1" dirty="0" err="1" smtClean="0">
                <a:solidFill>
                  <a:srgbClr val="800000"/>
                </a:solidFill>
              </a:rPr>
              <a:t>AmPC</a:t>
            </a:r>
            <a:r>
              <a:rPr lang="en-US" i="1" dirty="0" smtClean="0">
                <a:solidFill>
                  <a:srgbClr val="800000"/>
                </a:solidFill>
              </a:rPr>
              <a:t>..)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i="1" dirty="0" err="1" smtClean="0">
                <a:solidFill>
                  <a:srgbClr val="800000"/>
                </a:solidFill>
              </a:rPr>
              <a:t>Enterobacter</a:t>
            </a:r>
            <a:r>
              <a:rPr lang="en-US" i="1" dirty="0" smtClean="0">
                <a:solidFill>
                  <a:srgbClr val="800000"/>
                </a:solidFill>
              </a:rPr>
              <a:t> ( ESBL, KPC, NDM-1)</a:t>
            </a:r>
            <a:endParaRPr lang="en-US" dirty="0" smtClean="0">
              <a:solidFill>
                <a:srgbClr val="800000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n-US" sz="2600" b="1" dirty="0" err="1" smtClean="0">
                <a:solidFill>
                  <a:srgbClr val="0000FF"/>
                </a:solidFill>
              </a:rPr>
              <a:t>Carbapenem</a:t>
            </a:r>
            <a:r>
              <a:rPr lang="en-US" sz="2600" b="1" dirty="0" smtClean="0">
                <a:solidFill>
                  <a:srgbClr val="0000FF"/>
                </a:solidFill>
              </a:rPr>
              <a:t> resistant  Non-fermenting Gram-negative bacilli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i="1" dirty="0" smtClean="0"/>
              <a:t>Pseudomonas ( NDM, VIM, IMP)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i="1" dirty="0" err="1" smtClean="0"/>
              <a:t>Acinetobacter</a:t>
            </a:r>
            <a:r>
              <a:rPr lang="en-US" i="1" dirty="0" smtClean="0"/>
              <a:t> ( OXA, NDM..)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i="1" dirty="0" err="1" smtClean="0"/>
              <a:t>Stenotrophomonas</a:t>
            </a:r>
            <a:endParaRPr lang="el-GR" i="1" dirty="0" smtClean="0"/>
          </a:p>
        </p:txBody>
      </p:sp>
      <p:pic>
        <p:nvPicPr>
          <p:cNvPr id="4" name="bjClassifierImageBott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0" y="6519136"/>
            <a:ext cx="597460" cy="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027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4979" y="635001"/>
            <a:ext cx="7147035" cy="119379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khuẩn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Gram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kháng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thuốc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thức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57400"/>
            <a:ext cx="8534400" cy="4343400"/>
          </a:xfrm>
          <a:solidFill>
            <a:srgbClr val="CCFFFF"/>
          </a:solidFill>
        </p:spPr>
        <p:txBody>
          <a:bodyPr>
            <a:normAutofit/>
          </a:bodyPr>
          <a:lstStyle/>
          <a:p>
            <a:pPr marL="109728" indent="0" eaLnBrk="1" hangingPunct="1">
              <a:lnSpc>
                <a:spcPct val="90000"/>
              </a:lnSpc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KS?</a:t>
            </a:r>
            <a:endParaRPr lang="en-US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&amp;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endParaRPr lang="en-US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colistin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fosfomycin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Rifampicin,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tigercycline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KS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b="1" dirty="0" err="1" smtClean="0">
                <a:solidFill>
                  <a:srgbClr val="DE84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DE84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E84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 smtClean="0">
                <a:solidFill>
                  <a:srgbClr val="DE84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E84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 smtClean="0">
                <a:solidFill>
                  <a:srgbClr val="DE84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E84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DE84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E84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DE84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E84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DE84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E84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solidFill>
                  <a:srgbClr val="DE84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E84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DE84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Carbapenem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Colistin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847694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67150" y="1349375"/>
            <a:ext cx="5276850" cy="455295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sz="1400" dirty="0" smtClean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endParaRPr lang="en-US" sz="24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69874"/>
            <a:ext cx="8763000" cy="873125"/>
          </a:xfrm>
        </p:spPr>
        <p:txBody>
          <a:bodyPr>
            <a:noAutofit/>
          </a:bodyPr>
          <a:lstStyle/>
          <a:p>
            <a:pPr algn="ctr" eaLnBrk="1" hangingPunct="1"/>
            <a:r>
              <a:rPr lang="vi-VN" sz="3600" b="1" dirty="0" smtClean="0">
                <a:solidFill>
                  <a:srgbClr val="C00000"/>
                </a:solidFill>
                <a:latin typeface="+mn-lt"/>
              </a:rPr>
              <a:t>VK kháng thuốc </a:t>
            </a:r>
            <a:r>
              <a:rPr lang="en-US" sz="3600" b="1" dirty="0" smtClean="0">
                <a:solidFill>
                  <a:srgbClr val="C00000"/>
                </a:solidFill>
                <a:latin typeface="+mn-lt"/>
              </a:rPr>
              <a:t>–  </a:t>
            </a:r>
            <a:r>
              <a:rPr lang="en-US" sz="3600" b="1" dirty="0" err="1" smtClean="0">
                <a:solidFill>
                  <a:srgbClr val="C00000"/>
                </a:solidFill>
                <a:latin typeface="+mn-lt"/>
              </a:rPr>
              <a:t>Đại</a:t>
            </a:r>
            <a:r>
              <a:rPr lang="en-US" sz="36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vi-VN" sz="3600" b="1" dirty="0" smtClean="0">
                <a:solidFill>
                  <a:srgbClr val="C00000"/>
                </a:solidFill>
                <a:latin typeface="+mn-lt"/>
              </a:rPr>
              <a:t>dịch mới!</a:t>
            </a:r>
            <a:endParaRPr lang="en-US" sz="3600" b="1" dirty="0" smtClean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50975"/>
            <a:ext cx="3225800" cy="44719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 Same Side Corner Rectangle 4"/>
          <p:cNvSpPr/>
          <p:nvPr/>
        </p:nvSpPr>
        <p:spPr>
          <a:xfrm>
            <a:off x="4419600" y="1447800"/>
            <a:ext cx="3581400" cy="4419600"/>
          </a:xfrm>
          <a:prstGeom prst="round2Same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C00000"/>
                </a:solidFill>
                <a:latin typeface="Constantia" pitchFamily="18" charset="0"/>
              </a:rPr>
              <a:t>Super BUGs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Constantia" pitchFamily="18" charset="0"/>
              </a:rPr>
              <a:t>MDR/Nosocomial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Constanti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FF"/>
                </a:solidFill>
                <a:latin typeface="Constantia" pitchFamily="18" charset="0"/>
              </a:rPr>
              <a:t>G</a:t>
            </a:r>
            <a:r>
              <a:rPr lang="en-US" sz="3600" b="1" dirty="0">
                <a:solidFill>
                  <a:srgbClr val="FFFFFF"/>
                </a:solidFill>
                <a:latin typeface="Constantia" pitchFamily="18" charset="0"/>
              </a:rPr>
              <a:t>m +</a:t>
            </a:r>
            <a:endParaRPr lang="en-US" sz="3200" b="1" dirty="0">
              <a:solidFill>
                <a:srgbClr val="FFFFFF"/>
              </a:solidFill>
              <a:latin typeface="Constanti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Constantia" pitchFamily="18" charset="0"/>
              </a:rPr>
              <a:t>MRSA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latin typeface="Constantia" pitchFamily="18" charset="0"/>
              </a:rPr>
              <a:t>Gm –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C00000"/>
                </a:solidFill>
                <a:latin typeface="Constantia" pitchFamily="18" charset="0"/>
              </a:rPr>
              <a:t>Klebsiella</a:t>
            </a:r>
            <a:endParaRPr lang="en-US" sz="3200" b="1" dirty="0">
              <a:solidFill>
                <a:srgbClr val="C00000"/>
              </a:solidFill>
              <a:latin typeface="Constanti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C00000"/>
                </a:solidFill>
                <a:latin typeface="Constantia" pitchFamily="18" charset="0"/>
              </a:rPr>
              <a:t>E.Coli</a:t>
            </a:r>
            <a:endParaRPr lang="en-US" sz="3200" b="1" dirty="0">
              <a:solidFill>
                <a:srgbClr val="C00000"/>
              </a:solidFill>
              <a:latin typeface="Constanti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Constantia" pitchFamily="18" charset="0"/>
              </a:rPr>
              <a:t>Pseudomonas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C00000"/>
                </a:solidFill>
                <a:latin typeface="Constantia" pitchFamily="18" charset="0"/>
              </a:rPr>
              <a:t>Acinetobacter</a:t>
            </a:r>
            <a:endParaRPr lang="en-US" sz="28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85050" y="4114800"/>
            <a:ext cx="1066800" cy="83819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Constantia" pitchFamily="18" charset="0"/>
              </a:rPr>
              <a:t>ESBLs, KPC, NDM-1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267200" y="3505200"/>
            <a:ext cx="4267200" cy="2667000"/>
          </a:xfrm>
          <a:prstGeom prst="rect">
            <a:avLst/>
          </a:pr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741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124"/>
    </mc:Choice>
    <mc:Fallback>
      <p:transition spd="slow" advTm="221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b="1" dirty="0" err="1" smtClean="0">
                <a:solidFill>
                  <a:srgbClr val="FF0000"/>
                </a:solidFill>
              </a:rPr>
              <a:t>Các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tiếp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cận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mới</a:t>
            </a:r>
            <a:endParaRPr lang="en-US" altLang="en-US" b="1" dirty="0" smtClean="0">
              <a:solidFill>
                <a:srgbClr val="FF0000"/>
              </a:solidFill>
            </a:endParaRPr>
          </a:p>
        </p:txBody>
      </p:sp>
      <p:sp>
        <p:nvSpPr>
          <p:cNvPr id="95235" name="TextBox 3"/>
          <p:cNvSpPr txBox="1">
            <a:spLocks noChangeArrowheads="1"/>
          </p:cNvSpPr>
          <p:nvPr/>
        </p:nvSpPr>
        <p:spPr bwMode="auto">
          <a:xfrm>
            <a:off x="228600" y="1668463"/>
            <a:ext cx="86106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>
                <a:solidFill>
                  <a:srgbClr val="0033CC"/>
                </a:solidFill>
                <a:latin typeface="Arial" panose="020B0604020202020204" pitchFamily="34" charset="0"/>
              </a:rPr>
              <a:t>Khởi đầu với KS kinh nghiệm  </a:t>
            </a:r>
            <a:r>
              <a:rPr lang="en-US" altLang="en-US" sz="2800">
                <a:solidFill>
                  <a:srgbClr val="0C0C0C"/>
                </a:solidFill>
                <a:latin typeface="Arial" panose="020B0604020202020204" pitchFamily="34" charset="0"/>
              </a:rPr>
              <a:t>thích hợp sớm dựa thông tin vi khuẩn học và nhạy cảm kháng sinh của từng bệnh viện.</a:t>
            </a:r>
          </a:p>
          <a:p>
            <a:endParaRPr lang="en-US" altLang="en-US" sz="2800">
              <a:solidFill>
                <a:srgbClr val="0C0C0C"/>
              </a:solidFill>
              <a:latin typeface="Arial" panose="020B0604020202020204" pitchFamily="34" charset="0"/>
            </a:endParaRPr>
          </a:p>
          <a:p>
            <a:r>
              <a:rPr lang="en-US" altLang="en-US" sz="2800">
                <a:solidFill>
                  <a:srgbClr val="0C0C0C"/>
                </a:solidFill>
                <a:latin typeface="Arial" panose="020B0604020202020204" pitchFamily="34" charset="0"/>
              </a:rPr>
              <a:t>Cần</a:t>
            </a:r>
            <a:r>
              <a:rPr lang="en-US" altLang="en-US" sz="2800">
                <a:solidFill>
                  <a:srgbClr val="676767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>
                <a:solidFill>
                  <a:srgbClr val="0033CC"/>
                </a:solidFill>
                <a:latin typeface="Arial" panose="020B0604020202020204" pitchFamily="34" charset="0"/>
              </a:rPr>
              <a:t>phối hợp KS</a:t>
            </a:r>
            <a:r>
              <a:rPr lang="en-US" altLang="en-US" sz="2800">
                <a:solidFill>
                  <a:srgbClr val="676767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>
                <a:solidFill>
                  <a:srgbClr val="0C0C0C"/>
                </a:solidFill>
                <a:latin typeface="Arial" panose="020B0604020202020204" pitchFamily="34" charset="0"/>
              </a:rPr>
              <a:t>cho các trường hợp nghi ngờ nhiễm khuẩn do </a:t>
            </a:r>
            <a:r>
              <a:rPr lang="vi-VN" altLang="en-US" sz="2800">
                <a:solidFill>
                  <a:srgbClr val="0C0C0C"/>
                </a:solidFill>
                <a:latin typeface="Arial" panose="020B0604020202020204" pitchFamily="34" charset="0"/>
              </a:rPr>
              <a:t>các </a:t>
            </a:r>
            <a:r>
              <a:rPr lang="en-US" altLang="en-US" sz="2800">
                <a:solidFill>
                  <a:srgbClr val="0C0C0C"/>
                </a:solidFill>
                <a:latin typeface="Arial" panose="020B0604020202020204" pitchFamily="34" charset="0"/>
              </a:rPr>
              <a:t>VK</a:t>
            </a:r>
            <a:r>
              <a:rPr lang="vi-VN" altLang="en-US" sz="2800">
                <a:solidFill>
                  <a:srgbClr val="0C0C0C"/>
                </a:solidFill>
                <a:latin typeface="Arial" panose="020B0604020202020204" pitchFamily="34" charset="0"/>
              </a:rPr>
              <a:t> đa kháng</a:t>
            </a:r>
            <a:r>
              <a:rPr lang="en-US" altLang="en-US" sz="2800">
                <a:solidFill>
                  <a:srgbClr val="0C0C0C"/>
                </a:solidFill>
                <a:latin typeface="Arial" panose="020B0604020202020204" pitchFamily="34" charset="0"/>
              </a:rPr>
              <a:t>.</a:t>
            </a:r>
          </a:p>
          <a:p>
            <a:endParaRPr lang="en-US" altLang="en-US" sz="2800">
              <a:solidFill>
                <a:srgbClr val="0C0C0C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vi-VN" altLang="en-US" sz="2800">
                <a:solidFill>
                  <a:srgbClr val="0C0C0C"/>
                </a:solidFill>
                <a:latin typeface="Arial" panose="020B0604020202020204" pitchFamily="34" charset="0"/>
              </a:rPr>
              <a:t>Xem xét chiến l</a:t>
            </a:r>
            <a:r>
              <a:rPr lang="en-US" altLang="en-US" sz="2800">
                <a:solidFill>
                  <a:srgbClr val="0C0C0C"/>
                </a:solidFill>
                <a:latin typeface="Arial" panose="020B0604020202020204" pitchFamily="34" charset="0"/>
              </a:rPr>
              <a:t>ư</a:t>
            </a:r>
            <a:r>
              <a:rPr lang="vi-VN" altLang="en-US" sz="2800">
                <a:solidFill>
                  <a:srgbClr val="0C0C0C"/>
                </a:solidFill>
                <a:latin typeface="Arial" panose="020B0604020202020204" pitchFamily="34" charset="0"/>
              </a:rPr>
              <a:t>ợc </a:t>
            </a:r>
            <a:r>
              <a:rPr lang="vi-VN" altLang="en-US" sz="2800">
                <a:solidFill>
                  <a:srgbClr val="0033CC"/>
                </a:solidFill>
                <a:latin typeface="Arial" panose="020B0604020202020204" pitchFamily="34" charset="0"/>
              </a:rPr>
              <a:t>điều trị xuống thang </a:t>
            </a:r>
            <a:r>
              <a:rPr lang="vi-VN" altLang="en-US" sz="2800">
                <a:solidFill>
                  <a:srgbClr val="0C0C0C"/>
                </a:solidFill>
                <a:latin typeface="Arial" panose="020B0604020202020204" pitchFamily="34" charset="0"/>
              </a:rPr>
              <a:t>ngay sau khi có kết quả </a:t>
            </a:r>
            <a:r>
              <a:rPr lang="en-US" altLang="en-US" sz="2800">
                <a:solidFill>
                  <a:srgbClr val="0C0C0C"/>
                </a:solidFill>
                <a:latin typeface="Arial" panose="020B0604020202020204" pitchFamily="34" charset="0"/>
              </a:rPr>
              <a:t>KS </a:t>
            </a:r>
            <a:r>
              <a:rPr lang="vi-VN" altLang="en-US" sz="2800">
                <a:solidFill>
                  <a:srgbClr val="0C0C0C"/>
                </a:solidFill>
                <a:latin typeface="Arial" panose="020B0604020202020204" pitchFamily="34" charset="0"/>
              </a:rPr>
              <a:t>đồ.</a:t>
            </a:r>
            <a:endParaRPr lang="en-US" altLang="en-US" sz="2800">
              <a:solidFill>
                <a:srgbClr val="0C0C0C"/>
              </a:solidFill>
              <a:latin typeface="Arial" panose="020B0604020202020204" pitchFamily="34" charset="0"/>
            </a:endParaRPr>
          </a:p>
        </p:txBody>
      </p:sp>
      <p:sp>
        <p:nvSpPr>
          <p:cNvPr id="95236" name="TextBox 4"/>
          <p:cNvSpPr txBox="1">
            <a:spLocks noChangeArrowheads="1"/>
          </p:cNvSpPr>
          <p:nvPr/>
        </p:nvSpPr>
        <p:spPr bwMode="auto">
          <a:xfrm>
            <a:off x="152400" y="6324600"/>
            <a:ext cx="601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400" b="1" i="1">
                <a:solidFill>
                  <a:srgbClr val="0C0C0C"/>
                </a:solidFill>
                <a:latin typeface="Arial" panose="020B0604020202020204" pitchFamily="34" charset="0"/>
              </a:rPr>
              <a:t>Hướng dẫn  sử dụng kháng sinh. Bộ Y Tế. 2015 </a:t>
            </a:r>
            <a:endParaRPr lang="en-US" altLang="en-US" sz="1400" b="1">
              <a:solidFill>
                <a:srgbClr val="0C0C0C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C0C0C"/>
                </a:solidFill>
                <a:latin typeface="Arial" panose="020B0604020202020204" pitchFamily="34" charset="0"/>
              </a:rPr>
              <a:t>Masterton. Int J Antimicrob Agents. 2009; 33: 105-110</a:t>
            </a:r>
          </a:p>
        </p:txBody>
      </p:sp>
    </p:spTree>
    <p:extLst>
      <p:ext uri="{BB962C8B-B14F-4D97-AF65-F5344CB8AC3E}">
        <p14:creationId xmlns:p14="http://schemas.microsoft.com/office/powerpoint/2010/main" xmlns="" val="388500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CC89F-5113-422A-99AB-DDF7BD0BDEB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1203" name="TextBox 3"/>
          <p:cNvSpPr txBox="1">
            <a:spLocks noChangeArrowheads="1"/>
          </p:cNvSpPr>
          <p:nvPr/>
        </p:nvSpPr>
        <p:spPr bwMode="auto">
          <a:xfrm>
            <a:off x="152400" y="304800"/>
            <a:ext cx="861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C00000"/>
                </a:solidFill>
              </a:rPr>
              <a:t>Sanford </a:t>
            </a:r>
            <a:r>
              <a:rPr lang="en-US" altLang="en-US" sz="3200" b="1" dirty="0">
                <a:solidFill>
                  <a:srgbClr val="C00000"/>
                </a:solidFill>
              </a:rPr>
              <a:t>Guide 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2015- MDR Gram Negative treatment </a:t>
            </a:r>
            <a:endParaRPr lang="en-US" altLang="en-US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0255114"/>
              </p:ext>
            </p:extLst>
          </p:nvPr>
        </p:nvGraphicFramePr>
        <p:xfrm>
          <a:off x="152400" y="1511300"/>
          <a:ext cx="6891338" cy="4051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6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456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157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MDR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Pathogen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Recommendation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7" marB="4571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2638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A.</a:t>
                      </a:r>
                      <a:r>
                        <a:rPr lang="en-US" sz="1800" i="1" baseline="0" dirty="0" smtClean="0"/>
                        <a:t> </a:t>
                      </a:r>
                      <a:r>
                        <a:rPr lang="en-US" sz="1800" i="1" baseline="0" dirty="0" err="1" smtClean="0"/>
                        <a:t>baumanii</a:t>
                      </a:r>
                      <a:endParaRPr lang="en-US" sz="1800" i="1" dirty="0"/>
                    </a:p>
                  </a:txBody>
                  <a:tcPr marL="91445" marR="91445" marT="45717" marB="45717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99"/>
                          </a:solidFill>
                        </a:rPr>
                        <a:t>COL + IMP/ MER</a:t>
                      </a:r>
                      <a:endParaRPr lang="en-US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45" marR="91445" marT="45717" marB="45717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90768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E.coli, </a:t>
                      </a:r>
                      <a:r>
                        <a:rPr lang="en-US" sz="1800" i="1" dirty="0" err="1" smtClean="0"/>
                        <a:t>K.pneumoniae</a:t>
                      </a:r>
                      <a:r>
                        <a:rPr lang="en-US" sz="1800" i="1" baseline="0" dirty="0" smtClean="0"/>
                        <a:t> or other ESBLs </a:t>
                      </a:r>
                      <a:endParaRPr lang="en-US" sz="1800" i="1" dirty="0"/>
                    </a:p>
                  </a:txBody>
                  <a:tcPr marL="91445" marR="91445" marT="45717" marB="45717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IMP / MER / DORI</a:t>
                      </a:r>
                    </a:p>
                    <a:p>
                      <a:r>
                        <a:rPr lang="en-US" sz="1800" dirty="0" smtClean="0"/>
                        <a:t>(</a:t>
                      </a:r>
                      <a:r>
                        <a:rPr lang="en-US" sz="1600" i="1" dirty="0" err="1" smtClean="0"/>
                        <a:t>Doripenem</a:t>
                      </a:r>
                      <a:r>
                        <a:rPr lang="en-US" sz="1600" i="1" baseline="0" dirty="0" smtClean="0"/>
                        <a:t> is not approved </a:t>
                      </a:r>
                      <a:r>
                        <a:rPr lang="en-US" sz="1600" i="1" baseline="0" dirty="0" err="1" smtClean="0"/>
                        <a:t>byFDA</a:t>
                      </a:r>
                      <a:r>
                        <a:rPr lang="en-US" sz="1600" i="1" baseline="0" dirty="0" smtClean="0"/>
                        <a:t> for HAP indication</a:t>
                      </a:r>
                      <a:r>
                        <a:rPr lang="en-US" sz="1800" baseline="0" dirty="0" smtClean="0"/>
                        <a:t>)</a:t>
                      </a:r>
                      <a:endParaRPr lang="en-US" sz="1800" dirty="0"/>
                    </a:p>
                  </a:txBody>
                  <a:tcPr marL="91445" marR="91445" marT="45717" marB="45717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4770">
                <a:tc>
                  <a:txBody>
                    <a:bodyPr/>
                    <a:lstStyle/>
                    <a:p>
                      <a:r>
                        <a:rPr lang="en-US" sz="1800" i="1" baseline="0" dirty="0" smtClean="0"/>
                        <a:t>Gram Negative Producing </a:t>
                      </a:r>
                      <a:r>
                        <a:rPr lang="en-US" sz="1800" i="1" baseline="0" dirty="0" err="1" smtClean="0"/>
                        <a:t>carbapenemase</a:t>
                      </a:r>
                      <a:endParaRPr lang="en-US" sz="1800" i="1" dirty="0"/>
                    </a:p>
                  </a:txBody>
                  <a:tcPr marL="91445" marR="91445" marT="45717" marB="45717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99"/>
                          </a:solidFill>
                        </a:rPr>
                        <a:t>COL +</a:t>
                      </a:r>
                      <a:r>
                        <a:rPr lang="en-US" sz="1800" baseline="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99"/>
                          </a:solidFill>
                        </a:rPr>
                        <a:t>IMP/ MER</a:t>
                      </a:r>
                      <a:endParaRPr lang="en-US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45" marR="91445" marT="45717" marB="45717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7339">
                <a:tc>
                  <a:txBody>
                    <a:bodyPr/>
                    <a:lstStyle/>
                    <a:p>
                      <a:r>
                        <a:rPr lang="en-US" sz="1800" i="1" dirty="0" err="1" smtClean="0"/>
                        <a:t>P.aeruginosa</a:t>
                      </a:r>
                      <a:endParaRPr lang="en-US" sz="1800" i="1" dirty="0"/>
                    </a:p>
                  </a:txBody>
                  <a:tcPr marL="91445" marR="91445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99"/>
                          </a:solidFill>
                        </a:rPr>
                        <a:t>COL +</a:t>
                      </a:r>
                      <a:r>
                        <a:rPr lang="en-US" sz="1800" baseline="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99"/>
                          </a:solidFill>
                        </a:rPr>
                        <a:t>IMP/ MER</a:t>
                      </a:r>
                      <a:endParaRPr lang="en-US" sz="1800" dirty="0"/>
                    </a:p>
                  </a:txBody>
                  <a:tcPr marL="91445" marR="91445" marT="45717" marB="45717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1225" name="TextBox 2"/>
          <p:cNvSpPr txBox="1">
            <a:spLocks noChangeArrowheads="1"/>
          </p:cNvSpPr>
          <p:nvPr/>
        </p:nvSpPr>
        <p:spPr bwMode="auto">
          <a:xfrm>
            <a:off x="457200" y="6096000"/>
            <a:ext cx="6642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/>
              <a:t>The Sanford Guide To Antimicrobial Therapy </a:t>
            </a:r>
            <a:r>
              <a:rPr lang="en-US" altLang="en-US" dirty="0" smtClean="0"/>
              <a:t>2015. 45</a:t>
            </a:r>
            <a:r>
              <a:rPr lang="en-US" altLang="en-US" baseline="30000" dirty="0" smtClean="0"/>
              <a:t>rd</a:t>
            </a:r>
            <a:r>
              <a:rPr lang="en-US" altLang="en-US" dirty="0" smtClean="0"/>
              <a:t> </a:t>
            </a:r>
            <a:r>
              <a:rPr lang="en-US" altLang="en-US" dirty="0"/>
              <a:t>Edition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672886" y="2015121"/>
            <a:ext cx="2792454" cy="1864101"/>
          </a:xfrm>
          <a:prstGeom prst="rect">
            <a:avLst/>
          </a:prstGeom>
        </p:spPr>
      </p:pic>
      <p:pic>
        <p:nvPicPr>
          <p:cNvPr id="7" name="bjClassifierImageBott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0" y="6519136"/>
            <a:ext cx="597460" cy="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8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229600" cy="723901"/>
          </a:xfrm>
        </p:spPr>
        <p:txBody>
          <a:bodyPr>
            <a:normAutofit fontScale="90000"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VK Gram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323850" y="1181101"/>
            <a:ext cx="862965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u="sng" dirty="0" err="1" smtClean="0">
                <a:solidFill>
                  <a:srgbClr val="0000FF"/>
                </a:solidFill>
              </a:rPr>
              <a:t>Enterobacteriaceae</a:t>
            </a:r>
            <a:r>
              <a:rPr lang="en-US" b="1" i="1" u="sng" dirty="0" smtClean="0">
                <a:solidFill>
                  <a:srgbClr val="0000FF"/>
                </a:solidFill>
              </a:rPr>
              <a:t> </a:t>
            </a:r>
            <a:r>
              <a:rPr lang="en-US" b="1" i="1" u="sng" dirty="0" err="1" smtClean="0">
                <a:solidFill>
                  <a:srgbClr val="0000FF"/>
                </a:solidFill>
              </a:rPr>
              <a:t>sinh</a:t>
            </a:r>
            <a:r>
              <a:rPr lang="en-US" b="1" i="1" u="sng" dirty="0" smtClean="0">
                <a:solidFill>
                  <a:srgbClr val="0000FF"/>
                </a:solidFill>
              </a:rPr>
              <a:t> ESBL</a:t>
            </a:r>
            <a:endParaRPr lang="en-US" b="1" i="1" u="sng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</a:rPr>
              <a:t>• </a:t>
            </a:r>
            <a:r>
              <a:rPr lang="en-US" dirty="0" err="1">
                <a:solidFill>
                  <a:srgbClr val="0000FF"/>
                </a:solidFill>
              </a:rPr>
              <a:t>Imipenem</a:t>
            </a:r>
            <a:r>
              <a:rPr lang="en-US" dirty="0">
                <a:solidFill>
                  <a:srgbClr val="0000FF"/>
                </a:solidFill>
              </a:rPr>
              <a:t> 500 mg IV </a:t>
            </a:r>
            <a:r>
              <a:rPr lang="en-US" dirty="0" err="1" smtClean="0">
                <a:solidFill>
                  <a:srgbClr val="0000FF"/>
                </a:solidFill>
              </a:rPr>
              <a:t>mỗi</a:t>
            </a:r>
            <a:r>
              <a:rPr lang="en-US" dirty="0" smtClean="0">
                <a:solidFill>
                  <a:srgbClr val="0000FF"/>
                </a:solidFill>
              </a:rPr>
              <a:t> 6 </a:t>
            </a:r>
            <a:r>
              <a:rPr lang="en-US" dirty="0">
                <a:solidFill>
                  <a:srgbClr val="0000FF"/>
                </a:solidFill>
              </a:rPr>
              <a:t>h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Meropenem</a:t>
            </a:r>
            <a:r>
              <a:rPr lang="en-US" dirty="0">
                <a:solidFill>
                  <a:srgbClr val="0000FF"/>
                </a:solidFill>
              </a:rPr>
              <a:t> 1–2 g IV </a:t>
            </a:r>
            <a:r>
              <a:rPr lang="en-US" dirty="0" err="1" smtClean="0">
                <a:solidFill>
                  <a:srgbClr val="0000FF"/>
                </a:solidFill>
              </a:rPr>
              <a:t>mỗi</a:t>
            </a:r>
            <a:r>
              <a:rPr lang="en-US" dirty="0" smtClean="0">
                <a:solidFill>
                  <a:srgbClr val="0000FF"/>
                </a:solidFill>
              </a:rPr>
              <a:t> 8 h</a:t>
            </a:r>
            <a:endParaRPr lang="en-US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</a:rPr>
              <a:t>• </a:t>
            </a:r>
            <a:r>
              <a:rPr lang="en-US" dirty="0" err="1">
                <a:solidFill>
                  <a:srgbClr val="0000FF"/>
                </a:solidFill>
              </a:rPr>
              <a:t>Doripenem</a:t>
            </a:r>
            <a:r>
              <a:rPr lang="en-US" dirty="0">
                <a:solidFill>
                  <a:srgbClr val="0000FF"/>
                </a:solidFill>
              </a:rPr>
              <a:t> 500 mg IV </a:t>
            </a:r>
            <a:r>
              <a:rPr lang="en-US" dirty="0" err="1" smtClean="0">
                <a:solidFill>
                  <a:srgbClr val="0000FF"/>
                </a:solidFill>
              </a:rPr>
              <a:t>mỗi</a:t>
            </a:r>
            <a:r>
              <a:rPr lang="en-US" dirty="0" smtClean="0">
                <a:solidFill>
                  <a:srgbClr val="0000FF"/>
                </a:solidFill>
              </a:rPr>
              <a:t> 8 h </a:t>
            </a:r>
            <a:r>
              <a:rPr lang="en-US" dirty="0" err="1" smtClean="0">
                <a:solidFill>
                  <a:srgbClr val="0000FF"/>
                </a:solidFill>
              </a:rPr>
              <a:t>hoặc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truyền</a:t>
            </a:r>
            <a:r>
              <a:rPr lang="en-US" dirty="0" smtClean="0">
                <a:solidFill>
                  <a:srgbClr val="0000FF"/>
                </a:solidFill>
              </a:rPr>
              <a:t> 1h </a:t>
            </a:r>
            <a:r>
              <a:rPr lang="en-US" dirty="0" err="1" smtClean="0">
                <a:solidFill>
                  <a:srgbClr val="0000FF"/>
                </a:solidFill>
              </a:rPr>
              <a:t>hoặc</a:t>
            </a:r>
            <a:r>
              <a:rPr lang="en-US" dirty="0" smtClean="0">
                <a:solidFill>
                  <a:srgbClr val="0000FF"/>
                </a:solidFill>
              </a:rPr>
              <a:t> 4h</a:t>
            </a:r>
            <a:endParaRPr lang="en-US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i="1" u="sng" dirty="0" err="1" smtClean="0">
                <a:solidFill>
                  <a:srgbClr val="0000FF"/>
                </a:solidFill>
              </a:rPr>
              <a:t>Enterobacteriaceae</a:t>
            </a:r>
            <a:r>
              <a:rPr lang="en-US" b="1" i="1" u="sng" dirty="0" smtClean="0">
                <a:solidFill>
                  <a:srgbClr val="0000FF"/>
                </a:solidFill>
              </a:rPr>
              <a:t> </a:t>
            </a:r>
            <a:r>
              <a:rPr lang="en-US" b="1" i="1" u="sng" dirty="0" err="1" smtClean="0">
                <a:solidFill>
                  <a:srgbClr val="0000FF"/>
                </a:solidFill>
              </a:rPr>
              <a:t>sinh</a:t>
            </a:r>
            <a:r>
              <a:rPr lang="en-US" b="1" i="1" u="sng" dirty="0" smtClean="0">
                <a:solidFill>
                  <a:srgbClr val="0000FF"/>
                </a:solidFill>
              </a:rPr>
              <a:t> </a:t>
            </a:r>
            <a:r>
              <a:rPr lang="en-US" b="1" i="1" u="sng" dirty="0" err="1" smtClean="0">
                <a:solidFill>
                  <a:srgbClr val="0000FF"/>
                </a:solidFill>
              </a:rPr>
              <a:t>c</a:t>
            </a:r>
            <a:r>
              <a:rPr lang="en-US" b="1" u="sng" dirty="0" err="1" smtClean="0">
                <a:solidFill>
                  <a:srgbClr val="0000FF"/>
                </a:solidFill>
              </a:rPr>
              <a:t>arbapenemase</a:t>
            </a:r>
            <a:r>
              <a:rPr lang="en-US" b="1" u="sng" dirty="0" smtClean="0">
                <a:solidFill>
                  <a:srgbClr val="0000FF"/>
                </a:solidFill>
              </a:rPr>
              <a:t> </a:t>
            </a:r>
            <a:endParaRPr lang="en-US" b="1" i="1" u="sng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</a:rPr>
              <a:t>• </a:t>
            </a:r>
            <a:r>
              <a:rPr lang="en-US" dirty="0" err="1" smtClean="0">
                <a:solidFill>
                  <a:srgbClr val="0000FF"/>
                </a:solidFill>
              </a:rPr>
              <a:t>Colistin</a:t>
            </a:r>
            <a:r>
              <a:rPr lang="en-US" dirty="0" smtClean="0">
                <a:solidFill>
                  <a:srgbClr val="0000FF"/>
                </a:solidFill>
              </a:rPr>
              <a:t>:  </a:t>
            </a:r>
            <a:r>
              <a:rPr lang="en-US" dirty="0">
                <a:solidFill>
                  <a:srgbClr val="0000FF"/>
                </a:solidFill>
              </a:rPr>
              <a:t>2.5-5.0 mg </a:t>
            </a:r>
            <a:r>
              <a:rPr lang="en-US" dirty="0" err="1" smtClean="0">
                <a:solidFill>
                  <a:srgbClr val="0000FF"/>
                </a:solidFill>
              </a:rPr>
              <a:t>colistin</a:t>
            </a:r>
            <a:r>
              <a:rPr lang="en-US" dirty="0" smtClean="0">
                <a:solidFill>
                  <a:srgbClr val="0000FF"/>
                </a:solidFill>
              </a:rPr>
              <a:t> base/kg/</a:t>
            </a:r>
            <a:r>
              <a:rPr lang="en-US" dirty="0" err="1" smtClean="0">
                <a:solidFill>
                  <a:srgbClr val="0000FF"/>
                </a:solidFill>
              </a:rPr>
              <a:t>ngày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mỗi</a:t>
            </a:r>
            <a:r>
              <a:rPr lang="en-US" dirty="0" smtClean="0">
                <a:solidFill>
                  <a:srgbClr val="0000FF"/>
                </a:solidFill>
              </a:rPr>
              <a:t> 6-12 </a:t>
            </a:r>
            <a:r>
              <a:rPr lang="en-US" dirty="0">
                <a:solidFill>
                  <a:srgbClr val="0000FF"/>
                </a:solidFill>
              </a:rPr>
              <a:t>h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 err="1" smtClean="0">
                <a:solidFill>
                  <a:srgbClr val="0000FF"/>
                </a:solidFill>
              </a:rPr>
              <a:t>tương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đương</a:t>
            </a:r>
            <a:r>
              <a:rPr lang="en-US" dirty="0" smtClean="0">
                <a:solidFill>
                  <a:srgbClr val="0000FF"/>
                </a:solidFill>
              </a:rPr>
              <a:t> 6.67–13.3 </a:t>
            </a:r>
            <a:r>
              <a:rPr lang="en-US" dirty="0">
                <a:solidFill>
                  <a:srgbClr val="0000FF"/>
                </a:solidFill>
              </a:rPr>
              <a:t>mg </a:t>
            </a:r>
            <a:r>
              <a:rPr lang="en-US" dirty="0" err="1" smtClean="0">
                <a:solidFill>
                  <a:srgbClr val="0000FF"/>
                </a:solidFill>
              </a:rPr>
              <a:t>colistimethate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sodium/kg </a:t>
            </a:r>
            <a:r>
              <a:rPr lang="en-US" dirty="0" smtClean="0">
                <a:solidFill>
                  <a:srgbClr val="0000FF"/>
                </a:solidFill>
              </a:rPr>
              <a:t>/</a:t>
            </a:r>
            <a:r>
              <a:rPr lang="en-US" dirty="0" err="1" smtClean="0">
                <a:solidFill>
                  <a:srgbClr val="0000FF"/>
                </a:solidFill>
              </a:rPr>
              <a:t>ngày</a:t>
            </a:r>
            <a:r>
              <a:rPr lang="en-US" dirty="0" smtClean="0">
                <a:solidFill>
                  <a:srgbClr val="0000FF"/>
                </a:solidFill>
              </a:rPr>
              <a:t>);</a:t>
            </a:r>
            <a:endParaRPr lang="en-US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</a:rPr>
              <a:t>• </a:t>
            </a:r>
            <a:r>
              <a:rPr lang="en-US" dirty="0" err="1">
                <a:solidFill>
                  <a:srgbClr val="0000FF"/>
                </a:solidFill>
              </a:rPr>
              <a:t>Tigecycline</a:t>
            </a:r>
            <a:r>
              <a:rPr lang="en-US" dirty="0">
                <a:solidFill>
                  <a:srgbClr val="0000FF"/>
                </a:solidFill>
              </a:rPr>
              <a:t> 100 mg IV </a:t>
            </a:r>
            <a:r>
              <a:rPr lang="en-US" dirty="0" smtClean="0">
                <a:solidFill>
                  <a:srgbClr val="0000FF"/>
                </a:solidFill>
              </a:rPr>
              <a:t>loading </a:t>
            </a:r>
            <a:r>
              <a:rPr lang="en-US" dirty="0">
                <a:solidFill>
                  <a:srgbClr val="0000FF"/>
                </a:solidFill>
              </a:rPr>
              <a:t>dose, </a:t>
            </a:r>
            <a:r>
              <a:rPr lang="en-US" dirty="0" err="1" smtClean="0">
                <a:solidFill>
                  <a:srgbClr val="0000FF"/>
                </a:solidFill>
              </a:rPr>
              <a:t>sau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đó</a:t>
            </a:r>
            <a:r>
              <a:rPr lang="en-US" dirty="0" smtClean="0">
                <a:solidFill>
                  <a:srgbClr val="0000FF"/>
                </a:solidFill>
              </a:rPr>
              <a:t> 50 </a:t>
            </a:r>
            <a:r>
              <a:rPr lang="en-US" dirty="0">
                <a:solidFill>
                  <a:srgbClr val="0000FF"/>
                </a:solidFill>
              </a:rPr>
              <a:t>mg IV </a:t>
            </a:r>
            <a:r>
              <a:rPr lang="en-US" dirty="0" err="1" smtClean="0">
                <a:solidFill>
                  <a:srgbClr val="0000FF"/>
                </a:solidFill>
              </a:rPr>
              <a:t>mỗi</a:t>
            </a:r>
            <a:r>
              <a:rPr lang="en-US" dirty="0" smtClean="0">
                <a:solidFill>
                  <a:srgbClr val="0000FF"/>
                </a:solidFill>
              </a:rPr>
              <a:t> 12 h</a:t>
            </a:r>
            <a:endParaRPr lang="en-US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i="1" u="sng" dirty="0" smtClean="0">
                <a:solidFill>
                  <a:srgbClr val="0000FF"/>
                </a:solidFill>
              </a:rPr>
              <a:t>P</a:t>
            </a:r>
            <a:r>
              <a:rPr lang="en-US" b="1" i="1" u="sng" dirty="0">
                <a:solidFill>
                  <a:srgbClr val="0000FF"/>
                </a:solidFill>
              </a:rPr>
              <a:t>. </a:t>
            </a:r>
            <a:r>
              <a:rPr lang="en-US" b="1" i="1" u="sng" dirty="0" err="1" smtClean="0">
                <a:solidFill>
                  <a:srgbClr val="0000FF"/>
                </a:solidFill>
              </a:rPr>
              <a:t>Aeruginosa</a:t>
            </a:r>
            <a:r>
              <a:rPr lang="en-US" b="1" i="1" u="sng" dirty="0" smtClean="0">
                <a:solidFill>
                  <a:srgbClr val="0000FF"/>
                </a:solidFill>
              </a:rPr>
              <a:t> </a:t>
            </a:r>
            <a:r>
              <a:rPr lang="en-US" b="1" i="1" u="sng" dirty="0" err="1" smtClean="0">
                <a:solidFill>
                  <a:srgbClr val="0000FF"/>
                </a:solidFill>
              </a:rPr>
              <a:t>kháng</a:t>
            </a:r>
            <a:r>
              <a:rPr lang="en-US" b="1" i="1" u="sng" dirty="0" smtClean="0">
                <a:solidFill>
                  <a:srgbClr val="0000FF"/>
                </a:solidFill>
              </a:rPr>
              <a:t> </a:t>
            </a:r>
            <a:r>
              <a:rPr lang="en-US" b="1" i="1" u="sng" dirty="0" err="1" smtClean="0">
                <a:solidFill>
                  <a:srgbClr val="0000FF"/>
                </a:solidFill>
              </a:rPr>
              <a:t>c</a:t>
            </a:r>
            <a:r>
              <a:rPr lang="en-US" b="1" u="sng" dirty="0" err="1" smtClean="0">
                <a:solidFill>
                  <a:srgbClr val="0000FF"/>
                </a:solidFill>
              </a:rPr>
              <a:t>arbapenem</a:t>
            </a:r>
            <a:endParaRPr lang="en-US" b="1" i="1" u="sng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</a:rPr>
              <a:t>• </a:t>
            </a:r>
            <a:r>
              <a:rPr lang="en-US" dirty="0" err="1" smtClean="0">
                <a:solidFill>
                  <a:srgbClr val="0000FF"/>
                </a:solidFill>
              </a:rPr>
              <a:t>Colistin</a:t>
            </a:r>
            <a:r>
              <a:rPr lang="en-US" dirty="0" smtClean="0">
                <a:solidFill>
                  <a:srgbClr val="0000FF"/>
                </a:solidFill>
              </a:rPr>
              <a:t>:  </a:t>
            </a:r>
            <a:r>
              <a:rPr lang="en-US" dirty="0">
                <a:solidFill>
                  <a:srgbClr val="0000FF"/>
                </a:solidFill>
              </a:rPr>
              <a:t>2.5-5.0 mg </a:t>
            </a:r>
            <a:r>
              <a:rPr lang="en-US" dirty="0" err="1">
                <a:solidFill>
                  <a:srgbClr val="0000FF"/>
                </a:solidFill>
              </a:rPr>
              <a:t>colistin</a:t>
            </a:r>
            <a:r>
              <a:rPr lang="en-US" dirty="0">
                <a:solidFill>
                  <a:srgbClr val="0000FF"/>
                </a:solidFill>
              </a:rPr>
              <a:t> base/kg/</a:t>
            </a:r>
            <a:r>
              <a:rPr lang="en-US" dirty="0" err="1">
                <a:solidFill>
                  <a:srgbClr val="0000FF"/>
                </a:solidFill>
              </a:rPr>
              <a:t>ngày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mỗi</a:t>
            </a:r>
            <a:r>
              <a:rPr lang="en-US" dirty="0">
                <a:solidFill>
                  <a:srgbClr val="0000FF"/>
                </a:solidFill>
              </a:rPr>
              <a:t> 6-12 h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rgbClr val="0000FF"/>
                </a:solidFill>
              </a:rPr>
              <a:t>Có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thể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thay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thế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bằng</a:t>
            </a:r>
            <a:endParaRPr lang="en-US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</a:rPr>
              <a:t>• </a:t>
            </a:r>
            <a:r>
              <a:rPr lang="en-US" dirty="0" err="1" smtClean="0">
                <a:solidFill>
                  <a:srgbClr val="0000FF"/>
                </a:solidFill>
              </a:rPr>
              <a:t>Truyền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kéo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dài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carbapenem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0660" name="Rectangle 5"/>
          <p:cNvSpPr>
            <a:spLocks noChangeArrowheads="1"/>
          </p:cNvSpPr>
          <p:nvPr/>
        </p:nvSpPr>
        <p:spPr bwMode="auto">
          <a:xfrm>
            <a:off x="4750675" y="5833241"/>
            <a:ext cx="382576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 err="1"/>
              <a:t>Peleg</a:t>
            </a:r>
            <a:r>
              <a:rPr lang="en-US" sz="1400" dirty="0"/>
              <a:t> AY, Hooper DC. Hospital-Acquired Infections Due to Gram-Negative Bacteria . N </a:t>
            </a:r>
            <a:r>
              <a:rPr lang="en-US" sz="1400" dirty="0" err="1"/>
              <a:t>Engl</a:t>
            </a:r>
            <a:r>
              <a:rPr lang="en-US" sz="1400" dirty="0"/>
              <a:t> J Med 2010;362:1804-13</a:t>
            </a:r>
            <a:r>
              <a:rPr lang="en-US" sz="1200" dirty="0"/>
              <a:t>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33154590"/>
              </p:ext>
            </p:extLst>
          </p:nvPr>
        </p:nvGraphicFramePr>
        <p:xfrm>
          <a:off x="-1360226" y="0"/>
          <a:ext cx="1360227" cy="1813636"/>
        </p:xfrm>
        <a:graphic>
          <a:graphicData uri="http://schemas.openxmlformats.org/presentationml/2006/ole">
            <p:oleObj spid="_x0000_s4134" name="Acrobat Document" r:id="rId3" imgW="7207920" imgH="959364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04516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 type="title"/>
          </p:nvPr>
        </p:nvSpPr>
        <p:spPr>
          <a:xfrm>
            <a:off x="1233214" y="185740"/>
            <a:ext cx="6996386" cy="79172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VK Gram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3" name="Rectangle 5"/>
          <p:cNvSpPr>
            <a:spLocks noChangeArrowheads="1"/>
          </p:cNvSpPr>
          <p:nvPr/>
        </p:nvSpPr>
        <p:spPr bwMode="auto">
          <a:xfrm>
            <a:off x="323851" y="1117602"/>
            <a:ext cx="8620125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i="1" u="sng" dirty="0" smtClean="0">
                <a:solidFill>
                  <a:srgbClr val="0000FF"/>
                </a:solidFill>
              </a:rPr>
              <a:t>A</a:t>
            </a:r>
            <a:r>
              <a:rPr lang="en-US" sz="2000" b="1" i="1" u="sng" dirty="0">
                <a:solidFill>
                  <a:srgbClr val="0000FF"/>
                </a:solidFill>
              </a:rPr>
              <a:t>. </a:t>
            </a:r>
            <a:r>
              <a:rPr lang="en-US" sz="2000" b="1" i="1" u="sng" dirty="0" err="1" smtClean="0">
                <a:solidFill>
                  <a:srgbClr val="0000FF"/>
                </a:solidFill>
              </a:rPr>
              <a:t>Baumannii</a:t>
            </a:r>
            <a:r>
              <a:rPr lang="en-US" sz="2000" b="1" i="1" u="sng" dirty="0">
                <a:solidFill>
                  <a:srgbClr val="0000FF"/>
                </a:solidFill>
              </a:rPr>
              <a:t>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 </a:t>
            </a:r>
            <a:r>
              <a:rPr lang="en-US" sz="2000" b="1" i="1" u="sng" dirty="0" err="1" smtClean="0">
                <a:solidFill>
                  <a:srgbClr val="0000FF"/>
                </a:solidFill>
              </a:rPr>
              <a:t>kháng</a:t>
            </a:r>
            <a:r>
              <a:rPr lang="en-US" sz="2000" b="1" i="1" u="sng" dirty="0" smtClean="0">
                <a:solidFill>
                  <a:srgbClr val="0000FF"/>
                </a:solidFill>
              </a:rPr>
              <a:t> </a:t>
            </a:r>
            <a:r>
              <a:rPr lang="en-US" sz="2000" b="1" i="1" u="sng" dirty="0" err="1">
                <a:solidFill>
                  <a:srgbClr val="0000FF"/>
                </a:solidFill>
              </a:rPr>
              <a:t>c</a:t>
            </a:r>
            <a:r>
              <a:rPr lang="en-US" sz="2000" b="1" dirty="0" err="1">
                <a:solidFill>
                  <a:srgbClr val="0000FF"/>
                </a:solidFill>
              </a:rPr>
              <a:t>arbapenem</a:t>
            </a:r>
            <a:endParaRPr lang="en-US" sz="2000" b="1" i="1" u="sng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800000"/>
                </a:solidFill>
              </a:rPr>
              <a:t>• </a:t>
            </a:r>
            <a:r>
              <a:rPr lang="en-US" dirty="0" err="1">
                <a:solidFill>
                  <a:srgbClr val="800000"/>
                </a:solidFill>
              </a:rPr>
              <a:t>Colistin</a:t>
            </a:r>
            <a:r>
              <a:rPr lang="en-US" dirty="0">
                <a:solidFill>
                  <a:srgbClr val="800000"/>
                </a:solidFill>
              </a:rPr>
              <a:t>:  2.5-5.0 mg </a:t>
            </a:r>
            <a:r>
              <a:rPr lang="en-US" dirty="0" err="1">
                <a:solidFill>
                  <a:srgbClr val="800000"/>
                </a:solidFill>
              </a:rPr>
              <a:t>colistin</a:t>
            </a:r>
            <a:r>
              <a:rPr lang="en-US" dirty="0">
                <a:solidFill>
                  <a:srgbClr val="800000"/>
                </a:solidFill>
              </a:rPr>
              <a:t> base/kg/</a:t>
            </a:r>
            <a:r>
              <a:rPr lang="en-US" dirty="0" err="1">
                <a:solidFill>
                  <a:srgbClr val="800000"/>
                </a:solidFill>
              </a:rPr>
              <a:t>ngày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mỗi</a:t>
            </a:r>
            <a:r>
              <a:rPr lang="en-US" dirty="0">
                <a:solidFill>
                  <a:srgbClr val="800000"/>
                </a:solidFill>
              </a:rPr>
              <a:t> 6-12 h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• </a:t>
            </a:r>
            <a:r>
              <a:rPr lang="en-US" dirty="0">
                <a:solidFill>
                  <a:srgbClr val="800000"/>
                </a:solidFill>
              </a:rPr>
              <a:t>Ampicillin-</a:t>
            </a:r>
            <a:r>
              <a:rPr lang="en-US" dirty="0" err="1">
                <a:solidFill>
                  <a:srgbClr val="800000"/>
                </a:solidFill>
              </a:rPr>
              <a:t>sulbactam</a:t>
            </a:r>
            <a:r>
              <a:rPr lang="en-US" dirty="0">
                <a:solidFill>
                  <a:srgbClr val="800000"/>
                </a:solidFill>
              </a:rPr>
              <a:t>, </a:t>
            </a:r>
            <a:r>
              <a:rPr lang="en-US" dirty="0" err="1" smtClean="0">
                <a:solidFill>
                  <a:srgbClr val="800000"/>
                </a:solidFill>
              </a:rPr>
              <a:t>lên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đến</a:t>
            </a:r>
            <a:r>
              <a:rPr lang="en-US" dirty="0" smtClean="0">
                <a:solidFill>
                  <a:srgbClr val="800000"/>
                </a:solidFill>
              </a:rPr>
              <a:t> 6 </a:t>
            </a:r>
            <a:r>
              <a:rPr lang="en-US" dirty="0">
                <a:solidFill>
                  <a:srgbClr val="800000"/>
                </a:solidFill>
              </a:rPr>
              <a:t>g </a:t>
            </a:r>
            <a:r>
              <a:rPr lang="en-US" dirty="0" err="1" smtClean="0">
                <a:solidFill>
                  <a:srgbClr val="800000"/>
                </a:solidFill>
              </a:rPr>
              <a:t>sulbactam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>
                <a:solidFill>
                  <a:srgbClr val="800000"/>
                </a:solidFill>
              </a:rPr>
              <a:t>IV </a:t>
            </a:r>
            <a:r>
              <a:rPr lang="en-US" dirty="0" smtClean="0">
                <a:solidFill>
                  <a:srgbClr val="800000"/>
                </a:solidFill>
              </a:rPr>
              <a:t>/</a:t>
            </a:r>
            <a:r>
              <a:rPr lang="en-US" dirty="0" err="1" smtClean="0">
                <a:solidFill>
                  <a:srgbClr val="800000"/>
                </a:solidFill>
              </a:rPr>
              <a:t>ngày</a:t>
            </a:r>
            <a:endParaRPr lang="en-US" dirty="0">
              <a:solidFill>
                <a:srgbClr val="800000"/>
              </a:solidFill>
            </a:endParaRPr>
          </a:p>
          <a:p>
            <a:r>
              <a:rPr lang="en-US" dirty="0">
                <a:solidFill>
                  <a:srgbClr val="800000"/>
                </a:solidFill>
              </a:rPr>
              <a:t>• </a:t>
            </a:r>
            <a:r>
              <a:rPr lang="en-US" dirty="0" err="1">
                <a:solidFill>
                  <a:srgbClr val="800000"/>
                </a:solidFill>
              </a:rPr>
              <a:t>Tigecycline</a:t>
            </a:r>
            <a:r>
              <a:rPr lang="en-US" dirty="0">
                <a:solidFill>
                  <a:srgbClr val="800000"/>
                </a:solidFill>
              </a:rPr>
              <a:t> 100-mg IV loading dose, </a:t>
            </a:r>
            <a:r>
              <a:rPr lang="en-US" dirty="0" err="1" smtClean="0">
                <a:solidFill>
                  <a:srgbClr val="800000"/>
                </a:solidFill>
              </a:rPr>
              <a:t>sau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đó</a:t>
            </a:r>
            <a:r>
              <a:rPr lang="en-US" dirty="0" smtClean="0">
                <a:solidFill>
                  <a:srgbClr val="800000"/>
                </a:solidFill>
              </a:rPr>
              <a:t> 50 </a:t>
            </a:r>
            <a:r>
              <a:rPr lang="en-US" dirty="0">
                <a:solidFill>
                  <a:srgbClr val="800000"/>
                </a:solidFill>
              </a:rPr>
              <a:t>mg IV </a:t>
            </a:r>
            <a:r>
              <a:rPr lang="en-US" dirty="0" err="1" smtClean="0">
                <a:solidFill>
                  <a:srgbClr val="800000"/>
                </a:solidFill>
              </a:rPr>
              <a:t>mỗi</a:t>
            </a:r>
            <a:r>
              <a:rPr lang="en-US" dirty="0" smtClean="0">
                <a:solidFill>
                  <a:srgbClr val="800000"/>
                </a:solidFill>
              </a:rPr>
              <a:t> 12 </a:t>
            </a:r>
            <a:r>
              <a:rPr lang="en-US" dirty="0">
                <a:solidFill>
                  <a:srgbClr val="800000"/>
                </a:solidFill>
              </a:rPr>
              <a:t>h </a:t>
            </a:r>
            <a:r>
              <a:rPr lang="en-US" baseline="30000" dirty="0" smtClean="0">
                <a:solidFill>
                  <a:srgbClr val="800000"/>
                </a:solidFill>
              </a:rPr>
              <a:t>‡</a:t>
            </a:r>
            <a:endParaRPr lang="en-US" baseline="30000" dirty="0">
              <a:solidFill>
                <a:srgbClr val="800000"/>
              </a:solidFill>
            </a:endParaRPr>
          </a:p>
          <a:p>
            <a:r>
              <a:rPr lang="en-US" dirty="0">
                <a:solidFill>
                  <a:srgbClr val="800000"/>
                </a:solidFill>
              </a:rPr>
              <a:t>‡ </a:t>
            </a:r>
            <a:r>
              <a:rPr lang="en-US" dirty="0" err="1" smtClean="0">
                <a:solidFill>
                  <a:srgbClr val="800000"/>
                </a:solidFill>
              </a:rPr>
              <a:t>Phác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đồ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này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không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được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khuyến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cáo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cho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nhiễm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trùng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máu</a:t>
            </a:r>
            <a:r>
              <a:rPr lang="en-US" dirty="0" smtClean="0">
                <a:solidFill>
                  <a:srgbClr val="800000"/>
                </a:solidFill>
              </a:rPr>
              <a:t> do </a:t>
            </a:r>
            <a:r>
              <a:rPr lang="en-US" dirty="0" err="1" smtClean="0">
                <a:solidFill>
                  <a:srgbClr val="800000"/>
                </a:solidFill>
              </a:rPr>
              <a:t>nồng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độ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trong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huyết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thanh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thấp</a:t>
            </a:r>
            <a:r>
              <a:rPr lang="en-US" dirty="0" smtClean="0">
                <a:solidFill>
                  <a:srgbClr val="800000"/>
                </a:solidFill>
              </a:rPr>
              <a:t>.</a:t>
            </a:r>
            <a:endParaRPr lang="en-US" dirty="0">
              <a:solidFill>
                <a:srgbClr val="800000"/>
              </a:solidFill>
            </a:endParaRPr>
          </a:p>
          <a:p>
            <a:r>
              <a:rPr lang="en-US" b="1" u="sng" dirty="0" err="1" smtClean="0">
                <a:solidFill>
                  <a:srgbClr val="0000FF"/>
                </a:solidFill>
              </a:rPr>
              <a:t>Các</a:t>
            </a:r>
            <a:r>
              <a:rPr lang="en-US" b="1" u="sng" dirty="0" smtClean="0">
                <a:solidFill>
                  <a:srgbClr val="0000FF"/>
                </a:solidFill>
              </a:rPr>
              <a:t> </a:t>
            </a:r>
            <a:r>
              <a:rPr lang="en-US" b="1" u="sng" dirty="0" err="1" smtClean="0">
                <a:solidFill>
                  <a:srgbClr val="0000FF"/>
                </a:solidFill>
              </a:rPr>
              <a:t>thay</a:t>
            </a:r>
            <a:r>
              <a:rPr lang="en-US" b="1" u="sng" dirty="0" smtClean="0">
                <a:solidFill>
                  <a:srgbClr val="0000FF"/>
                </a:solidFill>
              </a:rPr>
              <a:t> </a:t>
            </a:r>
            <a:r>
              <a:rPr lang="en-US" b="1" u="sng" dirty="0" err="1" smtClean="0">
                <a:solidFill>
                  <a:srgbClr val="0000FF"/>
                </a:solidFill>
              </a:rPr>
              <a:t>thế</a:t>
            </a:r>
            <a:r>
              <a:rPr lang="en-US" b="1" u="sng" dirty="0" smtClean="0">
                <a:solidFill>
                  <a:srgbClr val="0000FF"/>
                </a:solidFill>
              </a:rPr>
              <a:t> </a:t>
            </a:r>
            <a:r>
              <a:rPr lang="en-US" b="1" u="sng" dirty="0" err="1" smtClean="0">
                <a:solidFill>
                  <a:srgbClr val="0000FF"/>
                </a:solidFill>
              </a:rPr>
              <a:t>có</a:t>
            </a:r>
            <a:r>
              <a:rPr lang="en-US" b="1" u="sng" dirty="0" smtClean="0">
                <a:solidFill>
                  <a:srgbClr val="0000FF"/>
                </a:solidFill>
              </a:rPr>
              <a:t> </a:t>
            </a:r>
            <a:r>
              <a:rPr lang="en-US" b="1" u="sng" dirty="0" err="1" smtClean="0">
                <a:solidFill>
                  <a:srgbClr val="0000FF"/>
                </a:solidFill>
              </a:rPr>
              <a:t>thể</a:t>
            </a:r>
            <a:r>
              <a:rPr lang="en-US" b="1" u="sng" dirty="0" smtClean="0">
                <a:solidFill>
                  <a:srgbClr val="0000FF"/>
                </a:solidFill>
              </a:rPr>
              <a:t> </a:t>
            </a:r>
            <a:endParaRPr lang="en-US" b="1" u="sng" dirty="0">
              <a:solidFill>
                <a:srgbClr val="0000FF"/>
              </a:solidFill>
            </a:endParaRPr>
          </a:p>
          <a:p>
            <a:r>
              <a:rPr lang="en-US" dirty="0" err="1" smtClean="0">
                <a:solidFill>
                  <a:srgbClr val="800000"/>
                </a:solidFill>
              </a:rPr>
              <a:t>Truyền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kéo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dài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carbapenem</a:t>
            </a:r>
            <a:endParaRPr lang="en-US" dirty="0">
              <a:solidFill>
                <a:srgbClr val="800000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Imipenem</a:t>
            </a:r>
            <a:r>
              <a:rPr lang="en-US" dirty="0">
                <a:solidFill>
                  <a:srgbClr val="800000"/>
                </a:solidFill>
              </a:rPr>
              <a:t> 1 g IV </a:t>
            </a:r>
            <a:r>
              <a:rPr lang="en-US" dirty="0" err="1" smtClean="0">
                <a:solidFill>
                  <a:srgbClr val="800000"/>
                </a:solidFill>
              </a:rPr>
              <a:t>truyền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trong</a:t>
            </a:r>
            <a:r>
              <a:rPr lang="en-US" dirty="0" smtClean="0">
                <a:solidFill>
                  <a:srgbClr val="800000"/>
                </a:solidFill>
              </a:rPr>
              <a:t> 3-h </a:t>
            </a:r>
            <a:r>
              <a:rPr lang="en-US" dirty="0" err="1" smtClean="0">
                <a:solidFill>
                  <a:srgbClr val="800000"/>
                </a:solidFill>
              </a:rPr>
              <a:t>cho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mỗi</a:t>
            </a:r>
            <a:r>
              <a:rPr lang="en-US" dirty="0" smtClean="0">
                <a:solidFill>
                  <a:srgbClr val="800000"/>
                </a:solidFill>
              </a:rPr>
              <a:t> 8 </a:t>
            </a:r>
            <a:r>
              <a:rPr lang="en-US" dirty="0">
                <a:solidFill>
                  <a:srgbClr val="800000"/>
                </a:solidFill>
              </a:rPr>
              <a:t>h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Meropenem</a:t>
            </a:r>
            <a:r>
              <a:rPr lang="en-US" dirty="0">
                <a:solidFill>
                  <a:srgbClr val="800000"/>
                </a:solidFill>
              </a:rPr>
              <a:t> 1-2 g </a:t>
            </a:r>
            <a:r>
              <a:rPr lang="en-US" dirty="0" err="1">
                <a:solidFill>
                  <a:srgbClr val="800000"/>
                </a:solidFill>
              </a:rPr>
              <a:t>truyền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trong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smtClean="0">
                <a:solidFill>
                  <a:srgbClr val="800000"/>
                </a:solidFill>
              </a:rPr>
              <a:t>3-h </a:t>
            </a:r>
            <a:r>
              <a:rPr lang="en-US" dirty="0" err="1">
                <a:solidFill>
                  <a:srgbClr val="800000"/>
                </a:solidFill>
              </a:rPr>
              <a:t>cho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mỗi</a:t>
            </a:r>
            <a:r>
              <a:rPr lang="en-US" dirty="0">
                <a:solidFill>
                  <a:srgbClr val="800000"/>
                </a:solidFill>
              </a:rPr>
              <a:t> 8 h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Doripenem</a:t>
            </a:r>
            <a:r>
              <a:rPr lang="en-US" dirty="0">
                <a:solidFill>
                  <a:srgbClr val="800000"/>
                </a:solidFill>
              </a:rPr>
              <a:t>, 500 mg- 1 g </a:t>
            </a:r>
            <a:r>
              <a:rPr lang="en-US" dirty="0" err="1">
                <a:solidFill>
                  <a:srgbClr val="800000"/>
                </a:solidFill>
              </a:rPr>
              <a:t>truyền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trong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smtClean="0">
                <a:solidFill>
                  <a:srgbClr val="800000"/>
                </a:solidFill>
              </a:rPr>
              <a:t>4-h </a:t>
            </a:r>
            <a:r>
              <a:rPr lang="en-US" dirty="0" err="1">
                <a:solidFill>
                  <a:srgbClr val="800000"/>
                </a:solidFill>
              </a:rPr>
              <a:t>cho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mỗi</a:t>
            </a:r>
            <a:r>
              <a:rPr lang="en-US" dirty="0">
                <a:solidFill>
                  <a:srgbClr val="800000"/>
                </a:solidFill>
              </a:rPr>
              <a:t> 8 h</a:t>
            </a:r>
          </a:p>
          <a:p>
            <a:r>
              <a:rPr lang="en-US" b="1" u="sng" dirty="0" err="1" smtClean="0">
                <a:solidFill>
                  <a:srgbClr val="0000FF"/>
                </a:solidFill>
              </a:rPr>
              <a:t>Liệu</a:t>
            </a:r>
            <a:r>
              <a:rPr lang="en-US" b="1" u="sng" dirty="0" smtClean="0">
                <a:solidFill>
                  <a:srgbClr val="0000FF"/>
                </a:solidFill>
              </a:rPr>
              <a:t> </a:t>
            </a:r>
            <a:r>
              <a:rPr lang="en-US" b="1" u="sng" dirty="0" err="1" smtClean="0">
                <a:solidFill>
                  <a:srgbClr val="0000FF"/>
                </a:solidFill>
              </a:rPr>
              <a:t>pháp</a:t>
            </a:r>
            <a:r>
              <a:rPr lang="en-US" b="1" u="sng" dirty="0" smtClean="0">
                <a:solidFill>
                  <a:srgbClr val="0000FF"/>
                </a:solidFill>
              </a:rPr>
              <a:t> </a:t>
            </a:r>
            <a:r>
              <a:rPr lang="en-US" b="1" u="sng" dirty="0" err="1" smtClean="0">
                <a:solidFill>
                  <a:srgbClr val="0000FF"/>
                </a:solidFill>
              </a:rPr>
              <a:t>kết</a:t>
            </a:r>
            <a:r>
              <a:rPr lang="en-US" b="1" u="sng" dirty="0" smtClean="0">
                <a:solidFill>
                  <a:srgbClr val="0000FF"/>
                </a:solidFill>
              </a:rPr>
              <a:t> </a:t>
            </a:r>
            <a:r>
              <a:rPr lang="en-US" b="1" u="sng" dirty="0" err="1" smtClean="0">
                <a:solidFill>
                  <a:srgbClr val="0000FF"/>
                </a:solidFill>
              </a:rPr>
              <a:t>hợp</a:t>
            </a:r>
            <a:r>
              <a:rPr lang="en-US" b="1" u="sng" dirty="0" smtClean="0">
                <a:solidFill>
                  <a:srgbClr val="0000FF"/>
                </a:solidFill>
              </a:rPr>
              <a:t> </a:t>
            </a:r>
            <a:r>
              <a:rPr lang="en-US" b="1" u="sng" dirty="0" err="1" smtClean="0">
                <a:solidFill>
                  <a:srgbClr val="0000FF"/>
                </a:solidFill>
              </a:rPr>
              <a:t>với</a:t>
            </a:r>
            <a:r>
              <a:rPr lang="en-US" b="1" u="sng" dirty="0" smtClean="0">
                <a:solidFill>
                  <a:srgbClr val="0000FF"/>
                </a:solidFill>
              </a:rPr>
              <a:t> 1 </a:t>
            </a:r>
            <a:r>
              <a:rPr lang="en-US" b="1" u="sng" dirty="0" err="1" smtClean="0">
                <a:solidFill>
                  <a:srgbClr val="0000FF"/>
                </a:solidFill>
              </a:rPr>
              <a:t>kháng</a:t>
            </a:r>
            <a:r>
              <a:rPr lang="en-US" b="1" u="sng" dirty="0" smtClean="0">
                <a:solidFill>
                  <a:srgbClr val="0000FF"/>
                </a:solidFill>
              </a:rPr>
              <a:t> </a:t>
            </a:r>
            <a:r>
              <a:rPr lang="en-US" b="1" u="sng" dirty="0" err="1" smtClean="0">
                <a:solidFill>
                  <a:srgbClr val="0000FF"/>
                </a:solidFill>
              </a:rPr>
              <a:t>sinh</a:t>
            </a:r>
            <a:r>
              <a:rPr lang="en-US" b="1" u="sng" dirty="0" smtClean="0">
                <a:solidFill>
                  <a:srgbClr val="0000FF"/>
                </a:solidFill>
              </a:rPr>
              <a:t> (</a:t>
            </a:r>
            <a:r>
              <a:rPr lang="en-US" b="1" u="sng" dirty="0" err="1" smtClean="0">
                <a:solidFill>
                  <a:srgbClr val="0000FF"/>
                </a:solidFill>
              </a:rPr>
              <a:t>không</a:t>
            </a:r>
            <a:r>
              <a:rPr lang="en-US" b="1" u="sng" dirty="0" smtClean="0">
                <a:solidFill>
                  <a:srgbClr val="0000FF"/>
                </a:solidFill>
              </a:rPr>
              <a:t> </a:t>
            </a:r>
            <a:r>
              <a:rPr lang="en-US" b="1" u="sng" dirty="0" err="1" smtClean="0">
                <a:solidFill>
                  <a:srgbClr val="0000FF"/>
                </a:solidFill>
              </a:rPr>
              <a:t>truyền</a:t>
            </a:r>
            <a:r>
              <a:rPr lang="en-US" b="1" u="sng" dirty="0" smtClean="0">
                <a:solidFill>
                  <a:srgbClr val="0000FF"/>
                </a:solidFill>
              </a:rPr>
              <a:t> </a:t>
            </a:r>
            <a:r>
              <a:rPr lang="en-US" b="1" u="sng" dirty="0" err="1" smtClean="0">
                <a:solidFill>
                  <a:srgbClr val="0000FF"/>
                </a:solidFill>
              </a:rPr>
              <a:t>thống</a:t>
            </a:r>
            <a:r>
              <a:rPr lang="en-US" b="1" u="sng" dirty="0" smtClean="0">
                <a:solidFill>
                  <a:srgbClr val="0000FF"/>
                </a:solidFill>
              </a:rPr>
              <a:t>) , </a:t>
            </a:r>
            <a:r>
              <a:rPr lang="en-US" b="1" u="sng" dirty="0" err="1" smtClean="0">
                <a:solidFill>
                  <a:srgbClr val="0000FF"/>
                </a:solidFill>
              </a:rPr>
              <a:t>bao</a:t>
            </a:r>
            <a:r>
              <a:rPr lang="en-US" b="1" u="sng" dirty="0" smtClean="0">
                <a:solidFill>
                  <a:srgbClr val="0000FF"/>
                </a:solidFill>
              </a:rPr>
              <a:t> </a:t>
            </a:r>
            <a:r>
              <a:rPr lang="en-US" b="1" u="sng" dirty="0" err="1" smtClean="0">
                <a:solidFill>
                  <a:srgbClr val="0000FF"/>
                </a:solidFill>
              </a:rPr>
              <a:t>gồm</a:t>
            </a:r>
            <a:r>
              <a:rPr lang="en-US" b="1" u="sng" dirty="0" smtClean="0">
                <a:solidFill>
                  <a:srgbClr val="0000FF"/>
                </a:solidFill>
              </a:rPr>
              <a:t> </a:t>
            </a:r>
            <a:r>
              <a:rPr lang="en-US" sz="1400" b="1" u="sng" baseline="30000" dirty="0" smtClean="0">
                <a:solidFill>
                  <a:srgbClr val="0000FF"/>
                </a:solidFill>
              </a:rPr>
              <a:t>§</a:t>
            </a:r>
            <a:endParaRPr lang="en-US" sz="1400" b="1" u="sng" baseline="30000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800000"/>
                </a:solidFill>
              </a:rPr>
              <a:t>• Rifampin</a:t>
            </a:r>
          </a:p>
          <a:p>
            <a:r>
              <a:rPr lang="en-US" dirty="0">
                <a:solidFill>
                  <a:srgbClr val="800000"/>
                </a:solidFill>
              </a:rPr>
              <a:t>• Minocycline</a:t>
            </a:r>
          </a:p>
          <a:p>
            <a:r>
              <a:rPr lang="en-US" dirty="0">
                <a:solidFill>
                  <a:srgbClr val="800000"/>
                </a:solidFill>
              </a:rPr>
              <a:t>• Azithromycin</a:t>
            </a:r>
          </a:p>
          <a:p>
            <a:r>
              <a:rPr lang="en-US" dirty="0">
                <a:solidFill>
                  <a:srgbClr val="800000"/>
                </a:solidFill>
              </a:rPr>
              <a:t>• Doxycycline</a:t>
            </a:r>
          </a:p>
          <a:p>
            <a:r>
              <a:rPr lang="en-US" dirty="0" err="1" smtClean="0">
                <a:solidFill>
                  <a:srgbClr val="800000"/>
                </a:solidFill>
              </a:rPr>
              <a:t>Việc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dùng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các</a:t>
            </a:r>
            <a:r>
              <a:rPr lang="en-US" dirty="0" smtClean="0">
                <a:solidFill>
                  <a:srgbClr val="800000"/>
                </a:solidFill>
              </a:rPr>
              <a:t> KS </a:t>
            </a:r>
            <a:r>
              <a:rPr lang="en-US" dirty="0" err="1" smtClean="0">
                <a:solidFill>
                  <a:srgbClr val="800000"/>
                </a:solidFill>
              </a:rPr>
              <a:t>này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dựa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vào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số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liệu</a:t>
            </a:r>
            <a:r>
              <a:rPr lang="en-US" dirty="0" smtClean="0">
                <a:solidFill>
                  <a:srgbClr val="800000"/>
                </a:solidFill>
              </a:rPr>
              <a:t> in vitro, </a:t>
            </a:r>
            <a:r>
              <a:rPr lang="en-US" dirty="0" err="1" smtClean="0">
                <a:solidFill>
                  <a:srgbClr val="800000"/>
                </a:solidFill>
              </a:rPr>
              <a:t>thực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nghiệm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trên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động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vật</a:t>
            </a:r>
            <a:r>
              <a:rPr lang="en-US" dirty="0" smtClean="0">
                <a:solidFill>
                  <a:srgbClr val="800000"/>
                </a:solidFill>
              </a:rPr>
              <a:t>, </a:t>
            </a:r>
            <a:r>
              <a:rPr lang="en-US" dirty="0" err="1" smtClean="0">
                <a:solidFill>
                  <a:srgbClr val="800000"/>
                </a:solidFill>
              </a:rPr>
              <a:t>các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báo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cáo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trường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hợp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và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các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nghiên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cứu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nhỏ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trên</a:t>
            </a:r>
            <a:r>
              <a:rPr lang="en-US" dirty="0" smtClean="0">
                <a:solidFill>
                  <a:srgbClr val="800000"/>
                </a:solidFill>
              </a:rPr>
              <a:t> BN.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1684" name="Rectangle 6"/>
          <p:cNvSpPr>
            <a:spLocks noChangeArrowheads="1"/>
          </p:cNvSpPr>
          <p:nvPr/>
        </p:nvSpPr>
        <p:spPr bwMode="auto">
          <a:xfrm>
            <a:off x="5016938" y="5959367"/>
            <a:ext cx="37697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200" dirty="0" err="1"/>
              <a:t>Peleg</a:t>
            </a:r>
            <a:r>
              <a:rPr lang="en-US" sz="1200" dirty="0"/>
              <a:t> AY, Hooper DC. Hospital-Acquired Infections Due to Gram-Negative Bacteria . N </a:t>
            </a:r>
            <a:r>
              <a:rPr lang="en-US" sz="1200" dirty="0" err="1"/>
              <a:t>Engl</a:t>
            </a:r>
            <a:r>
              <a:rPr lang="en-US" sz="1200" dirty="0"/>
              <a:t> J Med 2010;362:1804-13.</a:t>
            </a:r>
          </a:p>
        </p:txBody>
      </p:sp>
    </p:spTree>
    <p:extLst>
      <p:ext uri="{BB962C8B-B14F-4D97-AF65-F5344CB8AC3E}">
        <p14:creationId xmlns:p14="http://schemas.microsoft.com/office/powerpoint/2010/main" xmlns="" val="2409179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0768"/>
            <a:ext cx="9143999" cy="104703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err="1" smtClean="0">
                <a:solidFill>
                  <a:srgbClr val="FF0000"/>
                </a:solidFill>
              </a:rPr>
              <a:t>Nguyên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tắc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điều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trị</a:t>
            </a:r>
            <a:r>
              <a:rPr lang="en-US" sz="3600" dirty="0" smtClean="0">
                <a:solidFill>
                  <a:srgbClr val="FF0000"/>
                </a:solidFill>
              </a:rPr>
              <a:t> NK do Pseudomonas</a:t>
            </a:r>
            <a:endParaRPr lang="vi-VN" sz="3600" dirty="0" smtClean="0">
              <a:solidFill>
                <a:srgbClr val="FF0000"/>
              </a:solidFill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373064" y="1489076"/>
            <a:ext cx="8343516" cy="3745076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20000"/>
              </a:lnSpc>
              <a:buFont typeface="Arial" charset="0"/>
              <a:buAutoNum type="arabicPeriod"/>
            </a:pPr>
            <a:r>
              <a:rPr lang="vi-VN" sz="2000" b="1" dirty="0" smtClean="0">
                <a:solidFill>
                  <a:srgbClr val="800000"/>
                </a:solidFill>
              </a:rPr>
              <a:t>Có thể chỉ định theo kinh nghiệm các nhóm KS beta lactam có hoạt tính trên Pseudomonas, tùy vào</a:t>
            </a:r>
            <a:r>
              <a:rPr lang="en-US" sz="2000" b="1" dirty="0" smtClean="0">
                <a:solidFill>
                  <a:srgbClr val="800000"/>
                </a:solidFill>
              </a:rPr>
              <a:t> </a:t>
            </a:r>
            <a:r>
              <a:rPr lang="en-US" sz="2000" b="1" dirty="0" err="1" smtClean="0">
                <a:solidFill>
                  <a:srgbClr val="800000"/>
                </a:solidFill>
              </a:rPr>
              <a:t>kiểu</a:t>
            </a:r>
            <a:r>
              <a:rPr lang="en-US" sz="2000" b="1" dirty="0" smtClean="0">
                <a:solidFill>
                  <a:srgbClr val="800000"/>
                </a:solidFill>
              </a:rPr>
              <a:t> </a:t>
            </a:r>
            <a:r>
              <a:rPr lang="en-US" sz="2000" b="1" dirty="0" err="1" smtClean="0">
                <a:solidFill>
                  <a:srgbClr val="800000"/>
                </a:solidFill>
              </a:rPr>
              <a:t>đề</a:t>
            </a:r>
            <a:r>
              <a:rPr lang="en-US" sz="2000" b="1" dirty="0" smtClean="0">
                <a:solidFill>
                  <a:srgbClr val="800000"/>
                </a:solidFill>
              </a:rPr>
              <a:t> </a:t>
            </a:r>
            <a:r>
              <a:rPr lang="en-US" sz="2000" b="1" dirty="0" err="1" smtClean="0">
                <a:solidFill>
                  <a:srgbClr val="800000"/>
                </a:solidFill>
              </a:rPr>
              <a:t>kháng</a:t>
            </a:r>
            <a:r>
              <a:rPr lang="en-US" sz="2000" b="1" dirty="0" smtClean="0">
                <a:solidFill>
                  <a:srgbClr val="800000"/>
                </a:solidFill>
              </a:rPr>
              <a:t> </a:t>
            </a:r>
            <a:r>
              <a:rPr lang="vi-VN" sz="2000" b="1" dirty="0" smtClean="0">
                <a:solidFill>
                  <a:srgbClr val="800000"/>
                </a:solidFill>
              </a:rPr>
              <a:t>tại chổ (Ceftazidime, cefepime, Pip/Tazo, Imipenem / meropenem)</a:t>
            </a:r>
          </a:p>
          <a:p>
            <a:pPr marL="457200" indent="-457200" algn="just">
              <a:lnSpc>
                <a:spcPct val="120000"/>
              </a:lnSpc>
              <a:buFont typeface="Arial" charset="0"/>
              <a:buAutoNum type="arabicPeriod"/>
            </a:pPr>
            <a:r>
              <a:rPr lang="vi-VN" sz="2000" b="1" dirty="0" smtClean="0">
                <a:solidFill>
                  <a:schemeClr val="accent2"/>
                </a:solidFill>
              </a:rPr>
              <a:t>Phối hợp các beta lactam trên với nhóm quinolone có hoạt tính trên Pseudomonal (Ciprofloxacin/Levofloxacin)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vi-VN" sz="2000" b="1" dirty="0" smtClean="0">
                <a:solidFill>
                  <a:schemeClr val="accent2"/>
                </a:solidFill>
              </a:rPr>
              <a:t>HOẶC Aminoglycoside (Amikacin)</a:t>
            </a:r>
          </a:p>
          <a:p>
            <a:pPr marL="457200" indent="-457200" algn="just">
              <a:lnSpc>
                <a:spcPct val="120000"/>
              </a:lnSpc>
              <a:buFont typeface="Arial" charset="0"/>
              <a:buAutoNum type="arabicPeriod"/>
            </a:pPr>
            <a:r>
              <a:rPr lang="vi-VN" sz="2000" b="1" dirty="0" smtClean="0">
                <a:solidFill>
                  <a:srgbClr val="0000FF"/>
                </a:solidFill>
              </a:rPr>
              <a:t>Cần xem xét ngừng aminoglycosides sau 05 ngày sử dụng</a:t>
            </a:r>
          </a:p>
          <a:p>
            <a:pPr marL="457200" indent="-457200" algn="just">
              <a:lnSpc>
                <a:spcPct val="120000"/>
              </a:lnSpc>
              <a:buFont typeface="Arial" charset="0"/>
              <a:buAutoNum type="arabicPeriod"/>
            </a:pPr>
            <a:r>
              <a:rPr lang="vi-VN" sz="2000" b="1" dirty="0" smtClean="0">
                <a:solidFill>
                  <a:srgbClr val="002060"/>
                </a:solidFill>
              </a:rPr>
              <a:t>Có thể ngừng hoàn toàn KS sau 7 ngày nếu lâm sàng cải thiện tốt; thường có thể điều trị trong 10-14 ngày.</a:t>
            </a:r>
          </a:p>
        </p:txBody>
      </p:sp>
    </p:spTree>
    <p:extLst>
      <p:ext uri="{BB962C8B-B14F-4D97-AF65-F5344CB8AC3E}">
        <p14:creationId xmlns:p14="http://schemas.microsoft.com/office/powerpoint/2010/main" xmlns="" val="1334150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26365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lựa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phối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KS </a:t>
            </a:r>
            <a:r>
              <a:rPr lang="en-US" sz="3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nay </a:t>
            </a:r>
            <a:r>
              <a:rPr lang="en-US" sz="3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MDR A. </a:t>
            </a:r>
            <a:r>
              <a:rPr lang="en-US" sz="3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baumanii</a:t>
            </a:r>
            <a:endParaRPr lang="vi-VN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99269958"/>
              </p:ext>
            </p:extLst>
          </p:nvPr>
        </p:nvGraphicFramePr>
        <p:xfrm>
          <a:off x="204716" y="1752599"/>
          <a:ext cx="8679976" cy="4539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99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399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143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MDR A.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baumanii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(In vitro)</a:t>
                      </a:r>
                      <a:endParaRPr lang="vi-V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latin typeface="Arial" pitchFamily="34" charset="0"/>
                          <a:cs typeface="Arial" pitchFamily="34" charset="0"/>
                        </a:rPr>
                        <a:t>MDR A. baumanii</a:t>
                      </a:r>
                      <a:r>
                        <a:rPr lang="en-US" sz="1600" baseline="0" smtClean="0">
                          <a:latin typeface="Arial" pitchFamily="34" charset="0"/>
                          <a:cs typeface="Arial" pitchFamily="34" charset="0"/>
                        </a:rPr>
                        <a:t> (Clinical)</a:t>
                      </a:r>
                      <a:endParaRPr lang="vi-VN" sz="160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436">
                <a:tc>
                  <a:txBody>
                    <a:bodyPr/>
                    <a:lstStyle/>
                    <a:p>
                      <a:r>
                        <a:rPr lang="en-US" sz="1600" smtClean="0">
                          <a:latin typeface="Arial" pitchFamily="34" charset="0"/>
                          <a:cs typeface="Arial" pitchFamily="34" charset="0"/>
                        </a:rPr>
                        <a:t>Polymixin B, Imipenem</a:t>
                      </a:r>
                      <a:endParaRPr lang="vi-VN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>
                          <a:latin typeface="Arial" pitchFamily="34" charset="0"/>
                          <a:cs typeface="Arial" pitchFamily="34" charset="0"/>
                        </a:rPr>
                        <a:t>Colistin + Rifampin</a:t>
                      </a:r>
                      <a:endParaRPr lang="vi-VN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4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latin typeface="Arial" pitchFamily="34" charset="0"/>
                          <a:cs typeface="Arial" pitchFamily="34" charset="0"/>
                        </a:rPr>
                        <a:t>Polymixin B, Rifampin</a:t>
                      </a:r>
                      <a:endParaRPr lang="vi-VN" sz="160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>
                          <a:latin typeface="Arial" pitchFamily="34" charset="0"/>
                          <a:cs typeface="Arial" pitchFamily="34" charset="0"/>
                        </a:rPr>
                        <a:t>Colistin + </a:t>
                      </a:r>
                      <a:r>
                        <a:rPr lang="en-US" sz="1600" baseline="0" smtClean="0">
                          <a:latin typeface="Arial" pitchFamily="34" charset="0"/>
                          <a:cs typeface="Arial" pitchFamily="34" charset="0"/>
                        </a:rPr>
                        <a:t>Sulfoperazone /sulbactam</a:t>
                      </a:r>
                      <a:endParaRPr lang="vi-VN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4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latin typeface="Arial" pitchFamily="34" charset="0"/>
                          <a:cs typeface="Arial" pitchFamily="34" charset="0"/>
                        </a:rPr>
                        <a:t>Polymixin B, Imipenem, Rifampin</a:t>
                      </a:r>
                      <a:endParaRPr lang="vi-VN" sz="160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>
                          <a:latin typeface="Arial" pitchFamily="34" charset="0"/>
                          <a:cs typeface="Arial" pitchFamily="34" charset="0"/>
                        </a:rPr>
                        <a:t>Colistin + </a:t>
                      </a:r>
                      <a:r>
                        <a:rPr lang="en-US" sz="160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Carbapenem</a:t>
                      </a:r>
                      <a:endParaRPr lang="vi-VN" sz="160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14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latin typeface="Arial" pitchFamily="34" charset="0"/>
                          <a:cs typeface="Arial" pitchFamily="34" charset="0"/>
                        </a:rPr>
                        <a:t>Polymixin B, Cecropin</a:t>
                      </a:r>
                      <a:endParaRPr lang="vi-VN" sz="160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Carbapenem</a:t>
                      </a:r>
                      <a:r>
                        <a:rPr lang="en-US" sz="1600" smtClean="0">
                          <a:latin typeface="Arial" pitchFamily="34" charset="0"/>
                          <a:cs typeface="Arial" pitchFamily="34" charset="0"/>
                        </a:rPr>
                        <a:t> + Sulbactam</a:t>
                      </a:r>
                      <a:endParaRPr lang="vi-VN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latin typeface="Arial" pitchFamily="34" charset="0"/>
                          <a:cs typeface="Arial" pitchFamily="34" charset="0"/>
                        </a:rPr>
                        <a:t>Polymixin B, Rifampin,</a:t>
                      </a:r>
                      <a:r>
                        <a:rPr lang="en-US" sz="1600" baseline="0" smtClean="0">
                          <a:latin typeface="Arial" pitchFamily="34" charset="0"/>
                          <a:cs typeface="Arial" pitchFamily="34" charset="0"/>
                        </a:rPr>
                        <a:t> Ampi/sulbactam</a:t>
                      </a:r>
                      <a:endParaRPr lang="vi-VN" sz="160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>
                          <a:latin typeface="Arial" pitchFamily="34" charset="0"/>
                          <a:cs typeface="Arial" pitchFamily="34" charset="0"/>
                        </a:rPr>
                        <a:t>Carbapenenem + Cefoperazone/sulbactam</a:t>
                      </a:r>
                      <a:endParaRPr lang="vi-VN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00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latin typeface="Arial" pitchFamily="34" charset="0"/>
                          <a:cs typeface="Arial" pitchFamily="34" charset="0"/>
                        </a:rPr>
                        <a:t>Polymixin B, Rifampin,</a:t>
                      </a:r>
                      <a:r>
                        <a:rPr lang="en-US" sz="1600" baseline="0" smtClean="0">
                          <a:latin typeface="Arial" pitchFamily="34" charset="0"/>
                          <a:cs typeface="Arial" pitchFamily="34" charset="0"/>
                        </a:rPr>
                        <a:t> Sulfoperazone /sulbactam</a:t>
                      </a:r>
                      <a:endParaRPr lang="vi-VN" sz="160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latin typeface="Arial" pitchFamily="34" charset="0"/>
                          <a:cs typeface="Arial" pitchFamily="34" charset="0"/>
                        </a:rPr>
                        <a:t>Colistin + </a:t>
                      </a:r>
                      <a:r>
                        <a:rPr lang="en-US" sz="160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Carbapenem</a:t>
                      </a:r>
                      <a:r>
                        <a:rPr lang="en-US" sz="1600" smtClean="0">
                          <a:latin typeface="Arial" pitchFamily="34" charset="0"/>
                          <a:cs typeface="Arial" pitchFamily="34" charset="0"/>
                        </a:rPr>
                        <a:t> + Sulbactam hoặc Colistine + </a:t>
                      </a:r>
                      <a:r>
                        <a:rPr lang="en-US" sz="160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Carbapenem</a:t>
                      </a:r>
                      <a:r>
                        <a:rPr lang="en-US" sz="1600" smtClean="0">
                          <a:latin typeface="Arial" pitchFamily="34" charset="0"/>
                          <a:cs typeface="Arial" pitchFamily="34" charset="0"/>
                        </a:rPr>
                        <a:t> + Rifampin</a:t>
                      </a:r>
                      <a:endParaRPr lang="vi-VN" sz="160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1436">
                <a:tc>
                  <a:txBody>
                    <a:bodyPr/>
                    <a:lstStyle/>
                    <a:p>
                      <a:endParaRPr lang="vi-VN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>
                          <a:latin typeface="Arial" pitchFamily="34" charset="0"/>
                          <a:cs typeface="Arial" pitchFamily="34" charset="0"/>
                        </a:rPr>
                        <a:t>Tigecycline</a:t>
                      </a:r>
                      <a:endParaRPr lang="vi-VN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1436">
                <a:tc>
                  <a:txBody>
                    <a:bodyPr/>
                    <a:lstStyle/>
                    <a:p>
                      <a:endParaRPr lang="vi-VN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Tigecycline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+ 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Carbapenem</a:t>
                      </a:r>
                      <a:endParaRPr lang="vi-VN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1436">
                <a:tc>
                  <a:txBody>
                    <a:bodyPr/>
                    <a:lstStyle/>
                    <a:p>
                      <a:endParaRPr lang="vi-VN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>
                          <a:latin typeface="Arial" pitchFamily="34" charset="0"/>
                          <a:cs typeface="Arial" pitchFamily="34" charset="0"/>
                        </a:rPr>
                        <a:t>Tigecycline + Colistin</a:t>
                      </a:r>
                      <a:endParaRPr lang="vi-VN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1436">
                <a:tc>
                  <a:txBody>
                    <a:bodyPr/>
                    <a:lstStyle/>
                    <a:p>
                      <a:endParaRPr lang="vi-VN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Tigecycline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+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Colistin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+ 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Carbapenem</a:t>
                      </a:r>
                      <a:endParaRPr lang="vi-VN" sz="1600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6291790"/>
            <a:ext cx="8839200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1300" dirty="0" smtClean="0"/>
              <a:t>Expert </a:t>
            </a:r>
            <a:r>
              <a:rPr lang="en-US" sz="1300" dirty="0" err="1"/>
              <a:t>Opin</a:t>
            </a:r>
            <a:r>
              <a:rPr lang="en-US" sz="1300" dirty="0"/>
              <a:t>. </a:t>
            </a:r>
            <a:r>
              <a:rPr lang="en-US" sz="1300" dirty="0" err="1"/>
              <a:t>Pharmacother</a:t>
            </a:r>
            <a:r>
              <a:rPr lang="en-US" sz="1300" dirty="0"/>
              <a:t>. (2012) 13(16) 2319-2336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300" i="1" dirty="0" err="1" smtClean="0"/>
              <a:t>Int</a:t>
            </a:r>
            <a:r>
              <a:rPr lang="en-US" sz="1300" i="1" dirty="0" smtClean="0"/>
              <a:t> </a:t>
            </a:r>
            <a:r>
              <a:rPr lang="en-US" sz="1300" i="1" dirty="0"/>
              <a:t>J </a:t>
            </a:r>
            <a:r>
              <a:rPr lang="en-US" sz="1300" i="1" dirty="0" err="1"/>
              <a:t>Antimicrob</a:t>
            </a:r>
            <a:r>
              <a:rPr lang="en-US" sz="1300" i="1" dirty="0"/>
              <a:t> Agents</a:t>
            </a:r>
            <a:r>
              <a:rPr lang="en-US" sz="1300" dirty="0"/>
              <a:t> </a:t>
            </a:r>
            <a:r>
              <a:rPr lang="en-US" sz="1300" i="1" dirty="0"/>
              <a:t>37 (2011</a:t>
            </a:r>
            <a:r>
              <a:rPr lang="en-US" sz="1300" i="1"/>
              <a:t>) </a:t>
            </a:r>
            <a:r>
              <a:rPr lang="en-US" sz="1300" i="1" smtClean="0"/>
              <a:t>102–109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xmlns="" val="373656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533400"/>
            <a:ext cx="8210550" cy="9715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500" b="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5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35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lựa</a:t>
            </a:r>
            <a:r>
              <a:rPr lang="en-US" sz="35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35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sz="35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KS </a:t>
            </a:r>
            <a:r>
              <a:rPr lang="en-US" sz="3500" b="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5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nay </a:t>
            </a:r>
            <a:r>
              <a:rPr lang="en-US" sz="3500" b="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5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MDR A. </a:t>
            </a:r>
            <a:r>
              <a:rPr lang="en-US" sz="3500" b="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baumanii</a:t>
            </a:r>
            <a:endParaRPr lang="vi-VN" sz="3500" b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3401" name="Group 4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18849759"/>
              </p:ext>
            </p:extLst>
          </p:nvPr>
        </p:nvGraphicFramePr>
        <p:xfrm>
          <a:off x="533400" y="1600199"/>
          <a:ext cx="7010400" cy="4222791"/>
        </p:xfrm>
        <a:graphic>
          <a:graphicData uri="http://schemas.openxmlformats.org/drawingml/2006/table">
            <a:tbl>
              <a:tblPr/>
              <a:tblGrid>
                <a:gridCol w="701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38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MDR A.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baumanii</a:t>
                      </a:r>
                      <a:endParaRPr kumimoji="0" lang="vi-VN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682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err="1">
                          <a:solidFill>
                            <a:srgbClr val="00051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Colistin</a:t>
                      </a:r>
                      <a:r>
                        <a:rPr lang="en-US" sz="2400" kern="1200" dirty="0">
                          <a:solidFill>
                            <a:srgbClr val="00051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+ </a:t>
                      </a:r>
                      <a:r>
                        <a:rPr lang="en-US" sz="2400" kern="1200" dirty="0" err="1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Carbapenems</a:t>
                      </a:r>
                      <a:r>
                        <a:rPr lang="en-US" sz="2400" kern="1200" dirty="0">
                          <a:solidFill>
                            <a:srgbClr val="00051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9682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err="1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Carbapenem</a:t>
                      </a:r>
                      <a:r>
                        <a:rPr lang="en-US" sz="2400" kern="1200" dirty="0">
                          <a:solidFill>
                            <a:srgbClr val="00051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+ </a:t>
                      </a:r>
                      <a:r>
                        <a:rPr lang="en-US" sz="2400" kern="1200" dirty="0" err="1">
                          <a:solidFill>
                            <a:srgbClr val="00051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Sulbactam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9682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err="1">
                          <a:solidFill>
                            <a:srgbClr val="00051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Colistin</a:t>
                      </a:r>
                      <a:r>
                        <a:rPr lang="en-US" sz="2400" kern="1200" dirty="0">
                          <a:solidFill>
                            <a:srgbClr val="00051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+ </a:t>
                      </a:r>
                      <a:r>
                        <a:rPr lang="en-US" sz="2400" kern="1200" dirty="0" err="1">
                          <a:solidFill>
                            <a:srgbClr val="00051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sulbactam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9682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err="1">
                          <a:solidFill>
                            <a:srgbClr val="00051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Colistin</a:t>
                      </a:r>
                      <a:r>
                        <a:rPr lang="en-US" sz="2400" kern="1200" dirty="0">
                          <a:solidFill>
                            <a:srgbClr val="00051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+ Rifampin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9682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err="1">
                          <a:solidFill>
                            <a:srgbClr val="00051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Colistin</a:t>
                      </a:r>
                      <a:r>
                        <a:rPr lang="en-US" sz="2400" kern="1200" dirty="0">
                          <a:solidFill>
                            <a:srgbClr val="00051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+ </a:t>
                      </a:r>
                      <a:r>
                        <a:rPr lang="en-US" sz="2400" kern="1200" dirty="0" err="1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Carbapenem</a:t>
                      </a:r>
                      <a:r>
                        <a:rPr lang="en-US" sz="2400" kern="1200" dirty="0">
                          <a:solidFill>
                            <a:srgbClr val="00051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+ </a:t>
                      </a:r>
                      <a:r>
                        <a:rPr lang="en-US" sz="2400" kern="1200" dirty="0" err="1">
                          <a:solidFill>
                            <a:srgbClr val="00051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Sulbactam</a:t>
                      </a:r>
                      <a:r>
                        <a:rPr lang="en-US" sz="2400" kern="1200" dirty="0">
                          <a:solidFill>
                            <a:srgbClr val="00051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2248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err="1">
                          <a:solidFill>
                            <a:srgbClr val="000514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Colistine</a:t>
                      </a:r>
                      <a:r>
                        <a:rPr lang="en-US" sz="2400" kern="1200" dirty="0">
                          <a:solidFill>
                            <a:srgbClr val="000514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+ </a:t>
                      </a:r>
                      <a:r>
                        <a:rPr lang="en-US" sz="2400" kern="1200" dirty="0" err="1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Carbapenem</a:t>
                      </a:r>
                      <a:r>
                        <a:rPr lang="en-US" sz="2400" kern="1200" dirty="0">
                          <a:solidFill>
                            <a:srgbClr val="000514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+ Rifampin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9682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err="1">
                          <a:solidFill>
                            <a:srgbClr val="000514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Colistin</a:t>
                      </a:r>
                      <a:r>
                        <a:rPr lang="en-US" sz="2400" kern="1200" dirty="0">
                          <a:solidFill>
                            <a:srgbClr val="000514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+ </a:t>
                      </a:r>
                      <a:r>
                        <a:rPr lang="en-US" sz="2400" kern="1200" dirty="0" err="1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Carbapenem</a:t>
                      </a:r>
                      <a:r>
                        <a:rPr lang="en-US" sz="2400" kern="1200" dirty="0">
                          <a:solidFill>
                            <a:srgbClr val="000514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+</a:t>
                      </a:r>
                      <a:r>
                        <a:rPr lang="en-US" sz="2400" kern="1200" dirty="0" err="1">
                          <a:solidFill>
                            <a:srgbClr val="000514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Tigecycline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5964238"/>
            <a:ext cx="88392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1300" dirty="0" smtClean="0">
                <a:solidFill>
                  <a:srgbClr val="000000"/>
                </a:solidFill>
              </a:rPr>
              <a:t>Expert </a:t>
            </a:r>
            <a:r>
              <a:rPr lang="en-US" sz="1300" dirty="0" err="1">
                <a:solidFill>
                  <a:srgbClr val="000000"/>
                </a:solidFill>
              </a:rPr>
              <a:t>Opin</a:t>
            </a:r>
            <a:r>
              <a:rPr lang="en-US" sz="1300" dirty="0">
                <a:solidFill>
                  <a:srgbClr val="000000"/>
                </a:solidFill>
              </a:rPr>
              <a:t>. </a:t>
            </a:r>
            <a:r>
              <a:rPr lang="en-US" sz="1300" dirty="0" err="1">
                <a:solidFill>
                  <a:srgbClr val="000000"/>
                </a:solidFill>
              </a:rPr>
              <a:t>Pharmacother</a:t>
            </a:r>
            <a:r>
              <a:rPr lang="en-US" sz="1300" dirty="0">
                <a:solidFill>
                  <a:srgbClr val="000000"/>
                </a:solidFill>
              </a:rPr>
              <a:t>. (2012) 13(16) 2319-2336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300" i="1" dirty="0" err="1" smtClean="0">
                <a:solidFill>
                  <a:srgbClr val="000000"/>
                </a:solidFill>
              </a:rPr>
              <a:t>Int</a:t>
            </a:r>
            <a:r>
              <a:rPr lang="en-US" sz="1300" i="1" dirty="0" smtClean="0">
                <a:solidFill>
                  <a:srgbClr val="000000"/>
                </a:solidFill>
              </a:rPr>
              <a:t> </a:t>
            </a:r>
            <a:r>
              <a:rPr lang="en-US" sz="1300" i="1" dirty="0">
                <a:solidFill>
                  <a:srgbClr val="000000"/>
                </a:solidFill>
              </a:rPr>
              <a:t>J </a:t>
            </a:r>
            <a:r>
              <a:rPr lang="en-US" sz="1300" i="1" dirty="0" err="1">
                <a:solidFill>
                  <a:srgbClr val="000000"/>
                </a:solidFill>
              </a:rPr>
              <a:t>Antimicrob</a:t>
            </a:r>
            <a:r>
              <a:rPr lang="en-US" sz="1300" i="1" dirty="0">
                <a:solidFill>
                  <a:srgbClr val="000000"/>
                </a:solidFill>
              </a:rPr>
              <a:t> Agents</a:t>
            </a:r>
            <a:r>
              <a:rPr lang="en-US" sz="1300" dirty="0">
                <a:solidFill>
                  <a:srgbClr val="000000"/>
                </a:solidFill>
              </a:rPr>
              <a:t> </a:t>
            </a:r>
            <a:r>
              <a:rPr lang="en-US" sz="1300" i="1" dirty="0">
                <a:solidFill>
                  <a:srgbClr val="000000"/>
                </a:solidFill>
              </a:rPr>
              <a:t>37 (2011) 102–109</a:t>
            </a:r>
            <a:endParaRPr lang="en-US" sz="13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76781403"/>
              </p:ext>
            </p:extLst>
          </p:nvPr>
        </p:nvGraphicFramePr>
        <p:xfrm>
          <a:off x="-2057400" y="31845"/>
          <a:ext cx="1859439" cy="2406555"/>
        </p:xfrm>
        <a:graphic>
          <a:graphicData uri="http://schemas.openxmlformats.org/presentationml/2006/ole">
            <p:oleObj spid="_x0000_s2124" name="Acrobat Document" r:id="rId3" imgW="7779960" imgH="10050480" progId="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09787594"/>
              </p:ext>
            </p:extLst>
          </p:nvPr>
        </p:nvGraphicFramePr>
        <p:xfrm>
          <a:off x="-1981200" y="2514600"/>
          <a:ext cx="1769805" cy="2362200"/>
        </p:xfrm>
        <a:graphic>
          <a:graphicData uri="http://schemas.openxmlformats.org/presentationml/2006/ole">
            <p:oleObj spid="_x0000_s2125" name="Acrobat Document" r:id="rId4" imgW="7563600" imgH="1007568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974366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200150"/>
          </a:xfrm>
        </p:spPr>
        <p:txBody>
          <a:bodyPr>
            <a:normAutofit fontScale="90000"/>
          </a:bodyPr>
          <a:lstStyle/>
          <a:p>
            <a:r>
              <a:rPr lang="en-US" altLang="en-US" b="0" dirty="0" err="1" smtClean="0">
                <a:solidFill>
                  <a:srgbClr val="C00000"/>
                </a:solidFill>
              </a:rPr>
              <a:t>Tác</a:t>
            </a:r>
            <a:r>
              <a:rPr lang="en-US" altLang="en-US" b="0" dirty="0" smtClean="0">
                <a:solidFill>
                  <a:srgbClr val="C00000"/>
                </a:solidFill>
              </a:rPr>
              <a:t> </a:t>
            </a:r>
            <a:r>
              <a:rPr lang="en-US" altLang="en-US" b="0" dirty="0" err="1" smtClean="0">
                <a:solidFill>
                  <a:srgbClr val="C00000"/>
                </a:solidFill>
              </a:rPr>
              <a:t>dụng</a:t>
            </a:r>
            <a:r>
              <a:rPr lang="en-US" altLang="en-US" b="0" dirty="0" smtClean="0">
                <a:solidFill>
                  <a:srgbClr val="C00000"/>
                </a:solidFill>
              </a:rPr>
              <a:t> </a:t>
            </a:r>
            <a:r>
              <a:rPr lang="en-US" altLang="en-US" b="0" dirty="0" err="1" smtClean="0">
                <a:solidFill>
                  <a:srgbClr val="C00000"/>
                </a:solidFill>
              </a:rPr>
              <a:t>hiệp</a:t>
            </a:r>
            <a:r>
              <a:rPr lang="en-US" altLang="en-US" b="0" dirty="0" smtClean="0">
                <a:solidFill>
                  <a:srgbClr val="C00000"/>
                </a:solidFill>
              </a:rPr>
              <a:t> </a:t>
            </a:r>
            <a:r>
              <a:rPr lang="en-US" altLang="en-US" b="0" dirty="0" err="1" smtClean="0">
                <a:solidFill>
                  <a:srgbClr val="C00000"/>
                </a:solidFill>
              </a:rPr>
              <a:t>đồng</a:t>
            </a:r>
            <a:r>
              <a:rPr lang="en-US" altLang="en-US" b="0" dirty="0" smtClean="0">
                <a:solidFill>
                  <a:srgbClr val="C00000"/>
                </a:solidFill>
              </a:rPr>
              <a:t> </a:t>
            </a:r>
            <a:r>
              <a:rPr lang="en-US" altLang="en-US" b="0" dirty="0" err="1" smtClean="0">
                <a:solidFill>
                  <a:srgbClr val="C00000"/>
                </a:solidFill>
              </a:rPr>
              <a:t>Imipenem</a:t>
            </a:r>
            <a:r>
              <a:rPr lang="en-US" altLang="en-US" b="0" dirty="0" smtClean="0">
                <a:solidFill>
                  <a:srgbClr val="C00000"/>
                </a:solidFill>
              </a:rPr>
              <a:t> /</a:t>
            </a:r>
            <a:r>
              <a:rPr lang="en-US" altLang="en-US" b="0" dirty="0" err="1" smtClean="0">
                <a:solidFill>
                  <a:srgbClr val="C00000"/>
                </a:solidFill>
              </a:rPr>
              <a:t>colistin</a:t>
            </a:r>
            <a:r>
              <a:rPr lang="en-US" altLang="en-US" b="0" dirty="0" smtClean="0">
                <a:solidFill>
                  <a:srgbClr val="C00000"/>
                </a:solidFill>
              </a:rPr>
              <a:t>  </a:t>
            </a:r>
            <a:br>
              <a:rPr lang="en-US" altLang="en-US" b="0" dirty="0" smtClean="0">
                <a:solidFill>
                  <a:srgbClr val="C00000"/>
                </a:solidFill>
              </a:rPr>
            </a:br>
            <a:r>
              <a:rPr lang="en-US" altLang="en-US" b="0" dirty="0" err="1" smtClean="0">
                <a:solidFill>
                  <a:srgbClr val="C00000"/>
                </a:solidFill>
              </a:rPr>
              <a:t>trên</a:t>
            </a:r>
            <a:r>
              <a:rPr lang="en-US" altLang="en-US" b="0" dirty="0" smtClean="0">
                <a:solidFill>
                  <a:srgbClr val="C00000"/>
                </a:solidFill>
              </a:rPr>
              <a:t> MDR </a:t>
            </a:r>
            <a:r>
              <a:rPr lang="en-US" altLang="en-US" b="0" dirty="0" err="1" smtClean="0">
                <a:solidFill>
                  <a:srgbClr val="C00000"/>
                </a:solidFill>
              </a:rPr>
              <a:t>A.baumanii</a:t>
            </a:r>
            <a:endParaRPr lang="en-US" altLang="en-US" b="0" dirty="0" smtClean="0">
              <a:solidFill>
                <a:srgbClr val="C00000"/>
              </a:solidFill>
            </a:endParaRPr>
          </a:p>
        </p:txBody>
      </p:sp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438" y="1371600"/>
            <a:ext cx="7319962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Box 4"/>
          <p:cNvSpPr txBox="1">
            <a:spLocks noChangeArrowheads="1"/>
          </p:cNvSpPr>
          <p:nvPr/>
        </p:nvSpPr>
        <p:spPr bwMode="auto">
          <a:xfrm>
            <a:off x="304800" y="6324600"/>
            <a:ext cx="7848600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None/>
            </a:pPr>
            <a:r>
              <a:rPr lang="en-US" altLang="en-US" sz="1400" i="1" dirty="0">
                <a:solidFill>
                  <a:srgbClr val="C00000"/>
                </a:solidFill>
              </a:rPr>
              <a:t>Journal of Microbiology, Immunology and Infection (2013) </a:t>
            </a:r>
            <a:r>
              <a:rPr lang="en-US" altLang="en-US" sz="1400" i="1" dirty="0" smtClean="0">
                <a:solidFill>
                  <a:srgbClr val="C00000"/>
                </a:solidFill>
              </a:rPr>
              <a:t>, </a:t>
            </a:r>
          </a:p>
          <a:p>
            <a:pPr>
              <a:buNone/>
            </a:pPr>
            <a:r>
              <a:rPr lang="en-US" sz="1400" dirty="0" smtClean="0">
                <a:solidFill>
                  <a:srgbClr val="C00000"/>
                </a:solidFill>
              </a:rPr>
              <a:t>http://dx.doi.org/10.1016/j.jmii.2013.05.007</a:t>
            </a:r>
            <a:endParaRPr lang="en-US" altLang="en-US" sz="1400" i="1" dirty="0">
              <a:solidFill>
                <a:srgbClr val="C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0709781"/>
              </p:ext>
            </p:extLst>
          </p:nvPr>
        </p:nvGraphicFramePr>
        <p:xfrm>
          <a:off x="-1706562" y="-76518"/>
          <a:ext cx="1858962" cy="2481263"/>
        </p:xfrm>
        <a:graphic>
          <a:graphicData uri="http://schemas.openxmlformats.org/presentationml/2006/ole">
            <p:oleObj spid="_x0000_s10245" name="Acrobat Document" r:id="rId5" imgW="5667480" imgH="7562880" progId="">
              <p:embed/>
            </p:oleObj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0" y="3157538"/>
            <a:ext cx="9144000" cy="3090862"/>
            <a:chOff x="0" y="3157538"/>
            <a:chExt cx="9144000" cy="3090862"/>
          </a:xfrm>
        </p:grpSpPr>
        <p:pic>
          <p:nvPicPr>
            <p:cNvPr id="5427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57538"/>
              <a:ext cx="9144000" cy="3090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Connector 4"/>
            <p:cNvCxnSpPr/>
            <p:nvPr/>
          </p:nvCxnSpPr>
          <p:spPr bwMode="auto">
            <a:xfrm>
              <a:off x="0" y="5486400"/>
              <a:ext cx="8991600" cy="0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rgbClr val="FF2525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" name="TextBox 6"/>
          <p:cNvSpPr txBox="1"/>
          <p:nvPr/>
        </p:nvSpPr>
        <p:spPr>
          <a:xfrm>
            <a:off x="152400" y="2647890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err="1" smtClean="0">
                <a:solidFill>
                  <a:srgbClr val="C00000"/>
                </a:solidFill>
              </a:rPr>
              <a:t>Thử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nghiệm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trên</a:t>
            </a:r>
            <a:r>
              <a:rPr lang="en-US" sz="2000" dirty="0" smtClean="0">
                <a:solidFill>
                  <a:srgbClr val="C00000"/>
                </a:solidFill>
              </a:rPr>
              <a:t> 59 </a:t>
            </a:r>
            <a:r>
              <a:rPr lang="en-US" sz="2000" dirty="0" err="1" smtClean="0">
                <a:solidFill>
                  <a:srgbClr val="C00000"/>
                </a:solidFill>
              </a:rPr>
              <a:t>chủng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A.baumanii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đa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kháng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với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Imipenem</a:t>
            </a:r>
            <a:r>
              <a:rPr lang="en-US" sz="2000" dirty="0" smtClean="0">
                <a:solidFill>
                  <a:srgbClr val="C00000"/>
                </a:solidFill>
              </a:rPr>
              <a:t> MIC≥ 8mg/L 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368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41475"/>
            <a:ext cx="9144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3886200" y="2514600"/>
            <a:ext cx="38100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457200" y="3048000"/>
            <a:ext cx="38100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457200" y="3733800"/>
            <a:ext cx="38100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457200" y="4800600"/>
            <a:ext cx="60198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42019" name="標題 1"/>
          <p:cNvSpPr>
            <a:spLocks noGrp="1"/>
          </p:cNvSpPr>
          <p:nvPr>
            <p:ph type="title"/>
          </p:nvPr>
        </p:nvSpPr>
        <p:spPr>
          <a:xfrm>
            <a:off x="108656" y="304800"/>
            <a:ext cx="9035344" cy="762000"/>
          </a:xfrm>
        </p:spPr>
        <p:txBody>
          <a:bodyPr>
            <a:normAutofit fontScale="90000"/>
          </a:bodyPr>
          <a:lstStyle/>
          <a:p>
            <a:r>
              <a:rPr kumimoji="0" lang="en-US" altLang="zh-TW" sz="3200" b="0" dirty="0" err="1" smtClean="0">
                <a:solidFill>
                  <a:srgbClr val="C00000"/>
                </a:solidFill>
                <a:latin typeface="Verdana" pitchFamily="34" charset="0"/>
              </a:rPr>
              <a:t>Điều</a:t>
            </a:r>
            <a:r>
              <a:rPr kumimoji="0" lang="en-US" altLang="zh-TW" sz="3200" b="0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kumimoji="0" lang="en-US" altLang="zh-TW" sz="3200" b="0" dirty="0" err="1" smtClean="0">
                <a:solidFill>
                  <a:srgbClr val="C00000"/>
                </a:solidFill>
                <a:latin typeface="Verdana" pitchFamily="34" charset="0"/>
              </a:rPr>
              <a:t>trị</a:t>
            </a:r>
            <a:r>
              <a:rPr kumimoji="0" lang="en-US" altLang="zh-TW" sz="3200" b="0" dirty="0" smtClean="0">
                <a:solidFill>
                  <a:srgbClr val="C00000"/>
                </a:solidFill>
                <a:latin typeface="Verdana" pitchFamily="34" charset="0"/>
              </a:rPr>
              <a:t> CPE </a:t>
            </a:r>
            <a:br>
              <a:rPr kumimoji="0" lang="en-US" altLang="zh-TW" sz="3200" b="0" dirty="0" smtClean="0">
                <a:solidFill>
                  <a:srgbClr val="C00000"/>
                </a:solidFill>
                <a:latin typeface="Verdana" pitchFamily="34" charset="0"/>
              </a:rPr>
            </a:br>
            <a:r>
              <a:rPr kumimoji="0" lang="en-US" altLang="zh-TW" sz="2400" b="0" dirty="0" smtClean="0">
                <a:solidFill>
                  <a:srgbClr val="C00000"/>
                </a:solidFill>
                <a:latin typeface="Verdana" pitchFamily="34" charset="0"/>
              </a:rPr>
              <a:t>(</a:t>
            </a:r>
            <a:r>
              <a:rPr kumimoji="0" lang="en-US" altLang="zh-TW" sz="2400" b="0" dirty="0" err="1" smtClean="0">
                <a:solidFill>
                  <a:srgbClr val="C00000"/>
                </a:solidFill>
                <a:latin typeface="Verdana" pitchFamily="34" charset="0"/>
              </a:rPr>
              <a:t>Carbapenemase</a:t>
            </a:r>
            <a:r>
              <a:rPr kumimoji="0" lang="en-US" altLang="zh-TW" sz="2400" b="0" dirty="0" smtClean="0">
                <a:solidFill>
                  <a:srgbClr val="C00000"/>
                </a:solidFill>
                <a:latin typeface="Verdana" pitchFamily="34" charset="0"/>
              </a:rPr>
              <a:t> Producing </a:t>
            </a:r>
            <a:r>
              <a:rPr kumimoji="0" lang="en-US" altLang="zh-TW" sz="2400" b="0" dirty="0" err="1" smtClean="0">
                <a:solidFill>
                  <a:srgbClr val="C00000"/>
                </a:solidFill>
                <a:latin typeface="Verdana" pitchFamily="34" charset="0"/>
              </a:rPr>
              <a:t>Enterobacteriaceae</a:t>
            </a:r>
            <a:r>
              <a:rPr kumimoji="0" lang="en-US" altLang="zh-TW" sz="2400" b="0" dirty="0" smtClean="0">
                <a:solidFill>
                  <a:srgbClr val="C00000"/>
                </a:solidFill>
                <a:latin typeface="Verdana" pitchFamily="34" charset="0"/>
              </a:rPr>
              <a:t>)</a:t>
            </a:r>
            <a:endParaRPr kumimoji="0" lang="zh-TW" altLang="en-US" sz="2800" b="1" dirty="0" smtClean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0134" y="6511972"/>
            <a:ext cx="5635978" cy="217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TW" dirty="0">
                <a:solidFill>
                  <a:srgbClr val="676767"/>
                </a:solidFill>
              </a:rPr>
              <a:t>Hara GL, </a:t>
            </a:r>
            <a:r>
              <a:rPr lang="en-US" altLang="zh-TW" dirty="0" err="1">
                <a:solidFill>
                  <a:srgbClr val="676767"/>
                </a:solidFill>
              </a:rPr>
              <a:t>Hsueh</a:t>
            </a:r>
            <a:r>
              <a:rPr lang="en-US" altLang="zh-TW" dirty="0">
                <a:solidFill>
                  <a:srgbClr val="676767"/>
                </a:solidFill>
              </a:rPr>
              <a:t> PR et al. </a:t>
            </a:r>
            <a:r>
              <a:rPr lang="en-US" altLang="zh-TW" i="1" dirty="0">
                <a:solidFill>
                  <a:srgbClr val="676767"/>
                </a:solidFill>
              </a:rPr>
              <a:t>J </a:t>
            </a:r>
            <a:r>
              <a:rPr lang="en-US" altLang="zh-TW" i="1" dirty="0" err="1">
                <a:solidFill>
                  <a:srgbClr val="676767"/>
                </a:solidFill>
              </a:rPr>
              <a:t>Chemother</a:t>
            </a:r>
            <a:r>
              <a:rPr lang="en-US" altLang="zh-TW" i="1" dirty="0">
                <a:solidFill>
                  <a:srgbClr val="676767"/>
                </a:solidFill>
              </a:rPr>
              <a:t> </a:t>
            </a:r>
            <a:r>
              <a:rPr lang="en-US" altLang="zh-TW" dirty="0">
                <a:solidFill>
                  <a:srgbClr val="676767"/>
                </a:solidFill>
              </a:rPr>
              <a:t>2013</a:t>
            </a:r>
            <a:r>
              <a:rPr lang="en-US" altLang="zh-TW" dirty="0">
                <a:solidFill>
                  <a:srgbClr val="FF0066"/>
                </a:solidFill>
              </a:rPr>
              <a:t>.</a:t>
            </a:r>
            <a:endParaRPr lang="zh-TW" altLang="en-US" dirty="0">
              <a:solidFill>
                <a:srgbClr val="FF0066"/>
              </a:solidFill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11574" y="1668451"/>
            <a:ext cx="8619066" cy="4708981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endParaRPr lang="en-US" altLang="zh-TW" sz="20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en-US" altLang="zh-TW" sz="2000" dirty="0" err="1" smtClean="0">
                <a:solidFill>
                  <a:srgbClr val="000000"/>
                </a:solidFill>
                <a:latin typeface="Arial" pitchFamily="34" charset="0"/>
              </a:rPr>
              <a:t>Liều</a:t>
            </a:r>
            <a:r>
              <a:rPr lang="en-US" altLang="zh-TW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 smtClean="0">
                <a:solidFill>
                  <a:srgbClr val="000000"/>
                </a:solidFill>
                <a:latin typeface="Arial" pitchFamily="34" charset="0"/>
              </a:rPr>
              <a:t>tải</a:t>
            </a:r>
            <a:r>
              <a:rPr lang="en-US" altLang="zh-TW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 smtClean="0">
                <a:solidFill>
                  <a:srgbClr val="C00000"/>
                </a:solidFill>
                <a:latin typeface="Arial" pitchFamily="34" charset="0"/>
              </a:rPr>
              <a:t>colistin</a:t>
            </a:r>
            <a:r>
              <a:rPr lang="en-US" altLang="zh-TW" sz="2000" dirty="0" smtClean="0">
                <a:solidFill>
                  <a:srgbClr val="000000"/>
                </a:solidFill>
                <a:latin typeface="Arial" pitchFamily="34" charset="0"/>
              </a:rPr>
              <a:t> 6-9 MU </a:t>
            </a:r>
            <a:r>
              <a:rPr lang="en-US" altLang="zh-TW" sz="2000" dirty="0" err="1" smtClean="0">
                <a:solidFill>
                  <a:srgbClr val="000000"/>
                </a:solidFill>
                <a:latin typeface="Arial" pitchFamily="34" charset="0"/>
              </a:rPr>
              <a:t>sau</a:t>
            </a:r>
            <a:r>
              <a:rPr lang="en-US" altLang="zh-TW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 smtClean="0">
                <a:solidFill>
                  <a:srgbClr val="000000"/>
                </a:solidFill>
                <a:latin typeface="Arial" pitchFamily="34" charset="0"/>
              </a:rPr>
              <a:t>đó</a:t>
            </a:r>
            <a:r>
              <a:rPr lang="en-US" altLang="zh-TW" sz="2000" dirty="0" smtClean="0">
                <a:solidFill>
                  <a:srgbClr val="000000"/>
                </a:solidFill>
                <a:latin typeface="Arial" pitchFamily="34" charset="0"/>
              </a:rPr>
              <a:t> 4.5-6 MU </a:t>
            </a:r>
            <a:r>
              <a:rPr lang="en-US" altLang="zh-TW" sz="2000" dirty="0" err="1" smtClean="0">
                <a:solidFill>
                  <a:srgbClr val="000000"/>
                </a:solidFill>
                <a:latin typeface="Arial" pitchFamily="34" charset="0"/>
              </a:rPr>
              <a:t>b.i.d</a:t>
            </a:r>
            <a:endParaRPr lang="en-US" altLang="zh-TW" sz="20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endParaRPr lang="en-US" altLang="zh-TW" sz="20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en-US" altLang="zh-TW" sz="2000" dirty="0" err="1" smtClean="0">
                <a:solidFill>
                  <a:srgbClr val="C00000"/>
                </a:solidFill>
                <a:latin typeface="Arial" pitchFamily="34" charset="0"/>
              </a:rPr>
              <a:t>Tigecycline</a:t>
            </a:r>
            <a:r>
              <a:rPr lang="en-US" altLang="zh-TW" sz="2000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altLang="zh-TW" sz="2000" dirty="0" err="1" smtClean="0">
                <a:solidFill>
                  <a:srgbClr val="C00000"/>
                </a:solidFill>
                <a:latin typeface="Arial" pitchFamily="34" charset="0"/>
              </a:rPr>
              <a:t>không</a:t>
            </a:r>
            <a:r>
              <a:rPr lang="en-US" altLang="zh-TW" sz="2000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altLang="zh-TW" sz="2000" dirty="0" err="1" smtClean="0">
                <a:solidFill>
                  <a:srgbClr val="C00000"/>
                </a:solidFill>
                <a:latin typeface="Arial" pitchFamily="34" charset="0"/>
              </a:rPr>
              <a:t>được</a:t>
            </a:r>
            <a:r>
              <a:rPr lang="en-US" altLang="zh-TW" sz="2000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altLang="zh-TW" sz="2000" dirty="0" err="1" smtClean="0">
                <a:solidFill>
                  <a:srgbClr val="C00000"/>
                </a:solidFill>
                <a:latin typeface="Arial" pitchFamily="34" charset="0"/>
              </a:rPr>
              <a:t>khuyến</a:t>
            </a:r>
            <a:r>
              <a:rPr lang="en-US" altLang="zh-TW" sz="2000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altLang="zh-TW" sz="2000" dirty="0" err="1" smtClean="0">
                <a:solidFill>
                  <a:srgbClr val="C00000"/>
                </a:solidFill>
                <a:latin typeface="Arial" pitchFamily="34" charset="0"/>
              </a:rPr>
              <a:t>cáo</a:t>
            </a:r>
            <a:r>
              <a:rPr lang="en-US" altLang="zh-TW" sz="2000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altLang="zh-TW" sz="2000" dirty="0" err="1" smtClean="0">
                <a:solidFill>
                  <a:srgbClr val="000000"/>
                </a:solidFill>
                <a:latin typeface="Arial" pitchFamily="34" charset="0"/>
              </a:rPr>
              <a:t>đơn</a:t>
            </a:r>
            <a:r>
              <a:rPr lang="en-US" altLang="zh-TW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 smtClean="0">
                <a:solidFill>
                  <a:srgbClr val="000000"/>
                </a:solidFill>
                <a:latin typeface="Arial" pitchFamily="34" charset="0"/>
              </a:rPr>
              <a:t>trị</a:t>
            </a:r>
            <a:r>
              <a:rPr lang="en-US" altLang="zh-TW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 smtClean="0">
                <a:solidFill>
                  <a:srgbClr val="000000"/>
                </a:solidFill>
                <a:latin typeface="Arial" pitchFamily="34" charset="0"/>
              </a:rPr>
              <a:t>liệu</a:t>
            </a:r>
            <a:r>
              <a:rPr lang="en-US" altLang="zh-TW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 smtClean="0">
                <a:solidFill>
                  <a:srgbClr val="000000"/>
                </a:solidFill>
                <a:latin typeface="Arial" pitchFamily="34" charset="0"/>
              </a:rPr>
              <a:t>cho</a:t>
            </a:r>
            <a:r>
              <a:rPr lang="en-US" altLang="zh-TW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 smtClean="0">
                <a:solidFill>
                  <a:srgbClr val="000000"/>
                </a:solidFill>
                <a:latin typeface="Arial" pitchFamily="34" charset="0"/>
              </a:rPr>
              <a:t>nhiễm</a:t>
            </a:r>
            <a:r>
              <a:rPr lang="en-US" altLang="zh-TW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 smtClean="0">
                <a:solidFill>
                  <a:srgbClr val="000000"/>
                </a:solidFill>
                <a:latin typeface="Arial" pitchFamily="34" charset="0"/>
              </a:rPr>
              <a:t>khuẩn</a:t>
            </a:r>
            <a:r>
              <a:rPr lang="en-US" altLang="zh-TW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 smtClean="0">
                <a:solidFill>
                  <a:srgbClr val="000000"/>
                </a:solidFill>
                <a:latin typeface="Arial" pitchFamily="34" charset="0"/>
              </a:rPr>
              <a:t>huyết</a:t>
            </a:r>
            <a:r>
              <a:rPr lang="en-US" altLang="zh-TW" sz="2000" dirty="0" smtClean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altLang="zh-TW" sz="2000" dirty="0" err="1" smtClean="0">
                <a:solidFill>
                  <a:srgbClr val="000000"/>
                </a:solidFill>
                <a:latin typeface="Arial" pitchFamily="34" charset="0"/>
              </a:rPr>
              <a:t>hô</a:t>
            </a:r>
            <a:r>
              <a:rPr lang="en-US" altLang="zh-TW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 smtClean="0">
                <a:solidFill>
                  <a:srgbClr val="000000"/>
                </a:solidFill>
                <a:latin typeface="Arial" pitchFamily="34" charset="0"/>
              </a:rPr>
              <a:t>hấp</a:t>
            </a:r>
            <a:r>
              <a:rPr lang="en-US" altLang="zh-TW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 smtClean="0">
                <a:solidFill>
                  <a:srgbClr val="000000"/>
                </a:solidFill>
                <a:latin typeface="Arial" pitchFamily="34" charset="0"/>
              </a:rPr>
              <a:t>hoặc</a:t>
            </a:r>
            <a:r>
              <a:rPr lang="en-US" altLang="zh-TW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 smtClean="0">
                <a:solidFill>
                  <a:srgbClr val="000000"/>
                </a:solidFill>
                <a:latin typeface="Arial" pitchFamily="34" charset="0"/>
              </a:rPr>
              <a:t>nhiễm</a:t>
            </a:r>
            <a:r>
              <a:rPr lang="en-US" altLang="zh-TW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 smtClean="0">
                <a:solidFill>
                  <a:srgbClr val="000000"/>
                </a:solidFill>
                <a:latin typeface="Arial" pitchFamily="34" charset="0"/>
              </a:rPr>
              <a:t>khuẩn</a:t>
            </a:r>
            <a:r>
              <a:rPr lang="en-US" altLang="zh-TW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 smtClean="0">
                <a:solidFill>
                  <a:srgbClr val="000000"/>
                </a:solidFill>
                <a:latin typeface="Arial" pitchFamily="34" charset="0"/>
              </a:rPr>
              <a:t>nặng</a:t>
            </a:r>
            <a:r>
              <a:rPr lang="en-US" altLang="zh-TW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 smtClean="0">
                <a:solidFill>
                  <a:srgbClr val="000000"/>
                </a:solidFill>
                <a:latin typeface="Arial" pitchFamily="34" charset="0"/>
              </a:rPr>
              <a:t>khác</a:t>
            </a:r>
            <a:r>
              <a:rPr lang="en-US" altLang="zh-TW" sz="2000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endParaRPr lang="en-US" altLang="zh-TW" sz="20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en-US" altLang="zh-TW" sz="2000" dirty="0" smtClean="0">
                <a:solidFill>
                  <a:srgbClr val="C00000"/>
                </a:solidFill>
                <a:latin typeface="Arial" pitchFamily="34" charset="0"/>
              </a:rPr>
              <a:t>Aminoglycoside </a:t>
            </a:r>
            <a:r>
              <a:rPr lang="en-US" altLang="zh-TW" sz="2000" dirty="0" err="1" smtClean="0">
                <a:solidFill>
                  <a:srgbClr val="000000"/>
                </a:solidFill>
                <a:latin typeface="Arial" pitchFamily="34" charset="0"/>
              </a:rPr>
              <a:t>không</a:t>
            </a:r>
            <a:r>
              <a:rPr lang="en-US" altLang="zh-TW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 smtClean="0">
                <a:solidFill>
                  <a:srgbClr val="000000"/>
                </a:solidFill>
                <a:latin typeface="Arial" pitchFamily="34" charset="0"/>
              </a:rPr>
              <a:t>nên</a:t>
            </a:r>
            <a:r>
              <a:rPr lang="en-US" altLang="zh-TW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 smtClean="0">
                <a:solidFill>
                  <a:srgbClr val="000000"/>
                </a:solidFill>
                <a:latin typeface="Arial" pitchFamily="34" charset="0"/>
              </a:rPr>
              <a:t>dùng</a:t>
            </a:r>
            <a:r>
              <a:rPr lang="en-US" altLang="zh-TW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 smtClean="0">
                <a:solidFill>
                  <a:srgbClr val="000000"/>
                </a:solidFill>
                <a:latin typeface="Arial" pitchFamily="34" charset="0"/>
              </a:rPr>
              <a:t>đơn</a:t>
            </a:r>
            <a:r>
              <a:rPr lang="en-US" altLang="zh-TW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 smtClean="0">
                <a:solidFill>
                  <a:srgbClr val="000000"/>
                </a:solidFill>
                <a:latin typeface="Arial" pitchFamily="34" charset="0"/>
              </a:rPr>
              <a:t>trị</a:t>
            </a:r>
            <a:r>
              <a:rPr lang="en-US" altLang="zh-TW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 smtClean="0">
                <a:solidFill>
                  <a:srgbClr val="000000"/>
                </a:solidFill>
                <a:latin typeface="Arial" pitchFamily="34" charset="0"/>
              </a:rPr>
              <a:t>liệu</a:t>
            </a:r>
            <a:r>
              <a:rPr lang="en-US" altLang="zh-TW" sz="2000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endParaRPr lang="en-US" altLang="zh-TW" sz="20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en-US" altLang="zh-TW" sz="2000" dirty="0" err="1" smtClean="0">
                <a:solidFill>
                  <a:srgbClr val="C00000"/>
                </a:solidFill>
                <a:latin typeface="Arial" pitchFamily="34" charset="0"/>
              </a:rPr>
              <a:t>Fosfomysin</a:t>
            </a:r>
            <a:r>
              <a:rPr lang="en-US" altLang="zh-TW" sz="2000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altLang="zh-TW" sz="2000" dirty="0" err="1" smtClean="0">
                <a:solidFill>
                  <a:srgbClr val="000000"/>
                </a:solidFill>
                <a:latin typeface="Arial" pitchFamily="34" charset="0"/>
              </a:rPr>
              <a:t>nên</a:t>
            </a:r>
            <a:r>
              <a:rPr lang="en-US" altLang="zh-TW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 smtClean="0">
                <a:solidFill>
                  <a:srgbClr val="000000"/>
                </a:solidFill>
                <a:latin typeface="Arial" pitchFamily="34" charset="0"/>
              </a:rPr>
              <a:t>dùng</a:t>
            </a:r>
            <a:r>
              <a:rPr lang="en-US" altLang="zh-TW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 smtClean="0">
                <a:solidFill>
                  <a:srgbClr val="000000"/>
                </a:solidFill>
                <a:latin typeface="Arial" pitchFamily="34" charset="0"/>
              </a:rPr>
              <a:t>cẩn</a:t>
            </a:r>
            <a:r>
              <a:rPr lang="en-US" altLang="zh-TW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 smtClean="0">
                <a:solidFill>
                  <a:srgbClr val="000000"/>
                </a:solidFill>
                <a:latin typeface="Arial" pitchFamily="34" charset="0"/>
              </a:rPr>
              <a:t>trọng</a:t>
            </a:r>
            <a:r>
              <a:rPr lang="en-US" altLang="zh-TW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 smtClean="0">
                <a:solidFill>
                  <a:srgbClr val="000000"/>
                </a:solidFill>
                <a:latin typeface="Arial" pitchFamily="34" charset="0"/>
              </a:rPr>
              <a:t>và</a:t>
            </a:r>
            <a:r>
              <a:rPr lang="en-US" altLang="zh-TW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 smtClean="0">
                <a:solidFill>
                  <a:srgbClr val="000000"/>
                </a:solidFill>
                <a:latin typeface="Arial" pitchFamily="34" charset="0"/>
              </a:rPr>
              <a:t>luôn</a:t>
            </a:r>
            <a:r>
              <a:rPr lang="en-US" altLang="zh-TW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 smtClean="0">
                <a:solidFill>
                  <a:srgbClr val="000000"/>
                </a:solidFill>
                <a:latin typeface="Arial" pitchFamily="34" charset="0"/>
              </a:rPr>
              <a:t>luôn</a:t>
            </a:r>
            <a:r>
              <a:rPr lang="en-US" altLang="zh-TW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 smtClean="0">
                <a:solidFill>
                  <a:srgbClr val="000000"/>
                </a:solidFill>
                <a:latin typeface="Arial" pitchFamily="34" charset="0"/>
              </a:rPr>
              <a:t>phối</a:t>
            </a:r>
            <a:r>
              <a:rPr lang="en-US" altLang="zh-TW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 smtClean="0">
                <a:solidFill>
                  <a:srgbClr val="000000"/>
                </a:solidFill>
                <a:latin typeface="Arial" pitchFamily="34" charset="0"/>
              </a:rPr>
              <a:t>hợp</a:t>
            </a:r>
            <a:r>
              <a:rPr lang="en-US" altLang="zh-TW" sz="2000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endParaRPr lang="en-US" altLang="zh-TW" sz="20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en-US" altLang="zh-TW" sz="2000" b="1" dirty="0" err="1" smtClean="0">
                <a:solidFill>
                  <a:srgbClr val="C00000"/>
                </a:solidFill>
                <a:latin typeface="Arial" pitchFamily="34" charset="0"/>
              </a:rPr>
              <a:t>Phối</a:t>
            </a:r>
            <a:r>
              <a:rPr lang="en-US" altLang="zh-TW" sz="2000" b="1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altLang="zh-TW" sz="2000" b="1" dirty="0" err="1">
                <a:solidFill>
                  <a:srgbClr val="C00000"/>
                </a:solidFill>
                <a:latin typeface="Arial" pitchFamily="34" charset="0"/>
              </a:rPr>
              <a:t>hợp</a:t>
            </a:r>
            <a:r>
              <a:rPr lang="en-US" altLang="zh-TW" sz="20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altLang="zh-TW" sz="2000" b="1" dirty="0" err="1">
                <a:solidFill>
                  <a:srgbClr val="C00000"/>
                </a:solidFill>
                <a:latin typeface="Arial" pitchFamily="34" charset="0"/>
              </a:rPr>
              <a:t>carbapenem</a:t>
            </a:r>
            <a:r>
              <a:rPr lang="en-US" altLang="zh-TW" sz="20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latin typeface="Arial" pitchFamily="34" charset="0"/>
              </a:rPr>
              <a:t>với</a:t>
            </a:r>
            <a:r>
              <a:rPr lang="en-US" altLang="zh-TW" sz="2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latin typeface="Arial" pitchFamily="34" charset="0"/>
              </a:rPr>
              <a:t>một</a:t>
            </a:r>
            <a:r>
              <a:rPr lang="en-US" altLang="zh-TW" sz="2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latin typeface="Arial" pitchFamily="34" charset="0"/>
              </a:rPr>
              <a:t>thuốc</a:t>
            </a:r>
            <a:r>
              <a:rPr lang="en-US" altLang="zh-TW" sz="2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latin typeface="Arial" pitchFamily="34" charset="0"/>
              </a:rPr>
              <a:t>có</a:t>
            </a:r>
            <a:r>
              <a:rPr lang="en-US" altLang="zh-TW" sz="2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latin typeface="Arial" pitchFamily="34" charset="0"/>
              </a:rPr>
              <a:t>hoạt</a:t>
            </a:r>
            <a:r>
              <a:rPr lang="en-US" altLang="zh-TW" sz="2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latin typeface="Arial" pitchFamily="34" charset="0"/>
              </a:rPr>
              <a:t>tính</a:t>
            </a:r>
            <a:r>
              <a:rPr lang="en-US" altLang="zh-TW" sz="2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latin typeface="Arial" pitchFamily="34" charset="0"/>
              </a:rPr>
              <a:t>khác</a:t>
            </a:r>
            <a:r>
              <a:rPr lang="en-US" altLang="zh-TW" sz="20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altLang="zh-TW" sz="2000" dirty="0" err="1">
                <a:solidFill>
                  <a:srgbClr val="000000"/>
                </a:solidFill>
                <a:latin typeface="Arial" pitchFamily="34" charset="0"/>
              </a:rPr>
              <a:t>ưu</a:t>
            </a:r>
            <a:r>
              <a:rPr lang="en-US" altLang="zh-TW" sz="2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latin typeface="Arial" pitchFamily="34" charset="0"/>
              </a:rPr>
              <a:t>tiên</a:t>
            </a:r>
            <a:r>
              <a:rPr lang="en-US" altLang="zh-TW" sz="2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>
                <a:solidFill>
                  <a:srgbClr val="C00000"/>
                </a:solidFill>
                <a:latin typeface="Arial" pitchFamily="34" charset="0"/>
              </a:rPr>
              <a:t>aminoglycoside</a:t>
            </a:r>
            <a:r>
              <a:rPr lang="en-US" altLang="zh-TW" sz="2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latin typeface="Arial" pitchFamily="34" charset="0"/>
              </a:rPr>
              <a:t>hoặc</a:t>
            </a:r>
            <a:r>
              <a:rPr lang="en-US" altLang="zh-TW" sz="2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>
                <a:solidFill>
                  <a:srgbClr val="C00000"/>
                </a:solidFill>
                <a:latin typeface="Arial" pitchFamily="34" charset="0"/>
              </a:rPr>
              <a:t>colistin</a:t>
            </a:r>
            <a:r>
              <a:rPr lang="en-US" altLang="zh-TW" sz="2000" dirty="0">
                <a:solidFill>
                  <a:srgbClr val="000000"/>
                </a:solidFill>
                <a:latin typeface="Arial" pitchFamily="34" charset="0"/>
              </a:rPr>
              <a:t>; </a:t>
            </a:r>
            <a:r>
              <a:rPr lang="en-US" altLang="zh-TW" sz="2000" dirty="0" err="1">
                <a:solidFill>
                  <a:srgbClr val="000000"/>
                </a:solidFill>
                <a:latin typeface="Arial" pitchFamily="34" charset="0"/>
              </a:rPr>
              <a:t>giảm</a:t>
            </a:r>
            <a:r>
              <a:rPr lang="en-US" altLang="zh-TW" sz="2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latin typeface="Arial" pitchFamily="34" charset="0"/>
              </a:rPr>
              <a:t>được</a:t>
            </a:r>
            <a:r>
              <a:rPr lang="en-US" altLang="zh-TW" sz="2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latin typeface="Arial" pitchFamily="34" charset="0"/>
              </a:rPr>
              <a:t>tỷ</a:t>
            </a:r>
            <a:r>
              <a:rPr lang="en-US" altLang="zh-TW" sz="2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latin typeface="Arial" pitchFamily="34" charset="0"/>
              </a:rPr>
              <a:t>lệ</a:t>
            </a:r>
            <a:r>
              <a:rPr lang="en-US" altLang="zh-TW" sz="2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latin typeface="Arial" pitchFamily="34" charset="0"/>
              </a:rPr>
              <a:t>tử</a:t>
            </a:r>
            <a:r>
              <a:rPr lang="en-US" altLang="zh-TW" sz="2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latin typeface="Arial" pitchFamily="34" charset="0"/>
              </a:rPr>
              <a:t>vong</a:t>
            </a:r>
            <a:r>
              <a:rPr lang="en-US" altLang="zh-TW" sz="2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latin typeface="Arial" pitchFamily="34" charset="0"/>
              </a:rPr>
              <a:t>nếu</a:t>
            </a:r>
            <a:r>
              <a:rPr lang="en-US" altLang="zh-TW" sz="2000" dirty="0">
                <a:solidFill>
                  <a:srgbClr val="000000"/>
                </a:solidFill>
                <a:latin typeface="Arial" pitchFamily="34" charset="0"/>
              </a:rPr>
              <a:t> MIC </a:t>
            </a:r>
            <a:r>
              <a:rPr lang="en-US" altLang="zh-TW" sz="2000" dirty="0" err="1">
                <a:solidFill>
                  <a:srgbClr val="000000"/>
                </a:solidFill>
                <a:latin typeface="Arial" pitchFamily="34" charset="0"/>
              </a:rPr>
              <a:t>của</a:t>
            </a:r>
            <a:r>
              <a:rPr lang="en-US" altLang="zh-TW" sz="2000" dirty="0">
                <a:solidFill>
                  <a:srgbClr val="000000"/>
                </a:solidFill>
                <a:latin typeface="Arial" pitchFamily="34" charset="0"/>
              </a:rPr>
              <a:t> VK </a:t>
            </a:r>
            <a:r>
              <a:rPr lang="en-US" altLang="zh-TW" sz="2000" dirty="0" err="1">
                <a:solidFill>
                  <a:srgbClr val="000000"/>
                </a:solidFill>
                <a:latin typeface="Arial" pitchFamily="34" charset="0"/>
              </a:rPr>
              <a:t>gây</a:t>
            </a:r>
            <a:r>
              <a:rPr lang="en-US" altLang="zh-TW" sz="2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latin typeface="Arial" pitchFamily="34" charset="0"/>
              </a:rPr>
              <a:t>bệnh</a:t>
            </a:r>
            <a:r>
              <a:rPr lang="en-US" altLang="zh-TW" sz="2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latin typeface="Arial" pitchFamily="34" charset="0"/>
              </a:rPr>
              <a:t>đối</a:t>
            </a:r>
            <a:r>
              <a:rPr lang="en-US" altLang="zh-TW" sz="2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latin typeface="Arial" pitchFamily="34" charset="0"/>
              </a:rPr>
              <a:t>với</a:t>
            </a:r>
            <a:r>
              <a:rPr lang="en-US" altLang="zh-TW" sz="2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latin typeface="Arial" pitchFamily="34" charset="0"/>
              </a:rPr>
              <a:t>carbapenem</a:t>
            </a:r>
            <a:r>
              <a:rPr lang="en-US" altLang="zh-TW" sz="2000" dirty="0">
                <a:solidFill>
                  <a:srgbClr val="000000"/>
                </a:solidFill>
                <a:latin typeface="Arial" pitchFamily="34" charset="0"/>
              </a:rPr>
              <a:t> ≤ 4 mg/L (</a:t>
            </a:r>
            <a:r>
              <a:rPr lang="en-US" altLang="zh-TW" sz="2000" dirty="0" err="1">
                <a:solidFill>
                  <a:srgbClr val="000000"/>
                </a:solidFill>
                <a:latin typeface="Arial" pitchFamily="34" charset="0"/>
              </a:rPr>
              <a:t>và</a:t>
            </a:r>
            <a:r>
              <a:rPr lang="en-US" altLang="zh-TW" sz="2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latin typeface="Arial" pitchFamily="34" charset="0"/>
              </a:rPr>
              <a:t>có</a:t>
            </a:r>
            <a:r>
              <a:rPr lang="en-US" altLang="zh-TW" sz="2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latin typeface="Arial" pitchFamily="34" charset="0"/>
              </a:rPr>
              <a:t>thể</a:t>
            </a:r>
            <a:r>
              <a:rPr lang="en-US" altLang="zh-TW" sz="2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latin typeface="Arial" pitchFamily="34" charset="0"/>
              </a:rPr>
              <a:t>lên</a:t>
            </a:r>
            <a:r>
              <a:rPr lang="en-US" altLang="zh-TW" sz="2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latin typeface="Arial" pitchFamily="34" charset="0"/>
              </a:rPr>
              <a:t>đến</a:t>
            </a:r>
            <a:r>
              <a:rPr lang="en-US" altLang="zh-TW" sz="2000" dirty="0">
                <a:solidFill>
                  <a:srgbClr val="000000"/>
                </a:solidFill>
                <a:latin typeface="Arial" pitchFamily="34" charset="0"/>
              </a:rPr>
              <a:t> 8 mg/L) – </a:t>
            </a:r>
            <a:r>
              <a:rPr lang="en-US" altLang="zh-TW" sz="2000" dirty="0" err="1">
                <a:solidFill>
                  <a:srgbClr val="000000"/>
                </a:solidFill>
                <a:latin typeface="Arial" pitchFamily="34" charset="0"/>
              </a:rPr>
              <a:t>và</a:t>
            </a:r>
            <a:r>
              <a:rPr lang="en-US" altLang="zh-TW" sz="2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zh-TW" sz="2000" dirty="0" err="1">
                <a:solidFill>
                  <a:srgbClr val="C00000"/>
                </a:solidFill>
                <a:latin typeface="Arial" pitchFamily="34" charset="0"/>
              </a:rPr>
              <a:t>carbapenem</a:t>
            </a:r>
            <a:r>
              <a:rPr lang="en-US" altLang="zh-TW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altLang="zh-TW" sz="2000" dirty="0" err="1">
                <a:solidFill>
                  <a:srgbClr val="C00000"/>
                </a:solidFill>
                <a:latin typeface="Arial" pitchFamily="34" charset="0"/>
              </a:rPr>
              <a:t>được</a:t>
            </a:r>
            <a:r>
              <a:rPr lang="en-US" altLang="zh-TW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altLang="zh-TW" sz="2000" dirty="0" err="1">
                <a:solidFill>
                  <a:srgbClr val="C00000"/>
                </a:solidFill>
                <a:latin typeface="Arial" pitchFamily="34" charset="0"/>
              </a:rPr>
              <a:t>dùng</a:t>
            </a:r>
            <a:r>
              <a:rPr lang="en-US" altLang="zh-TW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altLang="zh-TW" sz="2000" dirty="0" err="1">
                <a:solidFill>
                  <a:srgbClr val="C00000"/>
                </a:solidFill>
                <a:latin typeface="Arial" pitchFamily="34" charset="0"/>
              </a:rPr>
              <a:t>với</a:t>
            </a:r>
            <a:r>
              <a:rPr lang="en-US" altLang="zh-TW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altLang="zh-TW" sz="2000" dirty="0" err="1">
                <a:solidFill>
                  <a:srgbClr val="C00000"/>
                </a:solidFill>
                <a:latin typeface="Arial" pitchFamily="34" charset="0"/>
              </a:rPr>
              <a:t>liều</a:t>
            </a:r>
            <a:r>
              <a:rPr lang="en-US" altLang="zh-TW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altLang="zh-TW" sz="2000" dirty="0" err="1">
                <a:solidFill>
                  <a:srgbClr val="C00000"/>
                </a:solidFill>
                <a:latin typeface="Arial" pitchFamily="34" charset="0"/>
              </a:rPr>
              <a:t>cao</a:t>
            </a:r>
            <a:r>
              <a:rPr lang="en-US" altLang="zh-TW" sz="2000" dirty="0">
                <a:solidFill>
                  <a:srgbClr val="C00000"/>
                </a:solidFill>
                <a:latin typeface="Arial" pitchFamily="34" charset="0"/>
              </a:rPr>
              <a:t> / </a:t>
            </a:r>
            <a:r>
              <a:rPr lang="en-US" altLang="zh-TW" sz="2000" dirty="0" err="1">
                <a:solidFill>
                  <a:srgbClr val="C00000"/>
                </a:solidFill>
                <a:latin typeface="Arial" pitchFamily="34" charset="0"/>
              </a:rPr>
              <a:t>truyền</a:t>
            </a:r>
            <a:r>
              <a:rPr lang="en-US" altLang="zh-TW" sz="2000" dirty="0">
                <a:solidFill>
                  <a:srgbClr val="C00000"/>
                </a:solidFill>
                <a:latin typeface="Arial" pitchFamily="34" charset="0"/>
              </a:rPr>
              <a:t> TM </a:t>
            </a:r>
            <a:r>
              <a:rPr lang="en-US" altLang="zh-TW" sz="2000" dirty="0" err="1">
                <a:solidFill>
                  <a:srgbClr val="C00000"/>
                </a:solidFill>
                <a:latin typeface="Arial" pitchFamily="34" charset="0"/>
              </a:rPr>
              <a:t>kéo</a:t>
            </a:r>
            <a:r>
              <a:rPr lang="en-US" altLang="zh-TW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altLang="zh-TW" sz="2000" dirty="0" err="1">
                <a:solidFill>
                  <a:srgbClr val="C00000"/>
                </a:solidFill>
                <a:latin typeface="Arial" pitchFamily="34" charset="0"/>
              </a:rPr>
              <a:t>dài</a:t>
            </a:r>
            <a:r>
              <a:rPr lang="en-US" altLang="zh-TW" sz="2000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endParaRPr lang="zh-TW" altLang="en-US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0134" y="1066801"/>
            <a:ext cx="8510412" cy="513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TW" sz="2400" b="1" dirty="0" err="1">
                <a:solidFill>
                  <a:srgbClr val="0000FF"/>
                </a:solidFill>
                <a:latin typeface="Verdana" pitchFamily="34" charset="0"/>
              </a:rPr>
              <a:t>Tóm</a:t>
            </a:r>
            <a:r>
              <a:rPr lang="en-US" altLang="zh-TW" sz="2400" b="1" dirty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en-US" altLang="zh-TW" sz="2400" b="1" dirty="0" err="1">
                <a:solidFill>
                  <a:srgbClr val="0000FF"/>
                </a:solidFill>
                <a:latin typeface="Verdana" pitchFamily="34" charset="0"/>
              </a:rPr>
              <a:t>lược</a:t>
            </a:r>
            <a:r>
              <a:rPr lang="en-US" altLang="zh-TW" sz="2400" b="1" dirty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en-US" altLang="zh-TW" sz="2400" b="1" dirty="0" err="1">
                <a:solidFill>
                  <a:srgbClr val="0000FF"/>
                </a:solidFill>
                <a:latin typeface="Verdana" pitchFamily="34" charset="0"/>
              </a:rPr>
              <a:t>các</a:t>
            </a:r>
            <a:r>
              <a:rPr lang="en-US" altLang="zh-TW" sz="2400" b="1" dirty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en-US" altLang="zh-TW" sz="2400" b="1" dirty="0" err="1">
                <a:solidFill>
                  <a:srgbClr val="0000FF"/>
                </a:solidFill>
                <a:latin typeface="Verdana" pitchFamily="34" charset="0"/>
              </a:rPr>
              <a:t>khuyến</a:t>
            </a:r>
            <a:r>
              <a:rPr lang="en-US" altLang="zh-TW" sz="2400" b="1" dirty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en-US" altLang="zh-TW" sz="2400" b="1" dirty="0" err="1" smtClean="0">
                <a:solidFill>
                  <a:srgbClr val="0000FF"/>
                </a:solidFill>
                <a:latin typeface="Verdana" pitchFamily="34" charset="0"/>
              </a:rPr>
              <a:t>cáo</a:t>
            </a:r>
            <a:r>
              <a:rPr lang="en-US" altLang="zh-TW" sz="2400" b="1" dirty="0" smtClean="0">
                <a:solidFill>
                  <a:srgbClr val="0000FF"/>
                </a:solidFill>
                <a:latin typeface="Verdana" pitchFamily="34" charset="0"/>
              </a:rPr>
              <a:t> 2013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58281678"/>
              </p:ext>
            </p:extLst>
          </p:nvPr>
        </p:nvGraphicFramePr>
        <p:xfrm>
          <a:off x="-2414587" y="-11372"/>
          <a:ext cx="2033587" cy="2877824"/>
        </p:xfrm>
        <a:graphic>
          <a:graphicData uri="http://schemas.openxmlformats.org/presentationml/2006/ole">
            <p:oleObj spid="_x0000_s3111" name="Acrobat Document" r:id="rId4" imgW="7563600" imgH="106848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854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3563" y="0"/>
            <a:ext cx="5476875" cy="751522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6727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133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1" y="0"/>
            <a:ext cx="6781800" cy="747712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5520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1" y="0"/>
            <a:ext cx="7239000" cy="747712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1909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229600" cy="69532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1714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82250" cy="136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98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136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7788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400" y="228600"/>
            <a:ext cx="93726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188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754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56243"/>
            <a:ext cx="9144000" cy="494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18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703" y="228602"/>
            <a:ext cx="4035973" cy="74929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Colistin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94738" cy="532447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Colistin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sẵn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cả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dạng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muối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sulfate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sulfomethyl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. </a:t>
            </a:r>
            <a:endParaRPr lang="en-US" sz="2400" dirty="0">
              <a:solidFill>
                <a:srgbClr val="0000FF"/>
              </a:solidFill>
              <a:latin typeface="+mj-lt"/>
              <a:cs typeface="Times New Roman" pitchFamily="18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Dạng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muối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sulfomethyl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colistin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dùng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truyền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tĩnh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mạch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+mj-lt"/>
              <a:cs typeface="Times New Roman" pitchFamily="18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Colistin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truyền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TM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dưới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dạng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như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colistimethate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. 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Mỗi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lọ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colistimethate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chứa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tương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đương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150 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mg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colistin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base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hoạt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 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Mỗi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milligram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colistin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base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tương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đương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30,000 UI</a:t>
            </a:r>
            <a:endParaRPr lang="en-US" sz="2400" dirty="0">
              <a:solidFill>
                <a:srgbClr val="0000FF"/>
              </a:solidFill>
              <a:latin typeface="+mj-lt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Liều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colistimethate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chức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thận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bình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2.5 - 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mg/kg/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chia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2-4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Liều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colistimethate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xơ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nang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5- 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mg/kg/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chia 3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820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402786" cy="523875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Colistin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?”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504496" y="819808"/>
            <a:ext cx="8176659" cy="2837792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  <a:buNone/>
            </a:pPr>
            <a:r>
              <a:rPr lang="en-US" sz="2800" b="1" dirty="0" err="1" smtClean="0">
                <a:solidFill>
                  <a:srgbClr val="CC3300"/>
                </a:solidFill>
              </a:rPr>
              <a:t>Hạn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chế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của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đơn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trị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liệu</a:t>
            </a:r>
            <a:r>
              <a:rPr lang="en-US" sz="2800" b="1" dirty="0" smtClean="0">
                <a:solidFill>
                  <a:srgbClr val="CC3300"/>
                </a:solidFill>
              </a:rPr>
              <a:t>: 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FF"/>
                </a:solidFill>
              </a:rPr>
              <a:t>-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Mutant Prevention Concentration - MPC</a:t>
            </a:r>
            <a:r>
              <a:rPr lang="en-US" sz="24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colistin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MDR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họạt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40000"/>
              </a:lnSpc>
              <a:buFont typeface="Arial" charset="0"/>
              <a:buChar char="•"/>
            </a:pPr>
            <a:endParaRPr lang="en-US" sz="1800" dirty="0" smtClean="0"/>
          </a:p>
          <a:p>
            <a:pPr>
              <a:lnSpc>
                <a:spcPct val="140000"/>
              </a:lnSpc>
              <a:buFont typeface="Arial" charset="0"/>
              <a:buChar char="•"/>
            </a:pPr>
            <a:endParaRPr lang="en-US" dirty="0" smtClean="0"/>
          </a:p>
          <a:p>
            <a:pPr>
              <a:lnSpc>
                <a:spcPct val="140000"/>
              </a:lnSpc>
              <a:buFont typeface="Arial" charset="0"/>
              <a:buChar char="•"/>
            </a:pPr>
            <a:endParaRPr lang="en-US" dirty="0" smtClean="0"/>
          </a:p>
          <a:p>
            <a:pPr lvl="2">
              <a:lnSpc>
                <a:spcPct val="140000"/>
              </a:lnSpc>
            </a:pPr>
            <a:endParaRPr lang="en-US" sz="1200" dirty="0" smtClean="0"/>
          </a:p>
          <a:p>
            <a:pPr>
              <a:lnSpc>
                <a:spcPct val="140000"/>
              </a:lnSpc>
              <a:buFont typeface="Arial" charset="0"/>
              <a:buChar char="•"/>
            </a:pPr>
            <a:endParaRPr lang="en-US" sz="1600" dirty="0" smtClean="0"/>
          </a:p>
          <a:p>
            <a:pPr>
              <a:lnSpc>
                <a:spcPct val="140000"/>
              </a:lnSpc>
              <a:buFont typeface="Arial" charset="0"/>
              <a:buChar char="•"/>
            </a:pPr>
            <a:endParaRPr lang="en-US" dirty="0" smtClean="0"/>
          </a:p>
          <a:p>
            <a:pPr>
              <a:lnSpc>
                <a:spcPct val="140000"/>
              </a:lnSpc>
            </a:pPr>
            <a:endParaRPr lang="en-US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154682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9517175"/>
              </p:ext>
            </p:extLst>
          </p:nvPr>
        </p:nvGraphicFramePr>
        <p:xfrm>
          <a:off x="210208" y="4114800"/>
          <a:ext cx="5493406" cy="2427650"/>
        </p:xfrm>
        <a:graphic>
          <a:graphicData uri="http://schemas.openxmlformats.org/drawingml/2006/table">
            <a:tbl>
              <a:tblPr/>
              <a:tblGrid>
                <a:gridCol w="25635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22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75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28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Regimens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Mortality Rates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46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Combination therapy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(Group 2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Carbapenems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Colistin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(8.3%)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33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Monotherapy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(One active drug)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27% (10/37)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33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Inappropriate empirical therapy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27.8% (5/18)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33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Inappropriate definitive therapy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28.6% (4/14)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9422" name="Text Box 59"/>
          <p:cNvSpPr txBox="1">
            <a:spLocks noChangeArrowheads="1"/>
          </p:cNvSpPr>
          <p:nvPr/>
        </p:nvSpPr>
        <p:spPr bwMode="auto">
          <a:xfrm>
            <a:off x="6334235" y="6258912"/>
            <a:ext cx="28097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i="1" dirty="0" err="1">
                <a:latin typeface="Arial Narrow" pitchFamily="34" charset="0"/>
              </a:rPr>
              <a:t>Antimicrob</a:t>
            </a:r>
            <a:r>
              <a:rPr lang="en-US" sz="1400" i="1" dirty="0">
                <a:latin typeface="Arial Narrow" pitchFamily="34" charset="0"/>
              </a:rPr>
              <a:t> Agents </a:t>
            </a:r>
            <a:r>
              <a:rPr lang="en-US" sz="1400" i="1" dirty="0" err="1">
                <a:latin typeface="Arial Narrow" pitchFamily="34" charset="0"/>
              </a:rPr>
              <a:t>Chemot</a:t>
            </a:r>
            <a:r>
              <a:rPr lang="en-US" sz="1400" i="1" dirty="0">
                <a:latin typeface="Arial Narrow" pitchFamily="34" charset="0"/>
              </a:rPr>
              <a:t> 2009;53:1868-73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27701" y="4330700"/>
            <a:ext cx="2920999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40000"/>
              </a:lnSpc>
              <a:buFont typeface="Arial" pitchFamily="34" charset="0"/>
              <a:buChar char="•"/>
            </a:pPr>
            <a:r>
              <a:rPr lang="en-US" dirty="0" err="1">
                <a:solidFill>
                  <a:srgbClr val="800000"/>
                </a:solidFill>
              </a:rPr>
              <a:t>Hiệu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quả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hiệp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đồng</a:t>
            </a:r>
            <a:endParaRPr lang="en-US" dirty="0">
              <a:solidFill>
                <a:srgbClr val="800000"/>
              </a:solidFill>
            </a:endParaRPr>
          </a:p>
          <a:p>
            <a:pPr marL="285750" indent="-285750">
              <a:lnSpc>
                <a:spcPct val="140000"/>
              </a:lnSpc>
              <a:buFont typeface="Arial" pitchFamily="34" charset="0"/>
              <a:buChar char="•"/>
            </a:pPr>
            <a:r>
              <a:rPr lang="en-US" dirty="0" err="1">
                <a:solidFill>
                  <a:srgbClr val="800000"/>
                </a:solidFill>
              </a:rPr>
              <a:t>Liều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thấp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để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giảm</a:t>
            </a:r>
            <a:r>
              <a:rPr lang="en-US" dirty="0">
                <a:solidFill>
                  <a:srgbClr val="800000"/>
                </a:solidFill>
              </a:rPr>
              <a:t>  </a:t>
            </a:r>
            <a:r>
              <a:rPr lang="en-US" dirty="0" err="1">
                <a:solidFill>
                  <a:srgbClr val="800000"/>
                </a:solidFill>
              </a:rPr>
              <a:t>độc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tính</a:t>
            </a:r>
            <a:endParaRPr lang="en-US" dirty="0">
              <a:solidFill>
                <a:srgbClr val="800000"/>
              </a:solidFill>
            </a:endParaRPr>
          </a:p>
          <a:p>
            <a:pPr marL="285750" indent="-285750">
              <a:lnSpc>
                <a:spcPct val="140000"/>
              </a:lnSpc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800000"/>
                </a:solidFill>
              </a:rPr>
              <a:t>Ngăn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ngừa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kháng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thuốc</a:t>
            </a:r>
            <a:endParaRPr lang="en-US" dirty="0">
              <a:solidFill>
                <a:srgbClr val="8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1761618"/>
              </p:ext>
            </p:extLst>
          </p:nvPr>
        </p:nvGraphicFramePr>
        <p:xfrm>
          <a:off x="-1557337" y="0"/>
          <a:ext cx="1557337" cy="2084048"/>
        </p:xfrm>
        <a:graphic>
          <a:graphicData uri="http://schemas.openxmlformats.org/presentationml/2006/ole">
            <p:oleObj spid="_x0000_s5158" name="Acrobat Document" r:id="rId4" imgW="7436520" imgH="99360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31881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39275" cy="1260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7904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82200" cy="136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8645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905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</a:t>
            </a:r>
            <a:r>
              <a:rPr lang="en-US" b="1" dirty="0" smtClean="0"/>
              <a:t>he </a:t>
            </a:r>
            <a:r>
              <a:rPr lang="en-US" b="1" dirty="0"/>
              <a:t>Lancet Infectious </a:t>
            </a:r>
            <a:r>
              <a:rPr lang="en-US" b="1" dirty="0" smtClean="0"/>
              <a:t>Diseases</a:t>
            </a:r>
            <a:br>
              <a:rPr lang="en-US" b="1" dirty="0" smtClean="0"/>
            </a:br>
            <a:r>
              <a:rPr lang="en-US" b="1" dirty="0"/>
              <a:t> </a:t>
            </a:r>
            <a:r>
              <a:rPr lang="en-US" b="1" dirty="0" smtClean="0"/>
              <a:t>              </a:t>
            </a:r>
            <a:r>
              <a:rPr lang="en-US" sz="2400" b="1" dirty="0" smtClean="0"/>
              <a:t>Yi - Yun Liu and al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> </a:t>
            </a:r>
            <a:r>
              <a:rPr lang="en-US" b="1" dirty="0" smtClean="0"/>
              <a:t>            </a:t>
            </a:r>
            <a:r>
              <a:rPr lang="en-US" sz="2200" b="1" dirty="0">
                <a:hlinkClick r:id="rId2"/>
              </a:rPr>
              <a:t>Volume 16, No. 2</a:t>
            </a:r>
            <a:r>
              <a:rPr lang="en-US" sz="2200" dirty="0"/>
              <a:t>, p161–168, February 2016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Emergence of plasmid-mediated </a:t>
            </a:r>
            <a:r>
              <a:rPr lang="en-US" b="1" dirty="0" err="1"/>
              <a:t>colistin</a:t>
            </a:r>
            <a:r>
              <a:rPr lang="en-US" b="1" dirty="0"/>
              <a:t> resistance mechanism MCR-1 in animals and human beings in China: a microbiological and molecular biological study</a:t>
            </a:r>
          </a:p>
        </p:txBody>
      </p:sp>
    </p:spTree>
    <p:extLst>
      <p:ext uri="{BB962C8B-B14F-4D97-AF65-F5344CB8AC3E}">
        <p14:creationId xmlns:p14="http://schemas.microsoft.com/office/powerpoint/2010/main" xmlns="" val="318175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Findings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We observed </a:t>
            </a:r>
            <a:r>
              <a:rPr lang="en-US" i="1" dirty="0"/>
              <a:t>mcr-1</a:t>
            </a:r>
            <a:r>
              <a:rPr lang="en-US" dirty="0"/>
              <a:t> carriage in </a:t>
            </a:r>
            <a:r>
              <a:rPr lang="en-US" i="1" dirty="0"/>
              <a:t>E coli</a:t>
            </a:r>
            <a:r>
              <a:rPr lang="en-US" dirty="0"/>
              <a:t> isolates collected from 78 (15%) of 523 samples of raw meat and 166 (21%) of 804 animals during 2011–14, and 16 (1%) of 1322 samples from inpatients with infection.</a:t>
            </a:r>
          </a:p>
        </p:txBody>
      </p:sp>
    </p:spTree>
    <p:extLst>
      <p:ext uri="{BB962C8B-B14F-4D97-AF65-F5344CB8AC3E}">
        <p14:creationId xmlns:p14="http://schemas.microsoft.com/office/powerpoint/2010/main" xmlns="" val="378346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066800"/>
            <a:ext cx="8382000" cy="5638800"/>
          </a:xfrm>
        </p:spPr>
      </p:pic>
    </p:spTree>
    <p:extLst>
      <p:ext uri="{BB962C8B-B14F-4D97-AF65-F5344CB8AC3E}">
        <p14:creationId xmlns:p14="http://schemas.microsoft.com/office/powerpoint/2010/main" xmlns="" val="160234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219200"/>
            <a:ext cx="8534399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218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1" y="138502"/>
            <a:ext cx="7467600" cy="95567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khuẩn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Gr(-) </a:t>
            </a:r>
            <a:b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polymyxin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29704"/>
            <a:ext cx="8763000" cy="49976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err="1" smtClean="0">
                <a:solidFill>
                  <a:srgbClr val="0000FF"/>
                </a:solidFill>
              </a:rPr>
              <a:t>Liệu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pháp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kết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hợp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</a:p>
          <a:p>
            <a:pPr lvl="1">
              <a:lnSpc>
                <a:spcPct val="120000"/>
              </a:lnSpc>
            </a:pPr>
            <a:r>
              <a:rPr lang="en-US" sz="2400" b="1" dirty="0" err="1" smtClean="0">
                <a:solidFill>
                  <a:srgbClr val="800000"/>
                </a:solidFill>
              </a:rPr>
              <a:t>Carbapenems</a:t>
            </a:r>
            <a:r>
              <a:rPr lang="en-US" sz="2400" b="1" dirty="0" smtClean="0">
                <a:solidFill>
                  <a:srgbClr val="800000"/>
                </a:solidFill>
              </a:rPr>
              <a:t> ( </a:t>
            </a:r>
            <a:r>
              <a:rPr lang="en-US" sz="2400" b="1" dirty="0" err="1" smtClean="0">
                <a:solidFill>
                  <a:srgbClr val="800000"/>
                </a:solidFill>
              </a:rPr>
              <a:t>Nhóm</a:t>
            </a:r>
            <a:r>
              <a:rPr lang="en-US" sz="2400" b="1" dirty="0" smtClean="0">
                <a:solidFill>
                  <a:srgbClr val="800000"/>
                </a:solidFill>
              </a:rPr>
              <a:t> I + </a:t>
            </a:r>
            <a:r>
              <a:rPr lang="en-US" sz="2400" b="1" dirty="0" err="1" smtClean="0">
                <a:solidFill>
                  <a:srgbClr val="800000"/>
                </a:solidFill>
              </a:rPr>
              <a:t>Nhóm</a:t>
            </a:r>
            <a:r>
              <a:rPr lang="en-US" sz="2400" b="1" dirty="0" smtClean="0">
                <a:solidFill>
                  <a:srgbClr val="800000"/>
                </a:solidFill>
              </a:rPr>
              <a:t> 2)</a:t>
            </a:r>
          </a:p>
          <a:p>
            <a:pPr lvl="1">
              <a:lnSpc>
                <a:spcPct val="120000"/>
              </a:lnSpc>
            </a:pPr>
            <a:r>
              <a:rPr lang="en-US" sz="2400" b="1" dirty="0" smtClean="0">
                <a:solidFill>
                  <a:srgbClr val="800000"/>
                </a:solidFill>
              </a:rPr>
              <a:t>Rifampicin</a:t>
            </a:r>
            <a:r>
              <a:rPr lang="en-US" sz="2400" b="1" baseline="30000" dirty="0" smtClean="0">
                <a:solidFill>
                  <a:srgbClr val="800000"/>
                </a:solidFill>
                <a:sym typeface="Symbol" pitchFamily="18" charset="2"/>
              </a:rPr>
              <a:t></a:t>
            </a:r>
            <a:endParaRPr lang="en-US" sz="2400" b="1" dirty="0" smtClean="0">
              <a:solidFill>
                <a:srgbClr val="8000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2400" b="1" dirty="0" err="1" smtClean="0">
                <a:solidFill>
                  <a:srgbClr val="800000"/>
                </a:solidFill>
              </a:rPr>
              <a:t>Tigecycline</a:t>
            </a:r>
            <a:r>
              <a:rPr lang="en-US" sz="2400" b="1" dirty="0" smtClean="0">
                <a:solidFill>
                  <a:srgbClr val="800000"/>
                </a:solidFill>
              </a:rPr>
              <a:t>*</a:t>
            </a:r>
            <a:r>
              <a:rPr lang="en-US" sz="2400" b="1" baseline="30000" dirty="0" smtClean="0">
                <a:solidFill>
                  <a:srgbClr val="800000"/>
                </a:solidFill>
              </a:rPr>
              <a:t>#</a:t>
            </a:r>
            <a:endParaRPr lang="en-US" sz="2400" b="1" dirty="0" smtClean="0">
              <a:solidFill>
                <a:srgbClr val="80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 err="1" smtClean="0">
                <a:solidFill>
                  <a:srgbClr val="0000FF"/>
                </a:solidFill>
              </a:rPr>
              <a:t>Thay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thế</a:t>
            </a:r>
            <a:endParaRPr lang="en-US" dirty="0" smtClean="0">
              <a:solidFill>
                <a:srgbClr val="0000FF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2400" dirty="0" err="1" smtClean="0">
                <a:solidFill>
                  <a:srgbClr val="800000"/>
                </a:solidFill>
              </a:rPr>
              <a:t>Fosfomyin</a:t>
            </a:r>
            <a:r>
              <a:rPr lang="en-US" sz="2400" baseline="30000" dirty="0" smtClean="0">
                <a:solidFill>
                  <a:srgbClr val="800000"/>
                </a:solidFill>
              </a:rPr>
              <a:t># </a:t>
            </a:r>
            <a:r>
              <a:rPr lang="en-US" sz="2400" dirty="0" smtClean="0">
                <a:solidFill>
                  <a:srgbClr val="800000"/>
                </a:solidFill>
              </a:rPr>
              <a:t>(</a:t>
            </a:r>
            <a:r>
              <a:rPr lang="en-US" sz="2400" dirty="0" err="1" smtClean="0">
                <a:solidFill>
                  <a:srgbClr val="800000"/>
                </a:solidFill>
              </a:rPr>
              <a:t>chỉ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</a:rPr>
              <a:t>có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</a:rPr>
              <a:t>số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</a:rPr>
              <a:t>liệu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</a:rPr>
              <a:t>nhiễm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</a:rPr>
              <a:t>trùng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</a:rPr>
              <a:t>niệu</a:t>
            </a:r>
            <a:r>
              <a:rPr lang="en-US" sz="2400" dirty="0" smtClean="0">
                <a:solidFill>
                  <a:srgbClr val="800000"/>
                </a:solidFill>
              </a:rPr>
              <a:t>)  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28600" y="4493172"/>
            <a:ext cx="78486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Tigecycline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KS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(bacteriostatic) 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thích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hợp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điều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trị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nhiễm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khuẩn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huyết</a:t>
            </a:r>
            <a:endParaRPr lang="en-US" sz="20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pseudomonas </a:t>
            </a:r>
            <a:endParaRPr lang="en-US" sz="20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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Là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thuốc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dự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trữ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en-US" sz="20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358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CA LÂM SÀNG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BN NAM 57 TUỔI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XHTH-LOÉT DẠ DÀY –ĐT SAINT PAUL 20 NGÀY ( ARDS)-MỔ CẦM MÁU THÂN VỊ -ICU VĐ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MỔ CẮT 2/3 DD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VIÊM PHỔI THỞ MÁY –VAP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SỐT CAO LIÊN TỤC 39-40 , BC TĂNG CAO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X-QUANG : VIÊM PHỔI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VK :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CARBAPENEM RESISTANT  ACINETOBACTER BAUMANNII and KLEBSIELLA PNEUMONIAE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CA LÂM SÀNG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KHÁNG SINH</a:t>
            </a:r>
          </a:p>
          <a:p>
            <a:pPr marL="109728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COLISTIN 6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TIENAM   3g/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TIGECYCLIN 100 mg Loading Dose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50mg/12h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6</a:t>
            </a: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943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CA LÂM SÀNG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Giảm</a:t>
            </a:r>
            <a:r>
              <a:rPr lang="en-US" dirty="0" smtClean="0"/>
              <a:t> </a:t>
            </a:r>
            <a:r>
              <a:rPr lang="en-US" dirty="0" err="1" smtClean="0"/>
              <a:t>sốt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8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hết</a:t>
            </a:r>
            <a:r>
              <a:rPr lang="en-US" dirty="0" smtClean="0"/>
              <a:t> </a:t>
            </a:r>
            <a:r>
              <a:rPr lang="en-US" dirty="0" err="1" smtClean="0"/>
              <a:t>sốt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10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KS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14 </a:t>
            </a:r>
            <a:r>
              <a:rPr lang="en-US" dirty="0" err="1" smtClean="0"/>
              <a:t>ngày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434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:\DCIM\158_1205\IMG_32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626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862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38199" y="0"/>
            <a:ext cx="13030200" cy="943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1371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:\DCIM\158_1205\IMG_32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9600"/>
            <a:ext cx="6019800" cy="5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453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:\DCIM\158_1205\IMG_32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38200"/>
            <a:ext cx="5334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776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 </a:t>
            </a:r>
            <a:r>
              <a:rPr lang="en-US" dirty="0" err="1" smtClean="0"/>
              <a:t>khuẩn</a:t>
            </a:r>
            <a:r>
              <a:rPr lang="en-US" dirty="0" smtClean="0"/>
              <a:t> Gram (-) </a:t>
            </a:r>
            <a:r>
              <a:rPr lang="en-US" dirty="0" err="1" smtClean="0"/>
              <a:t>đa</a:t>
            </a:r>
            <a:r>
              <a:rPr lang="en-US" dirty="0" smtClean="0"/>
              <a:t> </a:t>
            </a:r>
            <a:r>
              <a:rPr lang="en-US" dirty="0" err="1" smtClean="0"/>
              <a:t>kháng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thách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lâm</a:t>
            </a:r>
            <a:r>
              <a:rPr lang="en-US" dirty="0" smtClean="0"/>
              <a:t> </a:t>
            </a:r>
            <a:r>
              <a:rPr lang="en-US" dirty="0" err="1" smtClean="0"/>
              <a:t>sàng</a:t>
            </a:r>
            <a:endParaRPr lang="en-US" dirty="0" smtClean="0"/>
          </a:p>
          <a:p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lựa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KS </a:t>
            </a:r>
            <a:r>
              <a:rPr lang="en-US" dirty="0" err="1" smtClean="0"/>
              <a:t>hiện</a:t>
            </a:r>
            <a:r>
              <a:rPr lang="en-US" dirty="0" smtClean="0"/>
              <a:t> nay </a:t>
            </a:r>
            <a:r>
              <a:rPr lang="en-US" dirty="0" err="1" smtClean="0"/>
              <a:t>còn</a:t>
            </a:r>
            <a:r>
              <a:rPr lang="en-US" dirty="0" smtClean="0"/>
              <a:t> </a:t>
            </a:r>
            <a:r>
              <a:rPr lang="en-US" dirty="0" err="1" smtClean="0"/>
              <a:t>hạn</a:t>
            </a:r>
            <a:r>
              <a:rPr lang="en-US" dirty="0" smtClean="0"/>
              <a:t> </a:t>
            </a:r>
            <a:r>
              <a:rPr lang="en-US" dirty="0" err="1" smtClean="0"/>
              <a:t>chế</a:t>
            </a:r>
            <a:r>
              <a:rPr lang="en-US" dirty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chứng</a:t>
            </a:r>
            <a:r>
              <a:rPr lang="en-US" dirty="0" smtClean="0"/>
              <a:t> y </a:t>
            </a:r>
            <a:r>
              <a:rPr lang="en-US" dirty="0" err="1" smtClean="0"/>
              <a:t>khoa</a:t>
            </a:r>
            <a:r>
              <a:rPr lang="en-US" dirty="0" smtClean="0"/>
              <a:t> </a:t>
            </a:r>
            <a:r>
              <a:rPr lang="en-US" dirty="0" err="1" smtClean="0"/>
              <a:t>còn</a:t>
            </a:r>
            <a:r>
              <a:rPr lang="en-US" dirty="0" smtClean="0"/>
              <a:t> </a:t>
            </a:r>
            <a:r>
              <a:rPr lang="en-US" dirty="0" err="1" smtClean="0"/>
              <a:t>thiếu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tin </a:t>
            </a:r>
            <a:r>
              <a:rPr lang="en-US" dirty="0" err="1" smtClean="0"/>
              <a:t>cậy</a:t>
            </a:r>
            <a:r>
              <a:rPr lang="en-US" dirty="0" smtClean="0"/>
              <a:t> </a:t>
            </a:r>
            <a:r>
              <a:rPr lang="en-US" dirty="0" err="1" smtClean="0"/>
              <a:t>chưa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KS ( </a:t>
            </a:r>
            <a:r>
              <a:rPr lang="en-US" dirty="0" err="1" smtClean="0"/>
              <a:t>Colistin</a:t>
            </a:r>
            <a:r>
              <a:rPr lang="en-US" dirty="0" smtClean="0"/>
              <a:t> + </a:t>
            </a:r>
            <a:r>
              <a:rPr lang="en-US" dirty="0" err="1" smtClean="0"/>
              <a:t>Carbapenem</a:t>
            </a:r>
            <a:r>
              <a:rPr lang="en-US" dirty="0" smtClean="0"/>
              <a:t>) </a:t>
            </a:r>
            <a:r>
              <a:rPr lang="en-US" dirty="0" err="1" smtClean="0"/>
              <a:t>hiện</a:t>
            </a:r>
            <a:r>
              <a:rPr lang="en-US" dirty="0" smtClean="0"/>
              <a:t> nay </a:t>
            </a:r>
            <a:r>
              <a:rPr lang="en-US" dirty="0" err="1" smtClean="0"/>
              <a:t>vẫn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khuyến</a:t>
            </a:r>
            <a:r>
              <a:rPr lang="en-US" dirty="0" smtClean="0"/>
              <a:t> </a:t>
            </a:r>
            <a:r>
              <a:rPr lang="en-US" dirty="0" err="1" smtClean="0"/>
              <a:t>cáo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giới</a:t>
            </a:r>
            <a:r>
              <a:rPr lang="en-US" dirty="0" smtClean="0"/>
              <a:t>.</a:t>
            </a: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413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oshiba\Desktop\Flower-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85800" y="1992872"/>
            <a:ext cx="5562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chemeClr val="tx2">
                    <a:lumMod val="25000"/>
                  </a:schemeClr>
                </a:solidFill>
              </a:rPr>
              <a:t>Trân trọng cảm ơn </a:t>
            </a:r>
          </a:p>
        </p:txBody>
      </p:sp>
    </p:spTree>
    <p:extLst>
      <p:ext uri="{BB962C8B-B14F-4D97-AF65-F5344CB8AC3E}">
        <p14:creationId xmlns:p14="http://schemas.microsoft.com/office/powerpoint/2010/main" xmlns="" val="334801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52400"/>
            <a:ext cx="12601575" cy="943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537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Geneva"/>
              <a:cs typeface="Geneva"/>
            </a:endParaRPr>
          </a:p>
        </p:txBody>
      </p:sp>
      <p:pic>
        <p:nvPicPr>
          <p:cNvPr id="788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88" y="0"/>
            <a:ext cx="7364412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TextBox 4"/>
          <p:cNvSpPr txBox="1">
            <a:spLocks noChangeArrowheads="1"/>
          </p:cNvSpPr>
          <p:nvPr/>
        </p:nvSpPr>
        <p:spPr bwMode="auto">
          <a:xfrm>
            <a:off x="225425" y="6488113"/>
            <a:ext cx="6477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JAMA, December 2, 2009—Vol 302, No. 21</a:t>
            </a:r>
          </a:p>
        </p:txBody>
      </p:sp>
      <p:sp>
        <p:nvSpPr>
          <p:cNvPr id="78854" name="TextBox 2"/>
          <p:cNvSpPr txBox="1">
            <a:spLocks noChangeArrowheads="1"/>
          </p:cNvSpPr>
          <p:nvPr/>
        </p:nvSpPr>
        <p:spPr bwMode="auto">
          <a:xfrm>
            <a:off x="225425" y="1582738"/>
            <a:ext cx="8537575" cy="7080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Một điều tra toàn cầu, N= 13,796 BN ở 1,265 khoa ICU, 75 quốc gia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7087 BN nhiễm khuẩn</a:t>
            </a: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2000">
                <a:solidFill>
                  <a:srgbClr val="0000CC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(Nhiễm khuẩn hô hấp chiếm 63.5%)</a:t>
            </a:r>
          </a:p>
        </p:txBody>
      </p:sp>
      <p:pic>
        <p:nvPicPr>
          <p:cNvPr id="7885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08263"/>
            <a:ext cx="6237288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1648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457200"/>
            <a:ext cx="8610600" cy="838200"/>
          </a:xfrm>
        </p:spPr>
        <p:txBody>
          <a:bodyPr/>
          <a:lstStyle/>
          <a:p>
            <a:r>
              <a:rPr lang="en-US" sz="3600" b="0" dirty="0" smtClean="0">
                <a:solidFill>
                  <a:srgbClr val="C00000"/>
                </a:solidFill>
              </a:rPr>
              <a:t>VK Gr(-) </a:t>
            </a:r>
            <a:r>
              <a:rPr lang="en-US" sz="3600" b="0" dirty="0" err="1" smtClean="0">
                <a:solidFill>
                  <a:srgbClr val="C00000"/>
                </a:solidFill>
              </a:rPr>
              <a:t>là</a:t>
            </a:r>
            <a:r>
              <a:rPr lang="en-US" sz="3600" b="0" dirty="0" smtClean="0">
                <a:solidFill>
                  <a:srgbClr val="C00000"/>
                </a:solidFill>
              </a:rPr>
              <a:t> </a:t>
            </a:r>
            <a:r>
              <a:rPr lang="en-US" sz="3600" b="0" dirty="0" err="1" smtClean="0">
                <a:solidFill>
                  <a:srgbClr val="C00000"/>
                </a:solidFill>
              </a:rPr>
              <a:t>tác</a:t>
            </a:r>
            <a:r>
              <a:rPr lang="en-US" sz="3600" b="0" dirty="0" smtClean="0">
                <a:solidFill>
                  <a:srgbClr val="C00000"/>
                </a:solidFill>
              </a:rPr>
              <a:t> </a:t>
            </a:r>
            <a:r>
              <a:rPr lang="en-US" sz="3600" b="0" dirty="0" err="1" smtClean="0">
                <a:solidFill>
                  <a:srgbClr val="C00000"/>
                </a:solidFill>
              </a:rPr>
              <a:t>nhân</a:t>
            </a:r>
            <a:r>
              <a:rPr lang="en-US" sz="3600" b="0" dirty="0" smtClean="0">
                <a:solidFill>
                  <a:srgbClr val="C00000"/>
                </a:solidFill>
              </a:rPr>
              <a:t> </a:t>
            </a:r>
            <a:r>
              <a:rPr lang="en-US" sz="3600" b="0" dirty="0" err="1" smtClean="0">
                <a:solidFill>
                  <a:srgbClr val="C00000"/>
                </a:solidFill>
              </a:rPr>
              <a:t>chính</a:t>
            </a:r>
            <a:r>
              <a:rPr lang="en-US" sz="3600" b="0" dirty="0" smtClean="0">
                <a:solidFill>
                  <a:srgbClr val="C00000"/>
                </a:solidFill>
              </a:rPr>
              <a:t> NKBV</a:t>
            </a:r>
            <a:endParaRPr lang="en-US" sz="3600" b="0" dirty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1905000"/>
          <a:ext cx="3733800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81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56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Tỷ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lệ</a:t>
                      </a:r>
                      <a:r>
                        <a:rPr lang="en-US" baseline="0" dirty="0" smtClean="0"/>
                        <a:t>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err="1" smtClean="0">
                          <a:solidFill>
                            <a:srgbClr val="000099"/>
                          </a:solidFill>
                        </a:rPr>
                        <a:t>Klebsiella</a:t>
                      </a:r>
                      <a:endParaRPr lang="en-US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99"/>
                          </a:solidFill>
                        </a:rPr>
                        <a:t>25.39</a:t>
                      </a:r>
                    </a:p>
                    <a:p>
                      <a:endParaRPr lang="en-US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err="1" smtClean="0">
                          <a:solidFill>
                            <a:srgbClr val="000099"/>
                          </a:solidFill>
                        </a:rPr>
                        <a:t>Acinetobacter</a:t>
                      </a:r>
                      <a:r>
                        <a:rPr lang="en-US" b="1" i="1" dirty="0" smtClean="0">
                          <a:solidFill>
                            <a:srgbClr val="000099"/>
                          </a:solidFill>
                        </a:rPr>
                        <a:t>	</a:t>
                      </a:r>
                      <a:endParaRPr lang="en-US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0099"/>
                          </a:solidFill>
                        </a:rPr>
                        <a:t>17.9</a:t>
                      </a:r>
                    </a:p>
                    <a:p>
                      <a:endParaRPr lang="en-US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err="1" smtClean="0">
                          <a:solidFill>
                            <a:srgbClr val="000099"/>
                          </a:solidFill>
                        </a:rPr>
                        <a:t>E.Coli</a:t>
                      </a:r>
                      <a:r>
                        <a:rPr lang="en-US" b="1" i="1" dirty="0" smtClean="0">
                          <a:solidFill>
                            <a:srgbClr val="000099"/>
                          </a:solidFill>
                        </a:rPr>
                        <a:t> 	</a:t>
                      </a:r>
                      <a:endParaRPr lang="en-US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0099"/>
                          </a:solidFill>
                        </a:rPr>
                        <a:t>16.23</a:t>
                      </a:r>
                    </a:p>
                    <a:p>
                      <a:endParaRPr lang="en-US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solidFill>
                            <a:srgbClr val="000099"/>
                          </a:solidFill>
                        </a:rPr>
                        <a:t>Pseudomonas</a:t>
                      </a:r>
                      <a:endParaRPr lang="en-US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0099"/>
                          </a:solidFill>
                        </a:rPr>
                        <a:t>9.9</a:t>
                      </a:r>
                    </a:p>
                    <a:p>
                      <a:endParaRPr lang="en-US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99"/>
                          </a:solidFill>
                        </a:rPr>
                        <a:t>Gr (-) </a:t>
                      </a:r>
                      <a:r>
                        <a:rPr lang="en-US" b="1" dirty="0" err="1" smtClean="0">
                          <a:solidFill>
                            <a:srgbClr val="000099"/>
                          </a:solidFill>
                        </a:rPr>
                        <a:t>khác</a:t>
                      </a:r>
                      <a:endParaRPr lang="en-US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99"/>
                          </a:solidFill>
                        </a:rPr>
                        <a:t>9.83</a:t>
                      </a:r>
                      <a:endParaRPr lang="en-US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1" dirty="0" smtClean="0">
                          <a:solidFill>
                            <a:srgbClr val="000099"/>
                          </a:solidFill>
                        </a:rPr>
                        <a:t>Gr (+)	</a:t>
                      </a:r>
                      <a:endParaRPr lang="en-US" b="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99"/>
                          </a:solidFill>
                        </a:rPr>
                        <a:t>20.75</a:t>
                      </a:r>
                    </a:p>
                    <a:p>
                      <a:endParaRPr lang="en-US" b="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" y="61722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C0C0C"/>
                </a:solidFill>
              </a:rPr>
              <a:t>Y </a:t>
            </a:r>
            <a:r>
              <a:rPr lang="en-US" dirty="0" err="1">
                <a:solidFill>
                  <a:srgbClr val="0C0C0C"/>
                </a:solidFill>
              </a:rPr>
              <a:t>Học</a:t>
            </a:r>
            <a:r>
              <a:rPr lang="en-US" dirty="0">
                <a:solidFill>
                  <a:srgbClr val="0C0C0C"/>
                </a:solidFill>
              </a:rPr>
              <a:t> TP. </a:t>
            </a:r>
            <a:r>
              <a:rPr lang="en-US" dirty="0" err="1">
                <a:solidFill>
                  <a:srgbClr val="0C0C0C"/>
                </a:solidFill>
              </a:rPr>
              <a:t>Hồ</a:t>
            </a:r>
            <a:r>
              <a:rPr lang="en-US" dirty="0">
                <a:solidFill>
                  <a:srgbClr val="0C0C0C"/>
                </a:solidFill>
              </a:rPr>
              <a:t> </a:t>
            </a:r>
            <a:r>
              <a:rPr lang="en-US" dirty="0" err="1">
                <a:solidFill>
                  <a:srgbClr val="0C0C0C"/>
                </a:solidFill>
              </a:rPr>
              <a:t>Chí</a:t>
            </a:r>
            <a:r>
              <a:rPr lang="en-US" dirty="0">
                <a:solidFill>
                  <a:srgbClr val="0C0C0C"/>
                </a:solidFill>
              </a:rPr>
              <a:t> Minh * </a:t>
            </a:r>
            <a:r>
              <a:rPr lang="en-US" dirty="0" err="1">
                <a:solidFill>
                  <a:srgbClr val="0C0C0C"/>
                </a:solidFill>
              </a:rPr>
              <a:t>Tập</a:t>
            </a:r>
            <a:r>
              <a:rPr lang="en-US" dirty="0">
                <a:solidFill>
                  <a:srgbClr val="0C0C0C"/>
                </a:solidFill>
              </a:rPr>
              <a:t> 16 * </a:t>
            </a:r>
            <a:r>
              <a:rPr lang="en-US" dirty="0" err="1">
                <a:solidFill>
                  <a:srgbClr val="0C0C0C"/>
                </a:solidFill>
              </a:rPr>
              <a:t>Phụ</a:t>
            </a:r>
            <a:r>
              <a:rPr lang="en-US" dirty="0">
                <a:solidFill>
                  <a:srgbClr val="0C0C0C"/>
                </a:solidFill>
              </a:rPr>
              <a:t> </a:t>
            </a:r>
            <a:r>
              <a:rPr lang="en-US" dirty="0" err="1">
                <a:solidFill>
                  <a:srgbClr val="0C0C0C"/>
                </a:solidFill>
              </a:rPr>
              <a:t>bản</a:t>
            </a:r>
            <a:r>
              <a:rPr lang="en-US" dirty="0">
                <a:solidFill>
                  <a:srgbClr val="0C0C0C"/>
                </a:solidFill>
              </a:rPr>
              <a:t> </a:t>
            </a:r>
            <a:r>
              <a:rPr lang="en-US" dirty="0" err="1">
                <a:solidFill>
                  <a:srgbClr val="0C0C0C"/>
                </a:solidFill>
              </a:rPr>
              <a:t>của</a:t>
            </a:r>
            <a:r>
              <a:rPr lang="en-US" dirty="0">
                <a:solidFill>
                  <a:srgbClr val="0C0C0C"/>
                </a:solidFill>
              </a:rPr>
              <a:t> </a:t>
            </a:r>
            <a:r>
              <a:rPr lang="en-US" dirty="0" err="1">
                <a:solidFill>
                  <a:srgbClr val="0C0C0C"/>
                </a:solidFill>
              </a:rPr>
              <a:t>Số</a:t>
            </a:r>
            <a:r>
              <a:rPr lang="en-US" dirty="0">
                <a:solidFill>
                  <a:srgbClr val="0C0C0C"/>
                </a:solidFill>
              </a:rPr>
              <a:t> 1 * 2012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0" y="1905000"/>
            <a:ext cx="350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C0C0C"/>
                </a:solidFill>
              </a:rPr>
              <a:t>N</a:t>
            </a:r>
            <a:r>
              <a:rPr lang="vi-VN" sz="2400" dirty="0" smtClean="0">
                <a:solidFill>
                  <a:srgbClr val="0C0C0C"/>
                </a:solidFill>
              </a:rPr>
              <a:t>ghiên c</a:t>
            </a:r>
            <a:r>
              <a:rPr lang="en-US" sz="2400" dirty="0" err="1" smtClean="0">
                <a:solidFill>
                  <a:srgbClr val="0C0C0C"/>
                </a:solidFill>
              </a:rPr>
              <a:t>ứu</a:t>
            </a:r>
            <a:r>
              <a:rPr lang="en-US" sz="2400" dirty="0" smtClean="0">
                <a:solidFill>
                  <a:srgbClr val="0C0C0C"/>
                </a:solidFill>
              </a:rPr>
              <a:t> </a:t>
            </a:r>
            <a:r>
              <a:rPr lang="vi-VN" sz="2400" dirty="0" smtClean="0">
                <a:solidFill>
                  <a:srgbClr val="0C0C0C"/>
                </a:solidFill>
              </a:rPr>
              <a:t>đa </a:t>
            </a:r>
            <a:r>
              <a:rPr lang="vi-VN" sz="2400" dirty="0">
                <a:solidFill>
                  <a:srgbClr val="0C0C0C"/>
                </a:solidFill>
              </a:rPr>
              <a:t>trung tâm </a:t>
            </a:r>
            <a:r>
              <a:rPr lang="en-US" sz="2400" dirty="0" smtClean="0">
                <a:solidFill>
                  <a:srgbClr val="0C0C0C"/>
                </a:solidFill>
              </a:rPr>
              <a:t> </a:t>
            </a:r>
            <a:r>
              <a:rPr lang="en-US" sz="2000" i="1" dirty="0">
                <a:solidFill>
                  <a:srgbClr val="0C0C0C"/>
                </a:solidFill>
              </a:rPr>
              <a:t>(</a:t>
            </a:r>
            <a:r>
              <a:rPr lang="en-US" sz="2000" i="1" dirty="0" err="1" smtClean="0">
                <a:solidFill>
                  <a:srgbClr val="0C0C0C"/>
                </a:solidFill>
              </a:rPr>
              <a:t>Chợ</a:t>
            </a:r>
            <a:r>
              <a:rPr lang="en-US" sz="2000" i="1" dirty="0" smtClean="0">
                <a:solidFill>
                  <a:srgbClr val="0C0C0C"/>
                </a:solidFill>
              </a:rPr>
              <a:t> </a:t>
            </a:r>
            <a:r>
              <a:rPr lang="en-US" sz="2000" i="1" dirty="0" err="1" smtClean="0">
                <a:solidFill>
                  <a:srgbClr val="0C0C0C"/>
                </a:solidFill>
              </a:rPr>
              <a:t>Rẫy</a:t>
            </a:r>
            <a:r>
              <a:rPr lang="en-US" sz="2000" i="1" dirty="0">
                <a:solidFill>
                  <a:srgbClr val="0C0C0C"/>
                </a:solidFill>
              </a:rPr>
              <a:t>, </a:t>
            </a:r>
            <a:r>
              <a:rPr lang="en-US" sz="2000" i="1" dirty="0" err="1">
                <a:solidFill>
                  <a:srgbClr val="0C0C0C"/>
                </a:solidFill>
              </a:rPr>
              <a:t>Nhân</a:t>
            </a:r>
            <a:r>
              <a:rPr lang="en-US" sz="2000" i="1" dirty="0">
                <a:solidFill>
                  <a:srgbClr val="0C0C0C"/>
                </a:solidFill>
              </a:rPr>
              <a:t> </a:t>
            </a:r>
            <a:r>
              <a:rPr lang="en-US" sz="2000" i="1" dirty="0" err="1" smtClean="0">
                <a:solidFill>
                  <a:srgbClr val="0C0C0C"/>
                </a:solidFill>
              </a:rPr>
              <a:t>Dân</a:t>
            </a:r>
            <a:r>
              <a:rPr lang="en-US" sz="2000" i="1" dirty="0" smtClean="0">
                <a:solidFill>
                  <a:srgbClr val="0C0C0C"/>
                </a:solidFill>
              </a:rPr>
              <a:t> </a:t>
            </a:r>
            <a:r>
              <a:rPr lang="en-US" sz="2000" i="1" dirty="0">
                <a:solidFill>
                  <a:srgbClr val="0C0C0C"/>
                </a:solidFill>
              </a:rPr>
              <a:t>Gia </a:t>
            </a:r>
            <a:r>
              <a:rPr lang="en-US" sz="2000" i="1" dirty="0" err="1" smtClean="0">
                <a:solidFill>
                  <a:srgbClr val="0C0C0C"/>
                </a:solidFill>
              </a:rPr>
              <a:t>Định</a:t>
            </a:r>
            <a:r>
              <a:rPr lang="en-US" sz="2000" i="1" dirty="0">
                <a:solidFill>
                  <a:srgbClr val="0C0C0C"/>
                </a:solidFill>
              </a:rPr>
              <a:t>, </a:t>
            </a:r>
            <a:r>
              <a:rPr lang="en-US" sz="2000" i="1" dirty="0" err="1" smtClean="0">
                <a:solidFill>
                  <a:srgbClr val="0C0C0C"/>
                </a:solidFill>
              </a:rPr>
              <a:t>Thống</a:t>
            </a:r>
            <a:r>
              <a:rPr lang="en-US" sz="2000" i="1" dirty="0" smtClean="0">
                <a:solidFill>
                  <a:srgbClr val="0C0C0C"/>
                </a:solidFill>
              </a:rPr>
              <a:t> </a:t>
            </a:r>
            <a:r>
              <a:rPr lang="en-US" sz="2000" i="1" dirty="0" err="1" smtClean="0">
                <a:solidFill>
                  <a:srgbClr val="0C0C0C"/>
                </a:solidFill>
              </a:rPr>
              <a:t>Nhất</a:t>
            </a:r>
            <a:r>
              <a:rPr lang="en-US" sz="2000" i="1" dirty="0" smtClean="0">
                <a:solidFill>
                  <a:srgbClr val="0C0C0C"/>
                </a:solidFill>
              </a:rPr>
              <a:t>, </a:t>
            </a:r>
            <a:r>
              <a:rPr lang="en-US" sz="2000" i="1" dirty="0" err="1" smtClean="0">
                <a:solidFill>
                  <a:srgbClr val="0C0C0C"/>
                </a:solidFill>
              </a:rPr>
              <a:t>Bv</a:t>
            </a:r>
            <a:r>
              <a:rPr lang="en-US" sz="2000" i="1" dirty="0" smtClean="0">
                <a:solidFill>
                  <a:srgbClr val="0C0C0C"/>
                </a:solidFill>
              </a:rPr>
              <a:t> 175 </a:t>
            </a:r>
            <a:r>
              <a:rPr lang="en-US" sz="2000" i="1" dirty="0" err="1" smtClean="0">
                <a:solidFill>
                  <a:srgbClr val="0C0C0C"/>
                </a:solidFill>
              </a:rPr>
              <a:t>và</a:t>
            </a:r>
            <a:r>
              <a:rPr lang="en-US" sz="2000" i="1" dirty="0" smtClean="0">
                <a:solidFill>
                  <a:srgbClr val="0C0C0C"/>
                </a:solidFill>
              </a:rPr>
              <a:t> </a:t>
            </a:r>
            <a:r>
              <a:rPr lang="vi-VN" sz="2000" i="1" dirty="0" smtClean="0">
                <a:solidFill>
                  <a:srgbClr val="0C0C0C"/>
                </a:solidFill>
              </a:rPr>
              <a:t>Đ</a:t>
            </a:r>
            <a:r>
              <a:rPr lang="en-US" sz="2000" i="1" dirty="0" smtClean="0">
                <a:solidFill>
                  <a:srgbClr val="0C0C0C"/>
                </a:solidFill>
              </a:rPr>
              <a:t>HYD)</a:t>
            </a:r>
            <a:r>
              <a:rPr lang="vi-VN" sz="2000" i="1" dirty="0" smtClean="0">
                <a:solidFill>
                  <a:srgbClr val="0C0C0C"/>
                </a:solidFill>
              </a:rPr>
              <a:t> </a:t>
            </a:r>
            <a:endParaRPr lang="en-US" sz="2000" i="1" dirty="0" smtClean="0">
              <a:solidFill>
                <a:srgbClr val="0C0C0C"/>
              </a:solidFill>
            </a:endParaRPr>
          </a:p>
          <a:p>
            <a:pPr>
              <a:buNone/>
            </a:pPr>
            <a:endParaRPr lang="en-US" sz="2000" i="1" dirty="0" smtClean="0">
              <a:solidFill>
                <a:srgbClr val="0C0C0C"/>
              </a:solidFill>
            </a:endParaRPr>
          </a:p>
          <a:p>
            <a:pPr>
              <a:buNone/>
            </a:pPr>
            <a:r>
              <a:rPr lang="vi-VN" sz="2400" dirty="0" smtClean="0">
                <a:solidFill>
                  <a:srgbClr val="0C0C0C"/>
                </a:solidFill>
              </a:rPr>
              <a:t>785 ch</a:t>
            </a:r>
            <a:r>
              <a:rPr lang="en-US" sz="2400" dirty="0" err="1" smtClean="0">
                <a:solidFill>
                  <a:srgbClr val="0C0C0C"/>
                </a:solidFill>
              </a:rPr>
              <a:t>ủng</a:t>
            </a:r>
            <a:r>
              <a:rPr lang="en-US" sz="2400" dirty="0" smtClean="0">
                <a:solidFill>
                  <a:srgbClr val="0C0C0C"/>
                </a:solidFill>
              </a:rPr>
              <a:t> </a:t>
            </a:r>
            <a:r>
              <a:rPr lang="vi-VN" sz="2400" dirty="0" smtClean="0">
                <a:solidFill>
                  <a:srgbClr val="0C0C0C"/>
                </a:solidFill>
              </a:rPr>
              <a:t>phân l</a:t>
            </a:r>
            <a:r>
              <a:rPr lang="en-US" sz="2400" dirty="0" smtClean="0">
                <a:solidFill>
                  <a:srgbClr val="0C0C0C"/>
                </a:solidFill>
              </a:rPr>
              <a:t>ậ</a:t>
            </a:r>
            <a:r>
              <a:rPr lang="vi-VN" sz="2400" dirty="0" smtClean="0">
                <a:solidFill>
                  <a:srgbClr val="0C0C0C"/>
                </a:solidFill>
              </a:rPr>
              <a:t>p đư</a:t>
            </a:r>
            <a:r>
              <a:rPr lang="en-US" sz="2400" dirty="0" smtClean="0">
                <a:solidFill>
                  <a:srgbClr val="0C0C0C"/>
                </a:solidFill>
              </a:rPr>
              <a:t>ợ</a:t>
            </a:r>
            <a:r>
              <a:rPr lang="vi-VN" sz="2400" dirty="0" smtClean="0">
                <a:solidFill>
                  <a:srgbClr val="0C0C0C"/>
                </a:solidFill>
              </a:rPr>
              <a:t>c </a:t>
            </a:r>
            <a:r>
              <a:rPr lang="en-US" sz="2400" dirty="0" err="1" smtClean="0">
                <a:solidFill>
                  <a:srgbClr val="0C0C0C"/>
                </a:solidFill>
              </a:rPr>
              <a:t>từ</a:t>
            </a:r>
            <a:r>
              <a:rPr lang="en-US" sz="2400" dirty="0" smtClean="0">
                <a:solidFill>
                  <a:srgbClr val="0C0C0C"/>
                </a:solidFill>
              </a:rPr>
              <a:t> </a:t>
            </a:r>
            <a:r>
              <a:rPr lang="vi-VN" sz="2400" dirty="0" smtClean="0">
                <a:solidFill>
                  <a:srgbClr val="0C0C0C"/>
                </a:solidFill>
              </a:rPr>
              <a:t>nhi</a:t>
            </a:r>
            <a:r>
              <a:rPr lang="en-US" sz="2400" dirty="0" smtClean="0">
                <a:solidFill>
                  <a:srgbClr val="0C0C0C"/>
                </a:solidFill>
              </a:rPr>
              <a:t>ễ</a:t>
            </a:r>
            <a:r>
              <a:rPr lang="vi-VN" sz="2400" dirty="0" smtClean="0">
                <a:solidFill>
                  <a:srgbClr val="0C0C0C"/>
                </a:solidFill>
              </a:rPr>
              <a:t>m khu</a:t>
            </a:r>
            <a:r>
              <a:rPr lang="en-US" sz="2400" dirty="0" smtClean="0">
                <a:solidFill>
                  <a:srgbClr val="0C0C0C"/>
                </a:solidFill>
              </a:rPr>
              <a:t>ẩ</a:t>
            </a:r>
            <a:r>
              <a:rPr lang="vi-VN" sz="2400" dirty="0" smtClean="0">
                <a:solidFill>
                  <a:srgbClr val="0C0C0C"/>
                </a:solidFill>
              </a:rPr>
              <a:t>n b</a:t>
            </a:r>
            <a:r>
              <a:rPr lang="en-US" sz="2400" dirty="0" smtClean="0">
                <a:solidFill>
                  <a:srgbClr val="0C0C0C"/>
                </a:solidFill>
              </a:rPr>
              <a:t>ệ</a:t>
            </a:r>
            <a:r>
              <a:rPr lang="vi-VN" sz="2400" dirty="0" smtClean="0">
                <a:solidFill>
                  <a:srgbClr val="0C0C0C"/>
                </a:solidFill>
              </a:rPr>
              <a:t>nh vi</a:t>
            </a:r>
            <a:r>
              <a:rPr lang="en-US" sz="2400" dirty="0" smtClean="0">
                <a:solidFill>
                  <a:srgbClr val="0C0C0C"/>
                </a:solidFill>
              </a:rPr>
              <a:t>ệ</a:t>
            </a:r>
            <a:r>
              <a:rPr lang="vi-VN" sz="2400" dirty="0" smtClean="0">
                <a:solidFill>
                  <a:srgbClr val="0C0C0C"/>
                </a:solidFill>
              </a:rPr>
              <a:t>n</a:t>
            </a:r>
            <a:endParaRPr lang="en-US" sz="2400" dirty="0">
              <a:solidFill>
                <a:srgbClr val="0C0C0C"/>
              </a:solidFill>
            </a:endParaRPr>
          </a:p>
        </p:txBody>
      </p:sp>
      <p:sp>
        <p:nvSpPr>
          <p:cNvPr id="11" name="Right Brace 10"/>
          <p:cNvSpPr/>
          <p:nvPr/>
        </p:nvSpPr>
        <p:spPr bwMode="auto">
          <a:xfrm>
            <a:off x="4038600" y="2286000"/>
            <a:ext cx="457200" cy="2895600"/>
          </a:xfrm>
          <a:prstGeom prst="rightBrace">
            <a:avLst/>
          </a:prstGeom>
          <a:noFill/>
          <a:ln w="38100" cap="sq" cmpd="sng" algn="ctr">
            <a:solidFill>
              <a:srgbClr val="FF2525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800" y="35930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79.25%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-1157287" y="17060"/>
          <a:ext cx="1157287" cy="1906470"/>
        </p:xfrm>
        <a:graphic>
          <a:graphicData uri="http://schemas.openxmlformats.org/presentationml/2006/ole">
            <p:oleObj spid="_x0000_s9229" name="Acrobat Document" r:id="rId3" imgW="5829480" imgH="96012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3990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latin typeface=".VnArial Narrow" pitchFamily="34" charset="0"/>
              </a:rPr>
              <a:t>VAP DO TKGA ĐA KHÁNG Ở ICU VIỆT ĐỨC </a:t>
            </a:r>
            <a:r>
              <a:rPr lang="en-US" sz="2800" smtClean="0">
                <a:latin typeface=".VnArial Narrow" pitchFamily="34" charset="0"/>
              </a:rPr>
              <a:t>(Thang 4 v5/</a:t>
            </a:r>
            <a:r>
              <a:rPr lang="en-US" sz="3200" smtClean="0">
                <a:latin typeface=".VnArial Narrow" pitchFamily="34" charset="0"/>
              </a:rPr>
              <a:t>2016)</a:t>
            </a:r>
            <a:endParaRPr lang="en-US" smtClean="0">
              <a:latin typeface=".VnArial Narrow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2209800"/>
          <a:ext cx="8229600" cy="3794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514600"/>
                <a:gridCol w="3200400"/>
                <a:gridCol w="228600"/>
              </a:tblGrid>
              <a:tr h="9485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Vi </a:t>
                      </a:r>
                      <a:r>
                        <a:rPr lang="en-US" sz="2400" dirty="0" err="1" smtClean="0"/>
                        <a:t>khuẩn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TỈ</a:t>
                      </a:r>
                      <a:r>
                        <a:rPr lang="en-US" sz="2400" baseline="0" dirty="0" smtClean="0"/>
                        <a:t> LỆ (%)</a:t>
                      </a:r>
                      <a:br>
                        <a:rPr lang="en-US" sz="2400" baseline="0" dirty="0" smtClean="0"/>
                      </a:br>
                      <a:r>
                        <a:rPr lang="en-US" sz="2400" baseline="0" dirty="0" smtClean="0"/>
                        <a:t>VK/TSVK/SBP</a:t>
                      </a:r>
                      <a:endParaRPr lang="en-US" sz="2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KHÁNG</a:t>
                      </a:r>
                      <a:r>
                        <a:rPr lang="en-US" sz="2000" baseline="0" dirty="0" smtClean="0"/>
                        <a:t> CARBAPENEM (%)</a:t>
                      </a:r>
                      <a:endParaRPr lang="en-US" sz="2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7" marB="45717"/>
                </a:tc>
              </a:tr>
              <a:tr h="948531"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solidFill>
                            <a:srgbClr val="FF0000"/>
                          </a:solidFill>
                        </a:rPr>
                        <a:t>Acinetobacter</a:t>
                      </a:r>
                      <a:r>
                        <a:rPr lang="en-US" sz="2400" i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i="1" dirty="0" err="1" smtClean="0">
                          <a:solidFill>
                            <a:srgbClr val="FF0000"/>
                          </a:solidFill>
                        </a:rPr>
                        <a:t>Baumannii</a:t>
                      </a:r>
                      <a:endParaRPr lang="en-US" sz="2400" i="1" dirty="0">
                        <a:solidFill>
                          <a:srgbClr val="FF0000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75/267/117</a:t>
                      </a:r>
                      <a:br>
                        <a:rPr lang="en-US" sz="2400" dirty="0" smtClean="0">
                          <a:solidFill>
                            <a:srgbClr val="FFFF00"/>
                          </a:solidFill>
                        </a:rPr>
                      </a:br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  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</a:rPr>
                        <a:t>   (28/60)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92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7" marB="45717"/>
                </a:tc>
              </a:tr>
              <a:tr h="948531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FF0000"/>
                          </a:solidFill>
                        </a:rPr>
                        <a:t>Pseudomonas </a:t>
                      </a:r>
                      <a:r>
                        <a:rPr lang="en-US" sz="2400" i="1" dirty="0" err="1" smtClean="0">
                          <a:solidFill>
                            <a:srgbClr val="FF0000"/>
                          </a:solidFill>
                        </a:rPr>
                        <a:t>Aeruginosa</a:t>
                      </a:r>
                      <a:endParaRPr lang="en-US" sz="2400" i="1" dirty="0">
                        <a:solidFill>
                          <a:srgbClr val="FF0000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55/267/117</a:t>
                      </a:r>
                      <a:br>
                        <a:rPr lang="en-US" sz="2400" dirty="0" smtClean="0">
                          <a:solidFill>
                            <a:srgbClr val="FFFF00"/>
                          </a:solidFill>
                        </a:rPr>
                      </a:br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      (20/40)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69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7" marB="45717"/>
                </a:tc>
              </a:tr>
              <a:tr h="948531"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solidFill>
                            <a:srgbClr val="FF0000"/>
                          </a:solidFill>
                        </a:rPr>
                        <a:t>Klebsiella</a:t>
                      </a:r>
                      <a:r>
                        <a:rPr lang="en-US" sz="2400" i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i="1" dirty="0" err="1" smtClean="0">
                          <a:solidFill>
                            <a:srgbClr val="FF0000"/>
                          </a:solidFill>
                        </a:rPr>
                        <a:t>Pneumoniae</a:t>
                      </a:r>
                      <a:endParaRPr lang="en-US" sz="2400" i="1" dirty="0">
                        <a:solidFill>
                          <a:srgbClr val="FF0000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30/267/117</a:t>
                      </a:r>
                      <a:br>
                        <a:rPr lang="en-US" sz="2400" dirty="0" smtClean="0">
                          <a:solidFill>
                            <a:srgbClr val="FFFF00"/>
                          </a:solidFill>
                        </a:rPr>
                      </a:br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       ( 11/26)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68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7" marB="4571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6895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590</TotalTime>
  <Words>2428</Words>
  <Application>Microsoft Office PowerPoint</Application>
  <PresentationFormat>On-screen Show (4:3)</PresentationFormat>
  <Paragraphs>360</Paragraphs>
  <Slides>53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Urban</vt:lpstr>
      <vt:lpstr>Acrobat Document</vt:lpstr>
      <vt:lpstr>ĐIỀU TRỊ NHIỄM KHUẨN GRAM (-) ĐA KHÁNG THUỐC </vt:lpstr>
      <vt:lpstr>VK kháng thuốc –  Đại dịch mới!</vt:lpstr>
      <vt:lpstr>Slide 3</vt:lpstr>
      <vt:lpstr>Slide 4</vt:lpstr>
      <vt:lpstr>Slide 5</vt:lpstr>
      <vt:lpstr>Slide 6</vt:lpstr>
      <vt:lpstr>Slide 7</vt:lpstr>
      <vt:lpstr>VK Gr(-) là tác nhân chính NKBV</vt:lpstr>
      <vt:lpstr>VAP DO TKGA ĐA KHÁNG Ở ICU VIỆT ĐỨC (Thang 4 v5/2016)</vt:lpstr>
      <vt:lpstr>Ảnh hưởng của VK kháng thuốc</vt:lpstr>
      <vt:lpstr>Tăng tỉ lệ tử vong do nhiễm khuẩn đa kháng </vt:lpstr>
      <vt:lpstr>Slide 12</vt:lpstr>
      <vt:lpstr>ĐỀ KHÁNG KHÁNG SINH</vt:lpstr>
      <vt:lpstr>Tỉ lệ vi khuẩn E.coli sinh ESBL cao</vt:lpstr>
      <vt:lpstr>2013;13:785-96 </vt:lpstr>
      <vt:lpstr>Slide 16</vt:lpstr>
      <vt:lpstr>Tỷ lệ A.baumanii &amp; P.aeruginosa kháng carbapenems ngày càng tăng </vt:lpstr>
      <vt:lpstr> MDR Gram Negative Pathogens  </vt:lpstr>
      <vt:lpstr>Nhiễm khuẩn Gram âm kháng thuốc Chọn lựa phương thức điều trị ?</vt:lpstr>
      <vt:lpstr>Các tiếp cận mới</vt:lpstr>
      <vt:lpstr>Slide 21</vt:lpstr>
      <vt:lpstr>Các trị liệu xác định được khuyến cáo cho  nhiễm trùng  nặng do VK Gram âm kháng thuốc</vt:lpstr>
      <vt:lpstr>Các trị liệu xác định được khuyến cáo cho  nhiễm trùng nặng do VK Gram âm kháng thuốc</vt:lpstr>
      <vt:lpstr>Nguyên tắc điều trị NK do Pseudomonas</vt:lpstr>
      <vt:lpstr>Những chọn lựa điều trị phối hợp KS hiện nay cho MDR A. baumanii</vt:lpstr>
      <vt:lpstr>Những chọn lựa điều trị KS hiện nay cho MDR A. baumanii</vt:lpstr>
      <vt:lpstr>Tác dụng hiệp đồng Imipenem /colistin   trên MDR A.baumanii</vt:lpstr>
      <vt:lpstr>Điều trị CPE  (Carbapenemase Producing Enterobacteriaceae)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Colistin</vt:lpstr>
      <vt:lpstr>“Colistin nên được dùng đơn trị liệu hay kết hợp?” </vt:lpstr>
      <vt:lpstr>Slide 40</vt:lpstr>
      <vt:lpstr>The Lancet Infectious Diseases                Yi - Yun Liu and al               Volume 16, No. 2, p161–168, February 2016 </vt:lpstr>
      <vt:lpstr>Findings </vt:lpstr>
      <vt:lpstr>Slide 43</vt:lpstr>
      <vt:lpstr>Slide 44</vt:lpstr>
      <vt:lpstr>Chọn lựa điều trị đối với trực khuẩn Gr(-)   kháng polymyxin</vt:lpstr>
      <vt:lpstr>CA LÂM SÀNG</vt:lpstr>
      <vt:lpstr>CA LÂM SÀNG</vt:lpstr>
      <vt:lpstr> CA LÂM SÀNG</vt:lpstr>
      <vt:lpstr>Slide 49</vt:lpstr>
      <vt:lpstr>Slide 50</vt:lpstr>
      <vt:lpstr>Slide 51</vt:lpstr>
      <vt:lpstr>KẾT LUẬN</vt:lpstr>
      <vt:lpstr>Slide 53</vt:lpstr>
    </vt:vector>
  </TitlesOfParts>
  <Company>Merck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ĐIỀU TRỊ NHIỄM KHUẨN GRAM (-) ĐA KHÁNG THUỐC THÁCH THỨC VÀ GIẢI PHÁP</dc:title>
  <dc:creator>Merck &amp; Co., Inc.</dc:creator>
  <cp:lastModifiedBy>Windows User</cp:lastModifiedBy>
  <cp:revision>52</cp:revision>
  <dcterms:created xsi:type="dcterms:W3CDTF">2016-03-08T09:04:21Z</dcterms:created>
  <dcterms:modified xsi:type="dcterms:W3CDTF">2016-06-21T04:08:57Z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595657624</vt:i4>
  </property>
  <property fmtid="{D5CDD505-2E9C-101B-9397-08002B2CF9AE}" pid="3" name="_NewReviewCycle">
    <vt:lpwstr/>
  </property>
  <property fmtid="{D5CDD505-2E9C-101B-9397-08002B2CF9AE}" pid="4" name="_EmailSubject">
    <vt:lpwstr>Điều trị VK Gram (-) đa kháng</vt:lpwstr>
  </property>
  <property fmtid="{D5CDD505-2E9C-101B-9397-08002B2CF9AE}" pid="5" name="_AuthorEmail">
    <vt:lpwstr>anh.tuan.nguyen@merck.com</vt:lpwstr>
  </property>
  <property fmtid="{D5CDD505-2E9C-101B-9397-08002B2CF9AE}" pid="6" name="_AuthorEmailDisplayName">
    <vt:lpwstr>Nguyen, Anh Tuan</vt:lpwstr>
  </property>
</Properties>
</file>