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6"/>
  </p:notesMasterIdLst>
  <p:sldIdLst>
    <p:sldId id="275" r:id="rId2"/>
    <p:sldId id="276" r:id="rId3"/>
    <p:sldId id="277" r:id="rId4"/>
    <p:sldId id="278" r:id="rId5"/>
    <p:sldId id="291" r:id="rId6"/>
    <p:sldId id="279" r:id="rId7"/>
    <p:sldId id="288" r:id="rId8"/>
    <p:sldId id="290" r:id="rId9"/>
    <p:sldId id="289" r:id="rId10"/>
    <p:sldId id="282" r:id="rId11"/>
    <p:sldId id="283" r:id="rId12"/>
    <p:sldId id="284" r:id="rId13"/>
    <p:sldId id="287"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71" autoAdjust="0"/>
  </p:normalViewPr>
  <p:slideViewPr>
    <p:cSldViewPr>
      <p:cViewPr>
        <p:scale>
          <a:sx n="75" d="100"/>
          <a:sy n="75" d="100"/>
        </p:scale>
        <p:origin x="-1236" y="-72"/>
      </p:cViewPr>
      <p:guideLst>
        <p:guide orient="horz" pos="2160"/>
        <p:guide pos="2880"/>
      </p:guideLst>
    </p:cSldViewPr>
  </p:slideViewPr>
  <p:outlineViewPr>
    <p:cViewPr>
      <p:scale>
        <a:sx n="33" d="100"/>
        <a:sy n="33" d="100"/>
      </p:scale>
      <p:origin x="42" y="406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5F2945-E444-4723-945E-9AE531A5777C}" type="datetimeFigureOut">
              <a:rPr lang="en-US" smtClean="0"/>
              <a:pPr/>
              <a:t>6/22/2016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C5E6A3-9D9A-410A-861A-DDC423B3D0DA}" type="slidenum">
              <a:rPr lang="en-US" smtClean="0"/>
              <a:pPr/>
              <a:t>‹#›</a:t>
            </a:fld>
            <a:endParaRPr lang="en-US"/>
          </a:p>
        </p:txBody>
      </p:sp>
    </p:spTree>
    <p:extLst>
      <p:ext uri="{BB962C8B-B14F-4D97-AF65-F5344CB8AC3E}">
        <p14:creationId xmlns:p14="http://schemas.microsoft.com/office/powerpoint/2010/main" xmlns="" val="1536867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6/22/2016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6/22/2016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www.ncbi.nlm.nih.gov/pubmed/?term=Senzolo%20M%5bauth%5d"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lstStyle/>
          <a:p>
            <a:pPr marL="137160" indent="0" algn="ctr">
              <a:buNone/>
            </a:pPr>
            <a:r>
              <a:rPr lang="en-US" b="1" i="1" smtClean="0">
                <a:solidFill>
                  <a:srgbClr val="FF0000"/>
                </a:solidFill>
                <a:latin typeface="Times New Roman" pitchFamily="18" charset="0"/>
                <a:cs typeface="Times New Roman" pitchFamily="18" charset="0"/>
              </a:rPr>
              <a:t> </a:t>
            </a:r>
          </a:p>
          <a:p>
            <a:pPr marL="137160" indent="0" algn="ctr">
              <a:buNone/>
            </a:pPr>
            <a:r>
              <a:rPr lang="en-US" b="1" i="1" smtClean="0">
                <a:solidFill>
                  <a:srgbClr val="FF0000"/>
                </a:solidFill>
                <a:latin typeface="Times New Roman" pitchFamily="18" charset="0"/>
                <a:cs typeface="Times New Roman" pitchFamily="18" charset="0"/>
              </a:rPr>
              <a:t> </a:t>
            </a:r>
            <a:r>
              <a:rPr lang="en-US" sz="2650" b="1" smtClean="0">
                <a:solidFill>
                  <a:srgbClr val="FF0000"/>
                </a:solidFill>
                <a:latin typeface="Times New Roman" pitchFamily="18" charset="0"/>
                <a:cs typeface="Times New Roman" pitchFamily="18" charset="0"/>
              </a:rPr>
              <a:t>NHÂN MỘT TRƯỜNG HỢP KÉM CHỨC NĂNG GAN SAU GHÉP GAN TOÀN BỘ TỪ NGƯỜI CHO CHẾT NÃO TẠI BỆNH VIỆN VIỆT ĐỨC</a:t>
            </a:r>
            <a:endParaRPr lang="en-US" sz="2650"/>
          </a:p>
          <a:p>
            <a:pPr marL="0" indent="0" algn="ctr">
              <a:buNone/>
            </a:pPr>
            <a:endParaRPr lang="en-US" sz="2600" b="1">
              <a:solidFill>
                <a:srgbClr val="FF0000"/>
              </a:solidFill>
              <a:latin typeface="Times New Roman" pitchFamily="18" charset="0"/>
              <a:cs typeface="Times New Roman" pitchFamily="18" charset="0"/>
            </a:endParaRPr>
          </a:p>
          <a:p>
            <a:pPr marL="0" indent="0" algn="ctr">
              <a:buNone/>
            </a:pPr>
            <a:endParaRPr lang="en-US" b="1" smtClean="0"/>
          </a:p>
          <a:p>
            <a:pPr marL="0" indent="0" algn="ctr">
              <a:buNone/>
            </a:pPr>
            <a:endParaRPr lang="en-US" b="1"/>
          </a:p>
          <a:p>
            <a:pPr marL="0" indent="0" algn="ctr">
              <a:buNone/>
            </a:pPr>
            <a:endParaRPr lang="en-US" b="1" smtClean="0"/>
          </a:p>
          <a:p>
            <a:pPr marL="0" indent="0" algn="ctr">
              <a:buNone/>
            </a:pPr>
            <a:endParaRPr lang="en-US" b="1"/>
          </a:p>
          <a:p>
            <a:pPr marL="0" indent="0" algn="ctr">
              <a:buNone/>
            </a:pPr>
            <a:r>
              <a:rPr lang="en-US" sz="1600" b="1" smtClean="0"/>
              <a:t>BÁO CÁO VIÊN: </a:t>
            </a:r>
          </a:p>
          <a:p>
            <a:pPr marL="0" indent="0" algn="ctr">
              <a:buNone/>
            </a:pPr>
            <a:r>
              <a:rPr lang="en-US" b="1" smtClean="0"/>
              <a:t>ĐÀO KIM DUNG</a:t>
            </a:r>
          </a:p>
          <a:p>
            <a:pPr marL="0" indent="0" algn="ctr">
              <a:buNone/>
            </a:pPr>
            <a:r>
              <a:rPr lang="en-US" b="1" smtClean="0"/>
              <a:t>VŨ VĂN TRỊNH</a:t>
            </a:r>
            <a:endParaRPr lang="en-US" b="1"/>
          </a:p>
        </p:txBody>
      </p:sp>
    </p:spTree>
    <p:extLst>
      <p:ext uri="{BB962C8B-B14F-4D97-AF65-F5344CB8AC3E}">
        <p14:creationId xmlns:p14="http://schemas.microsoft.com/office/powerpoint/2010/main" xmlns="" val="4293101105"/>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BÀN LUẬN</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marL="342900" indent="-342900" algn="l">
              <a:buFont typeface="Wingdings" pitchFamily="2" charset="2"/>
              <a:buChar char="Ø"/>
            </a:pPr>
            <a:r>
              <a:rPr lang="en-US" sz="2100" smtClean="0">
                <a:latin typeface="Times New Roman" pitchFamily="18" charset="0"/>
                <a:cs typeface="Times New Roman" pitchFamily="18" charset="0"/>
              </a:rPr>
              <a:t>UNOS: </a:t>
            </a:r>
            <a:r>
              <a:rPr lang="en-US" sz="2100">
                <a:latin typeface="Times New Roman" pitchFamily="18" charset="0"/>
                <a:cs typeface="Times New Roman" pitchFamily="18" charset="0"/>
              </a:rPr>
              <a:t>mức độ tối cấp của suy chức năng gan sau ghép mà yêu cầu ghép lại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AST &gt;5000, INR &gt;3, pH &lt;7,3 và Lactat gấp đôi </a:t>
            </a:r>
            <a:r>
              <a:rPr lang="en-US" sz="2100" smtClean="0">
                <a:latin typeface="Times New Roman" pitchFamily="18" charset="0"/>
                <a:cs typeface="Times New Roman" pitchFamily="18" charset="0"/>
              </a:rPr>
              <a:t>. BN này </a:t>
            </a:r>
            <a:r>
              <a:rPr lang="en-US" sz="2100">
                <a:latin typeface="Times New Roman" pitchFamily="18" charset="0"/>
                <a:cs typeface="Times New Roman" pitchFamily="18" charset="0"/>
              </a:rPr>
              <a:t>có </a:t>
            </a:r>
            <a:r>
              <a:rPr lang="en-US" sz="2100" smtClean="0">
                <a:latin typeface="Times New Roman" pitchFamily="18" charset="0"/>
                <a:cs typeface="Times New Roman" pitchFamily="18" charset="0"/>
              </a:rPr>
              <a:t> AST </a:t>
            </a:r>
            <a:r>
              <a:rPr lang="en-US" sz="2100">
                <a:latin typeface="Times New Roman" pitchFamily="18" charset="0"/>
                <a:cs typeface="Times New Roman" pitchFamily="18" charset="0"/>
              </a:rPr>
              <a:t>4486, INR 4,88, pH &gt;3, thời </a:t>
            </a:r>
            <a:r>
              <a:rPr lang="en-US" sz="2100" smtClean="0">
                <a:latin typeface="Times New Roman" pitchFamily="18" charset="0"/>
                <a:cs typeface="Times New Roman" pitchFamily="18" charset="0"/>
              </a:rPr>
              <a:t>gian PT </a:t>
            </a:r>
            <a:r>
              <a:rPr lang="en-US" sz="2100">
                <a:latin typeface="Times New Roman" pitchFamily="18" charset="0"/>
                <a:cs typeface="Times New Roman" pitchFamily="18" charset="0"/>
              </a:rPr>
              <a:t>&gt;16 s</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mật nhạt màu số lượng </a:t>
            </a:r>
            <a:r>
              <a:rPr lang="en-US" sz="2100" smtClean="0">
                <a:latin typeface="Times New Roman" pitchFamily="18" charset="0"/>
                <a:cs typeface="Times New Roman" pitchFamily="18" charset="0"/>
              </a:rPr>
              <a:t>ít</a:t>
            </a:r>
            <a:endParaRPr lang="en-US" sz="2100">
              <a:latin typeface="Times New Roman" pitchFamily="18" charset="0"/>
              <a:cs typeface="Times New Roman" pitchFamily="18" charset="0"/>
            </a:endParaRPr>
          </a:p>
          <a:p>
            <a:pPr marL="342900" indent="-342900" algn="l">
              <a:buFont typeface="Wingdings" pitchFamily="2" charset="2"/>
              <a:buChar char="Ø"/>
            </a:pPr>
            <a:r>
              <a:rPr lang="en-US" sz="2100" smtClean="0">
                <a:latin typeface="Times New Roman" pitchFamily="18" charset="0"/>
                <a:cs typeface="Times New Roman" pitchFamily="18" charset="0"/>
              </a:rPr>
              <a:t> IPGF theo Maring và </a:t>
            </a:r>
            <a:r>
              <a:rPr lang="en-US" sz="2100">
                <a:latin typeface="Times New Roman" pitchFamily="18" charset="0"/>
                <a:cs typeface="Times New Roman" pitchFamily="18" charset="0"/>
              </a:rPr>
              <a:t>Hao Chen </a:t>
            </a:r>
            <a:r>
              <a:rPr lang="en-US" sz="2100" smtClean="0">
                <a:latin typeface="Times New Roman" pitchFamily="18" charset="0"/>
                <a:cs typeface="Times New Roman" pitchFamily="18" charset="0"/>
              </a:rPr>
              <a:t>: chất </a:t>
            </a:r>
            <a:r>
              <a:rPr lang="en-US" sz="2100">
                <a:latin typeface="Times New Roman" pitchFamily="18" charset="0"/>
                <a:cs typeface="Times New Roman" pitchFamily="18" charset="0"/>
              </a:rPr>
              <a:t>lượng tạng người cho (bệnh lý, thoái hóa, tuổi, hồi sức trước ghép</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lấy gan ở người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ngừng tim,..), người nhận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Child Pugh,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MELD), yếu tố bảo quản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thời gian thiếu máu lạnh và nóng, bảo quản không đúng,..), kỹ thuật ghép và làm miệng nối </a:t>
            </a:r>
          </a:p>
          <a:p>
            <a:pPr marL="342900" indent="-342900" algn="l">
              <a:lnSpc>
                <a:spcPct val="150000"/>
              </a:lnSpc>
              <a:buFont typeface="Wingdings" pitchFamily="2" charset="2"/>
              <a:buChar char="Ø"/>
            </a:pPr>
            <a:r>
              <a:rPr lang="en-US" sz="2100" smtClean="0">
                <a:latin typeface="Times New Roman" pitchFamily="18" charset="0"/>
                <a:cs typeface="Times New Roman" pitchFamily="18" charset="0"/>
              </a:rPr>
              <a:t>González  dự </a:t>
            </a:r>
            <a:r>
              <a:rPr lang="en-US" sz="2100">
                <a:latin typeface="Times New Roman" pitchFamily="18" charset="0"/>
                <a:cs typeface="Times New Roman" pitchFamily="18" charset="0"/>
              </a:rPr>
              <a:t>đoán các yếu tố gây IPGF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nặng: người </a:t>
            </a:r>
            <a:r>
              <a:rPr lang="en-US" sz="2100" smtClean="0">
                <a:latin typeface="Times New Roman" pitchFamily="18" charset="0"/>
                <a:cs typeface="Times New Roman" pitchFamily="18" charset="0"/>
              </a:rPr>
              <a:t>cho </a:t>
            </a:r>
            <a:r>
              <a:rPr lang="en-US" sz="2100">
                <a:latin typeface="Times New Roman" pitchFamily="18" charset="0"/>
                <a:cs typeface="Times New Roman" pitchFamily="18" charset="0"/>
              </a:rPr>
              <a:t>chết não </a:t>
            </a:r>
            <a:r>
              <a:rPr lang="en-US" sz="2100" smtClean="0">
                <a:latin typeface="Times New Roman" pitchFamily="18" charset="0"/>
                <a:cs typeface="Times New Roman" pitchFamily="18" charset="0"/>
              </a:rPr>
              <a:t>[Na] cao</a:t>
            </a:r>
            <a:r>
              <a:rPr lang="en-US" sz="2100">
                <a:latin typeface="Times New Roman" pitchFamily="18" charset="0"/>
                <a:cs typeface="Times New Roman" pitchFamily="18" charset="0"/>
              </a:rPr>
              <a:t>, tuổi cao và </a:t>
            </a:r>
            <a:r>
              <a:rPr lang="en-US" sz="2100" smtClean="0">
                <a:latin typeface="Times New Roman" pitchFamily="18" charset="0"/>
                <a:cs typeface="Times New Roman" pitchFamily="18" charset="0"/>
              </a:rPr>
              <a:t>PT </a:t>
            </a:r>
            <a:r>
              <a:rPr lang="en-US" sz="2100">
                <a:latin typeface="Times New Roman" pitchFamily="18" charset="0"/>
                <a:cs typeface="Times New Roman" pitchFamily="18" charset="0"/>
              </a:rPr>
              <a:t>thấp, </a:t>
            </a:r>
            <a:r>
              <a:rPr lang="en-US" sz="2100" smtClean="0">
                <a:latin typeface="Times New Roman" pitchFamily="18" charset="0"/>
                <a:cs typeface="Times New Roman" pitchFamily="18" charset="0"/>
              </a:rPr>
              <a:t>thời </a:t>
            </a:r>
            <a:r>
              <a:rPr lang="en-US" sz="2100">
                <a:latin typeface="Times New Roman" pitchFamily="18" charset="0"/>
                <a:cs typeface="Times New Roman" pitchFamily="18" charset="0"/>
              </a:rPr>
              <a:t>gian thiếu máu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dài ,</a:t>
            </a:r>
            <a:r>
              <a:rPr lang="en-US" sz="2100" smtClean="0">
                <a:latin typeface="Times New Roman" pitchFamily="18" charset="0"/>
                <a:cs typeface="Times New Roman" pitchFamily="18" charset="0"/>
              </a:rPr>
              <a:t>truyền </a:t>
            </a:r>
            <a:r>
              <a:rPr lang="en-US" sz="2100">
                <a:latin typeface="Times New Roman" pitchFamily="18" charset="0"/>
                <a:cs typeface="Times New Roman" pitchFamily="18" charset="0"/>
              </a:rPr>
              <a:t>khối lượng lớn </a:t>
            </a:r>
            <a:r>
              <a:rPr lang="en-US" sz="2100" smtClean="0">
                <a:latin typeface="Times New Roman" pitchFamily="18" charset="0"/>
                <a:cs typeface="Times New Roman" pitchFamily="18" charset="0"/>
              </a:rPr>
              <a:t>máu và chế phẩm . Ở BN này có 4/8 biến </a:t>
            </a:r>
            <a:r>
              <a:rPr lang="en-US" sz="2100">
                <a:latin typeface="Times New Roman" pitchFamily="18" charset="0"/>
                <a:cs typeface="Times New Roman" pitchFamily="18" charset="0"/>
              </a:rPr>
              <a:t>để dự đoán độc lập IPGF </a:t>
            </a:r>
            <a:r>
              <a:rPr lang="en-US" sz="2100" smtClean="0">
                <a:latin typeface="Times New Roman" pitchFamily="18" charset="0"/>
                <a:cs typeface="Times New Roman" pitchFamily="18" charset="0"/>
              </a:rPr>
              <a:t> sau </a:t>
            </a:r>
            <a:r>
              <a:rPr lang="en-US" sz="2100">
                <a:latin typeface="Times New Roman" pitchFamily="18" charset="0"/>
                <a:cs typeface="Times New Roman" pitchFamily="18" charset="0"/>
              </a:rPr>
              <a:t>ghép: </a:t>
            </a:r>
            <a:r>
              <a:rPr lang="en-US" sz="2100" smtClean="0">
                <a:latin typeface="Times New Roman" pitchFamily="18" charset="0"/>
                <a:cs typeface="Times New Roman" pitchFamily="18" charset="0"/>
              </a:rPr>
              <a:t>[Na] </a:t>
            </a:r>
            <a:r>
              <a:rPr lang="en-US" sz="2100">
                <a:latin typeface="Times New Roman" pitchFamily="18" charset="0"/>
                <a:cs typeface="Times New Roman" pitchFamily="18" charset="0"/>
              </a:rPr>
              <a:t>người </a:t>
            </a:r>
            <a:r>
              <a:rPr lang="en-US" sz="2100" smtClean="0">
                <a:latin typeface="Times New Roman" pitchFamily="18" charset="0"/>
                <a:cs typeface="Times New Roman" pitchFamily="18" charset="0"/>
              </a:rPr>
              <a:t>cho, </a:t>
            </a:r>
            <a:r>
              <a:rPr lang="en-US" sz="2100">
                <a:latin typeface="Times New Roman" pitchFamily="18" charset="0"/>
                <a:cs typeface="Times New Roman" pitchFamily="18" charset="0"/>
              </a:rPr>
              <a:t>thời gian thiếu máu, truyền tiểu cầu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khi phẫu thuật và </a:t>
            </a:r>
            <a:r>
              <a:rPr lang="en-US" sz="2100" smtClean="0">
                <a:latin typeface="Times New Roman" pitchFamily="18" charset="0"/>
                <a:cs typeface="Times New Roman" pitchFamily="18" charset="0"/>
              </a:rPr>
              <a:t>PT </a:t>
            </a:r>
            <a:r>
              <a:rPr lang="en-US" sz="2100">
                <a:latin typeface="Times New Roman" pitchFamily="18" charset="0"/>
                <a:cs typeface="Times New Roman" pitchFamily="18" charset="0"/>
              </a:rPr>
              <a:t>người </a:t>
            </a:r>
            <a:r>
              <a:rPr lang="en-US" sz="2100" smtClean="0">
                <a:latin typeface="Times New Roman" pitchFamily="18" charset="0"/>
                <a:cs typeface="Times New Roman" pitchFamily="18" charset="0"/>
              </a:rPr>
              <a:t>nhận</a:t>
            </a:r>
            <a:endParaRPr lang="en-US" sz="210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10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324708511"/>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BÀN LUẬN</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BN này có các yếu tố [Na]máu, RLĐM trước </a:t>
            </a:r>
            <a:r>
              <a:rPr lang="en-US" sz="2200">
                <a:latin typeface="Times New Roman" pitchFamily="18" charset="0"/>
                <a:cs typeface="Times New Roman" pitchFamily="18" charset="0"/>
              </a:rPr>
              <a:t>mổ ở người cho tạng, thời gian thiếu máu </a:t>
            </a:r>
            <a:r>
              <a:rPr lang="en-US" sz="2200" smtClean="0">
                <a:latin typeface="Times New Roman" pitchFamily="18" charset="0"/>
                <a:cs typeface="Times New Roman" pitchFamily="18" charset="0"/>
              </a:rPr>
              <a:t>7,5 h </a:t>
            </a:r>
            <a:r>
              <a:rPr lang="en-US" sz="2200">
                <a:latin typeface="Times New Roman" pitchFamily="18" charset="0"/>
                <a:cs typeface="Times New Roman" pitchFamily="18" charset="0"/>
              </a:rPr>
              <a:t>&lt;10 </a:t>
            </a:r>
            <a:r>
              <a:rPr lang="en-US" sz="2200" smtClean="0">
                <a:latin typeface="Times New Roman" pitchFamily="18" charset="0"/>
                <a:cs typeface="Times New Roman" pitchFamily="18" charset="0"/>
              </a:rPr>
              <a:t>h , </a:t>
            </a:r>
            <a:r>
              <a:rPr lang="en-US" sz="2200">
                <a:latin typeface="Times New Roman" pitchFamily="18" charset="0"/>
                <a:cs typeface="Times New Roman" pitchFamily="18" charset="0"/>
              </a:rPr>
              <a:t>nhưng vấn đề bảo quản tạng thì vẫn chưa đạt </a:t>
            </a:r>
            <a:r>
              <a:rPr lang="en-US" sz="2200" smtClean="0">
                <a:latin typeface="Times New Roman" pitchFamily="18" charset="0"/>
                <a:cs typeface="Times New Roman" pitchFamily="18" charset="0"/>
              </a:rPr>
              <a:t> </a:t>
            </a:r>
            <a:endParaRPr lang="en-US" sz="2200">
              <a:latin typeface="Times New Roman" pitchFamily="18" charset="0"/>
              <a:cs typeface="Times New Roman" pitchFamily="18" charset="0"/>
            </a:endParaRPr>
          </a:p>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Tuy nhiên để </a:t>
            </a:r>
            <a:r>
              <a:rPr lang="en-US" sz="2200">
                <a:latin typeface="Times New Roman" pitchFamily="18" charset="0"/>
                <a:cs typeface="Times New Roman" pitchFamily="18" charset="0"/>
              </a:rPr>
              <a:t>xác định chính xác IPGF hay </a:t>
            </a:r>
            <a:r>
              <a:rPr lang="en-US" sz="2200" smtClean="0">
                <a:latin typeface="Times New Roman" pitchFamily="18" charset="0"/>
                <a:cs typeface="Times New Roman" pitchFamily="18" charset="0"/>
              </a:rPr>
              <a:t>PNF: Indocyanine </a:t>
            </a:r>
            <a:r>
              <a:rPr lang="en-US" sz="2200">
                <a:latin typeface="Times New Roman" pitchFamily="18" charset="0"/>
                <a:cs typeface="Times New Roman" pitchFamily="18" charset="0"/>
              </a:rPr>
              <a:t>green test (IGT</a:t>
            </a:r>
            <a:r>
              <a:rPr lang="en-US" sz="2200" smtClean="0">
                <a:latin typeface="Times New Roman" pitchFamily="18" charset="0"/>
                <a:cs typeface="Times New Roman" pitchFamily="18" charset="0"/>
              </a:rPr>
              <a:t>) hoặc LiMAx </a:t>
            </a:r>
            <a:r>
              <a:rPr lang="en-US" sz="2200">
                <a:latin typeface="Times New Roman" pitchFamily="18" charset="0"/>
                <a:cs typeface="Times New Roman" pitchFamily="18" charset="0"/>
              </a:rPr>
              <a:t>test (LT) </a:t>
            </a:r>
          </a:p>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 </a:t>
            </a:r>
            <a:r>
              <a:rPr lang="en-US" sz="2200">
                <a:latin typeface="Times New Roman" pitchFamily="18" charset="0"/>
                <a:cs typeface="Times New Roman" pitchFamily="18" charset="0"/>
              </a:rPr>
              <a:t>H</a:t>
            </a:r>
            <a:r>
              <a:rPr lang="en-US" sz="2200" smtClean="0">
                <a:latin typeface="Times New Roman" pitchFamily="18" charset="0"/>
                <a:cs typeface="Times New Roman" pitchFamily="18" charset="0"/>
              </a:rPr>
              <a:t>ội </a:t>
            </a:r>
            <a:r>
              <a:rPr lang="en-US" sz="2200">
                <a:latin typeface="Times New Roman" pitchFamily="18" charset="0"/>
                <a:cs typeface="Times New Roman" pitchFamily="18" charset="0"/>
              </a:rPr>
              <a:t>chẩn liên khoa để đưa ra các giả thuyết về nguyên nhân </a:t>
            </a:r>
            <a:r>
              <a:rPr lang="en-US" sz="2200" smtClean="0">
                <a:latin typeface="Times New Roman" pitchFamily="18" charset="0"/>
                <a:cs typeface="Times New Roman" pitchFamily="18" charset="0"/>
              </a:rPr>
              <a:t>IGPF</a:t>
            </a:r>
          </a:p>
          <a:p>
            <a:pPr algn="l">
              <a:lnSpc>
                <a:spcPct val="150000"/>
              </a:lnSpc>
            </a:pPr>
            <a:r>
              <a:rPr lang="en-US" sz="2200" smtClean="0">
                <a:latin typeface="Times New Roman" pitchFamily="18" charset="0"/>
                <a:cs typeface="Times New Roman" pitchFamily="18" charset="0"/>
              </a:rPr>
              <a:t>      . </a:t>
            </a:r>
            <a:r>
              <a:rPr lang="en-US" sz="2200">
                <a:latin typeface="Times New Roman" pitchFamily="18" charset="0"/>
                <a:cs typeface="Times New Roman" pitchFamily="18" charset="0"/>
              </a:rPr>
              <a:t>Viêm gan tái phát </a:t>
            </a:r>
            <a:r>
              <a:rPr lang="en-US" sz="2200" smtClean="0">
                <a:latin typeface="Times New Roman" pitchFamily="18" charset="0"/>
                <a:cs typeface="Times New Roman" pitchFamily="18" charset="0"/>
              </a:rPr>
              <a:t>( </a:t>
            </a:r>
            <a:r>
              <a:rPr lang="en-US" sz="2200">
                <a:latin typeface="Times New Roman" pitchFamily="18" charset="0"/>
                <a:cs typeface="Times New Roman" pitchFamily="18" charset="0"/>
              </a:rPr>
              <a:t>thuốc Hepatect </a:t>
            </a:r>
            <a:r>
              <a:rPr lang="en-US" sz="2200" smtClean="0">
                <a:latin typeface="Times New Roman" pitchFamily="18" charset="0"/>
                <a:cs typeface="Times New Roman" pitchFamily="18" charset="0"/>
              </a:rPr>
              <a:t>) </a:t>
            </a:r>
            <a:r>
              <a:rPr lang="en-US" sz="2200">
                <a:latin typeface="Times New Roman" pitchFamily="18" charset="0"/>
                <a:cs typeface="Times New Roman" pitchFamily="18" charset="0"/>
              </a:rPr>
              <a:t>hay thải ghép tối </a:t>
            </a:r>
            <a:r>
              <a:rPr lang="en-US" sz="2200" smtClean="0">
                <a:latin typeface="Times New Roman" pitchFamily="18" charset="0"/>
                <a:cs typeface="Times New Roman" pitchFamily="18" charset="0"/>
              </a:rPr>
              <a:t>cấp</a:t>
            </a:r>
          </a:p>
        </p:txBody>
      </p:sp>
    </p:spTree>
    <p:extLst>
      <p:ext uri="{BB962C8B-B14F-4D97-AF65-F5344CB8AC3E}">
        <p14:creationId xmlns:p14="http://schemas.microsoft.com/office/powerpoint/2010/main" xmlns="" val="1324708511"/>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BÀN LUẬN</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marL="342900" indent="-342900" algn="l">
              <a:lnSpc>
                <a:spcPct val="150000"/>
              </a:lnSpc>
              <a:buFont typeface="Wingdings" pitchFamily="2" charset="2"/>
              <a:buChar char="Ø"/>
            </a:pPr>
            <a:r>
              <a:rPr lang="en-US" sz="2000" smtClean="0">
                <a:latin typeface="Times New Roman" pitchFamily="18" charset="0"/>
                <a:cs typeface="Times New Roman" pitchFamily="18" charset="0"/>
                <a:hlinkClick r:id="rId2"/>
              </a:rPr>
              <a:t>M </a:t>
            </a:r>
            <a:r>
              <a:rPr lang="en-US" sz="2000">
                <a:latin typeface="Times New Roman" pitchFamily="18" charset="0"/>
                <a:cs typeface="Times New Roman" pitchFamily="18" charset="0"/>
                <a:hlinkClick r:id="rId2"/>
              </a:rPr>
              <a:t>Senzolo</a:t>
            </a: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 </a:t>
            </a:r>
            <a:r>
              <a:rPr lang="vi-VN" sz="2000">
                <a:latin typeface="Times New Roman" pitchFamily="18" charset="0"/>
                <a:cs typeface="Times New Roman" pitchFamily="18" charset="0"/>
              </a:rPr>
              <a:t>DIC </a:t>
            </a:r>
            <a:r>
              <a:rPr lang="vi-VN" sz="2000" smtClean="0">
                <a:latin typeface="Times New Roman" pitchFamily="18" charset="0"/>
                <a:cs typeface="Times New Roman" pitchFamily="18" charset="0"/>
              </a:rPr>
              <a:t> </a:t>
            </a:r>
            <a:r>
              <a:rPr lang="vi-VN" sz="2000">
                <a:latin typeface="Times New Roman" pitchFamily="18" charset="0"/>
                <a:cs typeface="Times New Roman" pitchFamily="18" charset="0"/>
              </a:rPr>
              <a:t>chủ yếu là tương quan với </a:t>
            </a:r>
            <a:r>
              <a:rPr lang="en-US" sz="2000">
                <a:latin typeface="Times New Roman" pitchFamily="18" charset="0"/>
                <a:cs typeface="Times New Roman" pitchFamily="18" charset="0"/>
              </a:rPr>
              <a:t>kém chức năng tạng ghép</a:t>
            </a:r>
            <a:r>
              <a:rPr lang="vi-VN" sz="2000">
                <a:latin typeface="Times New Roman" pitchFamily="18" charset="0"/>
                <a:cs typeface="Times New Roman" pitchFamily="18" charset="0"/>
              </a:rPr>
              <a:t> </a:t>
            </a:r>
            <a:r>
              <a:rPr lang="vi-VN" sz="2000" smtClean="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pPr marL="342900" indent="-342900" algn="l">
              <a:lnSpc>
                <a:spcPct val="150000"/>
              </a:lnSpc>
              <a:buFont typeface="Wingdings" pitchFamily="2" charset="2"/>
              <a:buChar char="Ø"/>
            </a:pPr>
            <a:r>
              <a:rPr lang="en-US" sz="2000">
                <a:latin typeface="Times New Roman" pitchFamily="18" charset="0"/>
                <a:cs typeface="Times New Roman" pitchFamily="18" charset="0"/>
              </a:rPr>
              <a:t>T</a:t>
            </a:r>
            <a:r>
              <a:rPr lang="vi-VN" sz="2000" smtClean="0">
                <a:latin typeface="Times New Roman" pitchFamily="18" charset="0"/>
                <a:cs typeface="Times New Roman" pitchFamily="18" charset="0"/>
              </a:rPr>
              <a:t>hường xuyên </a:t>
            </a:r>
            <a:r>
              <a:rPr lang="en-US" sz="2000" smtClean="0">
                <a:latin typeface="Times New Roman" pitchFamily="18" charset="0"/>
                <a:cs typeface="Times New Roman" pitchFamily="18" charset="0"/>
              </a:rPr>
              <a:t>XN </a:t>
            </a:r>
            <a:r>
              <a:rPr lang="vi-VN" sz="2000">
                <a:latin typeface="Times New Roman" pitchFamily="18" charset="0"/>
                <a:cs typeface="Times New Roman" pitchFamily="18" charset="0"/>
              </a:rPr>
              <a:t>đông máu trong </a:t>
            </a:r>
            <a:r>
              <a:rPr lang="en-US" sz="2000">
                <a:latin typeface="Times New Roman" pitchFamily="18" charset="0"/>
                <a:cs typeface="Times New Roman" pitchFamily="18" charset="0"/>
              </a:rPr>
              <a:t>và </a:t>
            </a:r>
            <a:r>
              <a:rPr lang="en-US" sz="2000" smtClean="0">
                <a:latin typeface="Times New Roman" pitchFamily="18" charset="0"/>
                <a:cs typeface="Times New Roman" pitchFamily="18" charset="0"/>
              </a:rPr>
              <a:t>sau ghép</a:t>
            </a:r>
            <a:r>
              <a:rPr lang="vi-VN" sz="2000" smtClean="0">
                <a:latin typeface="Times New Roman" pitchFamily="18" charset="0"/>
                <a:cs typeface="Times New Roman" pitchFamily="18" charset="0"/>
              </a:rPr>
              <a:t> </a:t>
            </a:r>
            <a:r>
              <a:rPr lang="vi-VN" sz="2000">
                <a:latin typeface="Times New Roman" pitchFamily="18" charset="0"/>
                <a:cs typeface="Times New Roman" pitchFamily="18" charset="0"/>
              </a:rPr>
              <a:t>là </a:t>
            </a:r>
            <a:r>
              <a:rPr lang="en-US" sz="2000">
                <a:latin typeface="Times New Roman" pitchFamily="18" charset="0"/>
                <a:cs typeface="Times New Roman" pitchFamily="18" charset="0"/>
              </a:rPr>
              <a:t>rất </a:t>
            </a:r>
            <a:r>
              <a:rPr lang="vi-VN" sz="2000">
                <a:latin typeface="Times New Roman" pitchFamily="18" charset="0"/>
                <a:cs typeface="Times New Roman" pitchFamily="18" charset="0"/>
              </a:rPr>
              <a:t>phổ biến</a:t>
            </a:r>
            <a:r>
              <a:rPr lang="en-US" sz="2000">
                <a:latin typeface="Times New Roman" pitchFamily="18" charset="0"/>
                <a:cs typeface="Times New Roman" pitchFamily="18" charset="0"/>
              </a:rPr>
              <a:t> và cần thiết</a:t>
            </a:r>
            <a:r>
              <a:rPr lang="vi-VN" sz="2000">
                <a:latin typeface="Times New Roman" pitchFamily="18" charset="0"/>
                <a:cs typeface="Times New Roman" pitchFamily="18" charset="0"/>
              </a:rPr>
              <a:t>. Thông thường </a:t>
            </a:r>
            <a:r>
              <a:rPr lang="en-US" sz="2000" smtClean="0">
                <a:latin typeface="Times New Roman" pitchFamily="18" charset="0"/>
                <a:cs typeface="Times New Roman" pitchFamily="18" charset="0"/>
              </a:rPr>
              <a:t>T</a:t>
            </a:r>
            <a:r>
              <a:rPr lang="vi-VN" sz="2000" smtClean="0">
                <a:latin typeface="Times New Roman" pitchFamily="18" charset="0"/>
                <a:cs typeface="Times New Roman" pitchFamily="18" charset="0"/>
              </a:rPr>
              <a:t>EG,</a:t>
            </a:r>
            <a:r>
              <a:rPr lang="en-US" sz="2000" smtClean="0">
                <a:latin typeface="Times New Roman" pitchFamily="18" charset="0"/>
                <a:cs typeface="Times New Roman" pitchFamily="18" charset="0"/>
              </a:rPr>
              <a:t> ở VĐ</a:t>
            </a:r>
            <a:r>
              <a:rPr lang="vi-VN" sz="2000" smtClean="0">
                <a:latin typeface="Times New Roman" pitchFamily="18" charset="0"/>
                <a:cs typeface="Times New Roman" pitchFamily="18" charset="0"/>
              </a:rPr>
              <a:t>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Rotem </a:t>
            </a:r>
            <a:r>
              <a:rPr lang="en-US" sz="2000" smtClean="0">
                <a:latin typeface="Times New Roman" pitchFamily="18" charset="0"/>
                <a:cs typeface="Times New Roman" pitchFamily="18" charset="0"/>
              </a:rPr>
              <a:t>và đông máu toàn bộ</a:t>
            </a:r>
            <a:r>
              <a:rPr lang="en-US" sz="2000" smtClean="0">
                <a:latin typeface="Times New Roman" pitchFamily="18" charset="0"/>
                <a:cs typeface="Times New Roman" pitchFamily="18" charset="0"/>
                <a:sym typeface="Wingdings" pitchFamily="2" charset="2"/>
              </a:rPr>
              <a:t> </a:t>
            </a:r>
            <a:r>
              <a:rPr lang="en-US" sz="2000" smtClean="0">
                <a:latin typeface="Times New Roman" pitchFamily="18" charset="0"/>
                <a:cs typeface="Times New Roman" pitchFamily="18" charset="0"/>
              </a:rPr>
              <a:t>các </a:t>
            </a:r>
            <a:r>
              <a:rPr lang="en-US" sz="2000">
                <a:latin typeface="Times New Roman" pitchFamily="18" charset="0"/>
                <a:cs typeface="Times New Roman" pitchFamily="18" charset="0"/>
              </a:rPr>
              <a:t>chế </a:t>
            </a:r>
            <a:r>
              <a:rPr lang="en-US" sz="2000" smtClean="0">
                <a:latin typeface="Times New Roman" pitchFamily="18" charset="0"/>
                <a:cs typeface="Times New Roman" pitchFamily="18" charset="0"/>
              </a:rPr>
              <a:t>phẩm</a:t>
            </a:r>
            <a:r>
              <a:rPr lang="vi-VN" sz="2000" smtClean="0">
                <a:latin typeface="Times New Roman" pitchFamily="18" charset="0"/>
                <a:cs typeface="Times New Roman" pitchFamily="18" charset="0"/>
              </a:rPr>
              <a:t> </a:t>
            </a:r>
            <a:r>
              <a:rPr lang="vi-VN" sz="2000">
                <a:latin typeface="Times New Roman" pitchFamily="18" charset="0"/>
                <a:cs typeface="Times New Roman" pitchFamily="18" charset="0"/>
              </a:rPr>
              <a:t>máu </a:t>
            </a:r>
            <a:r>
              <a:rPr lang="en-US" sz="2000">
                <a:latin typeface="Times New Roman" pitchFamily="18" charset="0"/>
                <a:cs typeface="Times New Roman" pitchFamily="18" charset="0"/>
              </a:rPr>
              <a:t>hoặc thuốc.</a:t>
            </a:r>
          </a:p>
          <a:p>
            <a:pPr marL="342900" indent="-342900" algn="l">
              <a:lnSpc>
                <a:spcPct val="150000"/>
              </a:lnSpc>
              <a:buFont typeface="Wingdings" pitchFamily="2" charset="2"/>
              <a:buChar char="Ø"/>
            </a:pPr>
            <a:r>
              <a:rPr lang="en-US" sz="2000">
                <a:latin typeface="Times New Roman" pitchFamily="18" charset="0"/>
                <a:cs typeface="Times New Roman" pitchFamily="18" charset="0"/>
              </a:rPr>
              <a:t>G</a:t>
            </a:r>
            <a:r>
              <a:rPr lang="vi-VN" sz="2000" smtClean="0">
                <a:latin typeface="Times New Roman" pitchFamily="18" charset="0"/>
                <a:cs typeface="Times New Roman" pitchFamily="18" charset="0"/>
              </a:rPr>
              <a:t>iảm </a:t>
            </a:r>
            <a:r>
              <a:rPr lang="vi-VN" sz="2000">
                <a:latin typeface="Times New Roman" pitchFamily="18" charset="0"/>
                <a:cs typeface="Times New Roman" pitchFamily="18" charset="0"/>
              </a:rPr>
              <a:t>tiểu cầu </a:t>
            </a:r>
            <a:r>
              <a:rPr lang="en-US" sz="2000">
                <a:latin typeface="Times New Roman" pitchFamily="18" charset="0"/>
                <a:cs typeface="Times New Roman" pitchFamily="18" charset="0"/>
              </a:rPr>
              <a:t>thường xảy ra </a:t>
            </a:r>
            <a:r>
              <a:rPr lang="vi-VN" sz="2000">
                <a:latin typeface="Times New Roman" pitchFamily="18" charset="0"/>
                <a:cs typeface="Times New Roman" pitchFamily="18" charset="0"/>
              </a:rPr>
              <a:t>sớm, </a:t>
            </a:r>
            <a:r>
              <a:rPr lang="vi-VN" sz="2000" smtClean="0">
                <a:latin typeface="Times New Roman" pitchFamily="18" charset="0"/>
                <a:cs typeface="Times New Roman" pitchFamily="18" charset="0"/>
              </a:rPr>
              <a:t> </a:t>
            </a:r>
            <a:r>
              <a:rPr lang="vi-VN" sz="2000">
                <a:latin typeface="Times New Roman" pitchFamily="18" charset="0"/>
                <a:cs typeface="Times New Roman" pitchFamily="18" charset="0"/>
              </a:rPr>
              <a:t>nếu chức năng gan phục hồi </a:t>
            </a:r>
            <a:r>
              <a:rPr lang="en-US" sz="2000">
                <a:latin typeface="Times New Roman" pitchFamily="18" charset="0"/>
                <a:cs typeface="Times New Roman" pitchFamily="18" charset="0"/>
              </a:rPr>
              <a:t>thì</a:t>
            </a:r>
            <a:r>
              <a:rPr lang="vi-VN" sz="2000">
                <a:latin typeface="Times New Roman" pitchFamily="18" charset="0"/>
                <a:cs typeface="Times New Roman" pitchFamily="18" charset="0"/>
              </a:rPr>
              <a:t> tiểu cầu </a:t>
            </a:r>
            <a:r>
              <a:rPr lang="en-US" sz="2000">
                <a:latin typeface="Times New Roman" pitchFamily="18" charset="0"/>
                <a:cs typeface="Times New Roman" pitchFamily="18" charset="0"/>
              </a:rPr>
              <a:t>tăng</a:t>
            </a:r>
            <a:r>
              <a:rPr lang="vi-VN" sz="2000">
                <a:latin typeface="Times New Roman" pitchFamily="18" charset="0"/>
                <a:cs typeface="Times New Roman" pitchFamily="18" charset="0"/>
              </a:rPr>
              <a:t> một vài ngày sau khi </a:t>
            </a:r>
            <a:r>
              <a:rPr lang="en-US" sz="2000" smtClean="0">
                <a:latin typeface="Times New Roman" pitchFamily="18" charset="0"/>
                <a:cs typeface="Times New Roman" pitchFamily="18" charset="0"/>
              </a:rPr>
              <a:t>ghép và có thể </a:t>
            </a:r>
            <a:r>
              <a:rPr lang="en-US" sz="2000">
                <a:latin typeface="Times New Roman" pitchFamily="18" charset="0"/>
                <a:cs typeface="Times New Roman" pitchFamily="18" charset="0"/>
              </a:rPr>
              <a:t>về bình thường sau 14 ngày</a:t>
            </a:r>
            <a:r>
              <a:rPr lang="vi-VN" sz="2000" smtClean="0">
                <a:latin typeface="Times New Roman" pitchFamily="18" charset="0"/>
                <a:cs typeface="Times New Roman" pitchFamily="18" charset="0"/>
              </a:rPr>
              <a:t>.</a:t>
            </a:r>
            <a:r>
              <a:rPr lang="en-US" sz="2000" smtClean="0">
                <a:latin typeface="Times New Roman" pitchFamily="18" charset="0"/>
                <a:cs typeface="Times New Roman" pitchFamily="18" charset="0"/>
              </a:rPr>
              <a:t> </a:t>
            </a:r>
            <a:endParaRPr lang="en-US" sz="2000">
              <a:latin typeface="Times New Roman" pitchFamily="18" charset="0"/>
              <a:cs typeface="Times New Roman" pitchFamily="18" charset="0"/>
            </a:endParaRPr>
          </a:p>
          <a:p>
            <a:pPr marL="342900" indent="-342900" algn="l">
              <a:lnSpc>
                <a:spcPct val="150000"/>
              </a:lnSpc>
              <a:buFont typeface="Wingdings" pitchFamily="2" charset="2"/>
              <a:buChar char="Ø"/>
            </a:pPr>
            <a:r>
              <a:rPr lang="en-US" sz="2000" smtClean="0">
                <a:latin typeface="Times New Roman" pitchFamily="18" charset="0"/>
                <a:cs typeface="Times New Roman" pitchFamily="18" charset="0"/>
              </a:rPr>
              <a:t>DIC </a:t>
            </a:r>
            <a:r>
              <a:rPr lang="en-US" sz="2000">
                <a:latin typeface="Times New Roman" pitchFamily="18" charset="0"/>
                <a:cs typeface="Times New Roman" pitchFamily="18" charset="0"/>
              </a:rPr>
              <a:t>sau ghép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làm tăng tiến triển xấu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của chức năng gan vốn đã kém sau ghép. </a:t>
            </a:r>
            <a:r>
              <a:rPr lang="en-US" sz="2000" smtClean="0">
                <a:latin typeface="Times New Roman" pitchFamily="18" charset="0"/>
                <a:cs typeface="Times New Roman" pitchFamily="18" charset="0"/>
              </a:rPr>
              <a:t>Nó </a:t>
            </a:r>
            <a:r>
              <a:rPr lang="en-US" sz="2000">
                <a:latin typeface="Times New Roman" pitchFamily="18" charset="0"/>
                <a:cs typeface="Times New Roman" pitchFamily="18" charset="0"/>
              </a:rPr>
              <a:t>có thể là nguyên nhân hoặc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hậu </a:t>
            </a:r>
            <a:r>
              <a:rPr lang="en-US" sz="2000" smtClean="0">
                <a:latin typeface="Times New Roman" pitchFamily="18" charset="0"/>
                <a:cs typeface="Times New Roman" pitchFamily="18" charset="0"/>
              </a:rPr>
              <a:t>quả IPGF . </a:t>
            </a:r>
            <a:r>
              <a:rPr lang="en-US" sz="2000">
                <a:latin typeface="Times New Roman" pitchFamily="18" charset="0"/>
                <a:cs typeface="Times New Roman" pitchFamily="18" charset="0"/>
              </a:rPr>
              <a:t>Đ</a:t>
            </a:r>
            <a:r>
              <a:rPr lang="en-US" sz="2000" smtClean="0">
                <a:latin typeface="Times New Roman" pitchFamily="18" charset="0"/>
                <a:cs typeface="Times New Roman" pitchFamily="18" charset="0"/>
              </a:rPr>
              <a:t>iều </a:t>
            </a:r>
            <a:r>
              <a:rPr lang="en-US" sz="2000">
                <a:latin typeface="Times New Roman" pitchFamily="18" charset="0"/>
                <a:cs typeface="Times New Roman" pitchFamily="18" charset="0"/>
              </a:rPr>
              <a:t>trị DIC ngoài điều trị triệu chứng, còn sử </a:t>
            </a:r>
            <a:r>
              <a:rPr lang="en-US" sz="2000" smtClean="0">
                <a:latin typeface="Times New Roman" pitchFamily="18" charset="0"/>
                <a:cs typeface="Times New Roman" pitchFamily="18" charset="0"/>
              </a:rPr>
              <a:t>dụng Heparin </a:t>
            </a:r>
            <a:r>
              <a:rPr lang="en-US" sz="2000">
                <a:latin typeface="Times New Roman" pitchFamily="18" charset="0"/>
                <a:cs typeface="Times New Roman" pitchFamily="18" charset="0"/>
              </a:rPr>
              <a:t>và acid tranexamic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Tuy nhiên,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sử dụng Heparin còn chưa được đồng thuận,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đặc biệt trên bệnh nhân có nguy cơ chảy máu cao </a:t>
            </a:r>
            <a:r>
              <a:rPr lang="en-US" sz="2000" smtClean="0">
                <a:latin typeface="Times New Roman" pitchFamily="18" charset="0"/>
                <a:cs typeface="Times New Roman" pitchFamily="18" charset="0"/>
              </a:rPr>
              <a:t> </a:t>
            </a:r>
          </a:p>
          <a:p>
            <a:pPr marL="342900" indent="-342900" algn="l">
              <a:lnSpc>
                <a:spcPct val="150000"/>
              </a:lnSpc>
              <a:buFont typeface="Wingdings" pitchFamily="2" charset="2"/>
              <a:buChar char="Ø"/>
            </a:pPr>
            <a:r>
              <a:rPr lang="en-US" sz="2000" smtClean="0">
                <a:latin typeface="Times New Roman" pitchFamily="18" charset="0"/>
                <a:cs typeface="Times New Roman" pitchFamily="18" charset="0"/>
              </a:rPr>
              <a:t>Nhưng </a:t>
            </a:r>
            <a:r>
              <a:rPr lang="en-US" sz="2000">
                <a:latin typeface="Times New Roman" pitchFamily="18" charset="0"/>
                <a:cs typeface="Times New Roman" pitchFamily="18" charset="0"/>
              </a:rPr>
              <a:t>sau 48 giờ điều trị </a:t>
            </a:r>
            <a:r>
              <a:rPr lang="en-US" sz="2000" smtClean="0">
                <a:latin typeface="Times New Roman" pitchFamily="18" charset="0"/>
                <a:cs typeface="Times New Roman" pitchFamily="18" charset="0"/>
              </a:rPr>
              <a:t>chức </a:t>
            </a:r>
            <a:r>
              <a:rPr lang="en-US" sz="2000">
                <a:latin typeface="Times New Roman" pitchFamily="18" charset="0"/>
                <a:cs typeface="Times New Roman" pitchFamily="18" charset="0"/>
              </a:rPr>
              <a:t>năng gan cải thiện dần, mật ra tăng dần, từ 40ml/ </a:t>
            </a:r>
            <a:r>
              <a:rPr lang="en-US" sz="2000" smtClean="0">
                <a:latin typeface="Times New Roman" pitchFamily="18" charset="0"/>
                <a:cs typeface="Times New Roman" pitchFamily="18" charset="0"/>
              </a:rPr>
              <a:t>24h  </a:t>
            </a:r>
            <a:r>
              <a:rPr lang="en-US" sz="2000">
                <a:latin typeface="Times New Roman" pitchFamily="18" charset="0"/>
                <a:cs typeface="Times New Roman" pitchFamily="18" charset="0"/>
              </a:rPr>
              <a:t>tăng 150, 250, 300 </a:t>
            </a:r>
            <a:r>
              <a:rPr lang="en-US" sz="2000" smtClean="0">
                <a:latin typeface="Times New Roman" pitchFamily="18" charset="0"/>
                <a:cs typeface="Times New Roman" pitchFamily="18" charset="0"/>
              </a:rPr>
              <a:t>ml/24h </a:t>
            </a:r>
            <a:endParaRPr lang="en-US" sz="200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324708511"/>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smtClean="0">
                <a:latin typeface="Times New Roman" pitchFamily="18" charset="0"/>
                <a:cs typeface="Times New Roman" pitchFamily="18" charset="0"/>
              </a:rPr>
              <a:t>KẾT</a:t>
            </a:r>
            <a:r>
              <a:rPr lang="en-US" b="1" smtClean="0">
                <a:latin typeface="Times New Roman" pitchFamily="18" charset="0"/>
                <a:cs typeface="Times New Roman" pitchFamily="18" charset="0"/>
              </a:rPr>
              <a:t> LUẬN</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algn="l">
              <a:lnSpc>
                <a:spcPct val="200000"/>
              </a:lnSpc>
            </a:pPr>
            <a:r>
              <a:rPr lang="en-US" sz="2200">
                <a:latin typeface="Times New Roman" pitchFamily="18" charset="0"/>
                <a:cs typeface="Times New Roman" pitchFamily="18" charset="0"/>
              </a:rPr>
              <a:t>Chậm chức năng gan sau ghép gan (IPGF) là vấn đề trầm trọng nếu có ở các bệnh nhân được ghép gan. </a:t>
            </a:r>
            <a:endParaRPr lang="en-US" sz="2200" smtClean="0">
              <a:latin typeface="Times New Roman" pitchFamily="18" charset="0"/>
              <a:cs typeface="Times New Roman" pitchFamily="18" charset="0"/>
            </a:endParaRPr>
          </a:p>
          <a:p>
            <a:pPr algn="l">
              <a:lnSpc>
                <a:spcPct val="200000"/>
              </a:lnSpc>
            </a:pPr>
            <a:r>
              <a:rPr lang="en-US" sz="2200" smtClean="0">
                <a:latin typeface="Times New Roman" pitchFamily="18" charset="0"/>
                <a:cs typeface="Times New Roman" pitchFamily="18" charset="0"/>
              </a:rPr>
              <a:t>Việc </a:t>
            </a:r>
            <a:r>
              <a:rPr lang="en-US" sz="2200">
                <a:latin typeface="Times New Roman" pitchFamily="18" charset="0"/>
                <a:cs typeface="Times New Roman" pitchFamily="18" charset="0"/>
              </a:rPr>
              <a:t>giảm thiểu được các yếu tố nguy cơ gây ra IPGF là rất cần thiết để tránh các biến cố xảy ra sau ghép</a:t>
            </a:r>
            <a:r>
              <a:rPr lang="en-US" sz="2200" smtClean="0">
                <a:latin typeface="Times New Roman" pitchFamily="18" charset="0"/>
                <a:cs typeface="Times New Roman" pitchFamily="18" charset="0"/>
              </a:rPr>
              <a:t>.</a:t>
            </a:r>
          </a:p>
          <a:p>
            <a:pPr algn="l">
              <a:lnSpc>
                <a:spcPct val="200000"/>
              </a:lnSpc>
            </a:pPr>
            <a:r>
              <a:rPr lang="en-US" sz="2200" smtClean="0">
                <a:latin typeface="Times New Roman" pitchFamily="18" charset="0"/>
                <a:cs typeface="Times New Roman" pitchFamily="18" charset="0"/>
              </a:rPr>
              <a:t> </a:t>
            </a:r>
            <a:r>
              <a:rPr lang="en-US" sz="2200">
                <a:latin typeface="Times New Roman" pitchFamily="18" charset="0"/>
                <a:cs typeface="Times New Roman" pitchFamily="18" charset="0"/>
              </a:rPr>
              <a:t>Khi xảy ra IPGF, việc quyết định điều trị đúng và nhanh chóng mới có thể cứu được gan mới để tránh chuyển thành mất hoàn toàn chức năng gan sau ghép.</a:t>
            </a:r>
          </a:p>
          <a:p>
            <a:pPr marL="342900" indent="-342900" algn="l">
              <a:lnSpc>
                <a:spcPct val="200000"/>
              </a:lnSpc>
              <a:buFont typeface="Wingdings" pitchFamily="2" charset="2"/>
              <a:buChar char="Ø"/>
            </a:pPr>
            <a:endParaRPr lang="en-US" sz="220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324708511"/>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096962"/>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n-US" smtClean="0">
                <a:latin typeface="Times New Roman" pitchFamily="18" charset="0"/>
                <a:cs typeface="Times New Roman" pitchFamily="18" charset="0"/>
              </a:rPr>
              <a:t>XIN CHÂN THÀNH CẢM ƠN</a:t>
            </a:r>
            <a:endParaRPr lang="en-US">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432983" y="1600200"/>
            <a:ext cx="6278033" cy="4708525"/>
          </a:xfrm>
        </p:spPr>
      </p:pic>
    </p:spTree>
    <p:extLst>
      <p:ext uri="{BB962C8B-B14F-4D97-AF65-F5344CB8AC3E}">
        <p14:creationId xmlns:p14="http://schemas.microsoft.com/office/powerpoint/2010/main" xmlns="" val="1818843204"/>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a:latin typeface="Times New Roman" pitchFamily="18" charset="0"/>
                <a:cs typeface="Times New Roman" pitchFamily="18" charset="0"/>
              </a:rPr>
              <a:t>Đặt vấn </a:t>
            </a:r>
            <a:r>
              <a:rPr lang="en-US" b="1" smtClean="0">
                <a:latin typeface="Times New Roman" pitchFamily="18" charset="0"/>
                <a:cs typeface="Times New Roman" pitchFamily="18" charset="0"/>
              </a:rPr>
              <a:t>đề</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algn="l">
              <a:lnSpc>
                <a:spcPct val="160000"/>
              </a:lnSpc>
            </a:pPr>
            <a:r>
              <a:rPr lang="en-US" sz="2000" smtClean="0">
                <a:latin typeface="Times New Roman" pitchFamily="18" charset="0"/>
                <a:cs typeface="Times New Roman" pitchFamily="18" charset="0"/>
              </a:rPr>
              <a:t>  </a:t>
            </a:r>
          </a:p>
          <a:p>
            <a:pPr marL="342900" indent="-342900" algn="l">
              <a:lnSpc>
                <a:spcPct val="160000"/>
              </a:lnSpc>
              <a:buFont typeface="Wingdings" pitchFamily="2" charset="2"/>
              <a:buChar char="Ø"/>
            </a:pPr>
            <a:r>
              <a:rPr lang="en-US" sz="2000" smtClean="0">
                <a:latin typeface="Times New Roman" pitchFamily="18" charset="0"/>
                <a:cs typeface="Times New Roman" pitchFamily="18" charset="0"/>
              </a:rPr>
              <a:t> Thiếu </a:t>
            </a:r>
            <a:r>
              <a:rPr lang="en-US" sz="2000">
                <a:latin typeface="Times New Roman" pitchFamily="18" charset="0"/>
                <a:cs typeface="Times New Roman" pitchFamily="18" charset="0"/>
              </a:rPr>
              <a:t>nguồn cho gan là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vấn đề dai dẳng trong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cấy ghép </a:t>
            </a:r>
            <a:r>
              <a:rPr lang="en-US" sz="2000" smtClean="0">
                <a:latin typeface="Times New Roman" pitchFamily="18" charset="0"/>
                <a:cs typeface="Times New Roman" pitchFamily="18" charset="0"/>
              </a:rPr>
              <a:t>gan</a:t>
            </a:r>
            <a:r>
              <a:rPr lang="en-US" sz="2000" smtClean="0">
                <a:latin typeface="Times New Roman" pitchFamily="18" charset="0"/>
                <a:cs typeface="Times New Roman" pitchFamily="18" charset="0"/>
                <a:sym typeface="Wingdings" pitchFamily="2" charset="2"/>
              </a:rPr>
              <a:t> </a:t>
            </a:r>
            <a:r>
              <a:rPr lang="en-US" sz="2000" smtClean="0">
                <a:latin typeface="Times New Roman" pitchFamily="18" charset="0"/>
                <a:cs typeface="Times New Roman" pitchFamily="18" charset="0"/>
              </a:rPr>
              <a:t>người </a:t>
            </a:r>
            <a:r>
              <a:rPr lang="en-US" sz="2000">
                <a:latin typeface="Times New Roman" pitchFamily="18" charset="0"/>
                <a:cs typeface="Times New Roman" pitchFamily="18" charset="0"/>
              </a:rPr>
              <a:t>nhận có </a:t>
            </a:r>
            <a:r>
              <a:rPr lang="en-US" sz="2000" smtClean="0">
                <a:latin typeface="Times New Roman" pitchFamily="18" charset="0"/>
                <a:cs typeface="Times New Roman" pitchFamily="18" charset="0"/>
              </a:rPr>
              <a:t>nguy cơ </a:t>
            </a:r>
            <a:r>
              <a:rPr lang="en-US" sz="2000">
                <a:latin typeface="Times New Roman" pitchFamily="18" charset="0"/>
                <a:cs typeface="Times New Roman" pitchFamily="18" charset="0"/>
              </a:rPr>
              <a:t>chậm chức năng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(IGPF) hoặc </a:t>
            </a:r>
            <a:r>
              <a:rPr lang="en-US" sz="2000" smtClean="0">
                <a:latin typeface="Times New Roman" pitchFamily="18" charset="0"/>
                <a:cs typeface="Times New Roman" pitchFamily="18" charset="0"/>
              </a:rPr>
              <a:t> </a:t>
            </a:r>
            <a:r>
              <a:rPr lang="en-US" sz="2000">
                <a:latin typeface="Times New Roman" pitchFamily="18" charset="0"/>
                <a:cs typeface="Times New Roman" pitchFamily="18" charset="0"/>
              </a:rPr>
              <a:t>không </a:t>
            </a:r>
            <a:r>
              <a:rPr lang="en-US" sz="2000" smtClean="0">
                <a:latin typeface="Times New Roman" pitchFamily="18" charset="0"/>
                <a:cs typeface="Times New Roman" pitchFamily="18" charset="0"/>
              </a:rPr>
              <a:t>chức năng (PNF) </a:t>
            </a:r>
            <a:r>
              <a:rPr lang="en-US" sz="2000">
                <a:latin typeface="Times New Roman" pitchFamily="18" charset="0"/>
                <a:cs typeface="Times New Roman" pitchFamily="18" charset="0"/>
              </a:rPr>
              <a:t>cơ quan ghép. </a:t>
            </a:r>
          </a:p>
          <a:p>
            <a:pPr marL="342900" indent="-342900" algn="l">
              <a:lnSpc>
                <a:spcPct val="160000"/>
              </a:lnSpc>
              <a:buFont typeface="Wingdings" pitchFamily="2" charset="2"/>
              <a:buChar char="Ø"/>
            </a:pPr>
            <a:r>
              <a:rPr lang="en-US" sz="2000" smtClean="0">
                <a:latin typeface="Times New Roman" pitchFamily="18" charset="0"/>
                <a:cs typeface="Times New Roman" pitchFamily="18" charset="0"/>
              </a:rPr>
              <a:t>  Thế giới IGPF </a:t>
            </a:r>
            <a:r>
              <a:rPr lang="en-US" sz="2000">
                <a:latin typeface="Times New Roman" pitchFamily="18" charset="0"/>
                <a:cs typeface="Times New Roman" pitchFamily="18" charset="0"/>
              </a:rPr>
              <a:t>còn chưa rõ </a:t>
            </a:r>
            <a:r>
              <a:rPr lang="en-US" sz="2000" smtClean="0">
                <a:latin typeface="Times New Roman" pitchFamily="18" charset="0"/>
                <a:cs typeface="Times New Roman" pitchFamily="18" charset="0"/>
              </a:rPr>
              <a:t>ràng :men </a:t>
            </a:r>
            <a:r>
              <a:rPr lang="en-US" sz="2000">
                <a:latin typeface="Times New Roman" pitchFamily="18" charset="0"/>
                <a:cs typeface="Times New Roman" pitchFamily="18" charset="0"/>
              </a:rPr>
              <a:t>gan, </a:t>
            </a:r>
            <a:r>
              <a:rPr lang="en-US" sz="2000" smtClean="0">
                <a:latin typeface="Times New Roman" pitchFamily="18" charset="0"/>
                <a:cs typeface="Times New Roman" pitchFamily="18" charset="0"/>
              </a:rPr>
              <a:t>PT, </a:t>
            </a:r>
            <a:r>
              <a:rPr lang="en-US" sz="2000">
                <a:latin typeface="Times New Roman" pitchFamily="18" charset="0"/>
                <a:cs typeface="Times New Roman" pitchFamily="18" charset="0"/>
              </a:rPr>
              <a:t>yếu tố V và sản xuất mật trong 72 giờ </a:t>
            </a:r>
            <a:r>
              <a:rPr lang="en-US" sz="2000" smtClean="0">
                <a:latin typeface="Times New Roman" pitchFamily="18" charset="0"/>
                <a:cs typeface="Times New Roman" pitchFamily="18" charset="0"/>
              </a:rPr>
              <a:t>đầu</a:t>
            </a:r>
            <a:endParaRPr lang="en-US" sz="2000">
              <a:latin typeface="Times New Roman" pitchFamily="18" charset="0"/>
              <a:cs typeface="Times New Roman" pitchFamily="18" charset="0"/>
            </a:endParaRPr>
          </a:p>
          <a:p>
            <a:pPr marL="342900" indent="-342900" algn="l">
              <a:lnSpc>
                <a:spcPct val="160000"/>
              </a:lnSpc>
              <a:buFont typeface="Wingdings" pitchFamily="2" charset="2"/>
              <a:buChar char="Ø"/>
            </a:pPr>
            <a:r>
              <a:rPr lang="en-US" sz="2000" smtClean="0">
                <a:latin typeface="Times New Roman" pitchFamily="18" charset="0"/>
                <a:cs typeface="Times New Roman" pitchFamily="18" charset="0"/>
              </a:rPr>
              <a:t> Việt Nam: ghép </a:t>
            </a:r>
            <a:r>
              <a:rPr lang="en-US" sz="2000">
                <a:latin typeface="Times New Roman" pitchFamily="18" charset="0"/>
                <a:cs typeface="Times New Roman" pitchFamily="18" charset="0"/>
              </a:rPr>
              <a:t>gan là một lĩnh vực khá mới mẻ ,</a:t>
            </a:r>
            <a:r>
              <a:rPr lang="en-US" sz="2000" smtClean="0">
                <a:latin typeface="Times New Roman" pitchFamily="18" charset="0"/>
                <a:cs typeface="Times New Roman" pitchFamily="18" charset="0"/>
              </a:rPr>
              <a:t>thiếu </a:t>
            </a:r>
            <a:r>
              <a:rPr lang="en-US" sz="2000">
                <a:latin typeface="Times New Roman" pitchFamily="18" charset="0"/>
                <a:cs typeface="Times New Roman" pitchFamily="18" charset="0"/>
              </a:rPr>
              <a:t>kinh nghiệm, hơn nữa số lượng gan ghép tại nước ta còn </a:t>
            </a:r>
            <a:r>
              <a:rPr lang="en-US" sz="2000" smtClean="0">
                <a:latin typeface="Times New Roman" pitchFamily="18" charset="0"/>
                <a:cs typeface="Times New Roman" pitchFamily="18" charset="0"/>
              </a:rPr>
              <a:t>ít </a:t>
            </a:r>
          </a:p>
          <a:p>
            <a:pPr algn="l">
              <a:lnSpc>
                <a:spcPct val="160000"/>
              </a:lnSpc>
            </a:pPr>
            <a:r>
              <a:rPr lang="en-US" sz="2000" smtClean="0">
                <a:latin typeface="Times New Roman" pitchFamily="18" charset="0"/>
                <a:cs typeface="Times New Roman" pitchFamily="18" charset="0"/>
                <a:sym typeface="Wingdings" pitchFamily="2" charset="2"/>
              </a:rPr>
              <a:t></a:t>
            </a:r>
            <a:r>
              <a:rPr lang="en-US" sz="2000" i="1" smtClean="0">
                <a:latin typeface="Times New Roman" pitchFamily="18" charset="0"/>
                <a:cs typeface="Times New Roman" pitchFamily="18" charset="0"/>
              </a:rPr>
              <a:t>Xin  </a:t>
            </a:r>
            <a:r>
              <a:rPr lang="en-US" sz="2000" i="1">
                <a:latin typeface="Times New Roman" pitchFamily="18" charset="0"/>
                <a:cs typeface="Times New Roman" pitchFamily="18" charset="0"/>
              </a:rPr>
              <a:t>giới thiệu nhân một trường hợp được chẩn đoán và điều trị thành công chậm chức năng gan sau ghép gan toàn bộ tại bệnh viện Việt Đức.</a:t>
            </a:r>
          </a:p>
          <a:p>
            <a:pPr algn="l">
              <a:lnSpc>
                <a:spcPct val="160000"/>
              </a:lnSpc>
            </a:pPr>
            <a:endParaRPr lang="en-US" sz="200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56532713"/>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BỆNH ÁN </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BN cho gan: </a:t>
            </a:r>
            <a:r>
              <a:rPr lang="en-US" sz="2200">
                <a:latin typeface="Times New Roman" pitchFamily="18" charset="0"/>
                <a:cs typeface="Times New Roman" pitchFamily="18" charset="0"/>
              </a:rPr>
              <a:t>nam 20 </a:t>
            </a:r>
            <a:r>
              <a:rPr lang="en-US" sz="2200" smtClean="0">
                <a:latin typeface="Times New Roman" pitchFamily="18" charset="0"/>
                <a:cs typeface="Times New Roman" pitchFamily="18" charset="0"/>
              </a:rPr>
              <a:t>tuổi, TS </a:t>
            </a:r>
            <a:r>
              <a:rPr lang="en-US" sz="2200">
                <a:latin typeface="Times New Roman" pitchFamily="18" charset="0"/>
                <a:cs typeface="Times New Roman" pitchFamily="18" charset="0"/>
              </a:rPr>
              <a:t>khỏe </a:t>
            </a:r>
            <a:r>
              <a:rPr lang="en-US" sz="2200" smtClean="0">
                <a:latin typeface="Times New Roman" pitchFamily="18" charset="0"/>
                <a:cs typeface="Times New Roman" pitchFamily="18" charset="0"/>
              </a:rPr>
              <a:t>mạnh,CTSN </a:t>
            </a:r>
            <a:r>
              <a:rPr lang="en-US" sz="2200">
                <a:latin typeface="Times New Roman" pitchFamily="18" charset="0"/>
                <a:cs typeface="Times New Roman" pitchFamily="18" charset="0"/>
              </a:rPr>
              <a:t>nặng </a:t>
            </a:r>
            <a:r>
              <a:rPr lang="en-US" sz="2200" smtClean="0">
                <a:latin typeface="Times New Roman" pitchFamily="18" charset="0"/>
                <a:cs typeface="Times New Roman" pitchFamily="18" charset="0"/>
              </a:rPr>
              <a:t> </a:t>
            </a:r>
            <a:r>
              <a:rPr lang="en-US" sz="2200">
                <a:latin typeface="Times New Roman" pitchFamily="18" charset="0"/>
                <a:cs typeface="Times New Roman" pitchFamily="18" charset="0"/>
              </a:rPr>
              <a:t>chẩn đoán và hồi sức chết </a:t>
            </a:r>
            <a:r>
              <a:rPr lang="en-US" sz="2200" smtClean="0">
                <a:latin typeface="Times New Roman" pitchFamily="18" charset="0"/>
                <a:cs typeface="Times New Roman" pitchFamily="18" charset="0"/>
              </a:rPr>
              <a:t>não ngày T5 tại </a:t>
            </a:r>
            <a:r>
              <a:rPr lang="en-US" sz="2200">
                <a:latin typeface="Times New Roman" pitchFamily="18" charset="0"/>
                <a:cs typeface="Times New Roman" pitchFamily="18" charset="0"/>
              </a:rPr>
              <a:t>Bệnh viện Chợ rẫy, có giai đoạn tụt huyết </a:t>
            </a:r>
            <a:r>
              <a:rPr lang="en-US" sz="2200" smtClean="0">
                <a:latin typeface="Times New Roman" pitchFamily="18" charset="0"/>
                <a:cs typeface="Times New Roman" pitchFamily="18" charset="0"/>
              </a:rPr>
              <a:t>áp, RLĐM </a:t>
            </a:r>
            <a:r>
              <a:rPr lang="en-US" sz="2200">
                <a:latin typeface="Times New Roman" pitchFamily="18" charset="0"/>
                <a:cs typeface="Times New Roman" pitchFamily="18" charset="0"/>
              </a:rPr>
              <a:t>trước mổ </a:t>
            </a:r>
          </a:p>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BN nhận gan</a:t>
            </a:r>
            <a:r>
              <a:rPr lang="en-US" sz="2200">
                <a:latin typeface="Times New Roman" pitchFamily="18" charset="0"/>
                <a:cs typeface="Times New Roman" pitchFamily="18" charset="0"/>
              </a:rPr>
              <a:t>: nam 64 </a:t>
            </a:r>
            <a:r>
              <a:rPr lang="en-US" sz="2200" smtClean="0">
                <a:latin typeface="Times New Roman" pitchFamily="18" charset="0"/>
                <a:cs typeface="Times New Roman" pitchFamily="18" charset="0"/>
              </a:rPr>
              <a:t>tuổi, </a:t>
            </a:r>
            <a:r>
              <a:rPr lang="en-US" sz="2200">
                <a:latin typeface="Times New Roman" pitchFamily="18" charset="0"/>
                <a:cs typeface="Times New Roman" pitchFamily="18" charset="0"/>
              </a:rPr>
              <a:t>viêm gan B, </a:t>
            </a:r>
            <a:r>
              <a:rPr lang="en-US" sz="2200" smtClean="0">
                <a:latin typeface="Times New Roman" pitchFamily="18" charset="0"/>
                <a:cs typeface="Times New Roman" pitchFamily="18" charset="0"/>
              </a:rPr>
              <a:t>HCC,  </a:t>
            </a:r>
            <a:r>
              <a:rPr lang="en-US" sz="2200">
                <a:latin typeface="Times New Roman" pitchFamily="18" charset="0"/>
                <a:cs typeface="Times New Roman" pitchFamily="18" charset="0"/>
              </a:rPr>
              <a:t>nút mạch 1 </a:t>
            </a:r>
            <a:r>
              <a:rPr lang="en-US" sz="2200" smtClean="0">
                <a:latin typeface="Times New Roman" pitchFamily="18" charset="0"/>
                <a:cs typeface="Times New Roman" pitchFamily="18" charset="0"/>
              </a:rPr>
              <a:t>lần, </a:t>
            </a:r>
            <a:r>
              <a:rPr lang="en-US" sz="2200">
                <a:latin typeface="Times New Roman" pitchFamily="18" charset="0"/>
                <a:cs typeface="Times New Roman" pitchFamily="18" charset="0"/>
              </a:rPr>
              <a:t>đái tháo đường </a:t>
            </a:r>
            <a:r>
              <a:rPr lang="en-US" sz="2200" smtClean="0">
                <a:latin typeface="Times New Roman" pitchFamily="18" charset="0"/>
                <a:cs typeface="Times New Roman" pitchFamily="18" charset="0"/>
              </a:rPr>
              <a:t>điều trị    insulin , </a:t>
            </a:r>
            <a:r>
              <a:rPr lang="en-US" sz="2200">
                <a:latin typeface="Times New Roman" pitchFamily="18" charset="0"/>
                <a:cs typeface="Times New Roman" pitchFamily="18" charset="0"/>
              </a:rPr>
              <a:t>ChildPugh A, MELD 23</a:t>
            </a:r>
            <a:r>
              <a:rPr lang="en-US" sz="2200" smtClean="0">
                <a:latin typeface="Times New Roman" pitchFamily="18" charset="0"/>
                <a:cs typeface="Times New Roman" pitchFamily="18" charset="0"/>
              </a:rPr>
              <a:t>.</a:t>
            </a:r>
          </a:p>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 </a:t>
            </a:r>
            <a:r>
              <a:rPr lang="en-US" sz="2200">
                <a:latin typeface="Times New Roman" pitchFamily="18" charset="0"/>
                <a:cs typeface="Times New Roman" pitchFamily="18" charset="0"/>
              </a:rPr>
              <a:t>Ghép gan toàn </a:t>
            </a:r>
            <a:r>
              <a:rPr lang="en-US" sz="2200" smtClean="0">
                <a:latin typeface="Times New Roman" pitchFamily="18" charset="0"/>
                <a:cs typeface="Times New Roman" pitchFamily="18" charset="0"/>
              </a:rPr>
              <a:t>bộ </a:t>
            </a:r>
            <a:r>
              <a:rPr lang="en-US" sz="2200">
                <a:latin typeface="Times New Roman" pitchFamily="18" charset="0"/>
                <a:cs typeface="Times New Roman" pitchFamily="18" charset="0"/>
              </a:rPr>
              <a:t>26/04/2016 </a:t>
            </a:r>
            <a:r>
              <a:rPr lang="en-US" sz="2200" smtClean="0">
                <a:latin typeface="Times New Roman" pitchFamily="18" charset="0"/>
                <a:cs typeface="Times New Roman" pitchFamily="18" charset="0"/>
              </a:rPr>
              <a:t>kéo </a:t>
            </a:r>
            <a:r>
              <a:rPr lang="en-US" sz="2200">
                <a:latin typeface="Times New Roman" pitchFamily="18" charset="0"/>
                <a:cs typeface="Times New Roman" pitchFamily="18" charset="0"/>
              </a:rPr>
              <a:t>dài </a:t>
            </a:r>
            <a:r>
              <a:rPr lang="en-US" sz="2200" smtClean="0">
                <a:latin typeface="Times New Roman" pitchFamily="18" charset="0"/>
                <a:cs typeface="Times New Roman" pitchFamily="18" charset="0"/>
              </a:rPr>
              <a:t>8h, </a:t>
            </a:r>
            <a:r>
              <a:rPr lang="en-US" sz="2200">
                <a:latin typeface="Times New Roman" pitchFamily="18" charset="0"/>
                <a:cs typeface="Times New Roman" pitchFamily="18" charset="0"/>
              </a:rPr>
              <a:t>thời gian thiếu máu lạnh </a:t>
            </a:r>
            <a:r>
              <a:rPr lang="en-US" sz="2200" smtClean="0">
                <a:latin typeface="Times New Roman" pitchFamily="18" charset="0"/>
                <a:cs typeface="Times New Roman" pitchFamily="18" charset="0"/>
              </a:rPr>
              <a:t>7h30 , thiếu </a:t>
            </a:r>
            <a:r>
              <a:rPr lang="en-US" sz="2200">
                <a:latin typeface="Times New Roman" pitchFamily="18" charset="0"/>
                <a:cs typeface="Times New Roman" pitchFamily="18" charset="0"/>
              </a:rPr>
              <a:t>máu </a:t>
            </a:r>
            <a:r>
              <a:rPr lang="en-US" sz="2200" smtClean="0">
                <a:latin typeface="Times New Roman" pitchFamily="18" charset="0"/>
                <a:cs typeface="Times New Roman" pitchFamily="18" charset="0"/>
              </a:rPr>
              <a:t>   nóng  25p, </a:t>
            </a:r>
            <a:r>
              <a:rPr lang="en-US" sz="2200">
                <a:latin typeface="Times New Roman" pitchFamily="18" charset="0"/>
                <a:cs typeface="Times New Roman" pitchFamily="18" charset="0"/>
              </a:rPr>
              <a:t>không có tụt huyết áp trong mổ,</a:t>
            </a:r>
            <a:r>
              <a:rPr lang="vi-VN" sz="2200">
                <a:latin typeface="Times New Roman" pitchFamily="18" charset="0"/>
                <a:cs typeface="Times New Roman" pitchFamily="18" charset="0"/>
              </a:rPr>
              <a:t> không </a:t>
            </a:r>
            <a:r>
              <a:rPr lang="en-US" sz="2200">
                <a:latin typeface="Times New Roman" pitchFamily="18" charset="0"/>
                <a:cs typeface="Times New Roman" pitchFamily="18" charset="0"/>
              </a:rPr>
              <a:t>dùng</a:t>
            </a:r>
            <a:r>
              <a:rPr lang="vi-VN" sz="2200">
                <a:latin typeface="Times New Roman" pitchFamily="18" charset="0"/>
                <a:cs typeface="Times New Roman" pitchFamily="18" charset="0"/>
              </a:rPr>
              <a:t> thuốc Hepatec</a:t>
            </a:r>
            <a:r>
              <a:rPr lang="en-US" sz="2200">
                <a:latin typeface="Times New Roman" pitchFamily="18" charset="0"/>
                <a:cs typeface="Times New Roman" pitchFamily="18" charset="0"/>
              </a:rPr>
              <a:t>t trong và sau mổ. </a:t>
            </a:r>
            <a:endParaRPr lang="en-US" sz="2200" smtClean="0">
              <a:latin typeface="Times New Roman" pitchFamily="18" charset="0"/>
              <a:cs typeface="Times New Roman" pitchFamily="18" charset="0"/>
            </a:endParaRPr>
          </a:p>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Sau </a:t>
            </a:r>
            <a:r>
              <a:rPr lang="en-US" sz="2200">
                <a:latin typeface="Times New Roman" pitchFamily="18" charset="0"/>
                <a:cs typeface="Times New Roman" pitchFamily="18" charset="0"/>
              </a:rPr>
              <a:t>phẫu thuật chuyển hồi </a:t>
            </a:r>
            <a:r>
              <a:rPr lang="en-US" sz="2200" smtClean="0">
                <a:latin typeface="Times New Roman" pitchFamily="18" charset="0"/>
                <a:cs typeface="Times New Roman" pitchFamily="18" charset="0"/>
              </a:rPr>
              <a:t>tỉnh, </a:t>
            </a:r>
            <a:r>
              <a:rPr lang="en-US" sz="2200">
                <a:latin typeface="Times New Roman" pitchFamily="18" charset="0"/>
                <a:cs typeface="Times New Roman" pitchFamily="18" charset="0"/>
              </a:rPr>
              <a:t>rút NKQ sau mổ 7 giờ </a:t>
            </a:r>
            <a:endParaRPr lang="en-US" sz="220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575462126"/>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BỆNH ÁN </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marL="342900" indent="-342900" algn="l">
              <a:lnSpc>
                <a:spcPct val="150000"/>
              </a:lnSpc>
              <a:buFont typeface="Wingdings" pitchFamily="2" charset="2"/>
              <a:buChar char="Ø"/>
            </a:pPr>
            <a:r>
              <a:rPr lang="en-US" sz="2100" smtClean="0">
                <a:latin typeface="Times New Roman" pitchFamily="18" charset="0"/>
                <a:cs typeface="Times New Roman" pitchFamily="18" charset="0"/>
              </a:rPr>
              <a:t>Ngày T1: lâm </a:t>
            </a:r>
            <a:r>
              <a:rPr lang="en-US" sz="2100">
                <a:latin typeface="Times New Roman" pitchFamily="18" charset="0"/>
                <a:cs typeface="Times New Roman" pitchFamily="18" charset="0"/>
              </a:rPr>
              <a:t>sàng ổn </a:t>
            </a:r>
            <a:r>
              <a:rPr lang="en-US" sz="2100" smtClean="0">
                <a:latin typeface="Times New Roman" pitchFamily="18" charset="0"/>
                <a:cs typeface="Times New Roman" pitchFamily="18" charset="0"/>
              </a:rPr>
              <a:t>định, Ddimer </a:t>
            </a:r>
            <a:r>
              <a:rPr lang="en-US" sz="2100">
                <a:latin typeface="Times New Roman" pitchFamily="18" charset="0"/>
                <a:cs typeface="Times New Roman" pitchFamily="18" charset="0"/>
              </a:rPr>
              <a:t>1933 </a:t>
            </a:r>
            <a:r>
              <a:rPr lang="en-US" sz="2100" smtClean="0">
                <a:latin typeface="Times New Roman" pitchFamily="18" charset="0"/>
                <a:cs typeface="Times New Roman" pitchFamily="18" charset="0"/>
              </a:rPr>
              <a:t>- 4448, Yếu </a:t>
            </a:r>
            <a:r>
              <a:rPr lang="en-US" sz="2100">
                <a:latin typeface="Times New Roman" pitchFamily="18" charset="0"/>
                <a:cs typeface="Times New Roman" pitchFamily="18" charset="0"/>
              </a:rPr>
              <a:t>tố V </a:t>
            </a:r>
            <a:r>
              <a:rPr lang="en-US" sz="2100" smtClean="0">
                <a:latin typeface="Times New Roman" pitchFamily="18" charset="0"/>
                <a:cs typeface="Times New Roman" pitchFamily="18" charset="0"/>
              </a:rPr>
              <a:t>27 - </a:t>
            </a:r>
            <a:r>
              <a:rPr lang="en-US" sz="2100">
                <a:latin typeface="Times New Roman" pitchFamily="18" charset="0"/>
                <a:cs typeface="Times New Roman" pitchFamily="18" charset="0"/>
              </a:rPr>
              <a:t>11, tiểu </a:t>
            </a:r>
            <a:r>
              <a:rPr lang="en-US" sz="2100" smtClean="0">
                <a:latin typeface="Times New Roman" pitchFamily="18" charset="0"/>
                <a:cs typeface="Times New Roman" pitchFamily="18" charset="0"/>
              </a:rPr>
              <a:t>cầu </a:t>
            </a:r>
            <a:r>
              <a:rPr lang="en-US" sz="2100">
                <a:latin typeface="Times New Roman" pitchFamily="18" charset="0"/>
                <a:cs typeface="Times New Roman" pitchFamily="18" charset="0"/>
              </a:rPr>
              <a:t>94-75 </a:t>
            </a:r>
          </a:p>
          <a:p>
            <a:pPr marL="342900" indent="-342900" algn="l">
              <a:lnSpc>
                <a:spcPct val="150000"/>
              </a:lnSpc>
              <a:buFont typeface="Wingdings" pitchFamily="2" charset="2"/>
              <a:buChar char="Ø"/>
            </a:pPr>
            <a:r>
              <a:rPr lang="en-US" sz="2100" smtClean="0">
                <a:latin typeface="Times New Roman" pitchFamily="18" charset="0"/>
                <a:cs typeface="Times New Roman" pitchFamily="18" charset="0"/>
              </a:rPr>
              <a:t>Ngày T2: SGOT/SGPT </a:t>
            </a:r>
            <a:r>
              <a:rPr lang="en-US" sz="2100">
                <a:latin typeface="Times New Roman" pitchFamily="18" charset="0"/>
                <a:cs typeface="Times New Roman" pitchFamily="18" charset="0"/>
              </a:rPr>
              <a:t>1217/378, sau 4 giờ tăng </a:t>
            </a:r>
            <a:r>
              <a:rPr lang="en-US" sz="2100" smtClean="0">
                <a:latin typeface="Times New Roman" pitchFamily="18" charset="0"/>
                <a:cs typeface="Times New Roman" pitchFamily="18" charset="0"/>
              </a:rPr>
              <a:t>2825/813</a:t>
            </a:r>
            <a:r>
              <a:rPr lang="en-US" sz="2100">
                <a:latin typeface="Times New Roman" pitchFamily="18" charset="0"/>
                <a:cs typeface="Times New Roman" pitchFamily="18" charset="0"/>
              </a:rPr>
              <a:t>.</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Ddimer tăng 3526 </a:t>
            </a:r>
            <a:r>
              <a:rPr lang="en-US" sz="2100" smtClean="0">
                <a:latin typeface="Times New Roman" pitchFamily="18" charset="0"/>
                <a:cs typeface="Times New Roman" pitchFamily="18" charset="0"/>
              </a:rPr>
              <a:t>-7985</a:t>
            </a:r>
            <a:r>
              <a:rPr lang="en-US" sz="2100">
                <a:latin typeface="Times New Roman" pitchFamily="18" charset="0"/>
                <a:cs typeface="Times New Roman" pitchFamily="18" charset="0"/>
              </a:rPr>
              <a:t>/ 24 giờ, yếu tố V </a:t>
            </a:r>
            <a:r>
              <a:rPr lang="en-US" sz="2100" smtClean="0">
                <a:latin typeface="Times New Roman" pitchFamily="18" charset="0"/>
                <a:cs typeface="Times New Roman" pitchFamily="18" charset="0"/>
              </a:rPr>
              <a:t> 15- </a:t>
            </a:r>
            <a:r>
              <a:rPr lang="en-US" sz="2100">
                <a:latin typeface="Times New Roman" pitchFamily="18" charset="0"/>
                <a:cs typeface="Times New Roman" pitchFamily="18" charset="0"/>
              </a:rPr>
              <a:t>2, tiểu </a:t>
            </a:r>
            <a:r>
              <a:rPr lang="en-US" sz="2100" smtClean="0">
                <a:latin typeface="Times New Roman" pitchFamily="18" charset="0"/>
                <a:cs typeface="Times New Roman" pitchFamily="18" charset="0"/>
              </a:rPr>
              <a:t>cầu </a:t>
            </a:r>
            <a:r>
              <a:rPr lang="en-US" sz="2100">
                <a:latin typeface="Times New Roman" pitchFamily="18" charset="0"/>
                <a:cs typeface="Times New Roman" pitchFamily="18" charset="0"/>
              </a:rPr>
              <a:t>50</a:t>
            </a:r>
            <a:r>
              <a:rPr lang="en-US" sz="2100" smtClean="0">
                <a:latin typeface="Times New Roman" pitchFamily="18" charset="0"/>
                <a:cs typeface="Times New Roman" pitchFamily="18" charset="0"/>
              </a:rPr>
              <a:t>.</a:t>
            </a:r>
            <a:endParaRPr lang="en-US" sz="2100">
              <a:latin typeface="Times New Roman" pitchFamily="18" charset="0"/>
              <a:cs typeface="Times New Roman" pitchFamily="18" charset="0"/>
            </a:endParaRPr>
          </a:p>
          <a:p>
            <a:pPr marL="342900" indent="-342900" algn="l">
              <a:lnSpc>
                <a:spcPct val="150000"/>
              </a:lnSpc>
              <a:buFont typeface="Wingdings" pitchFamily="2" charset="2"/>
              <a:buChar char="Ø"/>
            </a:pPr>
            <a:r>
              <a:rPr lang="en-US" sz="2100" smtClean="0">
                <a:latin typeface="Times New Roman" pitchFamily="18" charset="0"/>
                <a:cs typeface="Times New Roman" pitchFamily="18" charset="0"/>
              </a:rPr>
              <a:t>Ngày T3: kích </a:t>
            </a:r>
            <a:r>
              <a:rPr lang="en-US" sz="2100">
                <a:latin typeface="Times New Roman" pitchFamily="18" charset="0"/>
                <a:cs typeface="Times New Roman" pitchFamily="18" charset="0"/>
              </a:rPr>
              <a:t>thích, khó thở nhẹ tiến triển thành kích động không hợp tác,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dấu hiệu hôn mê gan, huyết động </a:t>
            </a:r>
            <a:r>
              <a:rPr lang="en-US" sz="2100" smtClean="0">
                <a:latin typeface="Times New Roman" pitchFamily="18" charset="0"/>
                <a:cs typeface="Times New Roman" pitchFamily="18" charset="0"/>
              </a:rPr>
              <a:t>ổn định, SpO2 gi</a:t>
            </a:r>
            <a:r>
              <a:rPr lang="vi-VN" sz="2100">
                <a:latin typeface="Times New Roman" pitchFamily="18" charset="0"/>
                <a:cs typeface="Times New Roman" pitchFamily="18" charset="0"/>
              </a:rPr>
              <a:t>ảm dần </a:t>
            </a:r>
            <a:r>
              <a:rPr lang="vi-VN" sz="2100" smtClean="0">
                <a:latin typeface="Times New Roman" pitchFamily="18" charset="0"/>
                <a:cs typeface="Times New Roman" pitchFamily="18" charset="0"/>
              </a:rPr>
              <a:t> </a:t>
            </a:r>
            <a:r>
              <a:rPr lang="vi-VN" sz="2100">
                <a:latin typeface="Times New Roman" pitchFamily="18" charset="0"/>
                <a:cs typeface="Times New Roman" pitchFamily="18" charset="0"/>
              </a:rPr>
              <a:t>về sau không đáp ứng với </a:t>
            </a:r>
            <a:r>
              <a:rPr lang="vi-VN" sz="2100" smtClean="0">
                <a:latin typeface="Times New Roman" pitchFamily="18" charset="0"/>
                <a:cs typeface="Times New Roman" pitchFamily="18" charset="0"/>
              </a:rPr>
              <a:t>thở</a:t>
            </a:r>
            <a:r>
              <a:rPr lang="en-US" sz="2100" smtClean="0">
                <a:latin typeface="Times New Roman" pitchFamily="18" charset="0"/>
                <a:cs typeface="Times New Roman" pitchFamily="18" charset="0"/>
              </a:rPr>
              <a:t> </a:t>
            </a:r>
            <a:r>
              <a:rPr lang="vi-VN" sz="2100" smtClean="0">
                <a:latin typeface="Times New Roman" pitchFamily="18" charset="0"/>
                <a:cs typeface="Times New Roman" pitchFamily="18" charset="0"/>
              </a:rPr>
              <a:t>NIV</a:t>
            </a:r>
            <a:r>
              <a:rPr lang="en-US" sz="2100">
                <a:latin typeface="Times New Roman" pitchFamily="18" charset="0"/>
                <a:cs typeface="Times New Roman" pitchFamily="18" charset="0"/>
              </a:rPr>
              <a:t>, , </a:t>
            </a:r>
            <a:r>
              <a:rPr lang="vi-VN" sz="2100">
                <a:latin typeface="Times New Roman" pitchFamily="18" charset="0"/>
                <a:cs typeface="Times New Roman" pitchFamily="18" charset="0"/>
              </a:rPr>
              <a:t>dẫn lưu mật ra ít, màu </a:t>
            </a:r>
            <a:r>
              <a:rPr lang="vi-VN" sz="2100" smtClean="0">
                <a:latin typeface="Times New Roman" pitchFamily="18" charset="0"/>
                <a:cs typeface="Times New Roman" pitchFamily="18" charset="0"/>
              </a:rPr>
              <a:t>trong</a:t>
            </a:r>
            <a:r>
              <a:rPr lang="en-US" sz="2100" smtClean="0">
                <a:latin typeface="Times New Roman" pitchFamily="18" charset="0"/>
                <a:cs typeface="Times New Roman" pitchFamily="18" charset="0"/>
              </a:rPr>
              <a:t>.</a:t>
            </a:r>
          </a:p>
          <a:p>
            <a:pPr marL="342900" indent="-342900" algn="l">
              <a:lnSpc>
                <a:spcPct val="150000"/>
              </a:lnSpc>
              <a:buFont typeface="Wingdings" pitchFamily="2" charset="2"/>
              <a:buChar char="Ø"/>
            </a:pPr>
            <a:r>
              <a:rPr lang="en-US" sz="2100" smtClean="0">
                <a:latin typeface="Times New Roman" pitchFamily="18" charset="0"/>
                <a:cs typeface="Times New Roman" pitchFamily="18" charset="0"/>
              </a:rPr>
              <a:t>pH 7,3-7,45, </a:t>
            </a:r>
            <a:r>
              <a:rPr lang="en-US" sz="2100">
                <a:latin typeface="Times New Roman" pitchFamily="18" charset="0"/>
                <a:cs typeface="Times New Roman" pitchFamily="18" charset="0"/>
              </a:rPr>
              <a:t>lactat </a:t>
            </a:r>
            <a:r>
              <a:rPr lang="en-US" sz="2100" smtClean="0">
                <a:latin typeface="Times New Roman" pitchFamily="18" charset="0"/>
                <a:cs typeface="Times New Roman" pitchFamily="18" charset="0"/>
              </a:rPr>
              <a:t>(2,7</a:t>
            </a:r>
            <a:r>
              <a:rPr lang="en-US" sz="2100">
                <a:latin typeface="Times New Roman" pitchFamily="18" charset="0"/>
                <a:cs typeface="Times New Roman" pitchFamily="18" charset="0"/>
              </a:rPr>
              <a:t>), </a:t>
            </a:r>
            <a:r>
              <a:rPr lang="en-US" sz="2100" smtClean="0">
                <a:latin typeface="Times New Roman" pitchFamily="18" charset="0"/>
                <a:cs typeface="Times New Roman" pitchFamily="18" charset="0"/>
              </a:rPr>
              <a:t>P/F 119</a:t>
            </a:r>
            <a:r>
              <a:rPr lang="vi-VN" sz="2100">
                <a:latin typeface="Times New Roman" pitchFamily="18" charset="0"/>
                <a:cs typeface="Times New Roman" pitchFamily="18" charset="0"/>
              </a:rPr>
              <a:t>, XQ và siêu âm </a:t>
            </a:r>
            <a:r>
              <a:rPr lang="vi-VN" sz="2100" smtClean="0">
                <a:latin typeface="Times New Roman" pitchFamily="18" charset="0"/>
                <a:cs typeface="Times New Roman" pitchFamily="18" charset="0"/>
              </a:rPr>
              <a:t> </a:t>
            </a:r>
            <a:r>
              <a:rPr lang="en-US" sz="2100" smtClean="0">
                <a:latin typeface="Times New Roman" pitchFamily="18" charset="0"/>
                <a:cs typeface="Times New Roman" pitchFamily="18" charset="0"/>
              </a:rPr>
              <a:t>TDMP tăng</a:t>
            </a:r>
            <a:r>
              <a:rPr lang="vi-VN" sz="2100" smtClean="0">
                <a:latin typeface="Times New Roman" pitchFamily="18" charset="0"/>
                <a:cs typeface="Times New Roman" pitchFamily="18" charset="0"/>
              </a:rPr>
              <a:t> nhanh</a:t>
            </a:r>
            <a:r>
              <a:rPr lang="en-US" sz="2100" smtClean="0">
                <a:latin typeface="Times New Roman" pitchFamily="18" charset="0"/>
                <a:cs typeface="Times New Roman" pitchFamily="18" charset="0"/>
                <a:sym typeface="Wingdings" pitchFamily="2" charset="2"/>
              </a:rPr>
              <a:t> DLMP</a:t>
            </a:r>
            <a:r>
              <a:rPr lang="vi-VN" sz="2100" smtClean="0">
                <a:latin typeface="Times New Roman" pitchFamily="18" charset="0"/>
                <a:cs typeface="Times New Roman" pitchFamily="18" charset="0"/>
              </a:rPr>
              <a:t> </a:t>
            </a:r>
            <a:r>
              <a:rPr lang="vi-VN" sz="2100">
                <a:latin typeface="Times New Roman" pitchFamily="18" charset="0"/>
                <a:cs typeface="Times New Roman" pitchFamily="18" charset="0"/>
              </a:rPr>
              <a:t>cấp cứu 2 bên dưới hướng dẫn siêu âm</a:t>
            </a:r>
            <a:r>
              <a:rPr lang="en-US" sz="2100">
                <a:latin typeface="Times New Roman" pitchFamily="18" charset="0"/>
                <a:cs typeface="Times New Roman" pitchFamily="18" charset="0"/>
              </a:rPr>
              <a:t>. </a:t>
            </a:r>
            <a:r>
              <a:rPr lang="vi-VN" sz="2100">
                <a:latin typeface="Times New Roman" pitchFamily="18" charset="0"/>
                <a:cs typeface="Times New Roman" pitchFamily="18" charset="0"/>
              </a:rPr>
              <a:t>Ddimer </a:t>
            </a:r>
            <a:r>
              <a:rPr lang="vi-VN" sz="2100" smtClean="0">
                <a:latin typeface="Times New Roman" pitchFamily="18" charset="0"/>
                <a:cs typeface="Times New Roman" pitchFamily="18" charset="0"/>
              </a:rPr>
              <a:t> </a:t>
            </a:r>
            <a:r>
              <a:rPr lang="vi-VN" sz="2100">
                <a:latin typeface="Times New Roman" pitchFamily="18" charset="0"/>
                <a:cs typeface="Times New Roman" pitchFamily="18" charset="0"/>
              </a:rPr>
              <a:t>7985, </a:t>
            </a:r>
            <a:r>
              <a:rPr lang="en-US" sz="2100">
                <a:latin typeface="Times New Roman" pitchFamily="18" charset="0"/>
                <a:cs typeface="Times New Roman" pitchFamily="18" charset="0"/>
              </a:rPr>
              <a:t>y</a:t>
            </a:r>
            <a:r>
              <a:rPr lang="vi-VN" sz="2100">
                <a:latin typeface="Times New Roman" pitchFamily="18" charset="0"/>
                <a:cs typeface="Times New Roman" pitchFamily="18" charset="0"/>
              </a:rPr>
              <a:t>ếu tố V </a:t>
            </a:r>
            <a:r>
              <a:rPr lang="vi-VN" sz="2100" smtClean="0">
                <a:latin typeface="Times New Roman" pitchFamily="18" charset="0"/>
                <a:cs typeface="Times New Roman" pitchFamily="18" charset="0"/>
              </a:rPr>
              <a:t> </a:t>
            </a:r>
            <a:r>
              <a:rPr lang="vi-VN" sz="2100">
                <a:latin typeface="Times New Roman" pitchFamily="18" charset="0"/>
                <a:cs typeface="Times New Roman" pitchFamily="18" charset="0"/>
              </a:rPr>
              <a:t>14- 37, tiểu cầu </a:t>
            </a:r>
            <a:r>
              <a:rPr lang="vi-VN" sz="2100" smtClean="0">
                <a:latin typeface="Times New Roman" pitchFamily="18" charset="0"/>
                <a:cs typeface="Times New Roman" pitchFamily="18" charset="0"/>
              </a:rPr>
              <a:t> </a:t>
            </a:r>
            <a:r>
              <a:rPr lang="vi-VN" sz="2100">
                <a:latin typeface="Times New Roman" pitchFamily="18" charset="0"/>
                <a:cs typeface="Times New Roman" pitchFamily="18" charset="0"/>
              </a:rPr>
              <a:t>38</a:t>
            </a:r>
            <a:r>
              <a:rPr lang="en-US" sz="2100">
                <a:latin typeface="Times New Roman" pitchFamily="18" charset="0"/>
                <a:cs typeface="Times New Roman" pitchFamily="18" charset="0"/>
              </a:rPr>
              <a:t>, INR 4,88, S</a:t>
            </a:r>
            <a:r>
              <a:rPr lang="vi-VN" sz="2100">
                <a:latin typeface="Times New Roman" pitchFamily="18" charset="0"/>
                <a:cs typeface="Times New Roman" pitchFamily="18" charset="0"/>
              </a:rPr>
              <a:t>GOT</a:t>
            </a:r>
            <a:r>
              <a:rPr lang="en-US" sz="2100">
                <a:latin typeface="Times New Roman" pitchFamily="18" charset="0"/>
                <a:cs typeface="Times New Roman" pitchFamily="18" charset="0"/>
              </a:rPr>
              <a:t> </a:t>
            </a:r>
            <a:r>
              <a:rPr lang="en-US" sz="2100" smtClean="0">
                <a:latin typeface="Times New Roman" pitchFamily="18" charset="0"/>
                <a:cs typeface="Times New Roman" pitchFamily="18" charset="0"/>
              </a:rPr>
              <a:t>/SGPT 4486/1769, </a:t>
            </a:r>
            <a:r>
              <a:rPr lang="en-US" sz="2100">
                <a:latin typeface="Times New Roman" pitchFamily="18" charset="0"/>
                <a:cs typeface="Times New Roman" pitchFamily="18" charset="0"/>
              </a:rPr>
              <a:t>các yếu tố đông máu do giảm chức năng gan </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giảm nhiều </a:t>
            </a:r>
            <a:r>
              <a:rPr lang="en-US" sz="2100" smtClean="0">
                <a:latin typeface="Times New Roman" pitchFamily="18" charset="0"/>
                <a:cs typeface="Times New Roman" pitchFamily="18" charset="0"/>
                <a:sym typeface="Wingdings" pitchFamily="2" charset="2"/>
              </a:rPr>
              <a:t> đặt lại</a:t>
            </a:r>
            <a:r>
              <a:rPr lang="en-US" sz="2100">
                <a:latin typeface="Times New Roman" pitchFamily="18" charset="0"/>
                <a:cs typeface="Times New Roman" pitchFamily="18" charset="0"/>
                <a:sym typeface="Wingdings" pitchFamily="2" charset="2"/>
              </a:rPr>
              <a:t> </a:t>
            </a:r>
            <a:r>
              <a:rPr lang="en-US" sz="2100" smtClean="0">
                <a:latin typeface="Times New Roman" pitchFamily="18" charset="0"/>
                <a:cs typeface="Times New Roman" pitchFamily="18" charset="0"/>
                <a:sym typeface="Wingdings" pitchFamily="2" charset="2"/>
              </a:rPr>
              <a:t>NKQ</a:t>
            </a:r>
            <a:r>
              <a:rPr lang="en-US" sz="2100" smtClean="0">
                <a:latin typeface="Times New Roman" pitchFamily="18" charset="0"/>
                <a:cs typeface="Times New Roman" pitchFamily="18" charset="0"/>
              </a:rPr>
              <a:t> </a:t>
            </a:r>
            <a:r>
              <a:rPr lang="en-US" sz="2100">
                <a:latin typeface="Times New Roman" pitchFamily="18" charset="0"/>
                <a:cs typeface="Times New Roman" pitchFamily="18" charset="0"/>
              </a:rPr>
              <a:t>thở </a:t>
            </a:r>
            <a:r>
              <a:rPr lang="en-US" sz="2100" smtClean="0">
                <a:latin typeface="Times New Roman" pitchFamily="18" charset="0"/>
                <a:cs typeface="Times New Roman" pitchFamily="18" charset="0"/>
              </a:rPr>
              <a:t>máy</a:t>
            </a:r>
            <a:endParaRPr lang="en-US" sz="210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10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820388400"/>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BỆNH ÁN </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marL="342900" indent="-342900" algn="l">
              <a:lnSpc>
                <a:spcPct val="150000"/>
              </a:lnSpc>
              <a:buFont typeface="Wingdings" pitchFamily="2" charset="2"/>
              <a:buChar char="Ø"/>
            </a:pPr>
            <a:r>
              <a:rPr lang="en-US" sz="2400">
                <a:latin typeface="Times New Roman" pitchFamily="18" charset="0"/>
                <a:cs typeface="Times New Roman" pitchFamily="18" charset="0"/>
              </a:rPr>
              <a:t>T</a:t>
            </a:r>
            <a:r>
              <a:rPr lang="vi-VN" sz="2400">
                <a:latin typeface="Times New Roman" pitchFamily="18" charset="0"/>
                <a:cs typeface="Times New Roman" pitchFamily="18" charset="0"/>
              </a:rPr>
              <a:t>ình trạng suy gan </a:t>
            </a:r>
            <a:r>
              <a:rPr lang="en-US" sz="2400">
                <a:latin typeface="Times New Roman" pitchFamily="18" charset="0"/>
                <a:cs typeface="Times New Roman" pitchFamily="18" charset="0"/>
              </a:rPr>
              <a:t>rõ :</a:t>
            </a:r>
          </a:p>
          <a:p>
            <a:pPr marL="342900" indent="-342900" algn="l">
              <a:lnSpc>
                <a:spcPct val="150000"/>
              </a:lnSpc>
              <a:buFont typeface="Wingdings" pitchFamily="2" charset="2"/>
              <a:buChar char="Ø"/>
            </a:pPr>
            <a:r>
              <a:rPr lang="en-US" sz="2400">
                <a:latin typeface="Times New Roman" pitchFamily="18" charset="0"/>
                <a:cs typeface="Times New Roman" pitchFamily="18" charset="0"/>
              </a:rPr>
              <a:t>  S</a:t>
            </a:r>
            <a:r>
              <a:rPr lang="vi-VN" sz="2400">
                <a:latin typeface="Times New Roman" pitchFamily="18" charset="0"/>
                <a:cs typeface="Times New Roman" pitchFamily="18" charset="0"/>
              </a:rPr>
              <a:t>uy đa tạng</a:t>
            </a:r>
            <a:r>
              <a:rPr lang="en-US" sz="2400">
                <a:latin typeface="Times New Roman" pitchFamily="18" charset="0"/>
                <a:cs typeface="Times New Roman" pitchFamily="18" charset="0"/>
              </a:rPr>
              <a:t>: CI &lt;3 dùng Dobutamin, </a:t>
            </a:r>
            <a:r>
              <a:rPr lang="vi-VN" sz="2400">
                <a:latin typeface="Times New Roman" pitchFamily="18" charset="0"/>
                <a:cs typeface="Times New Roman" pitchFamily="18" charset="0"/>
              </a:rPr>
              <a:t>P/F</a:t>
            </a:r>
            <a:r>
              <a:rPr lang="en-US" sz="2400">
                <a:latin typeface="Times New Roman" pitchFamily="18" charset="0"/>
                <a:cs typeface="Times New Roman" pitchFamily="18" charset="0"/>
              </a:rPr>
              <a:t>thấp &lt;200, </a:t>
            </a:r>
            <a:r>
              <a:rPr lang="vi-VN" sz="2400">
                <a:latin typeface="Times New Roman" pitchFamily="18" charset="0"/>
                <a:cs typeface="Times New Roman" pitchFamily="18" charset="0"/>
              </a:rPr>
              <a:t>ELWI 19, TC </a:t>
            </a:r>
            <a:r>
              <a:rPr lang="en-US" sz="2400">
                <a:latin typeface="Times New Roman" pitchFamily="18" charset="0"/>
                <a:cs typeface="Times New Roman" pitchFamily="18" charset="0"/>
              </a:rPr>
              <a:t> &lt;</a:t>
            </a:r>
            <a:r>
              <a:rPr lang="en-US" sz="2400" smtClean="0">
                <a:latin typeface="Times New Roman" pitchFamily="18" charset="0"/>
                <a:cs typeface="Times New Roman" pitchFamily="18" charset="0"/>
              </a:rPr>
              <a:t>50</a:t>
            </a:r>
          </a:p>
          <a:p>
            <a:pPr marL="342900" indent="-342900" algn="l">
              <a:buFont typeface="Wingdings" pitchFamily="2" charset="2"/>
              <a:buChar char="Ø"/>
            </a:pPr>
            <a:r>
              <a:rPr lang="en-US" sz="2400">
                <a:latin typeface="Times New Roman" pitchFamily="18" charset="0"/>
                <a:cs typeface="Times New Roman" pitchFamily="18" charset="0"/>
              </a:rPr>
              <a:t>DIC Hiệp hội cầm máu và tắc mạch quốc tế ISTH &gt;5 điểm (2đ TC, 3đ Ddimer, 1đ PT) [9],  kháng đông (+) chỉ số Rosner 13,9 (ngưỡng 12),  ethanol (+).</a:t>
            </a:r>
          </a:p>
          <a:p>
            <a:pPr marL="342900" indent="-342900" algn="l">
              <a:buFont typeface="Wingdings" pitchFamily="2" charset="2"/>
              <a:buChar char="Ø"/>
            </a:pPr>
            <a:r>
              <a:rPr lang="en-US" sz="2400">
                <a:latin typeface="Times New Roman" pitchFamily="18" charset="0"/>
                <a:cs typeface="Times New Roman" pitchFamily="18" charset="0"/>
              </a:rPr>
              <a:t> Tiến hành </a:t>
            </a:r>
            <a:r>
              <a:rPr lang="vi-VN" sz="2400">
                <a:latin typeface="Times New Roman" pitchFamily="18" charset="0"/>
                <a:cs typeface="Times New Roman" pitchFamily="18" charset="0"/>
              </a:rPr>
              <a:t>điều trị triệu chứng</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truyền Plasma tươi</a:t>
            </a:r>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 tiểu cầu máy</a:t>
            </a:r>
            <a:r>
              <a:rPr lang="en-US" sz="2400">
                <a:latin typeface="Times New Roman" pitchFamily="18" charset="0"/>
                <a:cs typeface="Times New Roman" pitchFamily="18" charset="0"/>
              </a:rPr>
              <a:t>, lọc</a:t>
            </a:r>
            <a:r>
              <a:rPr lang="vi-VN" sz="2400">
                <a:latin typeface="Times New Roman" pitchFamily="18" charset="0"/>
                <a:cs typeface="Times New Roman" pitchFamily="18" charset="0"/>
              </a:rPr>
              <a:t> huyết tương</a:t>
            </a:r>
            <a:r>
              <a:rPr lang="en-US" sz="2400">
                <a:latin typeface="Times New Roman" pitchFamily="18" charset="0"/>
                <a:cs typeface="Times New Roman" pitchFamily="18" charset="0"/>
              </a:rPr>
              <a:t>, kháng sinh . 2 ngày đầu  lọc huyết tương, Heparin tiêu chuẩn liều 500 UI/h  theo dõi APTT  45 giây, kiểm soát chảy máu </a:t>
            </a:r>
          </a:p>
          <a:p>
            <a:pPr marL="342900" indent="-342900" algn="l">
              <a:lnSpc>
                <a:spcPct val="150000"/>
              </a:lnSpc>
              <a:buFont typeface="Wingdings" pitchFamily="2" charset="2"/>
              <a:buChar char="Ø"/>
            </a:pPr>
            <a:endParaRPr lang="en-US" sz="240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10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727618551"/>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BỆNH ÁN </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algn="l">
              <a:lnSpc>
                <a:spcPct val="150000"/>
              </a:lnSpc>
            </a:pPr>
            <a:endParaRPr lang="en-US" sz="2000" smtClean="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4280721034"/>
              </p:ext>
            </p:extLst>
          </p:nvPr>
        </p:nvGraphicFramePr>
        <p:xfrm>
          <a:off x="0" y="1676400"/>
          <a:ext cx="9067400" cy="5029200"/>
        </p:xfrm>
        <a:graphic>
          <a:graphicData uri="http://schemas.openxmlformats.org/drawingml/2006/table">
            <a:tbl>
              <a:tblPr firstRow="1" firstCol="1" bandRow="1">
                <a:tableStyleId>{5C22544A-7EE6-4342-B048-85BDC9FD1C3A}</a:tableStyleId>
              </a:tblPr>
              <a:tblGrid>
                <a:gridCol w="4415006"/>
                <a:gridCol w="4652394"/>
              </a:tblGrid>
              <a:tr h="5029200">
                <a:tc>
                  <a:txBody>
                    <a:bodyPr/>
                    <a:lstStyle/>
                    <a:p>
                      <a:pPr marL="0" marR="0" algn="just">
                        <a:lnSpc>
                          <a:spcPct val="107000"/>
                        </a:lnSpc>
                        <a:spcBef>
                          <a:spcPts val="0"/>
                        </a:spcBef>
                        <a:spcAft>
                          <a:spcPts val="0"/>
                        </a:spcAft>
                      </a:pPr>
                      <a:endParaRPr lang="en-US" sz="1300" smtClean="0">
                        <a:effectLst/>
                      </a:endParaRPr>
                    </a:p>
                    <a:p>
                      <a:pPr marL="0" marR="0" algn="just">
                        <a:lnSpc>
                          <a:spcPct val="107000"/>
                        </a:lnSpc>
                        <a:spcBef>
                          <a:spcPts val="0"/>
                        </a:spcBef>
                        <a:spcAft>
                          <a:spcPts val="0"/>
                        </a:spcAft>
                      </a:pPr>
                      <a:r>
                        <a:rPr lang="en-US" sz="1300" smtClean="0">
                          <a:effectLst/>
                        </a:rPr>
                        <a:t>Biểu </a:t>
                      </a:r>
                      <a:r>
                        <a:rPr lang="en-US" sz="1300">
                          <a:effectLst/>
                        </a:rPr>
                        <a:t>đồ 1. Diễn biến men gan tại phòng hồi tỉnh</a:t>
                      </a:r>
                      <a:endParaRPr lang="en-US" sz="1100">
                        <a:effectLst/>
                      </a:endParaRPr>
                    </a:p>
                    <a:p>
                      <a:pPr marL="0" marR="0" algn="just">
                        <a:lnSpc>
                          <a:spcPct val="107000"/>
                        </a:lnSpc>
                        <a:spcBef>
                          <a:spcPts val="0"/>
                        </a:spcBef>
                        <a:spcAft>
                          <a:spcPts val="0"/>
                        </a:spcAft>
                      </a:pPr>
                      <a:r>
                        <a:rPr lang="en-US" sz="1300">
                          <a:effectLst/>
                        </a:rPr>
                        <a:t> </a:t>
                      </a:r>
                      <a:endParaRPr lang="en-US" sz="1100">
                        <a:effectLst/>
                      </a:endParaRPr>
                    </a:p>
                    <a:p>
                      <a:pPr marL="0" marR="0" algn="just">
                        <a:lnSpc>
                          <a:spcPct val="107000"/>
                        </a:lnSpc>
                        <a:spcBef>
                          <a:spcPts val="0"/>
                        </a:spcBef>
                        <a:spcAft>
                          <a:spcPts val="0"/>
                        </a:spcAft>
                      </a:pPr>
                      <a:r>
                        <a:rPr lang="en-US" sz="13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07000"/>
                        </a:lnSpc>
                        <a:spcBef>
                          <a:spcPts val="0"/>
                        </a:spcBef>
                        <a:spcAft>
                          <a:spcPts val="0"/>
                        </a:spcAft>
                      </a:pPr>
                      <a:r>
                        <a:rPr lang="en-US" sz="1300">
                          <a:effectLst/>
                        </a:rPr>
                        <a:t> </a:t>
                      </a:r>
                    </a:p>
                    <a:p>
                      <a:pPr marL="0" marR="0" algn="just">
                        <a:lnSpc>
                          <a:spcPct val="107000"/>
                        </a:lnSpc>
                        <a:spcBef>
                          <a:spcPts val="0"/>
                        </a:spcBef>
                        <a:spcAft>
                          <a:spcPts val="0"/>
                        </a:spcAft>
                      </a:pPr>
                      <a:r>
                        <a:rPr lang="en-US" sz="1300">
                          <a:effectLst/>
                        </a:rPr>
                        <a:t>Biểu đồ 2. Diễn biến men gan trước trong và sau ghép</a:t>
                      </a:r>
                      <a:endParaRPr lang="en-US" sz="1100">
                        <a:effectLst/>
                      </a:endParaRPr>
                    </a:p>
                    <a:p>
                      <a:pPr marL="0" marR="0" algn="just">
                        <a:lnSpc>
                          <a:spcPct val="107000"/>
                        </a:lnSpc>
                        <a:spcBef>
                          <a:spcPts val="0"/>
                        </a:spcBef>
                        <a:spcAft>
                          <a:spcPts val="0"/>
                        </a:spcAft>
                      </a:pPr>
                      <a:r>
                        <a:rPr lang="en-US" sz="1300">
                          <a:effectLst/>
                        </a:rPr>
                        <a:t> </a:t>
                      </a:r>
                      <a:endParaRPr lang="en-US" sz="1100">
                        <a:effectLst/>
                        <a:latin typeface="Calibri"/>
                        <a:ea typeface="Calibri"/>
                        <a:cs typeface="Times New Roman"/>
                      </a:endParaRPr>
                    </a:p>
                  </a:txBody>
                  <a:tcPr marL="68580" marR="68580" marT="0" marB="0"/>
                </a:tc>
              </a:tr>
            </a:tbl>
          </a:graphicData>
        </a:graphic>
      </p:graphicFrame>
      <p:pic>
        <p:nvPicPr>
          <p:cNvPr id="2049" name="Picture 3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419599" y="2859684"/>
            <a:ext cx="4647801" cy="3744904"/>
          </a:xfrm>
          <a:prstGeom prst="rect">
            <a:avLst/>
          </a:prstGeom>
          <a:noFill/>
          <a:extLst>
            <a:ext uri="{909E8E84-426E-40DD-AFC4-6F175D3DCCD1}">
              <a14:hiddenFill xmlns:a14="http://schemas.microsoft.com/office/drawing/2010/main" xmlns="">
                <a:solidFill>
                  <a:srgbClr val="FFFFFF"/>
                </a:solidFill>
              </a14:hiddenFill>
            </a:ext>
          </a:extLst>
        </p:spPr>
      </p:pic>
      <p:pic>
        <p:nvPicPr>
          <p:cNvPr id="2050" name="Picture 3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200" y="2859683"/>
            <a:ext cx="4343400" cy="388108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20388400"/>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BỆNH ÁN </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Ngày T5  chức năng gan </a:t>
            </a:r>
            <a:r>
              <a:rPr lang="en-US" sz="2200">
                <a:latin typeface="Times New Roman" pitchFamily="18" charset="0"/>
                <a:cs typeface="Times New Roman" pitchFamily="18" charset="0"/>
              </a:rPr>
              <a:t>đã trở lại, mật ra đậm màu, số lượng tăng dần (50ml), </a:t>
            </a:r>
            <a:r>
              <a:rPr lang="en-US" sz="2200" smtClean="0">
                <a:latin typeface="Times New Roman" pitchFamily="18" charset="0"/>
                <a:cs typeface="Times New Roman" pitchFamily="18" charset="0"/>
              </a:rPr>
              <a:t>các XN đều ổn định dần, DMP hết </a:t>
            </a:r>
            <a:r>
              <a:rPr lang="en-US" sz="2200">
                <a:latin typeface="Times New Roman" pitchFamily="18" charset="0"/>
                <a:cs typeface="Times New Roman" pitchFamily="18" charset="0"/>
              </a:rPr>
              <a:t>dần, tuy nhiên tri giác </a:t>
            </a:r>
            <a:r>
              <a:rPr lang="en-US" sz="2200" smtClean="0">
                <a:latin typeface="Times New Roman" pitchFamily="18" charset="0"/>
                <a:cs typeface="Times New Roman" pitchFamily="18" charset="0"/>
              </a:rPr>
              <a:t>BN  </a:t>
            </a:r>
            <a:r>
              <a:rPr lang="en-US" sz="2200">
                <a:latin typeface="Times New Roman" pitchFamily="18" charset="0"/>
                <a:cs typeface="Times New Roman" pitchFamily="18" charset="0"/>
              </a:rPr>
              <a:t>chưa tiến triển. </a:t>
            </a:r>
            <a:r>
              <a:rPr lang="en-US" sz="2200" smtClean="0">
                <a:latin typeface="Times New Roman" pitchFamily="18" charset="0"/>
                <a:cs typeface="Times New Roman" pitchFamily="18" charset="0"/>
              </a:rPr>
              <a:t>ngừng </a:t>
            </a:r>
            <a:r>
              <a:rPr lang="en-US" sz="2200">
                <a:latin typeface="Times New Roman" pitchFamily="18" charset="0"/>
                <a:cs typeface="Times New Roman" pitchFamily="18" charset="0"/>
              </a:rPr>
              <a:t>lọc huyết </a:t>
            </a:r>
            <a:r>
              <a:rPr lang="en-US" sz="2200" smtClean="0">
                <a:latin typeface="Times New Roman" pitchFamily="18" charset="0"/>
                <a:cs typeface="Times New Roman" pitchFamily="18" charset="0"/>
              </a:rPr>
              <a:t>tương </a:t>
            </a:r>
            <a:r>
              <a:rPr lang="en-US" sz="2200" smtClean="0">
                <a:latin typeface="Times New Roman" pitchFamily="18" charset="0"/>
                <a:cs typeface="Times New Roman" pitchFamily="18" charset="0"/>
                <a:sym typeface="Wingdings" pitchFamily="2" charset="2"/>
              </a:rPr>
              <a:t> </a:t>
            </a:r>
            <a:r>
              <a:rPr lang="en-US" sz="2200" smtClean="0">
                <a:latin typeface="Times New Roman" pitchFamily="18" charset="0"/>
                <a:cs typeface="Times New Roman" pitchFamily="18" charset="0"/>
              </a:rPr>
              <a:t>Lovenox  </a:t>
            </a:r>
            <a:r>
              <a:rPr lang="en-US" sz="2200">
                <a:latin typeface="Times New Roman" pitchFamily="18" charset="0"/>
                <a:cs typeface="Times New Roman" pitchFamily="18" charset="0"/>
              </a:rPr>
              <a:t>65UI </a:t>
            </a:r>
            <a:r>
              <a:rPr lang="en-US" sz="2200" smtClean="0">
                <a:latin typeface="Times New Roman" pitchFamily="18" charset="0"/>
                <a:cs typeface="Times New Roman" pitchFamily="18" charset="0"/>
              </a:rPr>
              <a:t>antiXa/kg/12h </a:t>
            </a:r>
            <a:r>
              <a:rPr lang="en-US" sz="2200">
                <a:latin typeface="Times New Roman" pitchFamily="18" charset="0"/>
                <a:cs typeface="Times New Roman" pitchFamily="18" charset="0"/>
              </a:rPr>
              <a:t>điều chỉnh dựa vào diễn biễn của DIC (nghiệm pháp ethanol, Ddimer), duy trì nồng độ antiXa 0,35 – 0,7. </a:t>
            </a:r>
            <a:endParaRPr lang="en-US" sz="2200" smtClean="0">
              <a:latin typeface="Times New Roman" pitchFamily="18" charset="0"/>
              <a:cs typeface="Times New Roman" pitchFamily="18" charset="0"/>
            </a:endParaRPr>
          </a:p>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Ngày T7 , ethanol </a:t>
            </a:r>
            <a:r>
              <a:rPr lang="en-US" sz="2200">
                <a:latin typeface="Times New Roman" pitchFamily="18" charset="0"/>
                <a:cs typeface="Times New Roman" pitchFamily="18" charset="0"/>
              </a:rPr>
              <a:t>(-), </a:t>
            </a:r>
            <a:r>
              <a:rPr lang="en-US" sz="2200" smtClean="0">
                <a:latin typeface="Times New Roman" pitchFamily="18" charset="0"/>
                <a:cs typeface="Times New Roman" pitchFamily="18" charset="0"/>
              </a:rPr>
              <a:t>giảm </a:t>
            </a:r>
            <a:r>
              <a:rPr lang="en-US" sz="2200">
                <a:latin typeface="Times New Roman" pitchFamily="18" charset="0"/>
                <a:cs typeface="Times New Roman" pitchFamily="18" charset="0"/>
              </a:rPr>
              <a:t>liều </a:t>
            </a:r>
            <a:r>
              <a:rPr lang="en-US" sz="2200" smtClean="0">
                <a:latin typeface="Times New Roman" pitchFamily="18" charset="0"/>
                <a:cs typeface="Times New Roman" pitchFamily="18" charset="0"/>
              </a:rPr>
              <a:t>Lovenox  dự phòng, lâm sàng và XN </a:t>
            </a:r>
            <a:r>
              <a:rPr lang="en-US" sz="2200">
                <a:latin typeface="Times New Roman" pitchFamily="18" charset="0"/>
                <a:cs typeface="Times New Roman" pitchFamily="18" charset="0"/>
              </a:rPr>
              <a:t>tốt dần, tri giác tỉnh hẳn, NH3 giảm </a:t>
            </a:r>
            <a:r>
              <a:rPr lang="en-US" sz="2200" smtClean="0">
                <a:latin typeface="Times New Roman" pitchFamily="18" charset="0"/>
                <a:cs typeface="Times New Roman" pitchFamily="18" charset="0"/>
              </a:rPr>
              <a:t>51,8</a:t>
            </a:r>
            <a:r>
              <a:rPr lang="en-US" sz="2200" smtClean="0">
                <a:latin typeface="Times New Roman" pitchFamily="18" charset="0"/>
                <a:cs typeface="Times New Roman" pitchFamily="18" charset="0"/>
                <a:sym typeface="Wingdings" pitchFamily="2" charset="2"/>
              </a:rPr>
              <a:t></a:t>
            </a:r>
            <a:r>
              <a:rPr lang="en-US" sz="2200" smtClean="0">
                <a:latin typeface="Times New Roman" pitchFamily="18" charset="0"/>
                <a:cs typeface="Times New Roman" pitchFamily="18" charset="0"/>
              </a:rPr>
              <a:t>rút </a:t>
            </a:r>
            <a:r>
              <a:rPr lang="en-US" sz="2200">
                <a:latin typeface="Times New Roman" pitchFamily="18" charset="0"/>
                <a:cs typeface="Times New Roman" pitchFamily="18" charset="0"/>
              </a:rPr>
              <a:t>NKQ </a:t>
            </a:r>
            <a:r>
              <a:rPr lang="en-US" sz="2200" smtClean="0">
                <a:latin typeface="Times New Roman" pitchFamily="18" charset="0"/>
                <a:cs typeface="Times New Roman" pitchFamily="18" charset="0"/>
              </a:rPr>
              <a:t>. </a:t>
            </a:r>
            <a:r>
              <a:rPr lang="en-US" sz="2200">
                <a:latin typeface="Times New Roman" pitchFamily="18" charset="0"/>
                <a:cs typeface="Times New Roman" pitchFamily="18" charset="0"/>
              </a:rPr>
              <a:t>Sau 2 </a:t>
            </a:r>
            <a:r>
              <a:rPr lang="en-US" sz="2200" smtClean="0">
                <a:latin typeface="Times New Roman" pitchFamily="18" charset="0"/>
                <a:cs typeface="Times New Roman" pitchFamily="18" charset="0"/>
              </a:rPr>
              <a:t>ngày, BN được </a:t>
            </a:r>
            <a:r>
              <a:rPr lang="en-US" sz="2200">
                <a:latin typeface="Times New Roman" pitchFamily="18" charset="0"/>
                <a:cs typeface="Times New Roman" pitchFamily="18" charset="0"/>
              </a:rPr>
              <a:t>chuyển về bệnh phòng </a:t>
            </a:r>
          </a:p>
          <a:p>
            <a:pPr marL="342900" indent="-342900" algn="l">
              <a:lnSpc>
                <a:spcPct val="150000"/>
              </a:lnSpc>
              <a:buFont typeface="Wingdings" pitchFamily="2" charset="2"/>
              <a:buChar char="Ø"/>
            </a:pPr>
            <a:r>
              <a:rPr lang="en-US" sz="2200" smtClean="0">
                <a:latin typeface="Times New Roman" pitchFamily="18" charset="0"/>
                <a:cs typeface="Times New Roman" pitchFamily="18" charset="0"/>
              </a:rPr>
              <a:t> BN được </a:t>
            </a:r>
            <a:r>
              <a:rPr lang="en-US" sz="2200">
                <a:latin typeface="Times New Roman" pitchFamily="18" charset="0"/>
                <a:cs typeface="Times New Roman" pitchFamily="18" charset="0"/>
              </a:rPr>
              <a:t>chống nhiễm trùng nghiêm ngặt, các chỉ số nhiễm khuẩn (BC, Procalcitonin) không tăng.</a:t>
            </a:r>
          </a:p>
          <a:p>
            <a:pPr marL="342900" indent="-342900" algn="l">
              <a:lnSpc>
                <a:spcPct val="150000"/>
              </a:lnSpc>
              <a:buFont typeface="Wingdings" pitchFamily="2" charset="2"/>
              <a:buChar char="Ø"/>
            </a:pPr>
            <a:endParaRPr lang="en-US" sz="220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266778253"/>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BỆNH ÁN </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lnSpcReduction="10000"/>
          </a:bodyPr>
          <a:lstStyle/>
          <a:p>
            <a:pPr marL="342900" indent="-342900" algn="l">
              <a:lnSpc>
                <a:spcPct val="150000"/>
              </a:lnSpc>
              <a:buFont typeface="Wingdings" pitchFamily="2" charset="2"/>
              <a:buChar char="Ø"/>
            </a:pPr>
            <a:endParaRPr lang="en-US" sz="2000" b="1" smtClean="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smtClean="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smtClean="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smtClean="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smtClean="0">
              <a:latin typeface="Times New Roman" pitchFamily="18" charset="0"/>
              <a:cs typeface="Times New Roman" pitchFamily="18" charset="0"/>
            </a:endParaRPr>
          </a:p>
          <a:p>
            <a:pPr marL="342900" indent="-342900" algn="l">
              <a:lnSpc>
                <a:spcPct val="150000"/>
              </a:lnSpc>
              <a:buFont typeface="Wingdings" pitchFamily="2" charset="2"/>
              <a:buChar char="Ø"/>
            </a:pPr>
            <a:endParaRPr lang="en-US" sz="2000" b="1">
              <a:latin typeface="Times New Roman" pitchFamily="18" charset="0"/>
              <a:cs typeface="Times New Roman" pitchFamily="18" charset="0"/>
            </a:endParaRPr>
          </a:p>
          <a:p>
            <a:pPr marL="342900" indent="-342900" algn="l">
              <a:lnSpc>
                <a:spcPct val="150000"/>
              </a:lnSpc>
              <a:buFont typeface="Wingdings" pitchFamily="2" charset="2"/>
              <a:buChar char="Ø"/>
            </a:pPr>
            <a:r>
              <a:rPr lang="en-US" sz="2000" b="1" smtClean="0">
                <a:latin typeface="Times New Roman" pitchFamily="18" charset="0"/>
                <a:cs typeface="Times New Roman" pitchFamily="18" charset="0"/>
              </a:rPr>
              <a:t>(*)</a:t>
            </a:r>
            <a:r>
              <a:rPr lang="en-US" sz="2000">
                <a:latin typeface="Times New Roman" pitchFamily="18" charset="0"/>
                <a:cs typeface="Times New Roman" pitchFamily="18" charset="0"/>
              </a:rPr>
              <a:t>Rút NKQ</a:t>
            </a:r>
            <a:r>
              <a:rPr lang="en-US" sz="2000" b="1">
                <a:latin typeface="Times New Roman" pitchFamily="18" charset="0"/>
                <a:cs typeface="Times New Roman" pitchFamily="18" charset="0"/>
              </a:rPr>
              <a:t>, (**)</a:t>
            </a:r>
            <a:r>
              <a:rPr lang="en-US" sz="2000">
                <a:latin typeface="Times New Roman" pitchFamily="18" charset="0"/>
                <a:cs typeface="Times New Roman" pitchFamily="18" charset="0"/>
              </a:rPr>
              <a:t>Đặt lại NKQ</a:t>
            </a:r>
            <a:r>
              <a:rPr lang="en-US" sz="2000" b="1">
                <a:latin typeface="Times New Roman" pitchFamily="18" charset="0"/>
                <a:cs typeface="Times New Roman" pitchFamily="18" charset="0"/>
              </a:rPr>
              <a:t>, X*</a:t>
            </a:r>
            <a:r>
              <a:rPr lang="en-US" sz="2000">
                <a:latin typeface="Times New Roman" pitchFamily="18" charset="0"/>
                <a:cs typeface="Times New Roman" pitchFamily="18" charset="0"/>
              </a:rPr>
              <a:t>có truyền TC</a:t>
            </a:r>
            <a:r>
              <a:rPr lang="en-US" sz="2000" b="1">
                <a:latin typeface="Times New Roman" pitchFamily="18" charset="0"/>
                <a:cs typeface="Times New Roman" pitchFamily="18" charset="0"/>
              </a:rPr>
              <a:t>, </a:t>
            </a:r>
            <a:r>
              <a:rPr lang="en-US" sz="2000" b="1" i="1">
                <a:latin typeface="Times New Roman" pitchFamily="18" charset="0"/>
                <a:cs typeface="Times New Roman" pitchFamily="18" charset="0"/>
              </a:rPr>
              <a:t>X*</a:t>
            </a:r>
            <a:r>
              <a:rPr lang="en-US" sz="2000" i="1">
                <a:latin typeface="Times New Roman" pitchFamily="18" charset="0"/>
                <a:cs typeface="Times New Roman" pitchFamily="18" charset="0"/>
              </a:rPr>
              <a:t>mật không màu</a:t>
            </a:r>
            <a:endParaRPr lang="en-US" sz="2000" smtClean="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595096"/>
              </p:ext>
            </p:extLst>
          </p:nvPr>
        </p:nvGraphicFramePr>
        <p:xfrm>
          <a:off x="-4" y="1905002"/>
          <a:ext cx="9144003" cy="4191000"/>
        </p:xfrm>
        <a:graphic>
          <a:graphicData uri="http://schemas.openxmlformats.org/drawingml/2006/table">
            <a:tbl>
              <a:tblPr firstRow="1" firstCol="1" bandRow="1">
                <a:tableStyleId>{5C22544A-7EE6-4342-B048-85BDC9FD1C3A}</a:tableStyleId>
              </a:tblPr>
              <a:tblGrid>
                <a:gridCol w="1256689"/>
                <a:gridCol w="1196055"/>
                <a:gridCol w="932982"/>
                <a:gridCol w="1102169"/>
                <a:gridCol w="788242"/>
                <a:gridCol w="944719"/>
                <a:gridCol w="1010241"/>
                <a:gridCol w="957431"/>
                <a:gridCol w="955475"/>
              </a:tblGrid>
              <a:tr h="604472">
                <a:tc>
                  <a:txBody>
                    <a:bodyPr/>
                    <a:lstStyle/>
                    <a:p>
                      <a:pPr marL="0" marR="0" algn="ctr">
                        <a:lnSpc>
                          <a:spcPct val="107000"/>
                        </a:lnSpc>
                        <a:spcBef>
                          <a:spcPts val="0"/>
                        </a:spcBef>
                        <a:spcAft>
                          <a:spcPts val="0"/>
                        </a:spcAft>
                      </a:pPr>
                      <a:r>
                        <a:rPr lang="en-US" sz="1300">
                          <a:effectLst/>
                        </a:rPr>
                        <a:t>Time</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INR</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APTT</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Ddimer</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TC</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antiXa</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Etanol</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NH3</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V mat</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0</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1.17</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38.4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804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103</a:t>
                      </a:r>
                      <a:endParaRPr lang="en-US" sz="1100">
                        <a:effectLst/>
                        <a:latin typeface="Calibri"/>
                        <a:ea typeface="Calibri"/>
                        <a:cs typeface="Times New Roman"/>
                      </a:endParaRPr>
                    </a:p>
                  </a:txBody>
                  <a:tcPr marL="68580" marR="68580" marT="0" marB="0" anchor="b"/>
                </a:tc>
                <a:tc>
                  <a:txBody>
                    <a:bodyPr/>
                    <a:lstStyle/>
                    <a:p>
                      <a:endParaRPr lang="en-US" sz="1100">
                        <a:effectLst/>
                        <a:latin typeface="Calibri"/>
                        <a:cs typeface="Times New Roman"/>
                      </a:endParaRPr>
                    </a:p>
                  </a:txBody>
                  <a:tcPr marL="68580" marR="68580" marT="0" marB="0"/>
                </a:tc>
                <a:tc>
                  <a:txBody>
                    <a:bodyPr/>
                    <a:lstStyle/>
                    <a:p>
                      <a:endParaRPr lang="en-US" sz="1100">
                        <a:effectLst/>
                        <a:latin typeface="Calibri"/>
                        <a:cs typeface="Times New Roman"/>
                      </a:endParaRPr>
                    </a:p>
                  </a:txBody>
                  <a:tcPr marL="68580" marR="68580" marT="0" marB="0"/>
                </a:tc>
                <a:tc>
                  <a:txBody>
                    <a:bodyPr/>
                    <a:lstStyle/>
                    <a:p>
                      <a:endParaRPr lang="en-US" sz="1100">
                        <a:effectLst/>
                        <a:latin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(*)1</a:t>
                      </a:r>
                      <a:r>
                        <a:rPr lang="en-US" sz="1300" baseline="30000">
                          <a:effectLst/>
                        </a:rPr>
                        <a:t>st</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1.56</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36.4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1933</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78</a:t>
                      </a:r>
                      <a:endParaRPr lang="en-US" sz="1100">
                        <a:effectLst/>
                        <a:latin typeface="Calibri"/>
                        <a:ea typeface="Calibri"/>
                        <a:cs typeface="Times New Roman"/>
                      </a:endParaRPr>
                    </a:p>
                  </a:txBody>
                  <a:tcPr marL="68580" marR="68580" marT="0" marB="0" anchor="b"/>
                </a:tc>
                <a:tc>
                  <a:txBody>
                    <a:bodyPr/>
                    <a:lstStyle/>
                    <a:p>
                      <a:endParaRPr lang="en-US" sz="1100">
                        <a:effectLst/>
                        <a:latin typeface="Calibri"/>
                        <a:cs typeface="Times New Roman"/>
                      </a:endParaRPr>
                    </a:p>
                  </a:txBody>
                  <a:tcPr marL="68580" marR="68580" marT="0" marB="0"/>
                </a:tc>
                <a:tc>
                  <a:txBody>
                    <a:bodyPr/>
                    <a:lstStyle/>
                    <a:p>
                      <a:endParaRPr lang="en-US" sz="1100">
                        <a:effectLst/>
                        <a:latin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47.7</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40</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2</a:t>
                      </a:r>
                      <a:r>
                        <a:rPr lang="en-US" sz="1300" baseline="30000">
                          <a:effectLst/>
                        </a:rPr>
                        <a:t>nd</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2.02</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41.8</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5654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75</a:t>
                      </a:r>
                      <a:endParaRPr lang="en-US" sz="1100">
                        <a:effectLst/>
                        <a:latin typeface="Calibri"/>
                        <a:ea typeface="Calibri"/>
                        <a:cs typeface="Times New Roman"/>
                      </a:endParaRPr>
                    </a:p>
                  </a:txBody>
                  <a:tcPr marL="68580" marR="68580" marT="0" marB="0" anchor="b"/>
                </a:tc>
                <a:tc>
                  <a:txBody>
                    <a:bodyPr/>
                    <a:lstStyle/>
                    <a:p>
                      <a:endParaRPr lang="en-US" sz="1100">
                        <a:effectLst/>
                        <a:latin typeface="Calibri"/>
                        <a:cs typeface="Times New Roman"/>
                      </a:endParaRPr>
                    </a:p>
                  </a:txBody>
                  <a:tcPr marL="68580" marR="68580" marT="0" marB="0"/>
                </a:tc>
                <a:tc>
                  <a:txBody>
                    <a:bodyPr/>
                    <a:lstStyle/>
                    <a:p>
                      <a:endParaRPr lang="en-US" sz="1100">
                        <a:effectLst/>
                        <a:latin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55.4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25</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(**)3</a:t>
                      </a:r>
                      <a:r>
                        <a:rPr lang="en-US" sz="1300" baseline="30000">
                          <a:effectLst/>
                        </a:rPr>
                        <a:t>rd</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4.88</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39.7</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7985</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55</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_</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121.5</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20*</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4</a:t>
                      </a:r>
                      <a:r>
                        <a:rPr lang="en-US" sz="1300" baseline="30000">
                          <a:effectLst/>
                        </a:rPr>
                        <a:t>th</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3.62</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43.6</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5508</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94*</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_</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126.6</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25*</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5</a:t>
                      </a:r>
                      <a:r>
                        <a:rPr lang="en-US" sz="1300" baseline="30000">
                          <a:effectLst/>
                        </a:rPr>
                        <a:t>th</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1.98</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39.5</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10700</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111*</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0.19</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91.9</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50</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6</a:t>
                      </a:r>
                      <a:r>
                        <a:rPr lang="en-US" sz="1300" baseline="30000">
                          <a:effectLst/>
                        </a:rPr>
                        <a:t>th</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1.5</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37</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12360</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49</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0.41</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74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100</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7</a:t>
                      </a:r>
                      <a:r>
                        <a:rPr lang="en-US" sz="1300" baseline="30000">
                          <a:effectLst/>
                        </a:rPr>
                        <a:t>th</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1.29</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36</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7574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55</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0.14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_</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51.8</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150</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(*)8</a:t>
                      </a:r>
                      <a:r>
                        <a:rPr lang="en-US" sz="1300" baseline="30000">
                          <a:effectLst/>
                        </a:rPr>
                        <a:t>th</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1.33</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6895</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46</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0.17</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_</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45.8</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200</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9</a:t>
                      </a:r>
                      <a:r>
                        <a:rPr lang="en-US" sz="1300" baseline="30000">
                          <a:effectLst/>
                        </a:rPr>
                        <a:t>th</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1.3</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36</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7983</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48</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0.1</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_</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48.1</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250</a:t>
                      </a:r>
                      <a:endParaRPr lang="en-US" sz="1100">
                        <a:effectLst/>
                        <a:latin typeface="Calibri"/>
                        <a:ea typeface="Calibri"/>
                        <a:cs typeface="Times New Roman"/>
                      </a:endParaRPr>
                    </a:p>
                  </a:txBody>
                  <a:tcPr marL="68580" marR="68580" marT="0" marB="0"/>
                </a:tc>
              </a:tr>
              <a:tr h="326048">
                <a:tc>
                  <a:txBody>
                    <a:bodyPr/>
                    <a:lstStyle/>
                    <a:p>
                      <a:pPr marL="0" marR="0" algn="ctr">
                        <a:lnSpc>
                          <a:spcPct val="107000"/>
                        </a:lnSpc>
                        <a:spcBef>
                          <a:spcPts val="0"/>
                        </a:spcBef>
                        <a:spcAft>
                          <a:spcPts val="0"/>
                        </a:spcAft>
                      </a:pPr>
                      <a:r>
                        <a:rPr lang="en-US" sz="1300">
                          <a:effectLst/>
                        </a:rPr>
                        <a:t>10</a:t>
                      </a:r>
                      <a:r>
                        <a:rPr lang="en-US" sz="1300" baseline="30000">
                          <a:effectLst/>
                        </a:rPr>
                        <a:t>th</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1.27</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7574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55</a:t>
                      </a:r>
                      <a:endParaRPr lang="en-US" sz="1100">
                        <a:effectLst/>
                        <a:latin typeface="Calibri"/>
                        <a:ea typeface="Calibri"/>
                        <a:cs typeface="Times New Roman"/>
                      </a:endParaRPr>
                    </a:p>
                  </a:txBody>
                  <a:tcPr marL="68580" marR="68580" marT="0" marB="0" anchor="b"/>
                </a:tc>
                <a:tc>
                  <a:txBody>
                    <a:bodyPr/>
                    <a:lstStyle/>
                    <a:p>
                      <a:pPr marL="0" marR="0" algn="ctr">
                        <a:lnSpc>
                          <a:spcPct val="107000"/>
                        </a:lnSpc>
                        <a:spcBef>
                          <a:spcPts val="0"/>
                        </a:spcBef>
                        <a:spcAft>
                          <a:spcPts val="0"/>
                        </a:spcAft>
                      </a:pPr>
                      <a:r>
                        <a:rPr lang="en-US" sz="1300">
                          <a:effectLst/>
                        </a:rPr>
                        <a:t>0.1</a:t>
                      </a:r>
                      <a:endParaRPr lang="en-US" sz="1100">
                        <a:effectLst/>
                        <a:latin typeface="Calibri"/>
                        <a:ea typeface="Calibri"/>
                        <a:cs typeface="Times New Roman"/>
                      </a:endParaRPr>
                    </a:p>
                  </a:txBody>
                  <a:tcPr marL="68580" marR="68580" marT="0" marB="0"/>
                </a:tc>
                <a:tc>
                  <a:txBody>
                    <a:bodyPr/>
                    <a:lstStyle/>
                    <a:p>
                      <a:endParaRPr lang="en-US" sz="1100">
                        <a:effectLst/>
                        <a:latin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49.4</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300</a:t>
                      </a:r>
                      <a:endParaRPr lang="en-US" sz="110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283678022"/>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197"/>
            <a:ext cx="9144000" cy="1201003"/>
          </a:xfrm>
        </p:spPr>
        <p:txBody>
          <a:bodyPr>
            <a:normAutofit/>
          </a:bodyPr>
          <a:lstStyle/>
          <a:p>
            <a:r>
              <a:rPr lang="en-US" b="1" smtClean="0">
                <a:latin typeface="Times New Roman" pitchFamily="18" charset="0"/>
                <a:cs typeface="Times New Roman" pitchFamily="18" charset="0"/>
              </a:rPr>
              <a:t>BÀN LUẬN</a:t>
            </a:r>
            <a:endParaRPr lang="en-US">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0" y="1219200"/>
            <a:ext cx="9067800" cy="5638800"/>
          </a:xfrm>
        </p:spPr>
        <p:txBody>
          <a:bodyPr>
            <a:normAutofit/>
          </a:bodyPr>
          <a:lstStyle/>
          <a:p>
            <a:pPr marL="342900" indent="-342900" algn="l">
              <a:lnSpc>
                <a:spcPct val="150000"/>
              </a:lnSpc>
              <a:buFont typeface="Wingdings" pitchFamily="2" charset="2"/>
              <a:buChar char="Ø"/>
            </a:pPr>
            <a:r>
              <a:rPr lang="en-US" sz="2000" smtClean="0"/>
              <a:t> Maring 125 </a:t>
            </a:r>
            <a:r>
              <a:rPr lang="en-US" sz="2000"/>
              <a:t>trường hợp ghép gan toàn bộ có </a:t>
            </a:r>
            <a:r>
              <a:rPr lang="en-US" sz="2000" smtClean="0"/>
              <a:t>16/125 (12,8%) IPGF </a:t>
            </a:r>
            <a:r>
              <a:rPr lang="en-US" sz="2000"/>
              <a:t>[1], </a:t>
            </a:r>
            <a:r>
              <a:rPr lang="en-US" sz="2000" smtClean="0"/>
              <a:t> </a:t>
            </a:r>
            <a:r>
              <a:rPr lang="en-US" sz="2000"/>
              <a:t>có 6/16 (5% </a:t>
            </a:r>
            <a:r>
              <a:rPr lang="en-US" sz="2000" smtClean="0"/>
              <a:t>)PNF ,  </a:t>
            </a:r>
            <a:r>
              <a:rPr lang="en-US" sz="2000"/>
              <a:t>tử vong hoặc phải ghép lại trong vòng 7 ngày. </a:t>
            </a:r>
            <a:endParaRPr lang="en-US" sz="2000" smtClean="0"/>
          </a:p>
          <a:p>
            <a:pPr marL="342900" indent="-342900" algn="l">
              <a:lnSpc>
                <a:spcPct val="150000"/>
              </a:lnSpc>
              <a:buFont typeface="Wingdings" pitchFamily="2" charset="2"/>
              <a:buChar char="Ø"/>
            </a:pPr>
            <a:r>
              <a:rPr lang="en-US" sz="2000" smtClean="0"/>
              <a:t> </a:t>
            </a:r>
            <a:r>
              <a:rPr lang="en-US" sz="2000"/>
              <a:t>Gonzalez (</a:t>
            </a:r>
            <a:r>
              <a:rPr lang="en-US" sz="2000" smtClean="0"/>
              <a:t>1994) BN này có </a:t>
            </a:r>
            <a:r>
              <a:rPr lang="en-US" sz="2000"/>
              <a:t>3 dấu hiệu </a:t>
            </a:r>
            <a:r>
              <a:rPr lang="en-US" sz="2000" smtClean="0"/>
              <a:t>IPGF: </a:t>
            </a:r>
            <a:r>
              <a:rPr lang="en-US" sz="2000"/>
              <a:t>SGOT hoặc SGPT &gt;2500U/L (</a:t>
            </a:r>
            <a:r>
              <a:rPr lang="en-US" sz="2000" smtClean="0"/>
              <a:t>3đ) lượng </a:t>
            </a:r>
            <a:r>
              <a:rPr lang="en-US" sz="2000"/>
              <a:t>mật ra &lt;40 ml (3 đ</a:t>
            </a:r>
            <a:r>
              <a:rPr lang="en-US" sz="2000" smtClean="0"/>
              <a:t>), </a:t>
            </a:r>
            <a:r>
              <a:rPr lang="en-US" sz="2000"/>
              <a:t>PT &lt;60% (3 đ</a:t>
            </a:r>
            <a:r>
              <a:rPr lang="en-US" sz="2000" smtClean="0"/>
              <a:t>) </a:t>
            </a:r>
            <a:r>
              <a:rPr lang="en-US" sz="2000"/>
              <a:t>là mức độ cao nhất của IPGF </a:t>
            </a:r>
            <a:r>
              <a:rPr lang="en-US" sz="2000" smtClean="0"/>
              <a:t>và </a:t>
            </a:r>
            <a:r>
              <a:rPr lang="en-US" sz="2000"/>
              <a:t>có thể </a:t>
            </a:r>
            <a:r>
              <a:rPr lang="en-US" sz="2000" smtClean="0"/>
              <a:t>dẫn đến PNF nếu </a:t>
            </a:r>
            <a:r>
              <a:rPr lang="en-US" sz="2000"/>
              <a:t>điều trị không đúng [3]. </a:t>
            </a:r>
            <a:endParaRPr lang="en-US" sz="2000" smtClean="0"/>
          </a:p>
          <a:p>
            <a:pPr marL="342900" indent="-342900" algn="l">
              <a:lnSpc>
                <a:spcPct val="150000"/>
              </a:lnSpc>
              <a:buFont typeface="Wingdings" pitchFamily="2" charset="2"/>
              <a:buChar char="Ø"/>
            </a:pPr>
            <a:endParaRPr lang="en-US" sz="2000"/>
          </a:p>
          <a:p>
            <a:pPr marL="342900" indent="-342900" algn="l">
              <a:lnSpc>
                <a:spcPct val="150000"/>
              </a:lnSpc>
              <a:buFont typeface="Wingdings" pitchFamily="2" charset="2"/>
              <a:buChar char="Ø"/>
            </a:pPr>
            <a:endParaRPr lang="en-US" sz="2000" smtClean="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1939481823"/>
              </p:ext>
            </p:extLst>
          </p:nvPr>
        </p:nvGraphicFramePr>
        <p:xfrm>
          <a:off x="127000" y="3886200"/>
          <a:ext cx="9017000" cy="2971800"/>
        </p:xfrm>
        <a:graphic>
          <a:graphicData uri="http://schemas.openxmlformats.org/drawingml/2006/table">
            <a:tbl>
              <a:tblPr firstRow="1" firstCol="1" bandRow="1">
                <a:tableStyleId>{5C22544A-7EE6-4342-B048-85BDC9FD1C3A}</a:tableStyleId>
              </a:tblPr>
              <a:tblGrid>
                <a:gridCol w="5865427"/>
                <a:gridCol w="1313155"/>
                <a:gridCol w="1838418"/>
              </a:tblGrid>
              <a:tr h="446287">
                <a:tc>
                  <a:txBody>
                    <a:bodyPr/>
                    <a:lstStyle/>
                    <a:p>
                      <a:pPr marL="0" marR="0" algn="ctr">
                        <a:lnSpc>
                          <a:spcPct val="107000"/>
                        </a:lnSpc>
                        <a:spcBef>
                          <a:spcPts val="0"/>
                        </a:spcBef>
                        <a:spcAft>
                          <a:spcPts val="0"/>
                        </a:spcAft>
                      </a:pPr>
                      <a:r>
                        <a:rPr lang="en-US" sz="1300">
                          <a:effectLst/>
                        </a:rPr>
                        <a:t>Chẩn đoán IPGF</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 IPGF (PNF)</a:t>
                      </a:r>
                      <a:endParaRPr lang="en-US" sz="1100">
                        <a:effectLst/>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300">
                          <a:effectLst/>
                        </a:rPr>
                        <a:t>Tác giả</a:t>
                      </a:r>
                      <a:endParaRPr lang="en-US" sz="1100">
                        <a:effectLst/>
                        <a:latin typeface="Calibri"/>
                        <a:ea typeface="Calibri"/>
                        <a:cs typeface="Times New Roman"/>
                      </a:endParaRPr>
                    </a:p>
                  </a:txBody>
                  <a:tcPr marL="68580" marR="68580" marT="0" marB="0"/>
                </a:tc>
              </a:tr>
              <a:tr h="711991">
                <a:tc>
                  <a:txBody>
                    <a:bodyPr/>
                    <a:lstStyle/>
                    <a:p>
                      <a:pPr marL="0" marR="0" algn="just">
                        <a:lnSpc>
                          <a:spcPct val="107000"/>
                        </a:lnSpc>
                        <a:spcBef>
                          <a:spcPts val="0"/>
                        </a:spcBef>
                        <a:spcAft>
                          <a:spcPts val="0"/>
                        </a:spcAft>
                      </a:pPr>
                      <a:r>
                        <a:rPr lang="en-US" sz="1300">
                          <a:effectLst/>
                        </a:rPr>
                        <a:t>Chậm chức năng gan: Nặng:  7-9 điểm</a:t>
                      </a:r>
                      <a:endParaRPr lang="en-US" sz="1100">
                        <a:effectLst/>
                      </a:endParaRPr>
                    </a:p>
                    <a:p>
                      <a:pPr marL="457200" marR="0" algn="just">
                        <a:lnSpc>
                          <a:spcPct val="107000"/>
                        </a:lnSpc>
                        <a:spcBef>
                          <a:spcPts val="0"/>
                        </a:spcBef>
                        <a:spcAft>
                          <a:spcPts val="0"/>
                        </a:spcAft>
                      </a:pPr>
                      <a:r>
                        <a:rPr lang="en-US" sz="1300">
                          <a:effectLst/>
                        </a:rPr>
                        <a:t>                         Trung bình: 5 or 6 điểm</a:t>
                      </a:r>
                      <a:endParaRPr lang="en-US" sz="1100">
                        <a:effectLst/>
                      </a:endParaRPr>
                    </a:p>
                    <a:p>
                      <a:pPr marL="457200" marR="0" algn="just">
                        <a:lnSpc>
                          <a:spcPct val="107000"/>
                        </a:lnSpc>
                        <a:spcBef>
                          <a:spcPts val="0"/>
                        </a:spcBef>
                        <a:spcAft>
                          <a:spcPts val="0"/>
                        </a:spcAft>
                      </a:pPr>
                      <a:r>
                        <a:rPr lang="en-US" sz="1300">
                          <a:effectLst/>
                        </a:rPr>
                        <a:t>                         Nhẹ: 3 or 4 điểm</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18%</a:t>
                      </a:r>
                      <a:endParaRPr lang="en-US" sz="1100">
                        <a:effectLst/>
                      </a:endParaRPr>
                    </a:p>
                    <a:p>
                      <a:pPr marL="0" marR="0">
                        <a:lnSpc>
                          <a:spcPct val="107000"/>
                        </a:lnSpc>
                        <a:spcBef>
                          <a:spcPts val="0"/>
                        </a:spcBef>
                        <a:spcAft>
                          <a:spcPts val="0"/>
                        </a:spcAft>
                      </a:pPr>
                      <a:r>
                        <a:rPr lang="en-US" sz="1300">
                          <a:effectLst/>
                        </a:rPr>
                        <a:t>41%</a:t>
                      </a:r>
                      <a:endParaRPr lang="en-US" sz="1100">
                        <a:effectLst/>
                      </a:endParaRPr>
                    </a:p>
                    <a:p>
                      <a:pPr marL="0" marR="0">
                        <a:lnSpc>
                          <a:spcPct val="107000"/>
                        </a:lnSpc>
                        <a:spcBef>
                          <a:spcPts val="0"/>
                        </a:spcBef>
                        <a:spcAft>
                          <a:spcPts val="0"/>
                        </a:spcAft>
                      </a:pPr>
                      <a:r>
                        <a:rPr lang="en-US" sz="1300">
                          <a:effectLst/>
                        </a:rPr>
                        <a:t>61%</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Gonzalez et al., 1994</a:t>
                      </a:r>
                      <a:endParaRPr lang="en-US" sz="1100">
                        <a:effectLst/>
                        <a:latin typeface="Calibri"/>
                        <a:ea typeface="Calibri"/>
                        <a:cs typeface="Times New Roman"/>
                      </a:endParaRPr>
                    </a:p>
                  </a:txBody>
                  <a:tcPr marL="68580" marR="68580" marT="0" marB="0"/>
                </a:tc>
              </a:tr>
              <a:tr h="446287">
                <a:tc>
                  <a:txBody>
                    <a:bodyPr/>
                    <a:lstStyle/>
                    <a:p>
                      <a:pPr marL="0" marR="0" algn="just">
                        <a:lnSpc>
                          <a:spcPct val="107000"/>
                        </a:lnSpc>
                        <a:spcBef>
                          <a:spcPts val="0"/>
                        </a:spcBef>
                        <a:spcAft>
                          <a:spcPts val="0"/>
                        </a:spcAft>
                      </a:pPr>
                      <a:r>
                        <a:rPr lang="en-US" sz="1300">
                          <a:effectLst/>
                        </a:rPr>
                        <a:t>AST &gt; 2000 IU/L và thời gian prothrombin &gt;16s 2 -7 ngày sau ghép.</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22%(6%)</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Ploeg et al., 1994</a:t>
                      </a:r>
                      <a:endParaRPr lang="en-US" sz="1100">
                        <a:effectLst/>
                        <a:latin typeface="Calibri"/>
                        <a:ea typeface="Calibri"/>
                        <a:cs typeface="Times New Roman"/>
                      </a:endParaRPr>
                    </a:p>
                  </a:txBody>
                  <a:tcPr marL="68580" marR="68580" marT="0" marB="0"/>
                </a:tc>
              </a:tr>
              <a:tr h="446287">
                <a:tc>
                  <a:txBody>
                    <a:bodyPr/>
                    <a:lstStyle/>
                    <a:p>
                      <a:pPr marL="0" marR="0" algn="just">
                        <a:lnSpc>
                          <a:spcPct val="107000"/>
                        </a:lnSpc>
                        <a:spcBef>
                          <a:spcPts val="0"/>
                        </a:spcBef>
                        <a:spcAft>
                          <a:spcPts val="0"/>
                        </a:spcAft>
                      </a:pPr>
                      <a:r>
                        <a:rPr lang="en-US" sz="1300">
                          <a:effectLst/>
                        </a:rPr>
                        <a:t>ALT &gt; 2500 IU/L trong vòng 3 ngày sau ghép.</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19%(0)</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Ardite et al., 1999.</a:t>
                      </a:r>
                      <a:endParaRPr lang="en-US" sz="1100">
                        <a:effectLst/>
                        <a:latin typeface="Calibri"/>
                        <a:ea typeface="Calibri"/>
                        <a:cs typeface="Times New Roman"/>
                      </a:endParaRPr>
                    </a:p>
                  </a:txBody>
                  <a:tcPr marL="68580" marR="68580" marT="0" marB="0"/>
                </a:tc>
              </a:tr>
              <a:tr h="446287">
                <a:tc>
                  <a:txBody>
                    <a:bodyPr/>
                    <a:lstStyle/>
                    <a:p>
                      <a:pPr marL="0" marR="0" algn="just">
                        <a:lnSpc>
                          <a:spcPct val="107000"/>
                        </a:lnSpc>
                        <a:spcBef>
                          <a:spcPts val="0"/>
                        </a:spcBef>
                        <a:spcAft>
                          <a:spcPts val="0"/>
                        </a:spcAft>
                      </a:pPr>
                      <a:r>
                        <a:rPr lang="en-US" sz="1300">
                          <a:effectLst/>
                        </a:rPr>
                        <a:t>AST or ALT &gt; 2500 IU/L trong vòng 24 giờ đầu</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29,5%(0,93%)</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Chui et al., 2000</a:t>
                      </a:r>
                      <a:endParaRPr lang="en-US" sz="1100">
                        <a:effectLst/>
                        <a:latin typeface="Calibri"/>
                        <a:ea typeface="Calibri"/>
                        <a:cs typeface="Times New Roman"/>
                      </a:endParaRPr>
                    </a:p>
                  </a:txBody>
                  <a:tcPr marL="68580" marR="68580" marT="0" marB="0"/>
                </a:tc>
              </a:tr>
              <a:tr h="474661">
                <a:tc>
                  <a:txBody>
                    <a:bodyPr/>
                    <a:lstStyle/>
                    <a:p>
                      <a:pPr marL="0" marR="0" algn="just">
                        <a:lnSpc>
                          <a:spcPct val="107000"/>
                        </a:lnSpc>
                        <a:spcBef>
                          <a:spcPts val="0"/>
                        </a:spcBef>
                        <a:spcAft>
                          <a:spcPts val="0"/>
                        </a:spcAft>
                      </a:pPr>
                      <a:r>
                        <a:rPr lang="en-US" sz="1300">
                          <a:effectLst/>
                        </a:rPr>
                        <a:t>ALT or AST &gt; 1500 og/L trong vòng 3 ngày đầu</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18%(1,4%)</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300">
                          <a:effectLst/>
                        </a:rPr>
                        <a:t>Nanashima et al., 2002</a:t>
                      </a:r>
                      <a:endParaRPr lang="en-US" sz="110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1519615341"/>
      </p:ext>
    </p:extLst>
  </p:cSld>
  <p:clrMapOvr>
    <a:masterClrMapping/>
  </p:clrMapOvr>
  <mc:AlternateContent xmlns:mc="http://schemas.openxmlformats.org/markup-compatibility/2006">
    <mc:Choice xmlns:p14="http://schemas.microsoft.com/office/powerpoint/2010/main" xmlns="" Requires="p14">
      <p:transition spd="slow" p14:dur="800">
        <p:diamond/>
      </p:transition>
    </mc:Choice>
    <mc:Fallback>
      <p:transition spd="slow">
        <p:diamond/>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872</TotalTime>
  <Words>1684</Words>
  <Application>Microsoft Office PowerPoint</Application>
  <PresentationFormat>On-screen Show (4:3)</PresentationFormat>
  <Paragraphs>200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Slide 1</vt:lpstr>
      <vt:lpstr>Đặt vấn đề</vt:lpstr>
      <vt:lpstr>BỆNH ÁN </vt:lpstr>
      <vt:lpstr>BỆNH ÁN </vt:lpstr>
      <vt:lpstr>BỆNH ÁN </vt:lpstr>
      <vt:lpstr>BỆNH ÁN </vt:lpstr>
      <vt:lpstr>BỆNH ÁN </vt:lpstr>
      <vt:lpstr>BỆNH ÁN </vt:lpstr>
      <vt:lpstr>BÀN LUẬN</vt:lpstr>
      <vt:lpstr>BÀN LUẬN</vt:lpstr>
      <vt:lpstr>BÀN LUẬN</vt:lpstr>
      <vt:lpstr>BÀN LUẬN</vt:lpstr>
      <vt:lpstr>KẾT LUẬN</vt:lpstr>
      <vt:lpstr>XIN CHÂN THÀNH CẢM ƠN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dc:title>
  <dc:creator>Administrator</dc:creator>
  <cp:lastModifiedBy>Windows User</cp:lastModifiedBy>
  <cp:revision>46</cp:revision>
  <dcterms:created xsi:type="dcterms:W3CDTF">2006-08-16T00:00:00Z</dcterms:created>
  <dcterms:modified xsi:type="dcterms:W3CDTF">2016-06-22T03:00:37Z</dcterms:modified>
</cp:coreProperties>
</file>