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1" r:id="rId3"/>
    <p:sldId id="314" r:id="rId4"/>
    <p:sldId id="312" r:id="rId5"/>
    <p:sldId id="313" r:id="rId6"/>
    <p:sldId id="307" r:id="rId7"/>
    <p:sldId id="315" r:id="rId8"/>
    <p:sldId id="261" r:id="rId9"/>
    <p:sldId id="260" r:id="rId10"/>
    <p:sldId id="259" r:id="rId11"/>
    <p:sldId id="263" r:id="rId12"/>
    <p:sldId id="264" r:id="rId13"/>
    <p:sldId id="316" r:id="rId14"/>
    <p:sldId id="265" r:id="rId15"/>
    <p:sldId id="269" r:id="rId16"/>
    <p:sldId id="270" r:id="rId17"/>
    <p:sldId id="317" r:id="rId18"/>
    <p:sldId id="279" r:id="rId19"/>
    <p:sldId id="278" r:id="rId20"/>
    <p:sldId id="319" r:id="rId21"/>
    <p:sldId id="320" r:id="rId22"/>
    <p:sldId id="322" r:id="rId23"/>
    <p:sldId id="323" r:id="rId24"/>
    <p:sldId id="303" r:id="rId25"/>
    <p:sldId id="282" r:id="rId26"/>
    <p:sldId id="325" r:id="rId27"/>
    <p:sldId id="326" r:id="rId28"/>
    <p:sldId id="297" r:id="rId29"/>
    <p:sldId id="298" r:id="rId30"/>
    <p:sldId id="327" r:id="rId31"/>
    <p:sldId id="287" r:id="rId32"/>
    <p:sldId id="291" r:id="rId33"/>
    <p:sldId id="289" r:id="rId34"/>
    <p:sldId id="290" r:id="rId35"/>
    <p:sldId id="292" r:id="rId36"/>
    <p:sldId id="295" r:id="rId37"/>
    <p:sldId id="324" r:id="rId38"/>
    <p:sldId id="328" r:id="rId39"/>
    <p:sldId id="30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73" d="100"/>
          <a:sy n="73" d="100"/>
        </p:scale>
        <p:origin x="-1296" y="66"/>
      </p:cViewPr>
      <p:guideLst>
        <p:guide orient="horz" pos="2160"/>
        <p:guide pos="2880"/>
      </p:guideLst>
    </p:cSldViewPr>
  </p:slideViewPr>
  <p:notesTextViewPr>
    <p:cViewPr>
      <p:scale>
        <a:sx n="1" d="1"/>
        <a:sy n="1" d="1"/>
      </p:scale>
      <p:origin x="0" y="0"/>
    </p:cViewPr>
  </p:notesTextViewPr>
  <p:sorterViewPr>
    <p:cViewPr>
      <p:scale>
        <a:sx n="154" d="100"/>
        <a:sy n="15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41C0993-73A6-4A70-AF1D-CD5C0E80435E}" type="datetimeFigureOut">
              <a:rPr lang="en-US" smtClean="0"/>
              <a:pPr/>
              <a:t>6/15/2016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0AD2123-1CCE-4773-AC61-AECBB3369F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AD2123-1CCE-4773-AC61-AECBB3369F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AD2123-1CCE-4773-AC61-AECBB3369F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AD2123-1CCE-4773-AC61-AECBB3369FA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0AD2123-1CCE-4773-AC61-AECBB3369FA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AD2123-1CCE-4773-AC61-AECBB3369FA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0AD2123-1CCE-4773-AC61-AECBB3369F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0AD2123-1CCE-4773-AC61-AECBB3369FA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41C0993-73A6-4A70-AF1D-CD5C0E80435E}" type="datetimeFigureOut">
              <a:rPr lang="en-US" smtClean="0"/>
              <a:pPr/>
              <a:t>6/15/2016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0AD2123-1CCE-4773-AC61-AECBB3369F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41C0993-73A6-4A70-AF1D-CD5C0E80435E}" type="datetimeFigureOut">
              <a:rPr lang="en-US" smtClean="0"/>
              <a:pPr/>
              <a:t>6/15/2016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0AD2123-1CCE-4773-AC61-AECBB3369F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41C0993-73A6-4A70-AF1D-CD5C0E80435E}" type="datetimeFigureOut">
              <a:rPr lang="en-US" smtClean="0"/>
              <a:pPr/>
              <a:t>6/15/2016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0AD2123-1CCE-4773-AC61-AECBB3369FA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1C0993-73A6-4A70-AF1D-CD5C0E80435E}" type="datetimeFigureOut">
              <a:rPr lang="en-US" smtClean="0"/>
              <a:pPr/>
              <a:t>6/15/2016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0AD2123-1CCE-4773-AC61-AECBB3369F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itchFamily="18" charset="0"/>
                <a:cs typeface="Times New Roman" pitchFamily="18" charset="0"/>
              </a:rPr>
              <a:t>MẤT THỊ </a:t>
            </a:r>
            <a:r>
              <a:rPr lang="en-US" dirty="0">
                <a:latin typeface="Times New Roman" pitchFamily="18" charset="0"/>
                <a:cs typeface="Times New Roman" pitchFamily="18" charset="0"/>
              </a:rPr>
              <a:t>LỰC ĐỘT NGỘT SAU MỔ LẤY </a:t>
            </a:r>
            <a:r>
              <a:rPr lang="en-US" dirty="0" smtClean="0">
                <a:latin typeface="Times New Roman" pitchFamily="18" charset="0"/>
                <a:cs typeface="Times New Roman" pitchFamily="18" charset="0"/>
              </a:rPr>
              <a:t>THAI</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err="1" smtClean="0">
                <a:latin typeface="Times New Roman" pitchFamily="18" charset="0"/>
                <a:cs typeface="Times New Roman" pitchFamily="18" charset="0"/>
              </a:rPr>
              <a:t>THsBS</a:t>
            </a:r>
            <a:r>
              <a:rPr lang="en-US" dirty="0" smtClean="0">
                <a:latin typeface="Times New Roman" pitchFamily="18" charset="0"/>
                <a:cs typeface="Times New Roman" pitchFamily="18" charset="0"/>
              </a:rPr>
              <a:t> CKII NGUYỄN THỊ HỒNG VÂN</a:t>
            </a:r>
          </a:p>
          <a:p>
            <a:r>
              <a:rPr lang="en-US" dirty="0" smtClean="0">
                <a:latin typeface="Times New Roman" pitchFamily="18" charset="0"/>
                <a:cs typeface="Times New Roman" pitchFamily="18" charset="0"/>
              </a:rPr>
              <a:t>BV QUỐC TẾ ĐỒNG NAI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95320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Arial" pitchFamily="34" charset="0"/>
              <a:cs typeface="Arial" pitchFamily="34" charset="0"/>
            </a:endParaRPr>
          </a:p>
          <a:p>
            <a:r>
              <a:rPr lang="en-US" dirty="0" smtClean="0">
                <a:solidFill>
                  <a:srgbClr val="FF0000"/>
                </a:solidFill>
                <a:latin typeface="Arial" pitchFamily="34" charset="0"/>
                <a:cs typeface="Arial" pitchFamily="34" charset="0"/>
              </a:rPr>
              <a:t>23g</a:t>
            </a:r>
            <a:r>
              <a:rPr lang="en-US" dirty="0" smtClean="0">
                <a:latin typeface="Arial" pitchFamily="34" charset="0"/>
                <a:cs typeface="Arial" pitchFamily="34" charset="0"/>
              </a:rPr>
              <a:t> : SP </a:t>
            </a:r>
            <a:r>
              <a:rPr lang="en-US" dirty="0" err="1" smtClean="0">
                <a:latin typeface="Arial" pitchFamily="34" charset="0"/>
                <a:cs typeface="Arial" pitchFamily="34" charset="0"/>
              </a:rPr>
              <a:t>tỉnh</a:t>
            </a:r>
            <a:r>
              <a:rPr lang="en-US" dirty="0" smtClean="0">
                <a:latin typeface="Arial" pitchFamily="34" charset="0"/>
                <a:cs typeface="Arial" pitchFamily="34" charset="0"/>
              </a:rPr>
              <a:t> </a:t>
            </a:r>
            <a:r>
              <a:rPr lang="en-US" dirty="0" err="1" smtClean="0">
                <a:latin typeface="Arial" pitchFamily="34" charset="0"/>
                <a:cs typeface="Arial" pitchFamily="34" charset="0"/>
              </a:rPr>
              <a:t>táo</a:t>
            </a:r>
            <a:r>
              <a:rPr lang="en-US" dirty="0" smtClean="0">
                <a:latin typeface="Arial" pitchFamily="34" charset="0"/>
                <a:cs typeface="Arial" pitchFamily="34" charset="0"/>
              </a:rPr>
              <a:t> </a:t>
            </a:r>
            <a:r>
              <a:rPr lang="en-US" dirty="0" err="1" smtClean="0">
                <a:latin typeface="Arial" pitchFamily="34" charset="0"/>
                <a:cs typeface="Arial" pitchFamily="34" charset="0"/>
              </a:rPr>
              <a:t>tiếp</a:t>
            </a:r>
            <a:r>
              <a:rPr lang="en-US" dirty="0" smtClean="0">
                <a:latin typeface="Arial" pitchFamily="34" charset="0"/>
                <a:cs typeface="Arial" pitchFamily="34" charset="0"/>
              </a:rPr>
              <a:t> </a:t>
            </a:r>
            <a:r>
              <a:rPr lang="en-US" dirty="0" err="1" smtClean="0">
                <a:latin typeface="Arial" pitchFamily="34" charset="0"/>
                <a:cs typeface="Arial" pitchFamily="34" charset="0"/>
              </a:rPr>
              <a:t>xúc</a:t>
            </a:r>
            <a:r>
              <a:rPr lang="en-US" dirty="0" smtClean="0">
                <a:latin typeface="Arial" pitchFamily="34" charset="0"/>
                <a:cs typeface="Arial" pitchFamily="34" charset="0"/>
              </a:rPr>
              <a:t> </a:t>
            </a:r>
            <a:r>
              <a:rPr lang="en-US" dirty="0" err="1" smtClean="0">
                <a:latin typeface="Arial" pitchFamily="34" charset="0"/>
                <a:cs typeface="Arial" pitchFamily="34" charset="0"/>
              </a:rPr>
              <a:t>tốt</a:t>
            </a:r>
            <a:r>
              <a:rPr lang="en-US" dirty="0" smtClean="0">
                <a:latin typeface="Arial" pitchFamily="34" charset="0"/>
                <a:cs typeface="Arial" pitchFamily="34" charset="0"/>
              </a:rPr>
              <a:t> , M 80l/p, HA 110/70mmHg , </a:t>
            </a:r>
            <a:r>
              <a:rPr lang="en-US" dirty="0" err="1" smtClean="0">
                <a:latin typeface="Arial" pitchFamily="34" charset="0"/>
                <a:cs typeface="Arial" pitchFamily="34" charset="0"/>
              </a:rPr>
              <a:t>thấy</a:t>
            </a:r>
            <a:r>
              <a:rPr lang="en-US" dirty="0" smtClean="0">
                <a:latin typeface="Arial" pitchFamily="34" charset="0"/>
                <a:cs typeface="Arial" pitchFamily="34" charset="0"/>
              </a:rPr>
              <a:t> </a:t>
            </a:r>
            <a:r>
              <a:rPr lang="en-US" dirty="0" err="1" smtClean="0">
                <a:latin typeface="Arial" pitchFamily="34" charset="0"/>
                <a:cs typeface="Arial" pitchFamily="34" charset="0"/>
              </a:rPr>
              <a:t>chóng</a:t>
            </a:r>
            <a:r>
              <a:rPr lang="en-US" dirty="0" smtClean="0">
                <a:latin typeface="Arial" pitchFamily="34" charset="0"/>
                <a:cs typeface="Arial" pitchFamily="34" charset="0"/>
              </a:rPr>
              <a:t> </a:t>
            </a:r>
            <a:r>
              <a:rPr lang="en-US" dirty="0" err="1" smtClean="0">
                <a:latin typeface="Arial" pitchFamily="34" charset="0"/>
                <a:cs typeface="Arial" pitchFamily="34" charset="0"/>
              </a:rPr>
              <a:t>mặt</a:t>
            </a:r>
            <a:r>
              <a:rPr lang="en-US" dirty="0" smtClean="0">
                <a:latin typeface="Arial" pitchFamily="34" charset="0"/>
                <a:cs typeface="Arial" pitchFamily="34" charset="0"/>
              </a:rPr>
              <a:t> , </a:t>
            </a:r>
            <a:r>
              <a:rPr lang="en-US" dirty="0" err="1" smtClean="0">
                <a:latin typeface="Arial" pitchFamily="34" charset="0"/>
                <a:cs typeface="Arial" pitchFamily="34" charset="0"/>
              </a:rPr>
              <a:t>nhức</a:t>
            </a:r>
            <a:r>
              <a:rPr lang="en-US" dirty="0" smtClean="0">
                <a:latin typeface="Arial" pitchFamily="34" charset="0"/>
                <a:cs typeface="Arial" pitchFamily="34" charset="0"/>
              </a:rPr>
              <a:t> </a:t>
            </a:r>
            <a:r>
              <a:rPr lang="en-US" dirty="0" err="1" smtClean="0">
                <a:latin typeface="Arial" pitchFamily="34" charset="0"/>
                <a:cs typeface="Arial" pitchFamily="34" charset="0"/>
              </a:rPr>
              <a:t>đầu</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nhìn</a:t>
            </a:r>
            <a:r>
              <a:rPr lang="en-US" dirty="0" smtClean="0">
                <a:latin typeface="Arial" pitchFamily="34" charset="0"/>
                <a:cs typeface="Arial" pitchFamily="34" charset="0"/>
              </a:rPr>
              <a:t> </a:t>
            </a:r>
            <a:r>
              <a:rPr lang="en-US" dirty="0" err="1" smtClean="0">
                <a:latin typeface="Arial" pitchFamily="34" charset="0"/>
                <a:cs typeface="Arial" pitchFamily="34" charset="0"/>
              </a:rPr>
              <a:t>mờ</a:t>
            </a:r>
            <a:r>
              <a:rPr lang="en-US" dirty="0" smtClean="0">
                <a:latin typeface="Arial" pitchFamily="34" charset="0"/>
                <a:cs typeface="Arial" pitchFamily="34" charset="0"/>
              </a:rPr>
              <a:t>, than </a:t>
            </a:r>
            <a:r>
              <a:rPr lang="en-US" dirty="0" err="1" smtClean="0">
                <a:latin typeface="Arial" pitchFamily="34" charset="0"/>
                <a:cs typeface="Arial" pitchFamily="34" charset="0"/>
              </a:rPr>
              <a:t>đói</a:t>
            </a:r>
            <a:r>
              <a:rPr lang="en-US" dirty="0" smtClean="0">
                <a:latin typeface="Arial" pitchFamily="34" charset="0"/>
                <a:cs typeface="Arial" pitchFamily="34" charset="0"/>
              </a:rPr>
              <a:t> </a:t>
            </a:r>
            <a:r>
              <a:rPr lang="en-US" dirty="0" err="1" smtClean="0">
                <a:latin typeface="Arial" pitchFamily="34" charset="0"/>
                <a:cs typeface="Arial" pitchFamily="34" charset="0"/>
              </a:rPr>
              <a:t>cho</a:t>
            </a:r>
            <a:r>
              <a:rPr lang="en-US" dirty="0" smtClean="0">
                <a:latin typeface="Arial" pitchFamily="34" charset="0"/>
                <a:cs typeface="Arial" pitchFamily="34" charset="0"/>
              </a:rPr>
              <a:t> </a:t>
            </a:r>
            <a:r>
              <a:rPr lang="en-US" dirty="0" err="1" smtClean="0">
                <a:latin typeface="Arial" pitchFamily="34" charset="0"/>
                <a:cs typeface="Arial" pitchFamily="34" charset="0"/>
              </a:rPr>
              <a:t>ăn</a:t>
            </a:r>
            <a:r>
              <a:rPr lang="en-US" dirty="0" smtClean="0">
                <a:latin typeface="Arial" pitchFamily="34" charset="0"/>
                <a:cs typeface="Arial" pitchFamily="34" charset="0"/>
              </a:rPr>
              <a:t> </a:t>
            </a:r>
            <a:r>
              <a:rPr lang="en-US" dirty="0" err="1" smtClean="0">
                <a:latin typeface="Arial" pitchFamily="34" charset="0"/>
                <a:cs typeface="Arial" pitchFamily="34" charset="0"/>
              </a:rPr>
              <a:t>cháo</a:t>
            </a:r>
            <a:r>
              <a:rPr lang="en-US" dirty="0" smtClean="0">
                <a:latin typeface="Arial" pitchFamily="34" charset="0"/>
                <a:cs typeface="Arial" pitchFamily="34" charset="0"/>
              </a:rPr>
              <a:t> , </a:t>
            </a:r>
            <a:r>
              <a:rPr lang="en-US" dirty="0" err="1" smtClean="0">
                <a:latin typeface="Arial" pitchFamily="34" charset="0"/>
                <a:cs typeface="Arial" pitchFamily="34" charset="0"/>
              </a:rPr>
              <a:t>uống</a:t>
            </a:r>
            <a:r>
              <a:rPr lang="en-US" dirty="0" smtClean="0">
                <a:latin typeface="Arial" pitchFamily="34" charset="0"/>
                <a:cs typeface="Arial" pitchFamily="34" charset="0"/>
              </a:rPr>
              <a:t> </a:t>
            </a:r>
            <a:r>
              <a:rPr lang="en-US" dirty="0" err="1" smtClean="0">
                <a:latin typeface="Arial" pitchFamily="34" charset="0"/>
                <a:cs typeface="Arial" pitchFamily="34" charset="0"/>
              </a:rPr>
              <a:t>nước</a:t>
            </a:r>
            <a:r>
              <a:rPr lang="en-US" dirty="0" smtClean="0">
                <a:latin typeface="Arial" pitchFamily="34" charset="0"/>
                <a:cs typeface="Arial" pitchFamily="34" charset="0"/>
              </a:rPr>
              <a:t> </a:t>
            </a:r>
            <a:r>
              <a:rPr lang="en-US" dirty="0" err="1" smtClean="0">
                <a:latin typeface="Arial" pitchFamily="34" charset="0"/>
                <a:cs typeface="Arial" pitchFamily="34" charset="0"/>
              </a:rPr>
              <a:t>đường</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solidFill>
                  <a:srgbClr val="FF0000"/>
                </a:solidFill>
                <a:latin typeface="Arial" pitchFamily="34" charset="0"/>
                <a:cs typeface="Arial" pitchFamily="34" charset="0"/>
              </a:rPr>
              <a:t>23g30</a:t>
            </a:r>
            <a:r>
              <a:rPr lang="en-US" dirty="0" smtClean="0">
                <a:latin typeface="Arial" pitchFamily="34" charset="0"/>
                <a:cs typeface="Arial" pitchFamily="34" charset="0"/>
              </a:rPr>
              <a:t> : SP </a:t>
            </a:r>
            <a:r>
              <a:rPr lang="en-US" dirty="0" err="1" smtClean="0">
                <a:latin typeface="Arial" pitchFamily="34" charset="0"/>
                <a:cs typeface="Arial" pitchFamily="34" charset="0"/>
              </a:rPr>
              <a:t>tỉnh</a:t>
            </a:r>
            <a:r>
              <a:rPr lang="en-US" dirty="0" smtClean="0">
                <a:latin typeface="Arial" pitchFamily="34" charset="0"/>
                <a:cs typeface="Arial" pitchFamily="34" charset="0"/>
              </a:rPr>
              <a:t> </a:t>
            </a:r>
            <a:r>
              <a:rPr lang="en-US" dirty="0" err="1" smtClean="0">
                <a:latin typeface="Arial" pitchFamily="34" charset="0"/>
                <a:cs typeface="Arial" pitchFamily="34" charset="0"/>
              </a:rPr>
              <a:t>nhưng</a:t>
            </a:r>
            <a:r>
              <a:rPr lang="en-US" dirty="0" smtClean="0">
                <a:latin typeface="Arial" pitchFamily="34" charset="0"/>
                <a:cs typeface="Arial" pitchFamily="34" charset="0"/>
              </a:rPr>
              <a:t> </a:t>
            </a:r>
            <a:r>
              <a:rPr lang="en-US" dirty="0" err="1" smtClean="0"/>
              <a:t>không</a:t>
            </a:r>
            <a:r>
              <a:rPr lang="en-US" dirty="0" smtClean="0"/>
              <a:t>  </a:t>
            </a:r>
            <a:r>
              <a:rPr lang="en-US" dirty="0" err="1" smtClean="0"/>
              <a:t>nhìn</a:t>
            </a:r>
            <a:r>
              <a:rPr lang="en-US" dirty="0" smtClean="0"/>
              <a:t> </a:t>
            </a:r>
            <a:r>
              <a:rPr lang="en-US" dirty="0" err="1" smtClean="0"/>
              <a:t>thấy</a:t>
            </a:r>
            <a:r>
              <a:rPr lang="en-US" dirty="0" smtClean="0"/>
              <a:t> ,</a:t>
            </a:r>
            <a:r>
              <a:rPr lang="en-US" dirty="0" err="1" smtClean="0"/>
              <a:t>được</a:t>
            </a:r>
            <a:r>
              <a:rPr lang="en-US" dirty="0" smtClean="0"/>
              <a:t> </a:t>
            </a:r>
            <a:r>
              <a:rPr lang="en-US" dirty="0" err="1" smtClean="0"/>
              <a:t>theo</a:t>
            </a:r>
            <a:r>
              <a:rPr lang="en-US" dirty="0" smtClean="0"/>
              <a:t> </a:t>
            </a:r>
            <a:r>
              <a:rPr lang="en-US" dirty="0" err="1" smtClean="0"/>
              <a:t>dõi</a:t>
            </a:r>
            <a:r>
              <a:rPr lang="en-US" dirty="0" smtClean="0"/>
              <a:t> </a:t>
            </a:r>
            <a:r>
              <a:rPr lang="en-US" dirty="0" err="1" smtClean="0"/>
              <a:t>tiếp</a:t>
            </a:r>
            <a:endParaRPr lang="en-US" dirty="0"/>
          </a:p>
        </p:txBody>
      </p:sp>
      <p:sp>
        <p:nvSpPr>
          <p:cNvPr id="2" name="Title 1"/>
          <p:cNvSpPr>
            <a:spLocks noGrp="1"/>
          </p:cNvSpPr>
          <p:nvPr>
            <p:ph type="title"/>
          </p:nvPr>
        </p:nvSpPr>
        <p:spPr/>
        <p:txBody>
          <a:bodyPr/>
          <a:lstStyle/>
          <a:p>
            <a:r>
              <a:rPr lang="en-US" dirty="0" err="1">
                <a:latin typeface="Arial" pitchFamily="34" charset="0"/>
                <a:cs typeface="Arial" pitchFamily="34" charset="0"/>
              </a:rPr>
              <a:t>Tại</a:t>
            </a:r>
            <a:r>
              <a:rPr lang="en-US" dirty="0">
                <a:latin typeface="Arial" pitchFamily="34" charset="0"/>
                <a:cs typeface="Arial" pitchFamily="34" charset="0"/>
              </a:rPr>
              <a:t> khoa </a:t>
            </a:r>
            <a:r>
              <a:rPr lang="en-US" dirty="0" err="1">
                <a:latin typeface="Arial" pitchFamily="34" charset="0"/>
                <a:cs typeface="Arial" pitchFamily="34" charset="0"/>
              </a:rPr>
              <a:t>sản</a:t>
            </a:r>
            <a:r>
              <a:rPr lang="en-US" dirty="0">
                <a:latin typeface="Arial" pitchFamily="34" charset="0"/>
                <a:cs typeface="Arial" pitchFamily="34" charset="0"/>
              </a:rPr>
              <a:t> </a:t>
            </a:r>
          </a:p>
        </p:txBody>
      </p:sp>
    </p:spTree>
    <p:extLst>
      <p:ext uri="{BB962C8B-B14F-4D97-AF65-F5344CB8AC3E}">
        <p14:creationId xmlns:p14="http://schemas.microsoft.com/office/powerpoint/2010/main" xmlns="" val="285413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err="1" smtClean="0">
                <a:latin typeface="Arial" pitchFamily="34" charset="0"/>
                <a:cs typeface="Arial" pitchFamily="34" charset="0"/>
              </a:rPr>
              <a:t>Ngày</a:t>
            </a:r>
            <a:r>
              <a:rPr lang="en-US" dirty="0" smtClean="0">
                <a:latin typeface="Arial" pitchFamily="34" charset="0"/>
                <a:cs typeface="Arial" pitchFamily="34" charset="0"/>
              </a:rPr>
              <a:t> 4/8/2015           </a:t>
            </a:r>
            <a:r>
              <a:rPr lang="en-US" dirty="0" smtClean="0">
                <a:solidFill>
                  <a:srgbClr val="FF0000"/>
                </a:solidFill>
                <a:latin typeface="Arial" pitchFamily="34" charset="0"/>
                <a:cs typeface="Arial" pitchFamily="34" charset="0"/>
              </a:rPr>
              <a:t>5g30</a:t>
            </a:r>
            <a:r>
              <a:rPr lang="en-US" dirty="0" smtClean="0">
                <a:latin typeface="Arial" pitchFamily="34" charset="0"/>
                <a:cs typeface="Arial" pitchFamily="34" charset="0"/>
              </a:rPr>
              <a:t> </a:t>
            </a:r>
            <a:r>
              <a:rPr lang="en-US" dirty="0" err="1" smtClean="0">
                <a:latin typeface="Arial" pitchFamily="34" charset="0"/>
                <a:cs typeface="Arial" pitchFamily="34" charset="0"/>
              </a:rPr>
              <a:t>sáng</a:t>
            </a:r>
            <a:endParaRPr lang="en-US" dirty="0" smtClean="0">
              <a:latin typeface="Arial" pitchFamily="34" charset="0"/>
              <a:cs typeface="Arial" pitchFamily="34" charset="0"/>
            </a:endParaRPr>
          </a:p>
          <a:p>
            <a:r>
              <a:rPr lang="en-US" dirty="0" smtClean="0">
                <a:latin typeface="Arial" pitchFamily="34" charset="0"/>
                <a:cs typeface="Arial" pitchFamily="34" charset="0"/>
              </a:rPr>
              <a:t>SP </a:t>
            </a:r>
            <a:r>
              <a:rPr lang="en-US" dirty="0" err="1" smtClean="0">
                <a:latin typeface="Arial" pitchFamily="34" charset="0"/>
                <a:cs typeface="Arial" pitchFamily="34" charset="0"/>
              </a:rPr>
              <a:t>tỉnh</a:t>
            </a:r>
            <a:r>
              <a:rPr lang="en-US" dirty="0" smtClean="0">
                <a:latin typeface="Arial" pitchFamily="34" charset="0"/>
                <a:cs typeface="Arial" pitchFamily="34" charset="0"/>
              </a:rPr>
              <a:t> , than </a:t>
            </a:r>
            <a:r>
              <a:rPr lang="en-US" dirty="0" err="1" smtClean="0">
                <a:latin typeface="Arial" pitchFamily="34" charset="0"/>
                <a:cs typeface="Arial" pitchFamily="34" charset="0"/>
              </a:rPr>
              <a:t>nhức</a:t>
            </a:r>
            <a:r>
              <a:rPr lang="en-US" dirty="0" smtClean="0">
                <a:latin typeface="Arial" pitchFamily="34" charset="0"/>
                <a:cs typeface="Arial" pitchFamily="34" charset="0"/>
              </a:rPr>
              <a:t> </a:t>
            </a:r>
            <a:r>
              <a:rPr lang="en-US" dirty="0" err="1" smtClean="0">
                <a:latin typeface="Arial" pitchFamily="34" charset="0"/>
                <a:cs typeface="Arial" pitchFamily="34" charset="0"/>
              </a:rPr>
              <a:t>đầu</a:t>
            </a:r>
            <a:r>
              <a:rPr lang="en-US" dirty="0" smtClean="0">
                <a:latin typeface="Arial" pitchFamily="34" charset="0"/>
                <a:cs typeface="Arial" pitchFamily="34" charset="0"/>
              </a:rPr>
              <a:t>, </a:t>
            </a:r>
            <a:r>
              <a:rPr lang="en-US" dirty="0" err="1" smtClean="0">
                <a:latin typeface="Arial" pitchFamily="34" charset="0"/>
                <a:cs typeface="Arial" pitchFamily="34" charset="0"/>
              </a:rPr>
              <a:t>tiếp</a:t>
            </a:r>
            <a:r>
              <a:rPr lang="en-US" dirty="0" smtClean="0">
                <a:latin typeface="Arial" pitchFamily="34" charset="0"/>
                <a:cs typeface="Arial" pitchFamily="34" charset="0"/>
              </a:rPr>
              <a:t> </a:t>
            </a:r>
            <a:r>
              <a:rPr lang="en-US" dirty="0" err="1" smtClean="0">
                <a:latin typeface="Arial" pitchFamily="34" charset="0"/>
                <a:cs typeface="Arial" pitchFamily="34" charset="0"/>
              </a:rPr>
              <a:t>xúc</a:t>
            </a:r>
            <a:r>
              <a:rPr lang="en-US" dirty="0" smtClean="0">
                <a:latin typeface="Arial" pitchFamily="34" charset="0"/>
                <a:cs typeface="Arial" pitchFamily="34" charset="0"/>
              </a:rPr>
              <a:t> </a:t>
            </a:r>
            <a:r>
              <a:rPr lang="en-US" dirty="0" err="1" smtClean="0">
                <a:latin typeface="Arial" pitchFamily="34" charset="0"/>
                <a:cs typeface="Arial" pitchFamily="34" charset="0"/>
              </a:rPr>
              <a:t>được</a:t>
            </a:r>
            <a:r>
              <a:rPr lang="en-US" dirty="0" smtClean="0">
                <a:latin typeface="Arial" pitchFamily="34" charset="0"/>
                <a:cs typeface="Arial" pitchFamily="34" charset="0"/>
              </a:rPr>
              <a:t> ,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nhìn</a:t>
            </a:r>
            <a:r>
              <a:rPr lang="en-US" dirty="0" smtClean="0">
                <a:latin typeface="Arial" pitchFamily="34" charset="0"/>
                <a:cs typeface="Arial" pitchFamily="34" charset="0"/>
              </a:rPr>
              <a:t> </a:t>
            </a:r>
            <a:r>
              <a:rPr lang="en-US" dirty="0" err="1" smtClean="0">
                <a:latin typeface="Arial" pitchFamily="34" charset="0"/>
                <a:cs typeface="Arial" pitchFamily="34" charset="0"/>
              </a:rPr>
              <a:t>thấy</a:t>
            </a:r>
            <a:r>
              <a:rPr lang="en-US" dirty="0" smtClean="0">
                <a:latin typeface="Arial" pitchFamily="34" charset="0"/>
                <a:cs typeface="Arial" pitchFamily="34" charset="0"/>
              </a:rPr>
              <a:t> , </a:t>
            </a:r>
            <a:r>
              <a:rPr lang="en-US" dirty="0" err="1" smtClean="0">
                <a:latin typeface="Arial" pitchFamily="34" charset="0"/>
                <a:cs typeface="Arial" pitchFamily="34" charset="0"/>
              </a:rPr>
              <a:t>tim</a:t>
            </a:r>
            <a:r>
              <a:rPr lang="en-US" dirty="0" smtClean="0">
                <a:latin typeface="Arial" pitchFamily="34" charset="0"/>
                <a:cs typeface="Arial" pitchFamily="34" charset="0"/>
              </a:rPr>
              <a:t> </a:t>
            </a:r>
            <a:r>
              <a:rPr lang="en-US" dirty="0" err="1" smtClean="0">
                <a:latin typeface="Arial" pitchFamily="34" charset="0"/>
                <a:cs typeface="Arial" pitchFamily="34" charset="0"/>
              </a:rPr>
              <a:t>đều</a:t>
            </a:r>
            <a:r>
              <a:rPr lang="en-US" dirty="0" smtClean="0">
                <a:latin typeface="Arial" pitchFamily="34" charset="0"/>
                <a:cs typeface="Arial" pitchFamily="34" charset="0"/>
              </a:rPr>
              <a:t> , </a:t>
            </a:r>
            <a:r>
              <a:rPr lang="en-US" dirty="0" err="1" smtClean="0">
                <a:latin typeface="Arial" pitchFamily="34" charset="0"/>
                <a:cs typeface="Arial" pitchFamily="34" charset="0"/>
              </a:rPr>
              <a:t>phổi</a:t>
            </a:r>
            <a:r>
              <a:rPr lang="en-US" dirty="0" smtClean="0">
                <a:latin typeface="Arial" pitchFamily="34" charset="0"/>
                <a:cs typeface="Arial" pitchFamily="34" charset="0"/>
              </a:rPr>
              <a:t> </a:t>
            </a:r>
            <a:r>
              <a:rPr lang="en-US" dirty="0" err="1" smtClean="0">
                <a:latin typeface="Arial" pitchFamily="34" charset="0"/>
                <a:cs typeface="Arial" pitchFamily="34" charset="0"/>
              </a:rPr>
              <a:t>trong</a:t>
            </a:r>
            <a:r>
              <a:rPr lang="en-US" dirty="0" smtClean="0">
                <a:latin typeface="Arial" pitchFamily="34" charset="0"/>
                <a:cs typeface="Arial" pitchFamily="34" charset="0"/>
              </a:rPr>
              <a:t> , </a:t>
            </a:r>
            <a:r>
              <a:rPr lang="en-US" dirty="0" err="1" smtClean="0">
                <a:latin typeface="Arial" pitchFamily="34" charset="0"/>
                <a:cs typeface="Arial" pitchFamily="34" charset="0"/>
              </a:rPr>
              <a:t>bụng</a:t>
            </a:r>
            <a:r>
              <a:rPr lang="en-US" dirty="0" smtClean="0">
                <a:latin typeface="Arial" pitchFamily="34" charset="0"/>
                <a:cs typeface="Arial" pitchFamily="34" charset="0"/>
              </a:rPr>
              <a:t> </a:t>
            </a:r>
            <a:r>
              <a:rPr lang="en-US" dirty="0" err="1" smtClean="0">
                <a:latin typeface="Arial" pitchFamily="34" charset="0"/>
                <a:cs typeface="Arial" pitchFamily="34" charset="0"/>
              </a:rPr>
              <a:t>mềm</a:t>
            </a:r>
            <a:r>
              <a:rPr lang="en-US" dirty="0" smtClean="0">
                <a:latin typeface="Arial" pitchFamily="34" charset="0"/>
                <a:cs typeface="Arial" pitchFamily="34" charset="0"/>
              </a:rPr>
              <a:t> , TC co </a:t>
            </a:r>
            <a:r>
              <a:rPr lang="en-US" dirty="0" err="1" smtClean="0">
                <a:latin typeface="Arial" pitchFamily="34" charset="0"/>
                <a:cs typeface="Arial" pitchFamily="34" charset="0"/>
              </a:rPr>
              <a:t>hồi</a:t>
            </a:r>
            <a:r>
              <a:rPr lang="en-US" dirty="0" smtClean="0">
                <a:latin typeface="Arial" pitchFamily="34" charset="0"/>
                <a:cs typeface="Arial" pitchFamily="34" charset="0"/>
              </a:rPr>
              <a:t> </a:t>
            </a:r>
            <a:r>
              <a:rPr lang="en-US" dirty="0" err="1" smtClean="0">
                <a:latin typeface="Arial" pitchFamily="34" charset="0"/>
                <a:cs typeface="Arial" pitchFamily="34" charset="0"/>
              </a:rPr>
              <a:t>tốt</a:t>
            </a:r>
            <a:r>
              <a:rPr lang="en-US" dirty="0" smtClean="0">
                <a:latin typeface="Arial" pitchFamily="34" charset="0"/>
                <a:cs typeface="Arial" pitchFamily="34" charset="0"/>
              </a:rPr>
              <a:t>              HA 120/80mmHg M72l/p</a:t>
            </a:r>
          </a:p>
          <a:p>
            <a:r>
              <a:rPr lang="en-US" b="1" dirty="0" smtClean="0">
                <a:solidFill>
                  <a:srgbClr val="FF0000"/>
                </a:solidFill>
                <a:latin typeface="Arial" pitchFamily="34" charset="0"/>
                <a:cs typeface="Arial" pitchFamily="34" charset="0"/>
              </a:rPr>
              <a:t>BS </a:t>
            </a:r>
            <a:r>
              <a:rPr lang="en-US" b="1" dirty="0" err="1" smtClean="0">
                <a:solidFill>
                  <a:srgbClr val="FF0000"/>
                </a:solidFill>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thị</a:t>
            </a:r>
            <a:r>
              <a:rPr lang="en-US" dirty="0" smtClean="0">
                <a:latin typeface="Arial" pitchFamily="34" charset="0"/>
                <a:cs typeface="Arial" pitchFamily="34" charset="0"/>
              </a:rPr>
              <a:t> </a:t>
            </a:r>
            <a:r>
              <a:rPr lang="en-US" dirty="0" err="1" smtClean="0">
                <a:latin typeface="Arial" pitchFamily="34" charset="0"/>
                <a:cs typeface="Arial" pitchFamily="34" charset="0"/>
              </a:rPr>
              <a:t>lực</a:t>
            </a:r>
            <a:r>
              <a:rPr lang="en-US" dirty="0" smtClean="0">
                <a:latin typeface="Arial" pitchFamily="34" charset="0"/>
                <a:cs typeface="Arial" pitchFamily="34" charset="0"/>
              </a:rPr>
              <a:t> : </a:t>
            </a:r>
            <a:r>
              <a:rPr lang="en-US" dirty="0" err="1" smtClean="0">
                <a:latin typeface="Arial" pitchFamily="34" charset="0"/>
                <a:cs typeface="Arial" pitchFamily="34" charset="0"/>
              </a:rPr>
              <a:t>hướng</a:t>
            </a:r>
            <a:r>
              <a:rPr lang="en-US" dirty="0" smtClean="0">
                <a:latin typeface="Arial" pitchFamily="34" charset="0"/>
                <a:cs typeface="Arial" pitchFamily="34" charset="0"/>
              </a:rPr>
              <a:t> </a:t>
            </a:r>
            <a:r>
              <a:rPr lang="en-US" dirty="0" err="1" smtClean="0">
                <a:latin typeface="Arial" pitchFamily="34" charset="0"/>
                <a:cs typeface="Arial" pitchFamily="34" charset="0"/>
              </a:rPr>
              <a:t>ánh</a:t>
            </a:r>
            <a:r>
              <a:rPr lang="en-US" dirty="0" smtClean="0">
                <a:latin typeface="Arial" pitchFamily="34" charset="0"/>
                <a:cs typeface="Arial" pitchFamily="34" charset="0"/>
              </a:rPr>
              <a:t> </a:t>
            </a:r>
            <a:r>
              <a:rPr lang="en-US" dirty="0" err="1" smtClean="0">
                <a:latin typeface="Arial" pitchFamily="34" charset="0"/>
                <a:cs typeface="Arial" pitchFamily="34" charset="0"/>
              </a:rPr>
              <a:t>sáng</a:t>
            </a:r>
            <a:r>
              <a:rPr lang="en-US" dirty="0" smtClean="0">
                <a:latin typeface="Arial" pitchFamily="34" charset="0"/>
                <a:cs typeface="Arial" pitchFamily="34" charset="0"/>
              </a:rPr>
              <a:t> (+),, PXAS </a:t>
            </a:r>
            <a:r>
              <a:rPr lang="en-US" dirty="0" err="1" smtClean="0">
                <a:latin typeface="Arial" pitchFamily="34" charset="0"/>
                <a:cs typeface="Arial" pitchFamily="34" charset="0"/>
              </a:rPr>
              <a:t>trực</a:t>
            </a:r>
            <a:r>
              <a:rPr lang="en-US" dirty="0" smtClean="0">
                <a:latin typeface="Arial" pitchFamily="34" charset="0"/>
                <a:cs typeface="Arial" pitchFamily="34" charset="0"/>
              </a:rPr>
              <a:t> </a:t>
            </a:r>
            <a:r>
              <a:rPr lang="en-US" dirty="0" err="1" smtClean="0">
                <a:latin typeface="Arial" pitchFamily="34" charset="0"/>
                <a:cs typeface="Arial" pitchFamily="34" charset="0"/>
              </a:rPr>
              <a:t>tiếp</a:t>
            </a:r>
            <a:r>
              <a:rPr lang="en-US" dirty="0" smtClean="0">
                <a:latin typeface="Arial" pitchFamily="34" charset="0"/>
                <a:cs typeface="Arial" pitchFamily="34" charset="0"/>
              </a:rPr>
              <a:t> (+) , </a:t>
            </a:r>
            <a:r>
              <a:rPr lang="en-US" dirty="0" err="1" smtClean="0">
                <a:latin typeface="Arial" pitchFamily="34" charset="0"/>
                <a:cs typeface="Arial" pitchFamily="34" charset="0"/>
              </a:rPr>
              <a:t>gián</a:t>
            </a:r>
            <a:r>
              <a:rPr lang="en-US" dirty="0" smtClean="0">
                <a:latin typeface="Arial" pitchFamily="34" charset="0"/>
                <a:cs typeface="Arial" pitchFamily="34" charset="0"/>
              </a:rPr>
              <a:t> </a:t>
            </a:r>
            <a:r>
              <a:rPr lang="en-US" dirty="0" err="1" smtClean="0">
                <a:latin typeface="Arial" pitchFamily="34" charset="0"/>
                <a:cs typeface="Arial" pitchFamily="34" charset="0"/>
              </a:rPr>
              <a:t>tiếp</a:t>
            </a:r>
            <a:r>
              <a:rPr lang="en-US" dirty="0" smtClean="0">
                <a:latin typeface="Arial" pitchFamily="34" charset="0"/>
                <a:cs typeface="Arial" pitchFamily="34" charset="0"/>
              </a:rPr>
              <a:t> (-), </a:t>
            </a:r>
            <a:r>
              <a:rPr lang="en-US" dirty="0" err="1" smtClean="0">
                <a:latin typeface="Arial" pitchFamily="34" charset="0"/>
                <a:cs typeface="Arial" pitchFamily="34" charset="0"/>
              </a:rPr>
              <a:t>soi</a:t>
            </a:r>
            <a:r>
              <a:rPr lang="en-US" dirty="0" smtClean="0">
                <a:latin typeface="Arial" pitchFamily="34" charset="0"/>
                <a:cs typeface="Arial" pitchFamily="34" charset="0"/>
              </a:rPr>
              <a:t> </a:t>
            </a:r>
            <a:r>
              <a:rPr lang="en-US" dirty="0" err="1" smtClean="0">
                <a:latin typeface="Arial" pitchFamily="34" charset="0"/>
                <a:cs typeface="Arial" pitchFamily="34" charset="0"/>
              </a:rPr>
              <a:t>đáy</a:t>
            </a:r>
            <a:r>
              <a:rPr lang="en-US" dirty="0" smtClean="0">
                <a:latin typeface="Arial" pitchFamily="34" charset="0"/>
                <a:cs typeface="Arial" pitchFamily="34" charset="0"/>
              </a:rPr>
              <a:t>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chưa</a:t>
            </a:r>
            <a:r>
              <a:rPr lang="en-US" dirty="0" smtClean="0">
                <a:latin typeface="Arial" pitchFamily="34" charset="0"/>
                <a:cs typeface="Arial" pitchFamily="34" charset="0"/>
              </a:rPr>
              <a:t> </a:t>
            </a:r>
            <a:r>
              <a:rPr lang="en-US" dirty="0" err="1" smtClean="0">
                <a:latin typeface="Arial" pitchFamily="34" charset="0"/>
                <a:cs typeface="Arial" pitchFamily="34" charset="0"/>
              </a:rPr>
              <a:t>phát</a:t>
            </a:r>
            <a:r>
              <a:rPr lang="en-US" dirty="0" smtClean="0">
                <a:latin typeface="Arial" pitchFamily="34" charset="0"/>
                <a:cs typeface="Arial" pitchFamily="34" charset="0"/>
              </a:rPr>
              <a:t> </a:t>
            </a:r>
            <a:r>
              <a:rPr lang="en-US" dirty="0" err="1" smtClean="0">
                <a:latin typeface="Arial" pitchFamily="34" charset="0"/>
                <a:cs typeface="Arial" pitchFamily="34" charset="0"/>
              </a:rPr>
              <a:t>hiện</a:t>
            </a:r>
            <a:r>
              <a:rPr lang="en-US" dirty="0" smtClean="0">
                <a:latin typeface="Arial" pitchFamily="34" charset="0"/>
                <a:cs typeface="Arial" pitchFamily="34" charset="0"/>
              </a:rPr>
              <a:t> </a:t>
            </a:r>
            <a:r>
              <a:rPr lang="en-US" dirty="0" err="1" smtClean="0">
                <a:latin typeface="Arial" pitchFamily="34" charset="0"/>
                <a:cs typeface="Arial" pitchFamily="34" charset="0"/>
              </a:rPr>
              <a:t>gì</a:t>
            </a:r>
            <a:r>
              <a:rPr lang="en-US" dirty="0" smtClean="0">
                <a:latin typeface="Arial" pitchFamily="34" charset="0"/>
                <a:cs typeface="Arial" pitchFamily="34" charset="0"/>
              </a:rPr>
              <a:t> </a:t>
            </a:r>
            <a:r>
              <a:rPr lang="en-US" dirty="0" err="1" smtClean="0">
                <a:latin typeface="Arial" pitchFamily="34" charset="0"/>
                <a:cs typeface="Arial" pitchFamily="34" charset="0"/>
              </a:rPr>
              <a:t>bất</a:t>
            </a:r>
            <a:r>
              <a:rPr lang="en-US" dirty="0" smtClean="0">
                <a:latin typeface="Arial" pitchFamily="34" charset="0"/>
                <a:cs typeface="Arial" pitchFamily="34" charset="0"/>
              </a:rPr>
              <a:t> </a:t>
            </a:r>
            <a:r>
              <a:rPr lang="en-US" dirty="0" err="1" smtClean="0">
                <a:latin typeface="Arial" pitchFamily="34" charset="0"/>
                <a:cs typeface="Arial" pitchFamily="34" charset="0"/>
              </a:rPr>
              <a:t>thường</a:t>
            </a:r>
            <a:r>
              <a:rPr lang="en-US" dirty="0" smtClean="0">
                <a:latin typeface="Arial" pitchFamily="34" charset="0"/>
                <a:cs typeface="Arial" pitchFamily="34" charset="0"/>
              </a:rPr>
              <a:t> .TD </a:t>
            </a:r>
            <a:r>
              <a:rPr lang="en-US" dirty="0" err="1" smtClean="0">
                <a:latin typeface="Arial" pitchFamily="34" charset="0"/>
                <a:cs typeface="Arial" pitchFamily="34" charset="0"/>
              </a:rPr>
              <a:t>giảm</a:t>
            </a:r>
            <a:r>
              <a:rPr lang="en-US" dirty="0" smtClean="0">
                <a:latin typeface="Arial" pitchFamily="34" charset="0"/>
                <a:cs typeface="Arial" pitchFamily="34" charset="0"/>
              </a:rPr>
              <a:t> </a:t>
            </a:r>
            <a:r>
              <a:rPr lang="en-US" dirty="0" err="1" smtClean="0">
                <a:latin typeface="Arial" pitchFamily="34" charset="0"/>
                <a:cs typeface="Arial" pitchFamily="34" charset="0"/>
              </a:rPr>
              <a:t>thị</a:t>
            </a:r>
            <a:r>
              <a:rPr lang="en-US" dirty="0" smtClean="0">
                <a:latin typeface="Arial" pitchFamily="34" charset="0"/>
                <a:cs typeface="Arial" pitchFamily="34" charset="0"/>
              </a:rPr>
              <a:t> </a:t>
            </a:r>
            <a:r>
              <a:rPr lang="en-US" dirty="0" err="1" smtClean="0">
                <a:latin typeface="Arial" pitchFamily="34" charset="0"/>
                <a:cs typeface="Arial" pitchFamily="34" charset="0"/>
              </a:rPr>
              <a:t>lực</a:t>
            </a:r>
            <a:r>
              <a:rPr lang="en-US" dirty="0" smtClean="0">
                <a:latin typeface="Arial" pitchFamily="34" charset="0"/>
                <a:cs typeface="Arial" pitchFamily="34" charset="0"/>
              </a:rPr>
              <a:t> do </a:t>
            </a:r>
            <a:r>
              <a:rPr lang="en-US" dirty="0" err="1" smtClean="0">
                <a:latin typeface="Arial" pitchFamily="34" charset="0"/>
                <a:cs typeface="Arial" pitchFamily="34" charset="0"/>
              </a:rPr>
              <a:t>tổn</a:t>
            </a:r>
            <a:r>
              <a:rPr lang="en-US" dirty="0" smtClean="0">
                <a:latin typeface="Arial" pitchFamily="34" charset="0"/>
                <a:cs typeface="Arial" pitchFamily="34" charset="0"/>
              </a:rPr>
              <a:t> </a:t>
            </a:r>
            <a:r>
              <a:rPr lang="en-US" dirty="0" err="1" smtClean="0">
                <a:latin typeface="Arial" pitchFamily="34" charset="0"/>
                <a:cs typeface="Arial" pitchFamily="34" charset="0"/>
              </a:rPr>
              <a:t>thương</a:t>
            </a:r>
            <a:r>
              <a:rPr lang="en-US" dirty="0" smtClean="0">
                <a:latin typeface="Arial" pitchFamily="34" charset="0"/>
                <a:cs typeface="Arial" pitchFamily="34" charset="0"/>
              </a:rPr>
              <a:t> </a:t>
            </a:r>
            <a:r>
              <a:rPr lang="en-US" dirty="0" err="1" smtClean="0">
                <a:latin typeface="Arial" pitchFamily="34" charset="0"/>
                <a:cs typeface="Arial" pitchFamily="34" charset="0"/>
              </a:rPr>
              <a:t>hậu</a:t>
            </a:r>
            <a:r>
              <a:rPr lang="en-US" dirty="0" smtClean="0">
                <a:latin typeface="Arial" pitchFamily="34" charset="0"/>
                <a:cs typeface="Arial" pitchFamily="34" charset="0"/>
              </a:rPr>
              <a:t> </a:t>
            </a:r>
            <a:r>
              <a:rPr lang="en-US" dirty="0" err="1" smtClean="0">
                <a:latin typeface="Arial" pitchFamily="34" charset="0"/>
                <a:cs typeface="Arial" pitchFamily="34" charset="0"/>
              </a:rPr>
              <a:t>nhãn</a:t>
            </a:r>
            <a:r>
              <a:rPr lang="en-US" dirty="0" smtClean="0">
                <a:latin typeface="Arial" pitchFamily="34" charset="0"/>
                <a:cs typeface="Arial" pitchFamily="34" charset="0"/>
              </a:rPr>
              <a:t> </a:t>
            </a:r>
            <a:r>
              <a:rPr lang="en-US" dirty="0" err="1" smtClean="0">
                <a:latin typeface="Arial" pitchFamily="34" charset="0"/>
                <a:cs typeface="Arial" pitchFamily="34" charset="0"/>
              </a:rPr>
              <a:t>cầu</a:t>
            </a:r>
            <a:r>
              <a:rPr lang="en-US" dirty="0" smtClean="0">
                <a:latin typeface="Arial" pitchFamily="34" charset="0"/>
                <a:cs typeface="Arial" pitchFamily="34" charset="0"/>
              </a:rPr>
              <a:t>. HC NTK</a:t>
            </a:r>
          </a:p>
          <a:p>
            <a:r>
              <a:rPr lang="en-US"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BSGMHS</a:t>
            </a:r>
            <a:r>
              <a:rPr lang="en-US" dirty="0" smtClean="0">
                <a:latin typeface="Arial" pitchFamily="34" charset="0"/>
                <a:cs typeface="Arial" pitchFamily="34" charset="0"/>
              </a:rPr>
              <a:t> :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yếu</a:t>
            </a:r>
            <a:r>
              <a:rPr lang="en-US" dirty="0" smtClean="0">
                <a:latin typeface="Arial" pitchFamily="34" charset="0"/>
                <a:cs typeface="Arial" pitchFamily="34" charset="0"/>
              </a:rPr>
              <a:t> </a:t>
            </a:r>
            <a:r>
              <a:rPr lang="en-US" dirty="0" err="1" smtClean="0">
                <a:latin typeface="Arial" pitchFamily="34" charset="0"/>
                <a:cs typeface="Arial" pitchFamily="34" charset="0"/>
              </a:rPr>
              <a:t>liệt</a:t>
            </a:r>
            <a:r>
              <a:rPr lang="en-US" dirty="0" smtClean="0">
                <a:latin typeface="Arial" pitchFamily="34" charset="0"/>
                <a:cs typeface="Arial" pitchFamily="34" charset="0"/>
              </a:rPr>
              <a:t> chi,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chỉ</a:t>
            </a:r>
            <a:r>
              <a:rPr lang="en-US" dirty="0" smtClean="0">
                <a:latin typeface="Arial" pitchFamily="34" charset="0"/>
                <a:cs typeface="Arial" pitchFamily="34" charset="0"/>
              </a:rPr>
              <a:t> </a:t>
            </a:r>
            <a:r>
              <a:rPr lang="en-US" dirty="0" err="1" smtClean="0">
                <a:latin typeface="Arial" pitchFamily="34" charset="0"/>
                <a:cs typeface="Arial" pitchFamily="34" charset="0"/>
              </a:rPr>
              <a:t>biết</a:t>
            </a:r>
            <a:r>
              <a:rPr lang="en-US" dirty="0" smtClean="0">
                <a:latin typeface="Arial" pitchFamily="34" charset="0"/>
                <a:cs typeface="Arial" pitchFamily="34" charset="0"/>
              </a:rPr>
              <a:t> </a:t>
            </a:r>
            <a:r>
              <a:rPr lang="en-US" dirty="0" err="1" smtClean="0">
                <a:latin typeface="Arial" pitchFamily="34" charset="0"/>
                <a:cs typeface="Arial" pitchFamily="34" charset="0"/>
              </a:rPr>
              <a:t>đươc</a:t>
            </a:r>
            <a:r>
              <a:rPr lang="en-US" dirty="0" smtClean="0">
                <a:latin typeface="Arial" pitchFamily="34" charset="0"/>
                <a:cs typeface="Arial" pitchFamily="34" charset="0"/>
              </a:rPr>
              <a:t> </a:t>
            </a:r>
            <a:r>
              <a:rPr lang="en-US" dirty="0" err="1" smtClean="0">
                <a:latin typeface="Arial" pitchFamily="34" charset="0"/>
                <a:cs typeface="Arial" pitchFamily="34" charset="0"/>
              </a:rPr>
              <a:t>ánh</a:t>
            </a:r>
            <a:r>
              <a:rPr lang="en-US" dirty="0" smtClean="0">
                <a:latin typeface="Arial" pitchFamily="34" charset="0"/>
                <a:cs typeface="Arial" pitchFamily="34" charset="0"/>
              </a:rPr>
              <a:t> </a:t>
            </a:r>
            <a:r>
              <a:rPr lang="en-US" dirty="0" err="1" smtClean="0">
                <a:latin typeface="Arial" pitchFamily="34" charset="0"/>
                <a:cs typeface="Arial" pitchFamily="34" charset="0"/>
              </a:rPr>
              <a:t>sáng</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bóng</a:t>
            </a:r>
            <a:r>
              <a:rPr lang="en-US" dirty="0" smtClean="0">
                <a:latin typeface="Arial" pitchFamily="34" charset="0"/>
                <a:cs typeface="Arial" pitchFamily="34" charset="0"/>
              </a:rPr>
              <a:t>  </a:t>
            </a:r>
            <a:r>
              <a:rPr lang="en-US" dirty="0" err="1" smtClean="0">
                <a:latin typeface="Arial" pitchFamily="34" charset="0"/>
                <a:cs typeface="Arial" pitchFamily="34" charset="0"/>
              </a:rPr>
              <a:t>người</a:t>
            </a:r>
            <a:r>
              <a:rPr lang="en-US" dirty="0" smtClean="0">
                <a:latin typeface="Arial" pitchFamily="34" charset="0"/>
                <a:cs typeface="Arial" pitchFamily="34" charset="0"/>
              </a:rPr>
              <a:t> , </a:t>
            </a:r>
            <a:r>
              <a:rPr lang="en-US" dirty="0" err="1" smtClean="0">
                <a:latin typeface="Arial" pitchFamily="34" charset="0"/>
                <a:cs typeface="Arial" pitchFamily="34" charset="0"/>
              </a:rPr>
              <a:t>đồng</a:t>
            </a:r>
            <a:r>
              <a:rPr lang="en-US" dirty="0" smtClean="0">
                <a:latin typeface="Arial" pitchFamily="34" charset="0"/>
                <a:cs typeface="Arial" pitchFamily="34" charset="0"/>
              </a:rPr>
              <a:t> </a:t>
            </a:r>
            <a:r>
              <a:rPr lang="en-US" dirty="0" err="1" smtClean="0">
                <a:latin typeface="Arial" pitchFamily="34" charset="0"/>
                <a:cs typeface="Arial" pitchFamily="34" charset="0"/>
              </a:rPr>
              <a:t>tữ</a:t>
            </a:r>
            <a:r>
              <a:rPr lang="en-US" dirty="0" smtClean="0">
                <a:latin typeface="Arial" pitchFamily="34" charset="0"/>
                <a:cs typeface="Arial" pitchFamily="34" charset="0"/>
              </a:rPr>
              <a:t> </a:t>
            </a:r>
            <a:r>
              <a:rPr lang="en-US" dirty="0" err="1" smtClean="0">
                <a:latin typeface="Arial" pitchFamily="34" charset="0"/>
                <a:cs typeface="Arial" pitchFamily="34" charset="0"/>
              </a:rPr>
              <a:t>hai</a:t>
            </a:r>
            <a:r>
              <a:rPr lang="en-US" dirty="0" smtClean="0">
                <a:latin typeface="Arial" pitchFamily="34" charset="0"/>
                <a:cs typeface="Arial" pitchFamily="34" charset="0"/>
              </a:rPr>
              <a:t> </a:t>
            </a:r>
            <a:r>
              <a:rPr lang="en-US" dirty="0" err="1" smtClean="0">
                <a:latin typeface="Arial" pitchFamily="34" charset="0"/>
                <a:cs typeface="Arial" pitchFamily="34" charset="0"/>
              </a:rPr>
              <a:t>bên</a:t>
            </a:r>
            <a:r>
              <a:rPr lang="en-US" dirty="0" smtClean="0">
                <a:latin typeface="Arial" pitchFamily="34" charset="0"/>
                <a:cs typeface="Arial" pitchFamily="34" charset="0"/>
              </a:rPr>
              <a:t> </a:t>
            </a:r>
            <a:r>
              <a:rPr lang="en-US" dirty="0" err="1" smtClean="0">
                <a:latin typeface="Arial" pitchFamily="34" charset="0"/>
                <a:cs typeface="Arial" pitchFamily="34" charset="0"/>
              </a:rPr>
              <a:t>đều</a:t>
            </a:r>
            <a:r>
              <a:rPr lang="en-US" dirty="0" smtClean="0">
                <a:latin typeface="Arial" pitchFamily="34" charset="0"/>
                <a:cs typeface="Arial" pitchFamily="34" charset="0"/>
              </a:rPr>
              <a:t>  : </a:t>
            </a:r>
            <a:r>
              <a:rPr lang="en-US" dirty="0" err="1" smtClean="0">
                <a:latin typeface="Arial" pitchFamily="34" charset="0"/>
                <a:cs typeface="Arial" pitchFamily="34" charset="0"/>
              </a:rPr>
              <a:t>chụp</a:t>
            </a:r>
            <a:r>
              <a:rPr lang="en-US" dirty="0" smtClean="0">
                <a:latin typeface="Arial" pitchFamily="34" charset="0"/>
                <a:cs typeface="Arial" pitchFamily="34" charset="0"/>
              </a:rPr>
              <a:t> CT </a:t>
            </a:r>
            <a:r>
              <a:rPr lang="en-US" dirty="0" err="1" smtClean="0">
                <a:latin typeface="Arial" pitchFamily="34" charset="0"/>
                <a:cs typeface="Arial" pitchFamily="34" charset="0"/>
              </a:rPr>
              <a:t>Scaner</a:t>
            </a:r>
            <a:r>
              <a:rPr lang="en-US" dirty="0" smtClean="0">
                <a:latin typeface="Arial" pitchFamily="34" charset="0"/>
                <a:cs typeface="Arial" pitchFamily="34" charset="0"/>
              </a:rPr>
              <a:t> </a:t>
            </a:r>
            <a:r>
              <a:rPr lang="en-US" dirty="0" err="1" smtClean="0">
                <a:latin typeface="Arial" pitchFamily="34" charset="0"/>
                <a:cs typeface="Arial" pitchFamily="34" charset="0"/>
              </a:rPr>
              <a:t>sọ</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r>
              <a:rPr lang="en-US" dirty="0" smtClean="0">
                <a:latin typeface="Arial" pitchFamily="34" charset="0"/>
                <a:cs typeface="Arial" pitchFamily="34" charset="0"/>
              </a:rPr>
              <a:t>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cản</a:t>
            </a:r>
            <a:r>
              <a:rPr lang="en-US" dirty="0" smtClean="0">
                <a:latin typeface="Arial" pitchFamily="34" charset="0"/>
                <a:cs typeface="Arial" pitchFamily="34" charset="0"/>
              </a:rPr>
              <a:t> </a:t>
            </a:r>
            <a:r>
              <a:rPr lang="en-US" dirty="0" err="1" smtClean="0">
                <a:latin typeface="Arial" pitchFamily="34" charset="0"/>
                <a:cs typeface="Arial" pitchFamily="34" charset="0"/>
              </a:rPr>
              <a:t>quang</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chuyển</a:t>
            </a:r>
            <a:r>
              <a:rPr lang="en-US" dirty="0" smtClean="0">
                <a:latin typeface="Arial" pitchFamily="34" charset="0"/>
                <a:cs typeface="Arial" pitchFamily="34" charset="0"/>
              </a:rPr>
              <a:t> HS</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err="1"/>
              <a:t>Tại</a:t>
            </a:r>
            <a:r>
              <a:rPr lang="en-US" dirty="0"/>
              <a:t> khoa </a:t>
            </a:r>
            <a:r>
              <a:rPr lang="en-US" dirty="0" err="1"/>
              <a:t>sản</a:t>
            </a:r>
            <a:r>
              <a:rPr lang="en-US" dirty="0"/>
              <a:t> </a:t>
            </a:r>
          </a:p>
        </p:txBody>
      </p:sp>
    </p:spTree>
    <p:extLst>
      <p:ext uri="{BB962C8B-B14F-4D97-AF65-F5344CB8AC3E}">
        <p14:creationId xmlns:p14="http://schemas.microsoft.com/office/powerpoint/2010/main" xmlns="" val="94190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latin typeface="Arial" pitchFamily="34" charset="0"/>
                <a:cs typeface="Arial" pitchFamily="34" charset="0"/>
              </a:rPr>
              <a:t>7g15</a:t>
            </a:r>
            <a:r>
              <a:rPr lang="en-US" dirty="0" smtClean="0">
                <a:latin typeface="Arial" pitchFamily="34" charset="0"/>
                <a:cs typeface="Arial" pitchFamily="34" charset="0"/>
              </a:rPr>
              <a:t> </a:t>
            </a:r>
            <a:r>
              <a:rPr lang="en-US" dirty="0" err="1" smtClean="0">
                <a:latin typeface="Arial" pitchFamily="34" charset="0"/>
                <a:cs typeface="Arial" pitchFamily="34" charset="0"/>
              </a:rPr>
              <a:t>Kết</a:t>
            </a:r>
            <a:r>
              <a:rPr lang="en-US" dirty="0" smtClean="0">
                <a:latin typeface="Arial" pitchFamily="34" charset="0"/>
                <a:cs typeface="Arial" pitchFamily="34" charset="0"/>
              </a:rPr>
              <a:t> </a:t>
            </a:r>
            <a:r>
              <a:rPr lang="en-US" dirty="0" err="1" smtClean="0">
                <a:latin typeface="Arial" pitchFamily="34" charset="0"/>
                <a:cs typeface="Arial" pitchFamily="34" charset="0"/>
              </a:rPr>
              <a:t>quã</a:t>
            </a:r>
            <a:r>
              <a:rPr lang="en-US" dirty="0" smtClean="0">
                <a:latin typeface="Arial" pitchFamily="34" charset="0"/>
                <a:cs typeface="Arial" pitchFamily="34" charset="0"/>
              </a:rPr>
              <a:t> </a:t>
            </a:r>
            <a:r>
              <a:rPr lang="en-US" dirty="0" err="1" smtClean="0">
                <a:latin typeface="Arial" pitchFamily="34" charset="0"/>
                <a:cs typeface="Arial" pitchFamily="34" charset="0"/>
              </a:rPr>
              <a:t>chụp</a:t>
            </a:r>
            <a:r>
              <a:rPr lang="en-US" dirty="0" smtClean="0">
                <a:latin typeface="Arial" pitchFamily="34" charset="0"/>
                <a:cs typeface="Arial" pitchFamily="34" charset="0"/>
              </a:rPr>
              <a:t> CT </a:t>
            </a:r>
            <a:r>
              <a:rPr lang="en-US" dirty="0" err="1" smtClean="0">
                <a:latin typeface="Arial" pitchFamily="34" charset="0"/>
                <a:cs typeface="Arial" pitchFamily="34" charset="0"/>
              </a:rPr>
              <a:t>Scaner</a:t>
            </a:r>
            <a:r>
              <a:rPr lang="en-US" dirty="0" smtClean="0">
                <a:latin typeface="Arial" pitchFamily="34" charset="0"/>
                <a:cs typeface="Arial" pitchFamily="34" charset="0"/>
              </a:rPr>
              <a:t> </a:t>
            </a:r>
            <a:r>
              <a:rPr lang="en-US" dirty="0" err="1" smtClean="0">
                <a:latin typeface="Arial" pitchFamily="34" charset="0"/>
                <a:cs typeface="Arial" pitchFamily="34" charset="0"/>
              </a:rPr>
              <a:t>chưa</a:t>
            </a:r>
            <a:r>
              <a:rPr lang="en-US" dirty="0" smtClean="0">
                <a:latin typeface="Arial" pitchFamily="34" charset="0"/>
                <a:cs typeface="Arial" pitchFamily="34" charset="0"/>
              </a:rPr>
              <a:t> </a:t>
            </a:r>
            <a:r>
              <a:rPr lang="en-US" dirty="0" err="1" smtClean="0">
                <a:latin typeface="Arial" pitchFamily="34" charset="0"/>
                <a:cs typeface="Arial" pitchFamily="34" charset="0"/>
              </a:rPr>
              <a:t>phát</a:t>
            </a:r>
            <a:r>
              <a:rPr lang="en-US" dirty="0" smtClean="0">
                <a:latin typeface="Arial" pitchFamily="34" charset="0"/>
                <a:cs typeface="Arial" pitchFamily="34" charset="0"/>
              </a:rPr>
              <a:t> </a:t>
            </a:r>
            <a:r>
              <a:rPr lang="en-US" dirty="0" err="1" smtClean="0">
                <a:latin typeface="Arial" pitchFamily="34" charset="0"/>
                <a:cs typeface="Arial" pitchFamily="34" charset="0"/>
              </a:rPr>
              <a:t>hiện</a:t>
            </a:r>
            <a:r>
              <a:rPr lang="en-US" dirty="0" smtClean="0">
                <a:latin typeface="Arial" pitchFamily="34" charset="0"/>
                <a:cs typeface="Arial" pitchFamily="34" charset="0"/>
              </a:rPr>
              <a:t> </a:t>
            </a:r>
            <a:r>
              <a:rPr lang="en-US" dirty="0" err="1" smtClean="0">
                <a:latin typeface="Arial" pitchFamily="34" charset="0"/>
                <a:cs typeface="Arial" pitchFamily="34" charset="0"/>
              </a:rPr>
              <a:t>bất</a:t>
            </a:r>
            <a:r>
              <a:rPr lang="en-US" dirty="0" smtClean="0">
                <a:latin typeface="Arial" pitchFamily="34" charset="0"/>
                <a:cs typeface="Arial" pitchFamily="34" charset="0"/>
              </a:rPr>
              <a:t> </a:t>
            </a:r>
            <a:r>
              <a:rPr lang="en-US" dirty="0" err="1" smtClean="0">
                <a:latin typeface="Arial" pitchFamily="34" charset="0"/>
                <a:cs typeface="Arial" pitchFamily="34" charset="0"/>
              </a:rPr>
              <a:t>thường</a:t>
            </a:r>
            <a:r>
              <a:rPr lang="en-US" dirty="0" smtClean="0">
                <a:latin typeface="Arial" pitchFamily="34" charset="0"/>
                <a:cs typeface="Arial" pitchFamily="34" charset="0"/>
              </a:rPr>
              <a:t> </a:t>
            </a:r>
            <a:r>
              <a:rPr lang="en-US" dirty="0" err="1" smtClean="0">
                <a:latin typeface="Arial" pitchFamily="34" charset="0"/>
                <a:cs typeface="Arial" pitchFamily="34" charset="0"/>
              </a:rPr>
              <a:t>trên</a:t>
            </a:r>
            <a:r>
              <a:rPr lang="en-US" dirty="0" smtClean="0">
                <a:latin typeface="Arial" pitchFamily="34" charset="0"/>
                <a:cs typeface="Arial" pitchFamily="34" charset="0"/>
              </a:rPr>
              <a:t> </a:t>
            </a:r>
            <a:r>
              <a:rPr lang="en-US" dirty="0" err="1" smtClean="0">
                <a:latin typeface="Arial" pitchFamily="34" charset="0"/>
                <a:cs typeface="Arial" pitchFamily="34" charset="0"/>
              </a:rPr>
              <a:t>phim</a:t>
            </a:r>
            <a:r>
              <a:rPr lang="en-US" dirty="0" smtClean="0">
                <a:latin typeface="Arial" pitchFamily="34" charset="0"/>
                <a:cs typeface="Arial" pitchFamily="34" charset="0"/>
              </a:rPr>
              <a:t> </a:t>
            </a:r>
          </a:p>
          <a:p>
            <a:r>
              <a:rPr lang="en-US" dirty="0" smtClean="0">
                <a:solidFill>
                  <a:srgbClr val="FF0000"/>
                </a:solidFill>
                <a:latin typeface="Arial" pitchFamily="34" charset="0"/>
                <a:cs typeface="Arial" pitchFamily="34" charset="0"/>
              </a:rPr>
              <a:t>8g15 BS NTK</a:t>
            </a:r>
            <a:r>
              <a:rPr lang="en-US" dirty="0" smtClean="0">
                <a:latin typeface="Arial" pitchFamily="34" charset="0"/>
                <a:cs typeface="Arial" pitchFamily="34" charset="0"/>
              </a:rPr>
              <a:t> : </a:t>
            </a:r>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dấu</a:t>
            </a:r>
            <a:r>
              <a:rPr lang="en-US" dirty="0" smtClean="0">
                <a:latin typeface="Arial" pitchFamily="34" charset="0"/>
                <a:cs typeface="Arial" pitchFamily="34" charset="0"/>
              </a:rPr>
              <a:t> TK </a:t>
            </a:r>
            <a:r>
              <a:rPr lang="en-US" dirty="0" err="1" smtClean="0">
                <a:latin typeface="Arial" pitchFamily="34" charset="0"/>
                <a:cs typeface="Arial" pitchFamily="34" charset="0"/>
              </a:rPr>
              <a:t>định</a:t>
            </a:r>
            <a:r>
              <a:rPr lang="en-US" dirty="0" smtClean="0">
                <a:latin typeface="Arial" pitchFamily="34" charset="0"/>
                <a:cs typeface="Arial" pitchFamily="34" charset="0"/>
              </a:rPr>
              <a:t> </a:t>
            </a:r>
            <a:r>
              <a:rPr lang="en-US" dirty="0" err="1" smtClean="0">
                <a:latin typeface="Arial" pitchFamily="34" charset="0"/>
                <a:cs typeface="Arial" pitchFamily="34" charset="0"/>
              </a:rPr>
              <a:t>vị</a:t>
            </a:r>
            <a:r>
              <a:rPr lang="en-US" dirty="0" smtClean="0">
                <a:latin typeface="Arial" pitchFamily="34" charset="0"/>
                <a:cs typeface="Arial" pitchFamily="34" charset="0"/>
              </a:rPr>
              <a:t> ,</a:t>
            </a:r>
            <a:r>
              <a:rPr lang="en-US" dirty="0" err="1" smtClean="0">
                <a:latin typeface="Arial" pitchFamily="34" charset="0"/>
                <a:cs typeface="Arial" pitchFamily="34" charset="0"/>
              </a:rPr>
              <a:t>chụp</a:t>
            </a:r>
            <a:r>
              <a:rPr lang="en-US" dirty="0" smtClean="0">
                <a:latin typeface="Arial" pitchFamily="34" charset="0"/>
                <a:cs typeface="Arial" pitchFamily="34" charset="0"/>
              </a:rPr>
              <a:t> MRI </a:t>
            </a:r>
            <a:r>
              <a:rPr lang="en-US" dirty="0" err="1" smtClean="0">
                <a:latin typeface="Arial" pitchFamily="34" charset="0"/>
                <a:cs typeface="Arial" pitchFamily="34" charset="0"/>
              </a:rPr>
              <a:t>sọ</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r>
              <a:rPr lang="en-US" dirty="0" smtClean="0">
                <a:latin typeface="Arial" pitchFamily="34" charset="0"/>
                <a:cs typeface="Arial" pitchFamily="34" charset="0"/>
              </a:rPr>
              <a:t> </a:t>
            </a:r>
          </a:p>
          <a:p>
            <a:r>
              <a:rPr lang="en-US" dirty="0" smtClean="0">
                <a:solidFill>
                  <a:srgbClr val="FF0000"/>
                </a:solidFill>
                <a:latin typeface="Arial" pitchFamily="34" charset="0"/>
                <a:cs typeface="Arial" pitchFamily="34" charset="0"/>
              </a:rPr>
              <a:t>10g HC </a:t>
            </a:r>
            <a:r>
              <a:rPr lang="en-US" dirty="0" smtClean="0">
                <a:latin typeface="Arial" pitchFamily="34" charset="0"/>
                <a:cs typeface="Arial" pitchFamily="34" charset="0"/>
              </a:rPr>
              <a:t>BS </a:t>
            </a:r>
            <a:r>
              <a:rPr lang="en-US" dirty="0" err="1" smtClean="0">
                <a:latin typeface="Arial" pitchFamily="34" charset="0"/>
                <a:cs typeface="Arial" pitchFamily="34" charset="0"/>
              </a:rPr>
              <a:t>Châu</a:t>
            </a:r>
            <a:r>
              <a:rPr lang="en-US" dirty="0" smtClean="0">
                <a:latin typeface="Arial" pitchFamily="34" charset="0"/>
                <a:cs typeface="Arial" pitchFamily="34" charset="0"/>
              </a:rPr>
              <a:t> NTK </a:t>
            </a:r>
            <a:r>
              <a:rPr lang="en-US" dirty="0" err="1" smtClean="0">
                <a:latin typeface="Arial" pitchFamily="34" charset="0"/>
                <a:cs typeface="Arial" pitchFamily="34" charset="0"/>
              </a:rPr>
              <a:t>và</a:t>
            </a:r>
            <a:r>
              <a:rPr lang="en-US" dirty="0" smtClean="0">
                <a:latin typeface="Arial" pitchFamily="34" charset="0"/>
                <a:cs typeface="Arial" pitchFamily="34" charset="0"/>
              </a:rPr>
              <a:t> BS </a:t>
            </a:r>
            <a:r>
              <a:rPr lang="en-US" dirty="0" err="1" smtClean="0">
                <a:latin typeface="Arial" pitchFamily="34" charset="0"/>
                <a:cs typeface="Arial" pitchFamily="34" charset="0"/>
              </a:rPr>
              <a:t>Cường</a:t>
            </a:r>
            <a:r>
              <a:rPr lang="en-US" dirty="0" smtClean="0">
                <a:latin typeface="Arial" pitchFamily="34" charset="0"/>
                <a:cs typeface="Arial" pitchFamily="34" charset="0"/>
              </a:rPr>
              <a:t> TTMM</a:t>
            </a:r>
          </a:p>
          <a:p>
            <a:endParaRPr lang="en-US" dirty="0" smtClean="0">
              <a:latin typeface="Arial" pitchFamily="34" charset="0"/>
              <a:cs typeface="Arial" pitchFamily="34" charset="0"/>
            </a:endParaRPr>
          </a:p>
          <a:p>
            <a:r>
              <a:rPr lang="en-US" b="1" i="1" dirty="0" smtClean="0">
                <a:latin typeface="Arial" pitchFamily="34" charset="0"/>
                <a:cs typeface="Arial" pitchFamily="34" charset="0"/>
              </a:rPr>
              <a:t>TD </a:t>
            </a:r>
            <a:r>
              <a:rPr lang="en-US" b="1" i="1" dirty="0" err="1" smtClean="0">
                <a:latin typeface="Arial" pitchFamily="34" charset="0"/>
                <a:cs typeface="Arial" pitchFamily="34" charset="0"/>
              </a:rPr>
              <a:t>tắt</a:t>
            </a:r>
            <a:r>
              <a:rPr lang="en-US" b="1" i="1" dirty="0" smtClean="0">
                <a:latin typeface="Arial" pitchFamily="34" charset="0"/>
                <a:cs typeface="Arial" pitchFamily="34" charset="0"/>
              </a:rPr>
              <a:t> ĐM </a:t>
            </a:r>
            <a:r>
              <a:rPr lang="en-US" b="1" i="1" dirty="0" err="1" smtClean="0">
                <a:latin typeface="Arial" pitchFamily="34" charset="0"/>
                <a:cs typeface="Arial" pitchFamily="34" charset="0"/>
              </a:rPr>
              <a:t>mắt</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cục</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bộ</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hai</a:t>
            </a:r>
            <a:r>
              <a:rPr lang="en-US" b="1" i="1" dirty="0" smtClean="0">
                <a:latin typeface="Arial" pitchFamily="34" charset="0"/>
                <a:cs typeface="Arial" pitchFamily="34" charset="0"/>
              </a:rPr>
              <a:t> </a:t>
            </a:r>
            <a:r>
              <a:rPr lang="en-US" b="1" i="1" dirty="0" err="1" smtClean="0">
                <a:latin typeface="Arial" pitchFamily="34" charset="0"/>
                <a:cs typeface="Arial" pitchFamily="34" charset="0"/>
              </a:rPr>
              <a:t>bên</a:t>
            </a:r>
            <a:endParaRPr lang="en-US" b="1" i="1"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err="1"/>
              <a:t>Tại</a:t>
            </a:r>
            <a:r>
              <a:rPr lang="en-US" dirty="0"/>
              <a:t> khoa </a:t>
            </a:r>
            <a:r>
              <a:rPr lang="en-US" dirty="0" smtClean="0"/>
              <a:t>GMHS</a:t>
            </a:r>
            <a:endParaRPr lang="en-US" dirty="0"/>
          </a:p>
        </p:txBody>
      </p:sp>
    </p:spTree>
    <p:extLst>
      <p:ext uri="{BB962C8B-B14F-4D97-AF65-F5344CB8AC3E}">
        <p14:creationId xmlns:p14="http://schemas.microsoft.com/office/powerpoint/2010/main" xmlns="" val="261454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991600" cy="1143000"/>
          </a:xfrm>
        </p:spPr>
        <p:txBody>
          <a:bodyPr>
            <a:normAutofit fontScale="90000"/>
          </a:bodyPr>
          <a:lstStyle/>
          <a:p>
            <a:r>
              <a:rPr lang="vi-VN" dirty="0" smtClean="0">
                <a:latin typeface="Arial" pitchFamily="34" charset="0"/>
                <a:cs typeface="Arial" pitchFamily="34" charset="0"/>
              </a:rPr>
              <a:t>H1</a:t>
            </a:r>
            <a:r>
              <a:rPr lang="vi-VN" dirty="0">
                <a:latin typeface="Arial" pitchFamily="34" charset="0"/>
                <a:cs typeface="Arial" pitchFamily="34" charset="0"/>
              </a:rPr>
              <a:t>: MRI ngày 4/8 :tắt động mạch mắt</a:t>
            </a:r>
            <a:endParaRPr lang="en-US"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1600200"/>
            <a:ext cx="6400799"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478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Arial" pitchFamily="34" charset="0"/>
                <a:cs typeface="Arial" pitchFamily="34" charset="0"/>
              </a:rPr>
              <a:t>1- </a:t>
            </a:r>
            <a:r>
              <a:rPr lang="en-US" dirty="0" err="1" smtClean="0">
                <a:latin typeface="Arial" pitchFamily="34" charset="0"/>
                <a:cs typeface="Arial" pitchFamily="34" charset="0"/>
              </a:rPr>
              <a:t>Tăng</a:t>
            </a:r>
            <a:r>
              <a:rPr lang="en-US" dirty="0" smtClean="0">
                <a:latin typeface="Arial" pitchFamily="34" charset="0"/>
                <a:cs typeface="Arial" pitchFamily="34" charset="0"/>
              </a:rPr>
              <a:t> </a:t>
            </a:r>
            <a:r>
              <a:rPr lang="en-US" dirty="0" err="1" smtClean="0">
                <a:latin typeface="Arial" pitchFamily="34" charset="0"/>
                <a:cs typeface="Arial" pitchFamily="34" charset="0"/>
              </a:rPr>
              <a:t>thông</a:t>
            </a:r>
            <a:r>
              <a:rPr lang="en-US" dirty="0" smtClean="0">
                <a:latin typeface="Arial" pitchFamily="34" charset="0"/>
                <a:cs typeface="Arial" pitchFamily="34" charset="0"/>
              </a:rPr>
              <a:t> </a:t>
            </a:r>
            <a:r>
              <a:rPr lang="en-US" dirty="0" err="1" smtClean="0">
                <a:latin typeface="Arial" pitchFamily="34" charset="0"/>
                <a:cs typeface="Arial" pitchFamily="34" charset="0"/>
              </a:rPr>
              <a:t>khí</a:t>
            </a:r>
            <a:r>
              <a:rPr lang="en-US" dirty="0" smtClean="0">
                <a:latin typeface="Arial" pitchFamily="34" charset="0"/>
                <a:cs typeface="Arial" pitchFamily="34" charset="0"/>
              </a:rPr>
              <a:t> : </a:t>
            </a:r>
            <a:r>
              <a:rPr lang="en-US" dirty="0" err="1" smtClean="0">
                <a:latin typeface="Arial" pitchFamily="34" charset="0"/>
                <a:cs typeface="Arial" pitchFamily="34" charset="0"/>
              </a:rPr>
              <a:t>thở</a:t>
            </a:r>
            <a:r>
              <a:rPr lang="en-US" dirty="0" smtClean="0">
                <a:latin typeface="Arial" pitchFamily="34" charset="0"/>
                <a:cs typeface="Arial" pitchFamily="34" charset="0"/>
              </a:rPr>
              <a:t> Oxy 3l/p</a:t>
            </a:r>
          </a:p>
          <a:p>
            <a:r>
              <a:rPr lang="en-US" dirty="0" smtClean="0">
                <a:latin typeface="Arial" pitchFamily="34" charset="0"/>
                <a:cs typeface="Arial" pitchFamily="34" charset="0"/>
              </a:rPr>
              <a:t>2-Tăng </a:t>
            </a:r>
            <a:r>
              <a:rPr lang="en-US" dirty="0" err="1" smtClean="0">
                <a:latin typeface="Arial" pitchFamily="34" charset="0"/>
                <a:cs typeface="Arial" pitchFamily="34" charset="0"/>
              </a:rPr>
              <a:t>lưu</a:t>
            </a:r>
            <a:r>
              <a:rPr lang="en-US" dirty="0" smtClean="0">
                <a:latin typeface="Arial" pitchFamily="34" charset="0"/>
                <a:cs typeface="Arial" pitchFamily="34" charset="0"/>
              </a:rPr>
              <a:t> </a:t>
            </a:r>
            <a:r>
              <a:rPr lang="en-US" dirty="0" err="1" smtClean="0">
                <a:latin typeface="Arial" pitchFamily="34" charset="0"/>
                <a:cs typeface="Arial" pitchFamily="34" charset="0"/>
              </a:rPr>
              <a:t>lượng</a:t>
            </a:r>
            <a:r>
              <a:rPr lang="en-US" dirty="0" smtClean="0">
                <a:latin typeface="Arial" pitchFamily="34" charset="0"/>
                <a:cs typeface="Arial" pitchFamily="34" charset="0"/>
              </a:rPr>
              <a:t> </a:t>
            </a:r>
            <a:r>
              <a:rPr lang="en-US" dirty="0" err="1" smtClean="0">
                <a:latin typeface="Arial" pitchFamily="34" charset="0"/>
                <a:cs typeface="Arial" pitchFamily="34" charset="0"/>
              </a:rPr>
              <a:t>tuần</a:t>
            </a:r>
            <a:r>
              <a:rPr lang="en-US" dirty="0" smtClean="0">
                <a:latin typeface="Arial" pitchFamily="34" charset="0"/>
                <a:cs typeface="Arial" pitchFamily="34" charset="0"/>
              </a:rPr>
              <a:t> </a:t>
            </a:r>
            <a:r>
              <a:rPr lang="en-US" dirty="0" err="1" smtClean="0">
                <a:latin typeface="Arial" pitchFamily="34" charset="0"/>
                <a:cs typeface="Arial" pitchFamily="34" charset="0"/>
              </a:rPr>
              <a:t>hoàn</a:t>
            </a:r>
            <a:r>
              <a:rPr lang="en-US" dirty="0" smtClean="0">
                <a:latin typeface="Arial" pitchFamily="34" charset="0"/>
                <a:cs typeface="Arial" pitchFamily="34" charset="0"/>
              </a:rPr>
              <a:t>: </a:t>
            </a:r>
            <a:r>
              <a:rPr lang="en-US" dirty="0" err="1" smtClean="0">
                <a:latin typeface="Arial" pitchFamily="34" charset="0"/>
                <a:cs typeface="Arial" pitchFamily="34" charset="0"/>
              </a:rPr>
              <a:t>Nootropyl</a:t>
            </a:r>
            <a:r>
              <a:rPr lang="en-US" dirty="0" smtClean="0">
                <a:latin typeface="Arial" pitchFamily="34" charset="0"/>
                <a:cs typeface="Arial" pitchFamily="34" charset="0"/>
              </a:rPr>
              <a:t> 5g 3l/</a:t>
            </a:r>
            <a:r>
              <a:rPr lang="en-US" dirty="0" err="1" smtClean="0">
                <a:latin typeface="Arial" pitchFamily="34" charset="0"/>
                <a:cs typeface="Arial" pitchFamily="34" charset="0"/>
              </a:rPr>
              <a:t>ngày</a:t>
            </a:r>
            <a:r>
              <a:rPr lang="en-US" dirty="0" smtClean="0">
                <a:latin typeface="Arial" pitchFamily="34" charset="0"/>
                <a:cs typeface="Arial" pitchFamily="34" charset="0"/>
              </a:rPr>
              <a:t> </a:t>
            </a:r>
            <a:r>
              <a:rPr lang="en-US" dirty="0" err="1" smtClean="0">
                <a:latin typeface="Arial" pitchFamily="34" charset="0"/>
                <a:cs typeface="Arial" pitchFamily="34" charset="0"/>
              </a:rPr>
              <a:t>truyền</a:t>
            </a:r>
            <a:r>
              <a:rPr lang="en-US" dirty="0" smtClean="0">
                <a:latin typeface="Arial" pitchFamily="34" charset="0"/>
                <a:cs typeface="Arial" pitchFamily="34" charset="0"/>
              </a:rPr>
              <a:t> TM </a:t>
            </a:r>
            <a:r>
              <a:rPr lang="en-US" dirty="0" err="1" smtClean="0">
                <a:latin typeface="Arial" pitchFamily="34" charset="0"/>
                <a:cs typeface="Arial" pitchFamily="34" charset="0"/>
              </a:rPr>
              <a:t>với</a:t>
            </a:r>
            <a:r>
              <a:rPr lang="en-US" dirty="0" smtClean="0">
                <a:latin typeface="Arial" pitchFamily="34" charset="0"/>
                <a:cs typeface="Arial" pitchFamily="34" charset="0"/>
              </a:rPr>
              <a:t> </a:t>
            </a:r>
            <a:r>
              <a:rPr lang="en-US" dirty="0" err="1" smtClean="0">
                <a:latin typeface="Arial" pitchFamily="34" charset="0"/>
                <a:cs typeface="Arial" pitchFamily="34" charset="0"/>
              </a:rPr>
              <a:t>NaCl</a:t>
            </a:r>
            <a:r>
              <a:rPr lang="en-US" dirty="0" smtClean="0">
                <a:latin typeface="Arial" pitchFamily="34" charset="0"/>
                <a:cs typeface="Arial" pitchFamily="34" charset="0"/>
              </a:rPr>
              <a:t> 0,9% 500ml</a:t>
            </a:r>
          </a:p>
          <a:p>
            <a:r>
              <a:rPr lang="en-US" dirty="0" smtClean="0">
                <a:latin typeface="Arial" pitchFamily="34" charset="0"/>
                <a:cs typeface="Arial" pitchFamily="34" charset="0"/>
              </a:rPr>
              <a:t>3-Huyết </a:t>
            </a:r>
            <a:r>
              <a:rPr lang="en-US" dirty="0" err="1" smtClean="0">
                <a:latin typeface="Arial" pitchFamily="34" charset="0"/>
                <a:cs typeface="Arial" pitchFamily="34" charset="0"/>
              </a:rPr>
              <a:t>áp</a:t>
            </a:r>
            <a:r>
              <a:rPr lang="en-US" dirty="0" smtClean="0">
                <a:latin typeface="Arial" pitchFamily="34" charset="0"/>
                <a:cs typeface="Arial" pitchFamily="34" charset="0"/>
              </a:rPr>
              <a:t> </a:t>
            </a:r>
            <a:r>
              <a:rPr lang="en-US" dirty="0" err="1" smtClean="0">
                <a:latin typeface="Arial" pitchFamily="34" charset="0"/>
                <a:cs typeface="Arial" pitchFamily="34" charset="0"/>
              </a:rPr>
              <a:t>ổn</a:t>
            </a:r>
            <a:r>
              <a:rPr lang="en-US" dirty="0" smtClean="0">
                <a:latin typeface="Arial" pitchFamily="34" charset="0"/>
                <a:cs typeface="Arial" pitchFamily="34" charset="0"/>
              </a:rPr>
              <a:t> </a:t>
            </a:r>
            <a:r>
              <a:rPr lang="en-US" dirty="0" err="1" smtClean="0">
                <a:latin typeface="Arial" pitchFamily="34" charset="0"/>
                <a:cs typeface="Arial" pitchFamily="34" charset="0"/>
              </a:rPr>
              <a:t>định</a:t>
            </a:r>
            <a:r>
              <a:rPr lang="en-US" dirty="0" smtClean="0">
                <a:latin typeface="Arial" pitchFamily="34" charset="0"/>
                <a:cs typeface="Arial" pitchFamily="34" charset="0"/>
              </a:rPr>
              <a:t>, </a:t>
            </a:r>
            <a:r>
              <a:rPr lang="en-US" dirty="0" err="1" smtClean="0">
                <a:latin typeface="Arial" pitchFamily="34" charset="0"/>
                <a:cs typeface="Arial" pitchFamily="34" charset="0"/>
              </a:rPr>
              <a:t>chống</a:t>
            </a:r>
            <a:r>
              <a:rPr lang="en-US" dirty="0" smtClean="0">
                <a:latin typeface="Arial" pitchFamily="34" charset="0"/>
                <a:cs typeface="Arial" pitchFamily="34" charset="0"/>
              </a:rPr>
              <a:t> co </a:t>
            </a:r>
            <a:r>
              <a:rPr lang="en-US" dirty="0" err="1" smtClean="0">
                <a:latin typeface="Arial" pitchFamily="34" charset="0"/>
                <a:cs typeface="Arial" pitchFamily="34" charset="0"/>
              </a:rPr>
              <a:t>mạch:Nimodipin</a:t>
            </a:r>
            <a:r>
              <a:rPr lang="en-US" dirty="0" smtClean="0">
                <a:latin typeface="Arial" pitchFamily="34" charset="0"/>
                <a:cs typeface="Arial" pitchFamily="34" charset="0"/>
              </a:rPr>
              <a:t> 50ml/10mg </a:t>
            </a:r>
            <a:r>
              <a:rPr lang="en-US" dirty="0" err="1" smtClean="0">
                <a:latin typeface="Arial" pitchFamily="34" charset="0"/>
                <a:cs typeface="Arial" pitchFamily="34" charset="0"/>
              </a:rPr>
              <a:t>bơm</a:t>
            </a:r>
            <a:r>
              <a:rPr lang="en-US" dirty="0" smtClean="0">
                <a:latin typeface="Arial" pitchFamily="34" charset="0"/>
                <a:cs typeface="Arial" pitchFamily="34" charset="0"/>
              </a:rPr>
              <a:t> </a:t>
            </a:r>
            <a:r>
              <a:rPr lang="en-US" dirty="0" err="1" smtClean="0">
                <a:latin typeface="Arial" pitchFamily="34" charset="0"/>
                <a:cs typeface="Arial" pitchFamily="34" charset="0"/>
              </a:rPr>
              <a:t>tiêm</a:t>
            </a:r>
            <a:r>
              <a:rPr lang="en-US" dirty="0" smtClean="0">
                <a:latin typeface="Arial" pitchFamily="34" charset="0"/>
                <a:cs typeface="Arial" pitchFamily="34" charset="0"/>
              </a:rPr>
              <a:t> </a:t>
            </a:r>
            <a:r>
              <a:rPr lang="en-US" dirty="0" err="1" smtClean="0">
                <a:latin typeface="Arial" pitchFamily="34" charset="0"/>
                <a:cs typeface="Arial" pitchFamily="34" charset="0"/>
              </a:rPr>
              <a:t>điện</a:t>
            </a:r>
            <a:r>
              <a:rPr lang="en-US" dirty="0" smtClean="0">
                <a:latin typeface="Arial" pitchFamily="34" charset="0"/>
                <a:cs typeface="Arial" pitchFamily="34" charset="0"/>
              </a:rPr>
              <a:t> 2,5ml/ - 5ml/g</a:t>
            </a:r>
          </a:p>
          <a:p>
            <a:r>
              <a:rPr lang="en-US" dirty="0" smtClean="0">
                <a:latin typeface="Arial" pitchFamily="34" charset="0"/>
                <a:cs typeface="Arial" pitchFamily="34" charset="0"/>
              </a:rPr>
              <a:t>4-Bảo </a:t>
            </a:r>
            <a:r>
              <a:rPr lang="en-US" dirty="0" err="1" smtClean="0">
                <a:latin typeface="Arial" pitchFamily="34" charset="0"/>
                <a:cs typeface="Arial" pitchFamily="34" charset="0"/>
              </a:rPr>
              <a:t>vệ</a:t>
            </a:r>
            <a:r>
              <a:rPr lang="en-US" dirty="0" smtClean="0">
                <a:latin typeface="Arial" pitchFamily="34" charset="0"/>
                <a:cs typeface="Arial" pitchFamily="34" charset="0"/>
              </a:rPr>
              <a:t> </a:t>
            </a:r>
            <a:r>
              <a:rPr lang="en-US" dirty="0" err="1" smtClean="0">
                <a:latin typeface="Arial" pitchFamily="34" charset="0"/>
                <a:cs typeface="Arial" pitchFamily="34" charset="0"/>
              </a:rPr>
              <a:t>tế</a:t>
            </a:r>
            <a:r>
              <a:rPr lang="en-US" dirty="0" smtClean="0">
                <a:latin typeface="Arial" pitchFamily="34" charset="0"/>
                <a:cs typeface="Arial" pitchFamily="34" charset="0"/>
              </a:rPr>
              <a:t> </a:t>
            </a:r>
            <a:r>
              <a:rPr lang="en-US" dirty="0" err="1" smtClean="0">
                <a:latin typeface="Arial" pitchFamily="34" charset="0"/>
                <a:cs typeface="Arial" pitchFamily="34" charset="0"/>
              </a:rPr>
              <a:t>bào</a:t>
            </a:r>
            <a:r>
              <a:rPr lang="en-US" dirty="0" smtClean="0">
                <a:latin typeface="Arial" pitchFamily="34" charset="0"/>
                <a:cs typeface="Arial" pitchFamily="34" charset="0"/>
              </a:rPr>
              <a:t> </a:t>
            </a:r>
            <a:r>
              <a:rPr lang="en-US" dirty="0" err="1" smtClean="0">
                <a:latin typeface="Arial" pitchFamily="34" charset="0"/>
                <a:cs typeface="Arial" pitchFamily="34" charset="0"/>
              </a:rPr>
              <a:t>thần</a:t>
            </a:r>
            <a:r>
              <a:rPr lang="en-US" dirty="0" smtClean="0">
                <a:latin typeface="Arial" pitchFamily="34" charset="0"/>
                <a:cs typeface="Arial" pitchFamily="34" charset="0"/>
              </a:rPr>
              <a:t> </a:t>
            </a:r>
            <a:r>
              <a:rPr lang="en-US" dirty="0" err="1" smtClean="0">
                <a:latin typeface="Arial" pitchFamily="34" charset="0"/>
                <a:cs typeface="Arial" pitchFamily="34" charset="0"/>
              </a:rPr>
              <a:t>kinh</a:t>
            </a:r>
            <a:r>
              <a:rPr lang="en-US" dirty="0" smtClean="0">
                <a:latin typeface="Arial" pitchFamily="34" charset="0"/>
                <a:cs typeface="Arial" pitchFamily="34" charset="0"/>
              </a:rPr>
              <a:t> :</a:t>
            </a:r>
            <a:r>
              <a:rPr lang="en-US" dirty="0" err="1" smtClean="0">
                <a:latin typeface="Arial" pitchFamily="34" charset="0"/>
                <a:cs typeface="Arial" pitchFamily="34" charset="0"/>
              </a:rPr>
              <a:t>Citicodin</a:t>
            </a:r>
            <a:r>
              <a:rPr lang="en-US" dirty="0" smtClean="0">
                <a:latin typeface="Arial" pitchFamily="34" charset="0"/>
                <a:cs typeface="Arial" pitchFamily="34" charset="0"/>
              </a:rPr>
              <a:t> 1000mcg 2 </a:t>
            </a:r>
            <a:r>
              <a:rPr lang="en-US" dirty="0" err="1" smtClean="0">
                <a:latin typeface="Arial" pitchFamily="34" charset="0"/>
                <a:cs typeface="Arial" pitchFamily="34" charset="0"/>
              </a:rPr>
              <a:t>ống</a:t>
            </a:r>
            <a:r>
              <a:rPr lang="en-US" dirty="0" smtClean="0">
                <a:latin typeface="Arial" pitchFamily="34" charset="0"/>
                <a:cs typeface="Arial" pitchFamily="34" charset="0"/>
              </a:rPr>
              <a:t> TMC </a:t>
            </a:r>
            <a:r>
              <a:rPr lang="en-US" dirty="0" err="1" smtClean="0">
                <a:latin typeface="Arial" pitchFamily="34" charset="0"/>
                <a:cs typeface="Arial" pitchFamily="34" charset="0"/>
              </a:rPr>
              <a:t>cách</a:t>
            </a:r>
            <a:r>
              <a:rPr lang="en-US" dirty="0" smtClean="0">
                <a:latin typeface="Arial" pitchFamily="34" charset="0"/>
                <a:cs typeface="Arial" pitchFamily="34" charset="0"/>
              </a:rPr>
              <a:t> 8 </a:t>
            </a:r>
            <a:r>
              <a:rPr lang="en-US" dirty="0" err="1" smtClean="0">
                <a:latin typeface="Arial" pitchFamily="34" charset="0"/>
                <a:cs typeface="Arial" pitchFamily="34" charset="0"/>
              </a:rPr>
              <a:t>giờ</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HƯỚNG ĐIỀU TRỊ</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290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latin typeface="Arial" pitchFamily="34" charset="0"/>
                <a:cs typeface="Arial" pitchFamily="34" charset="0"/>
              </a:rPr>
              <a:t>5-Chống </a:t>
            </a:r>
            <a:r>
              <a:rPr lang="en-US" dirty="0" err="1" smtClean="0">
                <a:latin typeface="Arial" pitchFamily="34" charset="0"/>
                <a:cs typeface="Arial" pitchFamily="34" charset="0"/>
              </a:rPr>
              <a:t>kết</a:t>
            </a:r>
            <a:r>
              <a:rPr lang="en-US" dirty="0" smtClean="0">
                <a:latin typeface="Arial" pitchFamily="34" charset="0"/>
                <a:cs typeface="Arial" pitchFamily="34" charset="0"/>
              </a:rPr>
              <a:t> </a:t>
            </a:r>
            <a:r>
              <a:rPr lang="en-US" dirty="0" err="1" smtClean="0">
                <a:latin typeface="Arial" pitchFamily="34" charset="0"/>
                <a:cs typeface="Arial" pitchFamily="34" charset="0"/>
              </a:rPr>
              <a:t>tập</a:t>
            </a:r>
            <a:r>
              <a:rPr lang="en-US" dirty="0" smtClean="0">
                <a:latin typeface="Arial" pitchFamily="34" charset="0"/>
                <a:cs typeface="Arial" pitchFamily="34" charset="0"/>
              </a:rPr>
              <a:t> </a:t>
            </a:r>
            <a:r>
              <a:rPr lang="en-US" dirty="0" err="1" smtClean="0">
                <a:latin typeface="Arial" pitchFamily="34" charset="0"/>
                <a:cs typeface="Arial" pitchFamily="34" charset="0"/>
              </a:rPr>
              <a:t>tiểu</a:t>
            </a:r>
            <a:r>
              <a:rPr lang="en-US" dirty="0" smtClean="0">
                <a:latin typeface="Arial" pitchFamily="34" charset="0"/>
                <a:cs typeface="Arial" pitchFamily="34" charset="0"/>
              </a:rPr>
              <a:t> </a:t>
            </a:r>
            <a:r>
              <a:rPr lang="en-US" dirty="0" err="1" smtClean="0">
                <a:latin typeface="Arial" pitchFamily="34" charset="0"/>
                <a:cs typeface="Arial" pitchFamily="34" charset="0"/>
              </a:rPr>
              <a:t>cầu</a:t>
            </a:r>
            <a:r>
              <a:rPr lang="en-US" dirty="0" smtClean="0">
                <a:latin typeface="Arial" pitchFamily="34" charset="0"/>
                <a:cs typeface="Arial" pitchFamily="34" charset="0"/>
              </a:rPr>
              <a:t> : Plavix 75mg 4 </a:t>
            </a:r>
            <a:r>
              <a:rPr lang="en-US" dirty="0" err="1" smtClean="0">
                <a:latin typeface="Arial" pitchFamily="34" charset="0"/>
                <a:cs typeface="Arial" pitchFamily="34" charset="0"/>
              </a:rPr>
              <a:t>viên</a:t>
            </a:r>
            <a:r>
              <a:rPr lang="en-US" dirty="0" smtClean="0">
                <a:latin typeface="Arial" pitchFamily="34" charset="0"/>
                <a:cs typeface="Arial" pitchFamily="34" charset="0"/>
              </a:rPr>
              <a:t> </a:t>
            </a:r>
            <a:r>
              <a:rPr lang="en-US" dirty="0" err="1" smtClean="0">
                <a:latin typeface="Arial" pitchFamily="34" charset="0"/>
                <a:cs typeface="Arial" pitchFamily="34" charset="0"/>
              </a:rPr>
              <a:t>uống</a:t>
            </a:r>
            <a:endParaRPr lang="en-US" dirty="0" smtClean="0">
              <a:latin typeface="Arial" pitchFamily="34" charset="0"/>
              <a:cs typeface="Arial" pitchFamily="34" charset="0"/>
            </a:endParaRPr>
          </a:p>
          <a:p>
            <a:r>
              <a:rPr lang="en-US" dirty="0" err="1" smtClean="0">
                <a:latin typeface="Arial" pitchFamily="34" charset="0"/>
                <a:cs typeface="Arial" pitchFamily="34" charset="0"/>
              </a:rPr>
              <a:t>Aspirine</a:t>
            </a:r>
            <a:r>
              <a:rPr lang="en-US" dirty="0" smtClean="0">
                <a:latin typeface="Arial" pitchFamily="34" charset="0"/>
                <a:cs typeface="Arial" pitchFamily="34" charset="0"/>
              </a:rPr>
              <a:t> 81mg 2 </a:t>
            </a:r>
            <a:r>
              <a:rPr lang="en-US" dirty="0" err="1" smtClean="0">
                <a:latin typeface="Arial" pitchFamily="34" charset="0"/>
                <a:cs typeface="Arial" pitchFamily="34" charset="0"/>
              </a:rPr>
              <a:t>viên</a:t>
            </a:r>
            <a:r>
              <a:rPr lang="en-US" dirty="0" smtClean="0">
                <a:latin typeface="Arial" pitchFamily="34" charset="0"/>
                <a:cs typeface="Arial" pitchFamily="34" charset="0"/>
              </a:rPr>
              <a:t> </a:t>
            </a:r>
            <a:r>
              <a:rPr lang="en-US" dirty="0" err="1" smtClean="0">
                <a:latin typeface="Arial" pitchFamily="34" charset="0"/>
                <a:cs typeface="Arial" pitchFamily="34" charset="0"/>
              </a:rPr>
              <a:t>uống</a:t>
            </a:r>
            <a:endParaRPr lang="en-US" dirty="0" smtClean="0">
              <a:latin typeface="Arial" pitchFamily="34" charset="0"/>
              <a:cs typeface="Arial" pitchFamily="34" charset="0"/>
            </a:endParaRPr>
          </a:p>
          <a:p>
            <a:r>
              <a:rPr lang="en-US" dirty="0" err="1" smtClean="0">
                <a:latin typeface="Arial" pitchFamily="34" charset="0"/>
                <a:cs typeface="Arial" pitchFamily="34" charset="0"/>
              </a:rPr>
              <a:t>Nexium</a:t>
            </a:r>
            <a:r>
              <a:rPr lang="en-US" dirty="0" smtClean="0">
                <a:latin typeface="Arial" pitchFamily="34" charset="0"/>
                <a:cs typeface="Arial" pitchFamily="34" charset="0"/>
              </a:rPr>
              <a:t> 40mg 1 </a:t>
            </a:r>
            <a:r>
              <a:rPr lang="en-US" dirty="0" err="1" smtClean="0">
                <a:latin typeface="Arial" pitchFamily="34" charset="0"/>
                <a:cs typeface="Arial" pitchFamily="34" charset="0"/>
              </a:rPr>
              <a:t>ống</a:t>
            </a:r>
            <a:r>
              <a:rPr lang="en-US" dirty="0" smtClean="0">
                <a:latin typeface="Arial" pitchFamily="34" charset="0"/>
                <a:cs typeface="Arial" pitchFamily="34" charset="0"/>
              </a:rPr>
              <a:t> TMC</a:t>
            </a:r>
          </a:p>
          <a:p>
            <a:r>
              <a:rPr lang="en-US" dirty="0" err="1" smtClean="0">
                <a:latin typeface="Arial" pitchFamily="34" charset="0"/>
                <a:cs typeface="Arial" pitchFamily="34" charset="0"/>
              </a:rPr>
              <a:t>Đặt</a:t>
            </a:r>
            <a:r>
              <a:rPr lang="en-US" dirty="0" smtClean="0">
                <a:latin typeface="Arial" pitchFamily="34" charset="0"/>
                <a:cs typeface="Arial" pitchFamily="34" charset="0"/>
              </a:rPr>
              <a:t> </a:t>
            </a:r>
            <a:r>
              <a:rPr lang="en-US" dirty="0" err="1" smtClean="0">
                <a:latin typeface="Arial" pitchFamily="34" charset="0"/>
                <a:cs typeface="Arial" pitchFamily="34" charset="0"/>
              </a:rPr>
              <a:t>chế</a:t>
            </a:r>
            <a:r>
              <a:rPr lang="en-US" dirty="0" smtClean="0">
                <a:latin typeface="Arial" pitchFamily="34" charset="0"/>
                <a:cs typeface="Arial" pitchFamily="34" charset="0"/>
              </a:rPr>
              <a:t> </a:t>
            </a:r>
            <a:r>
              <a:rPr lang="en-US" dirty="0" err="1" smtClean="0">
                <a:latin typeface="Arial" pitchFamily="34" charset="0"/>
                <a:cs typeface="Arial" pitchFamily="34" charset="0"/>
              </a:rPr>
              <a:t>độ</a:t>
            </a:r>
            <a:r>
              <a:rPr lang="en-US" dirty="0" smtClean="0">
                <a:latin typeface="Arial" pitchFamily="34" charset="0"/>
                <a:cs typeface="Arial" pitchFamily="34" charset="0"/>
              </a:rPr>
              <a:t> </a:t>
            </a:r>
            <a:r>
              <a:rPr lang="en-US" dirty="0" err="1" smtClean="0">
                <a:latin typeface="Arial" pitchFamily="34" charset="0"/>
                <a:cs typeface="Arial" pitchFamily="34" charset="0"/>
              </a:rPr>
              <a:t>ăn</a:t>
            </a:r>
            <a:r>
              <a:rPr lang="en-US" dirty="0" smtClean="0">
                <a:latin typeface="Arial" pitchFamily="34" charset="0"/>
                <a:cs typeface="Arial" pitchFamily="34" charset="0"/>
              </a:rPr>
              <a:t> </a:t>
            </a:r>
            <a:r>
              <a:rPr lang="en-US" dirty="0" err="1" smtClean="0">
                <a:latin typeface="Arial" pitchFamily="34" charset="0"/>
                <a:cs typeface="Arial" pitchFamily="34" charset="0"/>
              </a:rPr>
              <a:t>cháo</a:t>
            </a:r>
            <a:r>
              <a:rPr lang="en-US" dirty="0" smtClean="0">
                <a:latin typeface="Arial" pitchFamily="34" charset="0"/>
                <a:cs typeface="Arial" pitchFamily="34" charset="0"/>
              </a:rPr>
              <a:t> </a:t>
            </a:r>
            <a:r>
              <a:rPr lang="en-US" dirty="0" err="1" smtClean="0">
                <a:latin typeface="Arial" pitchFamily="34" charset="0"/>
                <a:cs typeface="Arial" pitchFamily="34" charset="0"/>
              </a:rPr>
              <a:t>thịt</a:t>
            </a:r>
            <a:r>
              <a:rPr lang="en-US" dirty="0" smtClean="0">
                <a:latin typeface="Arial" pitchFamily="34" charset="0"/>
                <a:cs typeface="Arial" pitchFamily="34" charset="0"/>
              </a:rPr>
              <a:t> , </a:t>
            </a:r>
            <a:r>
              <a:rPr lang="en-US" dirty="0" err="1" smtClean="0">
                <a:latin typeface="Arial" pitchFamily="34" charset="0"/>
                <a:cs typeface="Arial" pitchFamily="34" charset="0"/>
              </a:rPr>
              <a:t>nước</a:t>
            </a:r>
            <a:r>
              <a:rPr lang="en-US" dirty="0" smtClean="0">
                <a:latin typeface="Arial" pitchFamily="34" charset="0"/>
                <a:cs typeface="Arial" pitchFamily="34" charset="0"/>
              </a:rPr>
              <a:t> </a:t>
            </a:r>
            <a:r>
              <a:rPr lang="en-US" dirty="0" err="1" smtClean="0">
                <a:latin typeface="Arial" pitchFamily="34" charset="0"/>
                <a:cs typeface="Arial" pitchFamily="34" charset="0"/>
              </a:rPr>
              <a:t>cà</a:t>
            </a:r>
            <a:r>
              <a:rPr lang="en-US" dirty="0" smtClean="0">
                <a:latin typeface="Arial" pitchFamily="34" charset="0"/>
                <a:cs typeface="Arial" pitchFamily="34" charset="0"/>
              </a:rPr>
              <a:t> </a:t>
            </a:r>
            <a:r>
              <a:rPr lang="en-US" dirty="0" err="1" smtClean="0">
                <a:latin typeface="Arial" pitchFamily="34" charset="0"/>
                <a:cs typeface="Arial" pitchFamily="34" charset="0"/>
              </a:rPr>
              <a:t>rốt</a:t>
            </a:r>
            <a:r>
              <a:rPr lang="en-US" dirty="0" smtClean="0">
                <a:latin typeface="Arial" pitchFamily="34" charset="0"/>
                <a:cs typeface="Arial" pitchFamily="34" charset="0"/>
              </a:rPr>
              <a:t> </a:t>
            </a:r>
            <a:r>
              <a:rPr lang="en-US" dirty="0" err="1" smtClean="0">
                <a:latin typeface="Arial" pitchFamily="34" charset="0"/>
                <a:cs typeface="Arial" pitchFamily="34" charset="0"/>
              </a:rPr>
              <a:t>ép</a:t>
            </a:r>
            <a:r>
              <a:rPr lang="en-US" dirty="0" smtClean="0">
                <a:latin typeface="Arial" pitchFamily="34" charset="0"/>
                <a:cs typeface="Arial" pitchFamily="34" charset="0"/>
              </a:rPr>
              <a:t>, </a:t>
            </a:r>
          </a:p>
          <a:p>
            <a:r>
              <a:rPr lang="en-US" dirty="0" smtClean="0">
                <a:latin typeface="Arial" pitchFamily="34" charset="0"/>
                <a:cs typeface="Arial" pitchFamily="34" charset="0"/>
              </a:rPr>
              <a:t>6-Chế </a:t>
            </a:r>
            <a:r>
              <a:rPr lang="en-US" dirty="0" err="1" smtClean="0">
                <a:latin typeface="Arial" pitchFamily="34" charset="0"/>
                <a:cs typeface="Arial" pitchFamily="34" charset="0"/>
              </a:rPr>
              <a:t>độ</a:t>
            </a:r>
            <a:r>
              <a:rPr lang="en-US" dirty="0" smtClean="0">
                <a:latin typeface="Arial" pitchFamily="34" charset="0"/>
                <a:cs typeface="Arial" pitchFamily="34" charset="0"/>
              </a:rPr>
              <a:t> </a:t>
            </a:r>
            <a:r>
              <a:rPr lang="en-US" dirty="0" err="1" smtClean="0">
                <a:latin typeface="Arial" pitchFamily="34" charset="0"/>
                <a:cs typeface="Arial" pitchFamily="34" charset="0"/>
              </a:rPr>
              <a:t>chống</a:t>
            </a:r>
            <a:r>
              <a:rPr lang="en-US" dirty="0" smtClean="0">
                <a:latin typeface="Arial" pitchFamily="34" charset="0"/>
                <a:cs typeface="Arial" pitchFamily="34" charset="0"/>
              </a:rPr>
              <a:t> </a:t>
            </a:r>
            <a:r>
              <a:rPr lang="en-US" dirty="0" err="1" smtClean="0">
                <a:latin typeface="Arial" pitchFamily="34" charset="0"/>
                <a:cs typeface="Arial" pitchFamily="34" charset="0"/>
              </a:rPr>
              <a:t>thuyên</a:t>
            </a:r>
            <a:r>
              <a:rPr lang="en-US" dirty="0" smtClean="0">
                <a:latin typeface="Arial" pitchFamily="34" charset="0"/>
                <a:cs typeface="Arial" pitchFamily="34" charset="0"/>
              </a:rPr>
              <a:t> </a:t>
            </a:r>
            <a:r>
              <a:rPr lang="en-US" dirty="0" err="1" smtClean="0">
                <a:latin typeface="Arial" pitchFamily="34" charset="0"/>
                <a:cs typeface="Arial" pitchFamily="34" charset="0"/>
              </a:rPr>
              <a:t>tắc</a:t>
            </a:r>
            <a:r>
              <a:rPr lang="en-US" dirty="0" smtClean="0">
                <a:latin typeface="Arial" pitchFamily="34" charset="0"/>
                <a:cs typeface="Arial" pitchFamily="34" charset="0"/>
              </a:rPr>
              <a:t> : </a:t>
            </a:r>
            <a:r>
              <a:rPr lang="en-US" dirty="0" err="1" smtClean="0">
                <a:latin typeface="Arial" pitchFamily="34" charset="0"/>
                <a:cs typeface="Arial" pitchFamily="34" charset="0"/>
              </a:rPr>
              <a:t>Vớ</a:t>
            </a:r>
            <a:r>
              <a:rPr lang="en-US" dirty="0" smtClean="0">
                <a:latin typeface="Arial" pitchFamily="34" charset="0"/>
                <a:cs typeface="Arial" pitchFamily="34" charset="0"/>
              </a:rPr>
              <a:t> y </a:t>
            </a:r>
            <a:r>
              <a:rPr lang="en-US" dirty="0" err="1" smtClean="0">
                <a:latin typeface="Arial" pitchFamily="34" charset="0"/>
                <a:cs typeface="Arial" pitchFamily="34" charset="0"/>
              </a:rPr>
              <a:t>khoa</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solidFill>
                  <a:srgbClr val="FF0000"/>
                </a:solidFill>
                <a:latin typeface="Arial" pitchFamily="34" charset="0"/>
                <a:cs typeface="Arial" pitchFamily="34" charset="0"/>
              </a:rPr>
              <a:t>14g</a:t>
            </a:r>
            <a:r>
              <a:rPr lang="en-US" dirty="0" smtClean="0">
                <a:latin typeface="Arial" pitchFamily="34" charset="0"/>
                <a:cs typeface="Arial" pitchFamily="34" charset="0"/>
              </a:rPr>
              <a:t> HA 96/60mmHg : </a:t>
            </a:r>
            <a:r>
              <a:rPr lang="en-US" dirty="0" err="1" smtClean="0">
                <a:latin typeface="Arial" pitchFamily="34" charset="0"/>
                <a:cs typeface="Arial" pitchFamily="34" charset="0"/>
              </a:rPr>
              <a:t>truyền</a:t>
            </a:r>
            <a:r>
              <a:rPr lang="en-US" dirty="0" smtClean="0">
                <a:latin typeface="Arial" pitchFamily="34" charset="0"/>
                <a:cs typeface="Arial" pitchFamily="34" charset="0"/>
              </a:rPr>
              <a:t> </a:t>
            </a:r>
            <a:r>
              <a:rPr lang="en-US" dirty="0" err="1" smtClean="0">
                <a:latin typeface="Arial" pitchFamily="34" charset="0"/>
                <a:cs typeface="Arial" pitchFamily="34" charset="0"/>
              </a:rPr>
              <a:t>NaCl</a:t>
            </a:r>
            <a:r>
              <a:rPr lang="en-US" dirty="0" smtClean="0">
                <a:latin typeface="Arial" pitchFamily="34" charset="0"/>
                <a:cs typeface="Arial" pitchFamily="34" charset="0"/>
              </a:rPr>
              <a:t> 0,9% 1000ml</a:t>
            </a:r>
          </a:p>
          <a:p>
            <a:endParaRPr lang="en-US" dirty="0" smtClean="0">
              <a:solidFill>
                <a:srgbClr val="FF0000"/>
              </a:solidFill>
              <a:latin typeface="Arial" pitchFamily="34" charset="0"/>
              <a:cs typeface="Arial" pitchFamily="34" charset="0"/>
            </a:endParaRPr>
          </a:p>
          <a:p>
            <a:r>
              <a:rPr lang="en-US" dirty="0" smtClean="0">
                <a:latin typeface="Arial" pitchFamily="34" charset="0"/>
                <a:cs typeface="Arial" pitchFamily="34" charset="0"/>
              </a:rPr>
              <a:t> SP than </a:t>
            </a:r>
            <a:r>
              <a:rPr lang="en-US" dirty="0" err="1" smtClean="0">
                <a:latin typeface="Arial" pitchFamily="34" charset="0"/>
                <a:cs typeface="Arial" pitchFamily="34" charset="0"/>
              </a:rPr>
              <a:t>nhức</a:t>
            </a:r>
            <a:r>
              <a:rPr lang="en-US" dirty="0" smtClean="0">
                <a:latin typeface="Arial" pitchFamily="34" charset="0"/>
                <a:cs typeface="Arial" pitchFamily="34" charset="0"/>
              </a:rPr>
              <a:t> </a:t>
            </a:r>
            <a:r>
              <a:rPr lang="en-US" dirty="0" err="1" smtClean="0">
                <a:latin typeface="Arial" pitchFamily="34" charset="0"/>
                <a:cs typeface="Arial" pitchFamily="34" charset="0"/>
              </a:rPr>
              <a:t>đầu</a:t>
            </a:r>
            <a:r>
              <a:rPr lang="en-US" dirty="0" smtClean="0">
                <a:latin typeface="Arial" pitchFamily="34" charset="0"/>
                <a:cs typeface="Arial" pitchFamily="34" charset="0"/>
              </a:rPr>
              <a:t> </a:t>
            </a:r>
            <a:r>
              <a:rPr lang="en-US" dirty="0" err="1" smtClean="0">
                <a:latin typeface="Arial" pitchFamily="34" charset="0"/>
                <a:cs typeface="Arial" pitchFamily="34" charset="0"/>
              </a:rPr>
              <a:t>liên</a:t>
            </a:r>
            <a:r>
              <a:rPr lang="en-US" dirty="0" smtClean="0">
                <a:latin typeface="Arial" pitchFamily="34" charset="0"/>
                <a:cs typeface="Arial" pitchFamily="34" charset="0"/>
              </a:rPr>
              <a:t> </a:t>
            </a:r>
            <a:r>
              <a:rPr lang="en-US" dirty="0" err="1" smtClean="0">
                <a:latin typeface="Arial" pitchFamily="34" charset="0"/>
                <a:cs typeface="Arial" pitchFamily="34" charset="0"/>
              </a:rPr>
              <a:t>tục</a:t>
            </a:r>
            <a:r>
              <a:rPr lang="en-US" dirty="0" smtClean="0">
                <a:latin typeface="Arial" pitchFamily="34" charset="0"/>
                <a:cs typeface="Arial" pitchFamily="34" charset="0"/>
              </a:rPr>
              <a:t> : </a:t>
            </a:r>
            <a:r>
              <a:rPr lang="en-US" dirty="0" err="1" smtClean="0">
                <a:latin typeface="Arial" pitchFamily="34" charset="0"/>
                <a:cs typeface="Arial" pitchFamily="34" charset="0"/>
              </a:rPr>
              <a:t>Perfalgan</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Midazolam</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36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i="1" dirty="0" smtClean="0">
                <a:latin typeface="Arial" pitchFamily="34" charset="0"/>
                <a:cs typeface="Arial" pitchFamily="34" charset="0"/>
              </a:rPr>
              <a:t>5/8/2015 </a:t>
            </a:r>
          </a:p>
          <a:p>
            <a:r>
              <a:rPr lang="en-US" dirty="0" smtClean="0">
                <a:solidFill>
                  <a:srgbClr val="FF0000"/>
                </a:solidFill>
                <a:latin typeface="Arial" pitchFamily="34" charset="0"/>
                <a:cs typeface="Arial" pitchFamily="34" charset="0"/>
              </a:rPr>
              <a:t>6 g</a:t>
            </a:r>
            <a:r>
              <a:rPr lang="en-US" dirty="0" smtClean="0">
                <a:latin typeface="Arial" pitchFamily="34" charset="0"/>
                <a:cs typeface="Arial" pitchFamily="34" charset="0"/>
              </a:rPr>
              <a:t> </a:t>
            </a:r>
            <a:r>
              <a:rPr lang="en-US" dirty="0" err="1" smtClean="0">
                <a:latin typeface="Arial" pitchFamily="34" charset="0"/>
                <a:cs typeface="Arial" pitchFamily="34" charset="0"/>
              </a:rPr>
              <a:t>Sp</a:t>
            </a:r>
            <a:r>
              <a:rPr lang="en-US" dirty="0" smtClean="0">
                <a:latin typeface="Arial" pitchFamily="34" charset="0"/>
                <a:cs typeface="Arial" pitchFamily="34" charset="0"/>
              </a:rPr>
              <a:t> than </a:t>
            </a:r>
            <a:r>
              <a:rPr lang="en-US" dirty="0" err="1" smtClean="0">
                <a:latin typeface="Arial" pitchFamily="34" charset="0"/>
                <a:cs typeface="Arial" pitchFamily="34" charset="0"/>
              </a:rPr>
              <a:t>nhức</a:t>
            </a:r>
            <a:r>
              <a:rPr lang="en-US" dirty="0" smtClean="0">
                <a:latin typeface="Arial" pitchFamily="34" charset="0"/>
                <a:cs typeface="Arial" pitchFamily="34" charset="0"/>
              </a:rPr>
              <a:t> </a:t>
            </a:r>
            <a:r>
              <a:rPr lang="en-US" dirty="0" err="1" smtClean="0">
                <a:latin typeface="Arial" pitchFamily="34" charset="0"/>
                <a:cs typeface="Arial" pitchFamily="34" charset="0"/>
              </a:rPr>
              <a:t>đầu</a:t>
            </a:r>
            <a:r>
              <a:rPr lang="en-US" dirty="0" smtClean="0">
                <a:latin typeface="Arial" pitchFamily="34" charset="0"/>
                <a:cs typeface="Arial" pitchFamily="34" charset="0"/>
              </a:rPr>
              <a:t> </a:t>
            </a:r>
            <a:r>
              <a:rPr lang="en-US" dirty="0" err="1" smtClean="0">
                <a:latin typeface="Arial" pitchFamily="34" charset="0"/>
                <a:cs typeface="Arial" pitchFamily="34" charset="0"/>
              </a:rPr>
              <a:t>Perfalgan</a:t>
            </a:r>
            <a:r>
              <a:rPr lang="en-US" dirty="0" smtClean="0">
                <a:latin typeface="Arial" pitchFamily="34" charset="0"/>
                <a:cs typeface="Arial" pitchFamily="34" charset="0"/>
              </a:rPr>
              <a:t> </a:t>
            </a:r>
            <a:r>
              <a:rPr lang="en-US" dirty="0" err="1" smtClean="0">
                <a:latin typeface="Arial" pitchFamily="34" charset="0"/>
                <a:cs typeface="Arial" pitchFamily="34" charset="0"/>
              </a:rPr>
              <a:t>tiếp</a:t>
            </a:r>
            <a:r>
              <a:rPr lang="en-US" dirty="0" smtClean="0">
                <a:latin typeface="Arial" pitchFamily="34" charset="0"/>
                <a:cs typeface="Arial" pitchFamily="34" charset="0"/>
              </a:rPr>
              <a:t> </a:t>
            </a:r>
            <a:r>
              <a:rPr lang="en-US" dirty="0" err="1" smtClean="0">
                <a:latin typeface="Arial" pitchFamily="34" charset="0"/>
                <a:cs typeface="Arial" pitchFamily="34" charset="0"/>
              </a:rPr>
              <a:t>tục</a:t>
            </a:r>
            <a:endParaRPr lang="en-US" dirty="0" smtClean="0">
              <a:latin typeface="Arial" pitchFamily="34" charset="0"/>
              <a:cs typeface="Arial" pitchFamily="34" charset="0"/>
            </a:endParaRPr>
          </a:p>
          <a:p>
            <a:r>
              <a:rPr lang="en-US" dirty="0" smtClean="0">
                <a:solidFill>
                  <a:srgbClr val="FF0000"/>
                </a:solidFill>
                <a:latin typeface="Arial" pitchFamily="34" charset="0"/>
                <a:cs typeface="Arial" pitchFamily="34" charset="0"/>
              </a:rPr>
              <a:t>7 g</a:t>
            </a:r>
            <a:r>
              <a:rPr lang="en-US" dirty="0" smtClean="0">
                <a:latin typeface="Arial" pitchFamily="34" charset="0"/>
                <a:cs typeface="Arial" pitchFamily="34" charset="0"/>
              </a:rPr>
              <a:t> </a:t>
            </a:r>
            <a:r>
              <a:rPr lang="en-US" dirty="0" err="1" smtClean="0">
                <a:latin typeface="Arial" pitchFamily="34" charset="0"/>
                <a:cs typeface="Arial" pitchFamily="34" charset="0"/>
              </a:rPr>
              <a:t>Sp</a:t>
            </a:r>
            <a:r>
              <a:rPr lang="en-US" dirty="0" smtClean="0">
                <a:latin typeface="Arial" pitchFamily="34" charset="0"/>
                <a:cs typeface="Arial" pitchFamily="34" charset="0"/>
              </a:rPr>
              <a:t> </a:t>
            </a:r>
            <a:r>
              <a:rPr lang="en-US" dirty="0" err="1" smtClean="0">
                <a:latin typeface="Arial" pitchFamily="34" charset="0"/>
                <a:cs typeface="Arial" pitchFamily="34" charset="0"/>
              </a:rPr>
              <a:t>đã</a:t>
            </a:r>
            <a:r>
              <a:rPr lang="en-US" dirty="0" smtClean="0">
                <a:latin typeface="Arial" pitchFamily="34" charset="0"/>
                <a:cs typeface="Arial" pitchFamily="34" charset="0"/>
              </a:rPr>
              <a:t> </a:t>
            </a:r>
            <a:r>
              <a:rPr lang="en-US" dirty="0" err="1" smtClean="0">
                <a:latin typeface="Arial" pitchFamily="34" charset="0"/>
                <a:cs typeface="Arial" pitchFamily="34" charset="0"/>
              </a:rPr>
              <a:t>nhìn</a:t>
            </a:r>
            <a:r>
              <a:rPr lang="en-US" dirty="0" smtClean="0">
                <a:latin typeface="Arial" pitchFamily="34" charset="0"/>
                <a:cs typeface="Arial" pitchFamily="34" charset="0"/>
              </a:rPr>
              <a:t> </a:t>
            </a:r>
            <a:r>
              <a:rPr lang="en-US" dirty="0" err="1" smtClean="0">
                <a:latin typeface="Arial" pitchFamily="34" charset="0"/>
                <a:cs typeface="Arial" pitchFamily="34" charset="0"/>
              </a:rPr>
              <a:t>thấy</a:t>
            </a:r>
            <a:r>
              <a:rPr lang="en-US" dirty="0" smtClean="0">
                <a:latin typeface="Arial" pitchFamily="34" charset="0"/>
                <a:cs typeface="Arial" pitchFamily="34" charset="0"/>
              </a:rPr>
              <a:t> </a:t>
            </a:r>
            <a:r>
              <a:rPr lang="en-US" dirty="0" err="1" smtClean="0">
                <a:latin typeface="Arial" pitchFamily="34" charset="0"/>
                <a:cs typeface="Arial" pitchFamily="34" charset="0"/>
              </a:rPr>
              <a:t>rõ</a:t>
            </a:r>
            <a:r>
              <a:rPr lang="en-US" dirty="0" smtClean="0">
                <a:latin typeface="Arial" pitchFamily="34" charset="0"/>
                <a:cs typeface="Arial" pitchFamily="34" charset="0"/>
              </a:rPr>
              <a:t> </a:t>
            </a:r>
            <a:r>
              <a:rPr lang="en-US" dirty="0" err="1" smtClean="0">
                <a:latin typeface="Arial" pitchFamily="34" charset="0"/>
                <a:cs typeface="Arial" pitchFamily="34" charset="0"/>
              </a:rPr>
              <a:t>bàn</a:t>
            </a:r>
            <a:r>
              <a:rPr lang="en-US" dirty="0" smtClean="0">
                <a:latin typeface="Arial" pitchFamily="34" charset="0"/>
                <a:cs typeface="Arial" pitchFamily="34" charset="0"/>
              </a:rPr>
              <a:t> </a:t>
            </a:r>
            <a:r>
              <a:rPr lang="en-US" dirty="0" err="1" smtClean="0">
                <a:latin typeface="Arial" pitchFamily="34" charset="0"/>
                <a:cs typeface="Arial" pitchFamily="34" charset="0"/>
              </a:rPr>
              <a:t>tay</a:t>
            </a:r>
            <a:r>
              <a:rPr lang="en-US" dirty="0" smtClean="0">
                <a:latin typeface="Arial" pitchFamily="34" charset="0"/>
                <a:cs typeface="Arial" pitchFamily="34" charset="0"/>
              </a:rPr>
              <a:t> </a:t>
            </a:r>
          </a:p>
          <a:p>
            <a:r>
              <a:rPr lang="en-US" dirty="0" err="1" smtClean="0">
                <a:latin typeface="Arial" pitchFamily="34" charset="0"/>
                <a:cs typeface="Arial" pitchFamily="34" charset="0"/>
              </a:rPr>
              <a:t>Duy</a:t>
            </a:r>
            <a:r>
              <a:rPr lang="en-US" dirty="0" smtClean="0">
                <a:latin typeface="Arial" pitchFamily="34" charset="0"/>
                <a:cs typeface="Arial" pitchFamily="34" charset="0"/>
              </a:rPr>
              <a:t> </a:t>
            </a:r>
            <a:r>
              <a:rPr lang="en-US" dirty="0" err="1" smtClean="0">
                <a:latin typeface="Arial" pitchFamily="34" charset="0"/>
                <a:cs typeface="Arial" pitchFamily="34" charset="0"/>
              </a:rPr>
              <a:t>trì</a:t>
            </a:r>
            <a:r>
              <a:rPr lang="en-US" dirty="0" smtClean="0">
                <a:latin typeface="Arial" pitchFamily="34" charset="0"/>
                <a:cs typeface="Arial" pitchFamily="34" charset="0"/>
              </a:rPr>
              <a:t> </a:t>
            </a:r>
            <a:r>
              <a:rPr lang="en-US" dirty="0" err="1" smtClean="0">
                <a:latin typeface="Arial" pitchFamily="34" charset="0"/>
                <a:cs typeface="Arial" pitchFamily="34" charset="0"/>
              </a:rPr>
              <a:t>tiếp</a:t>
            </a:r>
            <a:r>
              <a:rPr lang="en-US" dirty="0" smtClean="0">
                <a:latin typeface="Arial" pitchFamily="34" charset="0"/>
                <a:cs typeface="Arial" pitchFamily="34" charset="0"/>
              </a:rPr>
              <a:t> </a:t>
            </a:r>
            <a:r>
              <a:rPr lang="en-US" dirty="0" err="1" smtClean="0">
                <a:latin typeface="Arial" pitchFamily="34" charset="0"/>
                <a:cs typeface="Arial" pitchFamily="34" charset="0"/>
              </a:rPr>
              <a:t>tục</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loại</a:t>
            </a:r>
            <a:r>
              <a:rPr lang="en-US" dirty="0" smtClean="0">
                <a:latin typeface="Arial" pitchFamily="34" charset="0"/>
                <a:cs typeface="Arial" pitchFamily="34" charset="0"/>
              </a:rPr>
              <a:t> </a:t>
            </a:r>
            <a:r>
              <a:rPr lang="en-US" dirty="0" err="1" smtClean="0">
                <a:latin typeface="Arial" pitchFamily="34" charset="0"/>
                <a:cs typeface="Arial" pitchFamily="34" charset="0"/>
              </a:rPr>
              <a:t>thuốc</a:t>
            </a:r>
            <a:r>
              <a:rPr lang="en-US" dirty="0" smtClean="0">
                <a:latin typeface="Arial" pitchFamily="34" charset="0"/>
                <a:cs typeface="Arial" pitchFamily="34" charset="0"/>
              </a:rPr>
              <a:t> , </a:t>
            </a:r>
            <a:r>
              <a:rPr lang="en-US" dirty="0" err="1" smtClean="0">
                <a:latin typeface="Arial" pitchFamily="34" charset="0"/>
                <a:cs typeface="Arial" pitchFamily="34" charset="0"/>
              </a:rPr>
              <a:t>nằm</a:t>
            </a:r>
            <a:r>
              <a:rPr lang="en-US" dirty="0" smtClean="0">
                <a:latin typeface="Arial" pitchFamily="34" charset="0"/>
                <a:cs typeface="Arial" pitchFamily="34" charset="0"/>
              </a:rPr>
              <a:t> </a:t>
            </a:r>
            <a:r>
              <a:rPr lang="en-US" dirty="0" err="1" smtClean="0">
                <a:latin typeface="Arial" pitchFamily="34" charset="0"/>
                <a:cs typeface="Arial" pitchFamily="34" charset="0"/>
              </a:rPr>
              <a:t>đầu</a:t>
            </a:r>
            <a:r>
              <a:rPr lang="en-US" dirty="0" smtClean="0">
                <a:latin typeface="Arial" pitchFamily="34" charset="0"/>
                <a:cs typeface="Arial" pitchFamily="34" charset="0"/>
              </a:rPr>
              <a:t> </a:t>
            </a:r>
            <a:r>
              <a:rPr lang="en-US" dirty="0" err="1" smtClean="0">
                <a:latin typeface="Arial" pitchFamily="34" charset="0"/>
                <a:cs typeface="Arial" pitchFamily="34" charset="0"/>
              </a:rPr>
              <a:t>thấp</a:t>
            </a:r>
            <a:r>
              <a:rPr lang="en-US" dirty="0" smtClean="0">
                <a:latin typeface="Arial" pitchFamily="34" charset="0"/>
                <a:cs typeface="Arial" pitchFamily="34" charset="0"/>
              </a:rPr>
              <a:t> , </a:t>
            </a:r>
            <a:r>
              <a:rPr lang="en-US" dirty="0" err="1" smtClean="0">
                <a:latin typeface="Arial" pitchFamily="34" charset="0"/>
                <a:cs typeface="Arial" pitchFamily="34" charset="0"/>
              </a:rPr>
              <a:t>xoay</a:t>
            </a:r>
            <a:r>
              <a:rPr lang="en-US" dirty="0" smtClean="0">
                <a:latin typeface="Arial" pitchFamily="34" charset="0"/>
                <a:cs typeface="Arial" pitchFamily="34" charset="0"/>
              </a:rPr>
              <a:t> </a:t>
            </a:r>
            <a:r>
              <a:rPr lang="en-US" dirty="0" err="1" smtClean="0">
                <a:latin typeface="Arial" pitchFamily="34" charset="0"/>
                <a:cs typeface="Arial" pitchFamily="34" charset="0"/>
              </a:rPr>
              <a:t>trở</a:t>
            </a:r>
            <a:r>
              <a:rPr lang="en-US" dirty="0" smtClean="0">
                <a:latin typeface="Arial" pitchFamily="34" charset="0"/>
                <a:cs typeface="Arial" pitchFamily="34" charset="0"/>
              </a:rPr>
              <a:t> </a:t>
            </a:r>
            <a:r>
              <a:rPr lang="en-US" dirty="0" err="1" smtClean="0">
                <a:latin typeface="Arial" pitchFamily="34" charset="0"/>
                <a:cs typeface="Arial" pitchFamily="34" charset="0"/>
              </a:rPr>
              <a:t>vận</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endParaRPr lang="en-US" dirty="0" smtClean="0">
              <a:latin typeface="Arial" pitchFamily="34" charset="0"/>
              <a:cs typeface="Arial" pitchFamily="34" charset="0"/>
            </a:endParaRPr>
          </a:p>
          <a:p>
            <a:r>
              <a:rPr lang="en-US" b="1" i="1" dirty="0" smtClean="0">
                <a:latin typeface="Arial" pitchFamily="34" charset="0"/>
                <a:cs typeface="Arial" pitchFamily="34" charset="0"/>
              </a:rPr>
              <a:t>6/8 /2015 :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nhìn</a:t>
            </a:r>
            <a:r>
              <a:rPr lang="en-US" dirty="0" smtClean="0">
                <a:latin typeface="Arial" pitchFamily="34" charset="0"/>
                <a:cs typeface="Arial" pitchFamily="34" charset="0"/>
              </a:rPr>
              <a:t> </a:t>
            </a:r>
            <a:r>
              <a:rPr lang="en-US" dirty="0" err="1" smtClean="0">
                <a:latin typeface="Arial" pitchFamily="34" charset="0"/>
                <a:cs typeface="Arial" pitchFamily="34" charset="0"/>
              </a:rPr>
              <a:t>rõ</a:t>
            </a:r>
            <a:r>
              <a:rPr lang="en-US" dirty="0" smtClean="0">
                <a:latin typeface="Arial" pitchFamily="34" charset="0"/>
                <a:cs typeface="Arial" pitchFamily="34" charset="0"/>
              </a:rPr>
              <a:t> , </a:t>
            </a:r>
            <a:r>
              <a:rPr lang="en-US" dirty="0" err="1" smtClean="0">
                <a:latin typeface="Arial" pitchFamily="34" charset="0"/>
                <a:cs typeface="Arial" pitchFamily="34" charset="0"/>
              </a:rPr>
              <a:t>đi</a:t>
            </a:r>
            <a:r>
              <a:rPr lang="en-US" dirty="0" smtClean="0">
                <a:latin typeface="Arial" pitchFamily="34" charset="0"/>
                <a:cs typeface="Arial" pitchFamily="34" charset="0"/>
              </a:rPr>
              <a:t> </a:t>
            </a:r>
            <a:r>
              <a:rPr lang="en-US" dirty="0" err="1" smtClean="0">
                <a:latin typeface="Arial" pitchFamily="34" charset="0"/>
                <a:cs typeface="Arial" pitchFamily="34" charset="0"/>
              </a:rPr>
              <a:t>lại</a:t>
            </a:r>
            <a:r>
              <a:rPr lang="en-US" dirty="0" smtClean="0">
                <a:latin typeface="Arial" pitchFamily="34" charset="0"/>
                <a:cs typeface="Arial" pitchFamily="34" charset="0"/>
              </a:rPr>
              <a:t> </a:t>
            </a:r>
            <a:r>
              <a:rPr lang="en-US" dirty="0" err="1" smtClean="0">
                <a:latin typeface="Arial" pitchFamily="34" charset="0"/>
                <a:cs typeface="Arial" pitchFamily="34" charset="0"/>
              </a:rPr>
              <a:t>vận</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 </a:t>
            </a:r>
            <a:r>
              <a:rPr lang="en-US" dirty="0" err="1" smtClean="0">
                <a:latin typeface="Arial" pitchFamily="34" charset="0"/>
                <a:cs typeface="Arial" pitchFamily="34" charset="0"/>
              </a:rPr>
              <a:t>căng</a:t>
            </a:r>
            <a:r>
              <a:rPr lang="en-US" dirty="0" smtClean="0">
                <a:latin typeface="Arial" pitchFamily="34" charset="0"/>
                <a:cs typeface="Arial" pitchFamily="34" charset="0"/>
              </a:rPr>
              <a:t> </a:t>
            </a:r>
            <a:r>
              <a:rPr lang="en-US" dirty="0" err="1" smtClean="0">
                <a:latin typeface="Arial" pitchFamily="34" charset="0"/>
                <a:cs typeface="Arial" pitchFamily="34" charset="0"/>
              </a:rPr>
              <a:t>sữa</a:t>
            </a:r>
            <a:r>
              <a:rPr lang="en-US" dirty="0" smtClean="0">
                <a:latin typeface="Arial" pitchFamily="34" charset="0"/>
                <a:cs typeface="Arial" pitchFamily="34" charset="0"/>
              </a:rPr>
              <a:t> , </a:t>
            </a:r>
            <a:r>
              <a:rPr lang="en-US" dirty="0" err="1" smtClean="0">
                <a:latin typeface="Arial" pitchFamily="34" charset="0"/>
                <a:cs typeface="Arial" pitchFamily="34" charset="0"/>
              </a:rPr>
              <a:t>ăn</a:t>
            </a:r>
            <a:r>
              <a:rPr lang="en-US" dirty="0" smtClean="0">
                <a:latin typeface="Arial" pitchFamily="34" charset="0"/>
                <a:cs typeface="Arial" pitchFamily="34" charset="0"/>
              </a:rPr>
              <a:t> </a:t>
            </a:r>
            <a:r>
              <a:rPr lang="en-US" dirty="0" err="1" smtClean="0">
                <a:latin typeface="Arial" pitchFamily="34" charset="0"/>
                <a:cs typeface="Arial" pitchFamily="34" charset="0"/>
              </a:rPr>
              <a:t>uống</a:t>
            </a:r>
            <a:r>
              <a:rPr lang="en-US" dirty="0" smtClean="0">
                <a:latin typeface="Arial" pitchFamily="34" charset="0"/>
                <a:cs typeface="Arial" pitchFamily="34" charset="0"/>
              </a:rPr>
              <a:t> </a:t>
            </a:r>
            <a:r>
              <a:rPr lang="en-US" dirty="0" err="1" smtClean="0">
                <a:latin typeface="Arial" pitchFamily="34" charset="0"/>
                <a:cs typeface="Arial" pitchFamily="34" charset="0"/>
              </a:rPr>
              <a:t>bình</a:t>
            </a:r>
            <a:r>
              <a:rPr lang="en-US" dirty="0" smtClean="0">
                <a:latin typeface="Arial" pitchFamily="34" charset="0"/>
                <a:cs typeface="Arial" pitchFamily="34" charset="0"/>
              </a:rPr>
              <a:t> </a:t>
            </a:r>
            <a:r>
              <a:rPr lang="en-US" dirty="0" err="1" smtClean="0">
                <a:latin typeface="Arial" pitchFamily="34" charset="0"/>
                <a:cs typeface="Arial" pitchFamily="34" charset="0"/>
              </a:rPr>
              <a:t>thường</a:t>
            </a:r>
            <a:endParaRPr lang="en-US" dirty="0" smtClean="0">
              <a:latin typeface="Arial" pitchFamily="34" charset="0"/>
              <a:cs typeface="Arial" pitchFamily="34" charset="0"/>
            </a:endParaRPr>
          </a:p>
          <a:p>
            <a:r>
              <a:rPr lang="en-US" b="1" i="1" dirty="0" smtClean="0">
                <a:latin typeface="Arial" pitchFamily="34" charset="0"/>
                <a:cs typeface="Arial" pitchFamily="34" charset="0"/>
              </a:rPr>
              <a:t>10/8 /2015 </a:t>
            </a:r>
            <a:r>
              <a:rPr lang="en-US" dirty="0" err="1" smtClean="0">
                <a:latin typeface="Arial" pitchFamily="34" charset="0"/>
                <a:cs typeface="Arial" pitchFamily="34" charset="0"/>
              </a:rPr>
              <a:t>chụp</a:t>
            </a:r>
            <a:r>
              <a:rPr lang="en-US" dirty="0" smtClean="0">
                <a:latin typeface="Arial" pitchFamily="34" charset="0"/>
                <a:cs typeface="Arial" pitchFamily="34" charset="0"/>
              </a:rPr>
              <a:t> </a:t>
            </a:r>
            <a:r>
              <a:rPr lang="en-US" dirty="0" err="1" smtClean="0">
                <a:latin typeface="Arial" pitchFamily="34" charset="0"/>
                <a:cs typeface="Arial" pitchFamily="34" charset="0"/>
              </a:rPr>
              <a:t>lại</a:t>
            </a:r>
            <a:r>
              <a:rPr lang="en-US" dirty="0" smtClean="0">
                <a:latin typeface="Arial" pitchFamily="34" charset="0"/>
                <a:cs typeface="Arial" pitchFamily="34" charset="0"/>
              </a:rPr>
              <a:t> MRI :ĐM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hai</a:t>
            </a:r>
            <a:r>
              <a:rPr lang="en-US" dirty="0" smtClean="0">
                <a:latin typeface="Arial" pitchFamily="34" charset="0"/>
                <a:cs typeface="Arial" pitchFamily="34" charset="0"/>
              </a:rPr>
              <a:t> </a:t>
            </a:r>
            <a:r>
              <a:rPr lang="en-US" dirty="0" err="1" smtClean="0">
                <a:latin typeface="Arial" pitchFamily="34" charset="0"/>
                <a:cs typeface="Arial" pitchFamily="34" charset="0"/>
              </a:rPr>
              <a:t>bên</a:t>
            </a:r>
            <a:r>
              <a:rPr lang="en-US" dirty="0" smtClean="0">
                <a:latin typeface="Arial" pitchFamily="34" charset="0"/>
                <a:cs typeface="Arial" pitchFamily="34" charset="0"/>
              </a:rPr>
              <a:t> </a:t>
            </a:r>
            <a:r>
              <a:rPr lang="en-US" dirty="0" err="1" smtClean="0">
                <a:latin typeface="Arial" pitchFamily="34" charset="0"/>
                <a:cs typeface="Arial" pitchFamily="34" charset="0"/>
              </a:rPr>
              <a:t>tín</a:t>
            </a:r>
            <a:r>
              <a:rPr lang="en-US" dirty="0" smtClean="0">
                <a:latin typeface="Arial" pitchFamily="34" charset="0"/>
                <a:cs typeface="Arial" pitchFamily="34" charset="0"/>
              </a:rPr>
              <a:t> </a:t>
            </a:r>
            <a:r>
              <a:rPr lang="en-US" dirty="0" err="1" smtClean="0">
                <a:latin typeface="Arial" pitchFamily="34" charset="0"/>
                <a:cs typeface="Arial" pitchFamily="34" charset="0"/>
              </a:rPr>
              <a:t>hiệu</a:t>
            </a:r>
            <a:r>
              <a:rPr lang="en-US" dirty="0" smtClean="0">
                <a:latin typeface="Arial" pitchFamily="34" charset="0"/>
                <a:cs typeface="Arial" pitchFamily="34" charset="0"/>
              </a:rPr>
              <a:t> </a:t>
            </a:r>
            <a:r>
              <a:rPr lang="en-US" dirty="0" err="1" smtClean="0">
                <a:latin typeface="Arial" pitchFamily="34" charset="0"/>
                <a:cs typeface="Arial" pitchFamily="34" charset="0"/>
              </a:rPr>
              <a:t>rõ</a:t>
            </a:r>
            <a:endParaRPr lang="en-US" dirty="0" smtClean="0">
              <a:latin typeface="Arial" pitchFamily="34" charset="0"/>
              <a:cs typeface="Arial" pitchFamily="34" charset="0"/>
            </a:endParaRPr>
          </a:p>
          <a:p>
            <a:r>
              <a:rPr lang="en-US" b="1" i="1" dirty="0" smtClean="0">
                <a:latin typeface="Arial" pitchFamily="34" charset="0"/>
                <a:cs typeface="Arial" pitchFamily="34" charset="0"/>
              </a:rPr>
              <a:t>11/8 /2015 </a:t>
            </a:r>
            <a:r>
              <a:rPr lang="en-US" dirty="0" smtClean="0">
                <a:latin typeface="Arial" pitchFamily="34" charset="0"/>
                <a:cs typeface="Arial" pitchFamily="34" charset="0"/>
              </a:rPr>
              <a:t>: </a:t>
            </a:r>
            <a:r>
              <a:rPr lang="en-US" dirty="0" err="1" smtClean="0">
                <a:latin typeface="Arial" pitchFamily="34" charset="0"/>
                <a:cs typeface="Arial" pitchFamily="34" charset="0"/>
              </a:rPr>
              <a:t>xuất</a:t>
            </a:r>
            <a:r>
              <a:rPr lang="en-US" dirty="0" smtClean="0">
                <a:latin typeface="Arial" pitchFamily="34" charset="0"/>
                <a:cs typeface="Arial" pitchFamily="34" charset="0"/>
              </a:rPr>
              <a:t> </a:t>
            </a:r>
            <a:r>
              <a:rPr lang="en-US" dirty="0" err="1" smtClean="0">
                <a:latin typeface="Arial" pitchFamily="34" charset="0"/>
                <a:cs typeface="Arial" pitchFamily="34" charset="0"/>
              </a:rPr>
              <a:t>việ</a:t>
            </a:r>
            <a:r>
              <a:rPr lang="en-US" dirty="0" err="1" smtClean="0"/>
              <a:t>n</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373688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vi-VN" dirty="0">
                <a:latin typeface="Arial" pitchFamily="34" charset="0"/>
                <a:cs typeface="Arial" pitchFamily="34" charset="0"/>
              </a:rPr>
              <a:t>Hình 2:MRI ngày 10/8 Tưới máu phục hồi của động mạch mắt</a:t>
            </a:r>
            <a:endParaRPr lang="en-US"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38200" y="1524000"/>
            <a:ext cx="6172200" cy="4800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766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solidFill>
                <a:srgbClr val="FF0000"/>
              </a:solidFill>
              <a:latin typeface="Arial" pitchFamily="34" charset="0"/>
              <a:cs typeface="Arial" pitchFamily="34" charset="0"/>
            </a:endParaRPr>
          </a:p>
          <a:p>
            <a:r>
              <a:rPr lang="en-US" b="1" dirty="0" smtClean="0">
                <a:latin typeface="Arial" pitchFamily="34" charset="0"/>
                <a:cs typeface="Arial" pitchFamily="34" charset="0"/>
              </a:rPr>
              <a:t>1- ANATOMY CỦA ĐỘNG MẠCH MẮT</a:t>
            </a:r>
          </a:p>
          <a:p>
            <a:r>
              <a:rPr lang="en-US" b="1" dirty="0" smtClean="0">
                <a:latin typeface="Arial" pitchFamily="34" charset="0"/>
                <a:cs typeface="Arial" pitchFamily="34" charset="0"/>
              </a:rPr>
              <a:t>2-CÁC NGUYÊN NHÂN GÂY MÙ MẮT ĐỘT NGỘT</a:t>
            </a:r>
          </a:p>
          <a:p>
            <a:r>
              <a:rPr lang="en-US" b="1" dirty="0" smtClean="0">
                <a:latin typeface="Arial" pitchFamily="34" charset="0"/>
                <a:cs typeface="Arial" pitchFamily="34" charset="0"/>
              </a:rPr>
              <a:t>3- HƯỚNG ĐIỀU TRỊ</a:t>
            </a:r>
          </a:p>
          <a:p>
            <a:r>
              <a:rPr lang="en-US" b="1" dirty="0" smtClean="0">
                <a:latin typeface="Arial" pitchFamily="34" charset="0"/>
                <a:cs typeface="Arial" pitchFamily="34" charset="0"/>
              </a:rPr>
              <a:t>4 -CÁCH PHÒNG NGỪA</a:t>
            </a:r>
            <a:endParaRPr lang="en-US" b="1"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US" dirty="0" smtClean="0">
                <a:latin typeface="Arial" pitchFamily="34" charset="0"/>
                <a:cs typeface="Arial" pitchFamily="34" charset="0"/>
              </a:rPr>
              <a:t> </a:t>
            </a:r>
            <a:r>
              <a:rPr lang="en-US" dirty="0" smtClean="0">
                <a:solidFill>
                  <a:srgbClr val="FF0000"/>
                </a:solidFill>
                <a:latin typeface="Arial" pitchFamily="34" charset="0"/>
                <a:cs typeface="Arial" pitchFamily="34" charset="0"/>
              </a:rPr>
              <a:t>IV -BÀN </a:t>
            </a:r>
            <a:r>
              <a:rPr lang="en-US" dirty="0">
                <a:solidFill>
                  <a:srgbClr val="FF0000"/>
                </a:solidFill>
                <a:latin typeface="Arial" pitchFamily="34" charset="0"/>
                <a:cs typeface="Arial" pitchFamily="34" charset="0"/>
              </a:rPr>
              <a:t>LUẬN</a:t>
            </a:r>
            <a:br>
              <a:rPr lang="en-US" dirty="0">
                <a:solidFill>
                  <a:srgbClr val="FF0000"/>
                </a:solidFill>
                <a:latin typeface="Arial" pitchFamily="34" charset="0"/>
                <a:cs typeface="Arial" pitchFamily="34" charset="0"/>
              </a:rPr>
            </a:b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83190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31194"/>
            <a:ext cx="4762500" cy="692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600700" y="1981200"/>
            <a:ext cx="3314700" cy="3416320"/>
          </a:xfrm>
          <a:prstGeom prst="rect">
            <a:avLst/>
          </a:prstGeom>
          <a:noFill/>
        </p:spPr>
        <p:txBody>
          <a:bodyPr wrap="square" rtlCol="0">
            <a:spAutoFit/>
          </a:bodyPr>
          <a:lstStyle/>
          <a:p>
            <a:r>
              <a:rPr lang="en-US" dirty="0" smtClean="0">
                <a:latin typeface="Arial" pitchFamily="34" charset="0"/>
                <a:cs typeface="Arial" pitchFamily="34" charset="0"/>
              </a:rPr>
              <a:t>10 :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mạch</a:t>
            </a:r>
            <a:r>
              <a:rPr lang="en-US" dirty="0" smtClean="0">
                <a:latin typeface="Arial" pitchFamily="34" charset="0"/>
                <a:cs typeface="Arial" pitchFamily="34" charset="0"/>
              </a:rPr>
              <a:t> </a:t>
            </a:r>
            <a:r>
              <a:rPr lang="en-US" dirty="0" err="1" smtClean="0">
                <a:latin typeface="Arial" pitchFamily="34" charset="0"/>
                <a:cs typeface="Arial" pitchFamily="34" charset="0"/>
              </a:rPr>
              <a:t>cảnh</a:t>
            </a:r>
            <a:r>
              <a:rPr lang="en-US" dirty="0" smtClean="0">
                <a:latin typeface="Arial" pitchFamily="34" charset="0"/>
                <a:cs typeface="Arial" pitchFamily="34" charset="0"/>
              </a:rPr>
              <a:t> </a:t>
            </a:r>
            <a:r>
              <a:rPr lang="en-US" dirty="0" err="1" smtClean="0">
                <a:latin typeface="Arial" pitchFamily="34" charset="0"/>
                <a:cs typeface="Arial" pitchFamily="34" charset="0"/>
              </a:rPr>
              <a:t>trong</a:t>
            </a:r>
            <a:endParaRPr lang="en-US" dirty="0" smtClean="0">
              <a:latin typeface="Arial" pitchFamily="34" charset="0"/>
              <a:cs typeface="Arial" pitchFamily="34" charset="0"/>
            </a:endParaRPr>
          </a:p>
          <a:p>
            <a:r>
              <a:rPr lang="en-US" dirty="0">
                <a:latin typeface="Arial" pitchFamily="34" charset="0"/>
                <a:cs typeface="Arial" pitchFamily="34" charset="0"/>
              </a:rPr>
              <a:t>30.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mạch</a:t>
            </a:r>
            <a:r>
              <a:rPr lang="en-US" dirty="0">
                <a:latin typeface="Arial" pitchFamily="34" charset="0"/>
                <a:cs typeface="Arial" pitchFamily="34" charset="0"/>
              </a:rPr>
              <a:t> </a:t>
            </a:r>
            <a:r>
              <a:rPr lang="en-US" dirty="0" err="1">
                <a:latin typeface="Arial" pitchFamily="34" charset="0"/>
                <a:cs typeface="Arial" pitchFamily="34" charset="0"/>
              </a:rPr>
              <a:t>cảnh</a:t>
            </a:r>
            <a:r>
              <a:rPr lang="en-US" dirty="0">
                <a:latin typeface="Arial" pitchFamily="34" charset="0"/>
                <a:cs typeface="Arial" pitchFamily="34" charset="0"/>
              </a:rPr>
              <a:t> </a:t>
            </a:r>
            <a:r>
              <a:rPr lang="en-US" dirty="0" err="1" smtClean="0">
                <a:latin typeface="Arial" pitchFamily="34" charset="0"/>
                <a:cs typeface="Arial" pitchFamily="34" charset="0"/>
              </a:rPr>
              <a:t>ngoài</a:t>
            </a:r>
            <a:endParaRPr lang="en-US" dirty="0" smtClean="0">
              <a:latin typeface="Arial" pitchFamily="34" charset="0"/>
              <a:cs typeface="Arial" pitchFamily="34" charset="0"/>
            </a:endParaRPr>
          </a:p>
          <a:p>
            <a:r>
              <a:rPr lang="en-US" dirty="0">
                <a:latin typeface="Arial" pitchFamily="34" charset="0"/>
                <a:cs typeface="Arial" pitchFamily="34" charset="0"/>
              </a:rPr>
              <a:t>35.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mạch</a:t>
            </a:r>
            <a:r>
              <a:rPr lang="en-US" dirty="0">
                <a:latin typeface="Arial" pitchFamily="34" charset="0"/>
                <a:cs typeface="Arial" pitchFamily="34" charset="0"/>
              </a:rPr>
              <a:t> </a:t>
            </a:r>
            <a:r>
              <a:rPr lang="en-US" dirty="0" err="1">
                <a:latin typeface="Arial" pitchFamily="34" charset="0"/>
                <a:cs typeface="Arial" pitchFamily="34" charset="0"/>
              </a:rPr>
              <a:t>thông</a:t>
            </a:r>
            <a:r>
              <a:rPr lang="en-US" dirty="0">
                <a:latin typeface="Arial" pitchFamily="34" charset="0"/>
                <a:cs typeface="Arial" pitchFamily="34" charset="0"/>
              </a:rPr>
              <a:t> </a:t>
            </a:r>
            <a:r>
              <a:rPr lang="en-US" dirty="0" err="1" smtClean="0">
                <a:latin typeface="Arial" pitchFamily="34" charset="0"/>
                <a:cs typeface="Arial" pitchFamily="34" charset="0"/>
              </a:rPr>
              <a:t>sau</a:t>
            </a:r>
            <a:endParaRPr lang="en-US" dirty="0" smtClean="0">
              <a:latin typeface="Arial" pitchFamily="34" charset="0"/>
              <a:cs typeface="Arial" pitchFamily="34" charset="0"/>
            </a:endParaRPr>
          </a:p>
          <a:p>
            <a:r>
              <a:rPr lang="en-US" dirty="0">
                <a:latin typeface="Arial" pitchFamily="34" charset="0"/>
                <a:cs typeface="Arial" pitchFamily="34" charset="0"/>
              </a:rPr>
              <a:t>36.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mạch</a:t>
            </a:r>
            <a:r>
              <a:rPr lang="en-US" dirty="0">
                <a:latin typeface="Arial" pitchFamily="34" charset="0"/>
                <a:cs typeface="Arial" pitchFamily="34" charset="0"/>
              </a:rPr>
              <a:t> </a:t>
            </a:r>
            <a:r>
              <a:rPr lang="en-US" dirty="0" err="1" smtClean="0">
                <a:latin typeface="Arial" pitchFamily="34" charset="0"/>
                <a:cs typeface="Arial" pitchFamily="34" charset="0"/>
              </a:rPr>
              <a:t>mắt</a:t>
            </a:r>
            <a:endParaRPr lang="en-US" dirty="0" smtClean="0">
              <a:latin typeface="Arial" pitchFamily="34" charset="0"/>
              <a:cs typeface="Arial" pitchFamily="34" charset="0"/>
            </a:endParaRPr>
          </a:p>
          <a:p>
            <a:r>
              <a:rPr lang="vi-VN" dirty="0">
                <a:latin typeface="Arial" pitchFamily="34" charset="0"/>
                <a:cs typeface="Arial" pitchFamily="34" charset="0"/>
              </a:rPr>
              <a:t>37. Động mạch thông </a:t>
            </a:r>
            <a:r>
              <a:rPr lang="vi-VN" dirty="0" smtClean="0">
                <a:latin typeface="Arial" pitchFamily="34" charset="0"/>
                <a:cs typeface="Arial" pitchFamily="34" charset="0"/>
              </a:rPr>
              <a:t>trước</a:t>
            </a:r>
            <a:endParaRPr lang="en-US" dirty="0" smtClean="0">
              <a:latin typeface="Arial" pitchFamily="34" charset="0"/>
              <a:cs typeface="Arial" pitchFamily="34" charset="0"/>
            </a:endParaRPr>
          </a:p>
          <a:p>
            <a:r>
              <a:rPr lang="pt-BR" dirty="0">
                <a:latin typeface="Arial" pitchFamily="34" charset="0"/>
                <a:cs typeface="Arial" pitchFamily="34" charset="0"/>
              </a:rPr>
              <a:t>38. Động mạch não </a:t>
            </a:r>
            <a:r>
              <a:rPr lang="pt-BR" dirty="0" smtClean="0">
                <a:latin typeface="Arial" pitchFamily="34" charset="0"/>
                <a:cs typeface="Arial" pitchFamily="34" charset="0"/>
              </a:rPr>
              <a:t>trước</a:t>
            </a:r>
          </a:p>
          <a:p>
            <a:r>
              <a:rPr lang="pt-BR" dirty="0">
                <a:latin typeface="Arial" pitchFamily="34" charset="0"/>
                <a:cs typeface="Arial" pitchFamily="34" charset="0"/>
              </a:rPr>
              <a:t>39. Động mạch não </a:t>
            </a:r>
            <a:r>
              <a:rPr lang="pt-BR" dirty="0" smtClean="0">
                <a:latin typeface="Arial" pitchFamily="34" charset="0"/>
                <a:cs typeface="Arial" pitchFamily="34" charset="0"/>
              </a:rPr>
              <a:t>giữa</a:t>
            </a:r>
          </a:p>
          <a:p>
            <a:r>
              <a:rPr lang="en-US" dirty="0">
                <a:latin typeface="Arial" pitchFamily="34" charset="0"/>
                <a:cs typeface="Arial" pitchFamily="34" charset="0"/>
              </a:rPr>
              <a:t>40.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mạch</a:t>
            </a:r>
            <a:r>
              <a:rPr lang="en-US" dirty="0">
                <a:latin typeface="Arial" pitchFamily="34" charset="0"/>
                <a:cs typeface="Arial" pitchFamily="34" charset="0"/>
              </a:rPr>
              <a:t> </a:t>
            </a:r>
            <a:r>
              <a:rPr lang="en-US" dirty="0" err="1">
                <a:latin typeface="Arial" pitchFamily="34" charset="0"/>
                <a:cs typeface="Arial" pitchFamily="34" charset="0"/>
              </a:rPr>
              <a:t>màng</a:t>
            </a:r>
            <a:r>
              <a:rPr lang="en-US" dirty="0">
                <a:latin typeface="Arial" pitchFamily="34" charset="0"/>
                <a:cs typeface="Arial" pitchFamily="34" charset="0"/>
              </a:rPr>
              <a:t> </a:t>
            </a:r>
            <a:r>
              <a:rPr lang="en-US" dirty="0" err="1">
                <a:latin typeface="Arial" pitchFamily="34" charset="0"/>
                <a:cs typeface="Arial" pitchFamily="34" charset="0"/>
              </a:rPr>
              <a:t>não</a:t>
            </a:r>
            <a:r>
              <a:rPr lang="en-US" dirty="0">
                <a:latin typeface="Arial" pitchFamily="34" charset="0"/>
                <a:cs typeface="Arial" pitchFamily="34" charset="0"/>
              </a:rPr>
              <a:t> </a:t>
            </a:r>
            <a:r>
              <a:rPr lang="en-US" dirty="0" err="1">
                <a:latin typeface="Arial" pitchFamily="34" charset="0"/>
                <a:cs typeface="Arial" pitchFamily="34" charset="0"/>
              </a:rPr>
              <a:t>giữa</a:t>
            </a:r>
            <a:r>
              <a:rPr lang="en-US" dirty="0">
                <a:latin typeface="Arial" pitchFamily="34" charset="0"/>
                <a:cs typeface="Arial" pitchFamily="34" charset="0"/>
              </a:rPr>
              <a:t> </a:t>
            </a:r>
            <a:r>
              <a:rPr lang="en-US" dirty="0" err="1" smtClean="0">
                <a:latin typeface="Arial" pitchFamily="34" charset="0"/>
                <a:cs typeface="Arial" pitchFamily="34" charset="0"/>
              </a:rPr>
              <a:t>trái</a:t>
            </a:r>
            <a:endParaRPr lang="en-US" dirty="0" smtClean="0">
              <a:latin typeface="Arial" pitchFamily="34" charset="0"/>
              <a:cs typeface="Arial" pitchFamily="34" charset="0"/>
            </a:endParaRPr>
          </a:p>
          <a:p>
            <a:r>
              <a:rPr lang="pt-BR" dirty="0">
                <a:latin typeface="Arial" pitchFamily="34" charset="0"/>
                <a:cs typeface="Arial" pitchFamily="34" charset="0"/>
              </a:rPr>
              <a:t>41. Động mạch não </a:t>
            </a:r>
            <a:r>
              <a:rPr lang="pt-BR" dirty="0" smtClean="0">
                <a:latin typeface="Arial" pitchFamily="34" charset="0"/>
                <a:cs typeface="Arial" pitchFamily="34" charset="0"/>
              </a:rPr>
              <a:t>sau</a:t>
            </a:r>
          </a:p>
          <a:p>
            <a:r>
              <a:rPr lang="pt-BR" dirty="0">
                <a:latin typeface="Arial" pitchFamily="34" charset="0"/>
                <a:cs typeface="Arial" pitchFamily="34" charset="0"/>
              </a:rPr>
              <a:t>42. Động mạch tiểu não </a:t>
            </a:r>
            <a:r>
              <a:rPr lang="pt-BR" dirty="0" smtClean="0">
                <a:latin typeface="Arial" pitchFamily="34" charset="0"/>
                <a:cs typeface="Arial" pitchFamily="34" charset="0"/>
              </a:rPr>
              <a:t>trên</a:t>
            </a:r>
          </a:p>
          <a:p>
            <a:r>
              <a:rPr lang="en-US" dirty="0">
                <a:latin typeface="Arial" pitchFamily="34" charset="0"/>
                <a:cs typeface="Arial" pitchFamily="34" charset="0"/>
              </a:rPr>
              <a:t>43. </a:t>
            </a:r>
            <a:r>
              <a:rPr lang="en-US" dirty="0" err="1">
                <a:latin typeface="Arial" pitchFamily="34" charset="0"/>
                <a:cs typeface="Arial" pitchFamily="34" charset="0"/>
              </a:rPr>
              <a:t>Động</a:t>
            </a:r>
            <a:r>
              <a:rPr lang="en-US" dirty="0">
                <a:latin typeface="Arial" pitchFamily="34" charset="0"/>
                <a:cs typeface="Arial" pitchFamily="34" charset="0"/>
              </a:rPr>
              <a:t> </a:t>
            </a:r>
            <a:r>
              <a:rPr lang="en-US" dirty="0" err="1">
                <a:latin typeface="Arial" pitchFamily="34" charset="0"/>
                <a:cs typeface="Arial" pitchFamily="34" charset="0"/>
              </a:rPr>
              <a:t>mạch</a:t>
            </a:r>
            <a:r>
              <a:rPr lang="en-US" dirty="0">
                <a:latin typeface="Arial" pitchFamily="34" charset="0"/>
                <a:cs typeface="Arial" pitchFamily="34" charset="0"/>
              </a:rPr>
              <a:t> </a:t>
            </a:r>
            <a:r>
              <a:rPr lang="en-US" dirty="0" err="1">
                <a:latin typeface="Arial" pitchFamily="34" charset="0"/>
                <a:cs typeface="Arial" pitchFamily="34" charset="0"/>
              </a:rPr>
              <a:t>nền</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38737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vi-VN" dirty="0" smtClean="0">
                <a:latin typeface="Arial" pitchFamily="34" charset="0"/>
                <a:cs typeface="Arial" pitchFamily="34" charset="0"/>
              </a:rPr>
              <a:t>Mất </a:t>
            </a:r>
            <a:r>
              <a:rPr lang="vi-VN" dirty="0">
                <a:latin typeface="Arial" pitchFamily="34" charset="0"/>
                <a:cs typeface="Arial" pitchFamily="34" charset="0"/>
              </a:rPr>
              <a:t>thị </a:t>
            </a:r>
            <a:r>
              <a:rPr lang="vi-VN" dirty="0" smtClean="0">
                <a:latin typeface="Arial" pitchFamily="34" charset="0"/>
                <a:cs typeface="Arial" pitchFamily="34" charset="0"/>
              </a:rPr>
              <a:t>lực </a:t>
            </a:r>
            <a:r>
              <a:rPr lang="vi-VN" dirty="0">
                <a:latin typeface="Arial" pitchFamily="34" charset="0"/>
                <a:cs typeface="Arial" pitchFamily="34" charset="0"/>
              </a:rPr>
              <a:t>sau  phẫu thuật </a:t>
            </a:r>
            <a:r>
              <a:rPr lang="vi-VN" dirty="0" smtClean="0">
                <a:latin typeface="Arial" pitchFamily="34" charset="0"/>
                <a:cs typeface="Arial" pitchFamily="34" charset="0"/>
              </a:rPr>
              <a:t> </a:t>
            </a:r>
            <a:r>
              <a:rPr lang="en-US" dirty="0" err="1" smtClean="0">
                <a:latin typeface="Arial" pitchFamily="34" charset="0"/>
                <a:cs typeface="Arial" pitchFamily="34" charset="0"/>
              </a:rPr>
              <a:t>gặp</a:t>
            </a:r>
            <a:r>
              <a:rPr lang="en-US" dirty="0" smtClean="0">
                <a:latin typeface="Arial" pitchFamily="34" charset="0"/>
                <a:cs typeface="Arial" pitchFamily="34" charset="0"/>
              </a:rPr>
              <a:t>  ở </a:t>
            </a:r>
            <a:r>
              <a:rPr lang="vi-VN" dirty="0" smtClean="0">
                <a:latin typeface="Arial" pitchFamily="34" charset="0"/>
                <a:cs typeface="Arial" pitchFamily="34" charset="0"/>
              </a:rPr>
              <a:t>phẩu </a:t>
            </a:r>
            <a:r>
              <a:rPr lang="vi-VN" dirty="0">
                <a:latin typeface="Arial" pitchFamily="34" charset="0"/>
                <a:cs typeface="Arial" pitchFamily="34" charset="0"/>
              </a:rPr>
              <a:t>thuật cột sống, tim mạch và </a:t>
            </a:r>
            <a:r>
              <a:rPr lang="vi-VN" dirty="0" smtClean="0">
                <a:latin typeface="Arial" pitchFamily="34" charset="0"/>
                <a:cs typeface="Arial" pitchFamily="34" charset="0"/>
              </a:rPr>
              <a:t>đầu </a:t>
            </a:r>
            <a:r>
              <a:rPr lang="vi-VN" dirty="0">
                <a:latin typeface="Arial" pitchFamily="34" charset="0"/>
                <a:cs typeface="Arial" pitchFamily="34" charset="0"/>
              </a:rPr>
              <a:t>–cổ (5</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r>
              <a:rPr lang="vi-VN" dirty="0" smtClean="0">
                <a:latin typeface="Arial" pitchFamily="34" charset="0"/>
                <a:cs typeface="Arial" pitchFamily="34" charset="0"/>
              </a:rPr>
              <a:t>Phẩu </a:t>
            </a:r>
            <a:r>
              <a:rPr lang="vi-VN" dirty="0">
                <a:latin typeface="Arial" pitchFamily="34" charset="0"/>
                <a:cs typeface="Arial" pitchFamily="34" charset="0"/>
              </a:rPr>
              <a:t>thuật tim </a:t>
            </a:r>
            <a:r>
              <a:rPr lang="vi-VN" dirty="0" smtClean="0">
                <a:latin typeface="Arial" pitchFamily="34" charset="0"/>
                <a:cs typeface="Arial" pitchFamily="34" charset="0"/>
              </a:rPr>
              <a:t>8.64</a:t>
            </a:r>
            <a:r>
              <a:rPr lang="en-US" dirty="0" smtClean="0">
                <a:latin typeface="Arial" pitchFamily="34" charset="0"/>
                <a:cs typeface="Arial" pitchFamily="34" charset="0"/>
              </a:rPr>
              <a:t>, </a:t>
            </a:r>
            <a:r>
              <a:rPr lang="en-US" dirty="0" err="1" smtClean="0">
                <a:latin typeface="Arial" pitchFamily="34" charset="0"/>
                <a:cs typeface="Arial" pitchFamily="34" charset="0"/>
              </a:rPr>
              <a:t>Cột</a:t>
            </a:r>
            <a:r>
              <a:rPr lang="en-US" dirty="0" smtClean="0">
                <a:latin typeface="Arial" pitchFamily="34" charset="0"/>
                <a:cs typeface="Arial" pitchFamily="34" charset="0"/>
              </a:rPr>
              <a:t> </a:t>
            </a:r>
            <a:r>
              <a:rPr lang="en-US" dirty="0" err="1" smtClean="0">
                <a:latin typeface="Arial" pitchFamily="34" charset="0"/>
                <a:cs typeface="Arial" pitchFamily="34" charset="0"/>
              </a:rPr>
              <a:t>sống</a:t>
            </a:r>
            <a:r>
              <a:rPr lang="en-US" dirty="0" smtClean="0">
                <a:latin typeface="Arial" pitchFamily="34" charset="0"/>
                <a:cs typeface="Arial" pitchFamily="34" charset="0"/>
              </a:rPr>
              <a:t> :</a:t>
            </a:r>
            <a:r>
              <a:rPr lang="vi-VN" dirty="0" smtClean="0">
                <a:latin typeface="Arial" pitchFamily="34" charset="0"/>
                <a:cs typeface="Arial" pitchFamily="34" charset="0"/>
              </a:rPr>
              <a:t>3.09</a:t>
            </a:r>
            <a:r>
              <a:rPr lang="en-US" dirty="0" smtClean="0">
                <a:latin typeface="Arial" pitchFamily="34" charset="0"/>
                <a:cs typeface="Arial" pitchFamily="34" charset="0"/>
              </a:rPr>
              <a:t>,</a:t>
            </a:r>
            <a:r>
              <a:rPr lang="fr-FR" dirty="0" smtClean="0">
                <a:latin typeface="Arial" pitchFamily="34" charset="0"/>
                <a:cs typeface="Arial" pitchFamily="34" charset="0"/>
              </a:rPr>
              <a:t> </a:t>
            </a:r>
            <a:r>
              <a:rPr lang="fr-FR" dirty="0" err="1" smtClean="0">
                <a:latin typeface="Arial" pitchFamily="34" charset="0"/>
                <a:cs typeface="Arial" pitchFamily="34" charset="0"/>
              </a:rPr>
              <a:t>Ruột</a:t>
            </a:r>
            <a:r>
              <a:rPr lang="fr-FR" dirty="0" smtClean="0">
                <a:latin typeface="Arial" pitchFamily="34" charset="0"/>
                <a:cs typeface="Arial" pitchFamily="34" charset="0"/>
              </a:rPr>
              <a:t> </a:t>
            </a:r>
            <a:r>
              <a:rPr lang="fr-FR" dirty="0" err="1" smtClean="0">
                <a:latin typeface="Arial" pitchFamily="34" charset="0"/>
                <a:cs typeface="Arial" pitchFamily="34" charset="0"/>
              </a:rPr>
              <a:t>thừa</a:t>
            </a:r>
            <a:r>
              <a:rPr lang="fr-FR" dirty="0" smtClean="0">
                <a:latin typeface="Arial" pitchFamily="34" charset="0"/>
                <a:cs typeface="Arial" pitchFamily="34" charset="0"/>
              </a:rPr>
              <a:t> 0.12 </a:t>
            </a:r>
            <a:r>
              <a:rPr lang="fr-FR" dirty="0">
                <a:latin typeface="Arial" pitchFamily="34" charset="0"/>
                <a:cs typeface="Arial" pitchFamily="34" charset="0"/>
              </a:rPr>
              <a:t>/10000 </a:t>
            </a:r>
            <a:r>
              <a:rPr lang="vi-VN" dirty="0" smtClean="0">
                <a:latin typeface="Arial" pitchFamily="34" charset="0"/>
                <a:cs typeface="Arial" pitchFamily="34" charset="0"/>
              </a:rPr>
              <a:t>.(</a:t>
            </a:r>
            <a:r>
              <a:rPr lang="vi-VN" dirty="0">
                <a:latin typeface="Arial" pitchFamily="34" charset="0"/>
                <a:cs typeface="Arial" pitchFamily="34" charset="0"/>
              </a:rPr>
              <a:t>4</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r>
              <a:rPr lang="en-US" dirty="0" smtClean="0">
                <a:latin typeface="Arial" pitchFamily="34" charset="0"/>
                <a:cs typeface="Arial" pitchFamily="34" charset="0"/>
              </a:rPr>
              <a:t>N</a:t>
            </a:r>
            <a:r>
              <a:rPr lang="vi-VN" dirty="0" smtClean="0">
                <a:latin typeface="Arial" pitchFamily="34" charset="0"/>
                <a:cs typeface="Arial" pitchFamily="34" charset="0"/>
              </a:rPr>
              <a:t>guyên </a:t>
            </a:r>
            <a:r>
              <a:rPr lang="vi-VN" dirty="0">
                <a:latin typeface="Arial" pitchFamily="34" charset="0"/>
                <a:cs typeface="Arial" pitchFamily="34" charset="0"/>
              </a:rPr>
              <a:t>nhân </a:t>
            </a:r>
            <a:r>
              <a:rPr lang="en-US" dirty="0" smtClean="0">
                <a:latin typeface="Arial" pitchFamily="34" charset="0"/>
                <a:cs typeface="Arial" pitchFamily="34" charset="0"/>
              </a:rPr>
              <a:t>:</a:t>
            </a:r>
            <a:r>
              <a:rPr lang="vi-VN" dirty="0" smtClean="0">
                <a:latin typeface="Arial" pitchFamily="34" charset="0"/>
                <a:cs typeface="Arial" pitchFamily="34" charset="0"/>
              </a:rPr>
              <a:t>thiếu </a:t>
            </a:r>
            <a:r>
              <a:rPr lang="vi-VN" dirty="0">
                <a:latin typeface="Arial" pitchFamily="34" charset="0"/>
                <a:cs typeface="Arial" pitchFamily="34" charset="0"/>
              </a:rPr>
              <a:t>máu cục bộ thần kinh mắt , tắc động mạch võng mạc trung tâm, mù vỏ não </a:t>
            </a:r>
            <a:r>
              <a:rPr lang="en-US" dirty="0" smtClean="0">
                <a:latin typeface="Arial" pitchFamily="34" charset="0"/>
                <a:cs typeface="Arial" pitchFamily="34" charset="0"/>
              </a:rPr>
              <a:t>,</a:t>
            </a:r>
            <a:r>
              <a:rPr lang="vi-VN" dirty="0" smtClean="0">
                <a:latin typeface="Arial" pitchFamily="34" charset="0"/>
                <a:cs typeface="Arial" pitchFamily="34" charset="0"/>
              </a:rPr>
              <a:t> </a:t>
            </a:r>
            <a:r>
              <a:rPr lang="vi-VN" dirty="0">
                <a:latin typeface="Arial" pitchFamily="34" charset="0"/>
                <a:cs typeface="Arial" pitchFamily="34" charset="0"/>
              </a:rPr>
              <a:t>sang thương mắt (2</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vi-VN" sz="1300" dirty="0">
                <a:latin typeface="Arial" pitchFamily="34" charset="0"/>
                <a:cs typeface="Arial" pitchFamily="34" charset="0"/>
              </a:rPr>
              <a:t> 5.	Shmygalev S1, Heller AR (2011).  Perioperative visual loss after nonocular surgery.  Opthalmologe 108(11):</a:t>
            </a:r>
            <a:r>
              <a:rPr lang="vi-VN" sz="1300" dirty="0" smtClean="0">
                <a:latin typeface="Arial" pitchFamily="34" charset="0"/>
                <a:cs typeface="Arial" pitchFamily="34" charset="0"/>
              </a:rPr>
              <a:t>1067-76</a:t>
            </a:r>
          </a:p>
          <a:p>
            <a:r>
              <a:rPr lang="vi-VN" dirty="0" smtClean="0">
                <a:latin typeface="Arial" pitchFamily="34" charset="0"/>
                <a:cs typeface="Arial" pitchFamily="34" charset="0"/>
              </a:rPr>
              <a:t> </a:t>
            </a:r>
            <a:r>
              <a:rPr lang="en-US" sz="1300" dirty="0" smtClean="0">
                <a:latin typeface="Arial" pitchFamily="34" charset="0"/>
                <a:cs typeface="Arial" pitchFamily="34" charset="0"/>
              </a:rPr>
              <a:t>4.	</a:t>
            </a:r>
            <a:r>
              <a:rPr lang="en-US" sz="1300" dirty="0" err="1" smtClean="0">
                <a:latin typeface="Arial" pitchFamily="34" charset="0"/>
                <a:cs typeface="Arial" pitchFamily="34" charset="0"/>
              </a:rPr>
              <a:t>Shen</a:t>
            </a:r>
            <a:r>
              <a:rPr lang="en-US" sz="1300" dirty="0" smtClean="0">
                <a:latin typeface="Arial" pitchFamily="34" charset="0"/>
                <a:cs typeface="Arial" pitchFamily="34" charset="0"/>
              </a:rPr>
              <a:t> Y1, Drum M, Roth S .(2009).The prevalence of perioperative visual loss in the United States: a 10-year study from 1996 to 2005 of spinal, orthopedic, cardiac, and general surgery. </a:t>
            </a:r>
            <a:r>
              <a:rPr lang="en-US" sz="1300" dirty="0" err="1" smtClean="0">
                <a:latin typeface="Arial" pitchFamily="34" charset="0"/>
                <a:cs typeface="Arial" pitchFamily="34" charset="0"/>
              </a:rPr>
              <a:t>Anesth</a:t>
            </a:r>
            <a:r>
              <a:rPr lang="en-US" sz="1300" dirty="0" smtClean="0">
                <a:latin typeface="Arial" pitchFamily="34" charset="0"/>
                <a:cs typeface="Arial" pitchFamily="34" charset="0"/>
              </a:rPr>
              <a:t> Analg.2009 Nov;109(5):1534-45</a:t>
            </a:r>
          </a:p>
          <a:p>
            <a:r>
              <a:rPr lang="en-US" sz="1300" dirty="0" smtClean="0"/>
              <a:t>2</a:t>
            </a:r>
            <a:r>
              <a:rPr lang="en-US" sz="1300" dirty="0"/>
              <a:t>.	Berg KT1, Harrison AR, Lee MS.( 2010)  Perioperative visual loss in ocular and </a:t>
            </a:r>
            <a:r>
              <a:rPr lang="en-US" sz="1300" dirty="0" err="1"/>
              <a:t>nonocular</a:t>
            </a:r>
            <a:r>
              <a:rPr lang="en-US" sz="1300" dirty="0"/>
              <a:t> </a:t>
            </a:r>
            <a:r>
              <a:rPr lang="en-US" sz="1300" dirty="0" err="1"/>
              <a:t>surgery.Clin</a:t>
            </a:r>
            <a:r>
              <a:rPr lang="en-US" sz="1300" dirty="0"/>
              <a:t> </a:t>
            </a:r>
            <a:r>
              <a:rPr lang="en-US" sz="1300" dirty="0" err="1"/>
              <a:t>Opthalmol</a:t>
            </a:r>
            <a:r>
              <a:rPr lang="en-US" sz="1300" dirty="0"/>
              <a:t>. Jun 24;4:531-46.</a:t>
            </a:r>
          </a:p>
          <a:p>
            <a:endParaRPr lang="en-US" sz="1300" dirty="0"/>
          </a:p>
        </p:txBody>
      </p:sp>
      <p:sp>
        <p:nvSpPr>
          <p:cNvPr id="3" name="Title 2"/>
          <p:cNvSpPr>
            <a:spLocks noGrp="1"/>
          </p:cNvSpPr>
          <p:nvPr>
            <p:ph type="title"/>
          </p:nvPr>
        </p:nvSpPr>
        <p:spPr/>
        <p:txBody>
          <a:bodyPr>
            <a:normAutofit fontScale="90000"/>
          </a:bodyPr>
          <a:lstStyle/>
          <a:p>
            <a:r>
              <a:rPr lang="en-US" dirty="0" smtClean="0">
                <a:solidFill>
                  <a:srgbClr val="FF0000"/>
                </a:solidFill>
                <a:latin typeface="Times New Roman" pitchFamily="18" charset="0"/>
                <a:cs typeface="Times New Roman" pitchFamily="18" charset="0"/>
              </a:rPr>
              <a:t> 1- </a:t>
            </a:r>
            <a:r>
              <a:rPr lang="vi-VN" dirty="0" smtClean="0">
                <a:solidFill>
                  <a:srgbClr val="FF0000"/>
                </a:solidFill>
                <a:latin typeface="Times New Roman" pitchFamily="18" charset="0"/>
                <a:cs typeface="Times New Roman" pitchFamily="18" charset="0"/>
              </a:rPr>
              <a:t>Đặt </a:t>
            </a:r>
            <a:r>
              <a:rPr lang="vi-VN" dirty="0">
                <a:solidFill>
                  <a:srgbClr val="FF0000"/>
                </a:solidFill>
                <a:latin typeface="Times New Roman" pitchFamily="18" charset="0"/>
                <a:cs typeface="Times New Roman" pitchFamily="18" charset="0"/>
              </a:rPr>
              <a:t>vấn đề</a:t>
            </a:r>
            <a:br>
              <a:rPr lang="vi-VN"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34567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vi-VN" sz="1800" dirty="0">
                <a:latin typeface="Arial" pitchFamily="34" charset="0"/>
                <a:cs typeface="Arial" pitchFamily="34" charset="0"/>
              </a:rPr>
              <a:t>Hình </a:t>
            </a:r>
            <a:r>
              <a:rPr lang="vi-VN" sz="1800" dirty="0" smtClean="0">
                <a:latin typeface="Arial" pitchFamily="34" charset="0"/>
                <a:cs typeface="Arial" pitchFamily="34" charset="0"/>
              </a:rPr>
              <a:t>: </a:t>
            </a:r>
            <a:r>
              <a:rPr lang="vi-VN" sz="1800" dirty="0">
                <a:latin typeface="Arial" pitchFamily="34" charset="0"/>
                <a:cs typeface="Arial" pitchFamily="34" charset="0"/>
              </a:rPr>
              <a:t>Phân đoạn động mạch cảnh theo Bouthillier</a:t>
            </a:r>
            <a:br>
              <a:rPr lang="vi-VN" sz="1800" dirty="0">
                <a:latin typeface="Arial" pitchFamily="34" charset="0"/>
                <a:cs typeface="Arial" pitchFamily="34" charset="0"/>
              </a:rPr>
            </a:br>
            <a:r>
              <a:rPr lang="vi-VN" sz="1800" dirty="0">
                <a:latin typeface="Arial" pitchFamily="34" charset="0"/>
                <a:cs typeface="Arial" pitchFamily="34" charset="0"/>
              </a:rPr>
              <a:t>( Nguồn: Anne G.Osborn (1999) Diagnostic Cerebral Angiography </a:t>
            </a:r>
            <a:r>
              <a:rPr lang="vi-VN" dirty="0"/>
              <a:t>)</a:t>
            </a:r>
            <a:br>
              <a:rPr lang="vi-VN" dirty="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3400" y="1295400"/>
            <a:ext cx="76962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504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vi-VN" sz="2000" dirty="0">
                <a:latin typeface="Arial" pitchFamily="34" charset="0"/>
                <a:cs typeface="Arial" pitchFamily="34" charset="0"/>
              </a:rPr>
              <a:t>Hình </a:t>
            </a:r>
            <a:r>
              <a:rPr lang="vi-VN" sz="2000" dirty="0" smtClean="0">
                <a:latin typeface="Arial" pitchFamily="34" charset="0"/>
                <a:cs typeface="Arial" pitchFamily="34" charset="0"/>
              </a:rPr>
              <a:t> </a:t>
            </a:r>
            <a:r>
              <a:rPr lang="vi-VN" sz="2000" dirty="0">
                <a:latin typeface="Arial" pitchFamily="34" charset="0"/>
                <a:cs typeface="Arial" pitchFamily="34" charset="0"/>
              </a:rPr>
              <a:t>: Hình động mạch cảnh trong chụp tư thế nghiêng, thì động mạch sớm</a:t>
            </a:r>
            <a:br>
              <a:rPr lang="vi-VN" sz="2000" dirty="0">
                <a:latin typeface="Arial" pitchFamily="34" charset="0"/>
                <a:cs typeface="Arial" pitchFamily="34" charset="0"/>
              </a:rPr>
            </a:br>
            <a:r>
              <a:rPr lang="vi-VN" sz="2000" dirty="0">
                <a:latin typeface="Arial" pitchFamily="34" charset="0"/>
                <a:cs typeface="Arial" pitchFamily="34" charset="0"/>
              </a:rPr>
              <a:t>( Nguồn: Anne G.Osborn (1999) Diagnostic Cerebral Angiography )</a:t>
            </a:r>
            <a:br>
              <a:rPr lang="vi-VN" sz="2000" dirty="0">
                <a:latin typeface="Arial" pitchFamily="34" charset="0"/>
                <a:cs typeface="Arial" pitchFamily="34" charset="0"/>
              </a:rPr>
            </a:br>
            <a:r>
              <a:rPr lang="vi-VN" sz="2000" dirty="0">
                <a:latin typeface="Arial" pitchFamily="34" charset="0"/>
                <a:cs typeface="Arial" pitchFamily="34" charset="0"/>
              </a:rPr>
              <a:t/>
            </a:r>
            <a:br>
              <a:rPr lang="vi-VN" sz="2000" dirty="0">
                <a:latin typeface="Arial" pitchFamily="34" charset="0"/>
                <a:cs typeface="Arial" pitchFamily="34" charset="0"/>
              </a:rPr>
            </a:br>
            <a:endParaRPr lang="en-US" sz="2000" dirty="0">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2400" y="2057400"/>
            <a:ext cx="4600000" cy="3657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953000" y="2971800"/>
            <a:ext cx="4191000" cy="2031325"/>
          </a:xfrm>
          <a:prstGeom prst="rect">
            <a:avLst/>
          </a:prstGeom>
          <a:noFill/>
        </p:spPr>
        <p:txBody>
          <a:bodyPr wrap="square" rtlCol="0">
            <a:spAutoFit/>
          </a:bodyPr>
          <a:lstStyle/>
          <a:p>
            <a:r>
              <a:rPr lang="vi-VN" dirty="0" smtClean="0"/>
              <a:t> </a:t>
            </a:r>
            <a:r>
              <a:rPr lang="vi-VN" b="1" dirty="0">
                <a:latin typeface="Arial" pitchFamily="34" charset="0"/>
                <a:cs typeface="Arial" pitchFamily="34" charset="0"/>
              </a:rPr>
              <a:t>1 - động mạch cảnh </a:t>
            </a:r>
            <a:r>
              <a:rPr lang="vi-VN" b="1" dirty="0" smtClean="0">
                <a:latin typeface="Arial" pitchFamily="34" charset="0"/>
                <a:cs typeface="Arial" pitchFamily="34" charset="0"/>
              </a:rPr>
              <a:t>trong</a:t>
            </a:r>
            <a:endParaRPr lang="en-US" b="1" dirty="0" smtClean="0">
              <a:latin typeface="Arial" pitchFamily="34" charset="0"/>
              <a:cs typeface="Arial" pitchFamily="34" charset="0"/>
            </a:endParaRPr>
          </a:p>
          <a:p>
            <a:r>
              <a:rPr lang="vi-VN" b="1" dirty="0" smtClean="0">
                <a:latin typeface="Arial" pitchFamily="34" charset="0"/>
                <a:cs typeface="Arial" pitchFamily="34" charset="0"/>
              </a:rPr>
              <a:t> </a:t>
            </a:r>
            <a:r>
              <a:rPr lang="vi-VN" b="1" dirty="0">
                <a:latin typeface="Arial" pitchFamily="34" charset="0"/>
                <a:cs typeface="Arial" pitchFamily="34" charset="0"/>
              </a:rPr>
              <a:t>2 – động mạch mắt</a:t>
            </a:r>
            <a:r>
              <a:rPr lang="vi-VN" b="1" dirty="0" smtClean="0">
                <a:latin typeface="Arial" pitchFamily="34" charset="0"/>
                <a:cs typeface="Arial" pitchFamily="34" charset="0"/>
              </a:rPr>
              <a:t>;</a:t>
            </a:r>
            <a:endParaRPr lang="en-US" b="1" dirty="0" smtClean="0">
              <a:latin typeface="Arial" pitchFamily="34" charset="0"/>
              <a:cs typeface="Arial" pitchFamily="34" charset="0"/>
            </a:endParaRPr>
          </a:p>
          <a:p>
            <a:r>
              <a:rPr lang="vi-VN" b="1" dirty="0" smtClean="0">
                <a:latin typeface="Arial" pitchFamily="34" charset="0"/>
                <a:cs typeface="Arial" pitchFamily="34" charset="0"/>
              </a:rPr>
              <a:t> </a:t>
            </a:r>
            <a:r>
              <a:rPr lang="vi-VN" b="1" dirty="0">
                <a:latin typeface="Arial" pitchFamily="34" charset="0"/>
                <a:cs typeface="Arial" pitchFamily="34" charset="0"/>
              </a:rPr>
              <a:t>3 – động mạch thông </a:t>
            </a:r>
            <a:r>
              <a:rPr lang="vi-VN" b="1" dirty="0" smtClean="0">
                <a:latin typeface="Arial" pitchFamily="34" charset="0"/>
                <a:cs typeface="Arial" pitchFamily="34" charset="0"/>
              </a:rPr>
              <a:t>sau</a:t>
            </a:r>
            <a:endParaRPr lang="en-US" b="1" dirty="0" smtClean="0">
              <a:latin typeface="Arial" pitchFamily="34" charset="0"/>
              <a:cs typeface="Arial" pitchFamily="34" charset="0"/>
            </a:endParaRPr>
          </a:p>
          <a:p>
            <a:r>
              <a:rPr lang="vi-VN" b="1" dirty="0" smtClean="0">
                <a:latin typeface="Arial" pitchFamily="34" charset="0"/>
                <a:cs typeface="Arial" pitchFamily="34" charset="0"/>
              </a:rPr>
              <a:t> </a:t>
            </a:r>
            <a:r>
              <a:rPr lang="vi-VN" b="1" dirty="0">
                <a:latin typeface="Arial" pitchFamily="34" charset="0"/>
                <a:cs typeface="Arial" pitchFamily="34" charset="0"/>
              </a:rPr>
              <a:t>4 – động mạch mạc não </a:t>
            </a:r>
            <a:r>
              <a:rPr lang="en-US" b="1" dirty="0" smtClean="0">
                <a:latin typeface="Arial" pitchFamily="34" charset="0"/>
                <a:cs typeface="Arial" pitchFamily="34" charset="0"/>
              </a:rPr>
              <a:t>t</a:t>
            </a:r>
            <a:r>
              <a:rPr lang="vi-VN" b="1" dirty="0" smtClean="0">
                <a:latin typeface="Arial" pitchFamily="34" charset="0"/>
                <a:cs typeface="Arial" pitchFamily="34" charset="0"/>
              </a:rPr>
              <a:t>rước </a:t>
            </a:r>
            <a:endParaRPr lang="en-US" b="1" dirty="0" smtClean="0">
              <a:latin typeface="Arial" pitchFamily="34" charset="0"/>
              <a:cs typeface="Arial" pitchFamily="34" charset="0"/>
            </a:endParaRPr>
          </a:p>
          <a:p>
            <a:r>
              <a:rPr lang="vi-VN" b="1" dirty="0" smtClean="0">
                <a:latin typeface="Arial" pitchFamily="34" charset="0"/>
                <a:cs typeface="Arial" pitchFamily="34" charset="0"/>
              </a:rPr>
              <a:t>5 – động mạch não trước đoạn A2</a:t>
            </a:r>
            <a:endParaRPr lang="en-US" b="1" dirty="0" smtClean="0">
              <a:latin typeface="Arial" pitchFamily="34" charset="0"/>
              <a:cs typeface="Arial" pitchFamily="34" charset="0"/>
            </a:endParaRPr>
          </a:p>
          <a:p>
            <a:r>
              <a:rPr lang="vi-VN" b="1" dirty="0" smtClean="0">
                <a:latin typeface="Arial" pitchFamily="34" charset="0"/>
                <a:cs typeface="Arial" pitchFamily="34" charset="0"/>
              </a:rPr>
              <a:t> </a:t>
            </a:r>
            <a:r>
              <a:rPr lang="vi-VN" b="1" dirty="0">
                <a:latin typeface="Arial" pitchFamily="34" charset="0"/>
                <a:cs typeface="Arial" pitchFamily="34" charset="0"/>
              </a:rPr>
              <a:t>6 – động mạch quanh </a:t>
            </a:r>
            <a:r>
              <a:rPr lang="vi-VN" b="1" dirty="0" smtClean="0">
                <a:latin typeface="Arial" pitchFamily="34" charset="0"/>
                <a:cs typeface="Arial" pitchFamily="34" charset="0"/>
              </a:rPr>
              <a:t>chai</a:t>
            </a:r>
            <a:endParaRPr lang="en-US" b="1" dirty="0" smtClean="0">
              <a:latin typeface="Arial" pitchFamily="34" charset="0"/>
              <a:cs typeface="Arial" pitchFamily="34" charset="0"/>
            </a:endParaRPr>
          </a:p>
          <a:p>
            <a:r>
              <a:rPr lang="vi-VN" b="1" dirty="0" smtClean="0">
                <a:latin typeface="Arial" pitchFamily="34" charset="0"/>
                <a:cs typeface="Arial" pitchFamily="34" charset="0"/>
              </a:rPr>
              <a:t> </a:t>
            </a:r>
            <a:r>
              <a:rPr lang="vi-VN" b="1" dirty="0">
                <a:latin typeface="Arial" pitchFamily="34" charset="0"/>
                <a:cs typeface="Arial" pitchFamily="34" charset="0"/>
              </a:rPr>
              <a:t>7 – động mạch viền chai</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34025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vi-VN" sz="2000" dirty="0" smtClean="0">
                <a:latin typeface="Arial" pitchFamily="34" charset="0"/>
                <a:cs typeface="Arial" pitchFamily="34" charset="0"/>
              </a:rPr>
              <a:t> </a:t>
            </a:r>
            <a:r>
              <a:rPr lang="vi-VN" sz="2000" dirty="0">
                <a:latin typeface="Arial" pitchFamily="34" charset="0"/>
                <a:cs typeface="Arial" pitchFamily="34" charset="0"/>
              </a:rPr>
              <a:t>Động mạch cảnh trong đoạn động mạch mắt và thông sau</a:t>
            </a:r>
            <a:br>
              <a:rPr lang="vi-VN" sz="2000" dirty="0">
                <a:latin typeface="Arial" pitchFamily="34" charset="0"/>
                <a:cs typeface="Arial" pitchFamily="34" charset="0"/>
              </a:rPr>
            </a:br>
            <a:r>
              <a:rPr lang="vi-VN" sz="2000" dirty="0">
                <a:latin typeface="Arial" pitchFamily="34" charset="0"/>
                <a:cs typeface="Arial" pitchFamily="34" charset="0"/>
              </a:rPr>
              <a:t>(Nguồn: Anne G.Osborn (1999) Diagnostic Cerebral </a:t>
            </a:r>
            <a:r>
              <a:rPr lang="vi-VN" sz="2000" dirty="0" smtClean="0">
                <a:latin typeface="Arial" pitchFamily="34" charset="0"/>
                <a:cs typeface="Arial" pitchFamily="34" charset="0"/>
              </a:rPr>
              <a:t>Angiography</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600200"/>
            <a:ext cx="8229600" cy="2858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838200" y="4800600"/>
            <a:ext cx="7848600" cy="369332"/>
          </a:xfrm>
          <a:prstGeom prst="rect">
            <a:avLst/>
          </a:prstGeom>
          <a:noFill/>
        </p:spPr>
        <p:txBody>
          <a:bodyPr wrap="square" rtlCol="0">
            <a:spAutoFit/>
          </a:bodyPr>
          <a:lstStyle/>
          <a:p>
            <a:r>
              <a:rPr lang="vi-VN" dirty="0"/>
              <a:t> </a:t>
            </a:r>
            <a:endParaRPr lang="vi-VN" sz="2000" dirty="0">
              <a:latin typeface="Arial" pitchFamily="34" charset="0"/>
              <a:cs typeface="Arial" pitchFamily="34" charset="0"/>
            </a:endParaRPr>
          </a:p>
        </p:txBody>
      </p:sp>
    </p:spTree>
    <p:extLst>
      <p:ext uri="{BB962C8B-B14F-4D97-AF65-F5344CB8AC3E}">
        <p14:creationId xmlns:p14="http://schemas.microsoft.com/office/powerpoint/2010/main" xmlns="" val="2934103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382000" cy="2273491"/>
          </a:xfrm>
        </p:spPr>
        <p:txBody>
          <a:bodyPr/>
          <a:lstStyle/>
          <a:p>
            <a:r>
              <a:rPr lang="en-US" dirty="0" smtClean="0">
                <a:latin typeface="Arial" pitchFamily="34" charset="0"/>
                <a:cs typeface="Arial" pitchFamily="34" charset="0"/>
              </a:rPr>
              <a:t>X</a:t>
            </a:r>
            <a:r>
              <a:rPr lang="vi-VN" dirty="0" smtClean="0">
                <a:latin typeface="Arial" pitchFamily="34" charset="0"/>
                <a:cs typeface="Arial" pitchFamily="34" charset="0"/>
              </a:rPr>
              <a:t>uất </a:t>
            </a:r>
            <a:r>
              <a:rPr lang="vi-VN" dirty="0">
                <a:latin typeface="Arial" pitchFamily="34" charset="0"/>
                <a:cs typeface="Arial" pitchFamily="34" charset="0"/>
              </a:rPr>
              <a:t>phát ngay trên mấu giường đi ra phía trước vào ống thị giác, động mạch mắt nằm dưới ngoài thần kinh thị và nằm giữa thần kinh III và VI.</a:t>
            </a:r>
          </a:p>
          <a:p>
            <a:endParaRPr lang="en-US" dirty="0"/>
          </a:p>
        </p:txBody>
      </p:sp>
      <p:sp>
        <p:nvSpPr>
          <p:cNvPr id="3" name="Title 2"/>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599" y="1676400"/>
            <a:ext cx="6778625" cy="464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9897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228600" y="304800"/>
            <a:ext cx="8915400" cy="1143000"/>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58206"/>
            <a:ext cx="7709958" cy="5899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28600" y="152400"/>
            <a:ext cx="8153400" cy="707886"/>
          </a:xfrm>
          <a:prstGeom prst="rect">
            <a:avLst/>
          </a:prstGeom>
        </p:spPr>
        <p:txBody>
          <a:bodyPr wrap="square">
            <a:spAutoFit/>
          </a:bodyPr>
          <a:lstStyle/>
          <a:p>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mạch</a:t>
            </a:r>
            <a:r>
              <a:rPr lang="en-US" sz="2000" dirty="0">
                <a:latin typeface="Arial" pitchFamily="34" charset="0"/>
                <a:cs typeface="Arial" pitchFamily="34" charset="0"/>
              </a:rPr>
              <a:t> </a:t>
            </a:r>
            <a:r>
              <a:rPr lang="en-US" sz="2000" dirty="0" err="1">
                <a:latin typeface="Arial" pitchFamily="34" charset="0"/>
                <a:cs typeface="Arial" pitchFamily="34" charset="0"/>
              </a:rPr>
              <a:t>mắt</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nhánh</a:t>
            </a:r>
            <a:r>
              <a:rPr lang="en-US" sz="2000" dirty="0">
                <a:latin typeface="Arial" pitchFamily="34" charset="0"/>
                <a:cs typeface="Arial" pitchFamily="34" charset="0"/>
              </a:rPr>
              <a:t>: </a:t>
            </a:r>
            <a:r>
              <a:rPr lang="en-US" sz="2000" dirty="0" err="1">
                <a:latin typeface="Arial" pitchFamily="34" charset="0"/>
                <a:cs typeface="Arial" pitchFamily="34" charset="0"/>
              </a:rPr>
              <a:t>cấp</a:t>
            </a:r>
            <a:r>
              <a:rPr lang="en-US" sz="2000" dirty="0">
                <a:latin typeface="Arial" pitchFamily="34" charset="0"/>
                <a:cs typeface="Arial" pitchFamily="34" charset="0"/>
              </a:rPr>
              <a:t> </a:t>
            </a:r>
            <a:r>
              <a:rPr lang="en-US" sz="2000" dirty="0" err="1">
                <a:latin typeface="Arial" pitchFamily="34" charset="0"/>
                <a:cs typeface="Arial" pitchFamily="34" charset="0"/>
              </a:rPr>
              <a:t>máu</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nhãn</a:t>
            </a:r>
            <a:r>
              <a:rPr lang="en-US" sz="2000" dirty="0">
                <a:latin typeface="Arial" pitchFamily="34" charset="0"/>
                <a:cs typeface="Arial" pitchFamily="34" charset="0"/>
              </a:rPr>
              <a:t> </a:t>
            </a:r>
            <a:r>
              <a:rPr lang="en-US" sz="2000" dirty="0" err="1">
                <a:latin typeface="Arial" pitchFamily="34" charset="0"/>
                <a:cs typeface="Arial" pitchFamily="34" charset="0"/>
              </a:rPr>
              <a:t>cầu</a:t>
            </a:r>
            <a:r>
              <a:rPr lang="en-US" sz="2000" dirty="0">
                <a:latin typeface="Arial" pitchFamily="34" charset="0"/>
                <a:cs typeface="Arial" pitchFamily="34" charset="0"/>
              </a:rPr>
              <a:t> </a:t>
            </a:r>
            <a:r>
              <a:rPr lang="en-US" sz="2000" dirty="0" err="1">
                <a:latin typeface="Arial" pitchFamily="34" charset="0"/>
                <a:cs typeface="Arial" pitchFamily="34" charset="0"/>
              </a:rPr>
              <a:t>võng</a:t>
            </a:r>
            <a:r>
              <a:rPr lang="en-US" sz="2000" dirty="0">
                <a:latin typeface="Arial" pitchFamily="34" charset="0"/>
                <a:cs typeface="Arial" pitchFamily="34" charset="0"/>
              </a:rPr>
              <a:t> </a:t>
            </a:r>
            <a:r>
              <a:rPr lang="en-US" sz="2000" dirty="0" err="1">
                <a:latin typeface="Arial" pitchFamily="34" charset="0"/>
                <a:cs typeface="Arial" pitchFamily="34" charset="0"/>
              </a:rPr>
              <a:t>mạc</a:t>
            </a:r>
            <a:r>
              <a:rPr lang="en-US" sz="2000" dirty="0">
                <a:latin typeface="Arial" pitchFamily="34" charset="0"/>
                <a:cs typeface="Arial" pitchFamily="34" charset="0"/>
              </a:rPr>
              <a:t>, </a:t>
            </a:r>
            <a:r>
              <a:rPr lang="en-US" sz="2000" dirty="0" err="1">
                <a:latin typeface="Arial" pitchFamily="34" charset="0"/>
                <a:cs typeface="Arial" pitchFamily="34" charset="0"/>
              </a:rPr>
              <a:t>cấp</a:t>
            </a:r>
            <a:r>
              <a:rPr lang="en-US" sz="2000" dirty="0">
                <a:latin typeface="Arial" pitchFamily="34" charset="0"/>
                <a:cs typeface="Arial" pitchFamily="34" charset="0"/>
              </a:rPr>
              <a:t> </a:t>
            </a:r>
            <a:r>
              <a:rPr lang="en-US" sz="2000" dirty="0" err="1">
                <a:latin typeface="Arial" pitchFamily="34" charset="0"/>
                <a:cs typeface="Arial" pitchFamily="34" charset="0"/>
              </a:rPr>
              <a:t>máu</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cấu</a:t>
            </a:r>
            <a:r>
              <a:rPr lang="en-US" sz="2000" dirty="0">
                <a:latin typeface="Arial" pitchFamily="34" charset="0"/>
                <a:cs typeface="Arial" pitchFamily="34" charset="0"/>
              </a:rPr>
              <a:t> </a:t>
            </a:r>
            <a:r>
              <a:rPr lang="en-US" sz="2000" dirty="0" err="1">
                <a:latin typeface="Arial" pitchFamily="34" charset="0"/>
                <a:cs typeface="Arial" pitchFamily="34" charset="0"/>
              </a:rPr>
              <a:t>trúc</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ổ </a:t>
            </a:r>
            <a:r>
              <a:rPr lang="en-US" sz="2000" dirty="0" err="1">
                <a:latin typeface="Arial" pitchFamily="34" charset="0"/>
                <a:cs typeface="Arial" pitchFamily="34" charset="0"/>
              </a:rPr>
              <a:t>mắt</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nhánh</a:t>
            </a:r>
            <a:r>
              <a:rPr lang="en-US" sz="2000" dirty="0">
                <a:latin typeface="Arial" pitchFamily="34" charset="0"/>
                <a:cs typeface="Arial" pitchFamily="34" charset="0"/>
              </a:rPr>
              <a:t> </a:t>
            </a:r>
            <a:r>
              <a:rPr lang="en-US" sz="2000" dirty="0" err="1">
                <a:latin typeface="Arial" pitchFamily="34" charset="0"/>
                <a:cs typeface="Arial" pitchFamily="34" charset="0"/>
              </a:rPr>
              <a:t>ngoài</a:t>
            </a:r>
            <a:r>
              <a:rPr lang="en-US" sz="2000" dirty="0">
                <a:latin typeface="Arial" pitchFamily="34" charset="0"/>
                <a:cs typeface="Arial" pitchFamily="34" charset="0"/>
              </a:rPr>
              <a:t> ổ </a:t>
            </a:r>
            <a:r>
              <a:rPr lang="en-US" sz="2000" dirty="0" err="1" smtClean="0">
                <a:latin typeface="Arial" pitchFamily="34" charset="0"/>
                <a:cs typeface="Arial" pitchFamily="34" charset="0"/>
              </a:rPr>
              <a:t>mắt</a:t>
            </a:r>
            <a:r>
              <a:rPr lang="en-US" sz="2000" dirty="0">
                <a:latin typeface="Arial" pitchFamily="34" charset="0"/>
                <a:cs typeface="Arial" pitchFamily="34" charset="0"/>
              </a:rPr>
              <a:t>. </a:t>
            </a:r>
          </a:p>
        </p:txBody>
      </p:sp>
      <p:sp>
        <p:nvSpPr>
          <p:cNvPr id="5" name="TextBox 4"/>
          <p:cNvSpPr txBox="1"/>
          <p:nvPr/>
        </p:nvSpPr>
        <p:spPr>
          <a:xfrm>
            <a:off x="7620000" y="1645945"/>
            <a:ext cx="1357842" cy="4524315"/>
          </a:xfrm>
          <a:prstGeom prst="rect">
            <a:avLst/>
          </a:prstGeom>
          <a:noFill/>
        </p:spPr>
        <p:txBody>
          <a:bodyPr wrap="square" rtlCol="0">
            <a:spAutoFit/>
          </a:bodyPr>
          <a:lstStyle/>
          <a:p>
            <a:r>
              <a:rPr lang="en-US" dirty="0" smtClean="0">
                <a:latin typeface="Arial" pitchFamily="34" charset="0"/>
                <a:cs typeface="Arial" pitchFamily="34" charset="0"/>
              </a:rPr>
              <a:t>C</a:t>
            </a:r>
            <a:r>
              <a:rPr lang="vi-VN" dirty="0" smtClean="0">
                <a:latin typeface="Arial" pitchFamily="34" charset="0"/>
                <a:cs typeface="Arial" pitchFamily="34" charset="0"/>
              </a:rPr>
              <a:t>ác </a:t>
            </a:r>
            <a:r>
              <a:rPr lang="vi-VN" dirty="0">
                <a:latin typeface="Arial" pitchFamily="34" charset="0"/>
                <a:cs typeface="Arial" pitchFamily="34" charset="0"/>
              </a:rPr>
              <a:t>nhánh ngoài ổ mắt </a:t>
            </a:r>
            <a:r>
              <a:rPr lang="vi-VN" dirty="0" smtClean="0">
                <a:latin typeface="Arial" pitchFamily="34" charset="0"/>
                <a:cs typeface="Arial" pitchFamily="34" charset="0"/>
              </a:rPr>
              <a:t>còn </a:t>
            </a:r>
            <a:r>
              <a:rPr lang="vi-VN" dirty="0">
                <a:latin typeface="Arial" pitchFamily="34" charset="0"/>
                <a:cs typeface="Arial" pitchFamily="34" charset="0"/>
              </a:rPr>
              <a:t>cho nhiều nhánh nối với các nhánh của động mạch hàm, động mạch mặt tạo thành vòng tuần hoàn nối giữa trong sọ và ngoài sọ.</a:t>
            </a:r>
          </a:p>
        </p:txBody>
      </p:sp>
    </p:spTree>
    <p:extLst>
      <p:ext uri="{BB962C8B-B14F-4D97-AF65-F5344CB8AC3E}">
        <p14:creationId xmlns:p14="http://schemas.microsoft.com/office/powerpoint/2010/main" xmlns="" val="3080539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tại</a:t>
            </a:r>
            <a:r>
              <a:rPr lang="en-US" dirty="0" smtClean="0">
                <a:latin typeface="Arial" pitchFamily="34" charset="0"/>
                <a:cs typeface="Arial" pitchFamily="34" charset="0"/>
              </a:rPr>
              <a:t> </a:t>
            </a:r>
            <a:r>
              <a:rPr lang="en-US" dirty="0" err="1" smtClean="0">
                <a:latin typeface="Arial" pitchFamily="34" charset="0"/>
                <a:cs typeface="Arial" pitchFamily="34" charset="0"/>
              </a:rPr>
              <a:t>mắt</a:t>
            </a:r>
            <a:r>
              <a:rPr lang="en-US" sz="1600" dirty="0" smtClean="0">
                <a:latin typeface="Arial" pitchFamily="34" charset="0"/>
                <a:cs typeface="Arial" pitchFamily="34" charset="0"/>
              </a:rPr>
              <a:t>(tai </a:t>
            </a:r>
            <a:r>
              <a:rPr lang="en-US" sz="1600" dirty="0" err="1" smtClean="0">
                <a:latin typeface="Arial" pitchFamily="34" charset="0"/>
                <a:cs typeface="Arial" pitchFamily="34" charset="0"/>
              </a:rPr>
              <a:t>nạn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lưu</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thông</a:t>
            </a:r>
            <a:r>
              <a:rPr lang="en-US" sz="1600" dirty="0" smtClean="0">
                <a:latin typeface="Arial" pitchFamily="34" charset="0"/>
                <a:cs typeface="Arial" pitchFamily="34" charset="0"/>
              </a:rPr>
              <a:t> , </a:t>
            </a:r>
            <a:r>
              <a:rPr lang="en-US" sz="1600" dirty="0" err="1" smtClean="0">
                <a:latin typeface="Arial" pitchFamily="34" charset="0"/>
                <a:cs typeface="Arial" pitchFamily="34" charset="0"/>
              </a:rPr>
              <a:t>Glaucom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cấp</a:t>
            </a:r>
            <a:r>
              <a:rPr lang="en-US" sz="1600" dirty="0" smtClean="0">
                <a:latin typeface="Arial" pitchFamily="34" charset="0"/>
                <a:cs typeface="Arial" pitchFamily="34" charset="0"/>
              </a:rPr>
              <a:t>, bong </a:t>
            </a:r>
            <a:r>
              <a:rPr lang="en-US" sz="1600" dirty="0" err="1" smtClean="0">
                <a:latin typeface="Arial" pitchFamily="34" charset="0"/>
                <a:cs typeface="Arial" pitchFamily="34" charset="0"/>
              </a:rPr>
              <a:t>võng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mạc</a:t>
            </a:r>
            <a:r>
              <a:rPr lang="en-US" sz="1600" dirty="0" smtClean="0">
                <a:latin typeface="Arial" pitchFamily="34" charset="0"/>
                <a:cs typeface="Arial" pitchFamily="34" charset="0"/>
              </a:rPr>
              <a:t> , </a:t>
            </a:r>
            <a:r>
              <a:rPr lang="en-US" sz="1600" dirty="0" err="1" smtClean="0">
                <a:latin typeface="Arial" pitchFamily="34" charset="0"/>
                <a:cs typeface="Arial" pitchFamily="34" charset="0"/>
              </a:rPr>
              <a:t>bệnh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hoàng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điểm</a:t>
            </a:r>
            <a:r>
              <a:rPr lang="en-US" sz="1600" dirty="0" smtClean="0">
                <a:latin typeface="Arial" pitchFamily="34" charset="0"/>
                <a:cs typeface="Arial" pitchFamily="34" charset="0"/>
              </a:rPr>
              <a:t>)</a:t>
            </a:r>
          </a:p>
          <a:p>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tại</a:t>
            </a:r>
            <a:r>
              <a:rPr lang="en-US" dirty="0" smtClean="0">
                <a:latin typeface="Arial" pitchFamily="34" charset="0"/>
                <a:cs typeface="Arial" pitchFamily="34" charset="0"/>
              </a:rPr>
              <a:t> </a:t>
            </a:r>
            <a:r>
              <a:rPr lang="en-US" dirty="0" err="1" smtClean="0">
                <a:latin typeface="Arial" pitchFamily="34" charset="0"/>
                <a:cs typeface="Arial" pitchFamily="34" charset="0"/>
              </a:rPr>
              <a:t>thần</a:t>
            </a:r>
            <a:r>
              <a:rPr lang="en-US" dirty="0" smtClean="0">
                <a:latin typeface="Arial" pitchFamily="34" charset="0"/>
                <a:cs typeface="Arial" pitchFamily="34" charset="0"/>
              </a:rPr>
              <a:t> </a:t>
            </a:r>
            <a:r>
              <a:rPr lang="en-US" dirty="0" err="1" smtClean="0">
                <a:latin typeface="Arial" pitchFamily="34" charset="0"/>
                <a:cs typeface="Arial" pitchFamily="34" charset="0"/>
              </a:rPr>
              <a:t>kinh</a:t>
            </a:r>
            <a:r>
              <a:rPr lang="en-US" dirty="0" smtClean="0">
                <a:latin typeface="Arial" pitchFamily="34" charset="0"/>
                <a:cs typeface="Arial" pitchFamily="34" charset="0"/>
              </a:rPr>
              <a:t> </a:t>
            </a:r>
            <a:r>
              <a:rPr lang="en-US" dirty="0" err="1" smtClean="0">
                <a:latin typeface="Arial" pitchFamily="34" charset="0"/>
                <a:cs typeface="Arial" pitchFamily="34" charset="0"/>
              </a:rPr>
              <a:t>thị</a:t>
            </a:r>
            <a:r>
              <a:rPr lang="en-US" dirty="0" smtClean="0">
                <a:latin typeface="Arial" pitchFamily="34" charset="0"/>
                <a:cs typeface="Arial" pitchFamily="34" charset="0"/>
              </a:rPr>
              <a:t> </a:t>
            </a:r>
            <a:r>
              <a:rPr lang="en-US" sz="1800" dirty="0" smtClean="0">
                <a:latin typeface="Arial" pitchFamily="34" charset="0"/>
                <a:cs typeface="Arial" pitchFamily="34" charset="0"/>
              </a:rPr>
              <a:t>(</a:t>
            </a:r>
            <a:r>
              <a:rPr lang="en-US" sz="1800" dirty="0" err="1" smtClean="0">
                <a:latin typeface="Arial" pitchFamily="34" charset="0"/>
                <a:cs typeface="Arial" pitchFamily="34" charset="0"/>
              </a:rPr>
              <a:t>viêm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gai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thị</a:t>
            </a:r>
            <a:r>
              <a:rPr lang="en-US" sz="1800" dirty="0" smtClean="0">
                <a:latin typeface="Arial" pitchFamily="34" charset="0"/>
                <a:cs typeface="Arial" pitchFamily="34" charset="0"/>
              </a:rPr>
              <a:t> do </a:t>
            </a:r>
            <a:r>
              <a:rPr lang="en-US" sz="1800" dirty="0" err="1" smtClean="0">
                <a:latin typeface="Arial" pitchFamily="34" charset="0"/>
                <a:cs typeface="Arial" pitchFamily="34" charset="0"/>
              </a:rPr>
              <a:t>siêu</a:t>
            </a:r>
            <a:r>
              <a:rPr lang="en-US" sz="1800" dirty="0" smtClean="0">
                <a:latin typeface="Arial" pitchFamily="34" charset="0"/>
                <a:cs typeface="Arial" pitchFamily="34" charset="0"/>
              </a:rPr>
              <a:t> vi, </a:t>
            </a:r>
            <a:r>
              <a:rPr lang="en-US" sz="1800" dirty="0" err="1" smtClean="0">
                <a:latin typeface="Arial" pitchFamily="34" charset="0"/>
                <a:cs typeface="Arial" pitchFamily="34" charset="0"/>
              </a:rPr>
              <a:t>chấn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thương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sau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chấn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thương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hàm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mặ</a:t>
            </a:r>
            <a:r>
              <a:rPr lang="en-US" dirty="0" err="1" smtClean="0">
                <a:latin typeface="Arial" pitchFamily="34" charset="0"/>
                <a:cs typeface="Arial" pitchFamily="34" charset="0"/>
              </a:rPr>
              <a:t>t</a:t>
            </a:r>
            <a:r>
              <a:rPr lang="en-US" dirty="0" smtClean="0">
                <a:latin typeface="Arial" pitchFamily="34" charset="0"/>
                <a:cs typeface="Arial" pitchFamily="34" charset="0"/>
              </a:rPr>
              <a:t>)</a:t>
            </a:r>
          </a:p>
          <a:p>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tại</a:t>
            </a:r>
            <a:r>
              <a:rPr lang="en-US" dirty="0" smtClean="0">
                <a:latin typeface="Arial" pitchFamily="34" charset="0"/>
                <a:cs typeface="Arial" pitchFamily="34" charset="0"/>
              </a:rPr>
              <a:t> </a:t>
            </a:r>
            <a:r>
              <a:rPr lang="en-US" dirty="0" err="1" smtClean="0">
                <a:latin typeface="Arial" pitchFamily="34" charset="0"/>
                <a:cs typeface="Arial" pitchFamily="34" charset="0"/>
              </a:rPr>
              <a:t>giao</a:t>
            </a:r>
            <a:r>
              <a:rPr lang="en-US" dirty="0" smtClean="0">
                <a:latin typeface="Arial" pitchFamily="34" charset="0"/>
                <a:cs typeface="Arial" pitchFamily="34" charset="0"/>
              </a:rPr>
              <a:t> </a:t>
            </a:r>
            <a:r>
              <a:rPr lang="en-US" dirty="0" err="1" smtClean="0">
                <a:latin typeface="Arial" pitchFamily="34" charset="0"/>
                <a:cs typeface="Arial" pitchFamily="34" charset="0"/>
              </a:rPr>
              <a:t>thoa</a:t>
            </a:r>
            <a:r>
              <a:rPr lang="en-US" dirty="0" smtClean="0">
                <a:latin typeface="Arial" pitchFamily="34" charset="0"/>
                <a:cs typeface="Arial" pitchFamily="34" charset="0"/>
              </a:rPr>
              <a:t> </a:t>
            </a:r>
            <a:r>
              <a:rPr lang="en-US" dirty="0" err="1" smtClean="0">
                <a:latin typeface="Arial" pitchFamily="34" charset="0"/>
                <a:cs typeface="Arial" pitchFamily="34" charset="0"/>
              </a:rPr>
              <a:t>thị</a:t>
            </a:r>
            <a:r>
              <a:rPr lang="en-US" dirty="0" smtClean="0">
                <a:latin typeface="Arial" pitchFamily="34" charset="0"/>
                <a:cs typeface="Arial" pitchFamily="34" charset="0"/>
              </a:rPr>
              <a:t> (</a:t>
            </a:r>
            <a:r>
              <a:rPr lang="en-US" sz="1800" dirty="0" err="1" smtClean="0">
                <a:latin typeface="Arial" pitchFamily="34" charset="0"/>
                <a:cs typeface="Arial" pitchFamily="34" charset="0"/>
              </a:rPr>
              <a:t>gảy</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xương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bướm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viêm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màng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não</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bướu</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tuyến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não</a:t>
            </a:r>
            <a:r>
              <a:rPr lang="en-US" dirty="0" smtClean="0">
                <a:latin typeface="Arial" pitchFamily="34" charset="0"/>
                <a:cs typeface="Arial" pitchFamily="34" charset="0"/>
              </a:rPr>
              <a:t>)</a:t>
            </a:r>
          </a:p>
          <a:p>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sau</a:t>
            </a:r>
            <a:r>
              <a:rPr lang="en-US" dirty="0" smtClean="0">
                <a:latin typeface="Arial" pitchFamily="34" charset="0"/>
                <a:cs typeface="Arial" pitchFamily="34" charset="0"/>
              </a:rPr>
              <a:t> </a:t>
            </a:r>
            <a:r>
              <a:rPr lang="en-US" dirty="0" err="1" smtClean="0">
                <a:latin typeface="Arial" pitchFamily="34" charset="0"/>
                <a:cs typeface="Arial" pitchFamily="34" charset="0"/>
              </a:rPr>
              <a:t>giao</a:t>
            </a:r>
            <a:r>
              <a:rPr lang="en-US" dirty="0" smtClean="0">
                <a:latin typeface="Arial" pitchFamily="34" charset="0"/>
                <a:cs typeface="Arial" pitchFamily="34" charset="0"/>
              </a:rPr>
              <a:t> </a:t>
            </a:r>
            <a:r>
              <a:rPr lang="en-US" dirty="0" err="1" smtClean="0">
                <a:latin typeface="Arial" pitchFamily="34" charset="0"/>
                <a:cs typeface="Arial" pitchFamily="34" charset="0"/>
              </a:rPr>
              <a:t>thoa</a:t>
            </a:r>
            <a:r>
              <a:rPr lang="en-US" dirty="0" smtClean="0">
                <a:latin typeface="Arial" pitchFamily="34" charset="0"/>
                <a:cs typeface="Arial" pitchFamily="34" charset="0"/>
              </a:rPr>
              <a:t> </a:t>
            </a:r>
            <a:r>
              <a:rPr lang="en-US" dirty="0" err="1" smtClean="0">
                <a:latin typeface="Arial" pitchFamily="34" charset="0"/>
                <a:cs typeface="Arial" pitchFamily="34" charset="0"/>
              </a:rPr>
              <a:t>thị</a:t>
            </a:r>
            <a:r>
              <a:rPr lang="en-US" dirty="0" smtClean="0">
                <a:latin typeface="Arial" pitchFamily="34" charset="0"/>
                <a:cs typeface="Arial" pitchFamily="34" charset="0"/>
              </a:rPr>
              <a:t>  (</a:t>
            </a:r>
            <a:r>
              <a:rPr lang="en-US" sz="1800" dirty="0" err="1" smtClean="0">
                <a:latin typeface="Arial" pitchFamily="34" charset="0"/>
                <a:cs typeface="Arial" pitchFamily="34" charset="0"/>
              </a:rPr>
              <a:t>chấn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thương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sọ</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não</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nhuyễn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não</a:t>
            </a:r>
            <a:r>
              <a:rPr lang="en-US" sz="1800" dirty="0" smtClean="0">
                <a:latin typeface="Arial" pitchFamily="34" charset="0"/>
                <a:cs typeface="Arial" pitchFamily="34" charset="0"/>
              </a:rPr>
              <a:t>)</a:t>
            </a:r>
          </a:p>
          <a:p>
            <a:r>
              <a:rPr lang="en-US" dirty="0" err="1" smtClean="0">
                <a:latin typeface="Arial" pitchFamily="34" charset="0"/>
                <a:cs typeface="Arial" pitchFamily="34" charset="0"/>
              </a:rPr>
              <a:t>Mù</a:t>
            </a:r>
            <a:r>
              <a:rPr lang="en-US" dirty="0" smtClean="0">
                <a:latin typeface="Arial" pitchFamily="34" charset="0"/>
                <a:cs typeface="Arial" pitchFamily="34" charset="0"/>
              </a:rPr>
              <a:t> </a:t>
            </a:r>
            <a:r>
              <a:rPr lang="en-US" dirty="0" err="1" smtClean="0">
                <a:latin typeface="Arial" pitchFamily="34" charset="0"/>
                <a:cs typeface="Arial" pitchFamily="34" charset="0"/>
              </a:rPr>
              <a:t>võ</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r>
              <a:rPr lang="en-US" dirty="0" smtClean="0">
                <a:latin typeface="Arial" pitchFamily="34" charset="0"/>
                <a:cs typeface="Arial" pitchFamily="34" charset="0"/>
              </a:rPr>
              <a:t> (</a:t>
            </a:r>
            <a:r>
              <a:rPr lang="en-US" sz="1900" dirty="0" smtClean="0">
                <a:latin typeface="Arial" pitchFamily="34" charset="0"/>
                <a:cs typeface="Arial" pitchFamily="34" charset="0"/>
                <a:sym typeface="Wingdings" pitchFamily="2" charset="2"/>
              </a:rPr>
              <a:t>co </a:t>
            </a:r>
            <a:r>
              <a:rPr lang="en-US" sz="1900" dirty="0" err="1" smtClean="0">
                <a:latin typeface="Arial" pitchFamily="34" charset="0"/>
                <a:cs typeface="Arial" pitchFamily="34" charset="0"/>
                <a:sym typeface="Wingdings" pitchFamily="2" charset="2"/>
              </a:rPr>
              <a:t>thắt</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mao</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mạch</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trong</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cơn</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cao</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huyết</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áp</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đột</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biến</a:t>
            </a:r>
            <a:r>
              <a:rPr lang="en-US" sz="1900" dirty="0" smtClean="0">
                <a:latin typeface="Arial" pitchFamily="34" charset="0"/>
                <a:cs typeface="Arial" pitchFamily="34" charset="0"/>
                <a:sym typeface="Wingdings" pitchFamily="2" charset="2"/>
              </a:rPr>
              <a:t> , </a:t>
            </a:r>
            <a:r>
              <a:rPr lang="en-US" sz="1900" dirty="0" err="1" smtClean="0">
                <a:latin typeface="Arial" pitchFamily="34" charset="0"/>
                <a:cs typeface="Arial" pitchFamily="34" charset="0"/>
                <a:sym typeface="Wingdings" pitchFamily="2" charset="2"/>
              </a:rPr>
              <a:t>sản</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giật</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nhuyễn</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não</a:t>
            </a:r>
            <a:r>
              <a:rPr lang="en-US" sz="1900" dirty="0" smtClean="0">
                <a:latin typeface="Arial" pitchFamily="34" charset="0"/>
                <a:cs typeface="Arial" pitchFamily="34" charset="0"/>
                <a:sym typeface="Wingdings" pitchFamily="2" charset="2"/>
              </a:rPr>
              <a:t> do </a:t>
            </a:r>
            <a:r>
              <a:rPr lang="en-US" sz="1900" dirty="0" err="1" smtClean="0">
                <a:latin typeface="Arial" pitchFamily="34" charset="0"/>
                <a:cs typeface="Arial" pitchFamily="34" charset="0"/>
                <a:sym typeface="Wingdings" pitchFamily="2" charset="2"/>
              </a:rPr>
              <a:t>huyết</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khối</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động</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mạch</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thân</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nền</a:t>
            </a:r>
            <a:r>
              <a:rPr lang="en-US" sz="1900" dirty="0" smtClean="0">
                <a:latin typeface="Arial" pitchFamily="34" charset="0"/>
                <a:cs typeface="Arial" pitchFamily="34" charset="0"/>
                <a:sym typeface="Wingdings" pitchFamily="2" charset="2"/>
              </a:rPr>
              <a:t> hay </a:t>
            </a:r>
            <a:r>
              <a:rPr lang="en-US" sz="1900" dirty="0" err="1" smtClean="0">
                <a:latin typeface="Arial" pitchFamily="34" charset="0"/>
                <a:cs typeface="Arial" pitchFamily="34" charset="0"/>
                <a:sym typeface="Wingdings" pitchFamily="2" charset="2"/>
              </a:rPr>
              <a:t>động</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mạch</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não</a:t>
            </a:r>
            <a:r>
              <a:rPr lang="en-US" sz="1900" dirty="0" smtClean="0">
                <a:latin typeface="Arial" pitchFamily="34" charset="0"/>
                <a:cs typeface="Arial" pitchFamily="34" charset="0"/>
                <a:sym typeface="Wingdings" pitchFamily="2" charset="2"/>
              </a:rPr>
              <a:t> </a:t>
            </a:r>
            <a:r>
              <a:rPr lang="en-US" sz="1900" dirty="0" err="1" smtClean="0">
                <a:latin typeface="Arial" pitchFamily="34" charset="0"/>
                <a:cs typeface="Arial" pitchFamily="34" charset="0"/>
                <a:sym typeface="Wingdings" pitchFamily="2" charset="2"/>
              </a:rPr>
              <a:t>sau</a:t>
            </a:r>
            <a:r>
              <a:rPr lang="en-US" sz="1900" dirty="0" smtClean="0">
                <a:latin typeface="Arial" pitchFamily="34" charset="0"/>
                <a:cs typeface="Arial" pitchFamily="34" charset="0"/>
                <a:sym typeface="Wingdings" pitchFamily="2" charset="2"/>
              </a:rPr>
              <a:t>)</a:t>
            </a:r>
            <a:endParaRPr lang="en-US" sz="1900" dirty="0" smtClean="0">
              <a:latin typeface="Arial" pitchFamily="34" charset="0"/>
              <a:cs typeface="Arial" pitchFamily="34" charset="0"/>
            </a:endParaRPr>
          </a:p>
          <a:p>
            <a:r>
              <a:rPr lang="vi-VN" dirty="0">
                <a:latin typeface="Arial" pitchFamily="34" charset="0"/>
                <a:cs typeface="Arial" pitchFamily="34" charset="0"/>
              </a:rPr>
              <a:t>Tắc động mạch trung tâm võng mạc</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r>
              <a:rPr lang="en-US" dirty="0" err="1">
                <a:latin typeface="Arial" pitchFamily="34" charset="0"/>
                <a:cs typeface="Arial" pitchFamily="34" charset="0"/>
              </a:rPr>
              <a:t>Tắc</a:t>
            </a:r>
            <a:r>
              <a:rPr lang="en-US" dirty="0">
                <a:latin typeface="Arial" pitchFamily="34" charset="0"/>
                <a:cs typeface="Arial" pitchFamily="34" charset="0"/>
              </a:rPr>
              <a:t> </a:t>
            </a:r>
            <a:r>
              <a:rPr lang="en-US" dirty="0" err="1">
                <a:latin typeface="Arial" pitchFamily="34" charset="0"/>
                <a:cs typeface="Arial" pitchFamily="34" charset="0"/>
              </a:rPr>
              <a:t>tĩnh</a:t>
            </a:r>
            <a:r>
              <a:rPr lang="en-US" dirty="0">
                <a:latin typeface="Arial" pitchFamily="34" charset="0"/>
                <a:cs typeface="Arial" pitchFamily="34" charset="0"/>
              </a:rPr>
              <a:t> </a:t>
            </a:r>
            <a:r>
              <a:rPr lang="en-US" dirty="0" err="1">
                <a:latin typeface="Arial" pitchFamily="34" charset="0"/>
                <a:cs typeface="Arial" pitchFamily="34" charset="0"/>
              </a:rPr>
              <a:t>mạch</a:t>
            </a:r>
            <a:r>
              <a:rPr lang="en-US" dirty="0">
                <a:latin typeface="Arial" pitchFamily="34" charset="0"/>
                <a:cs typeface="Arial" pitchFamily="34" charset="0"/>
              </a:rPr>
              <a:t> </a:t>
            </a:r>
            <a:r>
              <a:rPr lang="en-US" dirty="0" err="1">
                <a:latin typeface="Arial" pitchFamily="34" charset="0"/>
                <a:cs typeface="Arial" pitchFamily="34" charset="0"/>
              </a:rPr>
              <a:t>trung</a:t>
            </a:r>
            <a:r>
              <a:rPr lang="en-US" dirty="0">
                <a:latin typeface="Arial" pitchFamily="34" charset="0"/>
                <a:cs typeface="Arial" pitchFamily="34" charset="0"/>
              </a:rPr>
              <a:t> </a:t>
            </a:r>
            <a:r>
              <a:rPr lang="en-US" dirty="0" err="1">
                <a:latin typeface="Arial" pitchFamily="34" charset="0"/>
                <a:cs typeface="Arial" pitchFamily="34" charset="0"/>
              </a:rPr>
              <a:t>tâm</a:t>
            </a:r>
            <a:r>
              <a:rPr lang="en-US" dirty="0">
                <a:latin typeface="Arial" pitchFamily="34" charset="0"/>
                <a:cs typeface="Arial" pitchFamily="34" charset="0"/>
              </a:rPr>
              <a:t> </a:t>
            </a:r>
            <a:r>
              <a:rPr lang="en-US" dirty="0" err="1">
                <a:latin typeface="Arial" pitchFamily="34" charset="0"/>
                <a:cs typeface="Arial" pitchFamily="34" charset="0"/>
              </a:rPr>
              <a:t>võng</a:t>
            </a:r>
            <a:r>
              <a:rPr lang="en-US" dirty="0">
                <a:latin typeface="Arial" pitchFamily="34" charset="0"/>
                <a:cs typeface="Arial" pitchFamily="34" charset="0"/>
              </a:rPr>
              <a:t> </a:t>
            </a:r>
            <a:r>
              <a:rPr lang="en-US" dirty="0" err="1">
                <a:latin typeface="Arial" pitchFamily="34" charset="0"/>
                <a:cs typeface="Arial" pitchFamily="34" charset="0"/>
              </a:rPr>
              <a:t>mạc</a:t>
            </a:r>
            <a:r>
              <a:rPr lang="en-US" dirty="0">
                <a:latin typeface="Arial" pitchFamily="34" charset="0"/>
                <a:cs typeface="Arial" pitchFamily="34" charset="0"/>
              </a:rPr>
              <a:t>:</a:t>
            </a:r>
          </a:p>
        </p:txBody>
      </p:sp>
      <p:sp>
        <p:nvSpPr>
          <p:cNvPr id="3" name="Title 2"/>
          <p:cNvSpPr>
            <a:spLocks noGrp="1"/>
          </p:cNvSpPr>
          <p:nvPr>
            <p:ph type="title"/>
          </p:nvPr>
        </p:nvSpPr>
        <p:spPr/>
        <p:txBody>
          <a:bodyPr>
            <a:normAutofit fontScale="90000"/>
          </a:bodyPr>
          <a:lstStyle/>
          <a:p>
            <a:r>
              <a:rPr lang="en-US" dirty="0" smtClean="0">
                <a:solidFill>
                  <a:srgbClr val="FF0000"/>
                </a:solidFill>
                <a:latin typeface="Arial" pitchFamily="34" charset="0"/>
                <a:cs typeface="Arial" pitchFamily="34" charset="0"/>
              </a:rPr>
              <a:t>2-NGUYÊN NHÂN MÙ ĐỘT NGỘT</a:t>
            </a:r>
            <a:endParaRPr lang="en-US"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823324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vi-VN" dirty="0" smtClean="0"/>
              <a:t>:</a:t>
            </a:r>
            <a:endParaRPr lang="vi-VN" dirty="0"/>
          </a:p>
          <a:p>
            <a:r>
              <a:rPr lang="vi-VN" b="1" dirty="0">
                <a:solidFill>
                  <a:srgbClr val="FF0000"/>
                </a:solidFill>
                <a:latin typeface="Arial" pitchFamily="34" charset="0"/>
                <a:cs typeface="Arial" pitchFamily="34" charset="0"/>
              </a:rPr>
              <a:t>A. Mắt mờ không kèm đỏ mắt , không đau </a:t>
            </a:r>
            <a:r>
              <a:rPr lang="vi-VN" dirty="0">
                <a:latin typeface="Arial" pitchFamily="34" charset="0"/>
                <a:cs typeface="Arial" pitchFamily="34" charset="0"/>
              </a:rPr>
              <a:t>. Có 6 nguyên nhân lớn:</a:t>
            </a:r>
          </a:p>
          <a:p>
            <a:r>
              <a:rPr lang="vi-VN" dirty="0">
                <a:latin typeface="Arial" pitchFamily="34" charset="0"/>
                <a:cs typeface="Arial" pitchFamily="34" charset="0"/>
              </a:rPr>
              <a:t>-Xuất huyết pha lê thể</a:t>
            </a:r>
          </a:p>
          <a:p>
            <a:r>
              <a:rPr lang="vi-VN" dirty="0">
                <a:latin typeface="Arial" pitchFamily="34" charset="0"/>
                <a:cs typeface="Arial" pitchFamily="34" charset="0"/>
              </a:rPr>
              <a:t>-Tắt động mạch trung tâm võng mạc</a:t>
            </a:r>
          </a:p>
          <a:p>
            <a:r>
              <a:rPr lang="vi-VN" dirty="0">
                <a:latin typeface="Arial" pitchFamily="34" charset="0"/>
                <a:cs typeface="Arial" pitchFamily="34" charset="0"/>
              </a:rPr>
              <a:t>-Tắt tĩnh mạch trung tâm võng mạc</a:t>
            </a:r>
          </a:p>
          <a:p>
            <a:r>
              <a:rPr lang="vi-VN" dirty="0">
                <a:latin typeface="Arial" pitchFamily="34" charset="0"/>
                <a:cs typeface="Arial" pitchFamily="34" charset="0"/>
              </a:rPr>
              <a:t>-Viêm thần kinh thị cấp</a:t>
            </a:r>
          </a:p>
          <a:p>
            <a:r>
              <a:rPr lang="vi-VN" dirty="0">
                <a:latin typeface="Arial" pitchFamily="34" charset="0"/>
                <a:cs typeface="Arial" pitchFamily="34" charset="0"/>
              </a:rPr>
              <a:t>-Các bệnh lý điểm vàng </a:t>
            </a:r>
          </a:p>
          <a:p>
            <a:r>
              <a:rPr lang="vi-VN" dirty="0">
                <a:latin typeface="Arial" pitchFamily="34" charset="0"/>
                <a:cs typeface="Arial" pitchFamily="34" charset="0"/>
              </a:rPr>
              <a:t>-Bong võng mạc lan tới hoàng điểm</a:t>
            </a:r>
          </a:p>
          <a:p>
            <a:r>
              <a:rPr lang="vi-VN" b="1" dirty="0">
                <a:solidFill>
                  <a:srgbClr val="FF0000"/>
                </a:solidFill>
                <a:latin typeface="Arial" pitchFamily="34" charset="0"/>
                <a:cs typeface="Arial" pitchFamily="34" charset="0"/>
              </a:rPr>
              <a:t>B. Mắt mờ kèm theo đỏ mắt và đau </a:t>
            </a:r>
            <a:r>
              <a:rPr lang="vi-VN" dirty="0">
                <a:latin typeface="Arial" pitchFamily="34" charset="0"/>
                <a:cs typeface="Arial" pitchFamily="34" charset="0"/>
              </a:rPr>
              <a:t>; :</a:t>
            </a:r>
          </a:p>
          <a:p>
            <a:r>
              <a:rPr lang="vi-VN" dirty="0">
                <a:latin typeface="Arial" pitchFamily="34" charset="0"/>
                <a:cs typeface="Arial" pitchFamily="34" charset="0"/>
              </a:rPr>
              <a:t>- Bệnh glocom cấp, viêm mống mắt thể mi, viêm giác mạc</a:t>
            </a:r>
          </a:p>
          <a:p>
            <a:r>
              <a:rPr lang="vi-VN" b="1" dirty="0">
                <a:solidFill>
                  <a:srgbClr val="FF0000"/>
                </a:solidFill>
                <a:latin typeface="Arial" pitchFamily="34" charset="0"/>
                <a:cs typeface="Arial" pitchFamily="34" charset="0"/>
              </a:rPr>
              <a:t>C. Mắt mờ liên quan chấn thương sọ mặt và nhãn cầu</a:t>
            </a:r>
          </a:p>
          <a:p>
            <a:endParaRPr lang="en-US" b="1" dirty="0">
              <a:solidFill>
                <a:srgbClr val="FF0000"/>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err="1"/>
              <a:t>Một</a:t>
            </a:r>
            <a:r>
              <a:rPr lang="en-US" dirty="0"/>
              <a:t> </a:t>
            </a:r>
            <a:r>
              <a:rPr lang="en-US" dirty="0" err="1"/>
              <a:t>mắt</a:t>
            </a:r>
            <a:r>
              <a:rPr lang="en-US" dirty="0"/>
              <a:t> </a:t>
            </a:r>
          </a:p>
        </p:txBody>
      </p:sp>
    </p:spTree>
    <p:extLst>
      <p:ext uri="{BB962C8B-B14F-4D97-AF65-F5344CB8AC3E}">
        <p14:creationId xmlns:p14="http://schemas.microsoft.com/office/powerpoint/2010/main" xmlns="" val="196459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vi-VN" dirty="0" smtClean="0">
                <a:latin typeface="Arial" pitchFamily="34" charset="0"/>
                <a:cs typeface="Arial" pitchFamily="34" charset="0"/>
              </a:rPr>
              <a:t>-</a:t>
            </a:r>
            <a:r>
              <a:rPr lang="vi-VN" b="1" dirty="0">
                <a:latin typeface="Arial" pitchFamily="34" charset="0"/>
                <a:cs typeface="Arial" pitchFamily="34" charset="0"/>
              </a:rPr>
              <a:t>Bệnh lý tại mắt </a:t>
            </a:r>
            <a:r>
              <a:rPr lang="vi-VN" dirty="0">
                <a:latin typeface="Arial" pitchFamily="34" charset="0"/>
                <a:cs typeface="Arial" pitchFamily="34" charset="0"/>
              </a:rPr>
              <a:t>: chấn thương nhãn cầu cả hai bên do tai nạn giao thông , glocom cấp, bong võng mạc</a:t>
            </a:r>
          </a:p>
          <a:p>
            <a:r>
              <a:rPr lang="vi-VN" dirty="0">
                <a:latin typeface="Arial" pitchFamily="34" charset="0"/>
                <a:cs typeface="Arial" pitchFamily="34" charset="0"/>
              </a:rPr>
              <a:t>-</a:t>
            </a:r>
            <a:r>
              <a:rPr lang="vi-VN" b="1" dirty="0">
                <a:latin typeface="Arial" pitchFamily="34" charset="0"/>
                <a:cs typeface="Arial" pitchFamily="34" charset="0"/>
              </a:rPr>
              <a:t>Bệnh lý thần kinh thị </a:t>
            </a:r>
            <a:r>
              <a:rPr lang="vi-VN" dirty="0">
                <a:latin typeface="Arial" pitchFamily="34" charset="0"/>
                <a:cs typeface="Arial" pitchFamily="34" charset="0"/>
              </a:rPr>
              <a:t>: viêm gai thị hai bên do siêu vi</a:t>
            </a:r>
          </a:p>
          <a:p>
            <a:r>
              <a:rPr lang="vi-VN" dirty="0">
                <a:latin typeface="Arial" pitchFamily="34" charset="0"/>
                <a:cs typeface="Arial" pitchFamily="34" charset="0"/>
              </a:rPr>
              <a:t>-</a:t>
            </a:r>
            <a:r>
              <a:rPr lang="vi-VN" b="1" dirty="0">
                <a:latin typeface="Arial" pitchFamily="34" charset="0"/>
                <a:cs typeface="Arial" pitchFamily="34" charset="0"/>
              </a:rPr>
              <a:t>Bệnh lý tại giao thoa thị </a:t>
            </a:r>
            <a:r>
              <a:rPr lang="vi-VN" dirty="0">
                <a:latin typeface="Arial" pitchFamily="34" charset="0"/>
                <a:cs typeface="Arial" pitchFamily="34" charset="0"/>
              </a:rPr>
              <a:t>: do chấn thương gãy xương bướm, do bướu </a:t>
            </a:r>
          </a:p>
          <a:p>
            <a:r>
              <a:rPr lang="vi-VN" dirty="0">
                <a:latin typeface="Arial" pitchFamily="34" charset="0"/>
                <a:cs typeface="Arial" pitchFamily="34" charset="0"/>
              </a:rPr>
              <a:t>-</a:t>
            </a:r>
            <a:r>
              <a:rPr lang="vi-VN" b="1" dirty="0">
                <a:latin typeface="Arial" pitchFamily="34" charset="0"/>
                <a:cs typeface="Arial" pitchFamily="34" charset="0"/>
              </a:rPr>
              <a:t>Bệnh lý sau giao thoa thị</a:t>
            </a:r>
            <a:r>
              <a:rPr lang="vi-VN" dirty="0">
                <a:latin typeface="Arial" pitchFamily="34" charset="0"/>
                <a:cs typeface="Arial" pitchFamily="34" charset="0"/>
              </a:rPr>
              <a:t>: chấn thương sọ não</a:t>
            </a:r>
          </a:p>
          <a:p>
            <a:r>
              <a:rPr lang="vi-VN" dirty="0">
                <a:latin typeface="Arial" pitchFamily="34" charset="0"/>
                <a:cs typeface="Arial" pitchFamily="34" charset="0"/>
              </a:rPr>
              <a:t>-</a:t>
            </a:r>
            <a:r>
              <a:rPr lang="vi-VN" b="1" dirty="0">
                <a:latin typeface="Arial" pitchFamily="34" charset="0"/>
                <a:cs typeface="Arial" pitchFamily="34" charset="0"/>
              </a:rPr>
              <a:t>Mù võ não </a:t>
            </a:r>
            <a:r>
              <a:rPr lang="vi-VN" dirty="0">
                <a:latin typeface="Arial" pitchFamily="34" charset="0"/>
                <a:cs typeface="Arial" pitchFamily="34" charset="0"/>
              </a:rPr>
              <a:t>: do co thắt mạch máu não trong cơn cao huyết áp, nhuyễn não do huyết khối </a:t>
            </a:r>
          </a:p>
          <a:p>
            <a:endParaRPr lang="en-US" dirty="0"/>
          </a:p>
        </p:txBody>
      </p:sp>
      <p:sp>
        <p:nvSpPr>
          <p:cNvPr id="3" name="Title 2"/>
          <p:cNvSpPr>
            <a:spLocks noGrp="1"/>
          </p:cNvSpPr>
          <p:nvPr>
            <p:ph type="title"/>
          </p:nvPr>
        </p:nvSpPr>
        <p:spPr/>
        <p:txBody>
          <a:bodyPr>
            <a:normAutofit fontScale="90000"/>
          </a:bodyPr>
          <a:lstStyle/>
          <a:p>
            <a:r>
              <a:rPr lang="en-US" dirty="0" err="1">
                <a:latin typeface="Arial" pitchFamily="34" charset="0"/>
                <a:cs typeface="Arial" pitchFamily="34" charset="0"/>
              </a:rPr>
              <a:t>Hai</a:t>
            </a:r>
            <a:r>
              <a:rPr lang="en-US" dirty="0">
                <a:latin typeface="Arial" pitchFamily="34" charset="0"/>
                <a:cs typeface="Arial" pitchFamily="34" charset="0"/>
              </a:rPr>
              <a:t> </a:t>
            </a:r>
            <a:r>
              <a:rPr lang="en-US" dirty="0" err="1">
                <a:latin typeface="Arial" pitchFamily="34" charset="0"/>
                <a:cs typeface="Arial" pitchFamily="34" charset="0"/>
              </a:rPr>
              <a:t>mắt</a:t>
            </a:r>
            <a:r>
              <a:rPr lang="en-US" dirty="0">
                <a:latin typeface="Arial" pitchFamily="34" charset="0"/>
                <a:cs typeface="Arial" pitchFamily="34" charset="0"/>
              </a:rPr>
              <a:t>:</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xmlns="" val="3621789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non </a:t>
            </a:r>
            <a:r>
              <a:rPr lang="en-US" sz="2400" dirty="0" err="1" smtClean="0">
                <a:latin typeface="Times New Roman" pitchFamily="18" charset="0"/>
                <a:cs typeface="Times New Roman" pitchFamily="18" charset="0"/>
              </a:rPr>
              <a:t>arteritic</a:t>
            </a:r>
            <a:r>
              <a:rPr lang="en-US" sz="2400" dirty="0" smtClean="0">
                <a:latin typeface="Times New Roman" pitchFamily="18" charset="0"/>
                <a:cs typeface="Times New Roman" pitchFamily="18" charset="0"/>
              </a:rPr>
              <a:t>(N) anterior (A) ischemic (I) optic (O) neuropathy(N) : NAION</a:t>
            </a:r>
          </a:p>
          <a:p>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NAION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mạch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máu</a:t>
            </a:r>
            <a:r>
              <a:rPr lang="en-US" sz="2400" b="1"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cấu</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trúc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gai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bệnh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lý</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về</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máu</a:t>
            </a:r>
            <a:r>
              <a:rPr lang="en-US" sz="2400" dirty="0" smtClean="0">
                <a:latin typeface="Times New Roman" pitchFamily="18" charset="0"/>
                <a:cs typeface="Times New Roman" pitchFamily="18" charset="0"/>
              </a:rPr>
              <a:t>)</a:t>
            </a:r>
          </a:p>
        </p:txBody>
      </p:sp>
      <p:sp>
        <p:nvSpPr>
          <p:cNvPr id="3" name="Title 2"/>
          <p:cNvSpPr>
            <a:spLocks noGrp="1"/>
          </p:cNvSpPr>
          <p:nvPr>
            <p:ph type="title"/>
          </p:nvPr>
        </p:nvSpPr>
        <p:spPr/>
        <p:txBody>
          <a:bodyPr>
            <a:normAutofit/>
          </a:bodyPr>
          <a:lstStyle/>
          <a:p>
            <a:r>
              <a:rPr lang="en-US" sz="2400" dirty="0" smtClean="0">
                <a:solidFill>
                  <a:srgbClr val="FF0000"/>
                </a:solidFill>
                <a:latin typeface="Times New Roman" pitchFamily="18" charset="0"/>
                <a:cs typeface="Times New Roman" pitchFamily="18" charset="0"/>
              </a:rPr>
              <a:t>BỆNH LÝ THIẾU MÁU THẦN KINH THỊ TRƯỚC KHÔNG DO VIÊM ĐỘNG MẠCH</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3435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dirty="0">
                <a:latin typeface="Times New Roman" pitchFamily="18" charset="0"/>
                <a:cs typeface="Times New Roman" pitchFamily="18" charset="0"/>
              </a:rPr>
              <a:t>Sự giảm tưới máu tạm thời hay thoáng qua của đầu thần kinh thị có thể do </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a:p>
            <a:r>
              <a:rPr lang="en-US" dirty="0" smtClean="0">
                <a:latin typeface="Times New Roman" pitchFamily="18" charset="0"/>
                <a:cs typeface="Times New Roman" pitchFamily="18" charset="0"/>
              </a:rPr>
              <a:t>B</a:t>
            </a:r>
            <a:r>
              <a:rPr lang="vi-VN" dirty="0" smtClean="0">
                <a:latin typeface="Times New Roman" pitchFamily="18" charset="0"/>
                <a:cs typeface="Times New Roman" pitchFamily="18" charset="0"/>
              </a:rPr>
              <a:t>ệnh </a:t>
            </a:r>
            <a:r>
              <a:rPr lang="vi-VN" dirty="0">
                <a:latin typeface="Times New Roman" pitchFamily="18" charset="0"/>
                <a:cs typeface="Times New Roman" pitchFamily="18" charset="0"/>
              </a:rPr>
              <a:t>lý toàn thân mạch máu :tăng HA, TĐ, XVĐM</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vi-VN" dirty="0">
              <a:latin typeface="Times New Roman" pitchFamily="18" charset="0"/>
              <a:cs typeface="Times New Roman" pitchFamily="18" charset="0"/>
            </a:endParaRPr>
          </a:p>
          <a:p>
            <a:r>
              <a:rPr lang="en-US" dirty="0" smtClean="0">
                <a:latin typeface="Times New Roman" pitchFamily="18" charset="0"/>
                <a:cs typeface="Times New Roman" pitchFamily="18" charset="0"/>
              </a:rPr>
              <a:t>B</a:t>
            </a:r>
            <a:r>
              <a:rPr lang="vi-VN" dirty="0" smtClean="0">
                <a:latin typeface="Times New Roman" pitchFamily="18" charset="0"/>
                <a:cs typeface="Times New Roman" pitchFamily="18" charset="0"/>
              </a:rPr>
              <a:t>ệnh </a:t>
            </a:r>
            <a:r>
              <a:rPr lang="vi-VN" dirty="0">
                <a:latin typeface="Times New Roman" pitchFamily="18" charset="0"/>
                <a:cs typeface="Times New Roman" pitchFamily="18" charset="0"/>
              </a:rPr>
              <a:t>lý hạ HA như : mất máu nặng , </a:t>
            </a:r>
            <a:r>
              <a:rPr lang="vi-VN" dirty="0" smtClean="0">
                <a:latin typeface="Times New Roman" pitchFamily="18" charset="0"/>
                <a:cs typeface="Times New Roman" pitchFamily="18" charset="0"/>
              </a:rPr>
              <a:t>T</a:t>
            </a:r>
            <a:r>
              <a:rPr lang="en-US" dirty="0" err="1" smtClean="0">
                <a:latin typeface="Times New Roman" pitchFamily="18" charset="0"/>
                <a:cs typeface="Times New Roman" pitchFamily="18" charset="0"/>
              </a:rPr>
              <a:t>hiếu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nhịp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ngưng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ngũ</a:t>
            </a:r>
            <a:endParaRPr lang="en-US" dirty="0"/>
          </a:p>
        </p:txBody>
      </p:sp>
      <p:sp>
        <p:nvSpPr>
          <p:cNvPr id="3" name="Title 2"/>
          <p:cNvSpPr>
            <a:spLocks noGrp="1"/>
          </p:cNvSpPr>
          <p:nvPr>
            <p:ph type="title"/>
          </p:nvPr>
        </p:nvSpPr>
        <p:spPr/>
        <p:txBody>
          <a:bodyPr/>
          <a:lstStyle/>
          <a:p>
            <a:r>
              <a:rPr lang="en-US" dirty="0" smtClean="0">
                <a:solidFill>
                  <a:srgbClr val="FF0000"/>
                </a:solidFill>
              </a:rPr>
              <a:t>LIÊN QUAN MẠCH MÁU</a:t>
            </a:r>
            <a:endParaRPr lang="en-US" dirty="0">
              <a:solidFill>
                <a:srgbClr val="FF0000"/>
              </a:solidFill>
            </a:endParaRPr>
          </a:p>
        </p:txBody>
      </p:sp>
    </p:spTree>
    <p:extLst>
      <p:ext uri="{BB962C8B-B14F-4D97-AF65-F5344CB8AC3E}">
        <p14:creationId xmlns:p14="http://schemas.microsoft.com/office/powerpoint/2010/main" xmlns="" val="279493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vi-VN" b="1" dirty="0">
                <a:solidFill>
                  <a:srgbClr val="FF0000"/>
                </a:solidFill>
                <a:latin typeface="Arial" pitchFamily="34" charset="0"/>
                <a:cs typeface="Arial" pitchFamily="34" charset="0"/>
              </a:rPr>
              <a:t>Nhiều yếu tố </a:t>
            </a:r>
            <a:r>
              <a:rPr lang="vi-VN" dirty="0" smtClean="0">
                <a:latin typeface="Arial" pitchFamily="34" charset="0"/>
                <a:cs typeface="Arial" pitchFamily="34" charset="0"/>
              </a:rPr>
              <a:t>:</a:t>
            </a:r>
            <a:r>
              <a:rPr lang="vi-VN" dirty="0">
                <a:latin typeface="Arial" pitchFamily="34" charset="0"/>
                <a:cs typeface="Arial" pitchFamily="34" charset="0"/>
              </a:rPr>
              <a:t>nằm sấp lâu, giảm tưới máu mắt, thiếu máu và mất máu trầm trọng,hạ huyết áp, thiếu oxy , truyền dịch nhiều, tăng áp suất tĩnh mạch, vị trí đầu cao  , mạch máu người bệnh quá nhạy cảm.(6</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endParaRPr lang="vi-VN" dirty="0">
              <a:latin typeface="Arial" pitchFamily="34" charset="0"/>
              <a:cs typeface="Arial" pitchFamily="34" charset="0"/>
            </a:endParaRPr>
          </a:p>
          <a:p>
            <a:r>
              <a:rPr lang="vi-VN" b="1" dirty="0">
                <a:solidFill>
                  <a:srgbClr val="FF0000"/>
                </a:solidFill>
                <a:latin typeface="Arial" pitchFamily="34" charset="0"/>
                <a:cs typeface="Arial" pitchFamily="34" charset="0"/>
              </a:rPr>
              <a:t>Các yếu tố khác </a:t>
            </a:r>
            <a:r>
              <a:rPr lang="vi-VN" dirty="0">
                <a:latin typeface="Arial" pitchFamily="34" charset="0"/>
                <a:cs typeface="Arial" pitchFamily="34" charset="0"/>
              </a:rPr>
              <a:t>: bệnh vi mạch máu  hoặc rối loạn huyết động trong mổ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vi-VN" sz="1400" dirty="0">
                <a:latin typeface="Arial" pitchFamily="34" charset="0"/>
                <a:cs typeface="Arial" pitchFamily="34" charset="0"/>
              </a:rPr>
              <a:t>. 6.	Shmygalev S1, Heller AR .(2011) .Perioperative visual loss after nonocular surgery..Anaesthesist. 2011 Jul;60(7):683-94)</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317921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dirty="0">
                <a:latin typeface="Arial" pitchFamily="34" charset="0"/>
                <a:cs typeface="Arial" pitchFamily="34" charset="0"/>
              </a:rPr>
              <a:t>Trên bệnh nhân này chúng tôi đã tầm soát tất cả bệnh lý về tiểu đường , cao huyết áp thai kỳ với kết quả bình thường </a:t>
            </a:r>
          </a:p>
          <a:p>
            <a:r>
              <a:rPr lang="vi-VN" dirty="0">
                <a:latin typeface="Arial" pitchFamily="34" charset="0"/>
                <a:cs typeface="Arial" pitchFamily="34" charset="0"/>
              </a:rPr>
              <a:t>Do đó kết hợp với MRI  và  các chuyên gia về mạch máu ,chúng tôi nghỉ đến vấn đề </a:t>
            </a:r>
            <a:r>
              <a:rPr lang="vi-VN" b="1" dirty="0">
                <a:solidFill>
                  <a:srgbClr val="FF0000"/>
                </a:solidFill>
                <a:latin typeface="Arial" pitchFamily="34" charset="0"/>
                <a:cs typeface="Arial" pitchFamily="34" charset="0"/>
              </a:rPr>
              <a:t>co thắt động mạch võng mạc  trung tâm thoáng qua gây giảm tưới máu võng mạc mắt  do rối loạn huyết động</a:t>
            </a:r>
            <a:r>
              <a:rPr lang="vi-VN" dirty="0">
                <a:latin typeface="Arial" pitchFamily="34" charset="0"/>
                <a:cs typeface="Arial" pitchFamily="34" charset="0"/>
              </a:rPr>
              <a:t> trên bệnh nhân có các mạch máu nhạy cảm co mạch so với bình thường. </a:t>
            </a:r>
          </a:p>
          <a:p>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1824041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solidFill>
                  <a:srgbClr val="FF0000"/>
                </a:solidFill>
                <a:latin typeface="Arial" pitchFamily="34" charset="0"/>
                <a:cs typeface="Arial" pitchFamily="34" charset="0"/>
              </a:rPr>
              <a:t>Citicholin</a:t>
            </a:r>
            <a:r>
              <a:rPr lang="en-US" dirty="0" smtClean="0">
                <a:latin typeface="Arial" pitchFamily="34" charset="0"/>
                <a:cs typeface="Arial" pitchFamily="34" charset="0"/>
              </a:rPr>
              <a:t> : </a:t>
            </a:r>
            <a:r>
              <a:rPr lang="en-US" dirty="0" err="1" smtClean="0">
                <a:latin typeface="Arial" pitchFamily="34" charset="0"/>
                <a:cs typeface="Arial" pitchFamily="34" charset="0"/>
              </a:rPr>
              <a:t>thuốc</a:t>
            </a:r>
            <a:r>
              <a:rPr lang="en-US" dirty="0" smtClean="0">
                <a:latin typeface="Arial" pitchFamily="34" charset="0"/>
                <a:cs typeface="Arial" pitchFamily="34" charset="0"/>
              </a:rPr>
              <a:t> </a:t>
            </a:r>
            <a:r>
              <a:rPr lang="en-US" dirty="0" err="1" smtClean="0">
                <a:latin typeface="Arial" pitchFamily="34" charset="0"/>
                <a:cs typeface="Arial" pitchFamily="34" charset="0"/>
              </a:rPr>
              <a:t>kích</a:t>
            </a:r>
            <a:r>
              <a:rPr lang="en-US" dirty="0" smtClean="0">
                <a:latin typeface="Arial" pitchFamily="34" charset="0"/>
                <a:cs typeface="Arial" pitchFamily="34" charset="0"/>
              </a:rPr>
              <a:t> </a:t>
            </a:r>
            <a:r>
              <a:rPr lang="en-US" dirty="0" err="1" smtClean="0">
                <a:latin typeface="Arial" pitchFamily="34" charset="0"/>
                <a:cs typeface="Arial" pitchFamily="34" charset="0"/>
              </a:rPr>
              <a:t>thích</a:t>
            </a:r>
            <a:r>
              <a:rPr lang="en-US" dirty="0" smtClean="0">
                <a:latin typeface="Arial" pitchFamily="34" charset="0"/>
                <a:cs typeface="Arial" pitchFamily="34" charset="0"/>
              </a:rPr>
              <a:t> </a:t>
            </a:r>
            <a:r>
              <a:rPr lang="en-US" dirty="0" err="1" smtClean="0">
                <a:latin typeface="Arial" pitchFamily="34" charset="0"/>
                <a:cs typeface="Arial" pitchFamily="34" charset="0"/>
              </a:rPr>
              <a:t>tổng</a:t>
            </a:r>
            <a:r>
              <a:rPr lang="en-US" dirty="0" smtClean="0">
                <a:latin typeface="Arial" pitchFamily="34" charset="0"/>
                <a:cs typeface="Arial" pitchFamily="34" charset="0"/>
              </a:rPr>
              <a:t> </a:t>
            </a:r>
            <a:r>
              <a:rPr lang="en-US" dirty="0" err="1" smtClean="0">
                <a:latin typeface="Arial" pitchFamily="34" charset="0"/>
                <a:cs typeface="Arial" pitchFamily="34" charset="0"/>
              </a:rPr>
              <a:t>hợp</a:t>
            </a:r>
            <a:r>
              <a:rPr lang="en-US" dirty="0" smtClean="0">
                <a:latin typeface="Arial" pitchFamily="34" charset="0"/>
                <a:cs typeface="Arial" pitchFamily="34" charset="0"/>
              </a:rPr>
              <a:t> Phospholipid </a:t>
            </a:r>
            <a:r>
              <a:rPr lang="en-US" dirty="0" err="1" smtClean="0">
                <a:latin typeface="Arial" pitchFamily="34" charset="0"/>
                <a:cs typeface="Arial" pitchFamily="34" charset="0"/>
              </a:rPr>
              <a:t>trên</a:t>
            </a:r>
            <a:r>
              <a:rPr lang="en-US" dirty="0" smtClean="0">
                <a:latin typeface="Arial" pitchFamily="34" charset="0"/>
                <a:cs typeface="Arial" pitchFamily="34" charset="0"/>
              </a:rPr>
              <a:t> </a:t>
            </a:r>
            <a:r>
              <a:rPr lang="en-US" dirty="0" err="1" smtClean="0">
                <a:latin typeface="Arial" pitchFamily="34" charset="0"/>
                <a:cs typeface="Arial" pitchFamily="34" charset="0"/>
              </a:rPr>
              <a:t>màng</a:t>
            </a:r>
            <a:r>
              <a:rPr lang="en-US" dirty="0" smtClean="0">
                <a:latin typeface="Arial" pitchFamily="34" charset="0"/>
                <a:cs typeface="Arial" pitchFamily="34" charset="0"/>
              </a:rPr>
              <a:t> </a:t>
            </a:r>
            <a:r>
              <a:rPr lang="en-US" dirty="0" err="1" smtClean="0">
                <a:latin typeface="Arial" pitchFamily="34" charset="0"/>
                <a:cs typeface="Arial" pitchFamily="34" charset="0"/>
              </a:rPr>
              <a:t>tế</a:t>
            </a:r>
            <a:r>
              <a:rPr lang="en-US" dirty="0" smtClean="0">
                <a:latin typeface="Arial" pitchFamily="34" charset="0"/>
                <a:cs typeface="Arial" pitchFamily="34" charset="0"/>
              </a:rPr>
              <a:t> </a:t>
            </a:r>
            <a:r>
              <a:rPr lang="en-US" dirty="0" err="1" smtClean="0">
                <a:latin typeface="Arial" pitchFamily="34" charset="0"/>
                <a:cs typeface="Arial" pitchFamily="34" charset="0"/>
              </a:rPr>
              <a:t>bào</a:t>
            </a:r>
            <a:r>
              <a:rPr lang="en-US" dirty="0" smtClean="0">
                <a:latin typeface="Arial" pitchFamily="34" charset="0"/>
                <a:cs typeface="Arial" pitchFamily="34" charset="0"/>
              </a:rPr>
              <a:t>  </a:t>
            </a:r>
            <a:r>
              <a:rPr lang="en-US" dirty="0" err="1" smtClean="0">
                <a:latin typeface="Arial" pitchFamily="34" charset="0"/>
                <a:cs typeface="Arial" pitchFamily="34" charset="0"/>
              </a:rPr>
              <a:t>thần</a:t>
            </a:r>
            <a:r>
              <a:rPr lang="en-US" dirty="0" smtClean="0">
                <a:latin typeface="Arial" pitchFamily="34" charset="0"/>
                <a:cs typeface="Arial" pitchFamily="34" charset="0"/>
              </a:rPr>
              <a:t> </a:t>
            </a:r>
            <a:r>
              <a:rPr lang="en-US" dirty="0" err="1" smtClean="0">
                <a:latin typeface="Arial" pitchFamily="34" charset="0"/>
                <a:cs typeface="Arial" pitchFamily="34" charset="0"/>
              </a:rPr>
              <a:t>kinh</a:t>
            </a:r>
            <a:r>
              <a:rPr lang="en-US" dirty="0" smtClean="0">
                <a:latin typeface="Arial" pitchFamily="34" charset="0"/>
                <a:cs typeface="Arial" pitchFamily="34" charset="0"/>
              </a:rPr>
              <a:t> </a:t>
            </a:r>
            <a:r>
              <a:rPr lang="en-US" dirty="0" err="1" smtClean="0">
                <a:latin typeface="Arial" pitchFamily="34" charset="0"/>
                <a:cs typeface="Arial" pitchFamily="34" charset="0"/>
              </a:rPr>
              <a:t>chống</a:t>
            </a:r>
            <a:r>
              <a:rPr lang="en-US" dirty="0" smtClean="0">
                <a:latin typeface="Arial" pitchFamily="34" charset="0"/>
                <a:cs typeface="Arial" pitchFamily="34" charset="0"/>
              </a:rPr>
              <a:t> </a:t>
            </a:r>
            <a:r>
              <a:rPr lang="en-US" dirty="0" err="1" smtClean="0">
                <a:latin typeface="Arial" pitchFamily="34" charset="0"/>
                <a:cs typeface="Arial" pitchFamily="34" charset="0"/>
              </a:rPr>
              <a:t>tổn</a:t>
            </a:r>
            <a:r>
              <a:rPr lang="en-US" dirty="0" smtClean="0">
                <a:latin typeface="Arial" pitchFamily="34" charset="0"/>
                <a:cs typeface="Arial" pitchFamily="34" charset="0"/>
              </a:rPr>
              <a:t> </a:t>
            </a:r>
            <a:r>
              <a:rPr lang="en-US" dirty="0" err="1" smtClean="0">
                <a:latin typeface="Arial" pitchFamily="34" charset="0"/>
                <a:cs typeface="Arial" pitchFamily="34" charset="0"/>
              </a:rPr>
              <a:t>thương</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r>
              <a:rPr lang="en-US" dirty="0" smtClean="0">
                <a:latin typeface="Arial" pitchFamily="34" charset="0"/>
                <a:cs typeface="Arial" pitchFamily="34" charset="0"/>
              </a:rPr>
              <a:t> , </a:t>
            </a:r>
            <a:r>
              <a:rPr lang="en-US" dirty="0" err="1" smtClean="0">
                <a:latin typeface="Arial" pitchFamily="34" charset="0"/>
                <a:cs typeface="Arial" pitchFamily="34" charset="0"/>
              </a:rPr>
              <a:t>tăng</a:t>
            </a:r>
            <a:r>
              <a:rPr lang="en-US" dirty="0" smtClean="0">
                <a:latin typeface="Arial" pitchFamily="34" charset="0"/>
                <a:cs typeface="Arial" pitchFamily="34" charset="0"/>
              </a:rPr>
              <a:t> </a:t>
            </a:r>
            <a:r>
              <a:rPr lang="en-US" dirty="0" err="1" smtClean="0">
                <a:latin typeface="Arial" pitchFamily="34" charset="0"/>
                <a:cs typeface="Arial" pitchFamily="34" charset="0"/>
              </a:rPr>
              <a:t>cường</a:t>
            </a:r>
            <a:r>
              <a:rPr lang="en-US" dirty="0" smtClean="0">
                <a:latin typeface="Arial" pitchFamily="34" charset="0"/>
                <a:cs typeface="Arial" pitchFamily="34" charset="0"/>
              </a:rPr>
              <a:t> </a:t>
            </a:r>
            <a:r>
              <a:rPr lang="en-US" dirty="0" err="1" smtClean="0">
                <a:latin typeface="Arial" pitchFamily="34" charset="0"/>
                <a:cs typeface="Arial" pitchFamily="34" charset="0"/>
              </a:rPr>
              <a:t>chức</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dẩn</a:t>
            </a:r>
            <a:r>
              <a:rPr lang="en-US" dirty="0" smtClean="0">
                <a:latin typeface="Arial" pitchFamily="34" charset="0"/>
                <a:cs typeface="Arial" pitchFamily="34" charset="0"/>
              </a:rPr>
              <a:t> </a:t>
            </a:r>
            <a:r>
              <a:rPr lang="en-US" dirty="0" err="1" smtClean="0">
                <a:latin typeface="Arial" pitchFamily="34" charset="0"/>
                <a:cs typeface="Arial" pitchFamily="34" charset="0"/>
              </a:rPr>
              <a:t>truyền</a:t>
            </a:r>
            <a:r>
              <a:rPr lang="en-US" dirty="0" smtClean="0">
                <a:latin typeface="Arial" pitchFamily="34" charset="0"/>
                <a:cs typeface="Arial" pitchFamily="34" charset="0"/>
              </a:rPr>
              <a:t> </a:t>
            </a:r>
            <a:r>
              <a:rPr lang="en-US" dirty="0" err="1" smtClean="0">
                <a:latin typeface="Arial" pitchFamily="34" charset="0"/>
                <a:cs typeface="Arial" pitchFamily="34" charset="0"/>
              </a:rPr>
              <a:t>thần</a:t>
            </a:r>
            <a:r>
              <a:rPr lang="en-US" dirty="0" smtClean="0">
                <a:latin typeface="Arial" pitchFamily="34" charset="0"/>
                <a:cs typeface="Arial" pitchFamily="34" charset="0"/>
              </a:rPr>
              <a:t> </a:t>
            </a:r>
            <a:r>
              <a:rPr lang="en-US" dirty="0" err="1" smtClean="0">
                <a:latin typeface="Arial" pitchFamily="34" charset="0"/>
                <a:cs typeface="Arial" pitchFamily="34" charset="0"/>
              </a:rPr>
              <a:t>kinh</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3-HƯỚNG ĐIỀU TRỊ</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0" y="3657600"/>
            <a:ext cx="2695575" cy="169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3629891"/>
            <a:ext cx="222885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7528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dirty="0">
                <a:solidFill>
                  <a:srgbClr val="FF0000"/>
                </a:solidFill>
                <a:latin typeface="Arial" pitchFamily="34" charset="0"/>
                <a:cs typeface="Arial" pitchFamily="34" charset="0"/>
              </a:rPr>
              <a:t>Nimodipine</a:t>
            </a:r>
            <a:r>
              <a:rPr lang="vi-VN" dirty="0">
                <a:latin typeface="Arial" pitchFamily="34" charset="0"/>
                <a:cs typeface="Arial" pitchFamily="34" charset="0"/>
              </a:rPr>
              <a:t> dẩn chất của dihydropyridine ức chế chọn lọc dòng ion calci  đi qua kenh calci chậm phụ thuộc điện thế ở màng tế bào cơ trơn mạch máu , cơ tim và tế bào thần kinh có tác dụng đặc biệt kháng  co mạch máu và chống thiếu máu cục bộ ở não .Kích thích  tưới máu não và làm dãn mạch </a:t>
            </a:r>
            <a:r>
              <a:rPr lang="vi-VN" dirty="0" smtClean="0">
                <a:latin typeface="Arial" pitchFamily="34" charset="0"/>
                <a:cs typeface="Arial" pitchFamily="34" charset="0"/>
              </a:rPr>
              <a:t>não</a:t>
            </a:r>
            <a:endParaRPr lang="en-US" dirty="0" smtClean="0">
              <a:latin typeface="Arial" pitchFamily="34" charset="0"/>
              <a:cs typeface="Arial" pitchFamily="34" charset="0"/>
            </a:endParaRPr>
          </a:p>
          <a:p>
            <a:endParaRPr lang="vi-VN" dirty="0">
              <a:latin typeface="Arial" pitchFamily="34" charset="0"/>
              <a:cs typeface="Arial" pitchFamily="34" charset="0"/>
            </a:endParaRPr>
          </a:p>
          <a:p>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81688" y="4305300"/>
            <a:ext cx="2619375"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4326082"/>
            <a:ext cx="2276475" cy="200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6797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dirty="0" err="1" smtClean="0">
                <a:solidFill>
                  <a:srgbClr val="FF0000"/>
                </a:solidFill>
                <a:latin typeface="Arial" pitchFamily="34" charset="0"/>
                <a:cs typeface="Arial" pitchFamily="34" charset="0"/>
              </a:rPr>
              <a:t>Nootropyl</a:t>
            </a:r>
            <a:r>
              <a:rPr lang="en-US" dirty="0" smtClean="0">
                <a:latin typeface="Arial" pitchFamily="34" charset="0"/>
                <a:cs typeface="Arial" pitchFamily="34" charset="0"/>
              </a:rPr>
              <a:t> :</a:t>
            </a:r>
            <a:r>
              <a:rPr lang="vi-VN" dirty="0">
                <a:latin typeface="Arial" pitchFamily="34" charset="0"/>
                <a:cs typeface="Arial" pitchFamily="34" charset="0"/>
              </a:rPr>
              <a:t>Piracetam làm tăng tốc độ hồi phục sau chứng giảm oxy huyết bằng cách làm tăng nhanh tốc độ quay của các phosphate vô cơ và </a:t>
            </a:r>
            <a:r>
              <a:rPr lang="vi-VN" dirty="0" smtClean="0">
                <a:latin typeface="Arial" pitchFamily="34" charset="0"/>
                <a:cs typeface="Arial" pitchFamily="34" charset="0"/>
              </a:rPr>
              <a:t>làm </a:t>
            </a:r>
            <a:r>
              <a:rPr lang="vi-VN" dirty="0">
                <a:latin typeface="Arial" pitchFamily="34" charset="0"/>
                <a:cs typeface="Arial" pitchFamily="34" charset="0"/>
              </a:rPr>
              <a:t>giảm sự tích tụ glucose và acide lactique</a:t>
            </a:r>
            <a:r>
              <a:rPr lang="vi-VN" dirty="0" smtClean="0">
                <a:latin typeface="Arial" pitchFamily="34" charset="0"/>
                <a:cs typeface="Arial" pitchFamily="34" charset="0"/>
              </a:rPr>
              <a:t>.</a:t>
            </a:r>
            <a:endParaRPr lang="en-US" dirty="0" smtClean="0">
              <a:latin typeface="Arial" pitchFamily="34" charset="0"/>
              <a:cs typeface="Arial" pitchFamily="34" charset="0"/>
            </a:endParaRPr>
          </a:p>
          <a:p>
            <a:r>
              <a:rPr lang="en-US" dirty="0" err="1" smtClean="0">
                <a:latin typeface="Arial" pitchFamily="34" charset="0"/>
                <a:cs typeface="Arial" pitchFamily="34" charset="0"/>
              </a:rPr>
              <a:t>Thiểu</a:t>
            </a:r>
            <a:r>
              <a:rPr lang="en-US" dirty="0" smtClean="0">
                <a:latin typeface="Arial" pitchFamily="34" charset="0"/>
                <a:cs typeface="Arial" pitchFamily="34" charset="0"/>
              </a:rPr>
              <a:t> </a:t>
            </a:r>
            <a:r>
              <a:rPr lang="en-US" dirty="0" err="1" smtClean="0">
                <a:latin typeface="Arial" pitchFamily="34" charset="0"/>
                <a:cs typeface="Arial" pitchFamily="34" charset="0"/>
              </a:rPr>
              <a:t>năng</a:t>
            </a:r>
            <a:r>
              <a:rPr lang="en-US" dirty="0" smtClean="0">
                <a:latin typeface="Arial" pitchFamily="34" charset="0"/>
                <a:cs typeface="Arial" pitchFamily="34" charset="0"/>
              </a:rPr>
              <a:t> </a:t>
            </a:r>
            <a:r>
              <a:rPr lang="en-US" dirty="0" err="1" smtClean="0">
                <a:latin typeface="Arial" pitchFamily="34" charset="0"/>
                <a:cs typeface="Arial" pitchFamily="34" charset="0"/>
              </a:rPr>
              <a:t>tuần</a:t>
            </a:r>
            <a:r>
              <a:rPr lang="en-US" dirty="0" smtClean="0">
                <a:latin typeface="Arial" pitchFamily="34" charset="0"/>
                <a:cs typeface="Arial" pitchFamily="34" charset="0"/>
              </a:rPr>
              <a:t> </a:t>
            </a:r>
            <a:r>
              <a:rPr lang="en-US" dirty="0" err="1" smtClean="0">
                <a:latin typeface="Arial" pitchFamily="34" charset="0"/>
                <a:cs typeface="Arial" pitchFamily="34" charset="0"/>
              </a:rPr>
              <a:t>hoàn</a:t>
            </a:r>
            <a:r>
              <a:rPr lang="en-US" dirty="0" smtClean="0">
                <a:latin typeface="Arial" pitchFamily="34" charset="0"/>
                <a:cs typeface="Arial" pitchFamily="34" charset="0"/>
              </a:rPr>
              <a:t> </a:t>
            </a:r>
            <a:r>
              <a:rPr lang="en-US" dirty="0" err="1" smtClean="0">
                <a:latin typeface="Arial" pitchFamily="34" charset="0"/>
                <a:cs typeface="Arial" pitchFamily="34" charset="0"/>
              </a:rPr>
              <a:t>máu</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r>
              <a:rPr lang="en-US" dirty="0" smtClean="0">
                <a:latin typeface="Arial" pitchFamily="34" charset="0"/>
                <a:cs typeface="Arial" pitchFamily="34" charset="0"/>
              </a:rPr>
              <a:t> do </a:t>
            </a:r>
            <a:r>
              <a:rPr lang="en-US" dirty="0" err="1" smtClean="0">
                <a:latin typeface="Arial" pitchFamily="34" charset="0"/>
                <a:cs typeface="Arial" pitchFamily="34" charset="0"/>
              </a:rPr>
              <a:t>thiếu</a:t>
            </a:r>
            <a:r>
              <a:rPr lang="en-US" dirty="0" smtClean="0">
                <a:latin typeface="Arial" pitchFamily="34" charset="0"/>
                <a:cs typeface="Arial" pitchFamily="34" charset="0"/>
              </a:rPr>
              <a:t> </a:t>
            </a:r>
            <a:r>
              <a:rPr lang="en-US" dirty="0" err="1" smtClean="0">
                <a:latin typeface="Arial" pitchFamily="34" charset="0"/>
                <a:cs typeface="Arial" pitchFamily="34" charset="0"/>
              </a:rPr>
              <a:t>máu</a:t>
            </a:r>
            <a:r>
              <a:rPr lang="en-US" dirty="0" smtClean="0">
                <a:latin typeface="Arial" pitchFamily="34" charset="0"/>
                <a:cs typeface="Arial" pitchFamily="34" charset="0"/>
              </a:rPr>
              <a:t> </a:t>
            </a:r>
            <a:r>
              <a:rPr lang="en-US" dirty="0" err="1" smtClean="0">
                <a:latin typeface="Arial" pitchFamily="34" charset="0"/>
                <a:cs typeface="Arial" pitchFamily="34" charset="0"/>
              </a:rPr>
              <a:t>lên</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endParaRPr lang="en-US" dirty="0" smtClean="0">
              <a:latin typeface="Arial" pitchFamily="34" charset="0"/>
              <a:cs typeface="Arial" pitchFamily="34" charset="0"/>
            </a:endParaRPr>
          </a:p>
          <a:p>
            <a:r>
              <a:rPr lang="en-US" dirty="0" err="1" smtClean="0">
                <a:latin typeface="Arial" pitchFamily="34" charset="0"/>
                <a:cs typeface="Arial" pitchFamily="34" charset="0"/>
              </a:rPr>
              <a:t>Tổn</a:t>
            </a:r>
            <a:r>
              <a:rPr lang="en-US" dirty="0" smtClean="0">
                <a:latin typeface="Arial" pitchFamily="34" charset="0"/>
                <a:cs typeface="Arial" pitchFamily="34" charset="0"/>
              </a:rPr>
              <a:t> </a:t>
            </a:r>
            <a:r>
              <a:rPr lang="en-US" dirty="0" err="1" smtClean="0">
                <a:latin typeface="Arial" pitchFamily="34" charset="0"/>
                <a:cs typeface="Arial" pitchFamily="34" charset="0"/>
              </a:rPr>
              <a:t>thương</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r>
              <a:rPr lang="en-US" dirty="0" smtClean="0">
                <a:latin typeface="Arial" pitchFamily="34" charset="0"/>
                <a:cs typeface="Arial" pitchFamily="34" charset="0"/>
              </a:rPr>
              <a:t>, </a:t>
            </a:r>
            <a:r>
              <a:rPr lang="en-US" dirty="0" err="1" smtClean="0">
                <a:latin typeface="Arial" pitchFamily="34" charset="0"/>
                <a:cs typeface="Arial" pitchFamily="34" charset="0"/>
              </a:rPr>
              <a:t>rối</a:t>
            </a:r>
            <a:r>
              <a:rPr lang="en-US" dirty="0" smtClean="0">
                <a:latin typeface="Arial" pitchFamily="34" charset="0"/>
                <a:cs typeface="Arial" pitchFamily="34" charset="0"/>
              </a:rPr>
              <a:t> </a:t>
            </a:r>
            <a:r>
              <a:rPr lang="en-US" dirty="0" err="1" smtClean="0">
                <a:latin typeface="Arial" pitchFamily="34" charset="0"/>
                <a:cs typeface="Arial" pitchFamily="34" charset="0"/>
              </a:rPr>
              <a:t>loạn</a:t>
            </a:r>
            <a:r>
              <a:rPr lang="en-US" dirty="0" smtClean="0">
                <a:latin typeface="Arial" pitchFamily="34" charset="0"/>
                <a:cs typeface="Arial" pitchFamily="34" charset="0"/>
              </a:rPr>
              <a:t> </a:t>
            </a:r>
            <a:r>
              <a:rPr lang="en-US" dirty="0" err="1" smtClean="0">
                <a:latin typeface="Arial" pitchFamily="34" charset="0"/>
                <a:cs typeface="Arial" pitchFamily="34" charset="0"/>
              </a:rPr>
              <a:t>ngoại</a:t>
            </a:r>
            <a:r>
              <a:rPr lang="en-US" dirty="0" smtClean="0">
                <a:latin typeface="Arial" pitchFamily="34" charset="0"/>
                <a:cs typeface="Arial" pitchFamily="34" charset="0"/>
              </a:rPr>
              <a:t> </a:t>
            </a:r>
            <a:r>
              <a:rPr lang="en-US" dirty="0" err="1" smtClean="0">
                <a:latin typeface="Arial" pitchFamily="34" charset="0"/>
                <a:cs typeface="Arial" pitchFamily="34" charset="0"/>
              </a:rPr>
              <a:t>biên</a:t>
            </a:r>
            <a:r>
              <a:rPr lang="en-US" dirty="0" smtClean="0">
                <a:latin typeface="Arial" pitchFamily="34" charset="0"/>
                <a:cs typeface="Arial" pitchFamily="34" charset="0"/>
              </a:rPr>
              <a:t> , </a:t>
            </a:r>
            <a:r>
              <a:rPr lang="en-US" dirty="0" err="1" smtClean="0">
                <a:latin typeface="Arial" pitchFamily="34" charset="0"/>
                <a:cs typeface="Arial" pitchFamily="34" charset="0"/>
              </a:rPr>
              <a:t>trung</a:t>
            </a:r>
            <a:r>
              <a:rPr lang="en-US" dirty="0" smtClean="0">
                <a:latin typeface="Arial" pitchFamily="34" charset="0"/>
                <a:cs typeface="Arial" pitchFamily="34" charset="0"/>
              </a:rPr>
              <a:t> </a:t>
            </a:r>
            <a:r>
              <a:rPr lang="en-US" dirty="0" err="1" smtClean="0">
                <a:latin typeface="Arial" pitchFamily="34" charset="0"/>
                <a:cs typeface="Arial" pitchFamily="34" charset="0"/>
              </a:rPr>
              <a:t>khu</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r>
              <a:rPr lang="en-US" dirty="0" smtClean="0">
                <a:latin typeface="Arial" pitchFamily="34" charset="0"/>
                <a:cs typeface="Arial" pitchFamily="34" charset="0"/>
              </a:rPr>
              <a:t>, tai </a:t>
            </a:r>
            <a:r>
              <a:rPr lang="en-US" dirty="0" err="1" smtClean="0">
                <a:latin typeface="Arial" pitchFamily="34" charset="0"/>
                <a:cs typeface="Arial" pitchFamily="34" charset="0"/>
              </a:rPr>
              <a:t>biến</a:t>
            </a:r>
            <a:r>
              <a:rPr lang="en-US" dirty="0" smtClean="0">
                <a:latin typeface="Arial" pitchFamily="34" charset="0"/>
                <a:cs typeface="Arial" pitchFamily="34" charset="0"/>
              </a:rPr>
              <a:t> </a:t>
            </a:r>
            <a:r>
              <a:rPr lang="en-US" dirty="0" err="1" smtClean="0">
                <a:latin typeface="Arial" pitchFamily="34" charset="0"/>
                <a:cs typeface="Arial" pitchFamily="34" charset="0"/>
              </a:rPr>
              <a:t>mạch</a:t>
            </a:r>
            <a:r>
              <a:rPr lang="en-US" dirty="0" smtClean="0">
                <a:latin typeface="Arial" pitchFamily="34" charset="0"/>
                <a:cs typeface="Arial" pitchFamily="34" charset="0"/>
              </a:rPr>
              <a:t> </a:t>
            </a:r>
            <a:r>
              <a:rPr lang="en-US" dirty="0" err="1" smtClean="0">
                <a:latin typeface="Arial" pitchFamily="34" charset="0"/>
                <a:cs typeface="Arial" pitchFamily="34" charset="0"/>
              </a:rPr>
              <a:t>máu</a:t>
            </a:r>
            <a:r>
              <a:rPr lang="en-US" dirty="0" smtClean="0">
                <a:latin typeface="Arial" pitchFamily="34" charset="0"/>
                <a:cs typeface="Arial" pitchFamily="34" charset="0"/>
              </a:rPr>
              <a:t> </a:t>
            </a:r>
            <a:r>
              <a:rPr lang="en-US" dirty="0" err="1" smtClean="0">
                <a:latin typeface="Arial" pitchFamily="34" charset="0"/>
                <a:cs typeface="Arial" pitchFamily="34" charset="0"/>
              </a:rPr>
              <a:t>não</a:t>
            </a:r>
            <a:endParaRPr lang="vi-VN" dirty="0">
              <a:latin typeface="Arial" pitchFamily="34" charset="0"/>
              <a:cs typeface="Arial" pitchFamily="34" charset="0"/>
            </a:endParaRPr>
          </a:p>
          <a:p>
            <a:endParaRPr lang="en-US" dirty="0">
              <a:latin typeface="Arial" pitchFamily="34" charset="0"/>
              <a:cs typeface="Arial" pitchFamily="34" charset="0"/>
            </a:endParaRPr>
          </a:p>
        </p:txBody>
      </p:sp>
      <p:sp>
        <p:nvSpPr>
          <p:cNvPr id="3" name="Title 2"/>
          <p:cNvSpPr>
            <a:spLocks noGrp="1"/>
          </p:cNvSpPr>
          <p:nvPr>
            <p:ph type="title"/>
          </p:nvPr>
        </p:nvSpPr>
        <p:spPr>
          <a:xfrm>
            <a:off x="381000" y="-685800"/>
            <a:ext cx="8229600" cy="1143000"/>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8400" y="4360718"/>
            <a:ext cx="1847850" cy="247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768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dirty="0" smtClean="0">
                <a:solidFill>
                  <a:srgbClr val="FF0000"/>
                </a:solidFill>
                <a:latin typeface="Arial" pitchFamily="34" charset="0"/>
                <a:cs typeface="Arial" pitchFamily="34" charset="0"/>
              </a:rPr>
              <a:t>Plavix</a:t>
            </a:r>
            <a:r>
              <a:rPr lang="en-US" dirty="0" smtClean="0">
                <a:latin typeface="Arial" pitchFamily="34" charset="0"/>
                <a:cs typeface="Arial" pitchFamily="34" charset="0"/>
              </a:rPr>
              <a:t> :</a:t>
            </a:r>
            <a:r>
              <a:rPr lang="vi-VN" dirty="0" smtClean="0">
                <a:latin typeface="Arial" pitchFamily="34" charset="0"/>
                <a:cs typeface="Arial" pitchFamily="34" charset="0"/>
              </a:rPr>
              <a:t>Clopidogrel </a:t>
            </a:r>
            <a:r>
              <a:rPr lang="vi-VN" dirty="0">
                <a:latin typeface="Arial" pitchFamily="34" charset="0"/>
                <a:cs typeface="Arial" pitchFamily="34" charset="0"/>
              </a:rPr>
              <a:t>giữ tiểu cầu trong máu không kết dính (đông máu) để ngăn ngừa cục máu đông không mong muốn có thể xảy ra với điều kiện trong tim hoặc mạch </a:t>
            </a:r>
            <a:r>
              <a:rPr lang="vi-VN" dirty="0" smtClean="0">
                <a:latin typeface="Arial" pitchFamily="34" charset="0"/>
                <a:cs typeface="Arial" pitchFamily="34" charset="0"/>
              </a:rPr>
              <a:t>máu</a:t>
            </a:r>
            <a:endParaRPr lang="en-US" dirty="0" smtClean="0">
              <a:latin typeface="Arial" pitchFamily="34" charset="0"/>
              <a:cs typeface="Arial" pitchFamily="34" charset="0"/>
            </a:endParaRPr>
          </a:p>
          <a:p>
            <a:endParaRPr lang="vi-VN" dirty="0">
              <a:latin typeface="Arial" pitchFamily="34" charset="0"/>
              <a:cs typeface="Arial" pitchFamily="34" charset="0"/>
            </a:endParaRPr>
          </a:p>
          <a:p>
            <a:endParaRPr lang="vi-VN" dirty="0"/>
          </a:p>
        </p:txBody>
      </p:sp>
      <p:sp>
        <p:nvSpPr>
          <p:cNvPr id="3" name="Title 2"/>
          <p:cNvSpPr>
            <a:spLocks noGrp="1"/>
          </p:cNvSpPr>
          <p:nvPr>
            <p:ph type="title"/>
          </p:nvPr>
        </p:nvSpPr>
        <p:spPr/>
        <p:txBody>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44091" y="3733800"/>
            <a:ext cx="3810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4417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90600" y="381000"/>
            <a:ext cx="7467599" cy="5714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4059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latin typeface="Arial" pitchFamily="34" charset="0"/>
                <a:cs typeface="Arial" pitchFamily="34" charset="0"/>
              </a:rPr>
              <a:t>Không</a:t>
            </a:r>
            <a:r>
              <a:rPr lang="en-US" dirty="0" smtClean="0">
                <a:latin typeface="Arial" pitchFamily="34" charset="0"/>
                <a:cs typeface="Arial" pitchFamily="34" charset="0"/>
              </a:rPr>
              <a:t> </a:t>
            </a:r>
            <a:r>
              <a:rPr lang="en-US" dirty="0" err="1" smtClean="0">
                <a:latin typeface="Arial" pitchFamily="34" charset="0"/>
                <a:cs typeface="Arial" pitchFamily="34" charset="0"/>
              </a:rPr>
              <a:t>để</a:t>
            </a:r>
            <a:r>
              <a:rPr lang="en-US" dirty="0" smtClean="0">
                <a:latin typeface="Arial" pitchFamily="34" charset="0"/>
                <a:cs typeface="Arial" pitchFamily="34" charset="0"/>
              </a:rPr>
              <a:t> </a:t>
            </a:r>
            <a:r>
              <a:rPr lang="en-US" dirty="0" err="1" smtClean="0">
                <a:latin typeface="Arial" pitchFamily="34" charset="0"/>
                <a:cs typeface="Arial" pitchFamily="34" charset="0"/>
              </a:rPr>
              <a:t>hạ</a:t>
            </a:r>
            <a:r>
              <a:rPr lang="en-US" dirty="0" smtClean="0">
                <a:latin typeface="Arial" pitchFamily="34" charset="0"/>
                <a:cs typeface="Arial" pitchFamily="34" charset="0"/>
              </a:rPr>
              <a:t> HA </a:t>
            </a:r>
            <a:r>
              <a:rPr lang="en-US" dirty="0" err="1" smtClean="0">
                <a:latin typeface="Arial" pitchFamily="34" charset="0"/>
                <a:cs typeface="Arial" pitchFamily="34" charset="0"/>
              </a:rPr>
              <a:t>nhiều</a:t>
            </a:r>
            <a:r>
              <a:rPr lang="en-US" dirty="0" smtClean="0">
                <a:latin typeface="Arial" pitchFamily="34" charset="0"/>
                <a:cs typeface="Arial" pitchFamily="34" charset="0"/>
              </a:rPr>
              <a:t> </a:t>
            </a:r>
            <a:r>
              <a:rPr lang="en-US" dirty="0" err="1" smtClean="0">
                <a:latin typeface="Arial" pitchFamily="34" charset="0"/>
                <a:cs typeface="Arial" pitchFamily="34" charset="0"/>
              </a:rPr>
              <a:t>khi</a:t>
            </a:r>
            <a:r>
              <a:rPr lang="en-US" dirty="0" smtClean="0">
                <a:latin typeface="Arial" pitchFamily="34" charset="0"/>
                <a:cs typeface="Arial" pitchFamily="34" charset="0"/>
              </a:rPr>
              <a:t> </a:t>
            </a:r>
            <a:r>
              <a:rPr lang="en-US" dirty="0" err="1" smtClean="0">
                <a:latin typeface="Arial" pitchFamily="34" charset="0"/>
                <a:cs typeface="Arial" pitchFamily="34" charset="0"/>
              </a:rPr>
              <a:t>gây</a:t>
            </a:r>
            <a:r>
              <a:rPr lang="en-US" dirty="0" smtClean="0">
                <a:latin typeface="Arial" pitchFamily="34" charset="0"/>
                <a:cs typeface="Arial" pitchFamily="34" charset="0"/>
              </a:rPr>
              <a:t> </a:t>
            </a:r>
            <a:r>
              <a:rPr lang="en-US" dirty="0" err="1" smtClean="0">
                <a:latin typeface="Arial" pitchFamily="34" charset="0"/>
                <a:cs typeface="Arial" pitchFamily="34" charset="0"/>
              </a:rPr>
              <a:t>tê</a:t>
            </a:r>
            <a:r>
              <a:rPr lang="en-US" dirty="0" smtClean="0">
                <a:latin typeface="Arial" pitchFamily="34" charset="0"/>
                <a:cs typeface="Arial" pitchFamily="34" charset="0"/>
              </a:rPr>
              <a:t> TS :</a:t>
            </a:r>
            <a:r>
              <a:rPr lang="en-US" dirty="0" err="1" smtClean="0">
                <a:latin typeface="Arial" pitchFamily="34" charset="0"/>
                <a:cs typeface="Arial" pitchFamily="34" charset="0"/>
              </a:rPr>
              <a:t>Nên</a:t>
            </a:r>
            <a:r>
              <a:rPr lang="en-US" dirty="0" smtClean="0">
                <a:latin typeface="Arial" pitchFamily="34" charset="0"/>
                <a:cs typeface="Arial" pitchFamily="34" charset="0"/>
              </a:rPr>
              <a:t> </a:t>
            </a:r>
            <a:r>
              <a:rPr lang="en-US" dirty="0" err="1" smtClean="0">
                <a:latin typeface="Arial" pitchFamily="34" charset="0"/>
                <a:cs typeface="Arial" pitchFamily="34" charset="0"/>
              </a:rPr>
              <a:t>truyền</a:t>
            </a:r>
            <a:r>
              <a:rPr lang="en-US" dirty="0" smtClean="0">
                <a:latin typeface="Arial" pitchFamily="34" charset="0"/>
                <a:cs typeface="Arial" pitchFamily="34" charset="0"/>
              </a:rPr>
              <a:t> </a:t>
            </a:r>
            <a:r>
              <a:rPr lang="en-US" dirty="0" err="1" smtClean="0">
                <a:latin typeface="Arial" pitchFamily="34" charset="0"/>
                <a:cs typeface="Arial" pitchFamily="34" charset="0"/>
              </a:rPr>
              <a:t>dịch</a:t>
            </a:r>
            <a:r>
              <a:rPr lang="en-US" dirty="0" smtClean="0">
                <a:latin typeface="Arial" pitchFamily="34" charset="0"/>
                <a:cs typeface="Arial" pitchFamily="34" charset="0"/>
              </a:rPr>
              <a:t> </a:t>
            </a:r>
            <a:r>
              <a:rPr lang="en-US" dirty="0" err="1" smtClean="0">
                <a:latin typeface="Arial" pitchFamily="34" charset="0"/>
                <a:cs typeface="Arial" pitchFamily="34" charset="0"/>
              </a:rPr>
              <a:t>tinh</a:t>
            </a:r>
            <a:r>
              <a:rPr lang="en-US" dirty="0" smtClean="0">
                <a:latin typeface="Arial" pitchFamily="34" charset="0"/>
                <a:cs typeface="Arial" pitchFamily="34" charset="0"/>
              </a:rPr>
              <a:t> </a:t>
            </a:r>
            <a:r>
              <a:rPr lang="en-US" dirty="0" err="1" smtClean="0">
                <a:latin typeface="Arial" pitchFamily="34" charset="0"/>
                <a:cs typeface="Arial" pitchFamily="34" charset="0"/>
              </a:rPr>
              <a:t>thể</a:t>
            </a:r>
            <a:r>
              <a:rPr lang="en-US" dirty="0" smtClean="0">
                <a:latin typeface="Arial" pitchFamily="34" charset="0"/>
                <a:cs typeface="Arial" pitchFamily="34" charset="0"/>
              </a:rPr>
              <a:t> </a:t>
            </a:r>
            <a:r>
              <a:rPr lang="en-US" dirty="0" err="1" smtClean="0">
                <a:latin typeface="Arial" pitchFamily="34" charset="0"/>
                <a:cs typeface="Arial" pitchFamily="34" charset="0"/>
              </a:rPr>
              <a:t>trước</a:t>
            </a:r>
            <a:r>
              <a:rPr lang="en-US" dirty="0" smtClean="0">
                <a:latin typeface="Arial" pitchFamily="34" charset="0"/>
                <a:cs typeface="Arial" pitchFamily="34" charset="0"/>
              </a:rPr>
              <a:t> </a:t>
            </a:r>
            <a:r>
              <a:rPr lang="en-US" dirty="0" err="1" smtClean="0">
                <a:latin typeface="Arial" pitchFamily="34" charset="0"/>
                <a:cs typeface="Arial" pitchFamily="34" charset="0"/>
              </a:rPr>
              <a:t>mổ</a:t>
            </a:r>
            <a:r>
              <a:rPr lang="en-US" dirty="0" smtClean="0">
                <a:latin typeface="Arial" pitchFamily="34" charset="0"/>
                <a:cs typeface="Arial" pitchFamily="34" charset="0"/>
              </a:rPr>
              <a:t> </a:t>
            </a:r>
            <a:r>
              <a:rPr lang="en-US" dirty="0" err="1" smtClean="0">
                <a:latin typeface="Arial" pitchFamily="34" charset="0"/>
                <a:cs typeface="Arial" pitchFamily="34" charset="0"/>
              </a:rPr>
              <a:t>đũ</a:t>
            </a:r>
            <a:r>
              <a:rPr lang="en-US" dirty="0" smtClean="0">
                <a:latin typeface="Arial" pitchFamily="34" charset="0"/>
                <a:cs typeface="Arial" pitchFamily="34" charset="0"/>
              </a:rPr>
              <a:t> </a:t>
            </a:r>
            <a:r>
              <a:rPr lang="en-US" dirty="0" err="1" smtClean="0">
                <a:latin typeface="Arial" pitchFamily="34" charset="0"/>
                <a:cs typeface="Arial" pitchFamily="34" charset="0"/>
              </a:rPr>
              <a:t>số</a:t>
            </a:r>
            <a:r>
              <a:rPr lang="en-US" dirty="0" smtClean="0">
                <a:latin typeface="Arial" pitchFamily="34" charset="0"/>
                <a:cs typeface="Arial" pitchFamily="34" charset="0"/>
              </a:rPr>
              <a:t> </a:t>
            </a:r>
            <a:r>
              <a:rPr lang="en-US" dirty="0" err="1" smtClean="0">
                <a:latin typeface="Arial" pitchFamily="34" charset="0"/>
                <a:cs typeface="Arial" pitchFamily="34" charset="0"/>
              </a:rPr>
              <a:t>lượng</a:t>
            </a:r>
            <a:endParaRPr lang="en-US" dirty="0" smtClean="0">
              <a:latin typeface="Arial" pitchFamily="34" charset="0"/>
              <a:cs typeface="Arial" pitchFamily="34" charset="0"/>
            </a:endParaRPr>
          </a:p>
          <a:p>
            <a:r>
              <a:rPr lang="en-US" dirty="0" err="1" smtClean="0">
                <a:latin typeface="Arial" pitchFamily="34" charset="0"/>
                <a:cs typeface="Arial" pitchFamily="34" charset="0"/>
              </a:rPr>
              <a:t>Chú</a:t>
            </a:r>
            <a:r>
              <a:rPr lang="en-US" dirty="0" smtClean="0">
                <a:latin typeface="Arial" pitchFamily="34" charset="0"/>
                <a:cs typeface="Arial" pitchFamily="34" charset="0"/>
              </a:rPr>
              <a:t> ý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tình</a:t>
            </a:r>
            <a:r>
              <a:rPr lang="en-US" dirty="0" smtClean="0">
                <a:latin typeface="Arial" pitchFamily="34" charset="0"/>
                <a:cs typeface="Arial" pitchFamily="34" charset="0"/>
              </a:rPr>
              <a:t> </a:t>
            </a:r>
            <a:r>
              <a:rPr lang="en-US" dirty="0" err="1" smtClean="0">
                <a:latin typeface="Arial" pitchFamily="34" charset="0"/>
                <a:cs typeface="Arial" pitchFamily="34" charset="0"/>
              </a:rPr>
              <a:t>trạng</a:t>
            </a:r>
            <a:r>
              <a:rPr lang="en-US" dirty="0" smtClean="0">
                <a:latin typeface="Arial" pitchFamily="34" charset="0"/>
                <a:cs typeface="Arial" pitchFamily="34" charset="0"/>
              </a:rPr>
              <a:t> </a:t>
            </a:r>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về</a:t>
            </a:r>
            <a:r>
              <a:rPr lang="en-US" dirty="0" smtClean="0">
                <a:latin typeface="Arial" pitchFamily="34" charset="0"/>
                <a:cs typeface="Arial" pitchFamily="34" charset="0"/>
              </a:rPr>
              <a:t> </a:t>
            </a:r>
            <a:r>
              <a:rPr lang="en-US" dirty="0" err="1" smtClean="0">
                <a:latin typeface="Arial" pitchFamily="34" charset="0"/>
                <a:cs typeface="Arial" pitchFamily="34" charset="0"/>
              </a:rPr>
              <a:t>mạch</a:t>
            </a:r>
            <a:r>
              <a:rPr lang="en-US" dirty="0" smtClean="0">
                <a:latin typeface="Arial" pitchFamily="34" charset="0"/>
                <a:cs typeface="Arial" pitchFamily="34" charset="0"/>
              </a:rPr>
              <a:t> </a:t>
            </a:r>
            <a:r>
              <a:rPr lang="en-US" dirty="0" err="1" smtClean="0">
                <a:latin typeface="Arial" pitchFamily="34" charset="0"/>
                <a:cs typeface="Arial" pitchFamily="34" charset="0"/>
              </a:rPr>
              <a:t>máu</a:t>
            </a:r>
            <a:r>
              <a:rPr lang="en-US" dirty="0" smtClean="0">
                <a:latin typeface="Arial" pitchFamily="34" charset="0"/>
                <a:cs typeface="Arial" pitchFamily="34" charset="0"/>
              </a:rPr>
              <a:t> </a:t>
            </a:r>
            <a:r>
              <a:rPr lang="en-US" dirty="0" err="1" smtClean="0">
                <a:latin typeface="Arial" pitchFamily="34" charset="0"/>
                <a:cs typeface="Arial" pitchFamily="34" charset="0"/>
              </a:rPr>
              <a:t>người</a:t>
            </a:r>
            <a:r>
              <a:rPr lang="en-US" dirty="0" smtClean="0">
                <a:latin typeface="Arial" pitchFamily="34" charset="0"/>
                <a:cs typeface="Arial" pitchFamily="34" charset="0"/>
              </a:rPr>
              <a:t> </a:t>
            </a:r>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trước</a:t>
            </a:r>
            <a:r>
              <a:rPr lang="en-US" dirty="0" smtClean="0">
                <a:latin typeface="Arial" pitchFamily="34" charset="0"/>
                <a:cs typeface="Arial" pitchFamily="34" charset="0"/>
              </a:rPr>
              <a:t> </a:t>
            </a:r>
            <a:r>
              <a:rPr lang="en-US" dirty="0" err="1" smtClean="0">
                <a:latin typeface="Arial" pitchFamily="34" charset="0"/>
                <a:cs typeface="Arial" pitchFamily="34" charset="0"/>
              </a:rPr>
              <a:t>phẩu</a:t>
            </a:r>
            <a:r>
              <a:rPr lang="en-US" dirty="0" smtClean="0">
                <a:latin typeface="Arial" pitchFamily="34" charset="0"/>
                <a:cs typeface="Arial" pitchFamily="34" charset="0"/>
              </a:rPr>
              <a:t> </a:t>
            </a:r>
            <a:r>
              <a:rPr lang="en-US" dirty="0" err="1" smtClean="0">
                <a:latin typeface="Arial" pitchFamily="34" charset="0"/>
                <a:cs typeface="Arial" pitchFamily="34" charset="0"/>
              </a:rPr>
              <a:t>thuật</a:t>
            </a:r>
            <a:endParaRPr lang="en-US" dirty="0" smtClean="0">
              <a:latin typeface="Arial" pitchFamily="34" charset="0"/>
              <a:cs typeface="Arial" pitchFamily="34" charset="0"/>
            </a:endParaRPr>
          </a:p>
          <a:p>
            <a:r>
              <a:rPr lang="en-US" dirty="0" err="1" smtClean="0">
                <a:latin typeface="Arial" pitchFamily="34" charset="0"/>
                <a:cs typeface="Arial" pitchFamily="34" charset="0"/>
              </a:rPr>
              <a:t>Khai</a:t>
            </a:r>
            <a:r>
              <a:rPr lang="en-US" dirty="0" smtClean="0">
                <a:latin typeface="Arial" pitchFamily="34" charset="0"/>
                <a:cs typeface="Arial" pitchFamily="34" charset="0"/>
              </a:rPr>
              <a:t> </a:t>
            </a:r>
            <a:r>
              <a:rPr lang="en-US" dirty="0" err="1" smtClean="0">
                <a:latin typeface="Arial" pitchFamily="34" charset="0"/>
                <a:cs typeface="Arial" pitchFamily="34" charset="0"/>
              </a:rPr>
              <a:t>thác</a:t>
            </a:r>
            <a:r>
              <a:rPr lang="en-US" dirty="0" smtClean="0">
                <a:latin typeface="Arial" pitchFamily="34" charset="0"/>
                <a:cs typeface="Arial" pitchFamily="34" charset="0"/>
              </a:rPr>
              <a:t> </a:t>
            </a:r>
            <a:r>
              <a:rPr lang="en-US" dirty="0" err="1" smtClean="0">
                <a:latin typeface="Arial" pitchFamily="34" charset="0"/>
                <a:cs typeface="Arial" pitchFamily="34" charset="0"/>
              </a:rPr>
              <a:t>kỷ</a:t>
            </a:r>
            <a:r>
              <a:rPr lang="en-US" dirty="0" smtClean="0">
                <a:latin typeface="Arial" pitchFamily="34" charset="0"/>
                <a:cs typeface="Arial" pitchFamily="34" charset="0"/>
              </a:rPr>
              <a:t> </a:t>
            </a:r>
            <a:r>
              <a:rPr lang="en-US" dirty="0" err="1" smtClean="0">
                <a:latin typeface="Arial" pitchFamily="34" charset="0"/>
                <a:cs typeface="Arial" pitchFamily="34" charset="0"/>
              </a:rPr>
              <a:t>tình</a:t>
            </a:r>
            <a:r>
              <a:rPr lang="en-US" dirty="0" smtClean="0">
                <a:latin typeface="Arial" pitchFamily="34" charset="0"/>
                <a:cs typeface="Arial" pitchFamily="34" charset="0"/>
              </a:rPr>
              <a:t> </a:t>
            </a:r>
            <a:r>
              <a:rPr lang="en-US" dirty="0" err="1" smtClean="0">
                <a:latin typeface="Arial" pitchFamily="34" charset="0"/>
                <a:cs typeface="Arial" pitchFamily="34" charset="0"/>
              </a:rPr>
              <a:t>trạng</a:t>
            </a:r>
            <a:r>
              <a:rPr lang="en-US" dirty="0" smtClean="0">
                <a:latin typeface="Arial" pitchFamily="34" charset="0"/>
                <a:cs typeface="Arial" pitchFamily="34" charset="0"/>
              </a:rPr>
              <a:t> </a:t>
            </a:r>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về</a:t>
            </a:r>
            <a:r>
              <a:rPr lang="en-US" dirty="0" smtClean="0">
                <a:latin typeface="Arial" pitchFamily="34" charset="0"/>
                <a:cs typeface="Arial" pitchFamily="34" charset="0"/>
              </a:rPr>
              <a:t> </a:t>
            </a:r>
            <a:r>
              <a:rPr lang="en-US" dirty="0" err="1" smtClean="0">
                <a:latin typeface="Arial" pitchFamily="34" charset="0"/>
                <a:cs typeface="Arial" pitchFamily="34" charset="0"/>
              </a:rPr>
              <a:t>mắt</a:t>
            </a:r>
            <a:endParaRPr lang="en-US" dirty="0" smtClean="0">
              <a:latin typeface="Arial" pitchFamily="34" charset="0"/>
              <a:cs typeface="Arial" pitchFamily="34" charset="0"/>
            </a:endParaRPr>
          </a:p>
          <a:p>
            <a:r>
              <a:rPr lang="en-US" dirty="0" err="1" smtClean="0">
                <a:latin typeface="Arial" pitchFamily="34" charset="0"/>
                <a:cs typeface="Arial" pitchFamily="34" charset="0"/>
              </a:rPr>
              <a:t>Dặn</a:t>
            </a:r>
            <a:r>
              <a:rPr lang="en-US" dirty="0" smtClean="0">
                <a:latin typeface="Arial" pitchFamily="34" charset="0"/>
                <a:cs typeface="Arial" pitchFamily="34" charset="0"/>
              </a:rPr>
              <a:t> </a:t>
            </a:r>
            <a:r>
              <a:rPr lang="en-US" dirty="0" err="1" smtClean="0">
                <a:latin typeface="Arial" pitchFamily="34" charset="0"/>
                <a:cs typeface="Arial" pitchFamily="34" charset="0"/>
              </a:rPr>
              <a:t>dò</a:t>
            </a:r>
            <a:r>
              <a:rPr lang="en-US" dirty="0" smtClean="0">
                <a:latin typeface="Arial" pitchFamily="34" charset="0"/>
                <a:cs typeface="Arial" pitchFamily="34" charset="0"/>
              </a:rPr>
              <a:t> </a:t>
            </a:r>
            <a:r>
              <a:rPr lang="en-US" dirty="0" err="1" smtClean="0">
                <a:latin typeface="Arial" pitchFamily="34" charset="0"/>
                <a:cs typeface="Arial" pitchFamily="34" charset="0"/>
              </a:rPr>
              <a:t>người</a:t>
            </a:r>
            <a:r>
              <a:rPr lang="en-US" dirty="0" smtClean="0">
                <a:latin typeface="Arial" pitchFamily="34" charset="0"/>
                <a:cs typeface="Arial" pitchFamily="34" charset="0"/>
              </a:rPr>
              <a:t> </a:t>
            </a:r>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tái</a:t>
            </a:r>
            <a:r>
              <a:rPr lang="en-US" dirty="0" smtClean="0">
                <a:latin typeface="Arial" pitchFamily="34" charset="0"/>
                <a:cs typeface="Arial" pitchFamily="34" charset="0"/>
              </a:rPr>
              <a:t> </a:t>
            </a:r>
            <a:r>
              <a:rPr lang="en-US" dirty="0" err="1" smtClean="0">
                <a:latin typeface="Arial" pitchFamily="34" charset="0"/>
                <a:cs typeface="Arial" pitchFamily="34" charset="0"/>
              </a:rPr>
              <a:t>khám</a:t>
            </a:r>
            <a:r>
              <a:rPr lang="en-US" dirty="0" smtClean="0">
                <a:latin typeface="Arial" pitchFamily="34" charset="0"/>
                <a:cs typeface="Arial" pitchFamily="34" charset="0"/>
              </a:rPr>
              <a:t> </a:t>
            </a:r>
            <a:r>
              <a:rPr lang="en-US" dirty="0" err="1" smtClean="0">
                <a:latin typeface="Arial" pitchFamily="34" charset="0"/>
                <a:cs typeface="Arial" pitchFamily="34" charset="0"/>
              </a:rPr>
              <a:t>về</a:t>
            </a:r>
            <a:r>
              <a:rPr lang="en-US" dirty="0" smtClean="0">
                <a:latin typeface="Arial" pitchFamily="34" charset="0"/>
                <a:cs typeface="Arial" pitchFamily="34" charset="0"/>
              </a:rPr>
              <a:t> </a:t>
            </a:r>
            <a:r>
              <a:rPr lang="en-US" dirty="0" err="1" smtClean="0">
                <a:latin typeface="Arial" pitchFamily="34" charset="0"/>
                <a:cs typeface="Arial" pitchFamily="34" charset="0"/>
              </a:rPr>
              <a:t>bệnh</a:t>
            </a:r>
            <a:r>
              <a:rPr lang="en-US" dirty="0" smtClean="0">
                <a:latin typeface="Arial" pitchFamily="34" charset="0"/>
                <a:cs typeface="Arial" pitchFamily="34" charset="0"/>
              </a:rPr>
              <a:t> </a:t>
            </a:r>
            <a:r>
              <a:rPr lang="en-US" dirty="0" err="1" smtClean="0">
                <a:latin typeface="Arial" pitchFamily="34" charset="0"/>
                <a:cs typeface="Arial" pitchFamily="34" charset="0"/>
              </a:rPr>
              <a:t>lý</a:t>
            </a:r>
            <a:r>
              <a:rPr lang="en-US" dirty="0" smtClean="0">
                <a:latin typeface="Arial" pitchFamily="34" charset="0"/>
                <a:cs typeface="Arial" pitchFamily="34" charset="0"/>
              </a:rPr>
              <a:t> </a:t>
            </a:r>
            <a:r>
              <a:rPr lang="en-US" dirty="0" err="1" smtClean="0">
                <a:latin typeface="Arial" pitchFamily="34" charset="0"/>
                <a:cs typeface="Arial" pitchFamily="34" charset="0"/>
              </a:rPr>
              <a:t>mạch</a:t>
            </a:r>
            <a:r>
              <a:rPr lang="en-US" dirty="0" smtClean="0">
                <a:latin typeface="Arial" pitchFamily="34" charset="0"/>
                <a:cs typeface="Arial" pitchFamily="34" charset="0"/>
              </a:rPr>
              <a:t> </a:t>
            </a:r>
            <a:r>
              <a:rPr lang="en-US" dirty="0" err="1" smtClean="0">
                <a:latin typeface="Arial" pitchFamily="34" charset="0"/>
                <a:cs typeface="Arial" pitchFamily="34" charset="0"/>
              </a:rPr>
              <a:t>máu</a:t>
            </a:r>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4-HƯỚNG PHÒNG NGỪA</a:t>
            </a:r>
            <a:endParaRPr lang="en-US" dirty="0"/>
          </a:p>
        </p:txBody>
      </p:sp>
    </p:spTree>
    <p:extLst>
      <p:ext uri="{BB962C8B-B14F-4D97-AF65-F5344CB8AC3E}">
        <p14:creationId xmlns:p14="http://schemas.microsoft.com/office/powerpoint/2010/main" xmlns="" val="3956954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dirty="0">
                <a:latin typeface="Arial" pitchFamily="34" charset="0"/>
                <a:cs typeface="Arial" pitchFamily="34" charset="0"/>
              </a:rPr>
              <a:t>Tình trạng thai kỳ gây ra nhiều vấn đề về huyết động học trên nền tăng đông , do đó cần thận trọng khai thác kỷ về tiền sử bệnh và hạn chế rối loạn huyết động khi gây tê tủy sống mổ lấy thai. Khi có vấn đề xảy ra cần phối hợp nhanh các chuyên khoa để điều trị nhanh nhất để không gây hậu quả nặng nề</a:t>
            </a:r>
            <a:endParaRPr 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solidFill>
                  <a:srgbClr val="FF0000"/>
                </a:solidFill>
              </a:rPr>
              <a:t>V – KẾT LUẬN</a:t>
            </a:r>
            <a:endParaRPr lang="en-US" dirty="0">
              <a:solidFill>
                <a:srgbClr val="FF0000"/>
              </a:solidFill>
            </a:endParaRPr>
          </a:p>
        </p:txBody>
      </p:sp>
    </p:spTree>
    <p:extLst>
      <p:ext uri="{BB962C8B-B14F-4D97-AF65-F5344CB8AC3E}">
        <p14:creationId xmlns:p14="http://schemas.microsoft.com/office/powerpoint/2010/main" xmlns="" val="163138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latin typeface="Arial" pitchFamily="34" charset="0"/>
                <a:cs typeface="Arial" pitchFamily="34" charset="0"/>
              </a:rPr>
              <a:t>1</a:t>
            </a:r>
            <a:r>
              <a:rPr lang="en-US" dirty="0">
                <a:latin typeface="Arial" pitchFamily="34" charset="0"/>
                <a:cs typeface="Arial" pitchFamily="34" charset="0"/>
              </a:rPr>
              <a:t>.	Anne </a:t>
            </a:r>
            <a:r>
              <a:rPr lang="en-US" dirty="0" err="1">
                <a:latin typeface="Arial" pitchFamily="34" charset="0"/>
                <a:cs typeface="Arial" pitchFamily="34" charset="0"/>
              </a:rPr>
              <a:t>G.Osborn</a:t>
            </a:r>
            <a:r>
              <a:rPr lang="en-US" dirty="0">
                <a:latin typeface="Arial" pitchFamily="34" charset="0"/>
                <a:cs typeface="Arial" pitchFamily="34" charset="0"/>
              </a:rPr>
              <a:t> (1999) Diagnostic Cerebral Angiography </a:t>
            </a:r>
          </a:p>
          <a:p>
            <a:r>
              <a:rPr lang="en-US" dirty="0">
                <a:latin typeface="Arial" pitchFamily="34" charset="0"/>
                <a:cs typeface="Arial" pitchFamily="34" charset="0"/>
              </a:rPr>
              <a:t>2.	Berg KT1, Harrison AR, Lee MS.( 2010)  Perioperative visual loss in ocular and </a:t>
            </a:r>
            <a:r>
              <a:rPr lang="en-US" dirty="0" err="1">
                <a:latin typeface="Arial" pitchFamily="34" charset="0"/>
                <a:cs typeface="Arial" pitchFamily="34" charset="0"/>
              </a:rPr>
              <a:t>nonocular</a:t>
            </a:r>
            <a:r>
              <a:rPr lang="en-US" dirty="0">
                <a:latin typeface="Arial" pitchFamily="34" charset="0"/>
                <a:cs typeface="Arial" pitchFamily="34" charset="0"/>
              </a:rPr>
              <a:t> </a:t>
            </a:r>
            <a:r>
              <a:rPr lang="en-US" dirty="0" err="1">
                <a:latin typeface="Arial" pitchFamily="34" charset="0"/>
                <a:cs typeface="Arial" pitchFamily="34" charset="0"/>
              </a:rPr>
              <a:t>surgery.Clin</a:t>
            </a:r>
            <a:r>
              <a:rPr lang="en-US" dirty="0">
                <a:latin typeface="Arial" pitchFamily="34" charset="0"/>
                <a:cs typeface="Arial" pitchFamily="34" charset="0"/>
              </a:rPr>
              <a:t> </a:t>
            </a:r>
            <a:r>
              <a:rPr lang="en-US" dirty="0" err="1">
                <a:latin typeface="Arial" pitchFamily="34" charset="0"/>
                <a:cs typeface="Arial" pitchFamily="34" charset="0"/>
              </a:rPr>
              <a:t>Opthalmol</a:t>
            </a:r>
            <a:r>
              <a:rPr lang="en-US" dirty="0">
                <a:latin typeface="Arial" pitchFamily="34" charset="0"/>
                <a:cs typeface="Arial" pitchFamily="34" charset="0"/>
              </a:rPr>
              <a:t>. Jun 24;4:531-46.</a:t>
            </a:r>
          </a:p>
          <a:p>
            <a:r>
              <a:rPr lang="en-US" dirty="0">
                <a:latin typeface="Arial" pitchFamily="34" charset="0"/>
                <a:cs typeface="Arial" pitchFamily="34" charset="0"/>
              </a:rPr>
              <a:t>3.	</a:t>
            </a:r>
            <a:r>
              <a:rPr lang="en-US" dirty="0" err="1">
                <a:latin typeface="Arial" pitchFamily="34" charset="0"/>
                <a:cs typeface="Arial" pitchFamily="34" charset="0"/>
              </a:rPr>
              <a:t>Pandey</a:t>
            </a:r>
            <a:r>
              <a:rPr lang="en-US" dirty="0">
                <a:latin typeface="Arial" pitchFamily="34" charset="0"/>
                <a:cs typeface="Arial" pitchFamily="34" charset="0"/>
              </a:rPr>
              <a:t> N1, </a:t>
            </a:r>
            <a:r>
              <a:rPr lang="en-US" dirty="0" err="1">
                <a:latin typeface="Arial" pitchFamily="34" charset="0"/>
                <a:cs typeface="Arial" pitchFamily="34" charset="0"/>
              </a:rPr>
              <a:t>Chandrakar</a:t>
            </a:r>
            <a:r>
              <a:rPr lang="en-US" dirty="0">
                <a:latin typeface="Arial" pitchFamily="34" charset="0"/>
                <a:cs typeface="Arial" pitchFamily="34" charset="0"/>
              </a:rPr>
              <a:t> AK, </a:t>
            </a:r>
            <a:r>
              <a:rPr lang="en-US" dirty="0" err="1">
                <a:latin typeface="Arial" pitchFamily="34" charset="0"/>
                <a:cs typeface="Arial" pitchFamily="34" charset="0"/>
              </a:rPr>
              <a:t>Garg</a:t>
            </a:r>
            <a:r>
              <a:rPr lang="en-US" dirty="0">
                <a:latin typeface="Arial" pitchFamily="34" charset="0"/>
                <a:cs typeface="Arial" pitchFamily="34" charset="0"/>
              </a:rPr>
              <a:t> ML. (2014).Perioperative visual loss with non-ocular surgery: case report and review of literature.  Indian  J </a:t>
            </a:r>
            <a:r>
              <a:rPr lang="en-US" dirty="0" err="1">
                <a:latin typeface="Arial" pitchFamily="34" charset="0"/>
                <a:cs typeface="Arial" pitchFamily="34" charset="0"/>
              </a:rPr>
              <a:t>Opthalmol</a:t>
            </a:r>
            <a:r>
              <a:rPr lang="en-US" dirty="0">
                <a:latin typeface="Arial" pitchFamily="34" charset="0"/>
                <a:cs typeface="Arial" pitchFamily="34" charset="0"/>
              </a:rPr>
              <a:t> .2014 Apr;62(4):503-5.</a:t>
            </a:r>
          </a:p>
          <a:p>
            <a:r>
              <a:rPr lang="en-US" dirty="0">
                <a:latin typeface="Arial" pitchFamily="34" charset="0"/>
                <a:cs typeface="Arial" pitchFamily="34" charset="0"/>
              </a:rPr>
              <a:t>4.	</a:t>
            </a:r>
            <a:r>
              <a:rPr lang="en-US" dirty="0" err="1">
                <a:latin typeface="Arial" pitchFamily="34" charset="0"/>
                <a:cs typeface="Arial" pitchFamily="34" charset="0"/>
              </a:rPr>
              <a:t>Shen</a:t>
            </a:r>
            <a:r>
              <a:rPr lang="en-US" dirty="0">
                <a:latin typeface="Arial" pitchFamily="34" charset="0"/>
                <a:cs typeface="Arial" pitchFamily="34" charset="0"/>
              </a:rPr>
              <a:t> Y1, Drum M, Roth S .(2009).The prevalence of perioperative visual loss in the United States: a 10-year study from 1996 to 2005 of spinal, orthopedic, cardiac, and general surgery. </a:t>
            </a:r>
            <a:r>
              <a:rPr lang="en-US" dirty="0" err="1">
                <a:latin typeface="Arial" pitchFamily="34" charset="0"/>
                <a:cs typeface="Arial" pitchFamily="34" charset="0"/>
              </a:rPr>
              <a:t>Anesth</a:t>
            </a:r>
            <a:r>
              <a:rPr lang="en-US" dirty="0">
                <a:latin typeface="Arial" pitchFamily="34" charset="0"/>
                <a:cs typeface="Arial" pitchFamily="34" charset="0"/>
              </a:rPr>
              <a:t> Analg.2009 Nov;109(5):1534-45.)</a:t>
            </a:r>
          </a:p>
          <a:p>
            <a:r>
              <a:rPr lang="en-US" dirty="0">
                <a:latin typeface="Arial" pitchFamily="34" charset="0"/>
                <a:cs typeface="Arial" pitchFamily="34" charset="0"/>
              </a:rPr>
              <a:t>5.	</a:t>
            </a:r>
            <a:r>
              <a:rPr lang="en-US" dirty="0" err="1">
                <a:latin typeface="Arial" pitchFamily="34" charset="0"/>
                <a:cs typeface="Arial" pitchFamily="34" charset="0"/>
              </a:rPr>
              <a:t>Shmygalev</a:t>
            </a:r>
            <a:r>
              <a:rPr lang="en-US" dirty="0">
                <a:latin typeface="Arial" pitchFamily="34" charset="0"/>
                <a:cs typeface="Arial" pitchFamily="34" charset="0"/>
              </a:rPr>
              <a:t> S1, Heller AR (2011).  Perioperative visual loss after </a:t>
            </a:r>
            <a:r>
              <a:rPr lang="en-US" dirty="0" err="1">
                <a:latin typeface="Arial" pitchFamily="34" charset="0"/>
                <a:cs typeface="Arial" pitchFamily="34" charset="0"/>
              </a:rPr>
              <a:t>nonocular</a:t>
            </a:r>
            <a:r>
              <a:rPr lang="en-US" dirty="0">
                <a:latin typeface="Arial" pitchFamily="34" charset="0"/>
                <a:cs typeface="Arial" pitchFamily="34" charset="0"/>
              </a:rPr>
              <a:t> surgery.  </a:t>
            </a:r>
            <a:r>
              <a:rPr lang="en-US" dirty="0" err="1">
                <a:latin typeface="Arial" pitchFamily="34" charset="0"/>
                <a:cs typeface="Arial" pitchFamily="34" charset="0"/>
              </a:rPr>
              <a:t>Opthalmologe</a:t>
            </a:r>
            <a:r>
              <a:rPr lang="en-US" dirty="0">
                <a:latin typeface="Arial" pitchFamily="34" charset="0"/>
                <a:cs typeface="Arial" pitchFamily="34" charset="0"/>
              </a:rPr>
              <a:t> 108(11):1067-76.</a:t>
            </a:r>
          </a:p>
          <a:p>
            <a:r>
              <a:rPr lang="en-US" dirty="0">
                <a:latin typeface="Arial" pitchFamily="34" charset="0"/>
                <a:cs typeface="Arial" pitchFamily="34" charset="0"/>
              </a:rPr>
              <a:t>6.	</a:t>
            </a:r>
            <a:r>
              <a:rPr lang="en-US" dirty="0" err="1">
                <a:latin typeface="Arial" pitchFamily="34" charset="0"/>
                <a:cs typeface="Arial" pitchFamily="34" charset="0"/>
              </a:rPr>
              <a:t>Shmygalev</a:t>
            </a:r>
            <a:r>
              <a:rPr lang="en-US" dirty="0">
                <a:latin typeface="Arial" pitchFamily="34" charset="0"/>
                <a:cs typeface="Arial" pitchFamily="34" charset="0"/>
              </a:rPr>
              <a:t> S1, Heller AR .(2011) .Perioperative visual loss after </a:t>
            </a:r>
            <a:r>
              <a:rPr lang="en-US" dirty="0" err="1">
                <a:latin typeface="Arial" pitchFamily="34" charset="0"/>
                <a:cs typeface="Arial" pitchFamily="34" charset="0"/>
              </a:rPr>
              <a:t>nonocular</a:t>
            </a:r>
            <a:r>
              <a:rPr lang="en-US" dirty="0">
                <a:latin typeface="Arial" pitchFamily="34" charset="0"/>
                <a:cs typeface="Arial" pitchFamily="34" charset="0"/>
              </a:rPr>
              <a:t> surgery..</a:t>
            </a:r>
            <a:r>
              <a:rPr lang="en-US" dirty="0" err="1">
                <a:latin typeface="Arial" pitchFamily="34" charset="0"/>
                <a:cs typeface="Arial" pitchFamily="34" charset="0"/>
              </a:rPr>
              <a:t>Anaesthesist</a:t>
            </a:r>
            <a:r>
              <a:rPr lang="en-US" dirty="0">
                <a:latin typeface="Arial" pitchFamily="34" charset="0"/>
                <a:cs typeface="Arial" pitchFamily="34" charset="0"/>
              </a:rPr>
              <a:t>. 2011 Jul;60(7):683-94)</a:t>
            </a:r>
          </a:p>
          <a:p>
            <a:r>
              <a:rPr lang="en-US" dirty="0">
                <a:latin typeface="Arial" pitchFamily="34" charset="0"/>
                <a:cs typeface="Arial" pitchFamily="34" charset="0"/>
              </a:rPr>
              <a:t>7.	</a:t>
            </a:r>
            <a:r>
              <a:rPr lang="en-US" dirty="0" err="1">
                <a:latin typeface="Arial" pitchFamily="34" charset="0"/>
                <a:cs typeface="Arial" pitchFamily="34" charset="0"/>
              </a:rPr>
              <a:t>Lê</a:t>
            </a:r>
            <a:r>
              <a:rPr lang="en-US" dirty="0">
                <a:latin typeface="Arial" pitchFamily="34" charset="0"/>
                <a:cs typeface="Arial" pitchFamily="34" charset="0"/>
              </a:rPr>
              <a:t> Minh </a:t>
            </a:r>
            <a:r>
              <a:rPr lang="en-US" dirty="0" err="1">
                <a:latin typeface="Arial" pitchFamily="34" charset="0"/>
                <a:cs typeface="Arial" pitchFamily="34" charset="0"/>
              </a:rPr>
              <a:t>thông</a:t>
            </a:r>
            <a:r>
              <a:rPr lang="en-US" dirty="0">
                <a:latin typeface="Arial" pitchFamily="34" charset="0"/>
                <a:cs typeface="Arial" pitchFamily="34" charset="0"/>
              </a:rPr>
              <a:t>  (2013). </a:t>
            </a:r>
            <a:r>
              <a:rPr lang="en-US" dirty="0" err="1">
                <a:latin typeface="Arial" pitchFamily="34" charset="0"/>
                <a:cs typeface="Arial" pitchFamily="34" charset="0"/>
              </a:rPr>
              <a:t>Bệnh</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thần</a:t>
            </a:r>
            <a:r>
              <a:rPr lang="en-US" dirty="0">
                <a:latin typeface="Arial" pitchFamily="34" charset="0"/>
                <a:cs typeface="Arial" pitchFamily="34" charset="0"/>
              </a:rPr>
              <a:t> </a:t>
            </a:r>
            <a:r>
              <a:rPr lang="en-US" dirty="0" err="1">
                <a:latin typeface="Arial" pitchFamily="34" charset="0"/>
                <a:cs typeface="Arial" pitchFamily="34" charset="0"/>
              </a:rPr>
              <a:t>kinh</a:t>
            </a:r>
            <a:r>
              <a:rPr lang="en-US" dirty="0">
                <a:latin typeface="Arial" pitchFamily="34" charset="0"/>
                <a:cs typeface="Arial" pitchFamily="34" charset="0"/>
              </a:rPr>
              <a:t> </a:t>
            </a:r>
            <a:r>
              <a:rPr lang="en-US" dirty="0" err="1">
                <a:latin typeface="Arial" pitchFamily="34" charset="0"/>
                <a:cs typeface="Arial" pitchFamily="34" charset="0"/>
              </a:rPr>
              <a:t>nhãn</a:t>
            </a:r>
            <a:r>
              <a:rPr lang="en-US" dirty="0">
                <a:latin typeface="Arial" pitchFamily="34" charset="0"/>
                <a:cs typeface="Arial" pitchFamily="34" charset="0"/>
              </a:rPr>
              <a:t> khoa ,</a:t>
            </a:r>
            <a:r>
              <a:rPr lang="en-US" dirty="0" err="1">
                <a:latin typeface="Arial" pitchFamily="34" charset="0"/>
                <a:cs typeface="Arial" pitchFamily="34" charset="0"/>
              </a:rPr>
              <a:t>pp</a:t>
            </a:r>
            <a:r>
              <a:rPr lang="en-US" dirty="0">
                <a:latin typeface="Arial" pitchFamily="34" charset="0"/>
                <a:cs typeface="Arial" pitchFamily="34" charset="0"/>
              </a:rPr>
              <a:t> 55-62.Nhà </a:t>
            </a:r>
            <a:r>
              <a:rPr lang="en-US" dirty="0" err="1">
                <a:latin typeface="Arial" pitchFamily="34" charset="0"/>
                <a:cs typeface="Arial" pitchFamily="34" charset="0"/>
              </a:rPr>
              <a:t>xuất</a:t>
            </a:r>
            <a:r>
              <a:rPr lang="en-US" dirty="0">
                <a:latin typeface="Arial" pitchFamily="34" charset="0"/>
                <a:cs typeface="Arial" pitchFamily="34" charset="0"/>
              </a:rPr>
              <a:t> </a:t>
            </a:r>
            <a:r>
              <a:rPr lang="en-US" dirty="0" err="1">
                <a:latin typeface="Arial" pitchFamily="34" charset="0"/>
                <a:cs typeface="Arial" pitchFamily="34" charset="0"/>
              </a:rPr>
              <a:t>bản</a:t>
            </a:r>
            <a:r>
              <a:rPr lang="en-US" dirty="0">
                <a:latin typeface="Arial" pitchFamily="34" charset="0"/>
                <a:cs typeface="Arial" pitchFamily="34" charset="0"/>
              </a:rPr>
              <a:t> y </a:t>
            </a:r>
            <a:r>
              <a:rPr lang="en-US" dirty="0" err="1">
                <a:latin typeface="Arial" pitchFamily="34" charset="0"/>
                <a:cs typeface="Arial" pitchFamily="34" charset="0"/>
              </a:rPr>
              <a:t>học</a:t>
            </a:r>
            <a:endParaRPr lang="en-US" dirty="0">
              <a:latin typeface="Arial" pitchFamily="34" charset="0"/>
              <a:cs typeface="Arial" pitchFamily="34" charset="0"/>
            </a:endParaRPr>
          </a:p>
          <a:p>
            <a:r>
              <a:rPr lang="en-US" dirty="0">
                <a:latin typeface="Arial" pitchFamily="34" charset="0"/>
                <a:cs typeface="Arial" pitchFamily="34" charset="0"/>
              </a:rPr>
              <a:t>.</a:t>
            </a:r>
          </a:p>
          <a:p>
            <a:endParaRPr lang="en-US"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US" dirty="0" err="1">
                <a:latin typeface="Arial" pitchFamily="34" charset="0"/>
                <a:cs typeface="Arial" pitchFamily="34" charset="0"/>
              </a:rPr>
              <a:t>Tài</a:t>
            </a:r>
            <a:r>
              <a:rPr lang="en-US" dirty="0">
                <a:latin typeface="Arial" pitchFamily="34" charset="0"/>
                <a:cs typeface="Arial" pitchFamily="34" charset="0"/>
              </a:rPr>
              <a:t> </a:t>
            </a:r>
            <a:r>
              <a:rPr lang="en-US" dirty="0" err="1">
                <a:latin typeface="Arial" pitchFamily="34" charset="0"/>
                <a:cs typeface="Arial" pitchFamily="34" charset="0"/>
              </a:rPr>
              <a:t>liệu</a:t>
            </a:r>
            <a:r>
              <a:rPr lang="en-US" dirty="0">
                <a:latin typeface="Arial" pitchFamily="34" charset="0"/>
                <a:cs typeface="Arial" pitchFamily="34" charset="0"/>
              </a:rPr>
              <a:t> </a:t>
            </a:r>
            <a:r>
              <a:rPr lang="en-US" dirty="0" err="1">
                <a:latin typeface="Arial" pitchFamily="34" charset="0"/>
                <a:cs typeface="Arial" pitchFamily="34" charset="0"/>
              </a:rPr>
              <a:t>tham</a:t>
            </a:r>
            <a:r>
              <a:rPr lang="en-US" dirty="0">
                <a:latin typeface="Arial" pitchFamily="34" charset="0"/>
                <a:cs typeface="Arial" pitchFamily="34" charset="0"/>
              </a:rPr>
              <a:t> </a:t>
            </a:r>
            <a:r>
              <a:rPr lang="en-US" dirty="0" err="1">
                <a:latin typeface="Arial" pitchFamily="34" charset="0"/>
                <a:cs typeface="Arial" pitchFamily="34" charset="0"/>
              </a:rPr>
              <a:t>khảo</a:t>
            </a: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xmlns="" val="4079315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atin typeface="Arial" pitchFamily="34" charset="0"/>
                <a:cs typeface="Arial" pitchFamily="34" charset="0"/>
              </a:rPr>
              <a:t>CÁM ƠN SỰ THEO DÕI CỦA QUÝ ĐỒNG NGHIỆP</a:t>
            </a:r>
            <a:endParaRPr lang="en-US" dirty="0">
              <a:latin typeface="Arial" pitchFamily="34" charset="0"/>
              <a:cs typeface="Arial" pitchFamily="34" charset="0"/>
            </a:endParaRPr>
          </a:p>
        </p:txBody>
      </p:sp>
      <p:sp>
        <p:nvSpPr>
          <p:cNvPr id="4" name="Content Placeholder 3"/>
          <p:cNvSpPr>
            <a:spLocks noGrp="1"/>
          </p:cNvSpPr>
          <p:nvPr>
            <p:ph idx="1"/>
          </p:nvPr>
        </p:nvSpPr>
        <p:spPr/>
        <p:txBody>
          <a:bodyPr/>
          <a:lstStyle/>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1" y="1752600"/>
            <a:ext cx="77724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674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pitchFamily="34" charset="0"/>
                <a:cs typeface="Arial" pitchFamily="34" charset="0"/>
              </a:rPr>
              <a:t>T</a:t>
            </a:r>
            <a:r>
              <a:rPr lang="vi-VN" dirty="0" smtClean="0">
                <a:latin typeface="Arial" pitchFamily="34" charset="0"/>
                <a:cs typeface="Arial" pitchFamily="34" charset="0"/>
              </a:rPr>
              <a:t>rình </a:t>
            </a:r>
            <a:r>
              <a:rPr lang="vi-VN" dirty="0">
                <a:latin typeface="Arial" pitchFamily="34" charset="0"/>
                <a:cs typeface="Arial" pitchFamily="34" charset="0"/>
              </a:rPr>
              <a:t>bày 1 trường hợp mất thị lực đột ngột sau mổ lấy thai vào tháng 8/2015 tại BV Bệnh Viện </a:t>
            </a:r>
            <a:r>
              <a:rPr lang="en-US" dirty="0" smtClean="0">
                <a:latin typeface="Arial" pitchFamily="34" charset="0"/>
                <a:cs typeface="Arial" pitchFamily="34" charset="0"/>
              </a:rPr>
              <a:t>QTDN</a:t>
            </a:r>
          </a:p>
          <a:p>
            <a:endParaRPr lang="en-US" dirty="0" smtClean="0">
              <a:latin typeface="Times New Roman" pitchFamily="18" charset="0"/>
              <a:cs typeface="Times New Roman" pitchFamily="18" charset="0"/>
            </a:endParaRPr>
          </a:p>
          <a:p>
            <a:r>
              <a:rPr lang="en-US" dirty="0" err="1" smtClean="0">
                <a:latin typeface="Arial" pitchFamily="34" charset="0"/>
                <a:cs typeface="Arial" pitchFamily="34" charset="0"/>
              </a:rPr>
              <a:t>Mục</a:t>
            </a:r>
            <a:r>
              <a:rPr lang="en-US" dirty="0" smtClean="0">
                <a:latin typeface="Arial" pitchFamily="34" charset="0"/>
                <a:cs typeface="Arial" pitchFamily="34" charset="0"/>
              </a:rPr>
              <a:t> </a:t>
            </a:r>
            <a:r>
              <a:rPr lang="en-US" dirty="0" err="1" smtClean="0">
                <a:latin typeface="Arial" pitchFamily="34" charset="0"/>
                <a:cs typeface="Arial" pitchFamily="34" charset="0"/>
              </a:rPr>
              <a:t>đích</a:t>
            </a:r>
            <a:r>
              <a:rPr lang="en-US" dirty="0" smtClean="0">
                <a:latin typeface="Arial" pitchFamily="34" charset="0"/>
                <a:cs typeface="Arial" pitchFamily="34" charset="0"/>
              </a:rPr>
              <a:t> :</a:t>
            </a:r>
            <a:r>
              <a:rPr lang="vi-VN" dirty="0" smtClean="0">
                <a:latin typeface="Arial" pitchFamily="34" charset="0"/>
                <a:cs typeface="Arial" pitchFamily="34" charset="0"/>
              </a:rPr>
              <a:t>  </a:t>
            </a:r>
            <a:r>
              <a:rPr lang="vi-VN" dirty="0">
                <a:latin typeface="Arial" pitchFamily="34" charset="0"/>
                <a:cs typeface="Arial" pitchFamily="34" charset="0"/>
              </a:rPr>
              <a:t>cảnh </a:t>
            </a:r>
            <a:r>
              <a:rPr lang="vi-VN" dirty="0" smtClean="0">
                <a:latin typeface="Arial" pitchFamily="34" charset="0"/>
                <a:cs typeface="Arial" pitchFamily="34" charset="0"/>
              </a:rPr>
              <a:t>báo </a:t>
            </a:r>
            <a:r>
              <a:rPr lang="vi-VN" dirty="0">
                <a:latin typeface="Arial" pitchFamily="34" charset="0"/>
                <a:cs typeface="Arial" pitchFamily="34" charset="0"/>
              </a:rPr>
              <a:t>làm </a:t>
            </a:r>
            <a:r>
              <a:rPr lang="vi-VN" dirty="0" smtClean="0">
                <a:latin typeface="Arial" pitchFamily="34" charset="0"/>
                <a:cs typeface="Arial" pitchFamily="34" charset="0"/>
              </a:rPr>
              <a:t>sao</a:t>
            </a:r>
            <a:endParaRPr lang="en-US" dirty="0" smtClean="0">
              <a:latin typeface="Arial" pitchFamily="34" charset="0"/>
              <a:cs typeface="Arial" pitchFamily="34" charset="0"/>
            </a:endParaRPr>
          </a:p>
          <a:p>
            <a:r>
              <a:rPr lang="en-US" b="1" dirty="0" smtClean="0">
                <a:latin typeface="Arial" pitchFamily="34" charset="0"/>
                <a:cs typeface="Arial" pitchFamily="34" charset="0"/>
              </a:rPr>
              <a:t>P</a:t>
            </a:r>
            <a:r>
              <a:rPr lang="vi-VN" b="1" dirty="0" smtClean="0">
                <a:latin typeface="Arial" pitchFamily="34" charset="0"/>
                <a:cs typeface="Arial" pitchFamily="34" charset="0"/>
              </a:rPr>
              <a:t>hát </a:t>
            </a:r>
            <a:r>
              <a:rPr lang="vi-VN" b="1" dirty="0">
                <a:latin typeface="Arial" pitchFamily="34" charset="0"/>
                <a:cs typeface="Arial" pitchFamily="34" charset="0"/>
              </a:rPr>
              <a:t>hiện </a:t>
            </a:r>
            <a:r>
              <a:rPr lang="vi-VN" b="1" dirty="0" smtClean="0">
                <a:latin typeface="Arial" pitchFamily="34" charset="0"/>
                <a:cs typeface="Arial" pitchFamily="34" charset="0"/>
              </a:rPr>
              <a:t>sớm</a:t>
            </a:r>
            <a:endParaRPr lang="en-US" b="1" dirty="0" smtClean="0">
              <a:latin typeface="Arial" pitchFamily="34" charset="0"/>
              <a:cs typeface="Arial" pitchFamily="34" charset="0"/>
            </a:endParaRPr>
          </a:p>
          <a:p>
            <a:r>
              <a:rPr lang="en-US" b="1" dirty="0" smtClean="0">
                <a:latin typeface="Arial" pitchFamily="34" charset="0"/>
                <a:cs typeface="Arial" pitchFamily="34" charset="0"/>
              </a:rPr>
              <a:t>C</a:t>
            </a:r>
            <a:r>
              <a:rPr lang="vi-VN" b="1" dirty="0" smtClean="0">
                <a:latin typeface="Arial" pitchFamily="34" charset="0"/>
                <a:cs typeface="Arial" pitchFamily="34" charset="0"/>
              </a:rPr>
              <a:t>hẩn </a:t>
            </a:r>
            <a:r>
              <a:rPr lang="vi-VN" b="1" dirty="0">
                <a:latin typeface="Arial" pitchFamily="34" charset="0"/>
                <a:cs typeface="Arial" pitchFamily="34" charset="0"/>
              </a:rPr>
              <a:t>đoán phân biệt với bệnh lý </a:t>
            </a:r>
            <a:r>
              <a:rPr lang="vi-VN" b="1" dirty="0" smtClean="0">
                <a:latin typeface="Arial" pitchFamily="34" charset="0"/>
                <a:cs typeface="Arial" pitchFamily="34" charset="0"/>
              </a:rPr>
              <a:t>khác</a:t>
            </a:r>
            <a:endParaRPr lang="en-US" b="1" dirty="0" smtClean="0">
              <a:latin typeface="Arial" pitchFamily="34" charset="0"/>
              <a:cs typeface="Arial" pitchFamily="34" charset="0"/>
            </a:endParaRPr>
          </a:p>
          <a:p>
            <a:r>
              <a:rPr lang="en-US" b="1" dirty="0" smtClean="0">
                <a:latin typeface="Arial" pitchFamily="34" charset="0"/>
                <a:cs typeface="Arial" pitchFamily="34" charset="0"/>
              </a:rPr>
              <a:t>C</a:t>
            </a:r>
            <a:r>
              <a:rPr lang="vi-VN" b="1" dirty="0" smtClean="0">
                <a:latin typeface="Arial" pitchFamily="34" charset="0"/>
                <a:cs typeface="Arial" pitchFamily="34" charset="0"/>
              </a:rPr>
              <a:t>ách </a:t>
            </a:r>
            <a:r>
              <a:rPr lang="vi-VN" b="1" dirty="0">
                <a:latin typeface="Arial" pitchFamily="34" charset="0"/>
                <a:cs typeface="Arial" pitchFamily="34" charset="0"/>
              </a:rPr>
              <a:t>xử trí kịp thời </a:t>
            </a:r>
            <a:endParaRPr lang="en-US" b="1" dirty="0" smtClean="0">
              <a:latin typeface="Arial" pitchFamily="34" charset="0"/>
              <a:cs typeface="Arial" pitchFamily="34" charset="0"/>
            </a:endParaRPr>
          </a:p>
          <a:p>
            <a:r>
              <a:rPr lang="en-US" b="1" dirty="0" smtClean="0">
                <a:latin typeface="Arial" pitchFamily="34" charset="0"/>
                <a:cs typeface="Arial" pitchFamily="34" charset="0"/>
              </a:rPr>
              <a:t>H</a:t>
            </a:r>
            <a:r>
              <a:rPr lang="vi-VN" b="1" dirty="0" smtClean="0">
                <a:latin typeface="Arial" pitchFamily="34" charset="0"/>
                <a:cs typeface="Arial" pitchFamily="34" charset="0"/>
              </a:rPr>
              <a:t>ướng </a:t>
            </a:r>
            <a:r>
              <a:rPr lang="vi-VN" b="1" dirty="0">
                <a:latin typeface="Arial" pitchFamily="34" charset="0"/>
                <a:cs typeface="Arial" pitchFamily="34" charset="0"/>
              </a:rPr>
              <a:t>dẫn người bệnh cách theo dõi về sau. </a:t>
            </a:r>
          </a:p>
          <a:p>
            <a:endParaRPr lang="en-US"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II. </a:t>
            </a:r>
            <a:r>
              <a:rPr lang="en-US" dirty="0" err="1">
                <a:solidFill>
                  <a:srgbClr val="FF0000"/>
                </a:solidFill>
                <a:latin typeface="Times New Roman" pitchFamily="18" charset="0"/>
                <a:cs typeface="Times New Roman" pitchFamily="18" charset="0"/>
              </a:rPr>
              <a:t>Mục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tiêu</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6684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dirty="0">
                <a:latin typeface="Arial" pitchFamily="34" charset="0"/>
                <a:cs typeface="Arial" pitchFamily="34" charset="0"/>
              </a:rPr>
              <a:t>Họ và tên: Nguyễn thị S. 1985 Biên hòa </a:t>
            </a:r>
            <a:r>
              <a:rPr lang="vi-VN" dirty="0" smtClean="0">
                <a:latin typeface="Arial" pitchFamily="34" charset="0"/>
                <a:cs typeface="Arial" pitchFamily="34" charset="0"/>
              </a:rPr>
              <a:t>ĐN</a:t>
            </a:r>
            <a:endParaRPr lang="en-US" dirty="0" smtClean="0">
              <a:latin typeface="Arial" pitchFamily="34" charset="0"/>
              <a:cs typeface="Arial" pitchFamily="34" charset="0"/>
            </a:endParaRPr>
          </a:p>
          <a:p>
            <a:r>
              <a:rPr lang="en-US" dirty="0" err="1">
                <a:latin typeface="Arial" pitchFamily="34" charset="0"/>
                <a:cs typeface="Arial" pitchFamily="34" charset="0"/>
              </a:rPr>
              <a:t>Lý</a:t>
            </a:r>
            <a:r>
              <a:rPr lang="en-US" dirty="0">
                <a:latin typeface="Arial" pitchFamily="34" charset="0"/>
                <a:cs typeface="Arial" pitchFamily="34" charset="0"/>
              </a:rPr>
              <a:t> do </a:t>
            </a:r>
            <a:r>
              <a:rPr lang="en-US" dirty="0" err="1">
                <a:latin typeface="Arial" pitchFamily="34" charset="0"/>
                <a:cs typeface="Arial" pitchFamily="34" charset="0"/>
              </a:rPr>
              <a:t>nhập</a:t>
            </a:r>
            <a:r>
              <a:rPr lang="en-US" dirty="0">
                <a:latin typeface="Arial" pitchFamily="34" charset="0"/>
                <a:cs typeface="Arial" pitchFamily="34" charset="0"/>
              </a:rPr>
              <a:t> </a:t>
            </a:r>
            <a:r>
              <a:rPr lang="en-US" dirty="0" err="1">
                <a:latin typeface="Arial" pitchFamily="34" charset="0"/>
                <a:cs typeface="Arial" pitchFamily="34" charset="0"/>
              </a:rPr>
              <a:t>viện</a:t>
            </a:r>
            <a:r>
              <a:rPr lang="en-US" dirty="0">
                <a:latin typeface="Arial" pitchFamily="34" charset="0"/>
                <a:cs typeface="Arial" pitchFamily="34" charset="0"/>
              </a:rPr>
              <a:t> : con so, </a:t>
            </a:r>
            <a:r>
              <a:rPr lang="en-US" dirty="0" err="1">
                <a:latin typeface="Arial" pitchFamily="34" charset="0"/>
                <a:cs typeface="Arial" pitchFamily="34" charset="0"/>
              </a:rPr>
              <a:t>thai</a:t>
            </a:r>
            <a:r>
              <a:rPr lang="en-US" dirty="0">
                <a:latin typeface="Arial" pitchFamily="34" charset="0"/>
                <a:cs typeface="Arial" pitchFamily="34" charset="0"/>
              </a:rPr>
              <a:t> 40 </a:t>
            </a:r>
            <a:r>
              <a:rPr lang="en-US" dirty="0" err="1">
                <a:latin typeface="Arial" pitchFamily="34" charset="0"/>
                <a:cs typeface="Arial" pitchFamily="34" charset="0"/>
              </a:rPr>
              <a:t>tuần</a:t>
            </a:r>
            <a:r>
              <a:rPr lang="en-US" dirty="0">
                <a:latin typeface="Arial" pitchFamily="34" charset="0"/>
                <a:cs typeface="Arial" pitchFamily="34" charset="0"/>
              </a:rPr>
              <a:t> , </a:t>
            </a:r>
            <a:r>
              <a:rPr lang="en-US" dirty="0" err="1">
                <a:latin typeface="Arial" pitchFamily="34" charset="0"/>
                <a:cs typeface="Arial" pitchFamily="34" charset="0"/>
              </a:rPr>
              <a:t>thiểu</a:t>
            </a:r>
            <a:r>
              <a:rPr lang="en-US" dirty="0">
                <a:latin typeface="Arial" pitchFamily="34" charset="0"/>
                <a:cs typeface="Arial" pitchFamily="34" charset="0"/>
              </a:rPr>
              <a:t> </a:t>
            </a:r>
            <a:r>
              <a:rPr lang="en-US" dirty="0" err="1" smtClean="0">
                <a:latin typeface="Arial" pitchFamily="34" charset="0"/>
                <a:cs typeface="Arial" pitchFamily="34" charset="0"/>
              </a:rPr>
              <a:t>ối</a:t>
            </a:r>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C</a:t>
            </a:r>
            <a:r>
              <a:rPr lang="vi-VN" dirty="0" smtClean="0">
                <a:latin typeface="Arial" pitchFamily="34" charset="0"/>
                <a:cs typeface="Arial" pitchFamily="34" charset="0"/>
              </a:rPr>
              <a:t>ân </a:t>
            </a:r>
            <a:r>
              <a:rPr lang="vi-VN" dirty="0">
                <a:latin typeface="Arial" pitchFamily="34" charset="0"/>
                <a:cs typeface="Arial" pitchFamily="34" charset="0"/>
              </a:rPr>
              <a:t>nặng 57, tổng trạng khá, không hen suyễn, không tiền căn dị ứng, chưa được gây mê phẫu thuật bao giờ </a:t>
            </a:r>
          </a:p>
          <a:p>
            <a:r>
              <a:rPr lang="vi-VN" dirty="0" smtClean="0">
                <a:latin typeface="Arial" pitchFamily="34" charset="0"/>
                <a:cs typeface="Arial" pitchFamily="34" charset="0"/>
              </a:rPr>
              <a:t>Tiền </a:t>
            </a:r>
            <a:r>
              <a:rPr lang="vi-VN" dirty="0">
                <a:latin typeface="Arial" pitchFamily="34" charset="0"/>
                <a:cs typeface="Arial" pitchFamily="34" charset="0"/>
              </a:rPr>
              <a:t>sử : hay bị nhức đầu , nhìn mờ vào chiều tối khoảng 6 tháng nay</a:t>
            </a:r>
          </a:p>
          <a:p>
            <a:endParaRPr lang="en-US"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III. </a:t>
            </a:r>
            <a:r>
              <a:rPr lang="en-US" dirty="0" err="1">
                <a:solidFill>
                  <a:srgbClr val="FF0000"/>
                </a:solidFill>
                <a:latin typeface="Times New Roman" pitchFamily="18" charset="0"/>
                <a:cs typeface="Times New Roman" pitchFamily="18" charset="0"/>
              </a:rPr>
              <a:t>Ca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lâm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sàng</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958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vi-VN" b="1" dirty="0">
                <a:solidFill>
                  <a:srgbClr val="FF0000"/>
                </a:solidFill>
                <a:latin typeface="Arial" pitchFamily="34" charset="0"/>
                <a:cs typeface="Arial" pitchFamily="34" charset="0"/>
              </a:rPr>
              <a:t>Quá trình bệnh </a:t>
            </a:r>
            <a:r>
              <a:rPr lang="vi-VN" dirty="0">
                <a:latin typeface="Arial" pitchFamily="34" charset="0"/>
                <a:cs typeface="Arial" pitchFamily="34" charset="0"/>
              </a:rPr>
              <a:t>: nhập viện lúc 8g ngày 03/8/2015.</a:t>
            </a:r>
          </a:p>
          <a:p>
            <a:r>
              <a:rPr lang="vi-VN" b="1" dirty="0">
                <a:solidFill>
                  <a:srgbClr val="FF0000"/>
                </a:solidFill>
                <a:latin typeface="Arial" pitchFamily="34" charset="0"/>
                <a:cs typeface="Arial" pitchFamily="34" charset="0"/>
              </a:rPr>
              <a:t>9g</a:t>
            </a:r>
            <a:r>
              <a:rPr lang="vi-VN" dirty="0">
                <a:latin typeface="Arial" pitchFamily="34" charset="0"/>
                <a:cs typeface="Arial" pitchFamily="34" charset="0"/>
              </a:rPr>
              <a:t> :tại phòng sanh M: 78l/p HA:100/60 mmHg </a:t>
            </a:r>
          </a:p>
          <a:p>
            <a:r>
              <a:rPr lang="vi-VN" dirty="0">
                <a:latin typeface="Arial" pitchFamily="34" charset="0"/>
                <a:cs typeface="Arial" pitchFamily="34" charset="0"/>
              </a:rPr>
              <a:t>BCTC :32cm   Tim thai 147 l/p</a:t>
            </a:r>
          </a:p>
          <a:p>
            <a:r>
              <a:rPr lang="vi-VN" dirty="0">
                <a:latin typeface="Arial" pitchFamily="34" charset="0"/>
                <a:cs typeface="Arial" pitchFamily="34" charset="0"/>
              </a:rPr>
              <a:t>Theo dõi tim thai và cơn gò </a:t>
            </a:r>
          </a:p>
          <a:p>
            <a:r>
              <a:rPr lang="vi-VN" b="1" dirty="0">
                <a:solidFill>
                  <a:srgbClr val="FF0000"/>
                </a:solidFill>
                <a:latin typeface="Arial" pitchFamily="34" charset="0"/>
                <a:cs typeface="Arial" pitchFamily="34" charset="0"/>
              </a:rPr>
              <a:t>14g35</a:t>
            </a:r>
            <a:r>
              <a:rPr lang="vi-VN" dirty="0">
                <a:latin typeface="Arial" pitchFamily="34" charset="0"/>
                <a:cs typeface="Arial" pitchFamily="34" charset="0"/>
              </a:rPr>
              <a:t> Chuyển phòng mỗ với chẩn đoán :con so, thai 40 tuần , ngôi đầu chưa CD, thiểu ối ,CTC không thuận lợi giục sanh</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19277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rial" pitchFamily="34" charset="0"/>
                <a:cs typeface="Arial" pitchFamily="34" charset="0"/>
              </a:rPr>
              <a:t>S</a:t>
            </a:r>
            <a:r>
              <a:rPr lang="vi-VN" dirty="0" smtClean="0">
                <a:latin typeface="Arial" pitchFamily="34" charset="0"/>
                <a:cs typeface="Arial" pitchFamily="34" charset="0"/>
              </a:rPr>
              <a:t>ản </a:t>
            </a:r>
            <a:r>
              <a:rPr lang="vi-VN" dirty="0">
                <a:latin typeface="Arial" pitchFamily="34" charset="0"/>
                <a:cs typeface="Arial" pitchFamily="34" charset="0"/>
              </a:rPr>
              <a:t>phụ tỉnh, </a:t>
            </a:r>
            <a:r>
              <a:rPr lang="vi-VN" dirty="0" smtClean="0">
                <a:latin typeface="Arial" pitchFamily="34" charset="0"/>
                <a:cs typeface="Arial" pitchFamily="34" charset="0"/>
              </a:rPr>
              <a:t>HA</a:t>
            </a:r>
            <a:r>
              <a:rPr lang="en-US" dirty="0" smtClean="0">
                <a:latin typeface="Arial" pitchFamily="34" charset="0"/>
                <a:cs typeface="Arial" pitchFamily="34" charset="0"/>
              </a:rPr>
              <a:t> :</a:t>
            </a:r>
            <a:r>
              <a:rPr lang="vi-VN" dirty="0" smtClean="0">
                <a:latin typeface="Arial" pitchFamily="34" charset="0"/>
                <a:cs typeface="Arial" pitchFamily="34" charset="0"/>
              </a:rPr>
              <a:t> 110/70mmHg,M </a:t>
            </a:r>
            <a:r>
              <a:rPr lang="vi-VN" dirty="0">
                <a:latin typeface="Arial" pitchFamily="34" charset="0"/>
                <a:cs typeface="Arial" pitchFamily="34" charset="0"/>
              </a:rPr>
              <a:t>65l/p</a:t>
            </a:r>
            <a:r>
              <a:rPr lang="vi-VN" dirty="0" smtClean="0">
                <a:latin typeface="Arial" pitchFamily="34" charset="0"/>
                <a:cs typeface="Arial" pitchFamily="34" charset="0"/>
              </a:rPr>
              <a:t>,,</a:t>
            </a:r>
            <a:r>
              <a:rPr lang="vi-VN" dirty="0">
                <a:latin typeface="Arial" pitchFamily="34" charset="0"/>
                <a:cs typeface="Arial" pitchFamily="34" charset="0"/>
              </a:rPr>
              <a:t>không nhức đầu , không mờ mắt,tim phổi bình </a:t>
            </a:r>
            <a:r>
              <a:rPr lang="vi-VN" dirty="0" smtClean="0">
                <a:latin typeface="Arial" pitchFamily="34" charset="0"/>
                <a:cs typeface="Arial" pitchFamily="34" charset="0"/>
              </a:rPr>
              <a:t>thường</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vi-VN" dirty="0" smtClean="0">
                <a:latin typeface="Arial" pitchFamily="34" charset="0"/>
                <a:cs typeface="Arial" pitchFamily="34" charset="0"/>
              </a:rPr>
              <a:t> </a:t>
            </a:r>
            <a:r>
              <a:rPr lang="vi-VN" dirty="0">
                <a:latin typeface="Arial" pitchFamily="34" charset="0"/>
                <a:cs typeface="Arial" pitchFamily="34" charset="0"/>
              </a:rPr>
              <a:t>Xét nghiệm công thức máu và  đông máu  bình thường, chức năng gan thận trong giới </a:t>
            </a:r>
            <a:r>
              <a:rPr lang="vi-VN" dirty="0" smtClean="0">
                <a:latin typeface="Arial" pitchFamily="34" charset="0"/>
                <a:cs typeface="Arial" pitchFamily="34" charset="0"/>
              </a:rPr>
              <a:t>hạn</a:t>
            </a:r>
            <a:endParaRPr lang="en-US" dirty="0" smtClean="0">
              <a:latin typeface="Arial" pitchFamily="34" charset="0"/>
              <a:cs typeface="Arial" pitchFamily="34" charset="0"/>
            </a:endParaRPr>
          </a:p>
          <a:p>
            <a:r>
              <a:rPr lang="en-US" dirty="0" smtClean="0">
                <a:latin typeface="Arial" pitchFamily="34" charset="0"/>
                <a:cs typeface="Arial" pitchFamily="34" charset="0"/>
              </a:rPr>
              <a:t>T</a:t>
            </a:r>
            <a:r>
              <a:rPr lang="vi-VN" dirty="0" smtClean="0">
                <a:latin typeface="Arial" pitchFamily="34" charset="0"/>
                <a:cs typeface="Arial" pitchFamily="34" charset="0"/>
              </a:rPr>
              <a:t>ư </a:t>
            </a:r>
            <a:r>
              <a:rPr lang="vi-VN" dirty="0">
                <a:latin typeface="Arial" pitchFamily="34" charset="0"/>
                <a:cs typeface="Arial" pitchFamily="34" charset="0"/>
              </a:rPr>
              <a:t>vấn và giải thích phương pháp vô </a:t>
            </a:r>
            <a:r>
              <a:rPr lang="vi-VN" dirty="0" smtClean="0">
                <a:latin typeface="Arial" pitchFamily="34" charset="0"/>
                <a:cs typeface="Arial" pitchFamily="34" charset="0"/>
              </a:rPr>
              <a:t>cảm</a:t>
            </a:r>
            <a:endParaRPr lang="en-US" dirty="0" smtClean="0">
              <a:latin typeface="Arial" pitchFamily="34" charset="0"/>
              <a:cs typeface="Arial" pitchFamily="34" charset="0"/>
            </a:endParaRPr>
          </a:p>
          <a:p>
            <a:r>
              <a:rPr lang="en-US" dirty="0" err="1" smtClean="0">
                <a:latin typeface="Arial" pitchFamily="34" charset="0"/>
                <a:cs typeface="Arial" pitchFamily="34" charset="0"/>
              </a:rPr>
              <a:t>Truyền</a:t>
            </a:r>
            <a:r>
              <a:rPr lang="en-US" dirty="0" smtClean="0">
                <a:latin typeface="Arial" pitchFamily="34" charset="0"/>
                <a:cs typeface="Arial" pitchFamily="34" charset="0"/>
              </a:rPr>
              <a:t> TM </a:t>
            </a:r>
            <a:r>
              <a:rPr lang="en-US" dirty="0" err="1" smtClean="0">
                <a:latin typeface="Arial" pitchFamily="34" charset="0"/>
                <a:cs typeface="Arial" pitchFamily="34" charset="0"/>
              </a:rPr>
              <a:t>với</a:t>
            </a:r>
            <a:r>
              <a:rPr lang="en-US" dirty="0" smtClean="0">
                <a:latin typeface="Arial" pitchFamily="34" charset="0"/>
                <a:cs typeface="Arial" pitchFamily="34" charset="0"/>
              </a:rPr>
              <a:t> </a:t>
            </a:r>
            <a:r>
              <a:rPr lang="en-US" dirty="0" err="1" smtClean="0">
                <a:latin typeface="Arial" pitchFamily="34" charset="0"/>
                <a:cs typeface="Arial" pitchFamily="34" charset="0"/>
              </a:rPr>
              <a:t>kim</a:t>
            </a:r>
            <a:r>
              <a:rPr lang="en-US" dirty="0" smtClean="0">
                <a:latin typeface="Arial" pitchFamily="34" charset="0"/>
                <a:cs typeface="Arial" pitchFamily="34" charset="0"/>
              </a:rPr>
              <a:t> </a:t>
            </a:r>
            <a:r>
              <a:rPr lang="en-US" dirty="0" err="1" smtClean="0">
                <a:latin typeface="Arial" pitchFamily="34" charset="0"/>
                <a:cs typeface="Arial" pitchFamily="34" charset="0"/>
              </a:rPr>
              <a:t>lớn</a:t>
            </a:r>
            <a:r>
              <a:rPr lang="en-US" dirty="0" smtClean="0">
                <a:latin typeface="Arial" pitchFamily="34" charset="0"/>
                <a:cs typeface="Arial" pitchFamily="34" charset="0"/>
              </a:rPr>
              <a:t> (18) </a:t>
            </a:r>
            <a:r>
              <a:rPr lang="en-US" dirty="0" err="1" smtClean="0">
                <a:latin typeface="Arial" pitchFamily="34" charset="0"/>
                <a:cs typeface="Arial" pitchFamily="34" charset="0"/>
              </a:rPr>
              <a:t>với</a:t>
            </a:r>
            <a:r>
              <a:rPr lang="en-US" dirty="0" smtClean="0">
                <a:latin typeface="Arial" pitchFamily="34" charset="0"/>
                <a:cs typeface="Arial" pitchFamily="34" charset="0"/>
              </a:rPr>
              <a:t> </a:t>
            </a:r>
            <a:r>
              <a:rPr lang="en-US" dirty="0" err="1" smtClean="0">
                <a:latin typeface="Arial" pitchFamily="34" charset="0"/>
                <a:cs typeface="Arial" pitchFamily="34" charset="0"/>
              </a:rPr>
              <a:t>Voluvent</a:t>
            </a:r>
            <a:endParaRPr lang="en-US" dirty="0" smtClean="0">
              <a:latin typeface="Arial" pitchFamily="34" charset="0"/>
              <a:cs typeface="Arial" pitchFamily="34" charset="0"/>
            </a:endParaRPr>
          </a:p>
          <a:p>
            <a:r>
              <a:rPr lang="en-US" dirty="0" smtClean="0">
                <a:latin typeface="Arial" pitchFamily="34" charset="0"/>
                <a:cs typeface="Arial" pitchFamily="34" charset="0"/>
              </a:rPr>
              <a:t>Theo </a:t>
            </a:r>
            <a:r>
              <a:rPr lang="en-US" dirty="0" err="1" smtClean="0">
                <a:latin typeface="Arial" pitchFamily="34" charset="0"/>
                <a:cs typeface="Arial" pitchFamily="34" charset="0"/>
              </a:rPr>
              <a:t>dỏi</a:t>
            </a:r>
            <a:r>
              <a:rPr lang="en-US" dirty="0" smtClean="0">
                <a:latin typeface="Arial" pitchFamily="34" charset="0"/>
                <a:cs typeface="Arial" pitchFamily="34" charset="0"/>
              </a:rPr>
              <a:t> </a:t>
            </a:r>
            <a:r>
              <a:rPr lang="en-US" dirty="0" err="1" smtClean="0">
                <a:latin typeface="Arial" pitchFamily="34" charset="0"/>
                <a:cs typeface="Arial" pitchFamily="34" charset="0"/>
              </a:rPr>
              <a:t>dấu</a:t>
            </a:r>
            <a:r>
              <a:rPr lang="en-US" dirty="0" smtClean="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a:t>
            </a:r>
            <a:r>
              <a:rPr lang="en-US" dirty="0" err="1" smtClean="0">
                <a:latin typeface="Arial" pitchFamily="34" charset="0"/>
                <a:cs typeface="Arial" pitchFamily="34" charset="0"/>
              </a:rPr>
              <a:t>tồn</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điện</a:t>
            </a:r>
            <a:r>
              <a:rPr lang="en-US" dirty="0" smtClean="0">
                <a:latin typeface="Arial" pitchFamily="34" charset="0"/>
                <a:cs typeface="Arial" pitchFamily="34" charset="0"/>
              </a:rPr>
              <a:t> </a:t>
            </a:r>
            <a:r>
              <a:rPr lang="en-US" dirty="0" err="1" smtClean="0">
                <a:latin typeface="Arial" pitchFamily="34" charset="0"/>
                <a:cs typeface="Arial" pitchFamily="34" charset="0"/>
              </a:rPr>
              <a:t>tâm</a:t>
            </a:r>
            <a:r>
              <a:rPr lang="en-US" dirty="0" smtClean="0">
                <a:latin typeface="Arial" pitchFamily="34" charset="0"/>
                <a:cs typeface="Arial" pitchFamily="34" charset="0"/>
              </a:rPr>
              <a:t> </a:t>
            </a:r>
            <a:r>
              <a:rPr lang="en-US" dirty="0" err="1" smtClean="0">
                <a:latin typeface="Arial" pitchFamily="34" charset="0"/>
                <a:cs typeface="Arial" pitchFamily="34" charset="0"/>
              </a:rPr>
              <a:t>đồ</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latin typeface="Arial" pitchFamily="34" charset="0"/>
                <a:cs typeface="Arial" pitchFamily="34" charset="0"/>
              </a:rPr>
              <a:t>TẠI PHÒNG MỔ</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27336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normAutofit lnSpcReduction="10000"/>
          </a:bodyPr>
          <a:lstStyle/>
          <a:p>
            <a:r>
              <a:rPr lang="en-US" dirty="0" smtClean="0">
                <a:solidFill>
                  <a:srgbClr val="FF0000"/>
                </a:solidFill>
              </a:rPr>
              <a:t> </a:t>
            </a:r>
            <a:r>
              <a:rPr lang="en-US" dirty="0" smtClean="0">
                <a:solidFill>
                  <a:srgbClr val="FF0000"/>
                </a:solidFill>
                <a:latin typeface="Arial" pitchFamily="34" charset="0"/>
                <a:cs typeface="Arial" pitchFamily="34" charset="0"/>
              </a:rPr>
              <a:t>14g40 </a:t>
            </a:r>
            <a:r>
              <a:rPr lang="en-US" dirty="0" smtClean="0">
                <a:latin typeface="Arial" pitchFamily="34" charset="0"/>
                <a:cs typeface="Arial" pitchFamily="34" charset="0"/>
              </a:rPr>
              <a:t>:</a:t>
            </a:r>
            <a:r>
              <a:rPr lang="en-US" dirty="0" err="1" smtClean="0">
                <a:latin typeface="Arial" pitchFamily="34" charset="0"/>
                <a:cs typeface="Arial" pitchFamily="34" charset="0"/>
              </a:rPr>
              <a:t>Gây</a:t>
            </a:r>
            <a:r>
              <a:rPr lang="en-US" dirty="0" smtClean="0">
                <a:latin typeface="Arial" pitchFamily="34" charset="0"/>
                <a:cs typeface="Arial" pitchFamily="34" charset="0"/>
              </a:rPr>
              <a:t> </a:t>
            </a:r>
            <a:r>
              <a:rPr lang="en-US" dirty="0" err="1" smtClean="0">
                <a:latin typeface="Arial" pitchFamily="34" charset="0"/>
                <a:cs typeface="Arial" pitchFamily="34" charset="0"/>
              </a:rPr>
              <a:t>tê</a:t>
            </a:r>
            <a:r>
              <a:rPr lang="en-US" dirty="0" smtClean="0">
                <a:latin typeface="Arial" pitchFamily="34" charset="0"/>
                <a:cs typeface="Arial" pitchFamily="34" charset="0"/>
              </a:rPr>
              <a:t> </a:t>
            </a:r>
            <a:r>
              <a:rPr lang="en-US" dirty="0" err="1" smtClean="0">
                <a:latin typeface="Arial" pitchFamily="34" charset="0"/>
                <a:cs typeface="Arial" pitchFamily="34" charset="0"/>
              </a:rPr>
              <a:t>tủy</a:t>
            </a:r>
            <a:r>
              <a:rPr lang="en-US" dirty="0" smtClean="0">
                <a:latin typeface="Arial" pitchFamily="34" charset="0"/>
                <a:cs typeface="Arial" pitchFamily="34" charset="0"/>
              </a:rPr>
              <a:t> </a:t>
            </a:r>
            <a:r>
              <a:rPr lang="en-US" dirty="0" err="1" smtClean="0">
                <a:latin typeface="Arial" pitchFamily="34" charset="0"/>
                <a:cs typeface="Arial" pitchFamily="34" charset="0"/>
              </a:rPr>
              <a:t>sống</a:t>
            </a:r>
            <a:r>
              <a:rPr lang="en-US" dirty="0" smtClean="0">
                <a:latin typeface="Arial" pitchFamily="34" charset="0"/>
                <a:cs typeface="Arial" pitchFamily="34" charset="0"/>
              </a:rPr>
              <a:t> </a:t>
            </a:r>
            <a:r>
              <a:rPr lang="en-US" dirty="0" err="1" smtClean="0">
                <a:latin typeface="Arial" pitchFamily="34" charset="0"/>
                <a:cs typeface="Arial" pitchFamily="34" charset="0"/>
              </a:rPr>
              <a:t>kim</a:t>
            </a:r>
            <a:r>
              <a:rPr lang="en-US" dirty="0" smtClean="0">
                <a:latin typeface="Arial" pitchFamily="34" charset="0"/>
                <a:cs typeface="Arial" pitchFamily="34" charset="0"/>
              </a:rPr>
              <a:t> 27 L3-L4 : </a:t>
            </a:r>
            <a:r>
              <a:rPr lang="en-US" dirty="0" err="1" smtClean="0">
                <a:latin typeface="Arial" pitchFamily="34" charset="0"/>
                <a:cs typeface="Arial" pitchFamily="34" charset="0"/>
              </a:rPr>
              <a:t>Marcain</a:t>
            </a:r>
            <a:r>
              <a:rPr lang="en-US" dirty="0" smtClean="0">
                <a:latin typeface="Arial" pitchFamily="34" charset="0"/>
                <a:cs typeface="Arial" pitchFamily="34" charset="0"/>
              </a:rPr>
              <a:t> 0,5%10mg + fentanyl 25mcg </a:t>
            </a:r>
          </a:p>
          <a:p>
            <a:r>
              <a:rPr lang="en-US" dirty="0" smtClean="0">
                <a:latin typeface="Arial" pitchFamily="34" charset="0"/>
                <a:cs typeface="Arial" pitchFamily="34" charset="0"/>
              </a:rPr>
              <a:t>. </a:t>
            </a:r>
            <a:r>
              <a:rPr lang="en-US" dirty="0" err="1" smtClean="0">
                <a:latin typeface="Arial" pitchFamily="34" charset="0"/>
                <a:cs typeface="Arial" pitchFamily="34" charset="0"/>
              </a:rPr>
              <a:t>Sau</a:t>
            </a:r>
            <a:r>
              <a:rPr lang="en-US" dirty="0" smtClean="0">
                <a:latin typeface="Arial" pitchFamily="34" charset="0"/>
                <a:cs typeface="Arial" pitchFamily="34" charset="0"/>
              </a:rPr>
              <a:t> </a:t>
            </a:r>
            <a:r>
              <a:rPr lang="en-US" dirty="0" err="1" smtClean="0">
                <a:latin typeface="Arial" pitchFamily="34" charset="0"/>
                <a:cs typeface="Arial" pitchFamily="34" charset="0"/>
              </a:rPr>
              <a:t>gây</a:t>
            </a:r>
            <a:r>
              <a:rPr lang="en-US" dirty="0" smtClean="0">
                <a:latin typeface="Arial" pitchFamily="34" charset="0"/>
                <a:cs typeface="Arial" pitchFamily="34" charset="0"/>
              </a:rPr>
              <a:t> </a:t>
            </a:r>
            <a:r>
              <a:rPr lang="en-US" dirty="0" err="1" smtClean="0">
                <a:latin typeface="Arial" pitchFamily="34" charset="0"/>
                <a:cs typeface="Arial" pitchFamily="34" charset="0"/>
              </a:rPr>
              <a:t>tê</a:t>
            </a:r>
            <a:r>
              <a:rPr lang="en-US" dirty="0" smtClean="0">
                <a:latin typeface="Arial" pitchFamily="34" charset="0"/>
                <a:cs typeface="Arial" pitchFamily="34" charset="0"/>
              </a:rPr>
              <a:t> :HA :70/49mmHg ,M:40l/p : </a:t>
            </a:r>
            <a:r>
              <a:rPr lang="en-US" dirty="0" err="1" smtClean="0">
                <a:latin typeface="Arial" pitchFamily="34" charset="0"/>
                <a:cs typeface="Arial" pitchFamily="34" charset="0"/>
              </a:rPr>
              <a:t>Atropin</a:t>
            </a:r>
            <a:r>
              <a:rPr lang="en-US" dirty="0" smtClean="0">
                <a:latin typeface="Arial" pitchFamily="34" charset="0"/>
                <a:cs typeface="Arial" pitchFamily="34" charset="0"/>
              </a:rPr>
              <a:t> 0,50mg + </a:t>
            </a:r>
            <a:r>
              <a:rPr lang="en-US" dirty="0" err="1" smtClean="0">
                <a:latin typeface="Arial" pitchFamily="34" charset="0"/>
                <a:cs typeface="Arial" pitchFamily="34" charset="0"/>
              </a:rPr>
              <a:t>Ephedrin</a:t>
            </a:r>
            <a:r>
              <a:rPr lang="en-US" dirty="0" smtClean="0">
                <a:latin typeface="Arial" pitchFamily="34" charset="0"/>
                <a:cs typeface="Arial" pitchFamily="34" charset="0"/>
              </a:rPr>
              <a:t>  10 +10+10mg TMC</a:t>
            </a:r>
          </a:p>
          <a:p>
            <a:r>
              <a:rPr lang="en-US" dirty="0" smtClean="0">
                <a:solidFill>
                  <a:srgbClr val="FF0000"/>
                </a:solidFill>
                <a:latin typeface="Arial" pitchFamily="34" charset="0"/>
                <a:cs typeface="Arial" pitchFamily="34" charset="0"/>
              </a:rPr>
              <a:t>14g 45 </a:t>
            </a:r>
            <a:r>
              <a:rPr lang="en-US" dirty="0" smtClean="0">
                <a:latin typeface="Arial" pitchFamily="34" charset="0"/>
                <a:cs typeface="Arial" pitchFamily="34" charset="0"/>
              </a:rPr>
              <a:t>: HA 110/60mmHg M :140l/p </a:t>
            </a:r>
          </a:p>
          <a:p>
            <a:r>
              <a:rPr lang="en-US" dirty="0" smtClean="0">
                <a:latin typeface="Arial" pitchFamily="34" charset="0"/>
                <a:cs typeface="Arial" pitchFamily="34" charset="0"/>
              </a:rPr>
              <a:t>Test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Rạch</a:t>
            </a:r>
            <a:r>
              <a:rPr lang="en-US" dirty="0" smtClean="0">
                <a:latin typeface="Arial" pitchFamily="34" charset="0"/>
                <a:cs typeface="Arial" pitchFamily="34" charset="0"/>
              </a:rPr>
              <a:t> da</a:t>
            </a:r>
          </a:p>
          <a:p>
            <a:r>
              <a:rPr lang="en-US" dirty="0" smtClean="0">
                <a:solidFill>
                  <a:srgbClr val="FF0000"/>
                </a:solidFill>
                <a:latin typeface="Arial" pitchFamily="34" charset="0"/>
                <a:cs typeface="Arial" pitchFamily="34" charset="0"/>
              </a:rPr>
              <a:t>14g50 </a:t>
            </a:r>
            <a:r>
              <a:rPr lang="en-US" dirty="0" err="1" smtClean="0">
                <a:latin typeface="Arial" pitchFamily="34" charset="0"/>
                <a:cs typeface="Arial" pitchFamily="34" charset="0"/>
              </a:rPr>
              <a:t>bé</a:t>
            </a:r>
            <a:r>
              <a:rPr lang="en-US" dirty="0" smtClean="0">
                <a:latin typeface="Arial" pitchFamily="34" charset="0"/>
                <a:cs typeface="Arial" pitchFamily="34" charset="0"/>
              </a:rPr>
              <a:t> </a:t>
            </a:r>
            <a:r>
              <a:rPr lang="en-US" dirty="0" err="1" smtClean="0">
                <a:latin typeface="Arial" pitchFamily="34" charset="0"/>
                <a:cs typeface="Arial" pitchFamily="34" charset="0"/>
              </a:rPr>
              <a:t>ra</a:t>
            </a:r>
            <a:r>
              <a:rPr lang="en-US" dirty="0" smtClean="0">
                <a:latin typeface="Arial" pitchFamily="34" charset="0"/>
                <a:cs typeface="Arial" pitchFamily="34" charset="0"/>
              </a:rPr>
              <a:t>  Apgar 1p=8 </a:t>
            </a:r>
            <a:r>
              <a:rPr lang="en-US" dirty="0" err="1" smtClean="0">
                <a:latin typeface="Arial" pitchFamily="34" charset="0"/>
                <a:cs typeface="Arial" pitchFamily="34" charset="0"/>
              </a:rPr>
              <a:t>và</a:t>
            </a:r>
            <a:r>
              <a:rPr lang="en-US" dirty="0" smtClean="0">
                <a:latin typeface="Arial" pitchFamily="34" charset="0"/>
                <a:cs typeface="Arial" pitchFamily="34" charset="0"/>
              </a:rPr>
              <a:t> 5p=9</a:t>
            </a:r>
          </a:p>
          <a:p>
            <a:r>
              <a:rPr lang="en-US" dirty="0" smtClean="0">
                <a:latin typeface="Arial" pitchFamily="34" charset="0"/>
                <a:cs typeface="Arial" pitchFamily="34" charset="0"/>
              </a:rPr>
              <a:t>HA </a:t>
            </a:r>
            <a:r>
              <a:rPr lang="en-US" dirty="0" err="1" smtClean="0">
                <a:latin typeface="Arial" pitchFamily="34" charset="0"/>
                <a:cs typeface="Arial" pitchFamily="34" charset="0"/>
              </a:rPr>
              <a:t>duy</a:t>
            </a:r>
            <a:r>
              <a:rPr lang="en-US" dirty="0" smtClean="0">
                <a:latin typeface="Arial" pitchFamily="34" charset="0"/>
                <a:cs typeface="Arial" pitchFamily="34" charset="0"/>
              </a:rPr>
              <a:t> </a:t>
            </a:r>
            <a:r>
              <a:rPr lang="en-US" dirty="0" err="1" smtClean="0">
                <a:latin typeface="Arial" pitchFamily="34" charset="0"/>
                <a:cs typeface="Arial" pitchFamily="34" charset="0"/>
              </a:rPr>
              <a:t>trì</a:t>
            </a:r>
            <a:r>
              <a:rPr lang="en-US" dirty="0" smtClean="0">
                <a:latin typeface="Arial" pitchFamily="34" charset="0"/>
                <a:cs typeface="Arial" pitchFamily="34" charset="0"/>
              </a:rPr>
              <a:t> 110/60- 120/70mmHg</a:t>
            </a:r>
          </a:p>
          <a:p>
            <a:r>
              <a:rPr lang="en-US" dirty="0" smtClean="0">
                <a:latin typeface="Arial" pitchFamily="34" charset="0"/>
                <a:cs typeface="Arial" pitchFamily="34" charset="0"/>
              </a:rPr>
              <a:t>M 140l/p -120l/p  SPO2 100% T 37 </a:t>
            </a:r>
          </a:p>
          <a:p>
            <a:r>
              <a:rPr lang="en-US" dirty="0" smtClean="0">
                <a:solidFill>
                  <a:srgbClr val="FF0000"/>
                </a:solidFill>
                <a:latin typeface="Arial" pitchFamily="34" charset="0"/>
                <a:cs typeface="Arial" pitchFamily="34" charset="0"/>
              </a:rPr>
              <a:t>15g30</a:t>
            </a:r>
            <a:r>
              <a:rPr lang="en-US" dirty="0" smtClean="0">
                <a:latin typeface="Arial" pitchFamily="34" charset="0"/>
                <a:cs typeface="Arial" pitchFamily="34" charset="0"/>
              </a:rPr>
              <a:t> </a:t>
            </a:r>
            <a:r>
              <a:rPr lang="en-US" dirty="0" err="1" smtClean="0">
                <a:latin typeface="Arial" pitchFamily="34" charset="0"/>
                <a:cs typeface="Arial" pitchFamily="34" charset="0"/>
              </a:rPr>
              <a:t>Cuộc</a:t>
            </a:r>
            <a:r>
              <a:rPr lang="en-US" dirty="0" smtClean="0">
                <a:latin typeface="Arial" pitchFamily="34" charset="0"/>
                <a:cs typeface="Arial" pitchFamily="34" charset="0"/>
              </a:rPr>
              <a:t> </a:t>
            </a:r>
            <a:r>
              <a:rPr lang="en-US" dirty="0" err="1" smtClean="0">
                <a:latin typeface="Arial" pitchFamily="34" charset="0"/>
                <a:cs typeface="Arial" pitchFamily="34" charset="0"/>
              </a:rPr>
              <a:t>mổ</a:t>
            </a:r>
            <a:r>
              <a:rPr lang="en-US" dirty="0" smtClean="0">
                <a:latin typeface="Arial" pitchFamily="34" charset="0"/>
                <a:cs typeface="Arial" pitchFamily="34" charset="0"/>
              </a:rPr>
              <a:t> </a:t>
            </a:r>
            <a:r>
              <a:rPr lang="en-US" dirty="0" err="1" smtClean="0">
                <a:latin typeface="Arial" pitchFamily="34" charset="0"/>
                <a:cs typeface="Arial" pitchFamily="34" charset="0"/>
              </a:rPr>
              <a:t>chấm</a:t>
            </a:r>
            <a:r>
              <a:rPr lang="en-US" dirty="0" smtClean="0">
                <a:latin typeface="Arial" pitchFamily="34" charset="0"/>
                <a:cs typeface="Arial" pitchFamily="34" charset="0"/>
              </a:rPr>
              <a:t> </a:t>
            </a:r>
            <a:r>
              <a:rPr lang="en-US" dirty="0" err="1" smtClean="0">
                <a:latin typeface="Arial" pitchFamily="34" charset="0"/>
                <a:cs typeface="Arial" pitchFamily="34" charset="0"/>
              </a:rPr>
              <a:t>dứt</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latin typeface="Arial" pitchFamily="34" charset="0"/>
                <a:cs typeface="Arial" pitchFamily="34" charset="0"/>
              </a:rPr>
              <a:t>QUÁ TRÌNH CUỘC MỖ</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84551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10600" cy="4525963"/>
          </a:xfrm>
        </p:spPr>
        <p:txBody>
          <a:bodyPr>
            <a:normAutofit/>
          </a:bodyPr>
          <a:lstStyle/>
          <a:p>
            <a:r>
              <a:rPr lang="en-US" dirty="0" smtClean="0">
                <a:solidFill>
                  <a:srgbClr val="FF0000"/>
                </a:solidFill>
                <a:latin typeface="Arial" pitchFamily="34" charset="0"/>
                <a:cs typeface="Arial" pitchFamily="34" charset="0"/>
              </a:rPr>
              <a:t>15g35 </a:t>
            </a:r>
            <a:r>
              <a:rPr lang="en-US" dirty="0" smtClean="0">
                <a:latin typeface="Arial" pitchFamily="34" charset="0"/>
                <a:cs typeface="Arial" pitchFamily="34" charset="0"/>
              </a:rPr>
              <a:t>HA 130/80mmHg . M100l/p</a:t>
            </a:r>
          </a:p>
          <a:p>
            <a:r>
              <a:rPr lang="en-US" dirty="0" err="1" smtClean="0">
                <a:latin typeface="Arial" pitchFamily="34" charset="0"/>
                <a:cs typeface="Arial" pitchFamily="34" charset="0"/>
              </a:rPr>
              <a:t>Sản</a:t>
            </a:r>
            <a:r>
              <a:rPr lang="en-US" dirty="0" smtClean="0">
                <a:latin typeface="Arial" pitchFamily="34" charset="0"/>
                <a:cs typeface="Arial" pitchFamily="34" charset="0"/>
              </a:rPr>
              <a:t> </a:t>
            </a:r>
            <a:r>
              <a:rPr lang="en-US" dirty="0" err="1" smtClean="0">
                <a:latin typeface="Arial" pitchFamily="34" charset="0"/>
                <a:cs typeface="Arial" pitchFamily="34" charset="0"/>
              </a:rPr>
              <a:t>phụ</a:t>
            </a:r>
            <a:r>
              <a:rPr lang="en-US" dirty="0" smtClean="0">
                <a:latin typeface="Arial" pitchFamily="34" charset="0"/>
                <a:cs typeface="Arial" pitchFamily="34" charset="0"/>
              </a:rPr>
              <a:t> </a:t>
            </a:r>
            <a:r>
              <a:rPr lang="en-US" dirty="0" err="1" smtClean="0">
                <a:latin typeface="Arial" pitchFamily="34" charset="0"/>
                <a:cs typeface="Arial" pitchFamily="34" charset="0"/>
              </a:rPr>
              <a:t>tỉnh</a:t>
            </a:r>
            <a:r>
              <a:rPr lang="en-US" dirty="0" smtClean="0">
                <a:latin typeface="Arial" pitchFamily="34" charset="0"/>
                <a:cs typeface="Arial" pitchFamily="34" charset="0"/>
              </a:rPr>
              <a:t> </a:t>
            </a:r>
            <a:r>
              <a:rPr lang="en-US" dirty="0" err="1" smtClean="0">
                <a:latin typeface="Arial" pitchFamily="34" charset="0"/>
                <a:cs typeface="Arial" pitchFamily="34" charset="0"/>
              </a:rPr>
              <a:t>táo</a:t>
            </a:r>
            <a:r>
              <a:rPr lang="en-US" dirty="0" smtClean="0">
                <a:latin typeface="Arial" pitchFamily="34" charset="0"/>
                <a:cs typeface="Arial" pitchFamily="34" charset="0"/>
              </a:rPr>
              <a:t> TC </a:t>
            </a:r>
            <a:r>
              <a:rPr lang="en-US" dirty="0" err="1" smtClean="0">
                <a:latin typeface="Arial" pitchFamily="34" charset="0"/>
                <a:cs typeface="Arial" pitchFamily="34" charset="0"/>
              </a:rPr>
              <a:t>gò</a:t>
            </a:r>
            <a:r>
              <a:rPr lang="en-US" dirty="0" smtClean="0">
                <a:latin typeface="Arial" pitchFamily="34" charset="0"/>
                <a:cs typeface="Arial" pitchFamily="34" charset="0"/>
              </a:rPr>
              <a:t> </a:t>
            </a:r>
            <a:r>
              <a:rPr lang="en-US" dirty="0" err="1" smtClean="0">
                <a:latin typeface="Arial" pitchFamily="34" charset="0"/>
                <a:cs typeface="Arial" pitchFamily="34" charset="0"/>
              </a:rPr>
              <a:t>tốt</a:t>
            </a:r>
            <a:r>
              <a:rPr lang="en-US" dirty="0" smtClean="0">
                <a:latin typeface="Arial" pitchFamily="34" charset="0"/>
                <a:cs typeface="Arial" pitchFamily="34" charset="0"/>
              </a:rPr>
              <a:t>, </a:t>
            </a:r>
            <a:r>
              <a:rPr lang="en-US" dirty="0" err="1" smtClean="0">
                <a:latin typeface="Arial" pitchFamily="34" charset="0"/>
                <a:cs typeface="Arial" pitchFamily="34" charset="0"/>
              </a:rPr>
              <a:t>tiểu</a:t>
            </a:r>
            <a:r>
              <a:rPr lang="en-US" dirty="0" smtClean="0">
                <a:latin typeface="Arial" pitchFamily="34" charset="0"/>
                <a:cs typeface="Arial" pitchFamily="34" charset="0"/>
              </a:rPr>
              <a:t> 450ml, </a:t>
            </a:r>
            <a:r>
              <a:rPr lang="en-US" dirty="0" err="1" smtClean="0">
                <a:latin typeface="Arial" pitchFamily="34" charset="0"/>
                <a:cs typeface="Arial" pitchFamily="34" charset="0"/>
              </a:rPr>
              <a:t>hai</a:t>
            </a:r>
            <a:r>
              <a:rPr lang="en-US" dirty="0" smtClean="0">
                <a:latin typeface="Arial" pitchFamily="34" charset="0"/>
                <a:cs typeface="Arial" pitchFamily="34" charset="0"/>
              </a:rPr>
              <a:t> </a:t>
            </a:r>
            <a:r>
              <a:rPr lang="en-US" dirty="0" err="1" smtClean="0">
                <a:latin typeface="Arial" pitchFamily="34" charset="0"/>
                <a:cs typeface="Arial" pitchFamily="34" charset="0"/>
              </a:rPr>
              <a:t>chân</a:t>
            </a:r>
            <a:r>
              <a:rPr lang="en-US" dirty="0" smtClean="0">
                <a:latin typeface="Arial" pitchFamily="34" charset="0"/>
                <a:cs typeface="Arial" pitchFamily="34" charset="0"/>
              </a:rPr>
              <a:t> </a:t>
            </a:r>
            <a:r>
              <a:rPr lang="en-US" dirty="0" err="1" smtClean="0">
                <a:latin typeface="Arial" pitchFamily="34" charset="0"/>
                <a:cs typeface="Arial" pitchFamily="34" charset="0"/>
              </a:rPr>
              <a:t>còn</a:t>
            </a:r>
            <a:r>
              <a:rPr lang="en-US" dirty="0" smtClean="0">
                <a:latin typeface="Arial" pitchFamily="34" charset="0"/>
                <a:cs typeface="Arial" pitchFamily="34" charset="0"/>
              </a:rPr>
              <a:t> </a:t>
            </a:r>
            <a:r>
              <a:rPr lang="en-US" dirty="0" err="1" smtClean="0">
                <a:latin typeface="Arial" pitchFamily="34" charset="0"/>
                <a:cs typeface="Arial" pitchFamily="34" charset="0"/>
              </a:rPr>
              <a:t>tê</a:t>
            </a:r>
            <a:r>
              <a:rPr lang="en-US" dirty="0" smtClean="0">
                <a:latin typeface="Arial" pitchFamily="34" charset="0"/>
                <a:cs typeface="Arial" pitchFamily="34" charset="0"/>
              </a:rPr>
              <a:t> , </a:t>
            </a:r>
            <a:r>
              <a:rPr lang="en-US" dirty="0" err="1" smtClean="0">
                <a:latin typeface="Arial" pitchFamily="34" charset="0"/>
                <a:cs typeface="Arial" pitchFamily="34" charset="0"/>
              </a:rPr>
              <a:t>chăm</a:t>
            </a:r>
            <a:r>
              <a:rPr lang="en-US" dirty="0" smtClean="0">
                <a:latin typeface="Arial" pitchFamily="34" charset="0"/>
                <a:cs typeface="Arial" pitchFamily="34" charset="0"/>
              </a:rPr>
              <a:t> </a:t>
            </a:r>
            <a:r>
              <a:rPr lang="en-US" dirty="0" err="1" smtClean="0">
                <a:latin typeface="Arial" pitchFamily="34" charset="0"/>
                <a:cs typeface="Arial" pitchFamily="34" charset="0"/>
              </a:rPr>
              <a:t>sóc</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cho</a:t>
            </a:r>
            <a:r>
              <a:rPr lang="en-US" dirty="0" smtClean="0">
                <a:latin typeface="Arial" pitchFamily="34" charset="0"/>
                <a:cs typeface="Arial" pitchFamily="34" charset="0"/>
              </a:rPr>
              <a:t> </a:t>
            </a:r>
            <a:r>
              <a:rPr lang="en-US" dirty="0" err="1" smtClean="0">
                <a:latin typeface="Arial" pitchFamily="34" charset="0"/>
                <a:cs typeface="Arial" pitchFamily="34" charset="0"/>
              </a:rPr>
              <a:t>thuốc</a:t>
            </a:r>
            <a:r>
              <a:rPr lang="en-US" dirty="0" smtClean="0">
                <a:latin typeface="Arial" pitchFamily="34" charset="0"/>
                <a:cs typeface="Arial" pitchFamily="34" charset="0"/>
              </a:rPr>
              <a:t> </a:t>
            </a:r>
            <a:r>
              <a:rPr lang="en-US" dirty="0" err="1" smtClean="0">
                <a:latin typeface="Arial" pitchFamily="34" charset="0"/>
                <a:cs typeface="Arial" pitchFamily="34" charset="0"/>
              </a:rPr>
              <a:t>giảm</a:t>
            </a:r>
            <a:r>
              <a:rPr lang="en-US" dirty="0" smtClean="0">
                <a:latin typeface="Arial" pitchFamily="34" charset="0"/>
                <a:cs typeface="Arial" pitchFamily="34" charset="0"/>
              </a:rPr>
              <a:t> </a:t>
            </a:r>
            <a:r>
              <a:rPr lang="en-US" dirty="0" err="1" smtClean="0">
                <a:latin typeface="Arial" pitchFamily="34" charset="0"/>
                <a:cs typeface="Arial" pitchFamily="34" charset="0"/>
              </a:rPr>
              <a:t>đau</a:t>
            </a:r>
            <a:r>
              <a:rPr lang="en-US" dirty="0" smtClean="0">
                <a:latin typeface="Arial" pitchFamily="34" charset="0"/>
                <a:cs typeface="Arial" pitchFamily="34" charset="0"/>
              </a:rPr>
              <a:t> </a:t>
            </a:r>
          </a:p>
          <a:p>
            <a:r>
              <a:rPr lang="en-US" dirty="0" smtClean="0">
                <a:solidFill>
                  <a:srgbClr val="FF0000"/>
                </a:solidFill>
                <a:latin typeface="Arial" pitchFamily="34" charset="0"/>
                <a:cs typeface="Arial" pitchFamily="34" charset="0"/>
              </a:rPr>
              <a:t>21g 30 :</a:t>
            </a:r>
            <a:r>
              <a:rPr lang="en-US" dirty="0" smtClean="0">
                <a:latin typeface="Arial" pitchFamily="34" charset="0"/>
                <a:cs typeface="Arial" pitchFamily="34" charset="0"/>
              </a:rPr>
              <a:t> </a:t>
            </a:r>
            <a:r>
              <a:rPr lang="en-US" dirty="0" err="1" smtClean="0">
                <a:latin typeface="Arial" pitchFamily="34" charset="0"/>
                <a:cs typeface="Arial" pitchFamily="34" charset="0"/>
              </a:rPr>
              <a:t>hai</a:t>
            </a:r>
            <a:r>
              <a:rPr lang="en-US" dirty="0" smtClean="0">
                <a:latin typeface="Arial" pitchFamily="34" charset="0"/>
                <a:cs typeface="Arial" pitchFamily="34" charset="0"/>
              </a:rPr>
              <a:t> </a:t>
            </a:r>
            <a:r>
              <a:rPr lang="en-US" dirty="0" err="1" smtClean="0">
                <a:latin typeface="Arial" pitchFamily="34" charset="0"/>
                <a:cs typeface="Arial" pitchFamily="34" charset="0"/>
              </a:rPr>
              <a:t>chân</a:t>
            </a:r>
            <a:r>
              <a:rPr lang="en-US" dirty="0" smtClean="0">
                <a:latin typeface="Arial" pitchFamily="34" charset="0"/>
                <a:cs typeface="Arial" pitchFamily="34" charset="0"/>
              </a:rPr>
              <a:t> </a:t>
            </a:r>
            <a:r>
              <a:rPr lang="en-US" dirty="0" err="1" smtClean="0">
                <a:latin typeface="Arial" pitchFamily="34" charset="0"/>
                <a:cs typeface="Arial" pitchFamily="34" charset="0"/>
              </a:rPr>
              <a:t>cử</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tốt</a:t>
            </a:r>
            <a:r>
              <a:rPr lang="en-US" dirty="0" smtClean="0">
                <a:latin typeface="Arial" pitchFamily="34" charset="0"/>
                <a:cs typeface="Arial" pitchFamily="34" charset="0"/>
              </a:rPr>
              <a:t> , TC </a:t>
            </a:r>
            <a:r>
              <a:rPr lang="en-US" dirty="0" err="1" smtClean="0">
                <a:latin typeface="Arial" pitchFamily="34" charset="0"/>
                <a:cs typeface="Arial" pitchFamily="34" charset="0"/>
              </a:rPr>
              <a:t>gò</a:t>
            </a:r>
            <a:r>
              <a:rPr lang="en-US" dirty="0" smtClean="0">
                <a:latin typeface="Arial" pitchFamily="34" charset="0"/>
                <a:cs typeface="Arial" pitchFamily="34" charset="0"/>
              </a:rPr>
              <a:t> </a:t>
            </a:r>
            <a:r>
              <a:rPr lang="en-US" dirty="0" err="1" smtClean="0">
                <a:latin typeface="Arial" pitchFamily="34" charset="0"/>
                <a:cs typeface="Arial" pitchFamily="34" charset="0"/>
              </a:rPr>
              <a:t>khá</a:t>
            </a:r>
            <a:r>
              <a:rPr lang="en-US" dirty="0" smtClean="0">
                <a:latin typeface="Arial" pitchFamily="34" charset="0"/>
                <a:cs typeface="Arial" pitchFamily="34" charset="0"/>
              </a:rPr>
              <a:t>, HA 110/70mmHg, M60l/p</a:t>
            </a:r>
          </a:p>
          <a:p>
            <a:r>
              <a:rPr lang="en-US" dirty="0" err="1" smtClean="0">
                <a:latin typeface="Arial" pitchFamily="34" charset="0"/>
                <a:cs typeface="Arial" pitchFamily="34" charset="0"/>
              </a:rPr>
              <a:t>Khi</a:t>
            </a:r>
            <a:r>
              <a:rPr lang="en-US" dirty="0" smtClean="0">
                <a:latin typeface="Arial" pitchFamily="34" charset="0"/>
                <a:cs typeface="Arial" pitchFamily="34" charset="0"/>
              </a:rPr>
              <a:t> </a:t>
            </a:r>
            <a:r>
              <a:rPr lang="en-US" dirty="0" err="1" smtClean="0">
                <a:latin typeface="Arial" pitchFamily="34" charset="0"/>
                <a:cs typeface="Arial" pitchFamily="34" charset="0"/>
              </a:rPr>
              <a:t>cho</a:t>
            </a:r>
            <a:r>
              <a:rPr lang="en-US" dirty="0" smtClean="0">
                <a:latin typeface="Arial" pitchFamily="34" charset="0"/>
                <a:cs typeface="Arial" pitchFamily="34" charset="0"/>
              </a:rPr>
              <a:t> SP </a:t>
            </a:r>
            <a:r>
              <a:rPr lang="en-US" dirty="0" err="1" smtClean="0">
                <a:latin typeface="Arial" pitchFamily="34" charset="0"/>
                <a:cs typeface="Arial" pitchFamily="34" charset="0"/>
              </a:rPr>
              <a:t>ký</a:t>
            </a:r>
            <a:r>
              <a:rPr lang="en-US" dirty="0" smtClean="0">
                <a:latin typeface="Arial" pitchFamily="34" charset="0"/>
                <a:cs typeface="Arial" pitchFamily="34" charset="0"/>
              </a:rPr>
              <a:t> </a:t>
            </a:r>
            <a:r>
              <a:rPr lang="en-US" dirty="0" err="1" smtClean="0">
                <a:latin typeface="Arial" pitchFamily="34" charset="0"/>
                <a:cs typeface="Arial" pitchFamily="34" charset="0"/>
              </a:rPr>
              <a:t>công</a:t>
            </a:r>
            <a:r>
              <a:rPr lang="en-US" dirty="0" smtClean="0">
                <a:latin typeface="Arial" pitchFamily="34" charset="0"/>
                <a:cs typeface="Arial" pitchFamily="34" charset="0"/>
              </a:rPr>
              <a:t> </a:t>
            </a:r>
            <a:r>
              <a:rPr lang="en-US" dirty="0" err="1" smtClean="0">
                <a:latin typeface="Arial" pitchFamily="34" charset="0"/>
                <a:cs typeface="Arial" pitchFamily="34" charset="0"/>
              </a:rPr>
              <a:t>khai</a:t>
            </a:r>
            <a:r>
              <a:rPr lang="en-US" dirty="0" smtClean="0">
                <a:latin typeface="Arial" pitchFamily="34" charset="0"/>
                <a:cs typeface="Arial" pitchFamily="34" charset="0"/>
              </a:rPr>
              <a:t> </a:t>
            </a:r>
            <a:r>
              <a:rPr lang="en-US" dirty="0" err="1" smtClean="0">
                <a:latin typeface="Arial" pitchFamily="34" charset="0"/>
                <a:cs typeface="Arial" pitchFamily="34" charset="0"/>
              </a:rPr>
              <a:t>thuốc</a:t>
            </a:r>
            <a:r>
              <a:rPr lang="en-US" dirty="0" smtClean="0">
                <a:latin typeface="Arial" pitchFamily="34" charset="0"/>
                <a:cs typeface="Arial" pitchFamily="34" charset="0"/>
              </a:rPr>
              <a:t> </a:t>
            </a:r>
            <a:r>
              <a:rPr lang="en-US" dirty="0" err="1" smtClean="0">
                <a:latin typeface="Arial" pitchFamily="34" charset="0"/>
                <a:cs typeface="Arial" pitchFamily="34" charset="0"/>
              </a:rPr>
              <a:t>thấy</a:t>
            </a:r>
            <a:r>
              <a:rPr lang="en-US" dirty="0" smtClean="0">
                <a:latin typeface="Arial" pitchFamily="34" charset="0"/>
                <a:cs typeface="Arial" pitchFamily="34" charset="0"/>
              </a:rPr>
              <a:t>  </a:t>
            </a:r>
            <a:r>
              <a:rPr lang="en-US" dirty="0" err="1" smtClean="0">
                <a:latin typeface="Arial" pitchFamily="34" charset="0"/>
                <a:cs typeface="Arial" pitchFamily="34" charset="0"/>
              </a:rPr>
              <a:t>nhìn</a:t>
            </a:r>
            <a:r>
              <a:rPr lang="en-US" dirty="0" smtClean="0">
                <a:latin typeface="Arial" pitchFamily="34" charset="0"/>
                <a:cs typeface="Arial" pitchFamily="34" charset="0"/>
              </a:rPr>
              <a:t> </a:t>
            </a:r>
            <a:r>
              <a:rPr lang="en-US" dirty="0" err="1" smtClean="0">
                <a:latin typeface="Arial" pitchFamily="34" charset="0"/>
                <a:cs typeface="Arial" pitchFamily="34" charset="0"/>
              </a:rPr>
              <a:t>lờ</a:t>
            </a:r>
            <a:r>
              <a:rPr lang="en-US" dirty="0" smtClean="0">
                <a:latin typeface="Arial" pitchFamily="34" charset="0"/>
                <a:cs typeface="Arial" pitchFamily="34" charset="0"/>
              </a:rPr>
              <a:t> </a:t>
            </a:r>
            <a:r>
              <a:rPr lang="en-US" dirty="0" err="1" smtClean="0">
                <a:latin typeface="Arial" pitchFamily="34" charset="0"/>
                <a:cs typeface="Arial" pitchFamily="34" charset="0"/>
              </a:rPr>
              <a:t>mờ</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SP </a:t>
            </a:r>
            <a:r>
              <a:rPr lang="en-US" dirty="0" err="1" smtClean="0">
                <a:latin typeface="Arial" pitchFamily="34" charset="0"/>
                <a:cs typeface="Arial" pitchFamily="34" charset="0"/>
              </a:rPr>
              <a:t>khai</a:t>
            </a:r>
            <a:r>
              <a:rPr lang="en-US" dirty="0" smtClean="0">
                <a:latin typeface="Arial" pitchFamily="34" charset="0"/>
                <a:cs typeface="Arial" pitchFamily="34" charset="0"/>
              </a:rPr>
              <a:t>  </a:t>
            </a:r>
            <a:r>
              <a:rPr lang="en-US" dirty="0" err="1" smtClean="0">
                <a:latin typeface="Arial" pitchFamily="34" charset="0"/>
                <a:cs typeface="Arial" pitchFamily="34" charset="0"/>
              </a:rPr>
              <a:t>có</a:t>
            </a:r>
            <a:r>
              <a:rPr lang="en-US" dirty="0" smtClean="0">
                <a:latin typeface="Arial" pitchFamily="34" charset="0"/>
                <a:cs typeface="Arial" pitchFamily="34" charset="0"/>
              </a:rPr>
              <a:t> </a:t>
            </a:r>
            <a:r>
              <a:rPr lang="en-US" dirty="0" err="1" smtClean="0">
                <a:latin typeface="Arial" pitchFamily="34" charset="0"/>
                <a:cs typeface="Arial" pitchFamily="34" charset="0"/>
              </a:rPr>
              <a:t>bị</a:t>
            </a:r>
            <a:r>
              <a:rPr lang="en-US" dirty="0" smtClean="0">
                <a:latin typeface="Arial" pitchFamily="34" charset="0"/>
                <a:cs typeface="Arial" pitchFamily="34" charset="0"/>
              </a:rPr>
              <a:t> </a:t>
            </a:r>
            <a:r>
              <a:rPr lang="en-US" dirty="0" err="1" smtClean="0">
                <a:latin typeface="Arial" pitchFamily="34" charset="0"/>
                <a:cs typeface="Arial" pitchFamily="34" charset="0"/>
              </a:rPr>
              <a:t>cận</a:t>
            </a:r>
            <a:r>
              <a:rPr lang="en-US" dirty="0" smtClean="0">
                <a:latin typeface="Arial" pitchFamily="34" charset="0"/>
                <a:cs typeface="Arial" pitchFamily="34" charset="0"/>
              </a:rPr>
              <a:t> </a:t>
            </a:r>
            <a:r>
              <a:rPr lang="en-US" dirty="0" err="1" smtClean="0">
                <a:latin typeface="Arial" pitchFamily="34" charset="0"/>
                <a:cs typeface="Arial" pitchFamily="34" charset="0"/>
              </a:rPr>
              <a:t>mắt</a:t>
            </a:r>
            <a:r>
              <a:rPr lang="en-US" dirty="0" smtClean="0">
                <a:latin typeface="Arial" pitchFamily="34" charset="0"/>
                <a:cs typeface="Arial" pitchFamily="34" charset="0"/>
              </a:rPr>
              <a:t> </a:t>
            </a:r>
            <a:r>
              <a:rPr lang="en-US" dirty="0" err="1" smtClean="0">
                <a:latin typeface="Arial" pitchFamily="34" charset="0"/>
                <a:cs typeface="Arial" pitchFamily="34" charset="0"/>
              </a:rPr>
              <a:t>giống</a:t>
            </a:r>
            <a:r>
              <a:rPr lang="en-US" dirty="0" smtClean="0">
                <a:latin typeface="Arial" pitchFamily="34" charset="0"/>
                <a:cs typeface="Arial" pitchFamily="34" charset="0"/>
              </a:rPr>
              <a:t> </a:t>
            </a:r>
            <a:r>
              <a:rPr lang="en-US" dirty="0" err="1" smtClean="0">
                <a:latin typeface="Arial" pitchFamily="34" charset="0"/>
                <a:cs typeface="Arial" pitchFamily="34" charset="0"/>
              </a:rPr>
              <a:t>như</a:t>
            </a:r>
            <a:r>
              <a:rPr lang="en-US" dirty="0" smtClean="0">
                <a:latin typeface="Arial" pitchFamily="34" charset="0"/>
                <a:cs typeface="Arial" pitchFamily="34" charset="0"/>
              </a:rPr>
              <a:t> ở </a:t>
            </a:r>
            <a:r>
              <a:rPr lang="en-US" dirty="0" err="1" smtClean="0">
                <a:latin typeface="Arial" pitchFamily="34" charset="0"/>
                <a:cs typeface="Arial" pitchFamily="34" charset="0"/>
              </a:rPr>
              <a:t>nhà</a:t>
            </a:r>
            <a:endParaRPr lang="en-US" dirty="0" smtClean="0">
              <a:latin typeface="Arial" pitchFamily="34" charset="0"/>
              <a:cs typeface="Arial" pitchFamily="34" charset="0"/>
            </a:endParaRPr>
          </a:p>
          <a:p>
            <a:r>
              <a:rPr lang="en-US" dirty="0" smtClean="0">
                <a:latin typeface="Arial" pitchFamily="34" charset="0"/>
                <a:cs typeface="Arial" pitchFamily="34" charset="0"/>
              </a:rPr>
              <a:t> </a:t>
            </a:r>
          </a:p>
          <a:p>
            <a:r>
              <a:rPr lang="en-US" dirty="0" err="1" smtClean="0">
                <a:latin typeface="Arial" pitchFamily="34" charset="0"/>
                <a:cs typeface="Arial" pitchFamily="34" charset="0"/>
              </a:rPr>
              <a:t>Hướng</a:t>
            </a:r>
            <a:r>
              <a:rPr lang="en-US" dirty="0" smtClean="0">
                <a:latin typeface="Arial" pitchFamily="34" charset="0"/>
                <a:cs typeface="Arial" pitchFamily="34" charset="0"/>
              </a:rPr>
              <a:t> </a:t>
            </a:r>
            <a:r>
              <a:rPr lang="en-US" dirty="0" err="1" smtClean="0">
                <a:latin typeface="Arial" pitchFamily="34" charset="0"/>
                <a:cs typeface="Arial" pitchFamily="34" charset="0"/>
              </a:rPr>
              <a:t>dẩn</a:t>
            </a:r>
            <a:r>
              <a:rPr lang="en-US" dirty="0" smtClean="0">
                <a:latin typeface="Arial" pitchFamily="34" charset="0"/>
                <a:cs typeface="Arial" pitchFamily="34" charset="0"/>
              </a:rPr>
              <a:t> SP </a:t>
            </a:r>
            <a:r>
              <a:rPr lang="en-US" dirty="0" err="1" smtClean="0">
                <a:latin typeface="Arial" pitchFamily="34" charset="0"/>
                <a:cs typeface="Arial" pitchFamily="34" charset="0"/>
              </a:rPr>
              <a:t>chế</a:t>
            </a:r>
            <a:r>
              <a:rPr lang="en-US" dirty="0" smtClean="0">
                <a:latin typeface="Arial" pitchFamily="34" charset="0"/>
                <a:cs typeface="Arial" pitchFamily="34" charset="0"/>
              </a:rPr>
              <a:t> </a:t>
            </a:r>
            <a:r>
              <a:rPr lang="en-US" dirty="0" err="1" smtClean="0">
                <a:latin typeface="Arial" pitchFamily="34" charset="0"/>
                <a:cs typeface="Arial" pitchFamily="34" charset="0"/>
              </a:rPr>
              <a:t>độ</a:t>
            </a:r>
            <a:r>
              <a:rPr lang="en-US" dirty="0" smtClean="0">
                <a:latin typeface="Arial" pitchFamily="34" charset="0"/>
                <a:cs typeface="Arial" pitchFamily="34" charset="0"/>
              </a:rPr>
              <a:t> </a:t>
            </a:r>
            <a:r>
              <a:rPr lang="en-US" dirty="0" err="1" smtClean="0">
                <a:latin typeface="Arial" pitchFamily="34" charset="0"/>
                <a:cs typeface="Arial" pitchFamily="34" charset="0"/>
              </a:rPr>
              <a:t>ăn</a:t>
            </a:r>
            <a:r>
              <a:rPr lang="en-US" dirty="0" smtClean="0">
                <a:latin typeface="Arial" pitchFamily="34" charset="0"/>
                <a:cs typeface="Arial" pitchFamily="34" charset="0"/>
              </a:rPr>
              <a:t> </a:t>
            </a:r>
            <a:r>
              <a:rPr lang="en-US" dirty="0" err="1" smtClean="0">
                <a:latin typeface="Arial" pitchFamily="34" charset="0"/>
                <a:cs typeface="Arial" pitchFamily="34" charset="0"/>
              </a:rPr>
              <a:t>uống</a:t>
            </a:r>
            <a:r>
              <a:rPr lang="en-US" dirty="0" smtClean="0">
                <a:latin typeface="Arial" pitchFamily="34" charset="0"/>
                <a:cs typeface="Arial" pitchFamily="34" charset="0"/>
              </a:rPr>
              <a:t> , </a:t>
            </a:r>
            <a:r>
              <a:rPr lang="en-US" dirty="0" err="1" smtClean="0">
                <a:latin typeface="Arial" pitchFamily="34" charset="0"/>
                <a:cs typeface="Arial" pitchFamily="34" charset="0"/>
              </a:rPr>
              <a:t>vận</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chuyển</a:t>
            </a:r>
            <a:r>
              <a:rPr lang="en-US" dirty="0" smtClean="0">
                <a:latin typeface="Arial" pitchFamily="34" charset="0"/>
                <a:cs typeface="Arial" pitchFamily="34" charset="0"/>
              </a:rPr>
              <a:t> </a:t>
            </a:r>
            <a:r>
              <a:rPr lang="en-US" dirty="0" err="1" smtClean="0">
                <a:latin typeface="Arial" pitchFamily="34" charset="0"/>
                <a:cs typeface="Arial" pitchFamily="34" charset="0"/>
              </a:rPr>
              <a:t>khoa</a:t>
            </a:r>
            <a:r>
              <a:rPr lang="en-US" dirty="0" smtClean="0">
                <a:latin typeface="Arial" pitchFamily="34" charset="0"/>
                <a:cs typeface="Arial" pitchFamily="34" charset="0"/>
              </a:rPr>
              <a:t> </a:t>
            </a:r>
            <a:r>
              <a:rPr lang="en-US" dirty="0" err="1" smtClean="0">
                <a:latin typeface="Arial" pitchFamily="34" charset="0"/>
                <a:cs typeface="Arial" pitchFamily="34" charset="0"/>
              </a:rPr>
              <a:t>sản</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err="1" smtClean="0">
                <a:latin typeface="Arial" pitchFamily="34" charset="0"/>
                <a:cs typeface="Arial" pitchFamily="34" charset="0"/>
              </a:rPr>
              <a:t>Tại</a:t>
            </a:r>
            <a:r>
              <a:rPr lang="en-US" dirty="0" smtClean="0">
                <a:latin typeface="Arial" pitchFamily="34" charset="0"/>
                <a:cs typeface="Arial" pitchFamily="34" charset="0"/>
              </a:rPr>
              <a:t> </a:t>
            </a:r>
            <a:r>
              <a:rPr lang="en-US" dirty="0" err="1">
                <a:latin typeface="Arial" pitchFamily="34" charset="0"/>
                <a:cs typeface="Arial" pitchFamily="34" charset="0"/>
              </a:rPr>
              <a:t>phòng</a:t>
            </a:r>
            <a:r>
              <a:rPr lang="en-US" dirty="0">
                <a:latin typeface="Arial" pitchFamily="34" charset="0"/>
                <a:cs typeface="Arial" pitchFamily="34" charset="0"/>
              </a:rPr>
              <a:t> HS </a:t>
            </a:r>
          </a:p>
        </p:txBody>
      </p:sp>
    </p:spTree>
    <p:extLst>
      <p:ext uri="{BB962C8B-B14F-4D97-AF65-F5344CB8AC3E}">
        <p14:creationId xmlns:p14="http://schemas.microsoft.com/office/powerpoint/2010/main" xmlns="" val="3715432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3092</TotalTime>
  <Words>2224</Words>
  <Application>Microsoft Office PowerPoint</Application>
  <PresentationFormat>On-screen Show (4:3)</PresentationFormat>
  <Paragraphs>191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MẤT THỊ LỰC ĐỘT NGỘT SAU MỔ LẤY THAI</vt:lpstr>
      <vt:lpstr> 1- Đặt vấn đề </vt:lpstr>
      <vt:lpstr>Slide 3</vt:lpstr>
      <vt:lpstr>II. Mục tiêu </vt:lpstr>
      <vt:lpstr>III. Ca lâm sàng </vt:lpstr>
      <vt:lpstr>Slide 6</vt:lpstr>
      <vt:lpstr>TẠI PHÒNG MỔ</vt:lpstr>
      <vt:lpstr>QUÁ TRÌNH CUỘC MỖ</vt:lpstr>
      <vt:lpstr>Tại phòng HS </vt:lpstr>
      <vt:lpstr>Tại khoa sản </vt:lpstr>
      <vt:lpstr>Tại khoa sản </vt:lpstr>
      <vt:lpstr>Tại khoa GMHS</vt:lpstr>
      <vt:lpstr>H1: MRI ngày 4/8 :tắt động mạch mắt</vt:lpstr>
      <vt:lpstr>HƯỚNG ĐIỀU TRỊ</vt:lpstr>
      <vt:lpstr>Slide 15</vt:lpstr>
      <vt:lpstr>Slide 16</vt:lpstr>
      <vt:lpstr>Hình 2:MRI ngày 10/8 Tưới máu phục hồi của động mạch mắt</vt:lpstr>
      <vt:lpstr> IV -BÀN LUẬN </vt:lpstr>
      <vt:lpstr>Slide 19</vt:lpstr>
      <vt:lpstr>Hình : Phân đoạn động mạch cảnh theo Bouthillier ( Nguồn: Anne G.Osborn (1999) Diagnostic Cerebral Angiography ) </vt:lpstr>
      <vt:lpstr>Hình  : Hình động mạch cảnh trong chụp tư thế nghiêng, thì động mạch sớm ( Nguồn: Anne G.Osborn (1999) Diagnostic Cerebral Angiography )  </vt:lpstr>
      <vt:lpstr> Động mạch cảnh trong đoạn động mạch mắt và thông sau (Nguồn: Anne G.Osborn (1999) Diagnostic Cerebral Angiography</vt:lpstr>
      <vt:lpstr>Slide 23</vt:lpstr>
      <vt:lpstr>Slide 24</vt:lpstr>
      <vt:lpstr>2-NGUYÊN NHÂN MÙ ĐỘT NGỘT</vt:lpstr>
      <vt:lpstr>Một mắt </vt:lpstr>
      <vt:lpstr>Hai mắt: </vt:lpstr>
      <vt:lpstr>BỆNH LÝ THIẾU MÁU THẦN KINH THỊ TRƯỚC KHÔNG DO VIÊM ĐỘNG MẠCH</vt:lpstr>
      <vt:lpstr>LIÊN QUAN MẠCH MÁU</vt:lpstr>
      <vt:lpstr>Slide 30</vt:lpstr>
      <vt:lpstr>3-HƯỚNG ĐIỀU TRỊ</vt:lpstr>
      <vt:lpstr>Slide 32</vt:lpstr>
      <vt:lpstr>Slide 33</vt:lpstr>
      <vt:lpstr>Slide 34</vt:lpstr>
      <vt:lpstr>Slide 35</vt:lpstr>
      <vt:lpstr>4-HƯỚNG PHÒNG NGỪA</vt:lpstr>
      <vt:lpstr>V – KẾT LUẬN</vt:lpstr>
      <vt:lpstr>Tài liệu tham khảo </vt:lpstr>
      <vt:lpstr>CÁM ƠN SỰ THEO DÕI CỦA QUÝ ĐỒNG NGHIỆP</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BAÓ CÁO CA TẮT ĐỘNG MẠCH MẮT</dc:title>
  <dc:creator>W7</dc:creator>
  <cp:lastModifiedBy>Windows User</cp:lastModifiedBy>
  <cp:revision>87</cp:revision>
  <dcterms:created xsi:type="dcterms:W3CDTF">2015-11-11T01:56:03Z</dcterms:created>
  <dcterms:modified xsi:type="dcterms:W3CDTF">2016-06-15T09:20:33Z</dcterms:modified>
</cp:coreProperties>
</file>