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86" r:id="rId5"/>
    <p:sldId id="259" r:id="rId6"/>
    <p:sldId id="260" r:id="rId7"/>
    <p:sldId id="271" r:id="rId8"/>
    <p:sldId id="272" r:id="rId9"/>
    <p:sldId id="261" r:id="rId10"/>
    <p:sldId id="283" r:id="rId11"/>
    <p:sldId id="284" r:id="rId12"/>
    <p:sldId id="285" r:id="rId13"/>
    <p:sldId id="266" r:id="rId14"/>
    <p:sldId id="268" r:id="rId15"/>
    <p:sldId id="269" r:id="rId16"/>
    <p:sldId id="270" r:id="rId17"/>
    <p:sldId id="273" r:id="rId18"/>
    <p:sldId id="274" r:id="rId19"/>
    <p:sldId id="275" r:id="rId20"/>
    <p:sldId id="276" r:id="rId21"/>
    <p:sldId id="277" r:id="rId22"/>
    <p:sldId id="28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0529126567512478"/>
          <c:y val="6.3898887639045415E-2"/>
          <c:w val="0.63231280985710059"/>
          <c:h val="0.7451414424615902"/>
        </c:manualLayout>
      </c:layout>
      <c:lineChart>
        <c:grouping val="standard"/>
        <c:ser>
          <c:idx val="0"/>
          <c:order val="0"/>
          <c:tx>
            <c:strRef>
              <c:f>Sheet1!$B$1</c:f>
              <c:strCache>
                <c:ptCount val="1"/>
                <c:pt idx="0">
                  <c:v>Nhóm1 ( Propofol)</c:v>
                </c:pt>
              </c:strCache>
            </c:strRef>
          </c:tx>
          <c:marker>
            <c:symbol val="diamond"/>
            <c:size val="5"/>
            <c:spPr>
              <a:gradFill>
                <a:gsLst>
                  <a:gs pos="0">
                    <a:srgbClr val="4F81BD">
                      <a:tint val="66000"/>
                      <a:satMod val="160000"/>
                    </a:srgbClr>
                  </a:gs>
                  <a:gs pos="50000">
                    <a:srgbClr val="4F81BD">
                      <a:tint val="44500"/>
                      <a:satMod val="160000"/>
                    </a:srgbClr>
                  </a:gs>
                  <a:gs pos="100000">
                    <a:srgbClr val="4F81BD">
                      <a:tint val="23500"/>
                      <a:satMod val="160000"/>
                    </a:srgbClr>
                  </a:gs>
                </a:gsLst>
                <a:lin ang="5400000" scaled="0"/>
              </a:gradFill>
              <a:ln>
                <a:solidFill>
                  <a:schemeClr val="tx2"/>
                </a:solidFill>
              </a:ln>
            </c:spPr>
          </c:marker>
          <c:dLbls>
            <c:dLblPos val="b"/>
            <c:showVal val="1"/>
          </c:dLbls>
          <c:cat>
            <c:strRef>
              <c:f>Sheet1!$A$2:$A$6</c:f>
              <c:strCache>
                <c:ptCount val="5"/>
                <c:pt idx="0">
                  <c:v>T0</c:v>
                </c:pt>
                <c:pt idx="1">
                  <c:v>T1</c:v>
                </c:pt>
                <c:pt idx="2">
                  <c:v>T2</c:v>
                </c:pt>
                <c:pt idx="3">
                  <c:v>T3</c:v>
                </c:pt>
                <c:pt idx="4">
                  <c:v>T4</c:v>
                </c:pt>
              </c:strCache>
            </c:strRef>
          </c:cat>
          <c:val>
            <c:numRef>
              <c:f>Sheet1!$B$2:$B$6</c:f>
              <c:numCache>
                <c:formatCode>General</c:formatCode>
                <c:ptCount val="5"/>
                <c:pt idx="0">
                  <c:v>80.38</c:v>
                </c:pt>
                <c:pt idx="1">
                  <c:v>77.400000000000006</c:v>
                </c:pt>
                <c:pt idx="2">
                  <c:v>75.7</c:v>
                </c:pt>
                <c:pt idx="3">
                  <c:v>75.73</c:v>
                </c:pt>
                <c:pt idx="4">
                  <c:v>78.23</c:v>
                </c:pt>
              </c:numCache>
            </c:numRef>
          </c:val>
        </c:ser>
        <c:ser>
          <c:idx val="1"/>
          <c:order val="1"/>
          <c:tx>
            <c:strRef>
              <c:f>Sheet1!$C$1</c:f>
              <c:strCache>
                <c:ptCount val="1"/>
                <c:pt idx="0">
                  <c:v>Nhóm 2</c:v>
                </c:pt>
              </c:strCache>
            </c:strRef>
          </c:tx>
          <c:spPr>
            <a:ln>
              <a:solidFill>
                <a:srgbClr val="FF0000"/>
              </a:solidFill>
            </a:ln>
          </c:spPr>
          <c:marker>
            <c:symbol val="triangle"/>
            <c:size val="5"/>
            <c:spPr>
              <a:solidFill>
                <a:srgbClr val="FF0000"/>
              </a:solidFill>
              <a:ln>
                <a:solidFill>
                  <a:srgbClr val="FF0000"/>
                </a:solidFill>
              </a:ln>
            </c:spPr>
          </c:marker>
          <c:dLbls>
            <c:dLblPos val="t"/>
            <c:showVal val="1"/>
          </c:dLbls>
          <c:cat>
            <c:strRef>
              <c:f>Sheet1!$A$2:$A$6</c:f>
              <c:strCache>
                <c:ptCount val="5"/>
                <c:pt idx="0">
                  <c:v>T0</c:v>
                </c:pt>
                <c:pt idx="1">
                  <c:v>T1</c:v>
                </c:pt>
                <c:pt idx="2">
                  <c:v>T2</c:v>
                </c:pt>
                <c:pt idx="3">
                  <c:v>T3</c:v>
                </c:pt>
                <c:pt idx="4">
                  <c:v>T4</c:v>
                </c:pt>
              </c:strCache>
            </c:strRef>
          </c:cat>
          <c:val>
            <c:numRef>
              <c:f>Sheet1!$C$2:$C$6</c:f>
              <c:numCache>
                <c:formatCode>General</c:formatCode>
                <c:ptCount val="5"/>
                <c:pt idx="0">
                  <c:v>85.53</c:v>
                </c:pt>
                <c:pt idx="1">
                  <c:v>94.35</c:v>
                </c:pt>
                <c:pt idx="2">
                  <c:v>90.35</c:v>
                </c:pt>
                <c:pt idx="3">
                  <c:v>83.88</c:v>
                </c:pt>
                <c:pt idx="4">
                  <c:v>81.73</c:v>
                </c:pt>
              </c:numCache>
            </c:numRef>
          </c:val>
        </c:ser>
        <c:ser>
          <c:idx val="2"/>
          <c:order val="2"/>
          <c:tx>
            <c:strRef>
              <c:f>Sheet1!$D$1</c:f>
              <c:strCache>
                <c:ptCount val="1"/>
                <c:pt idx="0">
                  <c:v>Column1</c:v>
                </c:pt>
              </c:strCache>
            </c:strRef>
          </c:tx>
          <c:cat>
            <c:strRef>
              <c:f>Sheet1!$A$2:$A$6</c:f>
              <c:strCache>
                <c:ptCount val="5"/>
                <c:pt idx="0">
                  <c:v>T0</c:v>
                </c:pt>
                <c:pt idx="1">
                  <c:v>T1</c:v>
                </c:pt>
                <c:pt idx="2">
                  <c:v>T2</c:v>
                </c:pt>
                <c:pt idx="3">
                  <c:v>T3</c:v>
                </c:pt>
                <c:pt idx="4">
                  <c:v>T4</c:v>
                </c:pt>
              </c:strCache>
            </c:strRef>
          </c:cat>
          <c:val>
            <c:numRef>
              <c:f>Sheet1!$D$2:$D$6</c:f>
              <c:numCache>
                <c:formatCode>General</c:formatCode>
                <c:ptCount val="5"/>
              </c:numCache>
            </c:numRef>
          </c:val>
        </c:ser>
        <c:marker val="1"/>
        <c:axId val="90433792"/>
        <c:axId val="93458432"/>
      </c:lineChart>
      <c:catAx>
        <c:axId val="90433792"/>
        <c:scaling>
          <c:orientation val="minMax"/>
        </c:scaling>
        <c:axPos val="b"/>
        <c:tickLblPos val="nextTo"/>
        <c:crossAx val="93458432"/>
        <c:crosses val="autoZero"/>
        <c:auto val="1"/>
        <c:lblAlgn val="ctr"/>
        <c:lblOffset val="100"/>
      </c:catAx>
      <c:valAx>
        <c:axId val="93458432"/>
        <c:scaling>
          <c:orientation val="minMax"/>
          <c:max val="110"/>
          <c:min val="50"/>
        </c:scaling>
        <c:axPos val="l"/>
        <c:majorGridlines>
          <c:spPr>
            <a:ln>
              <a:solidFill>
                <a:srgbClr val="1F497D"/>
              </a:solidFill>
            </a:ln>
          </c:spPr>
        </c:majorGridlines>
        <c:numFmt formatCode="General" sourceLinked="0"/>
        <c:majorTickMark val="none"/>
        <c:tickLblPos val="nextTo"/>
        <c:spPr>
          <a:noFill/>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c:spPr>
        <c:crossAx val="90433792"/>
        <c:crosses val="autoZero"/>
        <c:crossBetween val="between"/>
        <c:majorUnit val="10"/>
      </c:valAx>
      <c:spPr>
        <a:ln w="12700">
          <a:noFill/>
        </a:ln>
      </c:spPr>
    </c:plotArea>
    <c:legend>
      <c:legendPos val="r"/>
      <c:legendEntry>
        <c:idx val="2"/>
        <c:delete val="1"/>
      </c:legendEntry>
      <c:layout>
        <c:manualLayout>
          <c:xMode val="edge"/>
          <c:yMode val="edge"/>
          <c:x val="0.70445973917804661"/>
          <c:y val="0.25851170105662491"/>
          <c:w val="0.29554026082195595"/>
          <c:h val="0.38762817225729529"/>
        </c:manualLayout>
      </c:layout>
    </c:legend>
    <c:plotVisOnly val="1"/>
  </c:chart>
  <c:spPr>
    <a:noFill/>
    <a:ln>
      <a:noFill/>
    </a:ln>
  </c:spPr>
  <c:txPr>
    <a:bodyPr/>
    <a:lstStyle/>
    <a:p>
      <a:pPr>
        <a:defRPr sz="1900" baseline="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plotArea>
      <c:layout/>
      <c:lineChart>
        <c:grouping val="standard"/>
        <c:ser>
          <c:idx val="0"/>
          <c:order val="0"/>
          <c:tx>
            <c:strRef>
              <c:f>Sheet1!$B$1</c:f>
              <c:strCache>
                <c:ptCount val="1"/>
                <c:pt idx="0">
                  <c:v>Nhóm NC propofol</c:v>
                </c:pt>
              </c:strCache>
            </c:strRef>
          </c:tx>
          <c:marker>
            <c:symbol val="diamond"/>
            <c:size val="5"/>
          </c:marker>
          <c:dLbls>
            <c:dLblPos val="b"/>
            <c:showVal val="1"/>
          </c:dLbls>
          <c:cat>
            <c:strRef>
              <c:f>Sheet1!$A$2:$A$6</c:f>
              <c:strCache>
                <c:ptCount val="5"/>
                <c:pt idx="0">
                  <c:v>T0</c:v>
                </c:pt>
                <c:pt idx="1">
                  <c:v>T1</c:v>
                </c:pt>
                <c:pt idx="2">
                  <c:v>T2</c:v>
                </c:pt>
                <c:pt idx="3">
                  <c:v>T3</c:v>
                </c:pt>
                <c:pt idx="4">
                  <c:v>T4</c:v>
                </c:pt>
              </c:strCache>
            </c:strRef>
          </c:cat>
          <c:val>
            <c:numRef>
              <c:f>Sheet1!$B$2:$B$6</c:f>
              <c:numCache>
                <c:formatCode>General</c:formatCode>
                <c:ptCount val="5"/>
                <c:pt idx="0">
                  <c:v>131.1</c:v>
                </c:pt>
                <c:pt idx="1">
                  <c:v>119.88</c:v>
                </c:pt>
                <c:pt idx="2">
                  <c:v>121.19</c:v>
                </c:pt>
                <c:pt idx="3">
                  <c:v>124.4</c:v>
                </c:pt>
                <c:pt idx="4">
                  <c:v>125.85</c:v>
                </c:pt>
              </c:numCache>
            </c:numRef>
          </c:val>
        </c:ser>
        <c:ser>
          <c:idx val="1"/>
          <c:order val="1"/>
          <c:tx>
            <c:strRef>
              <c:f>Sheet1!$C$1</c:f>
              <c:strCache>
                <c:ptCount val="1"/>
                <c:pt idx="0">
                  <c:v>Nhóm chứng</c:v>
                </c:pt>
              </c:strCache>
            </c:strRef>
          </c:tx>
          <c:marker>
            <c:symbol val="diamond"/>
            <c:size val="4"/>
          </c:marker>
          <c:dLbls>
            <c:dLblPos val="t"/>
            <c:showVal val="1"/>
          </c:dLbls>
          <c:cat>
            <c:strRef>
              <c:f>Sheet1!$A$2:$A$6</c:f>
              <c:strCache>
                <c:ptCount val="5"/>
                <c:pt idx="0">
                  <c:v>T0</c:v>
                </c:pt>
                <c:pt idx="1">
                  <c:v>T1</c:v>
                </c:pt>
                <c:pt idx="2">
                  <c:v>T2</c:v>
                </c:pt>
                <c:pt idx="3">
                  <c:v>T3</c:v>
                </c:pt>
                <c:pt idx="4">
                  <c:v>T4</c:v>
                </c:pt>
              </c:strCache>
            </c:strRef>
          </c:cat>
          <c:val>
            <c:numRef>
              <c:f>Sheet1!$C$2:$C$6</c:f>
              <c:numCache>
                <c:formatCode>General</c:formatCode>
                <c:ptCount val="5"/>
                <c:pt idx="0">
                  <c:v>129.76</c:v>
                </c:pt>
                <c:pt idx="1">
                  <c:v>142.9</c:v>
                </c:pt>
                <c:pt idx="2">
                  <c:v>138.20999999999998</c:v>
                </c:pt>
                <c:pt idx="3">
                  <c:v>136.58000000000001</c:v>
                </c:pt>
                <c:pt idx="4">
                  <c:v>129.18</c:v>
                </c:pt>
              </c:numCache>
            </c:numRef>
          </c:val>
        </c:ser>
        <c:ser>
          <c:idx val="2"/>
          <c:order val="2"/>
          <c:tx>
            <c:strRef>
              <c:f>Sheet1!$D$1</c:f>
              <c:strCache>
                <c:ptCount val="1"/>
                <c:pt idx="0">
                  <c:v>Column1</c:v>
                </c:pt>
              </c:strCache>
            </c:strRef>
          </c:tx>
          <c:cat>
            <c:strRef>
              <c:f>Sheet1!$A$2:$A$6</c:f>
              <c:strCache>
                <c:ptCount val="5"/>
                <c:pt idx="0">
                  <c:v>T0</c:v>
                </c:pt>
                <c:pt idx="1">
                  <c:v>T1</c:v>
                </c:pt>
                <c:pt idx="2">
                  <c:v>T2</c:v>
                </c:pt>
                <c:pt idx="3">
                  <c:v>T3</c:v>
                </c:pt>
                <c:pt idx="4">
                  <c:v>T4</c:v>
                </c:pt>
              </c:strCache>
            </c:strRef>
          </c:cat>
          <c:val>
            <c:numRef>
              <c:f>Sheet1!$D$2:$D$6</c:f>
              <c:numCache>
                <c:formatCode>General</c:formatCode>
                <c:ptCount val="5"/>
              </c:numCache>
            </c:numRef>
          </c:val>
        </c:ser>
        <c:marker val="1"/>
        <c:axId val="93515776"/>
        <c:axId val="93517312"/>
      </c:lineChart>
      <c:catAx>
        <c:axId val="93515776"/>
        <c:scaling>
          <c:orientation val="minMax"/>
        </c:scaling>
        <c:axPos val="b"/>
        <c:tickLblPos val="nextTo"/>
        <c:crossAx val="93517312"/>
        <c:crosses val="autoZero"/>
        <c:auto val="1"/>
        <c:lblAlgn val="ctr"/>
        <c:lblOffset val="100"/>
      </c:catAx>
      <c:valAx>
        <c:axId val="93517312"/>
        <c:scaling>
          <c:orientation val="minMax"/>
          <c:max val="150"/>
          <c:min val="90"/>
        </c:scaling>
        <c:axPos val="l"/>
        <c:majorGridlines>
          <c:spPr>
            <a:ln>
              <a:gradFill flip="none" rotWithShape="1">
                <a:gsLst>
                  <a:gs pos="0">
                    <a:srgbClr val="4F81BD">
                      <a:tint val="66000"/>
                      <a:satMod val="160000"/>
                    </a:srgbClr>
                  </a:gs>
                  <a:gs pos="83000">
                    <a:srgbClr val="4F81BD">
                      <a:tint val="44500"/>
                      <a:satMod val="160000"/>
                      <a:alpha val="60000"/>
                    </a:srgbClr>
                  </a:gs>
                  <a:gs pos="100000">
                    <a:srgbClr val="4F81BD">
                      <a:tint val="23500"/>
                      <a:satMod val="160000"/>
                    </a:srgbClr>
                  </a:gs>
                </a:gsLst>
                <a:lin ang="2700000" scaled="1"/>
                <a:tileRect/>
              </a:gradFill>
            </a:ln>
          </c:spPr>
        </c:majorGridlines>
        <c:numFmt formatCode="General" sourceLinked="1"/>
        <c:tickLblPos val="nextTo"/>
        <c:crossAx val="93515776"/>
        <c:crosses val="autoZero"/>
        <c:crossBetween val="between"/>
      </c:valAx>
      <c:spPr>
        <a:noFill/>
      </c:spPr>
    </c:plotArea>
    <c:legend>
      <c:legendPos val="r"/>
      <c:legendEntry>
        <c:idx val="2"/>
        <c:delete val="1"/>
      </c:legendEntry>
    </c:legend>
    <c:plotVisOnly val="1"/>
  </c:chart>
  <c:spPr>
    <a:noFill/>
    <a:ln>
      <a:noFill/>
    </a:ln>
  </c:spPr>
  <c:txPr>
    <a:bodyPr/>
    <a:lstStyle/>
    <a:p>
      <a:pPr>
        <a:defRPr sz="1900" baseline="0"/>
      </a:pPr>
      <a:endParaRPr lang="en-US"/>
    </a:p>
  </c:tx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0AA5B3B-930C-4AC3-9F52-74C8DC8D01A0}" type="datetimeFigureOut">
              <a:rPr lang="en-US" smtClean="0"/>
              <a:pPr/>
              <a:t>5/25/2016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D4C777-1E74-41E6-B144-8E3524859E4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AA5B3B-930C-4AC3-9F52-74C8DC8D01A0}" type="datetimeFigureOut">
              <a:rPr lang="en-US" smtClean="0"/>
              <a:pPr/>
              <a:t>5/25/2016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D4C777-1E74-41E6-B144-8E3524859E4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AA5B3B-930C-4AC3-9F52-74C8DC8D01A0}" type="datetimeFigureOut">
              <a:rPr lang="en-US" smtClean="0"/>
              <a:pPr/>
              <a:t>5/25/2016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D4C777-1E74-41E6-B144-8E3524859E4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AA5B3B-930C-4AC3-9F52-74C8DC8D01A0}" type="datetimeFigureOut">
              <a:rPr lang="en-US" smtClean="0"/>
              <a:pPr/>
              <a:t>5/25/2016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D4C777-1E74-41E6-B144-8E3524859E4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AA5B3B-930C-4AC3-9F52-74C8DC8D01A0}" type="datetimeFigureOut">
              <a:rPr lang="en-US" smtClean="0"/>
              <a:pPr/>
              <a:t>5/25/2016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D4C777-1E74-41E6-B144-8E3524859E4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AA5B3B-930C-4AC3-9F52-74C8DC8D01A0}" type="datetimeFigureOut">
              <a:rPr lang="en-US" smtClean="0"/>
              <a:pPr/>
              <a:t>5/25/2016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D4C777-1E74-41E6-B144-8E3524859E4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0AA5B3B-930C-4AC3-9F52-74C8DC8D01A0}" type="datetimeFigureOut">
              <a:rPr lang="en-US" smtClean="0"/>
              <a:pPr/>
              <a:t>5/25/2016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D4C777-1E74-41E6-B144-8E3524859E4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AA5B3B-930C-4AC3-9F52-74C8DC8D01A0}" type="datetimeFigureOut">
              <a:rPr lang="en-US" smtClean="0"/>
              <a:pPr/>
              <a:t>5/25/2016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D4C777-1E74-41E6-B144-8E3524859E4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AA5B3B-930C-4AC3-9F52-74C8DC8D01A0}" type="datetimeFigureOut">
              <a:rPr lang="en-US" smtClean="0"/>
              <a:pPr/>
              <a:t>5/25/2016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D4C777-1E74-41E6-B144-8E3524859E4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AA5B3B-930C-4AC3-9F52-74C8DC8D01A0}" type="datetimeFigureOut">
              <a:rPr lang="en-US" smtClean="0"/>
              <a:pPr/>
              <a:t>5/25/2016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D4C777-1E74-41E6-B144-8E3524859E4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AA5B3B-930C-4AC3-9F52-74C8DC8D01A0}" type="datetimeFigureOut">
              <a:rPr lang="en-US" smtClean="0"/>
              <a:pPr/>
              <a:t>5/25/2016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D4C777-1E74-41E6-B144-8E3524859E4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AA5B3B-930C-4AC3-9F52-74C8DC8D01A0}" type="datetimeFigureOut">
              <a:rPr lang="en-US" smtClean="0"/>
              <a:pPr/>
              <a:t>5/25/2016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D4C777-1E74-41E6-B144-8E3524859E4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09600"/>
            <a:ext cx="8382000" cy="2990851"/>
          </a:xfrm>
        </p:spPr>
        <p:txBody>
          <a:bodyPr>
            <a:normAutofit fontScale="90000"/>
          </a:bodyPr>
          <a:lstStyle/>
          <a:p>
            <a:r>
              <a:rPr lang="en-US" b="1" dirty="0" smtClean="0"/>
              <a:t/>
            </a:r>
            <a:br>
              <a:rPr lang="en-US" b="1" dirty="0" smtClean="0"/>
            </a:br>
            <a:r>
              <a:rPr lang="en-US" sz="4000" b="1" dirty="0" smtClean="0">
                <a:solidFill>
                  <a:srgbClr val="000099"/>
                </a:solidFill>
                <a:latin typeface="Times New Roman" pitchFamily="18" charset="0"/>
                <a:cs typeface="Times New Roman" pitchFamily="18" charset="0"/>
              </a:rPr>
              <a:t>ĐÁNH </a:t>
            </a:r>
            <a:r>
              <a:rPr lang="en-US" sz="4000" b="1" dirty="0">
                <a:solidFill>
                  <a:srgbClr val="000099"/>
                </a:solidFill>
                <a:latin typeface="Times New Roman" pitchFamily="18" charset="0"/>
                <a:cs typeface="Times New Roman" pitchFamily="18" charset="0"/>
              </a:rPr>
              <a:t>GIÁ HIỆU QỦA AN THẦN PROPOFOL TĨNH MẠCH  TRONG NỘI SOI TIÊU HÓA TẠI BỆNH VIỆN QUỐC TẾ TRUNG ƯƠNG HUẾ</a:t>
            </a:r>
            <a:r>
              <a:rPr lang="en-US" dirty="0"/>
              <a:t/>
            </a:r>
            <a:br>
              <a:rPr lang="en-US" dirty="0"/>
            </a:br>
            <a:endParaRPr lang="en-US" dirty="0"/>
          </a:p>
        </p:txBody>
      </p:sp>
      <p:sp>
        <p:nvSpPr>
          <p:cNvPr id="3" name="Subtitle 2"/>
          <p:cNvSpPr>
            <a:spLocks noGrp="1"/>
          </p:cNvSpPr>
          <p:nvPr>
            <p:ph type="subTitle" idx="1"/>
          </p:nvPr>
        </p:nvSpPr>
        <p:spPr>
          <a:xfrm>
            <a:off x="1371600" y="3886200"/>
            <a:ext cx="6400800" cy="2362200"/>
          </a:xfrm>
        </p:spPr>
        <p:txBody>
          <a:bodyPr>
            <a:normAutofit/>
          </a:bodyPr>
          <a:lstStyle/>
          <a:p>
            <a:r>
              <a:rPr lang="en-US" dirty="0" smtClean="0">
                <a:solidFill>
                  <a:schemeClr val="tx1"/>
                </a:solidFill>
                <a:latin typeface="Times New Roman" pitchFamily="18" charset="0"/>
                <a:cs typeface="Times New Roman" pitchFamily="18" charset="0"/>
              </a:rPr>
              <a:t>Lê Văn Dũng </a:t>
            </a:r>
          </a:p>
          <a:p>
            <a:endParaRPr lang="en-US" dirty="0" smtClean="0">
              <a:solidFill>
                <a:schemeClr val="tx1"/>
              </a:solidFill>
            </a:endParaRPr>
          </a:p>
          <a:p>
            <a:r>
              <a:rPr lang="en-US" dirty="0" smtClean="0">
                <a:solidFill>
                  <a:schemeClr val="accent6"/>
                </a:solidFill>
                <a:latin typeface="Times New Roman" pitchFamily="18" charset="0"/>
                <a:cs typeface="Times New Roman" pitchFamily="18" charset="0"/>
              </a:rPr>
              <a:t>Bệnh Viện TW Huế</a:t>
            </a:r>
            <a:endParaRPr lang="en-US" dirty="0">
              <a:solidFill>
                <a:schemeClr val="accent6"/>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r>
              <a:rPr lang="en-US" sz="3600" dirty="0" smtClean="0">
                <a:solidFill>
                  <a:schemeClr val="tx2"/>
                </a:solidFill>
                <a:latin typeface="Times New Roman" pitchFamily="18" charset="0"/>
                <a:cs typeface="Times New Roman" pitchFamily="18" charset="0"/>
              </a:rPr>
              <a:t>KẾT QUẢ VÀ BÀN LUẬN</a:t>
            </a:r>
            <a:endParaRPr lang="en-US" sz="3600" dirty="0"/>
          </a:p>
        </p:txBody>
      </p:sp>
      <p:graphicFrame>
        <p:nvGraphicFramePr>
          <p:cNvPr id="4" name="Content Placeholder 3"/>
          <p:cNvGraphicFramePr>
            <a:graphicFrameLocks noGrp="1"/>
          </p:cNvGraphicFramePr>
          <p:nvPr>
            <p:ph idx="1"/>
          </p:nvPr>
        </p:nvGraphicFramePr>
        <p:xfrm>
          <a:off x="457200" y="1981199"/>
          <a:ext cx="8229600" cy="2667001"/>
        </p:xfrm>
        <a:graphic>
          <a:graphicData uri="http://schemas.openxmlformats.org/drawingml/2006/table">
            <a:tbl>
              <a:tblPr firstRow="1" bandRow="1">
                <a:tableStyleId>{5C22544A-7EE6-4342-B048-85BDC9FD1C3A}</a:tableStyleId>
              </a:tblPr>
              <a:tblGrid>
                <a:gridCol w="1645920"/>
                <a:gridCol w="1173480"/>
                <a:gridCol w="1524000"/>
                <a:gridCol w="1981200"/>
                <a:gridCol w="1905000"/>
              </a:tblGrid>
              <a:tr h="1075784">
                <a:tc>
                  <a:txBody>
                    <a:bodyPr/>
                    <a:lstStyle/>
                    <a:p>
                      <a:pPr marL="0" marR="0" algn="just">
                        <a:lnSpc>
                          <a:spcPct val="115000"/>
                        </a:lnSpc>
                        <a:spcBef>
                          <a:spcPts val="0"/>
                        </a:spcBef>
                        <a:spcAft>
                          <a:spcPts val="0"/>
                        </a:spcAft>
                      </a:pPr>
                      <a:endParaRPr lang="en-US" sz="2400" baseline="0" dirty="0">
                        <a:latin typeface="Times New Roman"/>
                        <a:ea typeface="Times New Roman"/>
                      </a:endParaRPr>
                    </a:p>
                  </a:txBody>
                  <a:tcPr marL="68580" marR="68580" marT="0" marB="0"/>
                </a:tc>
                <a:tc>
                  <a:txBody>
                    <a:bodyPr/>
                    <a:lstStyle/>
                    <a:p>
                      <a:pPr marL="0" marR="0" algn="ctr">
                        <a:lnSpc>
                          <a:spcPct val="115000"/>
                        </a:lnSpc>
                        <a:spcBef>
                          <a:spcPts val="0"/>
                        </a:spcBef>
                        <a:spcAft>
                          <a:spcPts val="0"/>
                        </a:spcAft>
                      </a:pPr>
                      <a:r>
                        <a:rPr lang="en-US" sz="2400" baseline="0" dirty="0">
                          <a:latin typeface="Times New Roman"/>
                          <a:ea typeface="Times New Roman"/>
                        </a:rPr>
                        <a:t>n</a:t>
                      </a:r>
                      <a:endParaRPr lang="en-US" sz="24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baseline="0">
                          <a:latin typeface="Times New Roman"/>
                          <a:ea typeface="Times New Roman"/>
                        </a:rPr>
                        <a:t>Min - Max</a:t>
                      </a:r>
                      <a:endParaRPr lang="en-US" sz="2400" baseline="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baseline="0" dirty="0" smtClean="0">
                          <a:latin typeface="Times New Roman"/>
                          <a:ea typeface="Times New Roman"/>
                        </a:rPr>
                        <a:t>Tuổi</a:t>
                      </a:r>
                    </a:p>
                    <a:p>
                      <a:pPr marL="0" marR="0" algn="ctr">
                        <a:lnSpc>
                          <a:spcPct val="115000"/>
                        </a:lnSpc>
                        <a:spcBef>
                          <a:spcPts val="0"/>
                        </a:spcBef>
                        <a:spcAft>
                          <a:spcPts val="0"/>
                        </a:spcAft>
                      </a:pPr>
                      <a:r>
                        <a:rPr lang="en-US" sz="2400" baseline="0" dirty="0" smtClean="0">
                          <a:latin typeface="Times New Roman"/>
                          <a:ea typeface="Times New Roman"/>
                        </a:rPr>
                        <a:t> </a:t>
                      </a:r>
                      <a:r>
                        <a:rPr lang="en-US" sz="2400" baseline="0" dirty="0">
                          <a:latin typeface="Times New Roman"/>
                          <a:ea typeface="Times New Roman"/>
                        </a:rPr>
                        <a:t>(năm)</a:t>
                      </a:r>
                      <a:endParaRPr lang="en-US" sz="2400" baseline="0" dirty="0">
                        <a:latin typeface="Times New Roman"/>
                        <a:ea typeface="Calibri"/>
                      </a:endParaRPr>
                    </a:p>
                  </a:txBody>
                  <a:tcPr marL="68580" marR="68580" marT="0" marB="0"/>
                </a:tc>
                <a:tc>
                  <a:txBody>
                    <a:bodyPr/>
                    <a:lstStyle/>
                    <a:p>
                      <a:pPr marL="0" marR="0">
                        <a:lnSpc>
                          <a:spcPct val="115000"/>
                        </a:lnSpc>
                        <a:spcBef>
                          <a:spcPts val="0"/>
                        </a:spcBef>
                        <a:spcAft>
                          <a:spcPts val="0"/>
                        </a:spcAft>
                      </a:pPr>
                      <a:r>
                        <a:rPr lang="en-US" sz="2400" baseline="0" dirty="0" smtClean="0">
                          <a:latin typeface="Times New Roman"/>
                          <a:ea typeface="Times New Roman"/>
                        </a:rPr>
                        <a:t>Cân </a:t>
                      </a:r>
                      <a:r>
                        <a:rPr lang="en-US" sz="2400" baseline="0" dirty="0">
                          <a:latin typeface="Times New Roman"/>
                          <a:ea typeface="Times New Roman"/>
                        </a:rPr>
                        <a:t>nặng (Kg)</a:t>
                      </a:r>
                      <a:endParaRPr lang="en-US" sz="2400" baseline="0" dirty="0">
                        <a:latin typeface="Times New Roman"/>
                        <a:ea typeface="Calibri"/>
                      </a:endParaRPr>
                    </a:p>
                  </a:txBody>
                  <a:tcPr marL="68580" marR="68580" marT="0" marB="0"/>
                </a:tc>
              </a:tr>
              <a:tr h="515433">
                <a:tc>
                  <a:txBody>
                    <a:bodyPr/>
                    <a:lstStyle/>
                    <a:p>
                      <a:pPr marL="0" marR="0" algn="ctr">
                        <a:lnSpc>
                          <a:spcPct val="115000"/>
                        </a:lnSpc>
                        <a:spcBef>
                          <a:spcPts val="0"/>
                        </a:spcBef>
                        <a:spcAft>
                          <a:spcPts val="0"/>
                        </a:spcAft>
                      </a:pPr>
                      <a:r>
                        <a:rPr lang="en-US" sz="2400" baseline="0" dirty="0">
                          <a:latin typeface="Times New Roman"/>
                          <a:ea typeface="Times New Roman"/>
                        </a:rPr>
                        <a:t>Nhóm </a:t>
                      </a:r>
                      <a:r>
                        <a:rPr lang="en-US" sz="2400" baseline="0" dirty="0" smtClean="0">
                          <a:latin typeface="Times New Roman"/>
                          <a:ea typeface="Times New Roman"/>
                        </a:rPr>
                        <a:t>1</a:t>
                      </a:r>
                      <a:endParaRPr lang="en-US" sz="24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baseline="0" dirty="0">
                          <a:latin typeface="Times New Roman"/>
                          <a:ea typeface="Times New Roman"/>
                        </a:rPr>
                        <a:t>60</a:t>
                      </a:r>
                      <a:endParaRPr lang="en-US" sz="24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baseline="0" dirty="0" smtClean="0">
                          <a:latin typeface="Times New Roman"/>
                          <a:ea typeface="Times New Roman"/>
                        </a:rPr>
                        <a:t>18 </a:t>
                      </a:r>
                      <a:r>
                        <a:rPr lang="en-US" sz="2400" baseline="0" dirty="0">
                          <a:latin typeface="Times New Roman"/>
                          <a:ea typeface="Times New Roman"/>
                        </a:rPr>
                        <a:t>- 93</a:t>
                      </a:r>
                      <a:endParaRPr lang="en-US" sz="24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baseline="0" dirty="0">
                          <a:solidFill>
                            <a:srgbClr val="FF0000"/>
                          </a:solidFill>
                          <a:latin typeface="Times New Roman"/>
                          <a:ea typeface="Times New Roman"/>
                        </a:rPr>
                        <a:t>52,52 ± 17,19</a:t>
                      </a:r>
                      <a:endParaRPr lang="en-US" sz="2400" baseline="0" dirty="0">
                        <a:solidFill>
                          <a:srgbClr val="FF0000"/>
                        </a:solidFill>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baseline="0" dirty="0">
                          <a:solidFill>
                            <a:srgbClr val="00B050"/>
                          </a:solidFill>
                          <a:latin typeface="Times New Roman"/>
                          <a:ea typeface="Times New Roman"/>
                        </a:rPr>
                        <a:t>54,13 ± 8,16</a:t>
                      </a:r>
                      <a:endParaRPr lang="en-US" sz="2400" baseline="0" dirty="0">
                        <a:solidFill>
                          <a:srgbClr val="00B050"/>
                        </a:solidFill>
                        <a:latin typeface="Times New Roman"/>
                        <a:ea typeface="Calibri"/>
                      </a:endParaRPr>
                    </a:p>
                  </a:txBody>
                  <a:tcPr marL="68580" marR="68580" marT="0" marB="0"/>
                </a:tc>
              </a:tr>
              <a:tr h="515433">
                <a:tc>
                  <a:txBody>
                    <a:bodyPr/>
                    <a:lstStyle/>
                    <a:p>
                      <a:pPr marL="0" marR="0" algn="ctr">
                        <a:lnSpc>
                          <a:spcPct val="115000"/>
                        </a:lnSpc>
                        <a:spcBef>
                          <a:spcPts val="0"/>
                        </a:spcBef>
                        <a:spcAft>
                          <a:spcPts val="0"/>
                        </a:spcAft>
                      </a:pPr>
                      <a:r>
                        <a:rPr lang="en-US" sz="2400" baseline="0" dirty="0">
                          <a:latin typeface="Times New Roman"/>
                          <a:ea typeface="Times New Roman"/>
                        </a:rPr>
                        <a:t>Nhóm </a:t>
                      </a:r>
                      <a:r>
                        <a:rPr lang="en-US" sz="2400" baseline="0" dirty="0" smtClean="0">
                          <a:latin typeface="Times New Roman"/>
                          <a:ea typeface="Times New Roman"/>
                        </a:rPr>
                        <a:t>2</a:t>
                      </a:r>
                      <a:endParaRPr lang="en-US" sz="24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baseline="0">
                          <a:latin typeface="Times New Roman"/>
                          <a:ea typeface="Times New Roman"/>
                        </a:rPr>
                        <a:t>60</a:t>
                      </a:r>
                      <a:endParaRPr lang="en-US" sz="2400" baseline="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baseline="0" dirty="0">
                          <a:latin typeface="Times New Roman"/>
                          <a:ea typeface="Times New Roman"/>
                        </a:rPr>
                        <a:t>18 - 78</a:t>
                      </a:r>
                      <a:endParaRPr lang="en-US" sz="24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baseline="0" dirty="0">
                          <a:solidFill>
                            <a:srgbClr val="FF0000"/>
                          </a:solidFill>
                          <a:latin typeface="Times New Roman"/>
                          <a:ea typeface="Times New Roman"/>
                        </a:rPr>
                        <a:t>50,03 ± 13,88</a:t>
                      </a:r>
                      <a:endParaRPr lang="en-US" sz="2400" baseline="0" dirty="0">
                        <a:solidFill>
                          <a:srgbClr val="FF0000"/>
                        </a:solidFill>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baseline="0" dirty="0">
                          <a:solidFill>
                            <a:srgbClr val="00B050"/>
                          </a:solidFill>
                          <a:latin typeface="Times New Roman"/>
                          <a:ea typeface="Times New Roman"/>
                        </a:rPr>
                        <a:t>55,10 ± 7,53</a:t>
                      </a:r>
                      <a:endParaRPr lang="en-US" sz="2400" baseline="0" dirty="0">
                        <a:solidFill>
                          <a:srgbClr val="00B050"/>
                        </a:solidFill>
                        <a:latin typeface="Times New Roman"/>
                        <a:ea typeface="Calibri"/>
                      </a:endParaRPr>
                    </a:p>
                  </a:txBody>
                  <a:tcPr marL="68580" marR="68580" marT="0" marB="0"/>
                </a:tc>
              </a:tr>
              <a:tr h="560351">
                <a:tc>
                  <a:txBody>
                    <a:bodyPr/>
                    <a:lstStyle/>
                    <a:p>
                      <a:pPr marL="0" marR="0" algn="ctr">
                        <a:lnSpc>
                          <a:spcPct val="115000"/>
                        </a:lnSpc>
                        <a:spcBef>
                          <a:spcPts val="0"/>
                        </a:spcBef>
                        <a:spcAft>
                          <a:spcPts val="0"/>
                        </a:spcAft>
                      </a:pPr>
                      <a:r>
                        <a:rPr lang="en-US" sz="2400" baseline="0">
                          <a:latin typeface="Times New Roman"/>
                          <a:ea typeface="Times New Roman"/>
                        </a:rPr>
                        <a:t>p</a:t>
                      </a:r>
                      <a:endParaRPr lang="en-US" sz="2400" baseline="0">
                        <a:latin typeface="Times New Roman"/>
                        <a:ea typeface="Calibri"/>
                      </a:endParaRPr>
                    </a:p>
                  </a:txBody>
                  <a:tcPr marL="68580" marR="68580" marT="0" marB="0"/>
                </a:tc>
                <a:tc>
                  <a:txBody>
                    <a:bodyPr/>
                    <a:lstStyle/>
                    <a:p>
                      <a:pPr marL="0" marR="0" algn="ctr">
                        <a:lnSpc>
                          <a:spcPct val="115000"/>
                        </a:lnSpc>
                        <a:spcBef>
                          <a:spcPts val="0"/>
                        </a:spcBef>
                        <a:spcAft>
                          <a:spcPts val="0"/>
                        </a:spcAft>
                      </a:pPr>
                      <a:endParaRPr lang="en-US" sz="2400" baseline="0">
                        <a:latin typeface="Times New Roman"/>
                        <a:ea typeface="Times New Roman"/>
                      </a:endParaRPr>
                    </a:p>
                  </a:txBody>
                  <a:tcPr marL="68580" marR="68580" marT="0" marB="0"/>
                </a:tc>
                <a:tc>
                  <a:txBody>
                    <a:bodyPr/>
                    <a:lstStyle/>
                    <a:p>
                      <a:pPr marL="0" marR="0" algn="ctr">
                        <a:lnSpc>
                          <a:spcPct val="115000"/>
                        </a:lnSpc>
                        <a:spcBef>
                          <a:spcPts val="0"/>
                        </a:spcBef>
                        <a:spcAft>
                          <a:spcPts val="0"/>
                        </a:spcAft>
                      </a:pPr>
                      <a:endParaRPr lang="en-US" sz="2400" baseline="0">
                        <a:latin typeface="Times New Roman"/>
                        <a:ea typeface="Times New Roman"/>
                      </a:endParaRPr>
                    </a:p>
                  </a:txBody>
                  <a:tcPr marL="68580" marR="68580" marT="0" marB="0"/>
                </a:tc>
                <a:tc>
                  <a:txBody>
                    <a:bodyPr/>
                    <a:lstStyle/>
                    <a:p>
                      <a:pPr marL="457200" marR="0">
                        <a:lnSpc>
                          <a:spcPct val="115000"/>
                        </a:lnSpc>
                        <a:spcBef>
                          <a:spcPts val="0"/>
                        </a:spcBef>
                        <a:spcAft>
                          <a:spcPts val="0"/>
                        </a:spcAft>
                      </a:pPr>
                      <a:r>
                        <a:rPr lang="en-US" sz="2400" baseline="0" dirty="0" smtClean="0">
                          <a:latin typeface="Times New Roman"/>
                          <a:ea typeface="Times New Roman"/>
                        </a:rPr>
                        <a:t>&gt; 0,05</a:t>
                      </a:r>
                      <a:endParaRPr lang="en-US" sz="2400" baseline="0" dirty="0">
                        <a:latin typeface="Times New Roman"/>
                        <a:ea typeface="Calibri"/>
                      </a:endParaRPr>
                    </a:p>
                  </a:txBody>
                  <a:tcPr marL="68580" marR="68580" marT="0" marB="0"/>
                </a:tc>
                <a:tc>
                  <a:txBody>
                    <a:bodyPr/>
                    <a:lstStyle/>
                    <a:p>
                      <a:pPr marL="457200" marR="0">
                        <a:lnSpc>
                          <a:spcPct val="115000"/>
                        </a:lnSpc>
                        <a:spcBef>
                          <a:spcPts val="0"/>
                        </a:spcBef>
                        <a:spcAft>
                          <a:spcPts val="0"/>
                        </a:spcAft>
                      </a:pPr>
                      <a:r>
                        <a:rPr lang="en-US" sz="2400" baseline="0" dirty="0" smtClean="0">
                          <a:latin typeface="Times New Roman"/>
                          <a:ea typeface="Times New Roman"/>
                        </a:rPr>
                        <a:t>&gt; 0,05</a:t>
                      </a:r>
                      <a:endParaRPr lang="en-US" sz="2400" baseline="0" dirty="0">
                        <a:latin typeface="Times New Roman"/>
                        <a:ea typeface="Calibri"/>
                      </a:endParaRPr>
                    </a:p>
                  </a:txBody>
                  <a:tcPr marL="68580" marR="68580" marT="0" marB="0"/>
                </a:tc>
              </a:tr>
            </a:tbl>
          </a:graphicData>
        </a:graphic>
      </p:graphicFrame>
      <p:sp>
        <p:nvSpPr>
          <p:cNvPr id="5" name="Rectangle 4"/>
          <p:cNvSpPr/>
          <p:nvPr/>
        </p:nvSpPr>
        <p:spPr>
          <a:xfrm>
            <a:off x="381000" y="1295401"/>
            <a:ext cx="8229600" cy="461666"/>
          </a:xfrm>
          <a:prstGeom prst="rect">
            <a:avLst/>
          </a:prstGeom>
        </p:spPr>
        <p:txBody>
          <a:bodyPr wrap="square">
            <a:spAutoFit/>
          </a:bodyPr>
          <a:lstStyle/>
          <a:p>
            <a:r>
              <a:rPr lang="en-US" sz="2400" i="1" dirty="0" smtClean="0">
                <a:latin typeface="Times New Roman" pitchFamily="18" charset="0"/>
                <a:cs typeface="Times New Roman" pitchFamily="18" charset="0"/>
              </a:rPr>
              <a:t> Bảng 2: Tuổi và cân nặng trung bình của hai nhóm nghiên cứu</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latin typeface="Times New Roman" pitchFamily="18" charset="0"/>
                <a:cs typeface="Times New Roman" pitchFamily="18" charset="0"/>
              </a:rPr>
              <a:t>KẾT QUẢ VÀ BÀN LUẬN</a:t>
            </a:r>
            <a:endParaRPr lang="en-US" dirty="0"/>
          </a:p>
        </p:txBody>
      </p:sp>
      <p:graphicFrame>
        <p:nvGraphicFramePr>
          <p:cNvPr id="4" name="Content Placeholder 3"/>
          <p:cNvGraphicFramePr>
            <a:graphicFrameLocks noGrp="1"/>
          </p:cNvGraphicFramePr>
          <p:nvPr>
            <p:ph idx="1"/>
          </p:nvPr>
        </p:nvGraphicFramePr>
        <p:xfrm>
          <a:off x="457200" y="2286000"/>
          <a:ext cx="8229600" cy="220980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889000">
                <a:tc>
                  <a:txBody>
                    <a:bodyPr/>
                    <a:lstStyle/>
                    <a:p>
                      <a:pPr marL="0" marR="0" algn="ctr">
                        <a:lnSpc>
                          <a:spcPct val="115000"/>
                        </a:lnSpc>
                        <a:spcBef>
                          <a:spcPts val="0"/>
                        </a:spcBef>
                        <a:spcAft>
                          <a:spcPts val="0"/>
                        </a:spcAft>
                      </a:pPr>
                      <a:endParaRPr lang="en-US" sz="2400" spc="-20" baseline="0" dirty="0">
                        <a:latin typeface="Times New Roman"/>
                        <a:ea typeface="Times New Roman"/>
                      </a:endParaRPr>
                    </a:p>
                  </a:txBody>
                  <a:tcPr marL="68580" marR="68580" marT="0" marB="0"/>
                </a:tc>
                <a:tc>
                  <a:txBody>
                    <a:bodyPr/>
                    <a:lstStyle/>
                    <a:p>
                      <a:pPr marL="0" marR="0" algn="ctr">
                        <a:lnSpc>
                          <a:spcPct val="115000"/>
                        </a:lnSpc>
                        <a:spcBef>
                          <a:spcPts val="0"/>
                        </a:spcBef>
                        <a:spcAft>
                          <a:spcPts val="0"/>
                        </a:spcAft>
                      </a:pPr>
                      <a:r>
                        <a:rPr lang="en-US" sz="2400" spc="-20" baseline="0" dirty="0">
                          <a:latin typeface="Times New Roman"/>
                          <a:ea typeface="Times New Roman"/>
                        </a:rPr>
                        <a:t>NS dạ dày</a:t>
                      </a:r>
                      <a:endParaRPr lang="en-US" sz="24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baseline="0">
                          <a:latin typeface="Times New Roman"/>
                          <a:ea typeface="Times New Roman"/>
                        </a:rPr>
                        <a:t>NS Đại tràng</a:t>
                      </a:r>
                      <a:endParaRPr lang="en-US" sz="2400" baseline="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baseline="0">
                          <a:latin typeface="Times New Roman"/>
                          <a:ea typeface="Times New Roman"/>
                        </a:rPr>
                        <a:t>NS DD + ĐT</a:t>
                      </a:r>
                      <a:endParaRPr lang="en-US" sz="2400" baseline="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baseline="0">
                          <a:latin typeface="Times New Roman"/>
                          <a:ea typeface="Times New Roman"/>
                        </a:rPr>
                        <a:t>Cắt polyoe TT</a:t>
                      </a:r>
                      <a:endParaRPr lang="en-US" sz="2400" baseline="0">
                        <a:latin typeface="Times New Roman"/>
                        <a:ea typeface="Calibri"/>
                      </a:endParaRPr>
                    </a:p>
                  </a:txBody>
                  <a:tcPr marL="68580" marR="68580" marT="0" marB="0"/>
                </a:tc>
              </a:tr>
              <a:tr h="635000">
                <a:tc>
                  <a:txBody>
                    <a:bodyPr/>
                    <a:lstStyle/>
                    <a:p>
                      <a:pPr marL="0" marR="0" algn="ctr">
                        <a:lnSpc>
                          <a:spcPct val="115000"/>
                        </a:lnSpc>
                        <a:spcBef>
                          <a:spcPts val="0"/>
                        </a:spcBef>
                        <a:spcAft>
                          <a:spcPts val="0"/>
                        </a:spcAft>
                      </a:pPr>
                      <a:r>
                        <a:rPr lang="en-US" sz="2400" baseline="0" dirty="0">
                          <a:latin typeface="Times New Roman"/>
                          <a:ea typeface="Times New Roman"/>
                        </a:rPr>
                        <a:t>Nhóm </a:t>
                      </a:r>
                      <a:r>
                        <a:rPr lang="en-US" sz="2400" baseline="0" dirty="0" smtClean="0">
                          <a:latin typeface="Times New Roman"/>
                          <a:ea typeface="Times New Roman"/>
                        </a:rPr>
                        <a:t>1</a:t>
                      </a:r>
                      <a:endParaRPr lang="en-US" sz="24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baseline="0" dirty="0">
                          <a:latin typeface="Times New Roman"/>
                          <a:ea typeface="Times New Roman"/>
                        </a:rPr>
                        <a:t>15 (25%)</a:t>
                      </a:r>
                      <a:endParaRPr lang="en-US" sz="24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baseline="0" dirty="0">
                          <a:latin typeface="Times New Roman"/>
                          <a:ea typeface="Times New Roman"/>
                        </a:rPr>
                        <a:t>38 (63,3%)</a:t>
                      </a:r>
                      <a:endParaRPr lang="en-US" sz="24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baseline="0" dirty="0">
                          <a:latin typeface="Times New Roman"/>
                          <a:ea typeface="Times New Roman"/>
                        </a:rPr>
                        <a:t>5 (8,3%)</a:t>
                      </a:r>
                      <a:endParaRPr lang="en-US" sz="24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baseline="0">
                          <a:latin typeface="Times New Roman"/>
                          <a:ea typeface="Times New Roman"/>
                        </a:rPr>
                        <a:t>2 (3,3%)</a:t>
                      </a:r>
                      <a:endParaRPr lang="en-US" sz="2400" baseline="0">
                        <a:latin typeface="Times New Roman"/>
                        <a:ea typeface="Calibri"/>
                      </a:endParaRPr>
                    </a:p>
                  </a:txBody>
                  <a:tcPr marL="68580" marR="68580" marT="0" marB="0"/>
                </a:tc>
              </a:tr>
              <a:tr h="685800">
                <a:tc>
                  <a:txBody>
                    <a:bodyPr/>
                    <a:lstStyle/>
                    <a:p>
                      <a:pPr marL="0" marR="0" algn="ctr">
                        <a:lnSpc>
                          <a:spcPct val="115000"/>
                        </a:lnSpc>
                        <a:spcBef>
                          <a:spcPts val="0"/>
                        </a:spcBef>
                        <a:spcAft>
                          <a:spcPts val="0"/>
                        </a:spcAft>
                      </a:pPr>
                      <a:r>
                        <a:rPr lang="en-US" sz="2400" baseline="0" dirty="0">
                          <a:latin typeface="Times New Roman"/>
                          <a:ea typeface="Times New Roman"/>
                        </a:rPr>
                        <a:t>Nhóm </a:t>
                      </a:r>
                      <a:r>
                        <a:rPr lang="en-US" sz="2400" baseline="0" dirty="0" smtClean="0">
                          <a:latin typeface="Times New Roman"/>
                          <a:ea typeface="Times New Roman"/>
                        </a:rPr>
                        <a:t>2</a:t>
                      </a:r>
                      <a:endParaRPr lang="en-US" sz="24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baseline="0" dirty="0">
                          <a:latin typeface="Times New Roman"/>
                          <a:ea typeface="Times New Roman"/>
                        </a:rPr>
                        <a:t>22 (36,7%)</a:t>
                      </a:r>
                      <a:endParaRPr lang="en-US" sz="24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baseline="0" dirty="0">
                          <a:latin typeface="Times New Roman"/>
                          <a:ea typeface="Times New Roman"/>
                        </a:rPr>
                        <a:t>38 (63,3%)</a:t>
                      </a:r>
                      <a:endParaRPr lang="en-US" sz="24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baseline="0" dirty="0">
                          <a:latin typeface="Times New Roman"/>
                          <a:ea typeface="Times New Roman"/>
                        </a:rPr>
                        <a:t>0</a:t>
                      </a:r>
                      <a:endParaRPr lang="en-US" sz="24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baseline="0" dirty="0">
                          <a:latin typeface="Times New Roman"/>
                          <a:ea typeface="Times New Roman"/>
                        </a:rPr>
                        <a:t>0 </a:t>
                      </a:r>
                      <a:endParaRPr lang="en-US" sz="2400" baseline="0" dirty="0">
                        <a:latin typeface="Times New Roman"/>
                        <a:ea typeface="Calibri"/>
                      </a:endParaRPr>
                    </a:p>
                  </a:txBody>
                  <a:tcPr marL="68580" marR="68580" marT="0" marB="0"/>
                </a:tc>
              </a:tr>
            </a:tbl>
          </a:graphicData>
        </a:graphic>
      </p:graphicFrame>
      <p:sp>
        <p:nvSpPr>
          <p:cNvPr id="31745" name="Rectangle 1"/>
          <p:cNvSpPr>
            <a:spLocks noChangeArrowheads="1"/>
          </p:cNvSpPr>
          <p:nvPr/>
        </p:nvSpPr>
        <p:spPr bwMode="auto">
          <a:xfrm>
            <a:off x="0" y="1524000"/>
            <a:ext cx="8839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Bảng 3: </a:t>
            </a: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Phân loại theo nội soi của hai nhóm nghiên cứu</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latin typeface="Times New Roman" pitchFamily="18" charset="0"/>
                <a:cs typeface="Times New Roman" pitchFamily="18" charset="0"/>
              </a:rPr>
              <a:t>KẾT QUẢ VÀ BÀN LUẬN</a:t>
            </a:r>
            <a:endParaRPr lang="en-US" dirty="0"/>
          </a:p>
        </p:txBody>
      </p:sp>
      <p:graphicFrame>
        <p:nvGraphicFramePr>
          <p:cNvPr id="4" name="Content Placeholder 3"/>
          <p:cNvGraphicFramePr>
            <a:graphicFrameLocks noGrp="1"/>
          </p:cNvGraphicFramePr>
          <p:nvPr>
            <p:ph idx="1"/>
          </p:nvPr>
        </p:nvGraphicFramePr>
        <p:xfrm>
          <a:off x="457200" y="2057400"/>
          <a:ext cx="8229600" cy="327660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1030008">
                <a:tc>
                  <a:txBody>
                    <a:bodyPr/>
                    <a:lstStyle/>
                    <a:p>
                      <a:pPr marL="0" marR="0" algn="ctr">
                        <a:lnSpc>
                          <a:spcPct val="115000"/>
                        </a:lnSpc>
                        <a:spcBef>
                          <a:spcPts val="0"/>
                        </a:spcBef>
                        <a:spcAft>
                          <a:spcPts val="0"/>
                        </a:spcAft>
                      </a:pPr>
                      <a:endParaRPr lang="en-US" sz="24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baseline="0">
                          <a:latin typeface="Times New Roman"/>
                          <a:ea typeface="Calibri"/>
                        </a:rPr>
                        <a:t>NS DD</a:t>
                      </a:r>
                    </a:p>
                  </a:txBody>
                  <a:tcPr marL="68580" marR="68580" marT="0" marB="0"/>
                </a:tc>
                <a:tc>
                  <a:txBody>
                    <a:bodyPr/>
                    <a:lstStyle/>
                    <a:p>
                      <a:pPr marL="0" marR="0" algn="ctr">
                        <a:lnSpc>
                          <a:spcPct val="115000"/>
                        </a:lnSpc>
                        <a:spcBef>
                          <a:spcPts val="0"/>
                        </a:spcBef>
                        <a:spcAft>
                          <a:spcPts val="0"/>
                        </a:spcAft>
                      </a:pPr>
                      <a:r>
                        <a:rPr lang="en-US" sz="2400" baseline="0" dirty="0">
                          <a:latin typeface="Times New Roman"/>
                          <a:ea typeface="Calibri"/>
                        </a:rPr>
                        <a:t>NS ĐT</a:t>
                      </a:r>
                    </a:p>
                  </a:txBody>
                  <a:tcPr marL="68580" marR="68580" marT="0" marB="0"/>
                </a:tc>
                <a:tc>
                  <a:txBody>
                    <a:bodyPr/>
                    <a:lstStyle/>
                    <a:p>
                      <a:pPr marL="0" marR="0" algn="ctr">
                        <a:lnSpc>
                          <a:spcPct val="115000"/>
                        </a:lnSpc>
                        <a:spcBef>
                          <a:spcPts val="0"/>
                        </a:spcBef>
                        <a:spcAft>
                          <a:spcPts val="0"/>
                        </a:spcAft>
                      </a:pPr>
                      <a:r>
                        <a:rPr lang="en-US" sz="2400" baseline="0">
                          <a:latin typeface="Times New Roman"/>
                          <a:ea typeface="Calibri"/>
                        </a:rPr>
                        <a:t>NS DD và ĐT</a:t>
                      </a:r>
                    </a:p>
                  </a:txBody>
                  <a:tcPr marL="68580" marR="68580" marT="0" marB="0"/>
                </a:tc>
                <a:tc>
                  <a:txBody>
                    <a:bodyPr/>
                    <a:lstStyle/>
                    <a:p>
                      <a:pPr marL="0" marR="0" algn="ctr">
                        <a:lnSpc>
                          <a:spcPct val="115000"/>
                        </a:lnSpc>
                        <a:spcBef>
                          <a:spcPts val="0"/>
                        </a:spcBef>
                        <a:spcAft>
                          <a:spcPts val="0"/>
                        </a:spcAft>
                      </a:pPr>
                      <a:r>
                        <a:rPr lang="en-US" sz="2400" baseline="0">
                          <a:latin typeface="Times New Roman"/>
                          <a:ea typeface="Calibri"/>
                        </a:rPr>
                        <a:t>Cắt polype TT</a:t>
                      </a:r>
                    </a:p>
                  </a:txBody>
                  <a:tcPr marL="68580" marR="68580" marT="0" marB="0"/>
                </a:tc>
              </a:tr>
              <a:tr h="789758">
                <a:tc>
                  <a:txBody>
                    <a:bodyPr/>
                    <a:lstStyle/>
                    <a:p>
                      <a:pPr marL="0" marR="0" algn="ctr">
                        <a:lnSpc>
                          <a:spcPct val="115000"/>
                        </a:lnSpc>
                        <a:spcBef>
                          <a:spcPts val="0"/>
                        </a:spcBef>
                        <a:spcAft>
                          <a:spcPts val="0"/>
                        </a:spcAft>
                      </a:pPr>
                      <a:r>
                        <a:rPr lang="en-US" sz="2400" baseline="0" dirty="0">
                          <a:latin typeface="Times New Roman"/>
                          <a:ea typeface="Calibri"/>
                        </a:rPr>
                        <a:t>Nhóm </a:t>
                      </a:r>
                      <a:r>
                        <a:rPr lang="en-US" sz="2400" baseline="0" dirty="0" smtClean="0">
                          <a:latin typeface="Times New Roman"/>
                          <a:ea typeface="Calibri"/>
                        </a:rPr>
                        <a:t>1</a:t>
                      </a:r>
                      <a:endParaRPr lang="en-US" sz="24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baseline="0" dirty="0">
                          <a:latin typeface="Times New Roman"/>
                          <a:ea typeface="Calibri"/>
                        </a:rPr>
                        <a:t>4,13 ± 0,87</a:t>
                      </a:r>
                    </a:p>
                  </a:txBody>
                  <a:tcPr marL="68580" marR="68580" marT="0" marB="0"/>
                </a:tc>
                <a:tc>
                  <a:txBody>
                    <a:bodyPr/>
                    <a:lstStyle/>
                    <a:p>
                      <a:pPr marL="0" marR="0" algn="ctr">
                        <a:lnSpc>
                          <a:spcPct val="115000"/>
                        </a:lnSpc>
                        <a:spcBef>
                          <a:spcPts val="0"/>
                        </a:spcBef>
                        <a:spcAft>
                          <a:spcPts val="0"/>
                        </a:spcAft>
                      </a:pPr>
                      <a:r>
                        <a:rPr lang="en-US" sz="2400" baseline="0" dirty="0">
                          <a:latin typeface="Times New Roman"/>
                          <a:ea typeface="Calibri"/>
                        </a:rPr>
                        <a:t>8,05 ± 1,95</a:t>
                      </a:r>
                    </a:p>
                  </a:txBody>
                  <a:tcPr marL="68580" marR="68580" marT="0" marB="0"/>
                </a:tc>
                <a:tc>
                  <a:txBody>
                    <a:bodyPr/>
                    <a:lstStyle/>
                    <a:p>
                      <a:pPr marL="0" marR="0" algn="ctr">
                        <a:lnSpc>
                          <a:spcPct val="115000"/>
                        </a:lnSpc>
                        <a:spcBef>
                          <a:spcPts val="0"/>
                        </a:spcBef>
                        <a:spcAft>
                          <a:spcPts val="0"/>
                        </a:spcAft>
                      </a:pPr>
                      <a:r>
                        <a:rPr lang="en-US" sz="2400" baseline="0">
                          <a:latin typeface="Times New Roman"/>
                          <a:ea typeface="Calibri"/>
                        </a:rPr>
                        <a:t>13,8 ± </a:t>
                      </a:r>
                      <a:r>
                        <a:rPr lang="en-US" sz="2400" baseline="0" smtClean="0">
                          <a:latin typeface="Times New Roman"/>
                          <a:ea typeface="Calibri"/>
                        </a:rPr>
                        <a:t>1,22</a:t>
                      </a:r>
                      <a:endParaRPr lang="en-US" sz="2400" baseline="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baseline="0">
                          <a:latin typeface="Times New Roman"/>
                          <a:ea typeface="Calibri"/>
                        </a:rPr>
                        <a:t>10,5 ± 1,15</a:t>
                      </a:r>
                    </a:p>
                  </a:txBody>
                  <a:tcPr marL="68580" marR="68580" marT="0" marB="0"/>
                </a:tc>
              </a:tr>
              <a:tr h="766755">
                <a:tc>
                  <a:txBody>
                    <a:bodyPr/>
                    <a:lstStyle/>
                    <a:p>
                      <a:pPr marL="0" marR="0" algn="ctr">
                        <a:lnSpc>
                          <a:spcPct val="115000"/>
                        </a:lnSpc>
                        <a:spcBef>
                          <a:spcPts val="0"/>
                        </a:spcBef>
                        <a:spcAft>
                          <a:spcPts val="0"/>
                        </a:spcAft>
                      </a:pPr>
                      <a:r>
                        <a:rPr lang="en-US" sz="2400" baseline="0" dirty="0">
                          <a:latin typeface="Times New Roman"/>
                          <a:ea typeface="Calibri"/>
                        </a:rPr>
                        <a:t>Nhóm </a:t>
                      </a:r>
                      <a:r>
                        <a:rPr lang="en-US" sz="2400" baseline="0" dirty="0" smtClean="0">
                          <a:latin typeface="Times New Roman"/>
                          <a:ea typeface="Calibri"/>
                        </a:rPr>
                        <a:t>2</a:t>
                      </a:r>
                      <a:endParaRPr lang="en-US" sz="24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baseline="0">
                          <a:latin typeface="Times New Roman"/>
                          <a:ea typeface="Calibri"/>
                        </a:rPr>
                        <a:t>4,46 ± 0,54</a:t>
                      </a:r>
                    </a:p>
                  </a:txBody>
                  <a:tcPr marL="68580" marR="68580" marT="0" marB="0"/>
                </a:tc>
                <a:tc>
                  <a:txBody>
                    <a:bodyPr/>
                    <a:lstStyle/>
                    <a:p>
                      <a:pPr marL="0" marR="0" algn="ctr">
                        <a:lnSpc>
                          <a:spcPct val="115000"/>
                        </a:lnSpc>
                        <a:spcBef>
                          <a:spcPts val="0"/>
                        </a:spcBef>
                        <a:spcAft>
                          <a:spcPts val="0"/>
                        </a:spcAft>
                      </a:pPr>
                      <a:r>
                        <a:rPr lang="en-US" sz="2400" baseline="0" dirty="0" smtClean="0">
                          <a:latin typeface="Times New Roman"/>
                          <a:ea typeface="Calibri"/>
                        </a:rPr>
                        <a:t>8,54 </a:t>
                      </a:r>
                      <a:r>
                        <a:rPr lang="en-US" sz="2400" baseline="0" dirty="0">
                          <a:latin typeface="Times New Roman"/>
                          <a:ea typeface="Calibri"/>
                        </a:rPr>
                        <a:t>± 2,36</a:t>
                      </a:r>
                    </a:p>
                  </a:txBody>
                  <a:tcPr marL="68580" marR="68580" marT="0" marB="0"/>
                </a:tc>
                <a:tc>
                  <a:txBody>
                    <a:bodyPr/>
                    <a:lstStyle/>
                    <a:p>
                      <a:pPr marL="0" marR="0" algn="ctr">
                        <a:lnSpc>
                          <a:spcPct val="115000"/>
                        </a:lnSpc>
                        <a:spcBef>
                          <a:spcPts val="0"/>
                        </a:spcBef>
                        <a:spcAft>
                          <a:spcPts val="0"/>
                        </a:spcAft>
                      </a:pPr>
                      <a:r>
                        <a:rPr lang="en-US" sz="2400" baseline="0" dirty="0" smtClean="0">
                          <a:latin typeface="Times New Roman"/>
                          <a:ea typeface="Calibri"/>
                        </a:rPr>
                        <a:t>0</a:t>
                      </a:r>
                      <a:endParaRPr lang="en-US" sz="24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baseline="0">
                          <a:latin typeface="Times New Roman"/>
                          <a:ea typeface="Calibri"/>
                        </a:rPr>
                        <a:t>0</a:t>
                      </a:r>
                    </a:p>
                  </a:txBody>
                  <a:tcPr marL="68580" marR="68580" marT="0" marB="0"/>
                </a:tc>
              </a:tr>
              <a:tr h="690079">
                <a:tc>
                  <a:txBody>
                    <a:bodyPr/>
                    <a:lstStyle/>
                    <a:p>
                      <a:pPr marL="0" marR="0" algn="ctr">
                        <a:lnSpc>
                          <a:spcPct val="115000"/>
                        </a:lnSpc>
                        <a:spcBef>
                          <a:spcPts val="0"/>
                        </a:spcBef>
                        <a:spcAft>
                          <a:spcPts val="0"/>
                        </a:spcAft>
                      </a:pPr>
                      <a:r>
                        <a:rPr lang="en-US" sz="2400" baseline="0">
                          <a:latin typeface="Times New Roman"/>
                          <a:ea typeface="Calibri"/>
                        </a:rPr>
                        <a:t>p</a:t>
                      </a:r>
                    </a:p>
                  </a:txBody>
                  <a:tcPr marL="68580" marR="68580" marT="0" marB="0"/>
                </a:tc>
                <a:tc>
                  <a:txBody>
                    <a:bodyPr/>
                    <a:lstStyle/>
                    <a:p>
                      <a:pPr marL="0" marR="0" algn="ctr">
                        <a:lnSpc>
                          <a:spcPct val="115000"/>
                        </a:lnSpc>
                        <a:spcBef>
                          <a:spcPts val="0"/>
                        </a:spcBef>
                        <a:spcAft>
                          <a:spcPts val="0"/>
                        </a:spcAft>
                      </a:pPr>
                      <a:r>
                        <a:rPr lang="en-US" sz="2400" baseline="0">
                          <a:latin typeface="Times New Roman"/>
                          <a:ea typeface="Calibri"/>
                        </a:rPr>
                        <a:t>&gt; 0,05</a:t>
                      </a:r>
                    </a:p>
                  </a:txBody>
                  <a:tcPr marL="68580" marR="68580" marT="0" marB="0"/>
                </a:tc>
                <a:tc>
                  <a:txBody>
                    <a:bodyPr/>
                    <a:lstStyle/>
                    <a:p>
                      <a:pPr marL="0" marR="0" algn="ctr">
                        <a:lnSpc>
                          <a:spcPct val="115000"/>
                        </a:lnSpc>
                        <a:spcBef>
                          <a:spcPts val="0"/>
                        </a:spcBef>
                        <a:spcAft>
                          <a:spcPts val="0"/>
                        </a:spcAft>
                      </a:pPr>
                      <a:r>
                        <a:rPr lang="en-US" sz="2400" baseline="0" dirty="0">
                          <a:latin typeface="Times New Roman"/>
                          <a:ea typeface="Calibri"/>
                        </a:rPr>
                        <a:t>&gt; 0,05</a:t>
                      </a:r>
                    </a:p>
                  </a:txBody>
                  <a:tcPr marL="68580" marR="68580" marT="0" marB="0"/>
                </a:tc>
                <a:tc>
                  <a:txBody>
                    <a:bodyPr/>
                    <a:lstStyle/>
                    <a:p>
                      <a:pPr marL="0" marR="0" algn="ctr">
                        <a:lnSpc>
                          <a:spcPct val="115000"/>
                        </a:lnSpc>
                        <a:spcBef>
                          <a:spcPts val="0"/>
                        </a:spcBef>
                        <a:spcAft>
                          <a:spcPts val="0"/>
                        </a:spcAft>
                      </a:pPr>
                      <a:endParaRPr lang="en-US" sz="24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endParaRPr lang="en-US" sz="2400" baseline="0" dirty="0">
                        <a:latin typeface="Times New Roman"/>
                        <a:ea typeface="Calibri"/>
                      </a:endParaRPr>
                    </a:p>
                  </a:txBody>
                  <a:tcPr marL="68580" marR="68580" marT="0" marB="0"/>
                </a:tc>
              </a:tr>
            </a:tbl>
          </a:graphicData>
        </a:graphic>
      </p:graphicFrame>
      <p:sp>
        <p:nvSpPr>
          <p:cNvPr id="40961" name="Rectangle 1"/>
          <p:cNvSpPr>
            <a:spLocks noChangeArrowheads="1"/>
          </p:cNvSpPr>
          <p:nvPr/>
        </p:nvSpPr>
        <p:spPr bwMode="auto">
          <a:xfrm>
            <a:off x="0" y="1295400"/>
            <a:ext cx="9144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Bảng </a:t>
            </a:r>
            <a:r>
              <a:rPr lang="en-US" sz="2800" i="1" dirty="0" smtClean="0">
                <a:latin typeface="Times New Roman" pitchFamily="18" charset="0"/>
                <a:ea typeface="Calibri" pitchFamily="34" charset="0"/>
                <a:cs typeface="Times New Roman" pitchFamily="18" charset="0"/>
              </a:rPr>
              <a:t>4</a:t>
            </a:r>
            <a:r>
              <a:rPr kumimoji="0" lang="en-US" sz="2800" b="0" i="1"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a:t>
            </a:r>
            <a:r>
              <a:rPr lang="en-US" sz="2800" i="1" smtClean="0">
                <a:latin typeface="Times New Roman" pitchFamily="18" charset="0"/>
                <a:ea typeface="Calibri" pitchFamily="34" charset="0"/>
                <a:cs typeface="Times New Roman" pitchFamily="18" charset="0"/>
              </a:rPr>
              <a:t>Thời gian</a:t>
            </a:r>
            <a:r>
              <a:rPr kumimoji="0" lang="en-US" sz="2800" b="0" i="1"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nội soi của hai nhóm nghiên cứu</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rmAutofit/>
          </a:bodyPr>
          <a:lstStyle/>
          <a:p>
            <a:r>
              <a:rPr lang="en-US" sz="3600" dirty="0" smtClean="0">
                <a:solidFill>
                  <a:schemeClr val="tx2"/>
                </a:solidFill>
                <a:latin typeface="Times New Roman" pitchFamily="18" charset="0"/>
                <a:cs typeface="Times New Roman" pitchFamily="18" charset="0"/>
              </a:rPr>
              <a:t>KẾT QUẢ VÀ BÀN LUẬN</a:t>
            </a:r>
            <a:endParaRPr lang="en-US" sz="3600" dirty="0"/>
          </a:p>
        </p:txBody>
      </p:sp>
      <p:graphicFrame>
        <p:nvGraphicFramePr>
          <p:cNvPr id="4" name="Content Placeholder 3"/>
          <p:cNvGraphicFramePr>
            <a:graphicFrameLocks noGrp="1"/>
          </p:cNvGraphicFramePr>
          <p:nvPr>
            <p:ph idx="1"/>
          </p:nvPr>
        </p:nvGraphicFramePr>
        <p:xfrm>
          <a:off x="457200" y="1904998"/>
          <a:ext cx="8473440" cy="3352801"/>
        </p:xfrm>
        <a:graphic>
          <a:graphicData uri="http://schemas.openxmlformats.org/drawingml/2006/table">
            <a:tbl>
              <a:tblPr firstRow="1" bandRow="1">
                <a:tableStyleId>{5C22544A-7EE6-4342-B048-85BDC9FD1C3A}</a:tableStyleId>
              </a:tblPr>
              <a:tblGrid>
                <a:gridCol w="2514600"/>
                <a:gridCol w="914400"/>
                <a:gridCol w="1828800"/>
                <a:gridCol w="1905000"/>
                <a:gridCol w="1310640"/>
              </a:tblGrid>
              <a:tr h="1087925">
                <a:tc>
                  <a:txBody>
                    <a:bodyPr/>
                    <a:lstStyle/>
                    <a:p>
                      <a:pPr marL="0" marR="0" algn="ctr">
                        <a:lnSpc>
                          <a:spcPct val="115000"/>
                        </a:lnSpc>
                        <a:spcBef>
                          <a:spcPts val="0"/>
                        </a:spcBef>
                        <a:spcAft>
                          <a:spcPts val="0"/>
                        </a:spcAft>
                      </a:pPr>
                      <a:endParaRPr lang="en-US" sz="24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dirty="0">
                          <a:latin typeface="Times New Roman"/>
                          <a:ea typeface="Calibri"/>
                        </a:rPr>
                        <a:t>n</a:t>
                      </a:r>
                      <a:endParaRPr lang="en-US" sz="28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dirty="0">
                          <a:latin typeface="Times New Roman"/>
                          <a:ea typeface="Calibri"/>
                        </a:rPr>
                        <a:t>Tối thiểu - tối đa</a:t>
                      </a:r>
                      <a:endParaRPr lang="en-US" sz="28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dirty="0">
                          <a:latin typeface="Times New Roman"/>
                          <a:ea typeface="Calibri"/>
                        </a:rPr>
                        <a:t>Trung </a:t>
                      </a:r>
                      <a:r>
                        <a:rPr lang="en-US" sz="2400" dirty="0" smtClean="0">
                          <a:latin typeface="Times New Roman"/>
                          <a:ea typeface="Calibri"/>
                        </a:rPr>
                        <a:t>bình</a:t>
                      </a:r>
                    </a:p>
                    <a:p>
                      <a:pPr marL="0" marR="0" algn="ctr">
                        <a:lnSpc>
                          <a:spcPct val="115000"/>
                        </a:lnSpc>
                        <a:spcBef>
                          <a:spcPts val="0"/>
                        </a:spcBef>
                        <a:spcAft>
                          <a:spcPts val="0"/>
                        </a:spcAft>
                      </a:pPr>
                      <a:r>
                        <a:rPr lang="en-US" sz="2400" dirty="0" smtClean="0">
                          <a:latin typeface="Times New Roman"/>
                          <a:ea typeface="Calibri"/>
                        </a:rPr>
                        <a:t>(mg)</a:t>
                      </a:r>
                      <a:endParaRPr lang="en-US" sz="28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a:latin typeface="Times New Roman"/>
                          <a:ea typeface="Calibri"/>
                        </a:rPr>
                        <a:t>p</a:t>
                      </a:r>
                      <a:endParaRPr lang="en-US" sz="2800">
                        <a:latin typeface="Times New Roman"/>
                        <a:ea typeface="Calibri"/>
                      </a:endParaRPr>
                    </a:p>
                  </a:txBody>
                  <a:tcPr marL="68580" marR="68580" marT="0" marB="0"/>
                </a:tc>
              </a:tr>
              <a:tr h="565762">
                <a:tc>
                  <a:txBody>
                    <a:bodyPr/>
                    <a:lstStyle/>
                    <a:p>
                      <a:pPr marL="0" marR="0" algn="ctr">
                        <a:lnSpc>
                          <a:spcPct val="115000"/>
                        </a:lnSpc>
                        <a:spcBef>
                          <a:spcPts val="0"/>
                        </a:spcBef>
                        <a:spcAft>
                          <a:spcPts val="0"/>
                        </a:spcAft>
                      </a:pPr>
                      <a:r>
                        <a:rPr lang="en-US" sz="2400" spc="-20">
                          <a:latin typeface="Times New Roman"/>
                          <a:ea typeface="Times New Roman"/>
                        </a:rPr>
                        <a:t>NS dạ dày</a:t>
                      </a:r>
                      <a:endParaRPr lang="en-US" sz="28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dirty="0">
                          <a:latin typeface="Times New Roman"/>
                          <a:ea typeface="Calibri"/>
                        </a:rPr>
                        <a:t>15</a:t>
                      </a:r>
                      <a:endParaRPr lang="en-US" sz="28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dirty="0">
                          <a:latin typeface="Times New Roman"/>
                          <a:ea typeface="Calibri"/>
                        </a:rPr>
                        <a:t>50 - 100</a:t>
                      </a:r>
                      <a:endParaRPr lang="en-US" sz="28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a:latin typeface="Times New Roman"/>
                          <a:ea typeface="Calibri"/>
                        </a:rPr>
                        <a:t>77,33 ± 13,21</a:t>
                      </a:r>
                      <a:endParaRPr lang="en-US" sz="2800">
                        <a:latin typeface="Times New Roman"/>
                        <a:ea typeface="Calibri"/>
                      </a:endParaRPr>
                    </a:p>
                  </a:txBody>
                  <a:tcPr marL="68580" marR="68580" marT="0" marB="0"/>
                </a:tc>
                <a:tc rowSpan="2">
                  <a:txBody>
                    <a:bodyPr/>
                    <a:lstStyle/>
                    <a:p>
                      <a:pPr marL="0" marR="0" algn="ctr">
                        <a:lnSpc>
                          <a:spcPct val="115000"/>
                        </a:lnSpc>
                        <a:spcBef>
                          <a:spcPts val="0"/>
                        </a:spcBef>
                        <a:spcAft>
                          <a:spcPts val="0"/>
                        </a:spcAft>
                      </a:pPr>
                      <a:r>
                        <a:rPr lang="en-US" sz="2400">
                          <a:latin typeface="Times New Roman"/>
                          <a:ea typeface="Calibri"/>
                        </a:rPr>
                        <a:t>&lt; 0,01</a:t>
                      </a:r>
                      <a:endParaRPr lang="en-US" sz="2800">
                        <a:latin typeface="Times New Roman"/>
                        <a:ea typeface="Calibri"/>
                      </a:endParaRPr>
                    </a:p>
                  </a:txBody>
                  <a:tcPr marL="68580" marR="68580" marT="0" marB="0"/>
                </a:tc>
              </a:tr>
              <a:tr h="565762">
                <a:tc>
                  <a:txBody>
                    <a:bodyPr/>
                    <a:lstStyle/>
                    <a:p>
                      <a:pPr marL="0" marR="0" algn="ctr">
                        <a:lnSpc>
                          <a:spcPct val="115000"/>
                        </a:lnSpc>
                        <a:spcBef>
                          <a:spcPts val="0"/>
                        </a:spcBef>
                        <a:spcAft>
                          <a:spcPts val="0"/>
                        </a:spcAft>
                      </a:pPr>
                      <a:r>
                        <a:rPr lang="en-US" sz="2400" spc="-20">
                          <a:latin typeface="Times New Roman"/>
                          <a:ea typeface="Times New Roman"/>
                        </a:rPr>
                        <a:t>NS Đại tràng</a:t>
                      </a:r>
                      <a:endParaRPr lang="en-US" sz="28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a:latin typeface="Times New Roman"/>
                          <a:ea typeface="Calibri"/>
                        </a:rPr>
                        <a:t>38</a:t>
                      </a:r>
                      <a:endParaRPr lang="en-US" sz="28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dirty="0">
                          <a:latin typeface="Times New Roman"/>
                          <a:ea typeface="Calibri"/>
                        </a:rPr>
                        <a:t>60 - 125</a:t>
                      </a:r>
                      <a:endParaRPr lang="en-US" sz="28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a:latin typeface="Times New Roman"/>
                          <a:ea typeface="Calibri"/>
                        </a:rPr>
                        <a:t>90,65 ± 16,61</a:t>
                      </a:r>
                      <a:endParaRPr lang="en-US" sz="2800">
                        <a:latin typeface="Times New Roman"/>
                        <a:ea typeface="Calibri"/>
                      </a:endParaRPr>
                    </a:p>
                  </a:txBody>
                  <a:tcPr marL="68580" marR="68580" marT="0" marB="0"/>
                </a:tc>
                <a:tc vMerge="1">
                  <a:txBody>
                    <a:bodyPr/>
                    <a:lstStyle/>
                    <a:p>
                      <a:endParaRPr lang="en-US"/>
                    </a:p>
                  </a:txBody>
                  <a:tcPr/>
                </a:tc>
              </a:tr>
              <a:tr h="566676">
                <a:tc>
                  <a:txBody>
                    <a:bodyPr/>
                    <a:lstStyle/>
                    <a:p>
                      <a:pPr marL="0" marR="0" algn="ctr">
                        <a:lnSpc>
                          <a:spcPct val="115000"/>
                        </a:lnSpc>
                        <a:spcBef>
                          <a:spcPts val="0"/>
                        </a:spcBef>
                        <a:spcAft>
                          <a:spcPts val="0"/>
                        </a:spcAft>
                      </a:pPr>
                      <a:r>
                        <a:rPr lang="en-US" sz="2400">
                          <a:latin typeface="Times New Roman"/>
                          <a:ea typeface="Calibri"/>
                        </a:rPr>
                        <a:t>NS DD và ĐT</a:t>
                      </a:r>
                      <a:endParaRPr lang="en-US" sz="28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a:latin typeface="Times New Roman"/>
                          <a:ea typeface="Calibri"/>
                        </a:rPr>
                        <a:t>5</a:t>
                      </a:r>
                      <a:endParaRPr lang="en-US" sz="28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dirty="0">
                          <a:latin typeface="Times New Roman"/>
                          <a:ea typeface="Calibri"/>
                        </a:rPr>
                        <a:t>120 - 169</a:t>
                      </a:r>
                      <a:endParaRPr lang="en-US" sz="28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dirty="0">
                          <a:latin typeface="Times New Roman"/>
                          <a:ea typeface="Calibri"/>
                        </a:rPr>
                        <a:t>135,0 ± 25,0</a:t>
                      </a:r>
                      <a:endParaRPr lang="en-US" sz="28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endParaRPr lang="en-US" sz="2400">
                        <a:latin typeface="Times New Roman"/>
                        <a:ea typeface="Calibri"/>
                      </a:endParaRPr>
                    </a:p>
                  </a:txBody>
                  <a:tcPr marL="68580" marR="68580" marT="0" marB="0"/>
                </a:tc>
              </a:tr>
              <a:tr h="566676">
                <a:tc>
                  <a:txBody>
                    <a:bodyPr/>
                    <a:lstStyle/>
                    <a:p>
                      <a:pPr marL="0" marR="0" algn="ctr">
                        <a:lnSpc>
                          <a:spcPct val="115000"/>
                        </a:lnSpc>
                        <a:spcBef>
                          <a:spcPts val="0"/>
                        </a:spcBef>
                        <a:spcAft>
                          <a:spcPts val="0"/>
                        </a:spcAft>
                      </a:pPr>
                      <a:r>
                        <a:rPr lang="en-US" sz="2400" dirty="0" smtClean="0">
                          <a:latin typeface="Times New Roman"/>
                          <a:ea typeface="Calibri"/>
                        </a:rPr>
                        <a:t>NS</a:t>
                      </a:r>
                      <a:r>
                        <a:rPr lang="en-US" sz="2400" baseline="0" dirty="0" smtClean="0">
                          <a:latin typeface="Times New Roman"/>
                          <a:ea typeface="Calibri"/>
                        </a:rPr>
                        <a:t> </a:t>
                      </a:r>
                      <a:r>
                        <a:rPr lang="en-US" sz="2400" dirty="0" smtClean="0">
                          <a:latin typeface="Times New Roman"/>
                          <a:ea typeface="Calibri"/>
                        </a:rPr>
                        <a:t>cắt </a:t>
                      </a:r>
                      <a:r>
                        <a:rPr lang="en-US" sz="2400" dirty="0">
                          <a:latin typeface="Times New Roman"/>
                          <a:ea typeface="Calibri"/>
                        </a:rPr>
                        <a:t>polye TT</a:t>
                      </a:r>
                      <a:endParaRPr lang="en-US" sz="28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a:latin typeface="Times New Roman"/>
                          <a:ea typeface="Calibri"/>
                        </a:rPr>
                        <a:t>2</a:t>
                      </a:r>
                      <a:endParaRPr lang="en-US" sz="28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a:latin typeface="Times New Roman"/>
                          <a:ea typeface="Calibri"/>
                        </a:rPr>
                        <a:t>110 - 120</a:t>
                      </a:r>
                      <a:endParaRPr lang="en-US" sz="28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dirty="0">
                          <a:latin typeface="Times New Roman"/>
                          <a:ea typeface="Calibri"/>
                        </a:rPr>
                        <a:t>115 ± 5,0</a:t>
                      </a:r>
                      <a:endParaRPr lang="en-US" sz="28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endParaRPr lang="en-US" sz="2400" dirty="0">
                        <a:latin typeface="Times New Roman"/>
                        <a:ea typeface="Calibri"/>
                      </a:endParaRPr>
                    </a:p>
                  </a:txBody>
                  <a:tcPr marL="68580" marR="68580" marT="0" marB="0"/>
                </a:tc>
              </a:tr>
            </a:tbl>
          </a:graphicData>
        </a:graphic>
      </p:graphicFrame>
      <p:sp>
        <p:nvSpPr>
          <p:cNvPr id="5121" name="Rectangle 1"/>
          <p:cNvSpPr>
            <a:spLocks noChangeArrowheads="1"/>
          </p:cNvSpPr>
          <p:nvPr/>
        </p:nvSpPr>
        <p:spPr bwMode="auto">
          <a:xfrm>
            <a:off x="228600" y="1143000"/>
            <a:ext cx="86868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Bảng </a:t>
            </a:r>
            <a:r>
              <a:rPr lang="en-US" sz="2800" i="1" dirty="0" smtClean="0">
                <a:latin typeface="Times New Roman" pitchFamily="18" charset="0"/>
                <a:ea typeface="Calibri" pitchFamily="34" charset="0"/>
                <a:cs typeface="Times New Roman" pitchFamily="18" charset="0"/>
              </a:rPr>
              <a:t>5</a:t>
            </a:r>
            <a:r>
              <a:rPr kumimoji="0" lang="en-US"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Liều propofol dùng trong </a:t>
            </a: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nhóm nghiên cứu</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600" dirty="0" smtClean="0">
                <a:solidFill>
                  <a:schemeClr val="tx2"/>
                </a:solidFill>
                <a:latin typeface="Times New Roman" pitchFamily="18" charset="0"/>
                <a:cs typeface="Times New Roman" pitchFamily="18" charset="0"/>
              </a:rPr>
              <a:t>KẾT QUẢ VÀ BÀN LUẬN</a:t>
            </a:r>
            <a:endParaRPr lang="en-US" sz="3600" dirty="0"/>
          </a:p>
        </p:txBody>
      </p:sp>
      <p:graphicFrame>
        <p:nvGraphicFramePr>
          <p:cNvPr id="4" name="Content Placeholder 3"/>
          <p:cNvGraphicFramePr>
            <a:graphicFrameLocks noGrp="1"/>
          </p:cNvGraphicFramePr>
          <p:nvPr>
            <p:ph idx="1"/>
          </p:nvPr>
        </p:nvGraphicFramePr>
        <p:xfrm>
          <a:off x="457200" y="2057400"/>
          <a:ext cx="8229600" cy="2074164"/>
        </p:xfrm>
        <a:graphic>
          <a:graphicData uri="http://schemas.openxmlformats.org/drawingml/2006/table">
            <a:tbl>
              <a:tblPr firstRow="1" bandRow="1">
                <a:tableStyleId>{5C22544A-7EE6-4342-B048-85BDC9FD1C3A}</a:tableStyleId>
              </a:tblPr>
              <a:tblGrid>
                <a:gridCol w="2057400"/>
                <a:gridCol w="1295400"/>
                <a:gridCol w="2438400"/>
                <a:gridCol w="2438400"/>
              </a:tblGrid>
              <a:tr h="952500">
                <a:tc>
                  <a:txBody>
                    <a:bodyPr/>
                    <a:lstStyle/>
                    <a:p>
                      <a:pPr marL="91440" marR="0" algn="just">
                        <a:lnSpc>
                          <a:spcPct val="115000"/>
                        </a:lnSpc>
                        <a:spcBef>
                          <a:spcPts val="0"/>
                        </a:spcBef>
                        <a:spcAft>
                          <a:spcPts val="0"/>
                        </a:spcAft>
                      </a:pPr>
                      <a:endParaRPr lang="en-US" sz="3200" dirty="0">
                        <a:latin typeface="Times New Roman"/>
                        <a:ea typeface="Times New Roman"/>
                      </a:endParaRPr>
                    </a:p>
                  </a:txBody>
                  <a:tcPr marL="68580" marR="68580" marT="0" marB="0"/>
                </a:tc>
                <a:tc>
                  <a:txBody>
                    <a:bodyPr/>
                    <a:lstStyle/>
                    <a:p>
                      <a:pPr marL="91440" marR="0" algn="ctr">
                        <a:lnSpc>
                          <a:spcPct val="115000"/>
                        </a:lnSpc>
                        <a:spcBef>
                          <a:spcPts val="0"/>
                        </a:spcBef>
                        <a:spcAft>
                          <a:spcPts val="0"/>
                        </a:spcAft>
                      </a:pPr>
                      <a:r>
                        <a:rPr lang="en-US" sz="3200" dirty="0">
                          <a:latin typeface="Times New Roman"/>
                          <a:ea typeface="Times New Roman"/>
                        </a:rPr>
                        <a:t>n</a:t>
                      </a:r>
                      <a:endParaRPr lang="en-US" sz="3600" dirty="0">
                        <a:latin typeface="Times New Roman"/>
                        <a:ea typeface="Calibri"/>
                      </a:endParaRPr>
                    </a:p>
                  </a:txBody>
                  <a:tcPr marL="68580" marR="68580" marT="0" marB="0"/>
                </a:tc>
                <a:tc>
                  <a:txBody>
                    <a:bodyPr/>
                    <a:lstStyle/>
                    <a:p>
                      <a:pPr marL="91440" marR="0" algn="ctr">
                        <a:lnSpc>
                          <a:spcPct val="115000"/>
                        </a:lnSpc>
                        <a:spcBef>
                          <a:spcPts val="0"/>
                        </a:spcBef>
                        <a:spcAft>
                          <a:spcPts val="0"/>
                        </a:spcAft>
                      </a:pPr>
                      <a:r>
                        <a:rPr lang="en-US" sz="3200" dirty="0">
                          <a:latin typeface="Times New Roman"/>
                          <a:ea typeface="Times New Roman"/>
                        </a:rPr>
                        <a:t>Min </a:t>
                      </a:r>
                      <a:r>
                        <a:rPr lang="en-US" sz="3200" dirty="0" smtClean="0">
                          <a:latin typeface="Times New Roman"/>
                          <a:ea typeface="Times New Roman"/>
                        </a:rPr>
                        <a:t>– Max</a:t>
                      </a:r>
                    </a:p>
                    <a:p>
                      <a:pPr marL="91440" marR="0" algn="ctr">
                        <a:lnSpc>
                          <a:spcPct val="115000"/>
                        </a:lnSpc>
                        <a:spcBef>
                          <a:spcPts val="0"/>
                        </a:spcBef>
                        <a:spcAft>
                          <a:spcPts val="0"/>
                        </a:spcAft>
                      </a:pPr>
                      <a:r>
                        <a:rPr lang="en-US" sz="3200" dirty="0" smtClean="0">
                          <a:latin typeface="Times New Roman"/>
                          <a:ea typeface="Calibri"/>
                        </a:rPr>
                        <a:t>(phút)</a:t>
                      </a:r>
                      <a:endParaRPr lang="en-US" sz="3600" dirty="0">
                        <a:latin typeface="Times New Roman"/>
                        <a:ea typeface="Calibri"/>
                      </a:endParaRPr>
                    </a:p>
                  </a:txBody>
                  <a:tcPr marL="68580" marR="68580" marT="0" marB="0"/>
                </a:tc>
                <a:tc>
                  <a:txBody>
                    <a:bodyPr/>
                    <a:lstStyle/>
                    <a:p>
                      <a:pPr marL="91440" marR="0" algn="ctr">
                        <a:lnSpc>
                          <a:spcPct val="115000"/>
                        </a:lnSpc>
                        <a:spcBef>
                          <a:spcPts val="0"/>
                        </a:spcBef>
                        <a:spcAft>
                          <a:spcPts val="0"/>
                        </a:spcAft>
                      </a:pPr>
                      <a:r>
                        <a:rPr lang="en-US" sz="3200" dirty="0">
                          <a:latin typeface="Times New Roman"/>
                          <a:ea typeface="Times New Roman"/>
                        </a:rPr>
                        <a:t>Trung </a:t>
                      </a:r>
                      <a:r>
                        <a:rPr lang="en-US" sz="3200" dirty="0" smtClean="0">
                          <a:latin typeface="Times New Roman"/>
                          <a:ea typeface="Times New Roman"/>
                        </a:rPr>
                        <a:t>bình</a:t>
                      </a:r>
                    </a:p>
                    <a:p>
                      <a:pPr marL="91440" marR="0" algn="ctr">
                        <a:lnSpc>
                          <a:spcPct val="115000"/>
                        </a:lnSpc>
                        <a:spcBef>
                          <a:spcPts val="0"/>
                        </a:spcBef>
                        <a:spcAft>
                          <a:spcPts val="0"/>
                        </a:spcAft>
                      </a:pPr>
                      <a:r>
                        <a:rPr lang="en-US" sz="2800" dirty="0" smtClean="0">
                          <a:latin typeface="Times New Roman"/>
                          <a:ea typeface="Calibri"/>
                        </a:rPr>
                        <a:t>(phút)</a:t>
                      </a:r>
                      <a:endParaRPr lang="en-US" sz="3200" dirty="0">
                        <a:latin typeface="Times New Roman"/>
                        <a:ea typeface="Calibri"/>
                      </a:endParaRPr>
                    </a:p>
                  </a:txBody>
                  <a:tcPr marL="68580" marR="68580" marT="0" marB="0"/>
                </a:tc>
              </a:tr>
              <a:tr h="952500">
                <a:tc>
                  <a:txBody>
                    <a:bodyPr/>
                    <a:lstStyle/>
                    <a:p>
                      <a:pPr marL="91440" marR="0" algn="just">
                        <a:lnSpc>
                          <a:spcPct val="115000"/>
                        </a:lnSpc>
                        <a:spcBef>
                          <a:spcPts val="0"/>
                        </a:spcBef>
                        <a:spcAft>
                          <a:spcPts val="0"/>
                        </a:spcAft>
                      </a:pPr>
                      <a:r>
                        <a:rPr lang="en-US" sz="3200" dirty="0">
                          <a:latin typeface="Times New Roman"/>
                          <a:ea typeface="Times New Roman"/>
                        </a:rPr>
                        <a:t>Nhóm </a:t>
                      </a:r>
                      <a:r>
                        <a:rPr lang="en-US" sz="3200" dirty="0" smtClean="0">
                          <a:latin typeface="Times New Roman"/>
                          <a:ea typeface="Times New Roman"/>
                        </a:rPr>
                        <a:t>1</a:t>
                      </a:r>
                      <a:endParaRPr lang="en-US" sz="3600" dirty="0">
                        <a:latin typeface="Times New Roman"/>
                        <a:ea typeface="Calibri"/>
                      </a:endParaRPr>
                    </a:p>
                  </a:txBody>
                  <a:tcPr marL="68580" marR="68580" marT="0" marB="0"/>
                </a:tc>
                <a:tc>
                  <a:txBody>
                    <a:bodyPr/>
                    <a:lstStyle/>
                    <a:p>
                      <a:pPr marL="91440" marR="0" algn="ctr">
                        <a:lnSpc>
                          <a:spcPct val="115000"/>
                        </a:lnSpc>
                        <a:spcBef>
                          <a:spcPts val="0"/>
                        </a:spcBef>
                        <a:spcAft>
                          <a:spcPts val="0"/>
                        </a:spcAft>
                      </a:pPr>
                      <a:r>
                        <a:rPr lang="en-US" sz="3200" dirty="0">
                          <a:latin typeface="Times New Roman"/>
                          <a:ea typeface="Times New Roman"/>
                        </a:rPr>
                        <a:t>60</a:t>
                      </a:r>
                      <a:endParaRPr lang="en-US" sz="3600" dirty="0">
                        <a:latin typeface="Times New Roman"/>
                        <a:ea typeface="Calibri"/>
                      </a:endParaRPr>
                    </a:p>
                  </a:txBody>
                  <a:tcPr marL="68580" marR="68580" marT="0" marB="0"/>
                </a:tc>
                <a:tc>
                  <a:txBody>
                    <a:bodyPr/>
                    <a:lstStyle/>
                    <a:p>
                      <a:pPr marL="91440" marR="0" algn="ctr">
                        <a:lnSpc>
                          <a:spcPct val="115000"/>
                        </a:lnSpc>
                        <a:spcBef>
                          <a:spcPts val="0"/>
                        </a:spcBef>
                        <a:spcAft>
                          <a:spcPts val="0"/>
                        </a:spcAft>
                      </a:pPr>
                      <a:r>
                        <a:rPr lang="en-US" sz="3200" dirty="0">
                          <a:latin typeface="Times New Roman"/>
                          <a:ea typeface="Times New Roman"/>
                        </a:rPr>
                        <a:t>2 -5 </a:t>
                      </a:r>
                      <a:endParaRPr lang="en-US" sz="3600" dirty="0">
                        <a:latin typeface="Times New Roman"/>
                        <a:ea typeface="Calibri"/>
                      </a:endParaRPr>
                    </a:p>
                  </a:txBody>
                  <a:tcPr marL="68580" marR="68580" marT="0" marB="0"/>
                </a:tc>
                <a:tc>
                  <a:txBody>
                    <a:bodyPr/>
                    <a:lstStyle/>
                    <a:p>
                      <a:pPr marL="91440" marR="0" algn="ctr">
                        <a:lnSpc>
                          <a:spcPct val="115000"/>
                        </a:lnSpc>
                        <a:spcBef>
                          <a:spcPts val="0"/>
                        </a:spcBef>
                        <a:spcAft>
                          <a:spcPts val="0"/>
                        </a:spcAft>
                      </a:pPr>
                      <a:r>
                        <a:rPr lang="en-US" sz="3200" dirty="0">
                          <a:latin typeface="Times New Roman"/>
                          <a:ea typeface="Times New Roman"/>
                        </a:rPr>
                        <a:t>3,55 ± </a:t>
                      </a:r>
                      <a:r>
                        <a:rPr lang="en-US" sz="3200" dirty="0" smtClean="0">
                          <a:latin typeface="Times New Roman"/>
                          <a:ea typeface="Times New Roman"/>
                        </a:rPr>
                        <a:t>0,57</a:t>
                      </a:r>
                      <a:endParaRPr lang="en-US" sz="3600" dirty="0">
                        <a:latin typeface="Times New Roman"/>
                        <a:ea typeface="Calibri"/>
                      </a:endParaRPr>
                    </a:p>
                  </a:txBody>
                  <a:tcPr marL="68580" marR="68580" marT="0" marB="0"/>
                </a:tc>
              </a:tr>
            </a:tbl>
          </a:graphicData>
        </a:graphic>
      </p:graphicFrame>
      <p:sp>
        <p:nvSpPr>
          <p:cNvPr id="3073" name="Rectangle 1"/>
          <p:cNvSpPr>
            <a:spLocks noChangeArrowheads="1"/>
          </p:cNvSpPr>
          <p:nvPr/>
        </p:nvSpPr>
        <p:spPr bwMode="auto">
          <a:xfrm>
            <a:off x="0" y="1295400"/>
            <a:ext cx="8598829"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Bảng </a:t>
            </a:r>
            <a:r>
              <a:rPr lang="en-US" sz="2800" i="1" dirty="0" smtClean="0">
                <a:latin typeface="Times New Roman" pitchFamily="18" charset="0"/>
                <a:ea typeface="Calibri" pitchFamily="34" charset="0"/>
                <a:cs typeface="Times New Roman" pitchFamily="18" charset="0"/>
              </a:rPr>
              <a:t>6</a:t>
            </a:r>
            <a:r>
              <a:rPr kumimoji="0" lang="en-US"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Thời gian hồi tỉnh sau nội soi  nhóm nghiên cứu</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9217" name="Rectangle 1"/>
          <p:cNvSpPr>
            <a:spLocks noChangeArrowheads="1"/>
          </p:cNvSpPr>
          <p:nvPr/>
        </p:nvSpPr>
        <p:spPr bwMode="auto">
          <a:xfrm>
            <a:off x="304800" y="4495800"/>
            <a:ext cx="8458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Nguyễn Quốc kính: 3,65 ± 2,67 phút.</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600" dirty="0" smtClean="0">
                <a:solidFill>
                  <a:schemeClr val="tx2"/>
                </a:solidFill>
                <a:latin typeface="Times New Roman" pitchFamily="18" charset="0"/>
                <a:cs typeface="Times New Roman" pitchFamily="18" charset="0"/>
              </a:rPr>
              <a:t>KẾT QUẢ VÀ BÀN LUẬN</a:t>
            </a:r>
            <a:endParaRPr lang="en-US" sz="3600" dirty="0"/>
          </a:p>
        </p:txBody>
      </p:sp>
      <p:graphicFrame>
        <p:nvGraphicFramePr>
          <p:cNvPr id="5" name="Content Placeholder 4"/>
          <p:cNvGraphicFramePr>
            <a:graphicFrameLocks noGrp="1"/>
          </p:cNvGraphicFramePr>
          <p:nvPr>
            <p:ph idx="1"/>
          </p:nvPr>
        </p:nvGraphicFramePr>
        <p:xfrm>
          <a:off x="457200" y="1676398"/>
          <a:ext cx="8229600" cy="3581404"/>
        </p:xfrm>
        <a:graphic>
          <a:graphicData uri="http://schemas.openxmlformats.org/drawingml/2006/table">
            <a:tbl>
              <a:tblPr firstRow="1" bandRow="1">
                <a:tableStyleId>{5C22544A-7EE6-4342-B048-85BDC9FD1C3A}</a:tableStyleId>
              </a:tblPr>
              <a:tblGrid>
                <a:gridCol w="2743200"/>
                <a:gridCol w="2743200"/>
                <a:gridCol w="2743200"/>
              </a:tblGrid>
              <a:tr h="894850">
                <a:tc>
                  <a:txBody>
                    <a:bodyPr/>
                    <a:lstStyle/>
                    <a:p>
                      <a:endParaRPr lang="en-US" sz="4000" dirty="0"/>
                    </a:p>
                  </a:txBody>
                  <a:tcPr/>
                </a:tc>
                <a:tc>
                  <a:txBody>
                    <a:bodyPr/>
                    <a:lstStyle/>
                    <a:p>
                      <a:pPr marL="0" marR="0" algn="ctr">
                        <a:lnSpc>
                          <a:spcPct val="115000"/>
                        </a:lnSpc>
                        <a:spcBef>
                          <a:spcPts val="0"/>
                        </a:spcBef>
                        <a:spcAft>
                          <a:spcPts val="0"/>
                        </a:spcAft>
                      </a:pPr>
                      <a:r>
                        <a:rPr lang="en-US" sz="2800" spc="-20" dirty="0">
                          <a:latin typeface="Times New Roman"/>
                          <a:ea typeface="Times New Roman"/>
                        </a:rPr>
                        <a:t>SL</a:t>
                      </a:r>
                      <a:endParaRPr lang="en-US" sz="32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800" spc="-20" dirty="0">
                          <a:latin typeface="Times New Roman"/>
                          <a:ea typeface="Times New Roman"/>
                        </a:rPr>
                        <a:t>%</a:t>
                      </a:r>
                      <a:endParaRPr lang="en-US" sz="3200" dirty="0">
                        <a:latin typeface="Times New Roman"/>
                        <a:ea typeface="Calibri"/>
                      </a:endParaRPr>
                    </a:p>
                  </a:txBody>
                  <a:tcPr marL="68580" marR="68580" marT="0" marB="0"/>
                </a:tc>
              </a:tr>
              <a:tr h="610591">
                <a:tc>
                  <a:txBody>
                    <a:bodyPr/>
                    <a:lstStyle/>
                    <a:p>
                      <a:pPr marL="0" marR="0" algn="ctr">
                        <a:lnSpc>
                          <a:spcPct val="115000"/>
                        </a:lnSpc>
                        <a:spcBef>
                          <a:spcPts val="0"/>
                        </a:spcBef>
                        <a:spcAft>
                          <a:spcPts val="0"/>
                        </a:spcAft>
                      </a:pPr>
                      <a:r>
                        <a:rPr lang="en-US" sz="2400" baseline="0" dirty="0" smtClean="0">
                          <a:latin typeface="Times New Roman"/>
                          <a:ea typeface="Calibri"/>
                        </a:rPr>
                        <a:t>Nhẹ (Minimal)</a:t>
                      </a:r>
                    </a:p>
                  </a:txBody>
                  <a:tcPr/>
                </a:tc>
                <a:tc>
                  <a:txBody>
                    <a:bodyPr/>
                    <a:lstStyle/>
                    <a:p>
                      <a:pPr algn="ctr"/>
                      <a:r>
                        <a:rPr lang="en-US" sz="2400" dirty="0" smtClean="0">
                          <a:latin typeface="Times New Roman" pitchFamily="18" charset="0"/>
                          <a:cs typeface="Times New Roman" pitchFamily="18" charset="0"/>
                        </a:rPr>
                        <a:t>0,0</a:t>
                      </a:r>
                      <a:endParaRPr lang="en-US" sz="2400" dirty="0">
                        <a:latin typeface="Times New Roman" pitchFamily="18" charset="0"/>
                        <a:cs typeface="Times New Roman" pitchFamily="18" charset="0"/>
                      </a:endParaRPr>
                    </a:p>
                  </a:txBody>
                  <a:tcPr/>
                </a:tc>
                <a:tc>
                  <a:txBody>
                    <a:bodyPr/>
                    <a:lstStyle/>
                    <a:p>
                      <a:pPr algn="ctr"/>
                      <a:r>
                        <a:rPr lang="en-US" sz="2400" dirty="0" smtClean="0">
                          <a:latin typeface="Times New Roman" pitchFamily="18" charset="0"/>
                          <a:cs typeface="Times New Roman" pitchFamily="18" charset="0"/>
                        </a:rPr>
                        <a:t>0,0</a:t>
                      </a:r>
                      <a:endParaRPr lang="en-US" sz="2400" dirty="0">
                        <a:latin typeface="Times New Roman" pitchFamily="18" charset="0"/>
                        <a:cs typeface="Times New Roman" pitchFamily="18" charset="0"/>
                      </a:endParaRPr>
                    </a:p>
                  </a:txBody>
                  <a:tcPr/>
                </a:tc>
              </a:tr>
              <a:tr h="493871">
                <a:tc>
                  <a:txBody>
                    <a:bodyPr/>
                    <a:lstStyle/>
                    <a:p>
                      <a:pPr marL="0" marR="0" algn="ctr">
                        <a:lnSpc>
                          <a:spcPct val="115000"/>
                        </a:lnSpc>
                        <a:spcBef>
                          <a:spcPts val="0"/>
                        </a:spcBef>
                        <a:spcAft>
                          <a:spcPts val="0"/>
                        </a:spcAft>
                      </a:pPr>
                      <a:r>
                        <a:rPr lang="en-US" sz="2400" spc="-20" dirty="0">
                          <a:solidFill>
                            <a:srgbClr val="FF0000"/>
                          </a:solidFill>
                          <a:latin typeface="Times New Roman"/>
                          <a:ea typeface="Times New Roman"/>
                        </a:rPr>
                        <a:t>Vừa ( Moderate)</a:t>
                      </a:r>
                      <a:endParaRPr lang="en-US" sz="2800" dirty="0">
                        <a:solidFill>
                          <a:srgbClr val="FF0000"/>
                        </a:solidFill>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dirty="0">
                          <a:solidFill>
                            <a:srgbClr val="FF0000"/>
                          </a:solidFill>
                          <a:latin typeface="Times New Roman"/>
                          <a:ea typeface="Times New Roman"/>
                        </a:rPr>
                        <a:t>53</a:t>
                      </a:r>
                      <a:endParaRPr lang="en-US" sz="2800" dirty="0">
                        <a:solidFill>
                          <a:srgbClr val="FF0000"/>
                        </a:solidFill>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a:solidFill>
                            <a:srgbClr val="FF0000"/>
                          </a:solidFill>
                          <a:latin typeface="Times New Roman"/>
                          <a:ea typeface="Times New Roman"/>
                        </a:rPr>
                        <a:t>88,3</a:t>
                      </a:r>
                      <a:endParaRPr lang="en-US" sz="2800">
                        <a:solidFill>
                          <a:srgbClr val="FF0000"/>
                        </a:solidFill>
                        <a:latin typeface="Times New Roman"/>
                        <a:ea typeface="Calibri"/>
                      </a:endParaRPr>
                    </a:p>
                  </a:txBody>
                  <a:tcPr marL="68580" marR="68580" marT="0" marB="0"/>
                </a:tc>
              </a:tr>
              <a:tr h="512079">
                <a:tc>
                  <a:txBody>
                    <a:bodyPr/>
                    <a:lstStyle/>
                    <a:p>
                      <a:pPr marL="0" marR="0" algn="ctr">
                        <a:lnSpc>
                          <a:spcPct val="115000"/>
                        </a:lnSpc>
                        <a:spcBef>
                          <a:spcPts val="0"/>
                        </a:spcBef>
                        <a:spcAft>
                          <a:spcPts val="0"/>
                        </a:spcAft>
                      </a:pPr>
                      <a:r>
                        <a:rPr lang="en-US" sz="2400" spc="-20">
                          <a:solidFill>
                            <a:srgbClr val="FF0000"/>
                          </a:solidFill>
                          <a:latin typeface="Times New Roman"/>
                          <a:ea typeface="Times New Roman"/>
                        </a:rPr>
                        <a:t>Sâu (Deep)</a:t>
                      </a:r>
                      <a:endParaRPr lang="en-US" sz="2800">
                        <a:solidFill>
                          <a:srgbClr val="FF0000"/>
                        </a:solidFill>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dirty="0">
                          <a:solidFill>
                            <a:srgbClr val="FF0000"/>
                          </a:solidFill>
                          <a:latin typeface="Times New Roman"/>
                          <a:ea typeface="Times New Roman"/>
                        </a:rPr>
                        <a:t>7</a:t>
                      </a:r>
                      <a:endParaRPr lang="en-US" sz="2800" dirty="0">
                        <a:solidFill>
                          <a:srgbClr val="FF0000"/>
                        </a:solidFill>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dirty="0">
                          <a:solidFill>
                            <a:srgbClr val="FF0000"/>
                          </a:solidFill>
                          <a:latin typeface="Times New Roman"/>
                          <a:ea typeface="Times New Roman"/>
                        </a:rPr>
                        <a:t>11,7</a:t>
                      </a:r>
                      <a:endParaRPr lang="en-US" sz="2800" dirty="0">
                        <a:solidFill>
                          <a:srgbClr val="FF0000"/>
                        </a:solidFill>
                        <a:latin typeface="Times New Roman"/>
                        <a:ea typeface="Calibri"/>
                      </a:endParaRPr>
                    </a:p>
                  </a:txBody>
                  <a:tcPr marL="68580" marR="68580" marT="0" marB="0"/>
                </a:tc>
              </a:tr>
              <a:tr h="576142">
                <a:tc>
                  <a:txBody>
                    <a:bodyPr/>
                    <a:lstStyle/>
                    <a:p>
                      <a:pPr marL="0" marR="0" algn="ctr">
                        <a:lnSpc>
                          <a:spcPct val="115000"/>
                        </a:lnSpc>
                        <a:spcBef>
                          <a:spcPts val="0"/>
                        </a:spcBef>
                        <a:spcAft>
                          <a:spcPts val="0"/>
                        </a:spcAft>
                      </a:pPr>
                      <a:r>
                        <a:rPr lang="en-US" sz="2800" baseline="0" dirty="0" smtClean="0">
                          <a:latin typeface="Times New Roman"/>
                          <a:ea typeface="Calibri"/>
                        </a:rPr>
                        <a:t>Mê (Anesthesia)</a:t>
                      </a:r>
                    </a:p>
                  </a:txBody>
                  <a:tcPr marL="68580" marR="68580" marT="0" marB="0"/>
                </a:tc>
                <a:tc>
                  <a:txBody>
                    <a:bodyPr/>
                    <a:lstStyle/>
                    <a:p>
                      <a:pPr marL="0" marR="0" algn="ctr">
                        <a:lnSpc>
                          <a:spcPct val="115000"/>
                        </a:lnSpc>
                        <a:spcBef>
                          <a:spcPts val="0"/>
                        </a:spcBef>
                        <a:spcAft>
                          <a:spcPts val="0"/>
                        </a:spcAft>
                      </a:pPr>
                      <a:r>
                        <a:rPr lang="en-US" sz="2800" dirty="0" smtClean="0">
                          <a:latin typeface="Times New Roman"/>
                          <a:ea typeface="Calibri"/>
                        </a:rPr>
                        <a:t>0,0</a:t>
                      </a:r>
                      <a:endParaRPr lang="en-US" sz="28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dirty="0" smtClean="0">
                          <a:latin typeface="Times New Roman"/>
                          <a:ea typeface="Times New Roman"/>
                        </a:rPr>
                        <a:t>0,0</a:t>
                      </a:r>
                      <a:endParaRPr lang="en-US" sz="2800" dirty="0">
                        <a:latin typeface="Times New Roman"/>
                        <a:ea typeface="Calibri"/>
                      </a:endParaRPr>
                    </a:p>
                  </a:txBody>
                  <a:tcPr marL="68580" marR="68580" marT="0" marB="0"/>
                </a:tc>
              </a:tr>
              <a:tr h="493871">
                <a:tc>
                  <a:txBody>
                    <a:bodyPr/>
                    <a:lstStyle/>
                    <a:p>
                      <a:pPr marL="0" marR="0" algn="ctr">
                        <a:lnSpc>
                          <a:spcPct val="115000"/>
                        </a:lnSpc>
                        <a:spcBef>
                          <a:spcPts val="0"/>
                        </a:spcBef>
                        <a:spcAft>
                          <a:spcPts val="0"/>
                        </a:spcAft>
                      </a:pPr>
                      <a:r>
                        <a:rPr lang="en-US" sz="2400" spc="-20" dirty="0">
                          <a:latin typeface="Times New Roman"/>
                          <a:ea typeface="Times New Roman"/>
                        </a:rPr>
                        <a:t>Tổng</a:t>
                      </a:r>
                      <a:endParaRPr lang="en-US" sz="28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dirty="0">
                          <a:latin typeface="Times New Roman"/>
                          <a:ea typeface="Times New Roman"/>
                        </a:rPr>
                        <a:t>60</a:t>
                      </a:r>
                      <a:endParaRPr lang="en-US" sz="28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dirty="0">
                          <a:latin typeface="Times New Roman"/>
                          <a:ea typeface="Times New Roman"/>
                        </a:rPr>
                        <a:t>100</a:t>
                      </a:r>
                      <a:endParaRPr lang="en-US" sz="2800" dirty="0">
                        <a:latin typeface="Times New Roman"/>
                        <a:ea typeface="Calibri"/>
                      </a:endParaRPr>
                    </a:p>
                  </a:txBody>
                  <a:tcPr marL="68580" marR="68580" marT="0" marB="0"/>
                </a:tc>
              </a:tr>
            </a:tbl>
          </a:graphicData>
        </a:graphic>
      </p:graphicFrame>
      <p:sp>
        <p:nvSpPr>
          <p:cNvPr id="2049" name="Rectangle 1"/>
          <p:cNvSpPr>
            <a:spLocks noChangeArrowheads="1"/>
          </p:cNvSpPr>
          <p:nvPr/>
        </p:nvSpPr>
        <p:spPr bwMode="auto">
          <a:xfrm>
            <a:off x="228600" y="990600"/>
            <a:ext cx="89154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Bảng 7: Đánh giá mức độ an thần của nhóm dùng</a:t>
            </a:r>
            <a:r>
              <a:rPr kumimoji="0" lang="en-US" sz="2800" b="0"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en-US"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propofol</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600" dirty="0" smtClean="0">
                <a:solidFill>
                  <a:schemeClr val="tx2"/>
                </a:solidFill>
                <a:latin typeface="Times New Roman" pitchFamily="18" charset="0"/>
                <a:cs typeface="Times New Roman" pitchFamily="18" charset="0"/>
              </a:rPr>
              <a:t>KẾT QUẢ VÀ BÀN LUẬN</a:t>
            </a:r>
            <a:endParaRPr lang="en-US" sz="3600" dirty="0"/>
          </a:p>
        </p:txBody>
      </p:sp>
      <p:graphicFrame>
        <p:nvGraphicFramePr>
          <p:cNvPr id="4" name="Chart 3"/>
          <p:cNvGraphicFramePr/>
          <p:nvPr/>
        </p:nvGraphicFramePr>
        <p:xfrm>
          <a:off x="609600" y="1524000"/>
          <a:ext cx="7924800" cy="32766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685800" y="4953000"/>
            <a:ext cx="7772400" cy="461665"/>
          </a:xfrm>
          <a:prstGeom prst="rect">
            <a:avLst/>
          </a:prstGeom>
        </p:spPr>
        <p:txBody>
          <a:bodyPr wrap="square">
            <a:spAutoFit/>
          </a:bodyPr>
          <a:lstStyle/>
          <a:p>
            <a:r>
              <a:rPr lang="en-US" sz="2400" i="1" dirty="0" smtClean="0">
                <a:latin typeface="Times New Roman" pitchFamily="18" charset="0"/>
                <a:cs typeface="Times New Roman" pitchFamily="18" charset="0"/>
              </a:rPr>
              <a:t>        Biểu đồ 1: Biến đổi mạch trước trong và sau nội soi </a:t>
            </a:r>
            <a:endParaRPr lang="en-US" sz="2400" dirty="0">
              <a:latin typeface="Times New Roman" pitchFamily="18" charset="0"/>
              <a:cs typeface="Times New Roman" pitchFamily="18" charset="0"/>
            </a:endParaRPr>
          </a:p>
        </p:txBody>
      </p:sp>
      <p:sp>
        <p:nvSpPr>
          <p:cNvPr id="6" name="Rectangle 5"/>
          <p:cNvSpPr/>
          <p:nvPr/>
        </p:nvSpPr>
        <p:spPr>
          <a:xfrm>
            <a:off x="1143000" y="1066800"/>
            <a:ext cx="1371599" cy="369332"/>
          </a:xfrm>
          <a:prstGeom prst="rect">
            <a:avLst/>
          </a:prstGeom>
        </p:spPr>
        <p:txBody>
          <a:bodyPr wrap="square">
            <a:spAutoFit/>
          </a:bodyPr>
          <a:lstStyle/>
          <a:p>
            <a:r>
              <a:rPr lang="en-US" dirty="0" smtClean="0"/>
              <a:t>(Lần/phút)</a:t>
            </a:r>
          </a:p>
        </p:txBody>
      </p:sp>
      <p:sp>
        <p:nvSpPr>
          <p:cNvPr id="7169" name="Rectangle 1"/>
          <p:cNvSpPr>
            <a:spLocks noChangeArrowheads="1"/>
          </p:cNvSpPr>
          <p:nvPr/>
        </p:nvSpPr>
        <p:spPr bwMode="auto">
          <a:xfrm>
            <a:off x="0" y="5562600"/>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Nguyễn Thanh Oánh : </a:t>
            </a:r>
            <a:r>
              <a:rPr kumimoji="0" lang="vi-VN"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Nhịp tim của bệnh nhân nhóm 1 ổn định trong thủ thuật.</a:t>
            </a:r>
            <a:endParaRPr kumimoji="0" lang="vi-VN"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600" dirty="0" smtClean="0">
                <a:solidFill>
                  <a:schemeClr val="tx2"/>
                </a:solidFill>
                <a:latin typeface="Times New Roman" pitchFamily="18" charset="0"/>
                <a:cs typeface="Times New Roman" pitchFamily="18" charset="0"/>
              </a:rPr>
              <a:t>KẾT QUẢ VÀ BÀN LUẬN</a:t>
            </a:r>
            <a:endParaRPr lang="en-US" sz="3600" dirty="0"/>
          </a:p>
        </p:txBody>
      </p:sp>
      <p:graphicFrame>
        <p:nvGraphicFramePr>
          <p:cNvPr id="4" name="Chart 3"/>
          <p:cNvGraphicFramePr/>
          <p:nvPr/>
        </p:nvGraphicFramePr>
        <p:xfrm>
          <a:off x="381000" y="1219200"/>
          <a:ext cx="8382000" cy="3200400"/>
        </p:xfrm>
        <a:graphic>
          <a:graphicData uri="http://schemas.openxmlformats.org/drawingml/2006/chart">
            <c:chart xmlns:c="http://schemas.openxmlformats.org/drawingml/2006/chart" xmlns:r="http://schemas.openxmlformats.org/officeDocument/2006/relationships" r:id="rId2"/>
          </a:graphicData>
        </a:graphic>
      </p:graphicFrame>
      <p:sp>
        <p:nvSpPr>
          <p:cNvPr id="30721" name="Rectangle 1"/>
          <p:cNvSpPr>
            <a:spLocks noChangeArrowheads="1"/>
          </p:cNvSpPr>
          <p:nvPr/>
        </p:nvSpPr>
        <p:spPr bwMode="auto">
          <a:xfrm>
            <a:off x="0" y="4419600"/>
            <a:ext cx="89916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Biểu đồ 2: Biến đổi HATT</a:t>
            </a:r>
            <a:r>
              <a:rPr kumimoji="0" lang="en-US" sz="2400" b="0"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(mmHg)</a:t>
            </a:r>
            <a:r>
              <a:rPr kumimoji="0" lang="en-US" sz="2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trước trong và sau nội soi</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762000" y="1066800"/>
            <a:ext cx="1143000" cy="369332"/>
          </a:xfrm>
          <a:prstGeom prst="rect">
            <a:avLst/>
          </a:prstGeom>
        </p:spPr>
        <p:txBody>
          <a:bodyPr wrap="square">
            <a:spAutoFit/>
          </a:bodyPr>
          <a:lstStyle/>
          <a:p>
            <a:r>
              <a:rPr lang="en-US" dirty="0" smtClean="0"/>
              <a:t>mmHg</a:t>
            </a:r>
            <a:endParaRPr lang="en-US" dirty="0"/>
          </a:p>
        </p:txBody>
      </p:sp>
      <p:sp>
        <p:nvSpPr>
          <p:cNvPr id="6" name="Rectangle 5"/>
          <p:cNvSpPr/>
          <p:nvPr/>
        </p:nvSpPr>
        <p:spPr>
          <a:xfrm>
            <a:off x="228600" y="5029200"/>
            <a:ext cx="8153400" cy="369332"/>
          </a:xfrm>
          <a:prstGeom prst="rect">
            <a:avLst/>
          </a:prstGeom>
        </p:spPr>
        <p:txBody>
          <a:bodyPr wrap="square">
            <a:spAutoFit/>
          </a:bodyPr>
          <a:lstStyle/>
          <a:p>
            <a:pPr lvl="0" algn="just" fontAlgn="base">
              <a:spcBef>
                <a:spcPct val="0"/>
              </a:spcBef>
              <a:spcAft>
                <a:spcPct val="0"/>
              </a:spcAft>
            </a:pPr>
            <a:r>
              <a:rPr lang="en-US" dirty="0" smtClean="0">
                <a:solidFill>
                  <a:srgbClr val="333333"/>
                </a:solidFill>
                <a:latin typeface="Times New Roman" pitchFamily="18" charset="0"/>
                <a:ea typeface="Times New Roman" pitchFamily="18" charset="0"/>
                <a:cs typeface="Times New Roman" pitchFamily="18" charset="0"/>
              </a:rPr>
              <a:t>        Nguyễn Thanh Oánh : Huyết áp</a:t>
            </a:r>
            <a:r>
              <a:rPr lang="vi-VN" dirty="0" smtClean="0">
                <a:latin typeface="Times New Roman" pitchFamily="18" charset="0"/>
                <a:ea typeface="Times New Roman" pitchFamily="18" charset="0"/>
                <a:cs typeface="Times New Roman" pitchFamily="18" charset="0"/>
              </a:rPr>
              <a:t> của bệnh nhân nhóm 1 ổn định trong thủ thuật.</a:t>
            </a:r>
            <a:endParaRPr lang="vi-VN" sz="28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600" dirty="0" smtClean="0">
                <a:solidFill>
                  <a:schemeClr val="tx2"/>
                </a:solidFill>
                <a:latin typeface="Times New Roman" pitchFamily="18" charset="0"/>
                <a:cs typeface="Times New Roman" pitchFamily="18" charset="0"/>
              </a:rPr>
              <a:t>KẾT QUẢ VÀ BÀN LUẬN</a:t>
            </a:r>
            <a:endParaRPr lang="en-US" sz="3600" dirty="0"/>
          </a:p>
        </p:txBody>
      </p:sp>
      <p:graphicFrame>
        <p:nvGraphicFramePr>
          <p:cNvPr id="4" name="Content Placeholder 3"/>
          <p:cNvGraphicFramePr>
            <a:graphicFrameLocks noGrp="1"/>
          </p:cNvGraphicFramePr>
          <p:nvPr>
            <p:ph idx="1"/>
          </p:nvPr>
        </p:nvGraphicFramePr>
        <p:xfrm>
          <a:off x="457200" y="1999518"/>
          <a:ext cx="8229600" cy="2724883"/>
        </p:xfrm>
        <a:graphic>
          <a:graphicData uri="http://schemas.openxmlformats.org/drawingml/2006/table">
            <a:tbl>
              <a:tblPr firstRow="1" bandRow="1">
                <a:tableStyleId>{5C22544A-7EE6-4342-B048-85BDC9FD1C3A}</a:tableStyleId>
              </a:tblPr>
              <a:tblGrid>
                <a:gridCol w="2057400"/>
                <a:gridCol w="2057400"/>
                <a:gridCol w="2057400"/>
                <a:gridCol w="2057400"/>
              </a:tblGrid>
              <a:tr h="970341">
                <a:tc>
                  <a:txBody>
                    <a:bodyPr/>
                    <a:lstStyle/>
                    <a:p>
                      <a:pPr marL="0" marR="0" algn="ctr">
                        <a:lnSpc>
                          <a:spcPct val="115000"/>
                        </a:lnSpc>
                        <a:spcBef>
                          <a:spcPts val="0"/>
                        </a:spcBef>
                        <a:spcAft>
                          <a:spcPts val="0"/>
                        </a:spcAft>
                      </a:pPr>
                      <a:endParaRPr lang="en-US" sz="24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dirty="0">
                          <a:latin typeface="Times New Roman"/>
                          <a:ea typeface="Calibri"/>
                        </a:rPr>
                        <a:t>n</a:t>
                      </a:r>
                      <a:endParaRPr lang="en-US" sz="28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a:latin typeface="Times New Roman"/>
                          <a:ea typeface="Calibri"/>
                        </a:rPr>
                        <a:t>Trung bình (%)</a:t>
                      </a:r>
                      <a:endParaRPr lang="en-US" sz="28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a:latin typeface="Times New Roman"/>
                          <a:ea typeface="Calibri"/>
                        </a:rPr>
                        <a:t>p</a:t>
                      </a:r>
                      <a:endParaRPr lang="en-US" sz="2800">
                        <a:latin typeface="Times New Roman"/>
                        <a:ea typeface="Calibri"/>
                      </a:endParaRPr>
                    </a:p>
                  </a:txBody>
                  <a:tcPr marL="68580" marR="68580" marT="0" marB="0"/>
                </a:tc>
              </a:tr>
              <a:tr h="877271">
                <a:tc>
                  <a:txBody>
                    <a:bodyPr/>
                    <a:lstStyle/>
                    <a:p>
                      <a:pPr marL="0" marR="0" algn="ctr">
                        <a:lnSpc>
                          <a:spcPct val="115000"/>
                        </a:lnSpc>
                        <a:spcBef>
                          <a:spcPts val="0"/>
                        </a:spcBef>
                        <a:spcAft>
                          <a:spcPts val="0"/>
                        </a:spcAft>
                      </a:pPr>
                      <a:r>
                        <a:rPr lang="en-US" sz="2400">
                          <a:latin typeface="Times New Roman"/>
                          <a:ea typeface="Calibri"/>
                        </a:rPr>
                        <a:t>Nhóm NC</a:t>
                      </a:r>
                      <a:endParaRPr lang="en-US" sz="28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dirty="0">
                          <a:latin typeface="Times New Roman"/>
                          <a:ea typeface="Calibri"/>
                        </a:rPr>
                        <a:t>60</a:t>
                      </a:r>
                      <a:endParaRPr lang="en-US" sz="28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dirty="0">
                          <a:latin typeface="Times New Roman"/>
                          <a:ea typeface="Calibri"/>
                        </a:rPr>
                        <a:t>99.55 ± 0.50</a:t>
                      </a:r>
                      <a:endParaRPr lang="en-US" sz="2800" dirty="0">
                        <a:latin typeface="Times New Roman"/>
                        <a:ea typeface="Calibri"/>
                      </a:endParaRPr>
                    </a:p>
                  </a:txBody>
                  <a:tcPr marL="68580" marR="68580" marT="0" marB="0"/>
                </a:tc>
                <a:tc rowSpan="2">
                  <a:txBody>
                    <a:bodyPr/>
                    <a:lstStyle/>
                    <a:p>
                      <a:pPr marL="0" marR="0" algn="ctr">
                        <a:lnSpc>
                          <a:spcPct val="115000"/>
                        </a:lnSpc>
                        <a:spcBef>
                          <a:spcPts val="0"/>
                        </a:spcBef>
                        <a:spcAft>
                          <a:spcPts val="0"/>
                        </a:spcAft>
                      </a:pPr>
                      <a:endParaRPr lang="en-US" sz="2400" dirty="0" smtClean="0">
                        <a:latin typeface="Times New Roman"/>
                        <a:ea typeface="Calibri"/>
                      </a:endParaRPr>
                    </a:p>
                    <a:p>
                      <a:pPr marL="0" marR="0" algn="ctr">
                        <a:lnSpc>
                          <a:spcPct val="115000"/>
                        </a:lnSpc>
                        <a:spcBef>
                          <a:spcPts val="0"/>
                        </a:spcBef>
                        <a:spcAft>
                          <a:spcPts val="0"/>
                        </a:spcAft>
                      </a:pPr>
                      <a:r>
                        <a:rPr lang="en-US" sz="2400" dirty="0" smtClean="0">
                          <a:latin typeface="Times New Roman"/>
                          <a:ea typeface="Calibri"/>
                        </a:rPr>
                        <a:t>&gt; </a:t>
                      </a:r>
                      <a:r>
                        <a:rPr lang="en-US" sz="2400" dirty="0">
                          <a:latin typeface="Times New Roman"/>
                          <a:ea typeface="Calibri"/>
                        </a:rPr>
                        <a:t>0.05</a:t>
                      </a:r>
                      <a:endParaRPr lang="en-US" sz="2800" dirty="0">
                        <a:latin typeface="Times New Roman"/>
                        <a:ea typeface="Calibri"/>
                      </a:endParaRPr>
                    </a:p>
                  </a:txBody>
                  <a:tcPr marL="68580" marR="68580" marT="0" marB="0"/>
                </a:tc>
              </a:tr>
              <a:tr h="877271">
                <a:tc>
                  <a:txBody>
                    <a:bodyPr/>
                    <a:lstStyle/>
                    <a:p>
                      <a:pPr marL="0" marR="0" algn="ctr">
                        <a:lnSpc>
                          <a:spcPct val="115000"/>
                        </a:lnSpc>
                        <a:spcBef>
                          <a:spcPts val="0"/>
                        </a:spcBef>
                        <a:spcAft>
                          <a:spcPts val="0"/>
                        </a:spcAft>
                      </a:pPr>
                      <a:r>
                        <a:rPr lang="en-US" sz="2400">
                          <a:latin typeface="Times New Roman"/>
                          <a:ea typeface="Calibri"/>
                        </a:rPr>
                        <a:t>Nhóm chứng</a:t>
                      </a:r>
                      <a:endParaRPr lang="en-US" sz="28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a:latin typeface="Times New Roman"/>
                          <a:ea typeface="Calibri"/>
                        </a:rPr>
                        <a:t>60</a:t>
                      </a:r>
                      <a:endParaRPr lang="en-US" sz="28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dirty="0">
                          <a:latin typeface="Times New Roman"/>
                          <a:ea typeface="Calibri"/>
                        </a:rPr>
                        <a:t>99.54 ± 0.50</a:t>
                      </a:r>
                      <a:endParaRPr lang="en-US" sz="2800" dirty="0">
                        <a:latin typeface="Times New Roman"/>
                        <a:ea typeface="Calibri"/>
                      </a:endParaRPr>
                    </a:p>
                  </a:txBody>
                  <a:tcPr marL="68580" marR="68580" marT="0" marB="0"/>
                </a:tc>
                <a:tc vMerge="1">
                  <a:txBody>
                    <a:bodyPr/>
                    <a:lstStyle/>
                    <a:p>
                      <a:endParaRPr lang="en-US"/>
                    </a:p>
                  </a:txBody>
                  <a:tcPr/>
                </a:tc>
              </a:tr>
            </a:tbl>
          </a:graphicData>
        </a:graphic>
      </p:graphicFrame>
      <p:sp>
        <p:nvSpPr>
          <p:cNvPr id="31745" name="Rectangle 1"/>
          <p:cNvSpPr>
            <a:spLocks noChangeArrowheads="1"/>
          </p:cNvSpPr>
          <p:nvPr/>
        </p:nvSpPr>
        <p:spPr bwMode="auto">
          <a:xfrm>
            <a:off x="0" y="1066800"/>
            <a:ext cx="86868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Bảng 8: </a:t>
            </a: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Biến đổi SpO</a:t>
            </a:r>
            <a:r>
              <a:rPr kumimoji="0" lang="en-US" sz="28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 </a:t>
            </a: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của hai nhóm nghiên cứu</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533400" y="5257800"/>
            <a:ext cx="7772399" cy="400110"/>
          </a:xfrm>
          <a:prstGeom prst="rect">
            <a:avLst/>
          </a:prstGeom>
        </p:spPr>
        <p:txBody>
          <a:bodyPr wrap="square">
            <a:spAutoFit/>
          </a:bodyPr>
          <a:lstStyle/>
          <a:p>
            <a:r>
              <a:rPr lang="en-US" dirty="0" smtClean="0"/>
              <a:t>Theo </a:t>
            </a:r>
            <a:r>
              <a:rPr lang="en-US" sz="2000" dirty="0" smtClean="0"/>
              <a:t>Cohen tỉ lệ suy hô hấp thoáng qua là 9%.</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600" dirty="0" smtClean="0">
                <a:solidFill>
                  <a:schemeClr val="tx2"/>
                </a:solidFill>
                <a:latin typeface="Times New Roman" pitchFamily="18" charset="0"/>
                <a:cs typeface="Times New Roman" pitchFamily="18" charset="0"/>
              </a:rPr>
              <a:t>KẾT QUẢ VÀ BÀN LUẬN</a:t>
            </a:r>
            <a:endParaRPr lang="en-US" sz="3600" dirty="0"/>
          </a:p>
        </p:txBody>
      </p:sp>
      <p:graphicFrame>
        <p:nvGraphicFramePr>
          <p:cNvPr id="4" name="Content Placeholder 3"/>
          <p:cNvGraphicFramePr>
            <a:graphicFrameLocks noGrp="1"/>
          </p:cNvGraphicFramePr>
          <p:nvPr>
            <p:ph idx="1"/>
          </p:nvPr>
        </p:nvGraphicFramePr>
        <p:xfrm>
          <a:off x="457200" y="1752600"/>
          <a:ext cx="8229600" cy="3657600"/>
        </p:xfrm>
        <a:graphic>
          <a:graphicData uri="http://schemas.openxmlformats.org/drawingml/2006/table">
            <a:tbl>
              <a:tblPr firstRow="1" bandRow="1">
                <a:tableStyleId>{5C22544A-7EE6-4342-B048-85BDC9FD1C3A}</a:tableStyleId>
              </a:tblPr>
              <a:tblGrid>
                <a:gridCol w="3581400"/>
                <a:gridCol w="1219200"/>
                <a:gridCol w="1219200"/>
                <a:gridCol w="1143000"/>
                <a:gridCol w="1066800"/>
              </a:tblGrid>
              <a:tr h="548640">
                <a:tc rowSpan="2">
                  <a:txBody>
                    <a:bodyPr/>
                    <a:lstStyle/>
                    <a:p>
                      <a:pPr marL="0" marR="0" algn="ctr">
                        <a:lnSpc>
                          <a:spcPct val="115000"/>
                        </a:lnSpc>
                        <a:spcBef>
                          <a:spcPts val="0"/>
                        </a:spcBef>
                        <a:spcAft>
                          <a:spcPts val="0"/>
                        </a:spcAft>
                      </a:pPr>
                      <a:endParaRPr lang="en-US" sz="2000" spc="-20" dirty="0">
                        <a:latin typeface="Times New Roman"/>
                        <a:ea typeface="Times New Roman"/>
                      </a:endParaRPr>
                    </a:p>
                  </a:txBody>
                  <a:tcPr marL="68580" marR="68580" marT="0" marB="0"/>
                </a:tc>
                <a:tc gridSpan="2">
                  <a:txBody>
                    <a:bodyPr/>
                    <a:lstStyle/>
                    <a:p>
                      <a:pPr marL="0" marR="0" algn="ctr">
                        <a:lnSpc>
                          <a:spcPct val="115000"/>
                        </a:lnSpc>
                        <a:spcBef>
                          <a:spcPts val="0"/>
                        </a:spcBef>
                        <a:spcAft>
                          <a:spcPts val="0"/>
                        </a:spcAft>
                      </a:pPr>
                      <a:r>
                        <a:rPr lang="en-US" sz="2000" spc="-20" dirty="0">
                          <a:latin typeface="Times New Roman"/>
                          <a:ea typeface="Times New Roman"/>
                        </a:rPr>
                        <a:t>NHóm NC</a:t>
                      </a:r>
                      <a:endParaRPr lang="en-US" sz="2400" dirty="0">
                        <a:latin typeface="Times New Roman"/>
                        <a:ea typeface="Calibri"/>
                      </a:endParaRPr>
                    </a:p>
                  </a:txBody>
                  <a:tcPr marL="68580" marR="68580" marT="0" marB="0"/>
                </a:tc>
                <a:tc hMerge="1">
                  <a:txBody>
                    <a:bodyPr/>
                    <a:lstStyle/>
                    <a:p>
                      <a:endParaRPr lang="en-US"/>
                    </a:p>
                  </a:txBody>
                  <a:tcPr/>
                </a:tc>
                <a:tc gridSpan="2">
                  <a:txBody>
                    <a:bodyPr/>
                    <a:lstStyle/>
                    <a:p>
                      <a:pPr marL="0" marR="0" algn="ctr">
                        <a:lnSpc>
                          <a:spcPct val="115000"/>
                        </a:lnSpc>
                        <a:spcBef>
                          <a:spcPts val="0"/>
                        </a:spcBef>
                        <a:spcAft>
                          <a:spcPts val="0"/>
                        </a:spcAft>
                      </a:pPr>
                      <a:r>
                        <a:rPr lang="en-US" sz="2000" spc="-20">
                          <a:latin typeface="Times New Roman"/>
                          <a:ea typeface="Times New Roman"/>
                        </a:rPr>
                        <a:t>Nhóm Chứng</a:t>
                      </a:r>
                      <a:endParaRPr lang="en-US" sz="2400">
                        <a:latin typeface="Times New Roman"/>
                        <a:ea typeface="Calibri"/>
                      </a:endParaRPr>
                    </a:p>
                  </a:txBody>
                  <a:tcPr marL="68580" marR="68580" marT="0" marB="0"/>
                </a:tc>
                <a:tc hMerge="1">
                  <a:txBody>
                    <a:bodyPr/>
                    <a:lstStyle/>
                    <a:p>
                      <a:endParaRPr lang="en-US"/>
                    </a:p>
                  </a:txBody>
                  <a:tcPr/>
                </a:tc>
              </a:tr>
              <a:tr h="640080">
                <a:tc vMerge="1">
                  <a:txBody>
                    <a:bodyPr/>
                    <a:lstStyle/>
                    <a:p>
                      <a:endParaRPr lang="en-US"/>
                    </a:p>
                  </a:txBody>
                  <a:tcPr/>
                </a:tc>
                <a:tc>
                  <a:txBody>
                    <a:bodyPr/>
                    <a:lstStyle/>
                    <a:p>
                      <a:pPr marL="0" marR="0" algn="ctr">
                        <a:lnSpc>
                          <a:spcPct val="115000"/>
                        </a:lnSpc>
                        <a:spcBef>
                          <a:spcPts val="0"/>
                        </a:spcBef>
                        <a:spcAft>
                          <a:spcPts val="0"/>
                        </a:spcAft>
                      </a:pPr>
                      <a:r>
                        <a:rPr lang="en-US" sz="2000" spc="-20" dirty="0">
                          <a:latin typeface="Times New Roman"/>
                          <a:ea typeface="Times New Roman"/>
                        </a:rPr>
                        <a:t>SL</a:t>
                      </a:r>
                      <a:endParaRPr lang="en-US" sz="24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000" spc="-20" dirty="0">
                          <a:latin typeface="Times New Roman"/>
                          <a:ea typeface="Times New Roman"/>
                        </a:rPr>
                        <a:t>%</a:t>
                      </a:r>
                      <a:endParaRPr lang="en-US" sz="24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000" spc="-20">
                          <a:latin typeface="Times New Roman"/>
                          <a:ea typeface="Times New Roman"/>
                        </a:rPr>
                        <a:t>SL</a:t>
                      </a:r>
                      <a:endParaRPr lang="en-US" sz="24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000" spc="-20">
                          <a:latin typeface="Times New Roman"/>
                          <a:ea typeface="Times New Roman"/>
                        </a:rPr>
                        <a:t>%</a:t>
                      </a:r>
                      <a:endParaRPr lang="en-US" sz="2400">
                        <a:latin typeface="Times New Roman"/>
                        <a:ea typeface="Calibri"/>
                      </a:endParaRPr>
                    </a:p>
                  </a:txBody>
                  <a:tcPr marL="68580" marR="68580" marT="0" marB="0"/>
                </a:tc>
              </a:tr>
              <a:tr h="822960">
                <a:tc>
                  <a:txBody>
                    <a:bodyPr/>
                    <a:lstStyle/>
                    <a:p>
                      <a:pPr marL="0" marR="0" algn="ctr">
                        <a:lnSpc>
                          <a:spcPct val="115000"/>
                        </a:lnSpc>
                        <a:spcBef>
                          <a:spcPts val="0"/>
                        </a:spcBef>
                        <a:spcAft>
                          <a:spcPts val="0"/>
                        </a:spcAft>
                      </a:pPr>
                      <a:r>
                        <a:rPr lang="en-US" sz="2000" spc="-20" dirty="0">
                          <a:latin typeface="Times New Roman"/>
                          <a:ea typeface="Times New Roman"/>
                        </a:rPr>
                        <a:t>Không hài lòng: khó chịu, đau trong NS</a:t>
                      </a:r>
                      <a:endParaRPr lang="en-US" sz="24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000" spc="-20" dirty="0">
                          <a:latin typeface="Times New Roman"/>
                          <a:ea typeface="Times New Roman"/>
                        </a:rPr>
                        <a:t>0</a:t>
                      </a:r>
                      <a:endParaRPr lang="en-US" sz="24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000" spc="-20" dirty="0">
                          <a:latin typeface="Times New Roman"/>
                          <a:ea typeface="Times New Roman"/>
                        </a:rPr>
                        <a:t>0</a:t>
                      </a:r>
                      <a:endParaRPr lang="en-US" sz="24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000" spc="-20">
                          <a:latin typeface="Times New Roman"/>
                          <a:ea typeface="Times New Roman"/>
                        </a:rPr>
                        <a:t>48</a:t>
                      </a:r>
                      <a:endParaRPr lang="en-US" sz="24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000" spc="-20">
                          <a:latin typeface="Times New Roman"/>
                          <a:ea typeface="Times New Roman"/>
                        </a:rPr>
                        <a:t>80</a:t>
                      </a:r>
                      <a:endParaRPr lang="en-US" sz="2400">
                        <a:latin typeface="Times New Roman"/>
                        <a:ea typeface="Calibri"/>
                      </a:endParaRPr>
                    </a:p>
                  </a:txBody>
                  <a:tcPr marL="68580" marR="68580" marT="0" marB="0"/>
                </a:tc>
              </a:tr>
              <a:tr h="822960">
                <a:tc>
                  <a:txBody>
                    <a:bodyPr/>
                    <a:lstStyle/>
                    <a:p>
                      <a:pPr marL="0" marR="0" algn="ctr">
                        <a:lnSpc>
                          <a:spcPct val="115000"/>
                        </a:lnSpc>
                        <a:spcBef>
                          <a:spcPts val="0"/>
                        </a:spcBef>
                        <a:spcAft>
                          <a:spcPts val="0"/>
                        </a:spcAft>
                      </a:pPr>
                      <a:r>
                        <a:rPr lang="en-US" sz="2000" spc="-20">
                          <a:latin typeface="Times New Roman"/>
                          <a:ea typeface="Times New Roman"/>
                        </a:rPr>
                        <a:t>Hài lòng: không khó chịu, đau nhẹ, chấp nhận được </a:t>
                      </a:r>
                      <a:endParaRPr lang="en-US" sz="24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000" spc="-20">
                          <a:latin typeface="Times New Roman"/>
                          <a:ea typeface="Times New Roman"/>
                        </a:rPr>
                        <a:t>24</a:t>
                      </a:r>
                      <a:endParaRPr lang="en-US" sz="24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000" spc="-20" dirty="0">
                          <a:latin typeface="Times New Roman"/>
                          <a:ea typeface="Times New Roman"/>
                        </a:rPr>
                        <a:t>40</a:t>
                      </a:r>
                      <a:endParaRPr lang="en-US" sz="24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000" spc="-20" dirty="0">
                          <a:latin typeface="Times New Roman"/>
                          <a:ea typeface="Times New Roman"/>
                        </a:rPr>
                        <a:t>12</a:t>
                      </a:r>
                      <a:endParaRPr lang="en-US" sz="24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000" spc="-20">
                          <a:latin typeface="Times New Roman"/>
                          <a:ea typeface="Times New Roman"/>
                        </a:rPr>
                        <a:t>20</a:t>
                      </a:r>
                      <a:endParaRPr lang="en-US" sz="2400">
                        <a:latin typeface="Times New Roman"/>
                        <a:ea typeface="Calibri"/>
                      </a:endParaRPr>
                    </a:p>
                  </a:txBody>
                  <a:tcPr marL="68580" marR="68580" marT="0" marB="0"/>
                </a:tc>
              </a:tr>
              <a:tr h="822960">
                <a:tc>
                  <a:txBody>
                    <a:bodyPr/>
                    <a:lstStyle/>
                    <a:p>
                      <a:pPr marL="0" marR="0" algn="ctr">
                        <a:lnSpc>
                          <a:spcPct val="115000"/>
                        </a:lnSpc>
                        <a:spcBef>
                          <a:spcPts val="0"/>
                        </a:spcBef>
                        <a:spcAft>
                          <a:spcPts val="0"/>
                        </a:spcAft>
                      </a:pPr>
                      <a:r>
                        <a:rPr lang="en-US" sz="2000" spc="-20">
                          <a:latin typeface="Times New Roman"/>
                          <a:ea typeface="Times New Roman"/>
                        </a:rPr>
                        <a:t>Rất hài lòng: ngủ yên, êm dịu trong quá trình NS</a:t>
                      </a:r>
                      <a:endParaRPr lang="en-US" sz="24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000" spc="-20">
                          <a:latin typeface="Times New Roman"/>
                          <a:ea typeface="Times New Roman"/>
                        </a:rPr>
                        <a:t>36</a:t>
                      </a:r>
                      <a:endParaRPr lang="en-US" sz="24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000" spc="-20">
                          <a:latin typeface="Times New Roman"/>
                          <a:ea typeface="Times New Roman"/>
                        </a:rPr>
                        <a:t>60</a:t>
                      </a:r>
                      <a:endParaRPr lang="en-US" sz="24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000" spc="-20" dirty="0">
                          <a:latin typeface="Times New Roman"/>
                          <a:ea typeface="Times New Roman"/>
                        </a:rPr>
                        <a:t>0</a:t>
                      </a:r>
                      <a:endParaRPr lang="en-US" sz="24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000" spc="-20" dirty="0">
                          <a:latin typeface="Times New Roman"/>
                          <a:ea typeface="Times New Roman"/>
                        </a:rPr>
                        <a:t>0</a:t>
                      </a:r>
                      <a:endParaRPr lang="en-US" sz="2400" dirty="0">
                        <a:latin typeface="Times New Roman"/>
                        <a:ea typeface="Calibri"/>
                      </a:endParaRPr>
                    </a:p>
                  </a:txBody>
                  <a:tcPr marL="68580" marR="68580" marT="0" marB="0"/>
                </a:tc>
              </a:tr>
            </a:tbl>
          </a:graphicData>
        </a:graphic>
      </p:graphicFrame>
      <p:sp>
        <p:nvSpPr>
          <p:cNvPr id="1025" name="Rectangle 1"/>
          <p:cNvSpPr>
            <a:spLocks noChangeArrowheads="1"/>
          </p:cNvSpPr>
          <p:nvPr/>
        </p:nvSpPr>
        <p:spPr bwMode="auto">
          <a:xfrm rot="10800000" flipV="1">
            <a:off x="228600" y="1036801"/>
            <a:ext cx="86868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Bảng </a:t>
            </a:r>
            <a:r>
              <a:rPr lang="en-US" sz="2400" i="1" dirty="0" smtClean="0">
                <a:latin typeface="Times New Roman" pitchFamily="18" charset="0"/>
                <a:ea typeface="Calibri" pitchFamily="34" charset="0"/>
                <a:cs typeface="Times New Roman" pitchFamily="18" charset="0"/>
              </a:rPr>
              <a:t>9</a:t>
            </a:r>
            <a:r>
              <a:rPr kumimoji="0" lang="en-US" sz="2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en-US"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Đánh giá m</a:t>
            </a:r>
            <a:r>
              <a:rPr kumimoji="0" lang="vi-VN"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ức độ hài lòng</a:t>
            </a:r>
            <a:r>
              <a:rPr kumimoji="0" lang="en-US"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của bệnh nhân sau nội soi</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a:solidFill>
                  <a:srgbClr val="000099"/>
                </a:solidFill>
                <a:latin typeface="Times New Roman" pitchFamily="18" charset="0"/>
                <a:cs typeface="Times New Roman" pitchFamily="18" charset="0"/>
              </a:rPr>
              <a:t>ĐẶT VẤN ĐỀ</a:t>
            </a:r>
          </a:p>
        </p:txBody>
      </p:sp>
      <p:sp>
        <p:nvSpPr>
          <p:cNvPr id="3" name="Content Placeholder 2"/>
          <p:cNvSpPr>
            <a:spLocks noGrp="1"/>
          </p:cNvSpPr>
          <p:nvPr>
            <p:ph idx="1"/>
          </p:nvPr>
        </p:nvSpPr>
        <p:spPr>
          <a:xfrm>
            <a:off x="304800" y="1143000"/>
            <a:ext cx="8534400" cy="5334000"/>
          </a:xfrm>
        </p:spPr>
        <p:txBody>
          <a:bodyPr>
            <a:normAutofit lnSpcReduction="10000"/>
          </a:bodyPr>
          <a:lstStyle/>
          <a:p>
            <a:pPr>
              <a:buFont typeface="Wingdings" pitchFamily="2" charset="2"/>
              <a:buChar char="Ø"/>
            </a:pPr>
            <a:r>
              <a:rPr lang="en-US"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Nội soi đường tiêu hóa giúp phát hiện sớm và điều trị tận gốc các khối ung thư dạ dày, đại trực tràng. Tuy nhiên thủ thuật này gây nhiều khó chịu, kích thích, đau đớn cho BN. </a:t>
            </a:r>
          </a:p>
          <a:p>
            <a:pPr>
              <a:buFont typeface="Wingdings" pitchFamily="2" charset="2"/>
              <a:buChar char="Ø"/>
            </a:pPr>
            <a:r>
              <a:rPr lang="en-US" sz="3000" dirty="0" smtClean="0">
                <a:latin typeface="Times New Roman" pitchFamily="18" charset="0"/>
                <a:cs typeface="Times New Roman" pitchFamily="18" charset="0"/>
              </a:rPr>
              <a:t>Các </a:t>
            </a:r>
            <a:r>
              <a:rPr lang="en-US" sz="3000" dirty="0">
                <a:latin typeface="Times New Roman" pitchFamily="18" charset="0"/>
                <a:cs typeface="Times New Roman" pitchFamily="18" charset="0"/>
              </a:rPr>
              <a:t>nhà nội soi đã cố gắng tìm nhiều cách khác nhau để làm giảm </a:t>
            </a:r>
            <a:r>
              <a:rPr lang="en-US" sz="3000" dirty="0" smtClean="0">
                <a:latin typeface="Times New Roman" pitchFamily="18" charset="0"/>
                <a:cs typeface="Times New Roman" pitchFamily="18" charset="0"/>
              </a:rPr>
              <a:t>sự </a:t>
            </a:r>
            <a:r>
              <a:rPr lang="en-US" sz="3000" dirty="0">
                <a:latin typeface="Times New Roman" pitchFamily="18" charset="0"/>
                <a:cs typeface="Times New Roman" pitchFamily="18" charset="0"/>
              </a:rPr>
              <a:t>khó </a:t>
            </a:r>
            <a:r>
              <a:rPr lang="en-US" sz="3000" dirty="0" smtClean="0">
                <a:latin typeface="Times New Roman" pitchFamily="18" charset="0"/>
                <a:cs typeface="Times New Roman" pitchFamily="18" charset="0"/>
              </a:rPr>
              <a:t>chịu đó </a:t>
            </a:r>
            <a:r>
              <a:rPr lang="en-US" sz="3000" dirty="0">
                <a:latin typeface="Times New Roman" pitchFamily="18" charset="0"/>
                <a:cs typeface="Times New Roman" pitchFamily="18" charset="0"/>
              </a:rPr>
              <a:t>của người </a:t>
            </a:r>
            <a:r>
              <a:rPr lang="en-US" sz="3000" dirty="0" smtClean="0">
                <a:latin typeface="Times New Roman" pitchFamily="18" charset="0"/>
                <a:cs typeface="Times New Roman" pitchFamily="18" charset="0"/>
              </a:rPr>
              <a:t>bệnh. </a:t>
            </a:r>
          </a:p>
          <a:p>
            <a:pPr>
              <a:buNone/>
            </a:pPr>
            <a:r>
              <a:rPr lang="en-US" sz="3000" dirty="0" smtClean="0">
                <a:latin typeface="Times New Roman" pitchFamily="18" charset="0"/>
                <a:cs typeface="Times New Roman" pitchFamily="18" charset="0"/>
              </a:rPr>
              <a:t>    - Ngoài </a:t>
            </a:r>
            <a:r>
              <a:rPr lang="en-US" sz="3000" dirty="0">
                <a:latin typeface="Times New Roman" pitchFamily="18" charset="0"/>
                <a:cs typeface="Times New Roman" pitchFamily="18" charset="0"/>
              </a:rPr>
              <a:t>sự thay đổi về kỹ thuật nội </a:t>
            </a:r>
            <a:r>
              <a:rPr lang="en-US" sz="3000" dirty="0" smtClean="0">
                <a:latin typeface="Times New Roman" pitchFamily="18" charset="0"/>
                <a:cs typeface="Times New Roman" pitchFamily="18" charset="0"/>
              </a:rPr>
              <a:t>soi.</a:t>
            </a:r>
          </a:p>
          <a:p>
            <a:pPr>
              <a:buNone/>
            </a:pPr>
            <a:r>
              <a:rPr lang="en-US" sz="3000" dirty="0" smtClean="0">
                <a:latin typeface="Times New Roman" pitchFamily="18" charset="0"/>
                <a:cs typeface="Times New Roman" pitchFamily="18" charset="0"/>
              </a:rPr>
              <a:t>    - Gây </a:t>
            </a:r>
            <a:r>
              <a:rPr lang="en-US" sz="3000" dirty="0">
                <a:latin typeface="Times New Roman" pitchFamily="18" charset="0"/>
                <a:cs typeface="Times New Roman" pitchFamily="18" charset="0"/>
              </a:rPr>
              <a:t>mê trong </a:t>
            </a:r>
            <a:r>
              <a:rPr lang="en-US" sz="3000" dirty="0" smtClean="0">
                <a:latin typeface="Times New Roman" pitchFamily="18" charset="0"/>
                <a:cs typeface="Times New Roman" pitchFamily="18" charset="0"/>
              </a:rPr>
              <a:t>nội NS </a:t>
            </a:r>
            <a:r>
              <a:rPr lang="en-US" sz="3000" dirty="0">
                <a:latin typeface="Times New Roman" pitchFamily="18" charset="0"/>
                <a:cs typeface="Times New Roman" pitchFamily="18" charset="0"/>
              </a:rPr>
              <a:t>được quan </a:t>
            </a:r>
            <a:r>
              <a:rPr lang="en-US" sz="3000" dirty="0" smtClean="0">
                <a:latin typeface="Times New Roman" pitchFamily="18" charset="0"/>
                <a:cs typeface="Times New Roman" pitchFamily="18" charset="0"/>
              </a:rPr>
              <a:t>tâm. </a:t>
            </a:r>
            <a:r>
              <a:rPr lang="en-US" sz="3000" dirty="0">
                <a:latin typeface="Times New Roman" pitchFamily="18" charset="0"/>
                <a:cs typeface="Times New Roman" pitchFamily="18" charset="0"/>
              </a:rPr>
              <a:t>Vì vừa đảm bảo an </a:t>
            </a:r>
            <a:r>
              <a:rPr lang="en-US" sz="3000" dirty="0" smtClean="0">
                <a:latin typeface="Times New Roman" pitchFamily="18" charset="0"/>
                <a:cs typeface="Times New Roman" pitchFamily="18" charset="0"/>
              </a:rPr>
              <a:t>toàn, </a:t>
            </a:r>
            <a:r>
              <a:rPr lang="en-US" sz="3000" dirty="0">
                <a:latin typeface="Times New Roman" pitchFamily="18" charset="0"/>
                <a:cs typeface="Times New Roman" pitchFamily="18" charset="0"/>
              </a:rPr>
              <a:t>vừa tạo thoải mái êm dịu cho </a:t>
            </a:r>
            <a:r>
              <a:rPr lang="en-US" sz="3000" dirty="0" smtClean="0">
                <a:latin typeface="Times New Roman" pitchFamily="18" charset="0"/>
                <a:cs typeface="Times New Roman" pitchFamily="18" charset="0"/>
              </a:rPr>
              <a:t>BN </a:t>
            </a:r>
            <a:r>
              <a:rPr lang="en-US" sz="3000" dirty="0">
                <a:latin typeface="Times New Roman" pitchFamily="18" charset="0"/>
                <a:cs typeface="Times New Roman" pitchFamily="18" charset="0"/>
              </a:rPr>
              <a:t>và mang tính nhân văn trong việc thực hiện các thủ thuật.</a:t>
            </a:r>
            <a:endParaRPr lang="en-US" sz="3000" dirty="0" smtClean="0">
              <a:latin typeface="Times New Roman" pitchFamily="18" charset="0"/>
              <a:cs typeface="Times New Roman" pitchFamily="18" charset="0"/>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latin typeface="Times New Roman" pitchFamily="18" charset="0"/>
                <a:cs typeface="Times New Roman" pitchFamily="18" charset="0"/>
              </a:rPr>
              <a:t>KẾT QUẢ NGHIÊN CỨU</a:t>
            </a:r>
            <a:endParaRPr lang="en-US" dirty="0"/>
          </a:p>
        </p:txBody>
      </p:sp>
      <p:graphicFrame>
        <p:nvGraphicFramePr>
          <p:cNvPr id="4" name="Content Placeholder 3"/>
          <p:cNvGraphicFramePr>
            <a:graphicFrameLocks noGrp="1"/>
          </p:cNvGraphicFramePr>
          <p:nvPr>
            <p:ph idx="1"/>
          </p:nvPr>
        </p:nvGraphicFramePr>
        <p:xfrm>
          <a:off x="457200" y="1904999"/>
          <a:ext cx="8229600" cy="3886201"/>
        </p:xfrm>
        <a:graphic>
          <a:graphicData uri="http://schemas.openxmlformats.org/drawingml/2006/table">
            <a:tbl>
              <a:tblPr firstRow="1" bandRow="1">
                <a:tableStyleId>{5C22544A-7EE6-4342-B048-85BDC9FD1C3A}</a:tableStyleId>
              </a:tblPr>
              <a:tblGrid>
                <a:gridCol w="3200400"/>
                <a:gridCol w="1219200"/>
                <a:gridCol w="1295400"/>
                <a:gridCol w="1295400"/>
                <a:gridCol w="1219200"/>
              </a:tblGrid>
              <a:tr h="567278">
                <a:tc rowSpan="2">
                  <a:txBody>
                    <a:bodyPr/>
                    <a:lstStyle/>
                    <a:p>
                      <a:pPr marL="0" marR="0" algn="ctr">
                        <a:lnSpc>
                          <a:spcPct val="115000"/>
                        </a:lnSpc>
                        <a:spcBef>
                          <a:spcPts val="0"/>
                        </a:spcBef>
                        <a:spcAft>
                          <a:spcPts val="0"/>
                        </a:spcAft>
                      </a:pPr>
                      <a:endParaRPr lang="en-US" sz="2400" spc="-20" dirty="0">
                        <a:latin typeface="Times New Roman"/>
                        <a:ea typeface="Times New Roman"/>
                      </a:endParaRPr>
                    </a:p>
                  </a:txBody>
                  <a:tcPr marL="68580" marR="68580" marT="0" marB="0"/>
                </a:tc>
                <a:tc gridSpan="2">
                  <a:txBody>
                    <a:bodyPr/>
                    <a:lstStyle/>
                    <a:p>
                      <a:pPr marL="0" marR="0" algn="ctr">
                        <a:lnSpc>
                          <a:spcPct val="115000"/>
                        </a:lnSpc>
                        <a:spcBef>
                          <a:spcPts val="0"/>
                        </a:spcBef>
                        <a:spcAft>
                          <a:spcPts val="0"/>
                        </a:spcAft>
                      </a:pPr>
                      <a:r>
                        <a:rPr lang="en-US" sz="2400" spc="-20">
                          <a:latin typeface="Times New Roman"/>
                          <a:ea typeface="Times New Roman"/>
                        </a:rPr>
                        <a:t>NHóm I</a:t>
                      </a:r>
                      <a:endParaRPr lang="en-US" sz="2800">
                        <a:latin typeface="Times New Roman"/>
                        <a:ea typeface="Calibri"/>
                      </a:endParaRPr>
                    </a:p>
                  </a:txBody>
                  <a:tcPr marL="68580" marR="68580" marT="0" marB="0"/>
                </a:tc>
                <a:tc hMerge="1">
                  <a:txBody>
                    <a:bodyPr/>
                    <a:lstStyle/>
                    <a:p>
                      <a:endParaRPr lang="en-US"/>
                    </a:p>
                  </a:txBody>
                  <a:tcPr/>
                </a:tc>
                <a:tc gridSpan="2">
                  <a:txBody>
                    <a:bodyPr/>
                    <a:lstStyle/>
                    <a:p>
                      <a:pPr marL="0" marR="0" algn="ctr">
                        <a:lnSpc>
                          <a:spcPct val="115000"/>
                        </a:lnSpc>
                        <a:spcBef>
                          <a:spcPts val="0"/>
                        </a:spcBef>
                        <a:spcAft>
                          <a:spcPts val="0"/>
                        </a:spcAft>
                      </a:pPr>
                      <a:r>
                        <a:rPr lang="en-US" sz="2400" spc="-20">
                          <a:latin typeface="Times New Roman"/>
                          <a:ea typeface="Times New Roman"/>
                        </a:rPr>
                        <a:t>Nhóm II</a:t>
                      </a:r>
                      <a:endParaRPr lang="en-US" sz="2800">
                        <a:latin typeface="Times New Roman"/>
                        <a:ea typeface="Calibri"/>
                      </a:endParaRPr>
                    </a:p>
                  </a:txBody>
                  <a:tcPr marL="68580" marR="68580" marT="0" marB="0"/>
                </a:tc>
                <a:tc hMerge="1">
                  <a:txBody>
                    <a:bodyPr/>
                    <a:lstStyle/>
                    <a:p>
                      <a:endParaRPr lang="en-US"/>
                    </a:p>
                  </a:txBody>
                  <a:tcPr/>
                </a:tc>
              </a:tr>
              <a:tr h="567278">
                <a:tc vMerge="1">
                  <a:txBody>
                    <a:bodyPr/>
                    <a:lstStyle/>
                    <a:p>
                      <a:endParaRPr lang="en-US"/>
                    </a:p>
                  </a:txBody>
                  <a:tcPr/>
                </a:tc>
                <a:tc>
                  <a:txBody>
                    <a:bodyPr/>
                    <a:lstStyle/>
                    <a:p>
                      <a:pPr marL="0" marR="0" algn="ctr">
                        <a:lnSpc>
                          <a:spcPct val="115000"/>
                        </a:lnSpc>
                        <a:spcBef>
                          <a:spcPts val="0"/>
                        </a:spcBef>
                        <a:spcAft>
                          <a:spcPts val="0"/>
                        </a:spcAft>
                      </a:pPr>
                      <a:r>
                        <a:rPr lang="en-US" sz="2400" spc="-20">
                          <a:latin typeface="Times New Roman"/>
                          <a:ea typeface="Times New Roman"/>
                        </a:rPr>
                        <a:t>SL</a:t>
                      </a:r>
                      <a:endParaRPr lang="en-US" sz="28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a:latin typeface="Times New Roman"/>
                          <a:ea typeface="Times New Roman"/>
                        </a:rPr>
                        <a:t>%</a:t>
                      </a:r>
                      <a:endParaRPr lang="en-US" sz="28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a:latin typeface="Times New Roman"/>
                          <a:ea typeface="Times New Roman"/>
                        </a:rPr>
                        <a:t>SL</a:t>
                      </a:r>
                      <a:endParaRPr lang="en-US" sz="28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a:latin typeface="Times New Roman"/>
                          <a:ea typeface="Times New Roman"/>
                        </a:rPr>
                        <a:t>%</a:t>
                      </a:r>
                      <a:endParaRPr lang="en-US" sz="2800">
                        <a:latin typeface="Times New Roman"/>
                        <a:ea typeface="Calibri"/>
                      </a:endParaRPr>
                    </a:p>
                  </a:txBody>
                  <a:tcPr marL="68580" marR="68580" marT="0" marB="0"/>
                </a:tc>
              </a:tr>
              <a:tr h="917215">
                <a:tc>
                  <a:txBody>
                    <a:bodyPr/>
                    <a:lstStyle/>
                    <a:p>
                      <a:pPr marL="0" marR="0" algn="ctr">
                        <a:lnSpc>
                          <a:spcPct val="115000"/>
                        </a:lnSpc>
                        <a:spcBef>
                          <a:spcPts val="0"/>
                        </a:spcBef>
                        <a:spcAft>
                          <a:spcPts val="0"/>
                        </a:spcAft>
                      </a:pPr>
                      <a:r>
                        <a:rPr lang="en-US" sz="2400" spc="-20" dirty="0">
                          <a:latin typeface="Times New Roman"/>
                          <a:ea typeface="Times New Roman"/>
                        </a:rPr>
                        <a:t>BN không hợp tác, khó thao tác NS</a:t>
                      </a:r>
                      <a:endParaRPr lang="en-US" sz="28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dirty="0">
                          <a:latin typeface="Times New Roman"/>
                          <a:ea typeface="Times New Roman"/>
                        </a:rPr>
                        <a:t>0</a:t>
                      </a:r>
                      <a:endParaRPr lang="en-US" sz="28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a:latin typeface="Times New Roman"/>
                          <a:ea typeface="Times New Roman"/>
                        </a:rPr>
                        <a:t>0</a:t>
                      </a:r>
                      <a:endParaRPr lang="en-US" sz="28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dirty="0">
                          <a:latin typeface="Times New Roman"/>
                          <a:ea typeface="Times New Roman"/>
                        </a:rPr>
                        <a:t>49</a:t>
                      </a:r>
                      <a:endParaRPr lang="en-US" sz="28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dirty="0">
                          <a:solidFill>
                            <a:srgbClr val="FF0000"/>
                          </a:solidFill>
                          <a:latin typeface="Times New Roman"/>
                          <a:ea typeface="Times New Roman"/>
                        </a:rPr>
                        <a:t>81,66 </a:t>
                      </a:r>
                      <a:endParaRPr lang="en-US" sz="2800" dirty="0">
                        <a:solidFill>
                          <a:srgbClr val="FF0000"/>
                        </a:solidFill>
                        <a:latin typeface="Times New Roman"/>
                        <a:ea typeface="Calibri"/>
                      </a:endParaRPr>
                    </a:p>
                  </a:txBody>
                  <a:tcPr marL="68580" marR="68580" marT="0" marB="0"/>
                </a:tc>
              </a:tr>
              <a:tr h="917215">
                <a:tc>
                  <a:txBody>
                    <a:bodyPr/>
                    <a:lstStyle/>
                    <a:p>
                      <a:pPr marL="0" marR="0" algn="ctr">
                        <a:lnSpc>
                          <a:spcPct val="115000"/>
                        </a:lnSpc>
                        <a:spcBef>
                          <a:spcPts val="0"/>
                        </a:spcBef>
                        <a:spcAft>
                          <a:spcPts val="0"/>
                        </a:spcAft>
                      </a:pPr>
                      <a:r>
                        <a:rPr lang="en-US" sz="2400" spc="-20">
                          <a:latin typeface="Times New Roman"/>
                          <a:ea typeface="Times New Roman"/>
                        </a:rPr>
                        <a:t>BN còn cử động nhẹ, dễ thao tác NS</a:t>
                      </a:r>
                      <a:endParaRPr lang="en-US" sz="28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dirty="0">
                          <a:latin typeface="Times New Roman"/>
                          <a:ea typeface="Times New Roman"/>
                        </a:rPr>
                        <a:t>16</a:t>
                      </a:r>
                      <a:endParaRPr lang="en-US" sz="28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dirty="0">
                          <a:latin typeface="Times New Roman"/>
                          <a:ea typeface="Times New Roman"/>
                        </a:rPr>
                        <a:t>26.66</a:t>
                      </a:r>
                      <a:endParaRPr lang="en-US" sz="28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a:latin typeface="Times New Roman"/>
                          <a:ea typeface="Times New Roman"/>
                        </a:rPr>
                        <a:t>11</a:t>
                      </a:r>
                      <a:endParaRPr lang="en-US" sz="28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dirty="0">
                          <a:latin typeface="Times New Roman"/>
                          <a:ea typeface="Times New Roman"/>
                        </a:rPr>
                        <a:t>18.34</a:t>
                      </a:r>
                      <a:endParaRPr lang="en-US" sz="2800" dirty="0">
                        <a:latin typeface="Times New Roman"/>
                        <a:ea typeface="Calibri"/>
                      </a:endParaRPr>
                    </a:p>
                  </a:txBody>
                  <a:tcPr marL="68580" marR="68580" marT="0" marB="0"/>
                </a:tc>
              </a:tr>
              <a:tr h="917215">
                <a:tc>
                  <a:txBody>
                    <a:bodyPr/>
                    <a:lstStyle/>
                    <a:p>
                      <a:pPr marL="0" marR="0" algn="ctr">
                        <a:lnSpc>
                          <a:spcPct val="115000"/>
                        </a:lnSpc>
                        <a:spcBef>
                          <a:spcPts val="0"/>
                        </a:spcBef>
                        <a:spcAft>
                          <a:spcPts val="0"/>
                        </a:spcAft>
                      </a:pPr>
                      <a:r>
                        <a:rPr lang="en-US" sz="2400" spc="-20">
                          <a:latin typeface="Times New Roman"/>
                          <a:ea typeface="Times New Roman"/>
                        </a:rPr>
                        <a:t>BN nằm yên, rất dễ thao tác NS</a:t>
                      </a:r>
                      <a:endParaRPr lang="en-US" sz="28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a:latin typeface="Times New Roman"/>
                          <a:ea typeface="Times New Roman"/>
                        </a:rPr>
                        <a:t>44</a:t>
                      </a:r>
                      <a:endParaRPr lang="en-US" sz="280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dirty="0">
                          <a:solidFill>
                            <a:srgbClr val="FF0000"/>
                          </a:solidFill>
                          <a:latin typeface="Times New Roman"/>
                          <a:ea typeface="Times New Roman"/>
                        </a:rPr>
                        <a:t>73.34</a:t>
                      </a:r>
                      <a:endParaRPr lang="en-US" sz="2800" dirty="0">
                        <a:solidFill>
                          <a:srgbClr val="FF0000"/>
                        </a:solidFill>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dirty="0">
                          <a:latin typeface="Times New Roman"/>
                          <a:ea typeface="Times New Roman"/>
                        </a:rPr>
                        <a:t>0</a:t>
                      </a:r>
                      <a:endParaRPr lang="en-US" sz="280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400" spc="-20" dirty="0">
                          <a:latin typeface="Times New Roman"/>
                          <a:ea typeface="Times New Roman"/>
                        </a:rPr>
                        <a:t>0</a:t>
                      </a:r>
                      <a:endParaRPr lang="en-US" sz="2800" dirty="0">
                        <a:latin typeface="Times New Roman"/>
                        <a:ea typeface="Calibri"/>
                      </a:endParaRPr>
                    </a:p>
                  </a:txBody>
                  <a:tcPr marL="68580" marR="68580" marT="0" marB="0"/>
                </a:tc>
              </a:tr>
            </a:tbl>
          </a:graphicData>
        </a:graphic>
      </p:graphicFrame>
      <p:sp>
        <p:nvSpPr>
          <p:cNvPr id="5" name="Rectangle 4"/>
          <p:cNvSpPr/>
          <p:nvPr/>
        </p:nvSpPr>
        <p:spPr>
          <a:xfrm>
            <a:off x="457200" y="1219200"/>
            <a:ext cx="8229600" cy="523220"/>
          </a:xfrm>
          <a:prstGeom prst="rect">
            <a:avLst/>
          </a:prstGeom>
        </p:spPr>
        <p:txBody>
          <a:bodyPr wrap="square">
            <a:spAutoFit/>
          </a:bodyPr>
          <a:lstStyle/>
          <a:p>
            <a:r>
              <a:rPr lang="en-US" sz="2800" i="1" dirty="0" smtClean="0">
                <a:latin typeface="Times New Roman" pitchFamily="18" charset="0"/>
                <a:cs typeface="Times New Roman" pitchFamily="18" charset="0"/>
              </a:rPr>
              <a:t>Bảng 10: Đánh giá m</a:t>
            </a:r>
            <a:r>
              <a:rPr lang="vi-VN" sz="2800" i="1" dirty="0" smtClean="0">
                <a:latin typeface="Times New Roman" pitchFamily="18" charset="0"/>
                <a:cs typeface="Times New Roman" pitchFamily="18" charset="0"/>
              </a:rPr>
              <a:t>ức độ </a:t>
            </a:r>
            <a:r>
              <a:rPr lang="en-US" sz="2800" i="1" dirty="0" smtClean="0">
                <a:latin typeface="Times New Roman" pitchFamily="18" charset="0"/>
                <a:cs typeface="Times New Roman" pitchFamily="18" charset="0"/>
              </a:rPr>
              <a:t>thuận lợi của bác sĩ nội soi </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dirty="0" smtClean="0">
                <a:solidFill>
                  <a:srgbClr val="00B050"/>
                </a:solidFill>
                <a:latin typeface="Times New Roman" pitchFamily="18" charset="0"/>
                <a:cs typeface="Times New Roman" pitchFamily="18" charset="0"/>
              </a:rPr>
              <a:t>KẾT LUẬN</a:t>
            </a:r>
            <a:endParaRPr lang="en-US"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304800" y="1219200"/>
            <a:ext cx="8534400" cy="5257800"/>
          </a:xfrm>
        </p:spPr>
        <p:txBody>
          <a:bodyPr>
            <a:normAutofit/>
          </a:bodyPr>
          <a:lstStyle/>
          <a:p>
            <a:pPr fontAlgn="base">
              <a:buFont typeface="Wingdings" pitchFamily="2" charset="2"/>
              <a:buChar char="Ø"/>
            </a:pPr>
            <a:r>
              <a:rPr lang="en-US" dirty="0" smtClean="0"/>
              <a:t> </a:t>
            </a:r>
            <a:r>
              <a:rPr lang="en-US" dirty="0" smtClean="0">
                <a:latin typeface="Times New Roman" pitchFamily="18" charset="0"/>
                <a:cs typeface="Times New Roman" pitchFamily="18" charset="0"/>
              </a:rPr>
              <a:t>Nội soi dưới an thần bằng propofol mang lại nhiều ưu điểm. Bệnh nhân sau khi nội soi không có cảm nhận gì về thủ thuật, giảm được sự khó chịu, tạo thuận lợi cho công việc nội soi, khảo sát được dể dàng tránh bỏ sót thương tổn. </a:t>
            </a:r>
          </a:p>
          <a:p>
            <a:pPr fontAlgn="base">
              <a:buFont typeface="Wingdings" pitchFamily="2" charset="2"/>
              <a:buChar char="Ø"/>
            </a:pPr>
            <a:r>
              <a:rPr lang="en-US" dirty="0" smtClean="0">
                <a:latin typeface="Times New Roman" pitchFamily="18" charset="0"/>
                <a:cs typeface="Times New Roman" pitchFamily="18" charset="0"/>
              </a:rPr>
              <a:t> An thần với propofol thực sự an toàn trong nội soi tiêu hóa, các thông số Mạch, huyết áp, hô hấp (SpO2) thay đổi trong giới hạn cho phép.</a:t>
            </a: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DSC_9323.JPG"/>
          <p:cNvPicPr>
            <a:picLocks noGrp="1" noChangeAspect="1"/>
          </p:cNvPicPr>
          <p:nvPr>
            <p:ph idx="1"/>
          </p:nvPr>
        </p:nvPicPr>
        <p:blipFill>
          <a:blip r:embed="rId2" cstate="print"/>
          <a:stretch>
            <a:fillRect/>
          </a:stretch>
        </p:blipFill>
        <p:spPr>
          <a:xfrm>
            <a:off x="152400" y="152400"/>
            <a:ext cx="8763000" cy="6553200"/>
          </a:xfrm>
        </p:spPr>
      </p:pic>
      <p:sp>
        <p:nvSpPr>
          <p:cNvPr id="5" name="Rectangle 4"/>
          <p:cNvSpPr/>
          <p:nvPr/>
        </p:nvSpPr>
        <p:spPr>
          <a:xfrm>
            <a:off x="152401" y="1447800"/>
            <a:ext cx="8763000" cy="707886"/>
          </a:xfrm>
          <a:prstGeom prst="rect">
            <a:avLst/>
          </a:prstGeom>
        </p:spPr>
        <p:txBody>
          <a:bodyPr wrap="square">
            <a:spAutoFit/>
          </a:bodyPr>
          <a:lstStyle/>
          <a:p>
            <a:pPr algn="ctr"/>
            <a:r>
              <a:rPr lang="vi-VN" sz="4000" b="1" dirty="0" smtClean="0">
                <a:solidFill>
                  <a:srgbClr val="FF0000"/>
                </a:solidFill>
                <a:latin typeface="+mj-lt"/>
              </a:rPr>
              <a:t>Cám ơn sự chú ý của </a:t>
            </a:r>
            <a:r>
              <a:rPr lang="en-US" sz="4000" b="1" dirty="0" smtClean="0">
                <a:solidFill>
                  <a:srgbClr val="FF0000"/>
                </a:solidFill>
                <a:latin typeface="+mj-lt"/>
              </a:rPr>
              <a:t>quý vị !!</a:t>
            </a:r>
            <a:endParaRPr lang="en-US" sz="4000" dirty="0">
              <a:latin typeface="+mj-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solidFill>
                  <a:srgbClr val="000099"/>
                </a:solidFill>
                <a:latin typeface="Times New Roman" pitchFamily="18" charset="0"/>
                <a:cs typeface="Times New Roman" pitchFamily="18" charset="0"/>
              </a:rPr>
              <a:t>ĐẶT VẤN ĐỀ (tt)</a:t>
            </a:r>
            <a:endParaRPr lang="en-US" dirty="0"/>
          </a:p>
        </p:txBody>
      </p:sp>
      <p:sp>
        <p:nvSpPr>
          <p:cNvPr id="3" name="Content Placeholder 2"/>
          <p:cNvSpPr>
            <a:spLocks noGrp="1"/>
          </p:cNvSpPr>
          <p:nvPr>
            <p:ph idx="1"/>
          </p:nvPr>
        </p:nvSpPr>
        <p:spPr>
          <a:xfrm>
            <a:off x="304800" y="1295400"/>
            <a:ext cx="8610600" cy="5181600"/>
          </a:xfrm>
        </p:spPr>
        <p:txBody>
          <a:bodyPr>
            <a:normAutofit/>
          </a:bodyPr>
          <a:lstStyle/>
          <a:p>
            <a:pPr>
              <a:buFont typeface="Wingdings" pitchFamily="2" charset="2"/>
              <a:buChar char="v"/>
            </a:pPr>
            <a:r>
              <a:rPr lang="en-US" dirty="0" smtClean="0">
                <a:latin typeface="Times New Roman" pitchFamily="18" charset="0"/>
                <a:cs typeface="Times New Roman" pitchFamily="18" charset="0"/>
              </a:rPr>
              <a:t> Ưu điểm của Propofol:</a:t>
            </a:r>
          </a:p>
          <a:p>
            <a:pPr>
              <a:buFont typeface="Wingdings" pitchFamily="2" charset="2"/>
              <a:buChar char="Ø"/>
            </a:pPr>
            <a:r>
              <a:rPr lang="en-US" dirty="0" smtClean="0">
                <a:latin typeface="Times New Roman" pitchFamily="18" charset="0"/>
                <a:cs typeface="Times New Roman" pitchFamily="18" charset="0"/>
              </a:rPr>
              <a:t> Tác dụng nhanh</a:t>
            </a:r>
          </a:p>
          <a:p>
            <a:pPr>
              <a:buFont typeface="Wingdings" pitchFamily="2" charset="2"/>
              <a:buChar char="Ø"/>
            </a:pPr>
            <a:r>
              <a:rPr lang="en-US" dirty="0" smtClean="0">
                <a:latin typeface="Times New Roman" pitchFamily="18" charset="0"/>
                <a:cs typeface="Times New Roman" pitchFamily="18" charset="0"/>
              </a:rPr>
              <a:t>Chống nôn nhẹ</a:t>
            </a:r>
          </a:p>
          <a:p>
            <a:pPr>
              <a:buFont typeface="Wingdings" pitchFamily="2" charset="2"/>
              <a:buChar char="Ø"/>
            </a:pPr>
            <a:r>
              <a:rPr lang="en-US" dirty="0" smtClean="0">
                <a:latin typeface="Times New Roman" pitchFamily="18" charset="0"/>
                <a:cs typeface="Times New Roman" pitchFamily="18" charset="0"/>
              </a:rPr>
              <a:t> Thời gian tác dụng ngắn </a:t>
            </a:r>
          </a:p>
          <a:p>
            <a:pPr>
              <a:buFont typeface="Wingdings" pitchFamily="2" charset="2"/>
              <a:buChar char="Ø"/>
            </a:pPr>
            <a:r>
              <a:rPr lang="en-US" dirty="0" smtClean="0">
                <a:latin typeface="Times New Roman" pitchFamily="18" charset="0"/>
                <a:cs typeface="Times New Roman" pitchFamily="18" charset="0"/>
              </a:rPr>
              <a:t>Tỉnh sớm.</a:t>
            </a:r>
          </a:p>
          <a:p>
            <a:pPr>
              <a:buFont typeface="Wingdings" pitchFamily="2" charset="2"/>
              <a:buChar char="v"/>
            </a:pPr>
            <a:r>
              <a:rPr lang="en-US" dirty="0" smtClean="0">
                <a:latin typeface="Times New Roman" pitchFamily="18" charset="0"/>
                <a:cs typeface="Times New Roman" pitchFamily="18" charset="0"/>
              </a:rPr>
              <a:t> Propofol đáp ứng được yêu cầu vô cảm trong nội soi tiêu hóa, đăc biệt cho bệnh nhân ngoại trú.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99"/>
                </a:solidFill>
                <a:latin typeface="Times New Roman" pitchFamily="18" charset="0"/>
                <a:cs typeface="Times New Roman" pitchFamily="18" charset="0"/>
              </a:rPr>
              <a:t>ĐẶT VẤN ĐỀ (tt)</a:t>
            </a:r>
            <a:endParaRPr lang="en-US" dirty="0"/>
          </a:p>
        </p:txBody>
      </p:sp>
      <p:sp>
        <p:nvSpPr>
          <p:cNvPr id="3" name="Content Placeholder 2"/>
          <p:cNvSpPr>
            <a:spLocks noGrp="1"/>
          </p:cNvSpPr>
          <p:nvPr>
            <p:ph idx="1"/>
          </p:nvPr>
        </p:nvSpPr>
        <p:spPr/>
        <p:txBody>
          <a:bodyPr/>
          <a:lstStyle/>
          <a:p>
            <a:pPr>
              <a:buNone/>
            </a:pPr>
            <a:r>
              <a:rPr lang="en-US" dirty="0" smtClean="0">
                <a:latin typeface="Times New Roman" pitchFamily="18" charset="0"/>
                <a:cs typeface="Times New Roman" pitchFamily="18" charset="0"/>
              </a:rPr>
              <a:t> </a:t>
            </a:r>
            <a:r>
              <a:rPr lang="en-US" b="1" i="1" dirty="0" smtClean="0">
                <a:latin typeface="Times New Roman" pitchFamily="18" charset="0"/>
                <a:cs typeface="Times New Roman" pitchFamily="18" charset="0"/>
              </a:rPr>
              <a:t>“Đánh giá hiệu quả an thần propofol tĩnh mạch trong nội soi đường tiêu hóa”</a:t>
            </a:r>
            <a:r>
              <a:rPr lang="en-US" dirty="0" smtClean="0">
                <a:latin typeface="Times New Roman" pitchFamily="18" charset="0"/>
                <a:cs typeface="Times New Roman" pitchFamily="18" charset="0"/>
              </a:rPr>
              <a:t>. Nhằm đánh giá hiệu quả an thần êm dịu của propofol và tác dụng phụ của nó trong quá trình NS tiêu hóa.</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1143000"/>
          </a:xfrm>
        </p:spPr>
        <p:txBody>
          <a:bodyPr>
            <a:noAutofit/>
          </a:bodyPr>
          <a:lstStyle/>
          <a:p>
            <a:r>
              <a:rPr lang="en-US" sz="2800" b="1" dirty="0" smtClean="0">
                <a:solidFill>
                  <a:schemeClr val="tx2"/>
                </a:solidFill>
                <a:latin typeface="Times New Roman" pitchFamily="18" charset="0"/>
                <a:cs typeface="Times New Roman" pitchFamily="18" charset="0"/>
              </a:rPr>
              <a:t>ĐỐI TƯỢNG VÀ PHƯƠNG PHÁP NGHIÊN CỨU</a:t>
            </a:r>
            <a:endParaRPr lang="en-US" sz="2800" b="1" dirty="0">
              <a:solidFill>
                <a:schemeClr val="tx2"/>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 Phương pháp nghiên cứu: Thử nghiệm lâm sàng ngẫu nhiên.</a:t>
            </a:r>
          </a:p>
          <a:p>
            <a:pPr>
              <a:buFont typeface="Wingdings" pitchFamily="2" charset="2"/>
              <a:buChar char="Ø"/>
            </a:pPr>
            <a:r>
              <a:rPr lang="en-US" dirty="0" smtClean="0">
                <a:latin typeface="Times New Roman" pitchFamily="18" charset="0"/>
                <a:cs typeface="Times New Roman" pitchFamily="18" charset="0"/>
              </a:rPr>
              <a:t>  n = 120 bệnh nhân.</a:t>
            </a:r>
          </a:p>
          <a:p>
            <a:pPr>
              <a:buFont typeface="Wingdings" pitchFamily="2" charset="2"/>
              <a:buChar char="Ø"/>
            </a:pPr>
            <a:r>
              <a:rPr lang="en-US" dirty="0" smtClean="0">
                <a:latin typeface="Times New Roman" pitchFamily="18" charset="0"/>
                <a:cs typeface="Times New Roman" pitchFamily="18" charset="0"/>
              </a:rPr>
              <a:t> Thời gian nghiên cứu: </a:t>
            </a:r>
            <a:r>
              <a:rPr lang="en-US" smtClean="0">
                <a:latin typeface="Times New Roman" pitchFamily="18" charset="0"/>
                <a:cs typeface="Times New Roman" pitchFamily="18" charset="0"/>
              </a:rPr>
              <a:t>từ 4- 2014 </a:t>
            </a:r>
            <a:r>
              <a:rPr lang="en-US" dirty="0" smtClean="0">
                <a:latin typeface="Times New Roman" pitchFamily="18" charset="0"/>
                <a:cs typeface="Times New Roman" pitchFamily="18" charset="0"/>
              </a:rPr>
              <a:t>đến 9- 2015.</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tx2"/>
                </a:solidFill>
                <a:latin typeface="Times New Roman" pitchFamily="18" charset="0"/>
                <a:cs typeface="Times New Roman" pitchFamily="18" charset="0"/>
              </a:rPr>
              <a:t>PHƯƠNG PHÁP NGHIÊN CỨU(tt)</a:t>
            </a:r>
            <a:endParaRPr lang="en-US" sz="3600" dirty="0"/>
          </a:p>
        </p:txBody>
      </p:sp>
      <p:sp>
        <p:nvSpPr>
          <p:cNvPr id="3" name="Content Placeholder 2"/>
          <p:cNvSpPr>
            <a:spLocks noGrp="1"/>
          </p:cNvSpPr>
          <p:nvPr>
            <p:ph idx="1"/>
          </p:nvPr>
        </p:nvSpPr>
        <p:spPr>
          <a:xfrm>
            <a:off x="381000" y="1371600"/>
            <a:ext cx="8382000" cy="5029200"/>
          </a:xfrm>
        </p:spPr>
        <p:txBody>
          <a:bodyPr>
            <a:normAutofit/>
          </a:bodyPr>
          <a:lstStyle/>
          <a:p>
            <a:pPr fontAlgn="base">
              <a:buFont typeface="Wingdings" pitchFamily="2" charset="2"/>
              <a:buChar char="Ø"/>
            </a:pPr>
            <a:r>
              <a:rPr lang="en-US" dirty="0" smtClean="0">
                <a:latin typeface="Times New Roman" pitchFamily="18" charset="0"/>
                <a:cs typeface="Times New Roman" pitchFamily="18" charset="0"/>
              </a:rPr>
              <a:t>Tiêu chuẩn chọn bệnh:</a:t>
            </a:r>
          </a:p>
          <a:p>
            <a:pPr>
              <a:buNone/>
            </a:pP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Bệnh nhân </a:t>
            </a:r>
            <a:r>
              <a:rPr lang="en-US" dirty="0" smtClean="0">
                <a:latin typeface="Times New Roman" pitchFamily="18" charset="0"/>
                <a:cs typeface="Times New Roman" pitchFamily="18" charset="0"/>
              </a:rPr>
              <a:t>&gt;= </a:t>
            </a:r>
            <a:r>
              <a:rPr lang="vi-VN"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8</a:t>
            </a:r>
            <a:r>
              <a:rPr lang="vi-VN" dirty="0" smtClean="0">
                <a:latin typeface="Times New Roman" pitchFamily="18" charset="0"/>
                <a:cs typeface="Times New Roman" pitchFamily="18" charset="0"/>
              </a:rPr>
              <a:t> tuổi, ASA I – II </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P</a:t>
            </a:r>
            <a:r>
              <a:rPr lang="vi-VN" dirty="0" smtClean="0">
                <a:latin typeface="Times New Roman" pitchFamily="18" charset="0"/>
                <a:cs typeface="Times New Roman" pitchFamily="18" charset="0"/>
              </a:rPr>
              <a:t>hân làm </a:t>
            </a:r>
            <a:r>
              <a:rPr lang="en-US" dirty="0" smtClean="0">
                <a:latin typeface="Times New Roman" pitchFamily="18" charset="0"/>
                <a:cs typeface="Times New Roman" pitchFamily="18" charset="0"/>
              </a:rPr>
              <a:t>2</a:t>
            </a:r>
            <a:r>
              <a:rPr lang="vi-VN" dirty="0" smtClean="0">
                <a:latin typeface="Times New Roman" pitchFamily="18" charset="0"/>
                <a:cs typeface="Times New Roman" pitchFamily="18" charset="0"/>
              </a:rPr>
              <a:t> nhóm</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    - </a:t>
            </a:r>
            <a:r>
              <a:rPr lang="vi-VN" dirty="0" smtClean="0">
                <a:latin typeface="Times New Roman" pitchFamily="18" charset="0"/>
                <a:cs typeface="Times New Roman" pitchFamily="18" charset="0"/>
              </a:rPr>
              <a:t>Nhóm </a:t>
            </a:r>
            <a:r>
              <a:rPr lang="en-US" dirty="0" smtClean="0">
                <a:latin typeface="Times New Roman" pitchFamily="18" charset="0"/>
                <a:cs typeface="Times New Roman" pitchFamily="18" charset="0"/>
              </a:rPr>
              <a:t>1(n=60):</a:t>
            </a:r>
            <a:r>
              <a:rPr lang="vi-VN"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Propofol TM.</a:t>
            </a:r>
          </a:p>
          <a:p>
            <a:pPr>
              <a:buNone/>
            </a:pP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N</a:t>
            </a:r>
            <a:r>
              <a:rPr lang="vi-VN" dirty="0" smtClean="0">
                <a:latin typeface="Times New Roman" pitchFamily="18" charset="0"/>
                <a:cs typeface="Times New Roman" pitchFamily="18" charset="0"/>
              </a:rPr>
              <a:t>hóm </a:t>
            </a:r>
            <a:r>
              <a:rPr lang="en-US" dirty="0" smtClean="0">
                <a:latin typeface="Times New Roman" pitchFamily="18" charset="0"/>
                <a:cs typeface="Times New Roman" pitchFamily="18" charset="0"/>
              </a:rPr>
              <a:t>2 (n=60):</a:t>
            </a:r>
            <a:r>
              <a:rPr lang="vi-VN"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Không dùng propofol.</a:t>
            </a:r>
          </a:p>
          <a:p>
            <a:pPr fontAlgn="base">
              <a:buFont typeface="Wingdings" pitchFamily="2" charset="2"/>
              <a:buChar char="Ø"/>
            </a:pPr>
            <a:r>
              <a:rPr lang="en-US" dirty="0" smtClean="0">
                <a:latin typeface="Times New Roman" pitchFamily="18" charset="0"/>
                <a:cs typeface="Times New Roman" pitchFamily="18" charset="0"/>
              </a:rPr>
              <a:t>Tiêu chuẩn loại trừ: BN có nguy cơ cao ASA III- IV.</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3600" dirty="0" smtClean="0">
                <a:solidFill>
                  <a:schemeClr val="tx2"/>
                </a:solidFill>
                <a:latin typeface="Times New Roman" pitchFamily="18" charset="0"/>
                <a:cs typeface="Times New Roman" pitchFamily="18" charset="0"/>
              </a:rPr>
              <a:t>PHƯƠNG PHÁP NGHIÊN CỨU(tt)</a:t>
            </a:r>
            <a:endParaRPr lang="en-US" sz="3600" dirty="0"/>
          </a:p>
        </p:txBody>
      </p:sp>
      <p:sp>
        <p:nvSpPr>
          <p:cNvPr id="3" name="Content Placeholder 2"/>
          <p:cNvSpPr>
            <a:spLocks noGrp="1"/>
          </p:cNvSpPr>
          <p:nvPr>
            <p:ph idx="1"/>
          </p:nvPr>
        </p:nvSpPr>
        <p:spPr/>
        <p:txBody>
          <a:bodyPr>
            <a:normAutofit/>
          </a:bodyPr>
          <a:lstStyle/>
          <a:p>
            <a:pPr>
              <a:buNone/>
            </a:pPr>
            <a:r>
              <a:rPr lang="en-US" dirty="0" smtClean="0">
                <a:latin typeface="Times New Roman" pitchFamily="18" charset="0"/>
                <a:cs typeface="Times New Roman" pitchFamily="18" charset="0"/>
              </a:rPr>
              <a:t>       Đánh giá nhịp tim, HATT</a:t>
            </a:r>
            <a:r>
              <a:rPr lang="vi-VN" dirty="0" smtClean="0">
                <a:latin typeface="Times New Roman" pitchFamily="18" charset="0"/>
                <a:cs typeface="Times New Roman" pitchFamily="18" charset="0"/>
              </a:rPr>
              <a:t> và SpO</a:t>
            </a:r>
            <a:r>
              <a:rPr lang="vi-VN" baseline="-25000" dirty="0" smtClean="0">
                <a:latin typeface="Times New Roman" pitchFamily="18" charset="0"/>
                <a:cs typeface="Times New Roman" pitchFamily="18" charset="0"/>
              </a:rPr>
              <a:t>2</a:t>
            </a:r>
            <a:r>
              <a:rPr lang="vi-VN" baseline="300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     + T</a:t>
            </a:r>
            <a:r>
              <a:rPr lang="en-US" baseline="-25000" dirty="0" smtClean="0">
                <a:latin typeface="Times New Roman" pitchFamily="18" charset="0"/>
                <a:cs typeface="Times New Roman" pitchFamily="18" charset="0"/>
              </a:rPr>
              <a:t>0</a:t>
            </a:r>
            <a:r>
              <a:rPr lang="en-US" dirty="0" smtClean="0">
                <a:latin typeface="Times New Roman" pitchFamily="18" charset="0"/>
                <a:cs typeface="Times New Roman" pitchFamily="18" charset="0"/>
              </a:rPr>
              <a:t>: Trước gây mê</a:t>
            </a:r>
          </a:p>
          <a:p>
            <a:pPr>
              <a:buNone/>
            </a:pPr>
            <a:r>
              <a:rPr lang="en-US" dirty="0" smtClean="0">
                <a:latin typeface="Times New Roman" pitchFamily="18" charset="0"/>
                <a:cs typeface="Times New Roman" pitchFamily="18" charset="0"/>
              </a:rPr>
              <a:t>     + T</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a:t>
            </a:r>
            <a:r>
              <a:rPr lang="en-US" smtClean="0">
                <a:latin typeface="Times New Roman" pitchFamily="18" charset="0"/>
                <a:cs typeface="Times New Roman" pitchFamily="18" charset="0"/>
              </a:rPr>
              <a:t>Sau GM </a:t>
            </a:r>
            <a:r>
              <a:rPr lang="en-US" dirty="0" smtClean="0">
                <a:latin typeface="Times New Roman" pitchFamily="18" charset="0"/>
                <a:cs typeface="Times New Roman" pitchFamily="18" charset="0"/>
              </a:rPr>
              <a:t>phút đầu tiên.</a:t>
            </a:r>
          </a:p>
          <a:p>
            <a:pPr>
              <a:buNone/>
            </a:pPr>
            <a:r>
              <a:rPr lang="en-US" dirty="0" smtClean="0">
                <a:latin typeface="Times New Roman" pitchFamily="18" charset="0"/>
                <a:cs typeface="Times New Roman" pitchFamily="18" charset="0"/>
              </a:rPr>
              <a:t>     + T</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5 phút sau GM.</a:t>
            </a:r>
          </a:p>
          <a:p>
            <a:pPr>
              <a:buNone/>
            </a:pPr>
            <a:r>
              <a:rPr lang="en-US" dirty="0" smtClean="0">
                <a:latin typeface="Times New Roman" pitchFamily="18" charset="0"/>
                <a:cs typeface="Times New Roman" pitchFamily="18" charset="0"/>
              </a:rPr>
              <a:t>     + T</a:t>
            </a:r>
            <a:r>
              <a:rPr lang="en-US" baseline="-25000" dirty="0" smtClean="0">
                <a:latin typeface="Times New Roman" pitchFamily="18" charset="0"/>
                <a:cs typeface="Times New Roman" pitchFamily="18" charset="0"/>
              </a:rPr>
              <a:t>3</a:t>
            </a:r>
            <a:r>
              <a:rPr lang="en-US" dirty="0" smtClean="0">
                <a:latin typeface="Times New Roman" pitchFamily="18" charset="0"/>
                <a:cs typeface="Times New Roman" pitchFamily="18" charset="0"/>
              </a:rPr>
              <a:t>: 10 phút sau GM.</a:t>
            </a:r>
          </a:p>
          <a:p>
            <a:pPr>
              <a:buNone/>
            </a:pPr>
            <a:r>
              <a:rPr lang="en-US" dirty="0" smtClean="0">
                <a:latin typeface="Times New Roman" pitchFamily="18" charset="0"/>
                <a:cs typeface="Times New Roman" pitchFamily="18" charset="0"/>
              </a:rPr>
              <a:t>     + T</a:t>
            </a:r>
            <a:r>
              <a:rPr lang="en-US" baseline="-25000" dirty="0" smtClean="0">
                <a:latin typeface="Times New Roman" pitchFamily="18" charset="0"/>
                <a:cs typeface="Times New Roman" pitchFamily="18" charset="0"/>
              </a:rPr>
              <a:t>4</a:t>
            </a:r>
            <a:r>
              <a:rPr lang="en-US" dirty="0" smtClean="0">
                <a:latin typeface="Times New Roman" pitchFamily="18" charset="0"/>
                <a:cs typeface="Times New Roman" pitchFamily="18" charset="0"/>
              </a:rPr>
              <a:t>: Kết thúc NS.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normAutofit/>
          </a:bodyPr>
          <a:lstStyle/>
          <a:p>
            <a:r>
              <a:rPr lang="en-US" sz="3600" dirty="0" smtClean="0">
                <a:solidFill>
                  <a:srgbClr val="000099"/>
                </a:solidFill>
                <a:latin typeface="Times New Roman" pitchFamily="18" charset="0"/>
                <a:cs typeface="Times New Roman" pitchFamily="18" charset="0"/>
              </a:rPr>
              <a:t>CÁCH ĐÁNH GIÁ</a:t>
            </a:r>
            <a:br>
              <a:rPr lang="en-US" sz="3600" dirty="0" smtClean="0">
                <a:solidFill>
                  <a:srgbClr val="000099"/>
                </a:solidFill>
                <a:latin typeface="Times New Roman" pitchFamily="18" charset="0"/>
                <a:cs typeface="Times New Roman" pitchFamily="18" charset="0"/>
              </a:rPr>
            </a:br>
            <a:r>
              <a:rPr lang="en-US" sz="3200" dirty="0" smtClean="0">
                <a:solidFill>
                  <a:srgbClr val="000099"/>
                </a:solidFill>
                <a:latin typeface="Times New Roman" pitchFamily="18" charset="0"/>
                <a:cs typeface="Times New Roman" pitchFamily="18" charset="0"/>
              </a:rPr>
              <a:t>Mức độ an thần của BN</a:t>
            </a:r>
            <a:endParaRPr lang="en-US" sz="3600" dirty="0">
              <a:solidFill>
                <a:srgbClr val="000099"/>
              </a:solidFill>
              <a:latin typeface="Times New Roman" pitchFamily="18" charset="0"/>
              <a:cs typeface="Times New Roman" pitchFamily="18" charset="0"/>
            </a:endParaRPr>
          </a:p>
        </p:txBody>
      </p:sp>
      <p:graphicFrame>
        <p:nvGraphicFramePr>
          <p:cNvPr id="5" name="Content Placeholder 4"/>
          <p:cNvGraphicFramePr>
            <a:graphicFrameLocks noGrp="1"/>
          </p:cNvGraphicFramePr>
          <p:nvPr>
            <p:ph idx="1"/>
          </p:nvPr>
        </p:nvGraphicFramePr>
        <p:xfrm>
          <a:off x="228600" y="1676399"/>
          <a:ext cx="8610600" cy="4546092"/>
        </p:xfrm>
        <a:graphic>
          <a:graphicData uri="http://schemas.openxmlformats.org/drawingml/2006/table">
            <a:tbl>
              <a:tblPr firstRow="1" bandRow="1">
                <a:tableStyleId>{5C22544A-7EE6-4342-B048-85BDC9FD1C3A}</a:tableStyleId>
              </a:tblPr>
              <a:tblGrid>
                <a:gridCol w="1295400"/>
                <a:gridCol w="1524000"/>
                <a:gridCol w="1447800"/>
                <a:gridCol w="2209800"/>
                <a:gridCol w="2133600"/>
              </a:tblGrid>
              <a:tr h="590809">
                <a:tc>
                  <a:txBody>
                    <a:bodyPr/>
                    <a:lstStyle/>
                    <a:p>
                      <a:pPr marL="0" marR="0" algn="ctr">
                        <a:lnSpc>
                          <a:spcPct val="115000"/>
                        </a:lnSpc>
                        <a:spcBef>
                          <a:spcPts val="0"/>
                        </a:spcBef>
                        <a:spcAft>
                          <a:spcPts val="0"/>
                        </a:spcAft>
                      </a:pPr>
                      <a:endParaRPr lang="en-US" sz="2000" baseline="0" dirty="0" smtClean="0">
                        <a:latin typeface="Times New Roman"/>
                        <a:ea typeface="Calibri"/>
                      </a:endParaRPr>
                    </a:p>
                    <a:p>
                      <a:pPr marL="0" marR="0" algn="ctr">
                        <a:lnSpc>
                          <a:spcPct val="115000"/>
                        </a:lnSpc>
                        <a:spcBef>
                          <a:spcPts val="0"/>
                        </a:spcBef>
                        <a:spcAft>
                          <a:spcPts val="0"/>
                        </a:spcAft>
                      </a:pPr>
                      <a:endParaRPr lang="en-US" sz="20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000" baseline="0" dirty="0" smtClean="0">
                          <a:latin typeface="Times New Roman"/>
                          <a:ea typeface="Calibri"/>
                        </a:rPr>
                        <a:t>Nhẹ</a:t>
                      </a:r>
                      <a:endParaRPr lang="en-US" sz="20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000" baseline="0" dirty="0" smtClean="0">
                          <a:latin typeface="Times New Roman"/>
                          <a:ea typeface="Calibri"/>
                        </a:rPr>
                        <a:t>Vừa</a:t>
                      </a:r>
                      <a:endParaRPr lang="en-US" sz="20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000" baseline="0" dirty="0" smtClean="0">
                          <a:latin typeface="Times New Roman"/>
                          <a:ea typeface="Calibri"/>
                        </a:rPr>
                        <a:t>Sâu</a:t>
                      </a:r>
                      <a:endParaRPr lang="en-US" sz="2000" baseline="0" dirty="0">
                        <a:latin typeface="Times New Roman"/>
                        <a:ea typeface="Calibri"/>
                      </a:endParaRPr>
                    </a:p>
                  </a:txBody>
                  <a:tcPr marL="68580" marR="68580" marT="0" marB="0"/>
                </a:tc>
                <a:tc>
                  <a:txBody>
                    <a:bodyPr/>
                    <a:lstStyle/>
                    <a:p>
                      <a:pPr marL="0" marR="0" algn="ctr">
                        <a:lnSpc>
                          <a:spcPct val="115000"/>
                        </a:lnSpc>
                        <a:spcBef>
                          <a:spcPts val="0"/>
                        </a:spcBef>
                        <a:spcAft>
                          <a:spcPts val="0"/>
                        </a:spcAft>
                      </a:pPr>
                      <a:r>
                        <a:rPr lang="en-US" sz="2000" baseline="0" dirty="0" smtClean="0">
                          <a:latin typeface="Times New Roman"/>
                          <a:ea typeface="Calibri"/>
                        </a:rPr>
                        <a:t>Mê</a:t>
                      </a:r>
                      <a:endParaRPr lang="en-US" sz="2000" baseline="0" dirty="0">
                        <a:latin typeface="Times New Roman"/>
                        <a:ea typeface="Calibri"/>
                      </a:endParaRPr>
                    </a:p>
                  </a:txBody>
                  <a:tcPr marL="68580" marR="68580" marT="0" marB="0"/>
                </a:tc>
              </a:tr>
              <a:tr h="1197865">
                <a:tc>
                  <a:txBody>
                    <a:bodyPr/>
                    <a:lstStyle/>
                    <a:p>
                      <a:pPr marL="0" marR="0">
                        <a:lnSpc>
                          <a:spcPct val="115000"/>
                        </a:lnSpc>
                        <a:spcBef>
                          <a:spcPts val="0"/>
                        </a:spcBef>
                        <a:spcAft>
                          <a:spcPts val="1000"/>
                        </a:spcAft>
                      </a:pPr>
                      <a:r>
                        <a:rPr lang="en-US" sz="2000" baseline="0" dirty="0">
                          <a:solidFill>
                            <a:srgbClr val="FF0000"/>
                          </a:solidFill>
                          <a:latin typeface="Times New Roman"/>
                          <a:ea typeface="Calibri"/>
                        </a:rPr>
                        <a:t>Phản ứng</a:t>
                      </a:r>
                    </a:p>
                  </a:txBody>
                  <a:tcPr marL="68580" marR="68580" marT="0" marB="0"/>
                </a:tc>
                <a:tc>
                  <a:txBody>
                    <a:bodyPr/>
                    <a:lstStyle/>
                    <a:p>
                      <a:pPr marL="0" marR="0">
                        <a:lnSpc>
                          <a:spcPct val="115000"/>
                        </a:lnSpc>
                        <a:spcBef>
                          <a:spcPts val="0"/>
                        </a:spcBef>
                        <a:spcAft>
                          <a:spcPts val="1000"/>
                        </a:spcAft>
                      </a:pPr>
                      <a:r>
                        <a:rPr lang="en-US" sz="1800" baseline="0" dirty="0">
                          <a:latin typeface="Times New Roman"/>
                          <a:ea typeface="Calibri"/>
                        </a:rPr>
                        <a:t>Phản ứng đúng theo lệnh bằng lời nói</a:t>
                      </a:r>
                    </a:p>
                  </a:txBody>
                  <a:tcPr marL="68580" marR="68580" marT="0" marB="0"/>
                </a:tc>
                <a:tc>
                  <a:txBody>
                    <a:bodyPr/>
                    <a:lstStyle/>
                    <a:p>
                      <a:pPr marL="0" marR="0">
                        <a:lnSpc>
                          <a:spcPct val="115000"/>
                        </a:lnSpc>
                        <a:spcBef>
                          <a:spcPts val="0"/>
                        </a:spcBef>
                        <a:spcAft>
                          <a:spcPts val="1000"/>
                        </a:spcAft>
                      </a:pPr>
                      <a:r>
                        <a:rPr lang="en-US" sz="1800" baseline="0" dirty="0">
                          <a:latin typeface="Times New Roman"/>
                          <a:ea typeface="Calibri"/>
                        </a:rPr>
                        <a:t>Buồn ngủ, đánh thức khi gọi to, </a:t>
                      </a:r>
                    </a:p>
                  </a:txBody>
                  <a:tcPr marL="68580" marR="68580" marT="0" marB="0"/>
                </a:tc>
                <a:tc>
                  <a:txBody>
                    <a:bodyPr/>
                    <a:lstStyle/>
                    <a:p>
                      <a:pPr marL="0" marR="0">
                        <a:lnSpc>
                          <a:spcPct val="115000"/>
                        </a:lnSpc>
                        <a:spcBef>
                          <a:spcPts val="0"/>
                        </a:spcBef>
                        <a:spcAft>
                          <a:spcPts val="0"/>
                        </a:spcAft>
                      </a:pPr>
                      <a:r>
                        <a:rPr lang="en-US" sz="1800" baseline="0" dirty="0">
                          <a:latin typeface="Times New Roman"/>
                          <a:ea typeface="Calibri"/>
                        </a:rPr>
                        <a:t>Buồn ngủ, khó đánh </a:t>
                      </a:r>
                      <a:r>
                        <a:rPr lang="en-US" sz="1800" baseline="0" dirty="0" smtClean="0">
                          <a:latin typeface="Times New Roman"/>
                          <a:ea typeface="Calibri"/>
                        </a:rPr>
                        <a:t>thức, Phản </a:t>
                      </a:r>
                      <a:r>
                        <a:rPr lang="en-US" sz="1800" baseline="0" dirty="0">
                          <a:latin typeface="Times New Roman"/>
                          <a:ea typeface="Calibri"/>
                        </a:rPr>
                        <a:t>ứng đúng khi kích thích xúc giác nhiều lần và kích thích đau</a:t>
                      </a:r>
                    </a:p>
                  </a:txBody>
                  <a:tcPr marL="68580" marR="68580" marT="0" marB="0"/>
                </a:tc>
                <a:tc>
                  <a:txBody>
                    <a:bodyPr/>
                    <a:lstStyle/>
                    <a:p>
                      <a:pPr marL="0" marR="0">
                        <a:lnSpc>
                          <a:spcPct val="115000"/>
                        </a:lnSpc>
                        <a:spcBef>
                          <a:spcPts val="0"/>
                        </a:spcBef>
                        <a:spcAft>
                          <a:spcPts val="0"/>
                        </a:spcAft>
                      </a:pPr>
                      <a:r>
                        <a:rPr lang="en-US" sz="1800" baseline="0" dirty="0">
                          <a:latin typeface="Times New Roman"/>
                          <a:ea typeface="Calibri"/>
                        </a:rPr>
                        <a:t>Không đánh thức dậy </a:t>
                      </a:r>
                      <a:r>
                        <a:rPr lang="en-US" sz="1800" baseline="0" dirty="0" smtClean="0">
                          <a:latin typeface="Times New Roman"/>
                          <a:ea typeface="Calibri"/>
                        </a:rPr>
                        <a:t>được, thậm </a:t>
                      </a:r>
                      <a:r>
                        <a:rPr lang="en-US" sz="1800" baseline="0" dirty="0">
                          <a:latin typeface="Times New Roman"/>
                          <a:ea typeface="Calibri"/>
                        </a:rPr>
                        <a:t>chí không đáp ứng </a:t>
                      </a:r>
                      <a:r>
                        <a:rPr lang="en-US" sz="1800" baseline="0" dirty="0" smtClean="0">
                          <a:latin typeface="Times New Roman"/>
                          <a:ea typeface="Calibri"/>
                        </a:rPr>
                        <a:t>với các </a:t>
                      </a:r>
                      <a:r>
                        <a:rPr lang="en-US" sz="1800" baseline="0" dirty="0">
                          <a:latin typeface="Times New Roman"/>
                          <a:ea typeface="Calibri"/>
                        </a:rPr>
                        <a:t>kích thích đau</a:t>
                      </a:r>
                    </a:p>
                  </a:txBody>
                  <a:tcPr marL="68580" marR="68580" marT="0" marB="0"/>
                </a:tc>
              </a:tr>
              <a:tr h="927598">
                <a:tc>
                  <a:txBody>
                    <a:bodyPr/>
                    <a:lstStyle/>
                    <a:p>
                      <a:pPr marL="0" marR="0">
                        <a:lnSpc>
                          <a:spcPct val="115000"/>
                        </a:lnSpc>
                        <a:spcBef>
                          <a:spcPts val="0"/>
                        </a:spcBef>
                        <a:spcAft>
                          <a:spcPts val="1000"/>
                        </a:spcAft>
                      </a:pPr>
                      <a:r>
                        <a:rPr lang="en-US" sz="2000" baseline="0" dirty="0" smtClean="0">
                          <a:solidFill>
                            <a:srgbClr val="FF0000"/>
                          </a:solidFill>
                          <a:latin typeface="Times New Roman"/>
                          <a:ea typeface="Calibri"/>
                        </a:rPr>
                        <a:t>Hô hấp</a:t>
                      </a:r>
                      <a:endParaRPr lang="en-US" sz="2000" baseline="0" dirty="0">
                        <a:solidFill>
                          <a:srgbClr val="FF0000"/>
                        </a:solidFill>
                        <a:latin typeface="Times New Roman"/>
                        <a:ea typeface="Calibri"/>
                      </a:endParaRPr>
                    </a:p>
                  </a:txBody>
                  <a:tcPr marL="68580" marR="68580" marT="0" marB="0"/>
                </a:tc>
                <a:tc>
                  <a:txBody>
                    <a:bodyPr/>
                    <a:lstStyle/>
                    <a:p>
                      <a:pPr marL="0" marR="0">
                        <a:lnSpc>
                          <a:spcPct val="115000"/>
                        </a:lnSpc>
                        <a:spcBef>
                          <a:spcPts val="0"/>
                        </a:spcBef>
                        <a:spcAft>
                          <a:spcPts val="1000"/>
                        </a:spcAft>
                      </a:pPr>
                      <a:r>
                        <a:rPr lang="en-US" sz="1800" baseline="0" dirty="0" smtClean="0">
                          <a:latin typeface="Times New Roman"/>
                          <a:ea typeface="Calibri"/>
                        </a:rPr>
                        <a:t>không ảnh </a:t>
                      </a:r>
                      <a:r>
                        <a:rPr lang="en-US" sz="1800" baseline="0" dirty="0">
                          <a:latin typeface="Times New Roman"/>
                          <a:ea typeface="Calibri"/>
                        </a:rPr>
                        <a:t>hưởng</a:t>
                      </a:r>
                    </a:p>
                  </a:txBody>
                  <a:tcPr marL="68580" marR="68580" marT="0" marB="0"/>
                </a:tc>
                <a:tc>
                  <a:txBody>
                    <a:bodyPr/>
                    <a:lstStyle/>
                    <a:p>
                      <a:pPr marL="0" marR="0">
                        <a:lnSpc>
                          <a:spcPct val="115000"/>
                        </a:lnSpc>
                        <a:spcBef>
                          <a:spcPts val="0"/>
                        </a:spcBef>
                        <a:spcAft>
                          <a:spcPts val="1000"/>
                        </a:spcAft>
                      </a:pPr>
                      <a:r>
                        <a:rPr lang="en-US" sz="1800" baseline="0" dirty="0">
                          <a:latin typeface="Times New Roman"/>
                          <a:ea typeface="Calibri"/>
                        </a:rPr>
                        <a:t>Đảm bảo</a:t>
                      </a:r>
                    </a:p>
                  </a:txBody>
                  <a:tcPr marL="68580" marR="68580" marT="0" marB="0"/>
                </a:tc>
                <a:tc>
                  <a:txBody>
                    <a:bodyPr/>
                    <a:lstStyle/>
                    <a:p>
                      <a:pPr marL="0" marR="0">
                        <a:lnSpc>
                          <a:spcPct val="115000"/>
                        </a:lnSpc>
                        <a:spcBef>
                          <a:spcPts val="0"/>
                        </a:spcBef>
                        <a:spcAft>
                          <a:spcPts val="1000"/>
                        </a:spcAft>
                      </a:pPr>
                      <a:r>
                        <a:rPr lang="en-US" sz="1800" baseline="0" dirty="0">
                          <a:latin typeface="Times New Roman"/>
                          <a:ea typeface="Calibri"/>
                        </a:rPr>
                        <a:t>Chức năng hô hấp hạn chế nhẹ</a:t>
                      </a:r>
                    </a:p>
                  </a:txBody>
                  <a:tcPr marL="68580" marR="68580" marT="0" marB="0"/>
                </a:tc>
                <a:tc>
                  <a:txBody>
                    <a:bodyPr/>
                    <a:lstStyle/>
                    <a:p>
                      <a:pPr marL="0" marR="0">
                        <a:lnSpc>
                          <a:spcPct val="115000"/>
                        </a:lnSpc>
                        <a:spcBef>
                          <a:spcPts val="0"/>
                        </a:spcBef>
                        <a:spcAft>
                          <a:spcPts val="0"/>
                        </a:spcAft>
                      </a:pPr>
                      <a:r>
                        <a:rPr lang="en-US" sz="1800" baseline="0" dirty="0">
                          <a:latin typeface="Times New Roman"/>
                          <a:ea typeface="Calibri"/>
                        </a:rPr>
                        <a:t>Không đảm bảo, </a:t>
                      </a:r>
                    </a:p>
                    <a:p>
                      <a:pPr marL="0" marR="0">
                        <a:lnSpc>
                          <a:spcPct val="115000"/>
                        </a:lnSpc>
                        <a:spcBef>
                          <a:spcPts val="0"/>
                        </a:spcBef>
                        <a:spcAft>
                          <a:spcPts val="0"/>
                        </a:spcAft>
                      </a:pPr>
                      <a:r>
                        <a:rPr lang="en-US" sz="1800" baseline="0" dirty="0">
                          <a:latin typeface="Times New Roman"/>
                          <a:ea typeface="Calibri"/>
                        </a:rPr>
                        <a:t> Cần đặt nội khí quản hoặc mask thanh quản </a:t>
                      </a:r>
                    </a:p>
                  </a:txBody>
                  <a:tcPr marL="68580" marR="68580" marT="0" marB="0"/>
                </a:tc>
              </a:tr>
              <a:tr h="656454">
                <a:tc>
                  <a:txBody>
                    <a:bodyPr/>
                    <a:lstStyle/>
                    <a:p>
                      <a:r>
                        <a:rPr lang="en-US" sz="2400" dirty="0" smtClean="0">
                          <a:solidFill>
                            <a:srgbClr val="FF0000"/>
                          </a:solidFill>
                        </a:rPr>
                        <a:t>Chức</a:t>
                      </a:r>
                      <a:r>
                        <a:rPr lang="en-US" sz="2400" baseline="0" dirty="0" smtClean="0">
                          <a:solidFill>
                            <a:srgbClr val="FF0000"/>
                          </a:solidFill>
                        </a:rPr>
                        <a:t> năng tim</a:t>
                      </a:r>
                      <a:endParaRPr lang="en-US" sz="2400" dirty="0">
                        <a:solidFill>
                          <a:srgbClr val="FF0000"/>
                        </a:solidFill>
                      </a:endParaRPr>
                    </a:p>
                  </a:txBody>
                  <a:tcPr/>
                </a:tc>
                <a:tc>
                  <a:txBody>
                    <a:bodyPr/>
                    <a:lstStyle/>
                    <a:p>
                      <a:r>
                        <a:rPr lang="en-US" sz="2000" dirty="0" smtClean="0"/>
                        <a:t>Không</a:t>
                      </a:r>
                      <a:r>
                        <a:rPr lang="en-US" sz="2000" baseline="0" dirty="0" smtClean="0"/>
                        <a:t> ảnh hưởng</a:t>
                      </a:r>
                      <a:endParaRPr lang="en-US" sz="2000" dirty="0"/>
                    </a:p>
                  </a:txBody>
                  <a:tcPr/>
                </a:tc>
                <a:tc>
                  <a:txBody>
                    <a:bodyPr/>
                    <a:lstStyle/>
                    <a:p>
                      <a:r>
                        <a:rPr lang="en-US" sz="2000" dirty="0" smtClean="0"/>
                        <a:t>Thường</a:t>
                      </a:r>
                      <a:r>
                        <a:rPr lang="en-US" sz="2000" baseline="0" dirty="0" smtClean="0"/>
                        <a:t> được duy trì</a:t>
                      </a:r>
                      <a:endParaRPr lang="en-US"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Thường</a:t>
                      </a:r>
                      <a:r>
                        <a:rPr lang="en-US" sz="2000" baseline="0" dirty="0" smtClean="0"/>
                        <a:t> được duy trì</a:t>
                      </a:r>
                      <a:endParaRPr lang="en-US" sz="2000" dirty="0" smtClean="0"/>
                    </a:p>
                    <a:p>
                      <a:endParaRPr lang="en-US" sz="2000" dirty="0"/>
                    </a:p>
                  </a:txBody>
                  <a:tcPr/>
                </a:tc>
                <a:tc>
                  <a:txBody>
                    <a:bodyPr/>
                    <a:lstStyle/>
                    <a:p>
                      <a:r>
                        <a:rPr lang="en-US" sz="2000" dirty="0" smtClean="0"/>
                        <a:t>Có</a:t>
                      </a:r>
                      <a:r>
                        <a:rPr lang="en-US" sz="2000" baseline="0" dirty="0" smtClean="0"/>
                        <a:t> thể giảm</a:t>
                      </a:r>
                      <a:endParaRPr lang="en-US" sz="2000" dirty="0"/>
                    </a:p>
                  </a:txBody>
                  <a:tcPr/>
                </a:tc>
              </a:tr>
            </a:tbl>
          </a:graphicData>
        </a:graphic>
      </p:graphicFrame>
      <p:sp>
        <p:nvSpPr>
          <p:cNvPr id="4" name="Rectangle 3"/>
          <p:cNvSpPr/>
          <p:nvPr/>
        </p:nvSpPr>
        <p:spPr>
          <a:xfrm>
            <a:off x="457201" y="1066800"/>
            <a:ext cx="8305800" cy="461665"/>
          </a:xfrm>
          <a:prstGeom prst="rect">
            <a:avLst/>
          </a:prstGeom>
        </p:spPr>
        <p:txBody>
          <a:bodyPr wrap="square">
            <a:spAutoFit/>
          </a:bodyPr>
          <a:lstStyle/>
          <a:p>
            <a:r>
              <a:rPr lang="en-US" sz="2400" i="1" dirty="0" smtClean="0"/>
              <a:t>      </a:t>
            </a:r>
            <a:r>
              <a:rPr lang="en-US" sz="2400" i="1" dirty="0" smtClean="0">
                <a:latin typeface="Times New Roman" pitchFamily="18" charset="0"/>
                <a:cs typeface="Times New Roman" pitchFamily="18" charset="0"/>
              </a:rPr>
              <a:t>Bảng 1: Thang điểm an thần và mê </a:t>
            </a:r>
            <a:endParaRPr lang="en-US" sz="2400" dirty="0">
              <a:latin typeface="Times New Roman" pitchFamily="18" charset="0"/>
              <a:cs typeface="Times New Roman" pitchFamily="18" charset="0"/>
            </a:endParaRPr>
          </a:p>
        </p:txBody>
      </p:sp>
      <p:sp>
        <p:nvSpPr>
          <p:cNvPr id="6" name="Rectangle 5"/>
          <p:cNvSpPr/>
          <p:nvPr/>
        </p:nvSpPr>
        <p:spPr>
          <a:xfrm>
            <a:off x="228600" y="6172200"/>
            <a:ext cx="8534400" cy="523220"/>
          </a:xfrm>
          <a:prstGeom prst="rect">
            <a:avLst/>
          </a:prstGeom>
        </p:spPr>
        <p:txBody>
          <a:bodyPr wrap="square">
            <a:spAutoFit/>
          </a:bodyPr>
          <a:lstStyle/>
          <a:p>
            <a:r>
              <a:rPr lang="en-US" sz="1400" dirty="0" smtClean="0"/>
              <a:t>Modified from Gross JB, Bailey PL, Connis RT, et al. Practice guidelines for sedation and analgesia by nonanesthesiologists. Anesthesiology 2002;96:1004-17.</a:t>
            </a:r>
            <a:endParaRPr lang="en-US" sz="1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600" dirty="0" smtClean="0">
                <a:solidFill>
                  <a:schemeClr val="tx2"/>
                </a:solidFill>
                <a:latin typeface="Times New Roman" pitchFamily="18" charset="0"/>
                <a:cs typeface="Times New Roman" pitchFamily="18" charset="0"/>
              </a:rPr>
              <a:t>PHƯƠNG PHÁP NGHIÊN CỨU(tt)</a:t>
            </a:r>
            <a:endParaRPr lang="en-US" sz="3600" dirty="0"/>
          </a:p>
        </p:txBody>
      </p:sp>
      <p:sp>
        <p:nvSpPr>
          <p:cNvPr id="3" name="Content Placeholder 2"/>
          <p:cNvSpPr>
            <a:spLocks noGrp="1"/>
          </p:cNvSpPr>
          <p:nvPr>
            <p:ph idx="1"/>
          </p:nvPr>
        </p:nvSpPr>
        <p:spPr>
          <a:xfrm>
            <a:off x="304800" y="1295400"/>
            <a:ext cx="8534400" cy="5257800"/>
          </a:xfrm>
        </p:spPr>
        <p:txBody>
          <a:bodyPr>
            <a:normAutofit/>
          </a:bodyPr>
          <a:lstStyle/>
          <a:p>
            <a:pPr>
              <a:buNone/>
            </a:pPr>
            <a:r>
              <a:rPr lang="en-US" dirty="0" smtClean="0">
                <a:latin typeface="Times New Roman" pitchFamily="18" charset="0"/>
                <a:cs typeface="Times New Roman" pitchFamily="18" charset="0"/>
              </a:rPr>
              <a:t>Các bước thực hiện:</a:t>
            </a:r>
          </a:p>
          <a:p>
            <a:pPr>
              <a:buFont typeface="Wingdings" pitchFamily="2" charset="2"/>
              <a:buChar char="Ø"/>
            </a:pPr>
            <a:r>
              <a:rPr lang="en-US"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Khám tiền mê. </a:t>
            </a:r>
          </a:p>
          <a:p>
            <a:pPr fontAlgn="base">
              <a:buFont typeface="Wingdings" pitchFamily="2" charset="2"/>
              <a:buChar char="Ø"/>
            </a:pPr>
            <a:r>
              <a:rPr lang="en-US" sz="2800" dirty="0" smtClean="0">
                <a:latin typeface="Times New Roman" pitchFamily="18" charset="0"/>
                <a:cs typeface="Times New Roman" pitchFamily="18" charset="0"/>
              </a:rPr>
              <a:t> Nhịn ăn trước nội soi 6 giờ. </a:t>
            </a:r>
          </a:p>
          <a:p>
            <a:pPr fontAlgn="base">
              <a:buFont typeface="Wingdings" pitchFamily="2" charset="2"/>
              <a:buChar char="Ø"/>
            </a:pPr>
            <a:r>
              <a:rPr lang="en-US" sz="2800" dirty="0" smtClean="0">
                <a:latin typeface="Times New Roman" pitchFamily="18" charset="0"/>
                <a:cs typeface="Times New Roman" pitchFamily="18" charset="0"/>
              </a:rPr>
              <a:t> Thở oxy qua mũi 3l/phút trước nội soi 3- 5 phút.</a:t>
            </a:r>
          </a:p>
          <a:p>
            <a:pPr fontAlgn="base">
              <a:buFont typeface="Wingdings" pitchFamily="2" charset="2"/>
              <a:buChar char="Ø"/>
            </a:pPr>
            <a:r>
              <a:rPr lang="en-US" sz="2800" dirty="0" smtClean="0">
                <a:latin typeface="Times New Roman" pitchFamily="18" charset="0"/>
                <a:cs typeface="Times New Roman" pitchFamily="18" charset="0"/>
              </a:rPr>
              <a:t> Liều dùng propofol: </a:t>
            </a:r>
          </a:p>
          <a:p>
            <a:pPr fontAlgn="base">
              <a:buNone/>
            </a:pPr>
            <a:r>
              <a:rPr lang="en-US" sz="2800" dirty="0" smtClean="0">
                <a:latin typeface="Times New Roman" pitchFamily="18" charset="0"/>
                <a:cs typeface="Times New Roman" pitchFamily="18" charset="0"/>
              </a:rPr>
              <a:t>   - Liều khởi đầu 1mg/kg, trước NS 45 giây. </a:t>
            </a:r>
          </a:p>
          <a:p>
            <a:pPr fontAlgn="base">
              <a:buNone/>
            </a:pPr>
            <a:r>
              <a:rPr lang="en-US" sz="2800" dirty="0" smtClean="0">
                <a:latin typeface="Times New Roman" pitchFamily="18" charset="0"/>
                <a:cs typeface="Times New Roman" pitchFamily="18" charset="0"/>
              </a:rPr>
              <a:t>   - Tiêm nhắc lại 0,5mg/kg sau 5 phút hoặc khi bệnh nhân còn đáp ứng với thủ thuật, hoặc an thần mức nhẹ (minimal).	</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919</TotalTime>
  <Words>1329</Words>
  <Application>Microsoft Office PowerPoint</Application>
  <PresentationFormat>On-screen Show (4:3)</PresentationFormat>
  <Paragraphs>249</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 ĐÁNH GIÁ HIỆU QỦA AN THẦN PROPOFOL TĨNH MẠCH  TRONG NỘI SOI TIÊU HÓA TẠI BỆNH VIỆN QUỐC TẾ TRUNG ƯƠNG HUẾ </vt:lpstr>
      <vt:lpstr>ĐẶT VẤN ĐỀ</vt:lpstr>
      <vt:lpstr>ĐẶT VẤN ĐỀ (tt)</vt:lpstr>
      <vt:lpstr>ĐẶT VẤN ĐỀ (tt)</vt:lpstr>
      <vt:lpstr>ĐỐI TƯỢNG VÀ PHƯƠNG PHÁP NGHIÊN CỨU</vt:lpstr>
      <vt:lpstr>PHƯƠNG PHÁP NGHIÊN CỨU(tt)</vt:lpstr>
      <vt:lpstr>PHƯƠNG PHÁP NGHIÊN CỨU(tt)</vt:lpstr>
      <vt:lpstr>CÁCH ĐÁNH GIÁ Mức độ an thần của BN</vt:lpstr>
      <vt:lpstr>PHƯƠNG PHÁP NGHIÊN CỨU(tt)</vt:lpstr>
      <vt:lpstr>KẾT QUẢ VÀ BÀN LUẬN</vt:lpstr>
      <vt:lpstr>KẾT QUẢ VÀ BÀN LUẬN</vt:lpstr>
      <vt:lpstr>KẾT QUẢ VÀ BÀN LUẬN</vt:lpstr>
      <vt:lpstr>KẾT QUẢ VÀ BÀN LUẬN</vt:lpstr>
      <vt:lpstr>KẾT QUẢ VÀ BÀN LUẬN</vt:lpstr>
      <vt:lpstr>KẾT QUẢ VÀ BÀN LUẬN</vt:lpstr>
      <vt:lpstr>KẾT QUẢ VÀ BÀN LUẬN</vt:lpstr>
      <vt:lpstr>KẾT QUẢ VÀ BÀN LUẬN</vt:lpstr>
      <vt:lpstr>KẾT QUẢ VÀ BÀN LUẬN</vt:lpstr>
      <vt:lpstr>KẾT QUẢ VÀ BÀN LUẬN</vt:lpstr>
      <vt:lpstr>KẾT QUẢ NGHIÊN CỨU</vt:lpstr>
      <vt:lpstr>KẾT LUẬN</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ĐÁNH GIÁ HIỆU QỦA AN THẦN PROPOFOL TĨNH MẠCH  TRONG NỘI SOI TIÊU HÓA TẠI BỆNH VIỆN QUỐC TẾ TRUNG ƯƠNG HUẾ</dc:title>
  <dc:creator>DUNG</dc:creator>
  <cp:lastModifiedBy>Windows User</cp:lastModifiedBy>
  <cp:revision>64</cp:revision>
  <dcterms:created xsi:type="dcterms:W3CDTF">2015-12-11T13:56:20Z</dcterms:created>
  <dcterms:modified xsi:type="dcterms:W3CDTF">2016-05-25T00:18:42Z</dcterms:modified>
</cp:coreProperties>
</file>