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60" r:id="rId1"/>
  </p:sldMasterIdLst>
  <p:notesMasterIdLst>
    <p:notesMasterId r:id="rId23"/>
  </p:notesMasterIdLst>
  <p:sldIdLst>
    <p:sldId id="256" r:id="rId2"/>
    <p:sldId id="258" r:id="rId3"/>
    <p:sldId id="305" r:id="rId4"/>
    <p:sldId id="267" r:id="rId5"/>
    <p:sldId id="269" r:id="rId6"/>
    <p:sldId id="272" r:id="rId7"/>
    <p:sldId id="273" r:id="rId8"/>
    <p:sldId id="310" r:id="rId9"/>
    <p:sldId id="275" r:id="rId10"/>
    <p:sldId id="277" r:id="rId11"/>
    <p:sldId id="278" r:id="rId12"/>
    <p:sldId id="301" r:id="rId13"/>
    <p:sldId id="282" r:id="rId14"/>
    <p:sldId id="283" r:id="rId15"/>
    <p:sldId id="284" r:id="rId16"/>
    <p:sldId id="285" r:id="rId17"/>
    <p:sldId id="287" r:id="rId18"/>
    <p:sldId id="302" r:id="rId19"/>
    <p:sldId id="296" r:id="rId20"/>
    <p:sldId id="297" r:id="rId21"/>
    <p:sldId id="30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8049" autoAdjust="0"/>
  </p:normalViewPr>
  <p:slideViewPr>
    <p:cSldViewPr>
      <p:cViewPr varScale="1">
        <p:scale>
          <a:sx n="64" d="100"/>
          <a:sy n="64" d="100"/>
        </p:scale>
        <p:origin x="-156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89CA8E-8346-4143-9AB1-C090D3FA1E7D}"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C9D82779-7177-4F57-BA29-9FF535019456}">
      <dgm:prSet phldrT="[Text]"/>
      <dgm:spPr>
        <a:solidFill>
          <a:schemeClr val="accent6">
            <a:lumMod val="60000"/>
            <a:lumOff val="40000"/>
          </a:schemeClr>
        </a:solidFill>
        <a:ln>
          <a:noFill/>
        </a:ln>
      </dgm:spPr>
      <dgm:t>
        <a:bodyPr/>
        <a:lstStyle/>
        <a:p>
          <a:r>
            <a:rPr lang="en-US" dirty="0" smtClean="0">
              <a:solidFill>
                <a:schemeClr val="tx1"/>
              </a:solidFill>
              <a:latin typeface="Times New Roman" pitchFamily="18" charset="0"/>
              <a:cs typeface="Times New Roman" pitchFamily="18" charset="0"/>
            </a:rPr>
            <a:t>1</a:t>
          </a:r>
          <a:endParaRPr lang="en-US" dirty="0">
            <a:solidFill>
              <a:schemeClr val="tx1"/>
            </a:solidFill>
            <a:latin typeface="Times New Roman" pitchFamily="18" charset="0"/>
            <a:cs typeface="Times New Roman" pitchFamily="18" charset="0"/>
          </a:endParaRPr>
        </a:p>
      </dgm:t>
    </dgm:pt>
    <dgm:pt modelId="{BD3EBCA4-AB65-4F5F-AFC5-24071DBA3786}" type="parTrans" cxnId="{6B9B585E-C057-482D-B4D5-863BF17E52C7}">
      <dgm:prSet/>
      <dgm:spPr/>
      <dgm:t>
        <a:bodyPr/>
        <a:lstStyle/>
        <a:p>
          <a:endParaRPr lang="en-US"/>
        </a:p>
      </dgm:t>
    </dgm:pt>
    <dgm:pt modelId="{E30A6BB8-3A68-42A2-9B66-9C5C0F94572C}" type="sibTrans" cxnId="{6B9B585E-C057-482D-B4D5-863BF17E52C7}">
      <dgm:prSet/>
      <dgm:spPr/>
      <dgm:t>
        <a:bodyPr/>
        <a:lstStyle/>
        <a:p>
          <a:endParaRPr lang="en-US"/>
        </a:p>
      </dgm:t>
    </dgm:pt>
    <dgm:pt modelId="{3A584DB0-2070-471F-93AF-61292C7331CE}">
      <dgm:prSet phldrT="[Text]"/>
      <dgm:spPr>
        <a:noFill/>
        <a:ln>
          <a:solidFill>
            <a:schemeClr val="accent1">
              <a:lumMod val="75000"/>
            </a:schemeClr>
          </a:solidFill>
        </a:ln>
      </dgm:spPr>
      <dgm:t>
        <a:bodyPr/>
        <a:lstStyle/>
        <a:p>
          <a:r>
            <a:rPr lang="vi-VN" dirty="0" smtClean="0">
              <a:solidFill>
                <a:schemeClr val="tx1"/>
              </a:solidFill>
              <a:latin typeface="Times New Roman" pitchFamily="18" charset="0"/>
              <a:cs typeface="Times New Roman" pitchFamily="18" charset="0"/>
            </a:rPr>
            <a:t>So sánh hiệu quả cai máy thở của phương thức Smartcare/PS với phương thức PS thông thường</a:t>
          </a:r>
          <a:endParaRPr lang="en-US" dirty="0"/>
        </a:p>
      </dgm:t>
    </dgm:pt>
    <dgm:pt modelId="{29C2AA6B-910E-4B3E-ACAA-516F20E853D1}" type="parTrans" cxnId="{FC7F730F-71FB-495E-84F9-9EB3ECE8D42A}">
      <dgm:prSet/>
      <dgm:spPr/>
      <dgm:t>
        <a:bodyPr/>
        <a:lstStyle/>
        <a:p>
          <a:endParaRPr lang="en-US"/>
        </a:p>
      </dgm:t>
    </dgm:pt>
    <dgm:pt modelId="{F39FF799-9DAF-44D8-9E26-A5F37483757C}" type="sibTrans" cxnId="{FC7F730F-71FB-495E-84F9-9EB3ECE8D42A}">
      <dgm:prSet/>
      <dgm:spPr/>
      <dgm:t>
        <a:bodyPr/>
        <a:lstStyle/>
        <a:p>
          <a:endParaRPr lang="en-US"/>
        </a:p>
      </dgm:t>
    </dgm:pt>
    <dgm:pt modelId="{D6EBB0A4-57ED-402F-876F-1CF33B0A11C3}">
      <dgm:prSet phldrT="[Text]"/>
      <dgm:spPr>
        <a:solidFill>
          <a:schemeClr val="accent6">
            <a:lumMod val="60000"/>
            <a:lumOff val="40000"/>
          </a:schemeClr>
        </a:solidFill>
        <a:ln>
          <a:noFill/>
        </a:ln>
      </dgm:spPr>
      <dgm:t>
        <a:bodyPr/>
        <a:lstStyle/>
        <a:p>
          <a:r>
            <a:rPr lang="en-US" dirty="0" smtClean="0">
              <a:solidFill>
                <a:schemeClr val="tx1"/>
              </a:solidFill>
              <a:latin typeface="Times New Roman" pitchFamily="18" charset="0"/>
              <a:cs typeface="Times New Roman" pitchFamily="18" charset="0"/>
            </a:rPr>
            <a:t>2</a:t>
          </a:r>
          <a:endParaRPr lang="en-US" dirty="0">
            <a:solidFill>
              <a:schemeClr val="tx1"/>
            </a:solidFill>
            <a:latin typeface="Times New Roman" pitchFamily="18" charset="0"/>
            <a:cs typeface="Times New Roman" pitchFamily="18" charset="0"/>
          </a:endParaRPr>
        </a:p>
      </dgm:t>
    </dgm:pt>
    <dgm:pt modelId="{BE285DB8-ED36-4CAC-8357-3B03457FB9B7}" type="parTrans" cxnId="{C089A9F9-D7C6-458B-AC45-C2608E30AD08}">
      <dgm:prSet/>
      <dgm:spPr/>
      <dgm:t>
        <a:bodyPr/>
        <a:lstStyle/>
        <a:p>
          <a:endParaRPr lang="en-US"/>
        </a:p>
      </dgm:t>
    </dgm:pt>
    <dgm:pt modelId="{8034DEF5-8095-4D77-9D3A-928EB0CE1552}" type="sibTrans" cxnId="{C089A9F9-D7C6-458B-AC45-C2608E30AD08}">
      <dgm:prSet/>
      <dgm:spPr/>
      <dgm:t>
        <a:bodyPr/>
        <a:lstStyle/>
        <a:p>
          <a:endParaRPr lang="en-US"/>
        </a:p>
      </dgm:t>
    </dgm:pt>
    <dgm:pt modelId="{66E5FD89-B394-4897-9135-3C4F493312AA}">
      <dgm:prSet phldrT="[Text]"/>
      <dgm:spPr>
        <a:noFill/>
        <a:ln>
          <a:solidFill>
            <a:schemeClr val="accent1">
              <a:lumMod val="75000"/>
            </a:schemeClr>
          </a:solidFill>
        </a:ln>
      </dgm:spPr>
      <dgm:t>
        <a:bodyPr/>
        <a:lstStyle/>
        <a:p>
          <a:r>
            <a:rPr lang="vi-VN" dirty="0" smtClean="0">
              <a:solidFill>
                <a:schemeClr val="tx1"/>
              </a:solidFill>
              <a:latin typeface="Times New Roman" pitchFamily="18" charset="0"/>
              <a:cs typeface="Times New Roman" pitchFamily="18" charset="0"/>
            </a:rPr>
            <a:t>Xác định một số yếu tố liên quan và sự thay đổi một số thông số tuần hoàn, khí máu và cơ học hô hấp của các bệnh nhân được cai máy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thành</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công</a:t>
          </a:r>
          <a:r>
            <a:rPr lang="en-US" dirty="0" smtClean="0">
              <a:solidFill>
                <a:schemeClr val="tx1"/>
              </a:solidFill>
              <a:latin typeface="Times New Roman" pitchFamily="18" charset="0"/>
              <a:cs typeface="Times New Roman" pitchFamily="18" charset="0"/>
            </a:rPr>
            <a:t> so </a:t>
          </a:r>
          <a:r>
            <a:rPr lang="en-US" dirty="0" err="1" smtClean="0">
              <a:solidFill>
                <a:schemeClr val="tx1"/>
              </a:solidFill>
              <a:latin typeface="Times New Roman" pitchFamily="18" charset="0"/>
              <a:cs typeface="Times New Roman" pitchFamily="18" charset="0"/>
            </a:rPr>
            <a:t>với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thất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bại</a:t>
          </a:r>
          <a:r>
            <a:rPr lang="vi-VN" dirty="0" smtClean="0">
              <a:solidFill>
                <a:schemeClr val="tx1"/>
              </a:solidFill>
              <a:latin typeface="Times New Roman" pitchFamily="18" charset="0"/>
              <a:cs typeface="Times New Roman" pitchFamily="18" charset="0"/>
            </a:rPr>
            <a:t>.</a:t>
          </a:r>
          <a:endParaRPr lang="en-US" dirty="0"/>
        </a:p>
      </dgm:t>
    </dgm:pt>
    <dgm:pt modelId="{587A0567-E685-42BA-AF65-181C6C111E8B}" type="parTrans" cxnId="{826288E9-61B5-40B5-AC42-44519FD099CE}">
      <dgm:prSet/>
      <dgm:spPr/>
      <dgm:t>
        <a:bodyPr/>
        <a:lstStyle/>
        <a:p>
          <a:endParaRPr lang="en-US"/>
        </a:p>
      </dgm:t>
    </dgm:pt>
    <dgm:pt modelId="{C96BD9B5-4477-4A83-8EA5-598D9B2E169C}" type="sibTrans" cxnId="{826288E9-61B5-40B5-AC42-44519FD099CE}">
      <dgm:prSet/>
      <dgm:spPr/>
      <dgm:t>
        <a:bodyPr/>
        <a:lstStyle/>
        <a:p>
          <a:endParaRPr lang="en-US"/>
        </a:p>
      </dgm:t>
    </dgm:pt>
    <dgm:pt modelId="{B7DC4BDF-83BD-4807-B423-F9EE19D5EC4D}" type="pres">
      <dgm:prSet presAssocID="{C289CA8E-8346-4143-9AB1-C090D3FA1E7D}" presName="linearFlow" presStyleCnt="0">
        <dgm:presLayoutVars>
          <dgm:dir/>
          <dgm:animLvl val="lvl"/>
          <dgm:resizeHandles val="exact"/>
        </dgm:presLayoutVars>
      </dgm:prSet>
      <dgm:spPr/>
      <dgm:t>
        <a:bodyPr/>
        <a:lstStyle/>
        <a:p>
          <a:endParaRPr lang="en-US"/>
        </a:p>
      </dgm:t>
    </dgm:pt>
    <dgm:pt modelId="{D29FCDAB-25BA-478F-94E4-D314C3B142F1}" type="pres">
      <dgm:prSet presAssocID="{C9D82779-7177-4F57-BA29-9FF535019456}" presName="composite" presStyleCnt="0"/>
      <dgm:spPr/>
    </dgm:pt>
    <dgm:pt modelId="{52B74C0A-7469-463F-BA42-A0AAC285388E}" type="pres">
      <dgm:prSet presAssocID="{C9D82779-7177-4F57-BA29-9FF535019456}" presName="parentText" presStyleLbl="alignNode1" presStyleIdx="0" presStyleCnt="2">
        <dgm:presLayoutVars>
          <dgm:chMax val="1"/>
          <dgm:bulletEnabled val="1"/>
        </dgm:presLayoutVars>
      </dgm:prSet>
      <dgm:spPr/>
      <dgm:t>
        <a:bodyPr/>
        <a:lstStyle/>
        <a:p>
          <a:endParaRPr lang="en-US"/>
        </a:p>
      </dgm:t>
    </dgm:pt>
    <dgm:pt modelId="{2D8E6182-1B14-49EC-BB5D-294C9EA5077A}" type="pres">
      <dgm:prSet presAssocID="{C9D82779-7177-4F57-BA29-9FF535019456}" presName="descendantText" presStyleLbl="alignAcc1" presStyleIdx="0" presStyleCnt="2">
        <dgm:presLayoutVars>
          <dgm:bulletEnabled val="1"/>
        </dgm:presLayoutVars>
      </dgm:prSet>
      <dgm:spPr/>
      <dgm:t>
        <a:bodyPr/>
        <a:lstStyle/>
        <a:p>
          <a:endParaRPr lang="en-US"/>
        </a:p>
      </dgm:t>
    </dgm:pt>
    <dgm:pt modelId="{BC41C94B-67C2-4644-9076-0C8CCEDADEEF}" type="pres">
      <dgm:prSet presAssocID="{E30A6BB8-3A68-42A2-9B66-9C5C0F94572C}" presName="sp" presStyleCnt="0"/>
      <dgm:spPr/>
    </dgm:pt>
    <dgm:pt modelId="{80A61173-329C-4234-A278-B4B8EF988CE7}" type="pres">
      <dgm:prSet presAssocID="{D6EBB0A4-57ED-402F-876F-1CF33B0A11C3}" presName="composite" presStyleCnt="0"/>
      <dgm:spPr/>
    </dgm:pt>
    <dgm:pt modelId="{78C5A518-4D7B-4C6B-9CBC-6927140F14F9}" type="pres">
      <dgm:prSet presAssocID="{D6EBB0A4-57ED-402F-876F-1CF33B0A11C3}" presName="parentText" presStyleLbl="alignNode1" presStyleIdx="1" presStyleCnt="2">
        <dgm:presLayoutVars>
          <dgm:chMax val="1"/>
          <dgm:bulletEnabled val="1"/>
        </dgm:presLayoutVars>
      </dgm:prSet>
      <dgm:spPr/>
      <dgm:t>
        <a:bodyPr/>
        <a:lstStyle/>
        <a:p>
          <a:endParaRPr lang="en-US"/>
        </a:p>
      </dgm:t>
    </dgm:pt>
    <dgm:pt modelId="{C5758126-603F-49E5-8E60-DBE469DAD875}" type="pres">
      <dgm:prSet presAssocID="{D6EBB0A4-57ED-402F-876F-1CF33B0A11C3}" presName="descendantText" presStyleLbl="alignAcc1" presStyleIdx="1" presStyleCnt="2">
        <dgm:presLayoutVars>
          <dgm:bulletEnabled val="1"/>
        </dgm:presLayoutVars>
      </dgm:prSet>
      <dgm:spPr/>
      <dgm:t>
        <a:bodyPr/>
        <a:lstStyle/>
        <a:p>
          <a:endParaRPr lang="en-US"/>
        </a:p>
      </dgm:t>
    </dgm:pt>
  </dgm:ptLst>
  <dgm:cxnLst>
    <dgm:cxn modelId="{FC7F730F-71FB-495E-84F9-9EB3ECE8D42A}" srcId="{C9D82779-7177-4F57-BA29-9FF535019456}" destId="{3A584DB0-2070-471F-93AF-61292C7331CE}" srcOrd="0" destOrd="0" parTransId="{29C2AA6B-910E-4B3E-ACAA-516F20E853D1}" sibTransId="{F39FF799-9DAF-44D8-9E26-A5F37483757C}"/>
    <dgm:cxn modelId="{B4518B19-0525-48BA-9DFA-E15D72D29B4F}" type="presOf" srcId="{C289CA8E-8346-4143-9AB1-C090D3FA1E7D}" destId="{B7DC4BDF-83BD-4807-B423-F9EE19D5EC4D}" srcOrd="0" destOrd="0" presId="urn:microsoft.com/office/officeart/2005/8/layout/chevron2"/>
    <dgm:cxn modelId="{40DA89E5-6B43-42F0-9D03-72A9CCBEA068}" type="presOf" srcId="{66E5FD89-B394-4897-9135-3C4F493312AA}" destId="{C5758126-603F-49E5-8E60-DBE469DAD875}" srcOrd="0" destOrd="0" presId="urn:microsoft.com/office/officeart/2005/8/layout/chevron2"/>
    <dgm:cxn modelId="{1821DA01-B6A3-495E-AA36-161B51CAAB5D}" type="presOf" srcId="{D6EBB0A4-57ED-402F-876F-1CF33B0A11C3}" destId="{78C5A518-4D7B-4C6B-9CBC-6927140F14F9}" srcOrd="0" destOrd="0" presId="urn:microsoft.com/office/officeart/2005/8/layout/chevron2"/>
    <dgm:cxn modelId="{3FFDB41E-2BBE-48D6-83FD-DE81C51F4ACA}" type="presOf" srcId="{3A584DB0-2070-471F-93AF-61292C7331CE}" destId="{2D8E6182-1B14-49EC-BB5D-294C9EA5077A}" srcOrd="0" destOrd="0" presId="urn:microsoft.com/office/officeart/2005/8/layout/chevron2"/>
    <dgm:cxn modelId="{6B9B585E-C057-482D-B4D5-863BF17E52C7}" srcId="{C289CA8E-8346-4143-9AB1-C090D3FA1E7D}" destId="{C9D82779-7177-4F57-BA29-9FF535019456}" srcOrd="0" destOrd="0" parTransId="{BD3EBCA4-AB65-4F5F-AFC5-24071DBA3786}" sibTransId="{E30A6BB8-3A68-42A2-9B66-9C5C0F94572C}"/>
    <dgm:cxn modelId="{704AC555-D102-4F2D-B2CD-E74C09F45F50}" type="presOf" srcId="{C9D82779-7177-4F57-BA29-9FF535019456}" destId="{52B74C0A-7469-463F-BA42-A0AAC285388E}" srcOrd="0" destOrd="0" presId="urn:microsoft.com/office/officeart/2005/8/layout/chevron2"/>
    <dgm:cxn modelId="{826288E9-61B5-40B5-AC42-44519FD099CE}" srcId="{D6EBB0A4-57ED-402F-876F-1CF33B0A11C3}" destId="{66E5FD89-B394-4897-9135-3C4F493312AA}" srcOrd="0" destOrd="0" parTransId="{587A0567-E685-42BA-AF65-181C6C111E8B}" sibTransId="{C96BD9B5-4477-4A83-8EA5-598D9B2E169C}"/>
    <dgm:cxn modelId="{C089A9F9-D7C6-458B-AC45-C2608E30AD08}" srcId="{C289CA8E-8346-4143-9AB1-C090D3FA1E7D}" destId="{D6EBB0A4-57ED-402F-876F-1CF33B0A11C3}" srcOrd="1" destOrd="0" parTransId="{BE285DB8-ED36-4CAC-8357-3B03457FB9B7}" sibTransId="{8034DEF5-8095-4D77-9D3A-928EB0CE1552}"/>
    <dgm:cxn modelId="{7D24A7BF-994A-47B7-A646-DBC18BA2DDCD}" type="presParOf" srcId="{B7DC4BDF-83BD-4807-B423-F9EE19D5EC4D}" destId="{D29FCDAB-25BA-478F-94E4-D314C3B142F1}" srcOrd="0" destOrd="0" presId="urn:microsoft.com/office/officeart/2005/8/layout/chevron2"/>
    <dgm:cxn modelId="{B788415C-6F50-49B1-B861-CB0F9CBAE7CE}" type="presParOf" srcId="{D29FCDAB-25BA-478F-94E4-D314C3B142F1}" destId="{52B74C0A-7469-463F-BA42-A0AAC285388E}" srcOrd="0" destOrd="0" presId="urn:microsoft.com/office/officeart/2005/8/layout/chevron2"/>
    <dgm:cxn modelId="{63A6376C-CE5E-4650-981E-05E0803B9BAA}" type="presParOf" srcId="{D29FCDAB-25BA-478F-94E4-D314C3B142F1}" destId="{2D8E6182-1B14-49EC-BB5D-294C9EA5077A}" srcOrd="1" destOrd="0" presId="urn:microsoft.com/office/officeart/2005/8/layout/chevron2"/>
    <dgm:cxn modelId="{29BD29A7-76CE-447A-9D7E-5953CA8E4B97}" type="presParOf" srcId="{B7DC4BDF-83BD-4807-B423-F9EE19D5EC4D}" destId="{BC41C94B-67C2-4644-9076-0C8CCEDADEEF}" srcOrd="1" destOrd="0" presId="urn:microsoft.com/office/officeart/2005/8/layout/chevron2"/>
    <dgm:cxn modelId="{8BA8F18D-381A-4C02-9B42-2E7678964C4B}" type="presParOf" srcId="{B7DC4BDF-83BD-4807-B423-F9EE19D5EC4D}" destId="{80A61173-329C-4234-A278-B4B8EF988CE7}" srcOrd="2" destOrd="0" presId="urn:microsoft.com/office/officeart/2005/8/layout/chevron2"/>
    <dgm:cxn modelId="{2E67832B-B695-41A1-BC43-D5B5118270E8}" type="presParOf" srcId="{80A61173-329C-4234-A278-B4B8EF988CE7}" destId="{78C5A518-4D7B-4C6B-9CBC-6927140F14F9}" srcOrd="0" destOrd="0" presId="urn:microsoft.com/office/officeart/2005/8/layout/chevron2"/>
    <dgm:cxn modelId="{4157BF17-04E2-4CEC-9ED4-C14A3A1048A1}" type="presParOf" srcId="{80A61173-329C-4234-A278-B4B8EF988CE7}" destId="{C5758126-603F-49E5-8E60-DBE469DAD875}"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B74C0A-7469-463F-BA42-A0AAC285388E}">
      <dsp:nvSpPr>
        <dsp:cNvPr id="0" name=""/>
        <dsp:cNvSpPr/>
      </dsp:nvSpPr>
      <dsp:spPr>
        <a:xfrm rot="5400000">
          <a:off x="-326231" y="326692"/>
          <a:ext cx="2174874" cy="1522412"/>
        </a:xfrm>
        <a:prstGeom prst="chevron">
          <a:avLst/>
        </a:prstGeom>
        <a:solidFill>
          <a:schemeClr val="accent6">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a:lnSpc>
              <a:spcPct val="90000"/>
            </a:lnSpc>
            <a:spcBef>
              <a:spcPct val="0"/>
            </a:spcBef>
            <a:spcAft>
              <a:spcPct val="35000"/>
            </a:spcAft>
          </a:pPr>
          <a:r>
            <a:rPr lang="en-US" sz="4500" kern="1200" dirty="0" smtClean="0">
              <a:solidFill>
                <a:schemeClr val="tx1"/>
              </a:solidFill>
              <a:latin typeface="Times New Roman" pitchFamily="18" charset="0"/>
              <a:cs typeface="Times New Roman" pitchFamily="18" charset="0"/>
            </a:rPr>
            <a:t>1</a:t>
          </a:r>
          <a:endParaRPr lang="en-US" sz="4500" kern="1200" dirty="0">
            <a:solidFill>
              <a:schemeClr val="tx1"/>
            </a:solidFill>
            <a:latin typeface="Times New Roman" pitchFamily="18" charset="0"/>
            <a:cs typeface="Times New Roman" pitchFamily="18" charset="0"/>
          </a:endParaRPr>
        </a:p>
      </dsp:txBody>
      <dsp:txXfrm rot="-5400000">
        <a:off x="0" y="761667"/>
        <a:ext cx="1522412" cy="652462"/>
      </dsp:txXfrm>
    </dsp:sp>
    <dsp:sp modelId="{2D8E6182-1B14-49EC-BB5D-294C9EA5077A}">
      <dsp:nvSpPr>
        <dsp:cNvPr id="0" name=""/>
        <dsp:cNvSpPr/>
      </dsp:nvSpPr>
      <dsp:spPr>
        <a:xfrm rot="5400000">
          <a:off x="4207271" y="-2684398"/>
          <a:ext cx="1413668" cy="6783387"/>
        </a:xfrm>
        <a:prstGeom prst="round2SameRect">
          <a:avLst/>
        </a:prstGeom>
        <a:no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vi-VN" sz="2700" kern="1200" dirty="0" smtClean="0">
              <a:solidFill>
                <a:schemeClr val="tx1"/>
              </a:solidFill>
              <a:latin typeface="Times New Roman" pitchFamily="18" charset="0"/>
              <a:cs typeface="Times New Roman" pitchFamily="18" charset="0"/>
            </a:rPr>
            <a:t>So sánh hiệu quả cai máy thở của phương thức Smartcare/PS với phương thức PS thông thường</a:t>
          </a:r>
          <a:endParaRPr lang="en-US" sz="2700" kern="1200" dirty="0"/>
        </a:p>
      </dsp:txBody>
      <dsp:txXfrm rot="-5400000">
        <a:off x="1522412" y="69471"/>
        <a:ext cx="6714377" cy="1275648"/>
      </dsp:txXfrm>
    </dsp:sp>
    <dsp:sp modelId="{78C5A518-4D7B-4C6B-9CBC-6927140F14F9}">
      <dsp:nvSpPr>
        <dsp:cNvPr id="0" name=""/>
        <dsp:cNvSpPr/>
      </dsp:nvSpPr>
      <dsp:spPr>
        <a:xfrm rot="5400000">
          <a:off x="-326231" y="2214895"/>
          <a:ext cx="2174874" cy="1522412"/>
        </a:xfrm>
        <a:prstGeom prst="chevron">
          <a:avLst/>
        </a:prstGeom>
        <a:solidFill>
          <a:schemeClr val="accent6">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a:lnSpc>
              <a:spcPct val="90000"/>
            </a:lnSpc>
            <a:spcBef>
              <a:spcPct val="0"/>
            </a:spcBef>
            <a:spcAft>
              <a:spcPct val="35000"/>
            </a:spcAft>
          </a:pPr>
          <a:r>
            <a:rPr lang="en-US" sz="4500" kern="1200" dirty="0" smtClean="0">
              <a:solidFill>
                <a:schemeClr val="tx1"/>
              </a:solidFill>
              <a:latin typeface="Times New Roman" pitchFamily="18" charset="0"/>
              <a:cs typeface="Times New Roman" pitchFamily="18" charset="0"/>
            </a:rPr>
            <a:t>2</a:t>
          </a:r>
          <a:endParaRPr lang="en-US" sz="4500" kern="1200" dirty="0">
            <a:solidFill>
              <a:schemeClr val="tx1"/>
            </a:solidFill>
            <a:latin typeface="Times New Roman" pitchFamily="18" charset="0"/>
            <a:cs typeface="Times New Roman" pitchFamily="18" charset="0"/>
          </a:endParaRPr>
        </a:p>
      </dsp:txBody>
      <dsp:txXfrm rot="-5400000">
        <a:off x="0" y="2649870"/>
        <a:ext cx="1522412" cy="652462"/>
      </dsp:txXfrm>
    </dsp:sp>
    <dsp:sp modelId="{C5758126-603F-49E5-8E60-DBE469DAD875}">
      <dsp:nvSpPr>
        <dsp:cNvPr id="0" name=""/>
        <dsp:cNvSpPr/>
      </dsp:nvSpPr>
      <dsp:spPr>
        <a:xfrm rot="5400000">
          <a:off x="4207271" y="-796195"/>
          <a:ext cx="1413668" cy="6783387"/>
        </a:xfrm>
        <a:prstGeom prst="round2SameRect">
          <a:avLst/>
        </a:prstGeom>
        <a:no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vi-VN" sz="2700" kern="1200" dirty="0" smtClean="0">
              <a:solidFill>
                <a:schemeClr val="tx1"/>
              </a:solidFill>
              <a:latin typeface="Times New Roman" pitchFamily="18" charset="0"/>
              <a:cs typeface="Times New Roman" pitchFamily="18" charset="0"/>
            </a:rPr>
            <a:t>Xác định một số yếu tố liên quan và sự thay đổi một số thông số tuần hoàn, khí máu và cơ học hô hấp của các bệnh nhân được cai máy.</a:t>
          </a:r>
          <a:endParaRPr lang="en-US" sz="2700" kern="1200" dirty="0"/>
        </a:p>
      </dsp:txBody>
      <dsp:txXfrm rot="-5400000">
        <a:off x="1522412" y="1957674"/>
        <a:ext cx="6714377" cy="127564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6F66B5-10C1-4804-BB68-2449A1C45CD3}" type="datetimeFigureOut">
              <a:rPr lang="en-US" smtClean="0"/>
              <a:pPr/>
              <a:t>6/16/2016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D9CE0F-3B11-4EF8-A9E7-79955DB1A6F1}" type="slidenum">
              <a:rPr lang="en-US" smtClean="0"/>
              <a:pPr/>
              <a:t>‹#›</a:t>
            </a:fld>
            <a:endParaRPr lang="en-US"/>
          </a:p>
        </p:txBody>
      </p:sp>
    </p:spTree>
    <p:extLst>
      <p:ext uri="{BB962C8B-B14F-4D97-AF65-F5344CB8AC3E}">
        <p14:creationId xmlns:p14="http://schemas.microsoft.com/office/powerpoint/2010/main" xmlns="" val="127838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D9CE0F-3B11-4EF8-A9E7-79955DB1A6F1}" type="slidenum">
              <a:rPr lang="en-US" smtClean="0"/>
              <a:pPr/>
              <a:t>3</a:t>
            </a:fld>
            <a:endParaRPr lang="en-US"/>
          </a:p>
        </p:txBody>
      </p:sp>
    </p:spTree>
    <p:extLst>
      <p:ext uri="{BB962C8B-B14F-4D97-AF65-F5344CB8AC3E}">
        <p14:creationId xmlns:p14="http://schemas.microsoft.com/office/powerpoint/2010/main" xmlns="" val="2130343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vi-VN" dirty="0" smtClean="0"/>
              <a:t>Fspn: nếu có tổn thương thần kinh fspn từ 15 - 34 nhịp/phút</a:t>
            </a:r>
          </a:p>
          <a:p>
            <a:r>
              <a:rPr lang="vi-VN" dirty="0" smtClean="0"/>
              <a:t>EtCO2: nếu bệnh nhân có tiền sử COPD thì EtCO</a:t>
            </a:r>
            <a:r>
              <a:rPr lang="vi-VN" baseline="-25000" dirty="0" smtClean="0"/>
              <a:t>2</a:t>
            </a:r>
            <a:r>
              <a:rPr lang="vi-VN" dirty="0" smtClean="0"/>
              <a:t> &lt; 65 mmHg</a:t>
            </a:r>
            <a:endParaRPr lang="en-US" dirty="0"/>
          </a:p>
        </p:txBody>
      </p:sp>
      <p:sp>
        <p:nvSpPr>
          <p:cNvPr id="4" name="Slide Number Placeholder 3"/>
          <p:cNvSpPr>
            <a:spLocks noGrp="1"/>
          </p:cNvSpPr>
          <p:nvPr>
            <p:ph type="sldNum" sz="quarter" idx="10"/>
          </p:nvPr>
        </p:nvSpPr>
        <p:spPr/>
        <p:txBody>
          <a:bodyPr/>
          <a:lstStyle/>
          <a:p>
            <a:fld id="{50D9CE0F-3B11-4EF8-A9E7-79955DB1A6F1}"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130000"/>
              </a:lnSpc>
            </a:pPr>
            <a:r>
              <a:rPr lang="vi-VN" sz="1200" dirty="0" smtClean="0">
                <a:latin typeface="Times New Roman" pitchFamily="18" charset="0"/>
                <a:cs typeface="Times New Roman" pitchFamily="18" charset="0"/>
              </a:rPr>
              <a:t>TGCM</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của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nhóm</a:t>
            </a:r>
            <a:r>
              <a:rPr lang="en-US" sz="1200" dirty="0" smtClean="0">
                <a:latin typeface="Times New Roman" pitchFamily="18" charset="0"/>
                <a:cs typeface="Times New Roman" pitchFamily="18" charset="0"/>
              </a:rPr>
              <a:t> TC </a:t>
            </a:r>
            <a:r>
              <a:rPr lang="en-US" sz="1200" dirty="0" err="1" smtClean="0">
                <a:latin typeface="Times New Roman" pitchFamily="18" charset="0"/>
                <a:cs typeface="Times New Roman" pitchFamily="18" charset="0"/>
              </a:rPr>
              <a:t>theo</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phương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thức</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Smartcare</a:t>
            </a:r>
            <a:r>
              <a:rPr lang="en-US" sz="1200" dirty="0" smtClean="0">
                <a:latin typeface="Times New Roman" pitchFamily="18" charset="0"/>
                <a:cs typeface="Times New Roman" pitchFamily="18" charset="0"/>
              </a:rPr>
              <a:t>/PS </a:t>
            </a:r>
            <a:r>
              <a:rPr lang="en-US" sz="1200" dirty="0" err="1" smtClean="0">
                <a:latin typeface="Times New Roman" pitchFamily="18" charset="0"/>
                <a:cs typeface="Times New Roman" pitchFamily="18" charset="0"/>
              </a:rPr>
              <a:t>thấp</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hơn</a:t>
            </a:r>
            <a:r>
              <a:rPr lang="en-US" sz="1200" dirty="0" smtClean="0">
                <a:latin typeface="Times New Roman" pitchFamily="18" charset="0"/>
                <a:cs typeface="Times New Roman" pitchFamily="18" charset="0"/>
              </a:rPr>
              <a:t> (p&lt;0,05) so </a:t>
            </a:r>
            <a:r>
              <a:rPr lang="en-US" sz="1200" dirty="0" err="1" smtClean="0">
                <a:latin typeface="Times New Roman" pitchFamily="18" charset="0"/>
                <a:cs typeface="Times New Roman" pitchFamily="18" charset="0"/>
              </a:rPr>
              <a:t>với</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nhóm</a:t>
            </a:r>
            <a:r>
              <a:rPr lang="en-US" sz="1200" dirty="0" smtClean="0">
                <a:latin typeface="Times New Roman" pitchFamily="18" charset="0"/>
                <a:cs typeface="Times New Roman" pitchFamily="18" charset="0"/>
              </a:rPr>
              <a:t> TC </a:t>
            </a:r>
            <a:r>
              <a:rPr lang="en-US" sz="1200" dirty="0" err="1" smtClean="0">
                <a:latin typeface="Times New Roman" pitchFamily="18" charset="0"/>
                <a:cs typeface="Times New Roman" pitchFamily="18" charset="0"/>
              </a:rPr>
              <a:t>theo</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phương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thức</a:t>
            </a:r>
            <a:r>
              <a:rPr lang="en-US" sz="1200" dirty="0" smtClean="0">
                <a:latin typeface="Times New Roman" pitchFamily="18" charset="0"/>
                <a:cs typeface="Times New Roman" pitchFamily="18" charset="0"/>
              </a:rPr>
              <a:t> PS</a:t>
            </a:r>
            <a:endParaRPr lang="vi-VN" sz="1200" dirty="0" smtClean="0">
              <a:latin typeface="Times New Roman" pitchFamily="18" charset="0"/>
              <a:cs typeface="Times New Roman" pitchFamily="18" charset="0"/>
            </a:endParaRPr>
          </a:p>
          <a:p>
            <a:pPr>
              <a:lnSpc>
                <a:spcPct val="130000"/>
              </a:lnSpc>
            </a:pPr>
            <a:r>
              <a:rPr lang="vi-VN" sz="1200" dirty="0" smtClean="0">
                <a:latin typeface="Times New Roman" pitchFamily="18" charset="0"/>
                <a:cs typeface="Times New Roman" pitchFamily="18" charset="0"/>
              </a:rPr>
              <a:t>TGCM nhóm thành công thấp hơn nhóm thất bại </a:t>
            </a:r>
            <a:r>
              <a:rPr lang="en-US" sz="1200" dirty="0" smtClean="0">
                <a:latin typeface="Times New Roman" pitchFamily="18" charset="0"/>
                <a:cs typeface="Times New Roman" pitchFamily="18" charset="0"/>
              </a:rPr>
              <a:t>(p&lt;0,05)</a:t>
            </a:r>
          </a:p>
          <a:p>
            <a:r>
              <a:rPr lang="en-US" dirty="0" smtClean="0"/>
              <a:t>Esteban,</a:t>
            </a:r>
            <a:r>
              <a:rPr lang="en-US" baseline="0" dirty="0" smtClean="0"/>
              <a:t> TGCM </a:t>
            </a:r>
            <a:r>
              <a:rPr lang="en-US" baseline="0" dirty="0" err="1" smtClean="0"/>
              <a:t>chiếm</a:t>
            </a:r>
            <a:r>
              <a:rPr lang="en-US" baseline="0" dirty="0" smtClean="0"/>
              <a:t> 40% TGTM </a:t>
            </a:r>
            <a:r>
              <a:rPr lang="en-US" baseline="0" dirty="0" err="1" smtClean="0"/>
              <a:t>vì</a:t>
            </a:r>
            <a:r>
              <a:rPr lang="en-US" baseline="0" dirty="0" smtClean="0"/>
              <a:t> </a:t>
            </a:r>
            <a:r>
              <a:rPr lang="en-US" baseline="0" dirty="0" err="1" smtClean="0"/>
              <a:t>vậy</a:t>
            </a:r>
            <a:r>
              <a:rPr lang="en-US" baseline="0" dirty="0" smtClean="0"/>
              <a:t> </a:t>
            </a:r>
            <a:r>
              <a:rPr lang="en-US" baseline="0" dirty="0" err="1" smtClean="0"/>
              <a:t>rút</a:t>
            </a:r>
            <a:r>
              <a:rPr lang="en-US" baseline="0" dirty="0" smtClean="0"/>
              <a:t> </a:t>
            </a:r>
            <a:r>
              <a:rPr lang="en-US" baseline="0" dirty="0" err="1" smtClean="0"/>
              <a:t>ngắn</a:t>
            </a:r>
            <a:r>
              <a:rPr lang="en-US" baseline="0" dirty="0" smtClean="0"/>
              <a:t> </a:t>
            </a:r>
            <a:r>
              <a:rPr lang="en-US" baseline="0" dirty="0" err="1" smtClean="0"/>
              <a:t>Tgcai</a:t>
            </a:r>
            <a:r>
              <a:rPr lang="en-US" baseline="0" dirty="0" smtClean="0"/>
              <a:t> </a:t>
            </a:r>
            <a:r>
              <a:rPr lang="en-US" baseline="0" dirty="0" err="1" smtClean="0"/>
              <a:t>thở</a:t>
            </a:r>
            <a:r>
              <a:rPr lang="en-US" baseline="0" dirty="0" smtClean="0"/>
              <a:t> </a:t>
            </a:r>
            <a:r>
              <a:rPr lang="en-US" baseline="0" dirty="0" err="1" smtClean="0"/>
              <a:t>máy</a:t>
            </a:r>
            <a:r>
              <a:rPr lang="en-US" baseline="0" dirty="0" smtClean="0"/>
              <a:t> </a:t>
            </a:r>
            <a:r>
              <a:rPr lang="en-US" baseline="0" dirty="0" err="1" smtClean="0"/>
              <a:t>có</a:t>
            </a:r>
            <a:r>
              <a:rPr lang="en-US" baseline="0" dirty="0" smtClean="0"/>
              <a:t> ý </a:t>
            </a:r>
            <a:r>
              <a:rPr lang="en-US" baseline="0" dirty="0" err="1" smtClean="0"/>
              <a:t>nghĩa</a:t>
            </a:r>
            <a:r>
              <a:rPr lang="en-US" baseline="0" dirty="0" smtClean="0"/>
              <a:t> </a:t>
            </a:r>
            <a:r>
              <a:rPr lang="en-US" baseline="0" dirty="0" err="1" smtClean="0"/>
              <a:t>qtrong</a:t>
            </a:r>
            <a:r>
              <a:rPr lang="en-US" baseline="0" dirty="0" smtClean="0"/>
              <a:t> </a:t>
            </a:r>
            <a:r>
              <a:rPr lang="en-US" baseline="0" dirty="0" err="1" smtClean="0"/>
              <a:t>trong</a:t>
            </a:r>
            <a:r>
              <a:rPr lang="en-US" baseline="0" dirty="0" smtClean="0"/>
              <a:t> </a:t>
            </a:r>
            <a:r>
              <a:rPr lang="en-US" baseline="0" dirty="0" err="1" smtClean="0"/>
              <a:t>dtr</a:t>
            </a:r>
            <a:r>
              <a:rPr lang="en-US" baseline="0" dirty="0" smtClean="0"/>
              <a:t> </a:t>
            </a:r>
            <a:r>
              <a:rPr lang="en-US" baseline="0" dirty="0" err="1" smtClean="0"/>
              <a:t>bn</a:t>
            </a:r>
            <a:r>
              <a:rPr lang="en-US" baseline="0" dirty="0" smtClean="0"/>
              <a:t> </a:t>
            </a:r>
            <a:r>
              <a:rPr lang="en-US" baseline="0" dirty="0" err="1" smtClean="0"/>
              <a:t>tại</a:t>
            </a:r>
            <a:r>
              <a:rPr lang="en-US" baseline="0" dirty="0" smtClean="0"/>
              <a:t> </a:t>
            </a:r>
            <a:r>
              <a:rPr lang="en-US" baseline="0" dirty="0" err="1" smtClean="0"/>
              <a:t>Khoa</a:t>
            </a:r>
            <a:r>
              <a:rPr lang="en-US" baseline="0" dirty="0" smtClean="0"/>
              <a:t> HSTC, </a:t>
            </a:r>
            <a:r>
              <a:rPr lang="en-US" baseline="0" dirty="0" err="1" smtClean="0"/>
              <a:t>giảm</a:t>
            </a:r>
            <a:r>
              <a:rPr lang="en-US" baseline="0" dirty="0" smtClean="0"/>
              <a:t> dc </a:t>
            </a:r>
            <a:r>
              <a:rPr lang="en-US" baseline="0" dirty="0" err="1" smtClean="0"/>
              <a:t>tỷ</a:t>
            </a:r>
            <a:r>
              <a:rPr lang="en-US" baseline="0" dirty="0" smtClean="0"/>
              <a:t> </a:t>
            </a:r>
            <a:r>
              <a:rPr lang="en-US" baseline="0" dirty="0" err="1" smtClean="0"/>
              <a:t>lệ</a:t>
            </a:r>
            <a:r>
              <a:rPr lang="en-US" baseline="0" dirty="0" smtClean="0"/>
              <a:t> NKBV, </a:t>
            </a:r>
            <a:r>
              <a:rPr lang="en-US" baseline="0" dirty="0" err="1" smtClean="0"/>
              <a:t>tỷ</a:t>
            </a:r>
            <a:r>
              <a:rPr lang="en-US" baseline="0" dirty="0" smtClean="0"/>
              <a:t> </a:t>
            </a:r>
            <a:r>
              <a:rPr lang="en-US" baseline="0" dirty="0" err="1" smtClean="0"/>
              <a:t>lệ</a:t>
            </a:r>
            <a:r>
              <a:rPr lang="en-US" baseline="0" dirty="0" smtClean="0"/>
              <a:t> </a:t>
            </a:r>
            <a:r>
              <a:rPr lang="en-US" baseline="0" dirty="0" err="1" smtClean="0"/>
              <a:t>biến</a:t>
            </a:r>
            <a:r>
              <a:rPr lang="en-US" baseline="0" dirty="0" smtClean="0"/>
              <a:t> </a:t>
            </a:r>
            <a:r>
              <a:rPr lang="en-US" baseline="0" dirty="0" err="1" smtClean="0"/>
              <a:t>chứng</a:t>
            </a:r>
            <a:r>
              <a:rPr lang="en-US" baseline="0" dirty="0" smtClean="0"/>
              <a:t> do </a:t>
            </a:r>
            <a:r>
              <a:rPr lang="en-US" baseline="0" dirty="0" err="1" smtClean="0"/>
              <a:t>thở</a:t>
            </a:r>
            <a:r>
              <a:rPr lang="en-US" baseline="0" dirty="0" smtClean="0"/>
              <a:t> </a:t>
            </a:r>
            <a:r>
              <a:rPr lang="en-US" baseline="0" dirty="0" err="1" smtClean="0"/>
              <a:t>máy,giảm</a:t>
            </a:r>
            <a:r>
              <a:rPr lang="en-US" baseline="0" dirty="0" smtClean="0"/>
              <a:t> chi </a:t>
            </a:r>
            <a:r>
              <a:rPr lang="en-US" baseline="0" dirty="0" err="1" smtClean="0"/>
              <a:t>phí</a:t>
            </a:r>
            <a:r>
              <a:rPr lang="en-US" baseline="0" dirty="0" smtClean="0"/>
              <a:t> </a:t>
            </a:r>
            <a:r>
              <a:rPr lang="en-US" baseline="0" dirty="0" err="1" smtClean="0"/>
              <a:t>cho</a:t>
            </a:r>
            <a:r>
              <a:rPr lang="en-US" baseline="0" dirty="0" smtClean="0"/>
              <a:t> </a:t>
            </a:r>
            <a:r>
              <a:rPr lang="en-US" baseline="0" dirty="0" err="1" smtClean="0"/>
              <a:t>bn</a:t>
            </a:r>
            <a:endParaRPr lang="en-US" dirty="0"/>
          </a:p>
        </p:txBody>
      </p:sp>
      <p:sp>
        <p:nvSpPr>
          <p:cNvPr id="4" name="Slide Number Placeholder 3"/>
          <p:cNvSpPr>
            <a:spLocks noGrp="1"/>
          </p:cNvSpPr>
          <p:nvPr>
            <p:ph type="sldNum" sz="quarter" idx="10"/>
          </p:nvPr>
        </p:nvSpPr>
        <p:spPr/>
        <p:txBody>
          <a:bodyPr/>
          <a:lstStyle/>
          <a:p>
            <a:fld id="{50D9CE0F-3B11-4EF8-A9E7-79955DB1A6F1}" type="slidenum">
              <a:rPr lang="en-US" smtClean="0"/>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NK </a:t>
            </a:r>
            <a:r>
              <a:rPr lang="en-US" sz="1200" dirty="0" err="1" smtClean="0">
                <a:latin typeface="Times New Roman" pitchFamily="18" charset="0"/>
                <a:cs typeface="Times New Roman" pitchFamily="18" charset="0"/>
              </a:rPr>
              <a:t>phổi</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tăng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nhu</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cầu</a:t>
            </a:r>
            <a:r>
              <a:rPr lang="en-US" sz="1200" dirty="0" smtClean="0">
                <a:latin typeface="Times New Roman" pitchFamily="18" charset="0"/>
                <a:cs typeface="Times New Roman" pitchFamily="18" charset="0"/>
              </a:rPr>
              <a:t> Oxy </a:t>
            </a:r>
            <a:r>
              <a:rPr lang="en-US" sz="1200" dirty="0" err="1" smtClean="0">
                <a:latin typeface="Times New Roman" pitchFamily="18" charset="0"/>
                <a:cs typeface="Times New Roman" pitchFamily="18" charset="0"/>
              </a:rPr>
              <a:t>của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cơ</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thể</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tăng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sx</a:t>
            </a:r>
            <a:r>
              <a:rPr lang="en-US" sz="1200" dirty="0" smtClean="0">
                <a:latin typeface="Times New Roman" pitchFamily="18" charset="0"/>
                <a:cs typeface="Times New Roman" pitchFamily="18" charset="0"/>
              </a:rPr>
              <a:t> CO</a:t>
            </a:r>
            <a:r>
              <a:rPr lang="en-US" sz="1200" baseline="-25000" dirty="0" smtClean="0">
                <a:latin typeface="Times New Roman" pitchFamily="18" charset="0"/>
                <a:cs typeface="Times New Roman" pitchFamily="18" charset="0"/>
              </a:rPr>
              <a:t>2</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và</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tăng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nhu</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cầu</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chuyển</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hóa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tăng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tiết</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dịch</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phế</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quản</a:t>
            </a:r>
            <a:r>
              <a:rPr lang="en-US" sz="1200" dirty="0" smtClean="0">
                <a:latin typeface="Times New Roman" pitchFamily="18" charset="0"/>
                <a:cs typeface="Times New Roman" pitchFamily="18" charset="0"/>
              </a:rPr>
              <a:t>, co </a:t>
            </a:r>
            <a:r>
              <a:rPr lang="en-US" sz="1200" dirty="0" err="1" smtClean="0">
                <a:latin typeface="Times New Roman" pitchFamily="18" charset="0"/>
                <a:cs typeface="Times New Roman" pitchFamily="18" charset="0"/>
              </a:rPr>
              <a:t>thắt</a:t>
            </a:r>
            <a:r>
              <a:rPr lang="en-US" sz="1200" dirty="0" smtClean="0">
                <a:latin typeface="Times New Roman" pitchFamily="18" charset="0"/>
                <a:cs typeface="Times New Roman" pitchFamily="18" charset="0"/>
              </a:rPr>
              <a:t> PQ, </a:t>
            </a:r>
            <a:r>
              <a:rPr lang="en-US" sz="1200" dirty="0" err="1" smtClean="0">
                <a:latin typeface="Times New Roman" pitchFamily="18" charset="0"/>
                <a:cs typeface="Times New Roman" pitchFamily="18" charset="0"/>
              </a:rPr>
              <a:t>tăng</a:t>
            </a:r>
            <a:r>
              <a:rPr lang="en-US" sz="1200" dirty="0" smtClean="0">
                <a:latin typeface="Times New Roman" pitchFamily="18" charset="0"/>
                <a:cs typeface="Times New Roman" pitchFamily="18" charset="0"/>
              </a:rPr>
              <a:t> PEEP </a:t>
            </a:r>
            <a:r>
              <a:rPr lang="en-US" sz="1200" dirty="0" err="1" smtClean="0">
                <a:latin typeface="Times New Roman" pitchFamily="18" charset="0"/>
                <a:cs typeface="Times New Roman" pitchFamily="18" charset="0"/>
              </a:rPr>
              <a:t>nội</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sinh</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và</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các</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yếu</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tố</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dẫn</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đến</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mệt</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cơ</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hô</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hấp,thiếu</a:t>
            </a:r>
            <a:r>
              <a:rPr lang="en-US" sz="1200" dirty="0" smtClean="0">
                <a:latin typeface="Times New Roman" pitchFamily="18" charset="0"/>
                <a:cs typeface="Times New Roman" pitchFamily="18" charset="0"/>
              </a:rPr>
              <a:t> Oxy, </a:t>
            </a:r>
            <a:r>
              <a:rPr lang="en-US" sz="1200" dirty="0" err="1" smtClean="0">
                <a:latin typeface="Times New Roman" pitchFamily="18" charset="0"/>
                <a:cs typeface="Times New Roman" pitchFamily="18" charset="0"/>
              </a:rPr>
              <a:t>giảm</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thông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khí</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phế</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nang</a:t>
            </a:r>
            <a:r>
              <a:rPr lang="en-US" sz="1200" dirty="0" smtClean="0">
                <a:latin typeface="Times New Roman" pitchFamily="18" charset="0"/>
                <a:cs typeface="Times New Roman" pitchFamily="18" charset="0"/>
              </a:rPr>
              <a:t>.</a:t>
            </a:r>
          </a:p>
          <a:p>
            <a:endParaRPr lang="en-US" dirty="0"/>
          </a:p>
        </p:txBody>
      </p:sp>
      <p:sp>
        <p:nvSpPr>
          <p:cNvPr id="4" name="Slide Number Placeholder 3"/>
          <p:cNvSpPr>
            <a:spLocks noGrp="1"/>
          </p:cNvSpPr>
          <p:nvPr>
            <p:ph type="sldNum" sz="quarter" idx="10"/>
          </p:nvPr>
        </p:nvSpPr>
        <p:spPr/>
        <p:txBody>
          <a:bodyPr/>
          <a:lstStyle/>
          <a:p>
            <a:fld id="{50D9CE0F-3B11-4EF8-A9E7-79955DB1A6F1}" type="slidenum">
              <a:rPr lang="en-US" smtClean="0"/>
              <a:pPr/>
              <a:t>13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vi-VN" sz="1200" dirty="0" smtClean="0"/>
              <a:t>Nhận xét: Tuổi trung bình và điểm APACHE II ở các bệnh nhân cai máy thành công thấp hơn có ý nghĩa thông kê so với tuổi và điểm APACHE II ở các bệnh nhân cai máy thất bại</a:t>
            </a: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latin typeface="Times New Roman" pitchFamily="18" charset="0"/>
                <a:cs typeface="Times New Roman" pitchFamily="18" charset="0"/>
              </a:rPr>
              <a:t>Tuổi</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càng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cao</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sức</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đề</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kháng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kém</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dễ</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bị</a:t>
            </a:r>
            <a:r>
              <a:rPr lang="en-US" sz="1200" dirty="0" smtClean="0">
                <a:latin typeface="Times New Roman" pitchFamily="18" charset="0"/>
                <a:cs typeface="Times New Roman" pitchFamily="18" charset="0"/>
              </a:rPr>
              <a:t> NK, </a:t>
            </a:r>
            <a:r>
              <a:rPr lang="en-US" sz="1200" dirty="0" err="1" smtClean="0">
                <a:latin typeface="Times New Roman" pitchFamily="18" charset="0"/>
                <a:cs typeface="Times New Roman" pitchFamily="18" charset="0"/>
              </a:rPr>
              <a:t>cơ</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hô</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hấp</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bị</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teo</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dẫn</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đến</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khó</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khăn</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trong</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cai</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thở</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máy</a:t>
            </a:r>
            <a:r>
              <a:rPr lang="en-US" sz="1200" dirty="0" smtClean="0">
                <a:latin typeface="Times New Roman" pitchFamily="18" charset="0"/>
                <a:cs typeface="Times New Roman" pitchFamily="18" charset="0"/>
              </a:rPr>
              <a:t>.</a:t>
            </a:r>
          </a:p>
          <a:p>
            <a:endParaRPr lang="en-US" dirty="0"/>
          </a:p>
        </p:txBody>
      </p:sp>
      <p:sp>
        <p:nvSpPr>
          <p:cNvPr id="4" name="Slide Number Placeholder 3"/>
          <p:cNvSpPr>
            <a:spLocks noGrp="1"/>
          </p:cNvSpPr>
          <p:nvPr>
            <p:ph type="sldNum" sz="quarter" idx="10"/>
          </p:nvPr>
        </p:nvSpPr>
        <p:spPr/>
        <p:txBody>
          <a:bodyPr/>
          <a:lstStyle/>
          <a:p>
            <a:fld id="{50D9CE0F-3B11-4EF8-A9E7-79955DB1A6F1}" type="slidenum">
              <a:rPr lang="en-US" smtClean="0"/>
              <a:pPr/>
              <a:t>14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D9CE0F-3B11-4EF8-A9E7-79955DB1A6F1}" type="slidenum">
              <a:rPr lang="en-US" smtClean="0"/>
              <a:pPr/>
              <a:t>18</a:t>
            </a:fld>
            <a:endParaRPr lang="en-US"/>
          </a:p>
        </p:txBody>
      </p:sp>
    </p:spTree>
    <p:extLst>
      <p:ext uri="{BB962C8B-B14F-4D97-AF65-F5344CB8AC3E}">
        <p14:creationId xmlns:p14="http://schemas.microsoft.com/office/powerpoint/2010/main" xmlns="" val="240599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07D7CD5-4006-493C-A5AD-AAC9247AC0C2}" type="datetimeFigureOut">
              <a:rPr lang="en-US" smtClean="0"/>
              <a:pPr/>
              <a:t>6/16/2016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FF47E72-73E6-49A6-9CCE-245CE5B0D6C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7D7CD5-4006-493C-A5AD-AAC9247AC0C2}" type="datetimeFigureOut">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47E72-73E6-49A6-9CCE-245CE5B0D6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7D7CD5-4006-493C-A5AD-AAC9247AC0C2}" type="datetimeFigureOut">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47E72-73E6-49A6-9CCE-245CE5B0D6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7D7CD5-4006-493C-A5AD-AAC9247AC0C2}" type="datetimeFigureOut">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47E72-73E6-49A6-9CCE-245CE5B0D6C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07D7CD5-4006-493C-A5AD-AAC9247AC0C2}" type="datetimeFigureOut">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47E72-73E6-49A6-9CCE-245CE5B0D6C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07D7CD5-4006-493C-A5AD-AAC9247AC0C2}" type="datetimeFigureOut">
              <a:rPr lang="en-US" smtClean="0"/>
              <a:pPr/>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F47E72-73E6-49A6-9CCE-245CE5B0D6C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07D7CD5-4006-493C-A5AD-AAC9247AC0C2}" type="datetimeFigureOut">
              <a:rPr lang="en-US" smtClean="0"/>
              <a:pPr/>
              <a:t>6/16/2016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F47E72-73E6-49A6-9CCE-245CE5B0D6C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07D7CD5-4006-493C-A5AD-AAC9247AC0C2}" type="datetimeFigureOut">
              <a:rPr lang="en-US" smtClean="0"/>
              <a:pPr/>
              <a:t>6/16/2016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F47E72-73E6-49A6-9CCE-245CE5B0D6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7D7CD5-4006-493C-A5AD-AAC9247AC0C2}" type="datetimeFigureOut">
              <a:rPr lang="en-US" smtClean="0"/>
              <a:pPr/>
              <a:t>6/16/2016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F47E72-73E6-49A6-9CCE-245CE5B0D6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07D7CD5-4006-493C-A5AD-AAC9247AC0C2}" type="datetimeFigureOut">
              <a:rPr lang="en-US" smtClean="0"/>
              <a:pPr/>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F47E72-73E6-49A6-9CCE-245CE5B0D6C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07D7CD5-4006-493C-A5AD-AAC9247AC0C2}" type="datetimeFigureOut">
              <a:rPr lang="en-US" smtClean="0"/>
              <a:pPr/>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FF47E72-73E6-49A6-9CCE-245CE5B0D6C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07D7CD5-4006-493C-A5AD-AAC9247AC0C2}" type="datetimeFigureOut">
              <a:rPr lang="en-US" smtClean="0"/>
              <a:pPr/>
              <a:t>6/16/2016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FF47E72-73E6-49A6-9CCE-245CE5B0D6C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00400" y="5638800"/>
            <a:ext cx="5181600" cy="533400"/>
          </a:xfrm>
        </p:spPr>
        <p:txBody>
          <a:bodyPr>
            <a:noAutofit/>
          </a:bodyPr>
          <a:lstStyle/>
          <a:p>
            <a:pPr algn="ctr"/>
            <a:r>
              <a:rPr lang="vi-VN" sz="2400" b="1" dirty="0" smtClean="0">
                <a:solidFill>
                  <a:schemeClr val="tx1"/>
                </a:solidFill>
              </a:rPr>
              <a:t>Người hướng dẫn:</a:t>
            </a:r>
          </a:p>
          <a:p>
            <a:pPr algn="ctr"/>
            <a:r>
              <a:rPr lang="vi-VN" sz="2400" b="1" dirty="0" smtClean="0">
                <a:solidFill>
                  <a:schemeClr val="tx1"/>
                </a:solidFill>
              </a:rPr>
              <a:t>GS.TS. Nguyễn Quốc Kính</a:t>
            </a:r>
            <a:endParaRPr lang="en-US" sz="2400" b="1" dirty="0">
              <a:solidFill>
                <a:schemeClr val="tx1"/>
              </a:solidFill>
            </a:endParaRPr>
          </a:p>
        </p:txBody>
      </p:sp>
      <p:sp>
        <p:nvSpPr>
          <p:cNvPr id="4" name="TextBox 3"/>
          <p:cNvSpPr txBox="1"/>
          <p:nvPr/>
        </p:nvSpPr>
        <p:spPr>
          <a:xfrm>
            <a:off x="76200" y="1600200"/>
            <a:ext cx="8991600" cy="2285369"/>
          </a:xfrm>
          <a:prstGeom prst="rect">
            <a:avLst/>
          </a:prstGeom>
          <a:noFill/>
        </p:spPr>
        <p:txBody>
          <a:bodyPr wrap="square" rtlCol="0">
            <a:spAutoFit/>
          </a:bodyPr>
          <a:lstStyle/>
          <a:p>
            <a:pPr algn="ctr">
              <a:lnSpc>
                <a:spcPct val="130000"/>
              </a:lnSpc>
            </a:pPr>
            <a:r>
              <a:rPr lang="vi-VN" sz="2800" b="1" dirty="0">
                <a:solidFill>
                  <a:srgbClr val="FFC000"/>
                </a:solidFill>
              </a:rPr>
              <a:t>SO SÁNH HIỆU QUẢ CAI MÁY THỞ </a:t>
            </a:r>
            <a:endParaRPr lang="en-US" sz="2800" b="1" dirty="0" smtClean="0">
              <a:solidFill>
                <a:srgbClr val="FFC000"/>
              </a:solidFill>
            </a:endParaRPr>
          </a:p>
          <a:p>
            <a:pPr algn="ctr">
              <a:lnSpc>
                <a:spcPct val="130000"/>
              </a:lnSpc>
            </a:pPr>
            <a:r>
              <a:rPr lang="vi-VN" sz="2800" b="1" dirty="0" smtClean="0">
                <a:solidFill>
                  <a:srgbClr val="FFC000"/>
                </a:solidFill>
              </a:rPr>
              <a:t>CỦA </a:t>
            </a:r>
            <a:r>
              <a:rPr lang="vi-VN" sz="2800" b="1" dirty="0">
                <a:solidFill>
                  <a:srgbClr val="FFC000"/>
                </a:solidFill>
              </a:rPr>
              <a:t>PHƯƠNG THỨC </a:t>
            </a:r>
            <a:r>
              <a:rPr lang="vi-VN" sz="2800" b="1" dirty="0" smtClean="0">
                <a:solidFill>
                  <a:srgbClr val="FFC000"/>
                </a:solidFill>
              </a:rPr>
              <a:t>THÔNG </a:t>
            </a:r>
            <a:r>
              <a:rPr lang="vi-VN" sz="2800" b="1" dirty="0">
                <a:solidFill>
                  <a:srgbClr val="FFC000"/>
                </a:solidFill>
              </a:rPr>
              <a:t>KHÍ SMARTCARE</a:t>
            </a:r>
            <a:r>
              <a:rPr lang="en-US" sz="2800" b="1" dirty="0">
                <a:solidFill>
                  <a:srgbClr val="FFC000"/>
                </a:solidFill>
              </a:rPr>
              <a:t>-PS</a:t>
            </a:r>
            <a:r>
              <a:rPr lang="vi-VN" sz="2800" b="1" dirty="0">
                <a:solidFill>
                  <a:srgbClr val="FFC000"/>
                </a:solidFill>
              </a:rPr>
              <a:t> VỚI HỖ TRỢ ÁP LỰC</a:t>
            </a:r>
            <a:r>
              <a:rPr lang="en-US" sz="2800" b="1" dirty="0">
                <a:solidFill>
                  <a:srgbClr val="FFC000"/>
                </a:solidFill>
              </a:rPr>
              <a:t> THÔNG THƯỜNG </a:t>
            </a:r>
            <a:r>
              <a:rPr lang="vi-VN" sz="2800" b="1" dirty="0">
                <a:solidFill>
                  <a:srgbClr val="FFC000"/>
                </a:solidFill>
              </a:rPr>
              <a:t>Ở </a:t>
            </a:r>
            <a:endParaRPr lang="en-US" sz="2800" b="1" dirty="0" smtClean="0">
              <a:solidFill>
                <a:srgbClr val="FFC000"/>
              </a:solidFill>
            </a:endParaRPr>
          </a:p>
          <a:p>
            <a:pPr algn="ctr">
              <a:lnSpc>
                <a:spcPct val="130000"/>
              </a:lnSpc>
            </a:pPr>
            <a:r>
              <a:rPr lang="vi-VN" sz="2800" b="1" dirty="0" smtClean="0">
                <a:solidFill>
                  <a:srgbClr val="FFC000"/>
                </a:solidFill>
              </a:rPr>
              <a:t>BỆNH </a:t>
            </a:r>
            <a:r>
              <a:rPr lang="vi-VN" sz="2800" b="1" dirty="0">
                <a:solidFill>
                  <a:srgbClr val="FFC000"/>
                </a:solidFill>
              </a:rPr>
              <a:t>NHÂN THỞ MÁY KÉO DÀI</a:t>
            </a:r>
            <a:r>
              <a:rPr lang="en-US" sz="2800" b="1" dirty="0">
                <a:solidFill>
                  <a:srgbClr val="FFC000"/>
                </a:solidFill>
              </a:rPr>
              <a:t> SAU MỔ </a:t>
            </a:r>
          </a:p>
        </p:txBody>
      </p:sp>
      <p:sp>
        <p:nvSpPr>
          <p:cNvPr id="5" name="TextBox 4"/>
          <p:cNvSpPr txBox="1"/>
          <p:nvPr/>
        </p:nvSpPr>
        <p:spPr>
          <a:xfrm>
            <a:off x="685800" y="4495800"/>
            <a:ext cx="7467600" cy="523220"/>
          </a:xfrm>
          <a:prstGeom prst="rect">
            <a:avLst/>
          </a:prstGeom>
          <a:noFill/>
        </p:spPr>
        <p:txBody>
          <a:bodyPr wrap="square" rtlCol="0">
            <a:spAutoFit/>
          </a:bodyPr>
          <a:lstStyle/>
          <a:p>
            <a:pPr algn="ctr"/>
            <a:endParaRPr lang="en-US" sz="2800" b="1" dirty="0">
              <a:latin typeface="Times New Roman" pitchFamily="18" charset="0"/>
              <a:cs typeface="Times New Roman" pitchFamily="18" charset="0"/>
            </a:endParaRPr>
          </a:p>
        </p:txBody>
      </p:sp>
      <p:sp>
        <p:nvSpPr>
          <p:cNvPr id="6" name="TextBox 5"/>
          <p:cNvSpPr txBox="1"/>
          <p:nvPr/>
        </p:nvSpPr>
        <p:spPr>
          <a:xfrm>
            <a:off x="1905000" y="609600"/>
            <a:ext cx="5334000" cy="584775"/>
          </a:xfrm>
          <a:prstGeom prst="rect">
            <a:avLst/>
          </a:prstGeom>
          <a:noFill/>
        </p:spPr>
        <p:txBody>
          <a:bodyPr wrap="square" rtlCol="0">
            <a:spAutoFit/>
          </a:bodyPr>
          <a:lstStyle/>
          <a:p>
            <a:pPr algn="ctr"/>
            <a:r>
              <a:rPr lang="en-US" sz="3200" b="1" dirty="0" smtClean="0">
                <a:latin typeface="Times New Roman" pitchFamily="18" charset="0"/>
                <a:cs typeface="Times New Roman" pitchFamily="18" charset="0"/>
              </a:rPr>
              <a:t>NÔNG THANH TRÀ</a:t>
            </a:r>
            <a:endParaRPr lang="en-US"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066800"/>
            <a:ext cx="8839200" cy="1066800"/>
          </a:xfrm>
        </p:spPr>
        <p:txBody>
          <a:bodyPr/>
          <a:lstStyle/>
          <a:p>
            <a:pPr algn="just">
              <a:buNone/>
            </a:pPr>
            <a:r>
              <a:rPr lang="vi-VN" dirty="0"/>
              <a:t> </a:t>
            </a:r>
            <a:r>
              <a:rPr lang="vi-VN" dirty="0" smtClean="0"/>
              <a:t>Thời gian thở máy của 24 BN cai máy thành</a:t>
            </a:r>
            <a:r>
              <a:rPr lang="en-US" dirty="0" smtClean="0"/>
              <a:t> </a:t>
            </a:r>
            <a:r>
              <a:rPr lang="vi-VN" dirty="0" smtClean="0"/>
              <a:t>công và 6 BN cai máy thất bại của mỗi nhóm</a:t>
            </a:r>
          </a:p>
        </p:txBody>
      </p:sp>
      <p:graphicFrame>
        <p:nvGraphicFramePr>
          <p:cNvPr id="4" name="Table 3"/>
          <p:cNvGraphicFramePr>
            <a:graphicFrameLocks noGrp="1"/>
          </p:cNvGraphicFramePr>
          <p:nvPr>
            <p:extLst>
              <p:ext uri="{D42A27DB-BD31-4B8C-83A1-F6EECF244321}">
                <p14:modId xmlns:p14="http://schemas.microsoft.com/office/powerpoint/2010/main" xmlns="" val="945741812"/>
              </p:ext>
            </p:extLst>
          </p:nvPr>
        </p:nvGraphicFramePr>
        <p:xfrm>
          <a:off x="381000" y="2026413"/>
          <a:ext cx="8382001" cy="3062358"/>
        </p:xfrm>
        <a:graphic>
          <a:graphicData uri="http://schemas.openxmlformats.org/drawingml/2006/table">
            <a:tbl>
              <a:tblPr/>
              <a:tblGrid>
                <a:gridCol w="3299298"/>
                <a:gridCol w="1961745"/>
                <a:gridCol w="2050915"/>
                <a:gridCol w="1070043"/>
              </a:tblGrid>
              <a:tr h="1281550">
                <a:tc>
                  <a:txBody>
                    <a:bodyPr/>
                    <a:lstStyle/>
                    <a:p>
                      <a:pPr marL="0" marR="0" algn="ctr">
                        <a:lnSpc>
                          <a:spcPct val="150000"/>
                        </a:lnSpc>
                        <a:spcBef>
                          <a:spcPts val="0"/>
                        </a:spcBef>
                        <a:spcAft>
                          <a:spcPts val="0"/>
                        </a:spcAft>
                      </a:pPr>
                      <a:r>
                        <a:rPr lang="en-US" sz="2400" dirty="0" err="1">
                          <a:latin typeface="Times New Roman"/>
                          <a:ea typeface="Calibri"/>
                          <a:cs typeface="Times New Roman"/>
                        </a:rPr>
                        <a:t>Thời</a:t>
                      </a:r>
                      <a:r>
                        <a:rPr lang="en-US" sz="2400" dirty="0">
                          <a:latin typeface="Times New Roman"/>
                          <a:ea typeface="Calibri"/>
                          <a:cs typeface="Times New Roman"/>
                        </a:rPr>
                        <a:t> </a:t>
                      </a:r>
                      <a:r>
                        <a:rPr lang="en-US" sz="2400" dirty="0" err="1">
                          <a:latin typeface="Times New Roman"/>
                          <a:ea typeface="Calibri"/>
                          <a:cs typeface="Times New Roman"/>
                        </a:rPr>
                        <a:t>gian</a:t>
                      </a:r>
                      <a:r>
                        <a:rPr lang="en-US" sz="2400" dirty="0">
                          <a:latin typeface="Times New Roman"/>
                          <a:ea typeface="Calibri"/>
                          <a:cs typeface="Times New Roman"/>
                        </a:rPr>
                        <a:t> </a:t>
                      </a:r>
                      <a:r>
                        <a:rPr lang="en-US" sz="2400" dirty="0" err="1">
                          <a:latin typeface="Times New Roman"/>
                          <a:ea typeface="Calibri"/>
                          <a:cs typeface="Times New Roman"/>
                        </a:rPr>
                        <a:t>thở</a:t>
                      </a:r>
                      <a:r>
                        <a:rPr lang="en-US" sz="2400" dirty="0">
                          <a:latin typeface="Times New Roman"/>
                          <a:ea typeface="Calibri"/>
                          <a:cs typeface="Times New Roman"/>
                        </a:rPr>
                        <a:t> </a:t>
                      </a:r>
                      <a:r>
                        <a:rPr lang="en-US" sz="2400" dirty="0" err="1">
                          <a:latin typeface="Times New Roman"/>
                          <a:ea typeface="Calibri"/>
                          <a:cs typeface="Times New Roman"/>
                        </a:rPr>
                        <a:t>máy</a:t>
                      </a:r>
                      <a:endParaRPr lang="en-US" sz="2400" dirty="0">
                        <a:latin typeface="Calibri"/>
                        <a:ea typeface="Calibri"/>
                        <a:cs typeface="Times New Roman"/>
                      </a:endParaRPr>
                    </a:p>
                    <a:p>
                      <a:pPr marL="0" marR="0" algn="ctr">
                        <a:lnSpc>
                          <a:spcPct val="150000"/>
                        </a:lnSpc>
                        <a:spcBef>
                          <a:spcPts val="0"/>
                        </a:spcBef>
                        <a:spcAft>
                          <a:spcPts val="0"/>
                        </a:spcAft>
                      </a:pPr>
                      <a:r>
                        <a:rPr lang="en-US" sz="2400" dirty="0">
                          <a:latin typeface="Times New Roman"/>
                          <a:ea typeface="Calibri"/>
                          <a:cs typeface="Times New Roman"/>
                        </a:rPr>
                        <a:t>ở </a:t>
                      </a:r>
                      <a:r>
                        <a:rPr lang="en-US" sz="2400" dirty="0" err="1">
                          <a:latin typeface="Times New Roman"/>
                          <a:ea typeface="Calibri"/>
                          <a:cs typeface="Times New Roman"/>
                        </a:rPr>
                        <a:t>mỗi</a:t>
                      </a:r>
                      <a:r>
                        <a:rPr lang="en-US" sz="2400" dirty="0">
                          <a:latin typeface="Times New Roman"/>
                          <a:ea typeface="Calibri"/>
                          <a:cs typeface="Times New Roman"/>
                        </a:rPr>
                        <a:t> </a:t>
                      </a:r>
                      <a:r>
                        <a:rPr lang="en-US" sz="2400" dirty="0" err="1">
                          <a:latin typeface="Times New Roman"/>
                          <a:ea typeface="Calibri"/>
                          <a:cs typeface="Times New Roman"/>
                        </a:rPr>
                        <a:t>nhóm</a:t>
                      </a:r>
                      <a:r>
                        <a:rPr lang="en-US" sz="2400" dirty="0">
                          <a:latin typeface="Times New Roman"/>
                          <a:ea typeface="Calibri"/>
                          <a:cs typeface="Times New Roman"/>
                        </a:rPr>
                        <a:t> (</a:t>
                      </a:r>
                      <a:r>
                        <a:rPr lang="en-US" sz="2400" dirty="0" err="1">
                          <a:latin typeface="Times New Roman"/>
                          <a:ea typeface="Calibri"/>
                          <a:cs typeface="Times New Roman"/>
                        </a:rPr>
                        <a:t>ngày</a:t>
                      </a:r>
                      <a:r>
                        <a:rPr lang="en-US" sz="2400" dirty="0">
                          <a:latin typeface="Times New Roman"/>
                          <a:ea typeface="Calibri"/>
                          <a:cs typeface="Times New Roman"/>
                        </a:rPr>
                        <a:t>)</a:t>
                      </a:r>
                      <a:endParaRPr lang="en-US" sz="2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dirty="0" err="1">
                          <a:latin typeface="Times New Roman"/>
                          <a:ea typeface="Calibri"/>
                          <a:cs typeface="Times New Roman"/>
                        </a:rPr>
                        <a:t>Smartcare</a:t>
                      </a:r>
                      <a:r>
                        <a:rPr lang="en-US" sz="2400" dirty="0">
                          <a:latin typeface="Times New Roman"/>
                          <a:ea typeface="Calibri"/>
                          <a:cs typeface="Times New Roman"/>
                        </a:rPr>
                        <a:t>/PS</a:t>
                      </a:r>
                      <a:endParaRPr lang="en-US" sz="2400" dirty="0">
                        <a:latin typeface="Calibri"/>
                        <a:ea typeface="Calibri"/>
                        <a:cs typeface="Times New Roman"/>
                      </a:endParaRPr>
                    </a:p>
                    <a:p>
                      <a:pPr marL="0" marR="0" algn="ctr">
                        <a:lnSpc>
                          <a:spcPct val="150000"/>
                        </a:lnSpc>
                        <a:spcBef>
                          <a:spcPts val="0"/>
                        </a:spcBef>
                        <a:spcAft>
                          <a:spcPts val="0"/>
                        </a:spcAft>
                      </a:pPr>
                      <a:r>
                        <a:rPr lang="en-US" sz="2400" dirty="0">
                          <a:latin typeface="Times New Roman"/>
                          <a:ea typeface="Calibri"/>
                          <a:cs typeface="Times New Roman"/>
                        </a:rPr>
                        <a:t>(n = 30)</a:t>
                      </a:r>
                      <a:endParaRPr lang="en-US" sz="2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dirty="0">
                          <a:latin typeface="Times New Roman"/>
                          <a:ea typeface="Calibri"/>
                          <a:cs typeface="Times New Roman"/>
                        </a:rPr>
                        <a:t>PS </a:t>
                      </a:r>
                      <a:r>
                        <a:rPr lang="en-US" sz="2400" dirty="0" err="1">
                          <a:latin typeface="Times New Roman"/>
                          <a:ea typeface="Calibri"/>
                          <a:cs typeface="Times New Roman"/>
                        </a:rPr>
                        <a:t>thông</a:t>
                      </a:r>
                      <a:r>
                        <a:rPr lang="en-US" sz="2400" dirty="0">
                          <a:latin typeface="Times New Roman"/>
                          <a:ea typeface="Calibri"/>
                          <a:cs typeface="Times New Roman"/>
                        </a:rPr>
                        <a:t> </a:t>
                      </a:r>
                      <a:r>
                        <a:rPr lang="en-US" sz="2400" dirty="0" err="1">
                          <a:latin typeface="Times New Roman"/>
                          <a:ea typeface="Calibri"/>
                          <a:cs typeface="Times New Roman"/>
                        </a:rPr>
                        <a:t>thường</a:t>
                      </a:r>
                      <a:r>
                        <a:rPr lang="en-US" sz="2400" dirty="0">
                          <a:latin typeface="Times New Roman"/>
                          <a:ea typeface="Calibri"/>
                          <a:cs typeface="Times New Roman"/>
                        </a:rPr>
                        <a:t> (n = 30)</a:t>
                      </a:r>
                      <a:endParaRPr lang="en-US" sz="2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dirty="0">
                          <a:latin typeface="Times New Roman"/>
                          <a:ea typeface="Calibri"/>
                          <a:cs typeface="Times New Roman"/>
                        </a:rPr>
                        <a:t>p</a:t>
                      </a:r>
                      <a:endParaRPr lang="en-US" sz="2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850">
                <a:tc>
                  <a:txBody>
                    <a:bodyPr/>
                    <a:lstStyle/>
                    <a:p>
                      <a:pPr marL="0" marR="0">
                        <a:lnSpc>
                          <a:spcPct val="150000"/>
                        </a:lnSpc>
                        <a:spcBef>
                          <a:spcPts val="600"/>
                        </a:spcBef>
                        <a:spcAft>
                          <a:spcPts val="0"/>
                        </a:spcAft>
                      </a:pPr>
                      <a:r>
                        <a:rPr lang="en-US" sz="2000" dirty="0" err="1">
                          <a:latin typeface="Times New Roman"/>
                          <a:ea typeface="Calibri"/>
                          <a:cs typeface="Times New Roman"/>
                        </a:rPr>
                        <a:t>Cai</a:t>
                      </a:r>
                      <a:r>
                        <a:rPr lang="en-US" sz="2000" dirty="0">
                          <a:latin typeface="Times New Roman"/>
                          <a:ea typeface="Calibri"/>
                          <a:cs typeface="Times New Roman"/>
                        </a:rPr>
                        <a:t> </a:t>
                      </a:r>
                      <a:r>
                        <a:rPr lang="en-US" sz="2000" dirty="0" err="1">
                          <a:latin typeface="Times New Roman"/>
                          <a:ea typeface="Calibri"/>
                          <a:cs typeface="Times New Roman"/>
                        </a:rPr>
                        <a:t>máy</a:t>
                      </a:r>
                      <a:r>
                        <a:rPr lang="en-US" sz="2000" dirty="0">
                          <a:latin typeface="Times New Roman"/>
                          <a:ea typeface="Calibri"/>
                          <a:cs typeface="Times New Roman"/>
                        </a:rPr>
                        <a:t> </a:t>
                      </a:r>
                      <a:r>
                        <a:rPr lang="en-US" sz="2000" dirty="0" err="1">
                          <a:latin typeface="Times New Roman"/>
                          <a:ea typeface="Calibri"/>
                          <a:cs typeface="Times New Roman"/>
                        </a:rPr>
                        <a:t>thành</a:t>
                      </a:r>
                      <a:r>
                        <a:rPr lang="en-US" sz="2000" dirty="0">
                          <a:latin typeface="Times New Roman"/>
                          <a:ea typeface="Calibri"/>
                          <a:cs typeface="Times New Roman"/>
                        </a:rPr>
                        <a:t> </a:t>
                      </a:r>
                      <a:r>
                        <a:rPr lang="en-US" sz="2000" dirty="0" err="1">
                          <a:latin typeface="Times New Roman"/>
                          <a:ea typeface="Calibri"/>
                          <a:cs typeface="Times New Roman"/>
                        </a:rPr>
                        <a:t>công</a:t>
                      </a:r>
                      <a:r>
                        <a:rPr lang="en-US" sz="2000" dirty="0">
                          <a:latin typeface="Times New Roman"/>
                          <a:ea typeface="Calibri"/>
                          <a:cs typeface="Times New Roman"/>
                        </a:rPr>
                        <a:t> (24 BN)</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600"/>
                        </a:spcBef>
                        <a:spcAft>
                          <a:spcPts val="0"/>
                        </a:spcAft>
                      </a:pPr>
                      <a:r>
                        <a:rPr lang="en-US" sz="2000" dirty="0">
                          <a:latin typeface="Times New Roman"/>
                          <a:ea typeface="Calibri"/>
                          <a:cs typeface="Times New Roman"/>
                        </a:rPr>
                        <a:t>12,3 ± 1,0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600"/>
                        </a:spcBef>
                        <a:spcAft>
                          <a:spcPts val="0"/>
                        </a:spcAft>
                      </a:pPr>
                      <a:r>
                        <a:rPr lang="en-US" sz="2000" dirty="0">
                          <a:latin typeface="Times New Roman"/>
                          <a:ea typeface="Calibri"/>
                          <a:cs typeface="Times New Roman"/>
                        </a:rPr>
                        <a:t>13,2 ± 1,2</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600"/>
                        </a:spcBef>
                        <a:spcAft>
                          <a:spcPts val="0"/>
                        </a:spcAft>
                      </a:pPr>
                      <a:r>
                        <a:rPr lang="en-US" sz="2000">
                          <a:latin typeface="Times New Roman"/>
                          <a:ea typeface="Calibri"/>
                          <a:cs typeface="Times New Roman"/>
                        </a:rPr>
                        <a:t>&gt; 0,05</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038">
                <a:tc>
                  <a:txBody>
                    <a:bodyPr/>
                    <a:lstStyle/>
                    <a:p>
                      <a:pPr marL="0" marR="0">
                        <a:lnSpc>
                          <a:spcPct val="150000"/>
                        </a:lnSpc>
                        <a:spcBef>
                          <a:spcPts val="600"/>
                        </a:spcBef>
                        <a:spcAft>
                          <a:spcPts val="0"/>
                        </a:spcAft>
                      </a:pPr>
                      <a:r>
                        <a:rPr lang="en-US" sz="2000" dirty="0" err="1">
                          <a:latin typeface="Times New Roman"/>
                          <a:ea typeface="Calibri"/>
                          <a:cs typeface="Times New Roman"/>
                        </a:rPr>
                        <a:t>Cai</a:t>
                      </a:r>
                      <a:r>
                        <a:rPr lang="en-US" sz="2000" dirty="0">
                          <a:latin typeface="Times New Roman"/>
                          <a:ea typeface="Calibri"/>
                          <a:cs typeface="Times New Roman"/>
                        </a:rPr>
                        <a:t> </a:t>
                      </a:r>
                      <a:r>
                        <a:rPr lang="en-US" sz="2000" dirty="0" err="1">
                          <a:latin typeface="Times New Roman"/>
                          <a:ea typeface="Calibri"/>
                          <a:cs typeface="Times New Roman"/>
                        </a:rPr>
                        <a:t>máy</a:t>
                      </a:r>
                      <a:r>
                        <a:rPr lang="en-US" sz="2000" dirty="0">
                          <a:latin typeface="Times New Roman"/>
                          <a:ea typeface="Calibri"/>
                          <a:cs typeface="Times New Roman"/>
                        </a:rPr>
                        <a:t> </a:t>
                      </a:r>
                      <a:r>
                        <a:rPr lang="en-US" sz="2000" dirty="0" err="1">
                          <a:latin typeface="Times New Roman"/>
                          <a:ea typeface="Calibri"/>
                          <a:cs typeface="Times New Roman"/>
                        </a:rPr>
                        <a:t>thất</a:t>
                      </a:r>
                      <a:r>
                        <a:rPr lang="en-US" sz="2000" dirty="0">
                          <a:latin typeface="Times New Roman"/>
                          <a:ea typeface="Calibri"/>
                          <a:cs typeface="Times New Roman"/>
                        </a:rPr>
                        <a:t> </a:t>
                      </a:r>
                      <a:r>
                        <a:rPr lang="en-US" sz="2000" dirty="0" err="1">
                          <a:latin typeface="Times New Roman"/>
                          <a:ea typeface="Calibri"/>
                          <a:cs typeface="Times New Roman"/>
                        </a:rPr>
                        <a:t>bại</a:t>
                      </a:r>
                      <a:r>
                        <a:rPr lang="en-US" sz="2000" dirty="0">
                          <a:latin typeface="Times New Roman"/>
                          <a:ea typeface="Calibri"/>
                          <a:cs typeface="Times New Roman"/>
                        </a:rPr>
                        <a:t> (6 BN)</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600"/>
                        </a:spcBef>
                        <a:spcAft>
                          <a:spcPts val="0"/>
                        </a:spcAft>
                      </a:pPr>
                      <a:r>
                        <a:rPr lang="en-US" sz="2000" dirty="0">
                          <a:latin typeface="Times New Roman"/>
                          <a:ea typeface="Calibri"/>
                          <a:cs typeface="Times New Roman"/>
                        </a:rPr>
                        <a:t>12,6 ± 3,5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600"/>
                        </a:spcBef>
                        <a:spcAft>
                          <a:spcPts val="0"/>
                        </a:spcAft>
                      </a:pPr>
                      <a:r>
                        <a:rPr lang="en-US" sz="2000" dirty="0">
                          <a:latin typeface="Times New Roman"/>
                          <a:ea typeface="Calibri"/>
                          <a:cs typeface="Times New Roman"/>
                        </a:rPr>
                        <a:t>13,8 ± 3,2</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600"/>
                        </a:spcBef>
                        <a:spcAft>
                          <a:spcPts val="0"/>
                        </a:spcAft>
                      </a:pPr>
                      <a:r>
                        <a:rPr lang="en-US" sz="2000" dirty="0">
                          <a:latin typeface="Times New Roman"/>
                          <a:ea typeface="Calibri"/>
                          <a:cs typeface="Times New Roman"/>
                        </a:rPr>
                        <a:t>&gt; 0,05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212">
                <a:tc>
                  <a:txBody>
                    <a:bodyPr/>
                    <a:lstStyle/>
                    <a:p>
                      <a:pPr marL="0" marR="0" algn="ctr">
                        <a:lnSpc>
                          <a:spcPct val="150000"/>
                        </a:lnSpc>
                        <a:spcBef>
                          <a:spcPts val="600"/>
                        </a:spcBef>
                        <a:spcAft>
                          <a:spcPts val="0"/>
                        </a:spcAft>
                      </a:pPr>
                      <a:r>
                        <a:rPr lang="en-US" sz="2000" dirty="0">
                          <a:latin typeface="Times New Roman"/>
                          <a:ea typeface="Calibri"/>
                          <a:cs typeface="Times New Roman"/>
                        </a:rPr>
                        <a:t>p</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en-US" sz="2000" dirty="0">
                          <a:latin typeface="Times New Roman"/>
                          <a:ea typeface="Calibri"/>
                          <a:cs typeface="Times New Roman"/>
                        </a:rPr>
                        <a:t>&gt; 0,05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en-US" sz="2000" dirty="0">
                          <a:latin typeface="Times New Roman"/>
                          <a:ea typeface="Calibri"/>
                          <a:cs typeface="Times New Roman"/>
                        </a:rPr>
                        <a:t>&gt; 0,05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600"/>
                        </a:spcBef>
                        <a:spcAft>
                          <a:spcPts val="0"/>
                        </a:spcAft>
                      </a:pPr>
                      <a:endParaRPr lang="en-US" sz="20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228600" y="5029200"/>
            <a:ext cx="8763000" cy="1141146"/>
          </a:xfrm>
          <a:prstGeom prst="rect">
            <a:avLst/>
          </a:prstGeom>
          <a:noFill/>
        </p:spPr>
        <p:txBody>
          <a:bodyPr wrap="square" rtlCol="0">
            <a:spAutoFit/>
          </a:bodyPr>
          <a:lstStyle/>
          <a:p>
            <a:pPr>
              <a:lnSpc>
                <a:spcPct val="150000"/>
              </a:lnSpc>
            </a:pPr>
            <a:r>
              <a:rPr lang="vi-VN" sz="2400" dirty="0" smtClean="0"/>
              <a:t>Không có sự khác biệt về thời gian thở máy của nhóm thành công, nhóm thất bại giữa hai phương thức Smartcare/PS và PS</a:t>
            </a:r>
            <a:endParaRPr lang="en-US" sz="2400" dirty="0"/>
          </a:p>
        </p:txBody>
      </p:sp>
      <p:sp>
        <p:nvSpPr>
          <p:cNvPr id="7" name="Title 1"/>
          <p:cNvSpPr>
            <a:spLocks noGrp="1"/>
          </p:cNvSpPr>
          <p:nvPr>
            <p:ph type="title"/>
          </p:nvPr>
        </p:nvSpPr>
        <p:spPr>
          <a:xfrm>
            <a:off x="228600" y="457200"/>
            <a:ext cx="8839200" cy="551688"/>
          </a:xfrm>
        </p:spPr>
        <p:txBody>
          <a:bodyPr>
            <a:noAutofit/>
          </a:bodyPr>
          <a:lstStyle/>
          <a:p>
            <a:pPr algn="ctr"/>
            <a:r>
              <a:rPr lang="en-US" sz="3200" b="1" spc="-100" dirty="0" smtClean="0">
                <a:solidFill>
                  <a:srgbClr val="C00000"/>
                </a:solidFill>
                <a:latin typeface="Times New Roman" pitchFamily="18" charset="0"/>
                <a:cs typeface="Times New Roman" pitchFamily="18" charset="0"/>
              </a:rPr>
              <a:t>KẾT QUẢ VÀ BÀN LUẬN</a:t>
            </a:r>
            <a:endParaRPr lang="en-US" sz="3200" b="1" spc="-1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8915400" cy="990600"/>
          </a:xfrm>
        </p:spPr>
        <p:txBody>
          <a:bodyPr>
            <a:normAutofit/>
          </a:bodyPr>
          <a:lstStyle/>
          <a:p>
            <a:pPr algn="just">
              <a:buNone/>
            </a:pPr>
            <a:r>
              <a:rPr lang="vi-VN" sz="2400" dirty="0"/>
              <a:t>	</a:t>
            </a:r>
            <a:r>
              <a:rPr lang="vi-VN" sz="2400" dirty="0" smtClean="0"/>
              <a:t>Thời gian cai máy của 24 BN cai máy thành công và 6 B</a:t>
            </a:r>
            <a:r>
              <a:rPr lang="en-US" sz="2400" dirty="0" smtClean="0"/>
              <a:t>N</a:t>
            </a:r>
            <a:r>
              <a:rPr lang="vi-VN" sz="2400" dirty="0" smtClean="0"/>
              <a:t> cai máy thất bại của mỗi nhóm</a:t>
            </a:r>
          </a:p>
          <a:p>
            <a:pPr algn="just">
              <a:buNone/>
            </a:pP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xmlns="" val="402141904"/>
              </p:ext>
            </p:extLst>
          </p:nvPr>
        </p:nvGraphicFramePr>
        <p:xfrm>
          <a:off x="762000" y="1981200"/>
          <a:ext cx="7772400" cy="2286000"/>
        </p:xfrm>
        <a:graphic>
          <a:graphicData uri="http://schemas.openxmlformats.org/drawingml/2006/table">
            <a:tbl>
              <a:tblPr/>
              <a:tblGrid>
                <a:gridCol w="3096322"/>
                <a:gridCol w="1579756"/>
                <a:gridCol w="1974695"/>
                <a:gridCol w="1121627"/>
              </a:tblGrid>
              <a:tr h="762000">
                <a:tc>
                  <a:txBody>
                    <a:bodyPr/>
                    <a:lstStyle/>
                    <a:p>
                      <a:pPr marL="0" marR="0" algn="ctr">
                        <a:lnSpc>
                          <a:spcPct val="150000"/>
                        </a:lnSpc>
                        <a:spcBef>
                          <a:spcPts val="0"/>
                        </a:spcBef>
                        <a:spcAft>
                          <a:spcPts val="0"/>
                        </a:spcAft>
                      </a:pPr>
                      <a:r>
                        <a:rPr lang="en-US" sz="2000" dirty="0" err="1">
                          <a:latin typeface="Times New Roman"/>
                          <a:ea typeface="Calibri"/>
                          <a:cs typeface="Times New Roman"/>
                        </a:rPr>
                        <a:t>Thời</a:t>
                      </a:r>
                      <a:r>
                        <a:rPr lang="en-US" sz="2000" dirty="0">
                          <a:latin typeface="Times New Roman"/>
                          <a:ea typeface="Calibri"/>
                          <a:cs typeface="Times New Roman"/>
                        </a:rPr>
                        <a:t> </a:t>
                      </a:r>
                      <a:r>
                        <a:rPr lang="en-US" sz="2000" dirty="0" err="1">
                          <a:latin typeface="Times New Roman"/>
                          <a:ea typeface="Calibri"/>
                          <a:cs typeface="Times New Roman"/>
                        </a:rPr>
                        <a:t>gian</a:t>
                      </a:r>
                      <a:r>
                        <a:rPr lang="en-US" sz="2000" dirty="0">
                          <a:latin typeface="Times New Roman"/>
                          <a:ea typeface="Calibri"/>
                          <a:cs typeface="Times New Roman"/>
                        </a:rPr>
                        <a:t> </a:t>
                      </a:r>
                      <a:r>
                        <a:rPr lang="en-US" sz="2000" dirty="0" err="1">
                          <a:latin typeface="Times New Roman"/>
                          <a:ea typeface="Calibri"/>
                          <a:cs typeface="Times New Roman"/>
                        </a:rPr>
                        <a:t>cai</a:t>
                      </a:r>
                      <a:r>
                        <a:rPr lang="en-US" sz="2000" dirty="0">
                          <a:latin typeface="Times New Roman"/>
                          <a:ea typeface="Calibri"/>
                          <a:cs typeface="Times New Roman"/>
                        </a:rPr>
                        <a:t> </a:t>
                      </a:r>
                      <a:r>
                        <a:rPr lang="en-US" sz="2000" dirty="0" err="1">
                          <a:latin typeface="Times New Roman"/>
                          <a:ea typeface="Calibri"/>
                          <a:cs typeface="Times New Roman"/>
                        </a:rPr>
                        <a:t>máy</a:t>
                      </a:r>
                      <a:endParaRPr lang="en-US" sz="2000" dirty="0">
                        <a:latin typeface="Calibri"/>
                        <a:ea typeface="Calibri"/>
                        <a:cs typeface="Times New Roman"/>
                      </a:endParaRPr>
                    </a:p>
                    <a:p>
                      <a:pPr marL="0" marR="0" algn="ctr">
                        <a:lnSpc>
                          <a:spcPct val="150000"/>
                        </a:lnSpc>
                        <a:spcBef>
                          <a:spcPts val="0"/>
                        </a:spcBef>
                        <a:spcAft>
                          <a:spcPts val="0"/>
                        </a:spcAft>
                      </a:pPr>
                      <a:r>
                        <a:rPr lang="en-US" sz="2000" dirty="0">
                          <a:latin typeface="Times New Roman"/>
                          <a:ea typeface="Calibri"/>
                          <a:cs typeface="Times New Roman"/>
                        </a:rPr>
                        <a:t>ở </a:t>
                      </a:r>
                      <a:r>
                        <a:rPr lang="en-US" sz="2000" dirty="0" err="1">
                          <a:latin typeface="Times New Roman"/>
                          <a:ea typeface="Calibri"/>
                          <a:cs typeface="Times New Roman"/>
                        </a:rPr>
                        <a:t>mỗi</a:t>
                      </a:r>
                      <a:r>
                        <a:rPr lang="en-US" sz="2000" dirty="0">
                          <a:latin typeface="Times New Roman"/>
                          <a:ea typeface="Calibri"/>
                          <a:cs typeface="Times New Roman"/>
                        </a:rPr>
                        <a:t> </a:t>
                      </a:r>
                      <a:r>
                        <a:rPr lang="en-US" sz="2000" dirty="0" err="1">
                          <a:latin typeface="Times New Roman"/>
                          <a:ea typeface="Calibri"/>
                          <a:cs typeface="Times New Roman"/>
                        </a:rPr>
                        <a:t>nhóm</a:t>
                      </a:r>
                      <a:r>
                        <a:rPr lang="en-US" sz="2000" dirty="0">
                          <a:latin typeface="Times New Roman"/>
                          <a:ea typeface="Calibri"/>
                          <a:cs typeface="Times New Roman"/>
                        </a:rPr>
                        <a:t> (</a:t>
                      </a:r>
                      <a:r>
                        <a:rPr lang="vi-VN" sz="2000" dirty="0">
                          <a:latin typeface="Times New Roman"/>
                          <a:ea typeface="Calibri"/>
                          <a:cs typeface="Times New Roman"/>
                        </a:rPr>
                        <a:t>giờ</a:t>
                      </a:r>
                      <a:r>
                        <a:rPr lang="en-US" sz="2000" dirty="0">
                          <a:latin typeface="Times New Roman"/>
                          <a:ea typeface="Calibri"/>
                          <a:cs typeface="Times New Roman"/>
                        </a:rPr>
                        <a:t>)</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err="1">
                          <a:latin typeface="Times New Roman"/>
                          <a:ea typeface="Calibri"/>
                          <a:cs typeface="Times New Roman"/>
                        </a:rPr>
                        <a:t>Smartcare</a:t>
                      </a:r>
                      <a:r>
                        <a:rPr lang="en-US" sz="2000" dirty="0">
                          <a:latin typeface="Times New Roman"/>
                          <a:ea typeface="Calibri"/>
                          <a:cs typeface="Times New Roman"/>
                        </a:rPr>
                        <a:t>/PS</a:t>
                      </a:r>
                      <a:endParaRPr lang="en-US" sz="2000" dirty="0">
                        <a:latin typeface="Calibri"/>
                        <a:ea typeface="Calibri"/>
                        <a:cs typeface="Times New Roman"/>
                      </a:endParaRPr>
                    </a:p>
                    <a:p>
                      <a:pPr marL="0" marR="0" algn="ctr">
                        <a:lnSpc>
                          <a:spcPct val="150000"/>
                        </a:lnSpc>
                        <a:spcBef>
                          <a:spcPts val="0"/>
                        </a:spcBef>
                        <a:spcAft>
                          <a:spcPts val="0"/>
                        </a:spcAft>
                      </a:pPr>
                      <a:r>
                        <a:rPr lang="en-US" sz="2000" dirty="0">
                          <a:latin typeface="Times New Roman"/>
                          <a:ea typeface="Calibri"/>
                          <a:cs typeface="Times New Roman"/>
                        </a:rPr>
                        <a:t>(n = 30)</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a:latin typeface="Times New Roman"/>
                          <a:ea typeface="Calibri"/>
                          <a:cs typeface="Times New Roman"/>
                        </a:rPr>
                        <a:t>PS thông thường (n = 30)</a:t>
                      </a:r>
                      <a:endParaRPr lang="en-US" sz="20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a:latin typeface="Times New Roman"/>
                          <a:ea typeface="Calibri"/>
                          <a:cs typeface="Times New Roman"/>
                        </a:rPr>
                        <a:t>p</a:t>
                      </a:r>
                      <a:endParaRPr lang="en-US" sz="20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nSpc>
                          <a:spcPct val="150000"/>
                        </a:lnSpc>
                        <a:spcBef>
                          <a:spcPts val="0"/>
                        </a:spcBef>
                        <a:spcAft>
                          <a:spcPts val="0"/>
                        </a:spcAft>
                      </a:pPr>
                      <a:r>
                        <a:rPr lang="en-US" sz="2000">
                          <a:latin typeface="Times New Roman"/>
                          <a:ea typeface="Calibri"/>
                          <a:cs typeface="Times New Roman"/>
                        </a:rPr>
                        <a:t>Cai máy thành công (24 BN)</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tabLst>
                          <a:tab pos="502920" algn="ctr"/>
                        </a:tabLst>
                      </a:pPr>
                      <a:r>
                        <a:rPr lang="en-US" sz="2000" dirty="0">
                          <a:solidFill>
                            <a:schemeClr val="tx1"/>
                          </a:solidFill>
                          <a:latin typeface="Times New Roman"/>
                          <a:ea typeface="Calibri"/>
                          <a:cs typeface="Times New Roman"/>
                        </a:rPr>
                        <a:t>	</a:t>
                      </a:r>
                      <a:r>
                        <a:rPr lang="vi-VN" sz="2000" dirty="0">
                          <a:solidFill>
                            <a:schemeClr val="tx1"/>
                          </a:solidFill>
                          <a:latin typeface="Times New Roman"/>
                          <a:ea typeface="Calibri"/>
                          <a:cs typeface="Times New Roman"/>
                        </a:rPr>
                        <a:t>43,2</a:t>
                      </a:r>
                      <a:r>
                        <a:rPr lang="en-US" sz="2000" dirty="0">
                          <a:solidFill>
                            <a:schemeClr val="tx1"/>
                          </a:solidFill>
                          <a:latin typeface="Times New Roman"/>
                          <a:ea typeface="Calibri"/>
                          <a:cs typeface="Times New Roman"/>
                        </a:rPr>
                        <a:t> ± </a:t>
                      </a:r>
                      <a:r>
                        <a:rPr lang="vi-VN" sz="2000" dirty="0">
                          <a:solidFill>
                            <a:schemeClr val="tx1"/>
                          </a:solidFill>
                          <a:latin typeface="Times New Roman"/>
                          <a:ea typeface="Calibri"/>
                          <a:cs typeface="Times New Roman"/>
                        </a:rPr>
                        <a:t>9,6</a:t>
                      </a:r>
                      <a:endParaRPr lang="en-US" sz="20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vi-VN" sz="2000" dirty="0">
                          <a:solidFill>
                            <a:schemeClr val="tx1"/>
                          </a:solidFill>
                          <a:latin typeface="Times New Roman"/>
                          <a:ea typeface="Calibri"/>
                          <a:cs typeface="Times New Roman"/>
                        </a:rPr>
                        <a:t>54,4</a:t>
                      </a:r>
                      <a:r>
                        <a:rPr lang="en-US" sz="2000" dirty="0">
                          <a:solidFill>
                            <a:schemeClr val="tx1"/>
                          </a:solidFill>
                          <a:latin typeface="Times New Roman"/>
                          <a:ea typeface="Calibri"/>
                          <a:cs typeface="Times New Roman"/>
                        </a:rPr>
                        <a:t> ± </a:t>
                      </a:r>
                      <a:r>
                        <a:rPr lang="vi-VN" sz="2000" dirty="0">
                          <a:solidFill>
                            <a:schemeClr val="tx1"/>
                          </a:solidFill>
                          <a:latin typeface="Times New Roman"/>
                          <a:ea typeface="Calibri"/>
                          <a:cs typeface="Times New Roman"/>
                        </a:rPr>
                        <a:t>12</a:t>
                      </a:r>
                      <a:endParaRPr lang="en-US" sz="20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a:solidFill>
                            <a:schemeClr val="tx1"/>
                          </a:solidFill>
                          <a:latin typeface="Times New Roman"/>
                          <a:ea typeface="Calibri"/>
                          <a:cs typeface="Times New Roman"/>
                        </a:rPr>
                        <a:t>&lt; 0,05</a:t>
                      </a:r>
                      <a:endParaRPr lang="en-US" sz="20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nSpc>
                          <a:spcPct val="150000"/>
                        </a:lnSpc>
                        <a:spcBef>
                          <a:spcPts val="0"/>
                        </a:spcBef>
                        <a:spcAft>
                          <a:spcPts val="0"/>
                        </a:spcAft>
                      </a:pPr>
                      <a:r>
                        <a:rPr lang="en-US" sz="2000">
                          <a:latin typeface="Times New Roman"/>
                          <a:ea typeface="Calibri"/>
                          <a:cs typeface="Times New Roman"/>
                        </a:rPr>
                        <a:t>Cai máy thất bại (6 BN)</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vi-VN" sz="2000" dirty="0">
                          <a:solidFill>
                            <a:schemeClr val="tx1"/>
                          </a:solidFill>
                          <a:latin typeface="Times New Roman"/>
                          <a:ea typeface="Calibri"/>
                          <a:cs typeface="Times New Roman"/>
                        </a:rPr>
                        <a:t>84</a:t>
                      </a:r>
                      <a:r>
                        <a:rPr lang="en-US" sz="2000" dirty="0">
                          <a:solidFill>
                            <a:schemeClr val="tx1"/>
                          </a:solidFill>
                          <a:latin typeface="Times New Roman"/>
                          <a:ea typeface="Calibri"/>
                          <a:cs typeface="Times New Roman"/>
                        </a:rPr>
                        <a:t> ± </a:t>
                      </a:r>
                      <a:r>
                        <a:rPr lang="vi-VN" sz="2000" dirty="0">
                          <a:solidFill>
                            <a:schemeClr val="tx1"/>
                          </a:solidFill>
                          <a:latin typeface="Times New Roman"/>
                          <a:ea typeface="Calibri"/>
                          <a:cs typeface="Times New Roman"/>
                        </a:rPr>
                        <a:t>33,6</a:t>
                      </a:r>
                      <a:endParaRPr lang="en-US" sz="20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vi-VN" sz="2000" dirty="0">
                          <a:solidFill>
                            <a:schemeClr val="tx1"/>
                          </a:solidFill>
                          <a:latin typeface="Times New Roman"/>
                          <a:ea typeface="Calibri"/>
                          <a:cs typeface="Times New Roman"/>
                        </a:rPr>
                        <a:t>55,2</a:t>
                      </a:r>
                      <a:r>
                        <a:rPr lang="en-US" sz="2000" dirty="0">
                          <a:solidFill>
                            <a:schemeClr val="tx1"/>
                          </a:solidFill>
                          <a:latin typeface="Times New Roman"/>
                          <a:ea typeface="Calibri"/>
                          <a:cs typeface="Times New Roman"/>
                        </a:rPr>
                        <a:t> ± </a:t>
                      </a:r>
                      <a:r>
                        <a:rPr lang="vi-VN" sz="2000" dirty="0">
                          <a:solidFill>
                            <a:schemeClr val="tx1"/>
                          </a:solidFill>
                          <a:latin typeface="Times New Roman"/>
                          <a:ea typeface="Calibri"/>
                          <a:cs typeface="Times New Roman"/>
                        </a:rPr>
                        <a:t>14,4</a:t>
                      </a:r>
                      <a:endParaRPr lang="en-US" sz="20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a:solidFill>
                            <a:schemeClr val="tx1"/>
                          </a:solidFill>
                          <a:latin typeface="Times New Roman"/>
                          <a:ea typeface="Calibri"/>
                          <a:cs typeface="Times New Roman"/>
                        </a:rPr>
                        <a:t>&gt; 0,05</a:t>
                      </a:r>
                      <a:endParaRPr lang="en-US" sz="20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ctr">
                        <a:lnSpc>
                          <a:spcPct val="150000"/>
                        </a:lnSpc>
                        <a:spcBef>
                          <a:spcPts val="0"/>
                        </a:spcBef>
                        <a:spcAft>
                          <a:spcPts val="0"/>
                        </a:spcAft>
                      </a:pPr>
                      <a:r>
                        <a:rPr lang="en-US" sz="2000">
                          <a:latin typeface="Times New Roman"/>
                          <a:ea typeface="Calibri"/>
                          <a:cs typeface="Times New Roman"/>
                        </a:rPr>
                        <a:t>p</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a:latin typeface="Times New Roman"/>
                          <a:ea typeface="Calibri"/>
                          <a:cs typeface="Times New Roman"/>
                        </a:rPr>
                        <a:t>&lt; 0,05</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a:latin typeface="Times New Roman"/>
                          <a:ea typeface="Calibri"/>
                          <a:cs typeface="Times New Roman"/>
                        </a:rPr>
                        <a:t>&gt; 0,05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endParaRPr lang="en-US" sz="20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381000" y="4419600"/>
            <a:ext cx="8763000" cy="2123658"/>
          </a:xfrm>
          <a:prstGeom prst="rect">
            <a:avLst/>
          </a:prstGeom>
          <a:noFill/>
        </p:spPr>
        <p:txBody>
          <a:bodyPr wrap="square" rtlCol="0">
            <a:spAutoFit/>
          </a:bodyPr>
          <a:lstStyle/>
          <a:p>
            <a:pPr>
              <a:lnSpc>
                <a:spcPct val="150000"/>
              </a:lnSpc>
            </a:pPr>
            <a:r>
              <a:rPr lang="en-US" sz="2400" dirty="0" smtClean="0">
                <a:latin typeface="Times New Roman" pitchFamily="18" charset="0"/>
                <a:cs typeface="Times New Roman" pitchFamily="18" charset="0"/>
              </a:rPr>
              <a:t>TGCM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pp </a:t>
            </a:r>
            <a:r>
              <a:rPr lang="en-US" sz="2400" dirty="0" err="1" smtClean="0">
                <a:latin typeface="Times New Roman" pitchFamily="18" charset="0"/>
                <a:cs typeface="Times New Roman" pitchFamily="18" charset="0"/>
              </a:rPr>
              <a:t>Smartcare</a:t>
            </a:r>
            <a:r>
              <a:rPr lang="en-US" sz="2400" dirty="0" smtClean="0">
                <a:latin typeface="Times New Roman" pitchFamily="18" charset="0"/>
                <a:cs typeface="Times New Roman" pitchFamily="18" charset="0"/>
              </a:rPr>
              <a:t>/PS </a:t>
            </a:r>
            <a:r>
              <a:rPr lang="en-US" sz="2400" dirty="0" err="1" smtClean="0">
                <a:latin typeface="Times New Roman" pitchFamily="18" charset="0"/>
                <a:cs typeface="Times New Roman" pitchFamily="18" charset="0"/>
              </a:rPr>
              <a:t>thấp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(p&lt;0,05) so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PS</a:t>
            </a:r>
          </a:p>
          <a:p>
            <a:pPr>
              <a:lnSpc>
                <a:spcPct val="150000"/>
              </a:lnSpc>
            </a:pPr>
            <a:r>
              <a:rPr lang="en-US" sz="2400" dirty="0" smtClean="0">
                <a:latin typeface="Times New Roman" pitchFamily="18" charset="0"/>
                <a:cs typeface="Times New Roman" pitchFamily="18" charset="0"/>
              </a:rPr>
              <a:t>TGCM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nhóm</a:t>
            </a:r>
            <a:r>
              <a:rPr lang="en-US" sz="2400" dirty="0" smtClean="0">
                <a:latin typeface="Times New Roman" pitchFamily="18" charset="0"/>
                <a:cs typeface="Times New Roman" pitchFamily="18" charset="0"/>
              </a:rPr>
              <a:t> PS </a:t>
            </a:r>
            <a:r>
              <a:rPr lang="en-US" sz="2400" dirty="0" err="1" smtClean="0">
                <a:latin typeface="Times New Roman" pitchFamily="18" charset="0"/>
                <a:cs typeface="Times New Roman" pitchFamily="18" charset="0"/>
              </a:rPr>
              <a:t>phù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Mạnh</a:t>
            </a:r>
            <a:r>
              <a:rPr lang="en-US" sz="2400" dirty="0" smtClean="0">
                <a:latin typeface="Times New Roman" pitchFamily="18" charset="0"/>
                <a:cs typeface="Times New Roman" pitchFamily="18" charset="0"/>
              </a:rPr>
              <a:t>.</a:t>
            </a:r>
          </a:p>
          <a:p>
            <a:pPr>
              <a:lnSpc>
                <a:spcPct val="150000"/>
              </a:lnSpc>
            </a:pPr>
            <a:endParaRPr lang="en-US" sz="2400" dirty="0" smtClean="0">
              <a:latin typeface="Times New Roman" pitchFamily="18" charset="0"/>
              <a:cs typeface="Times New Roman" pitchFamily="18" charset="0"/>
            </a:endParaRPr>
          </a:p>
          <a:p>
            <a:endParaRPr lang="vi-VN" sz="2400" dirty="0" smtClean="0">
              <a:latin typeface="Times New Roman" pitchFamily="18" charset="0"/>
              <a:cs typeface="Times New Roman" pitchFamily="18" charset="0"/>
            </a:endParaRPr>
          </a:p>
        </p:txBody>
      </p:sp>
      <p:sp>
        <p:nvSpPr>
          <p:cNvPr id="7" name="Title 1"/>
          <p:cNvSpPr>
            <a:spLocks noGrp="1"/>
          </p:cNvSpPr>
          <p:nvPr>
            <p:ph type="title"/>
          </p:nvPr>
        </p:nvSpPr>
        <p:spPr>
          <a:xfrm>
            <a:off x="228600" y="457200"/>
            <a:ext cx="8839200" cy="551688"/>
          </a:xfrm>
        </p:spPr>
        <p:txBody>
          <a:bodyPr>
            <a:noAutofit/>
          </a:bodyPr>
          <a:lstStyle/>
          <a:p>
            <a:pPr algn="ctr"/>
            <a:r>
              <a:rPr lang="en-US" sz="3200" b="1" spc="-100" dirty="0" smtClean="0">
                <a:solidFill>
                  <a:srgbClr val="C00000"/>
                </a:solidFill>
                <a:latin typeface="Times New Roman" pitchFamily="18" charset="0"/>
                <a:cs typeface="Times New Roman" pitchFamily="18" charset="0"/>
              </a:rPr>
              <a:t>KẾT QUẢ VÀ BÀN LUẬN</a:t>
            </a:r>
            <a:endParaRPr lang="en-US" sz="3200" b="1" spc="-1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990600"/>
            <a:ext cx="8839200" cy="838200"/>
          </a:xfrm>
        </p:spPr>
        <p:txBody>
          <a:bodyPr>
            <a:normAutofit/>
          </a:bodyPr>
          <a:lstStyle/>
          <a:p>
            <a:pPr algn="just">
              <a:buNone/>
            </a:pP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chỉnh</a:t>
            </a:r>
            <a:r>
              <a:rPr lang="en-US" sz="2400" dirty="0">
                <a:latin typeface="Times New Roman" pitchFamily="18" charset="0"/>
                <a:cs typeface="Times New Roman" pitchFamily="18" charset="0"/>
              </a:rPr>
              <a:t> PS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nhóm Smartcare/PS và PS</a:t>
            </a:r>
            <a:endParaRPr lang="en-US" sz="2400" dirty="0">
              <a:latin typeface="Times New Roman" pitchFamily="18" charset="0"/>
              <a:cs typeface="Times New Roman" pitchFamily="18" charset="0"/>
            </a:endParaRPr>
          </a:p>
          <a:p>
            <a:pPr algn="just">
              <a:buNone/>
            </a:pPr>
            <a:endParaRPr lang="en-US" sz="2400"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1942029722"/>
              </p:ext>
            </p:extLst>
          </p:nvPr>
        </p:nvGraphicFramePr>
        <p:xfrm>
          <a:off x="381000" y="1750251"/>
          <a:ext cx="8382000" cy="2194560"/>
        </p:xfrm>
        <a:graphic>
          <a:graphicData uri="http://schemas.openxmlformats.org/drawingml/2006/table">
            <a:tbl>
              <a:tblPr/>
              <a:tblGrid>
                <a:gridCol w="3124200"/>
                <a:gridCol w="1842911"/>
                <a:gridCol w="2368930"/>
                <a:gridCol w="1045959"/>
              </a:tblGrid>
              <a:tr h="944880">
                <a:tc>
                  <a:txBody>
                    <a:bodyPr/>
                    <a:lstStyle/>
                    <a:p>
                      <a:pPr marL="0" marR="0" algn="ctr">
                        <a:lnSpc>
                          <a:spcPct val="150000"/>
                        </a:lnSpc>
                        <a:spcBef>
                          <a:spcPts val="0"/>
                        </a:spcBef>
                        <a:spcAft>
                          <a:spcPts val="0"/>
                        </a:spcAft>
                      </a:pPr>
                      <a:r>
                        <a:rPr lang="en-US" sz="2400" dirty="0" err="1">
                          <a:latin typeface="Times New Roman"/>
                          <a:ea typeface="Calibri"/>
                          <a:cs typeface="Times New Roman"/>
                        </a:rPr>
                        <a:t>Số</a:t>
                      </a:r>
                      <a:r>
                        <a:rPr lang="en-US" sz="2400" dirty="0">
                          <a:latin typeface="Times New Roman"/>
                          <a:ea typeface="Calibri"/>
                          <a:cs typeface="Times New Roman"/>
                        </a:rPr>
                        <a:t> </a:t>
                      </a:r>
                      <a:r>
                        <a:rPr lang="en-US" sz="2400" dirty="0" err="1">
                          <a:latin typeface="Times New Roman"/>
                          <a:ea typeface="Calibri"/>
                          <a:cs typeface="Times New Roman"/>
                        </a:rPr>
                        <a:t>lần</a:t>
                      </a:r>
                      <a:r>
                        <a:rPr lang="en-US" sz="2400" dirty="0">
                          <a:latin typeface="Times New Roman"/>
                          <a:ea typeface="Calibri"/>
                          <a:cs typeface="Times New Roman"/>
                        </a:rPr>
                        <a:t> </a:t>
                      </a:r>
                      <a:endParaRPr lang="en-US" sz="2400" dirty="0">
                        <a:latin typeface="Calibri"/>
                        <a:ea typeface="Calibri"/>
                        <a:cs typeface="Times New Roman"/>
                      </a:endParaRPr>
                    </a:p>
                    <a:p>
                      <a:pPr marL="0" marR="0" algn="ctr">
                        <a:lnSpc>
                          <a:spcPct val="150000"/>
                        </a:lnSpc>
                        <a:spcBef>
                          <a:spcPts val="0"/>
                        </a:spcBef>
                        <a:spcAft>
                          <a:spcPts val="0"/>
                        </a:spcAft>
                      </a:pPr>
                      <a:r>
                        <a:rPr lang="en-US" sz="2400" dirty="0" err="1">
                          <a:latin typeface="Times New Roman"/>
                          <a:ea typeface="Calibri"/>
                          <a:cs typeface="Times New Roman"/>
                        </a:rPr>
                        <a:t>trong</a:t>
                      </a:r>
                      <a:r>
                        <a:rPr lang="en-US" sz="2400" dirty="0">
                          <a:latin typeface="Times New Roman"/>
                          <a:ea typeface="Calibri"/>
                          <a:cs typeface="Times New Roman"/>
                        </a:rPr>
                        <a:t> </a:t>
                      </a:r>
                      <a:r>
                        <a:rPr lang="en-US" sz="2400" dirty="0" err="1">
                          <a:latin typeface="Times New Roman"/>
                          <a:ea typeface="Calibri"/>
                          <a:cs typeface="Times New Roman"/>
                        </a:rPr>
                        <a:t>quá</a:t>
                      </a:r>
                      <a:r>
                        <a:rPr lang="en-US" sz="2400" dirty="0">
                          <a:latin typeface="Times New Roman"/>
                          <a:ea typeface="Calibri"/>
                          <a:cs typeface="Times New Roman"/>
                        </a:rPr>
                        <a:t> </a:t>
                      </a:r>
                      <a:r>
                        <a:rPr lang="en-US" sz="2400" dirty="0" err="1">
                          <a:latin typeface="Times New Roman"/>
                          <a:ea typeface="Calibri"/>
                          <a:cs typeface="Times New Roman"/>
                        </a:rPr>
                        <a:t>trình</a:t>
                      </a:r>
                      <a:r>
                        <a:rPr lang="en-US" sz="2400" dirty="0">
                          <a:latin typeface="Times New Roman"/>
                          <a:ea typeface="Calibri"/>
                          <a:cs typeface="Times New Roman"/>
                        </a:rPr>
                        <a:t> </a:t>
                      </a:r>
                      <a:r>
                        <a:rPr lang="en-US" sz="2400" dirty="0" err="1">
                          <a:latin typeface="Times New Roman"/>
                          <a:ea typeface="Calibri"/>
                          <a:cs typeface="Times New Roman"/>
                        </a:rPr>
                        <a:t>cai</a:t>
                      </a:r>
                      <a:r>
                        <a:rPr lang="en-US" sz="2400" dirty="0">
                          <a:latin typeface="Times New Roman"/>
                          <a:ea typeface="Calibri"/>
                          <a:cs typeface="Times New Roman"/>
                        </a:rPr>
                        <a:t> </a:t>
                      </a:r>
                      <a:r>
                        <a:rPr lang="en-US" sz="2400" dirty="0" err="1">
                          <a:latin typeface="Times New Roman"/>
                          <a:ea typeface="Calibri"/>
                          <a:cs typeface="Times New Roman"/>
                        </a:rPr>
                        <a:t>máy</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dirty="0" err="1">
                          <a:latin typeface="Times New Roman"/>
                          <a:ea typeface="Calibri"/>
                          <a:cs typeface="Times New Roman"/>
                        </a:rPr>
                        <a:t>Smartcare</a:t>
                      </a:r>
                      <a:r>
                        <a:rPr lang="en-US" sz="2400" dirty="0">
                          <a:latin typeface="Times New Roman"/>
                          <a:ea typeface="Calibri"/>
                          <a:cs typeface="Times New Roman"/>
                        </a:rPr>
                        <a:t>/PS</a:t>
                      </a:r>
                      <a:endParaRPr lang="en-US" sz="2400" dirty="0">
                        <a:latin typeface="Calibri"/>
                        <a:ea typeface="Calibri"/>
                        <a:cs typeface="Times New Roman"/>
                      </a:endParaRPr>
                    </a:p>
                    <a:p>
                      <a:pPr marL="0" marR="0" algn="ctr">
                        <a:lnSpc>
                          <a:spcPct val="150000"/>
                        </a:lnSpc>
                        <a:spcBef>
                          <a:spcPts val="0"/>
                        </a:spcBef>
                        <a:spcAft>
                          <a:spcPts val="0"/>
                        </a:spcAft>
                      </a:pPr>
                      <a:r>
                        <a:rPr lang="en-US" sz="2400" dirty="0">
                          <a:latin typeface="Times New Roman"/>
                          <a:ea typeface="Calibri"/>
                          <a:cs typeface="Times New Roman"/>
                        </a:rPr>
                        <a:t>(n = 30)</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dirty="0">
                          <a:latin typeface="Times New Roman"/>
                          <a:ea typeface="Calibri"/>
                          <a:cs typeface="Times New Roman"/>
                        </a:rPr>
                        <a:t>PS </a:t>
                      </a:r>
                      <a:r>
                        <a:rPr lang="en-US" sz="2400" dirty="0" err="1">
                          <a:latin typeface="Times New Roman"/>
                          <a:ea typeface="Calibri"/>
                          <a:cs typeface="Times New Roman"/>
                        </a:rPr>
                        <a:t>thông</a:t>
                      </a:r>
                      <a:r>
                        <a:rPr lang="en-US" sz="2400" dirty="0">
                          <a:latin typeface="Times New Roman"/>
                          <a:ea typeface="Calibri"/>
                          <a:cs typeface="Times New Roman"/>
                        </a:rPr>
                        <a:t> </a:t>
                      </a:r>
                      <a:r>
                        <a:rPr lang="en-US" sz="2400" dirty="0" err="1">
                          <a:latin typeface="Times New Roman"/>
                          <a:ea typeface="Calibri"/>
                          <a:cs typeface="Times New Roman"/>
                        </a:rPr>
                        <a:t>thường</a:t>
                      </a:r>
                      <a:endParaRPr lang="en-US" sz="2400" dirty="0">
                        <a:latin typeface="Calibri"/>
                        <a:ea typeface="Calibri"/>
                        <a:cs typeface="Times New Roman"/>
                      </a:endParaRPr>
                    </a:p>
                    <a:p>
                      <a:pPr marL="0" marR="0" algn="ctr">
                        <a:lnSpc>
                          <a:spcPct val="150000"/>
                        </a:lnSpc>
                        <a:spcBef>
                          <a:spcPts val="0"/>
                        </a:spcBef>
                        <a:spcAft>
                          <a:spcPts val="0"/>
                        </a:spcAft>
                      </a:pPr>
                      <a:r>
                        <a:rPr lang="en-US" sz="2400" dirty="0">
                          <a:latin typeface="Times New Roman"/>
                          <a:ea typeface="Calibri"/>
                          <a:cs typeface="Times New Roman"/>
                        </a:rPr>
                        <a:t>(n = 30)</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dirty="0" smtClean="0">
                          <a:latin typeface="Times New Roman"/>
                          <a:ea typeface="Calibri"/>
                          <a:cs typeface="Times New Roman"/>
                        </a:rPr>
                        <a:t>P</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7720">
                <a:tc>
                  <a:txBody>
                    <a:bodyPr/>
                    <a:lstStyle/>
                    <a:p>
                      <a:pPr marL="0" marR="0" algn="just">
                        <a:lnSpc>
                          <a:spcPct val="150000"/>
                        </a:lnSpc>
                        <a:spcBef>
                          <a:spcPts val="0"/>
                        </a:spcBef>
                        <a:spcAft>
                          <a:spcPts val="0"/>
                        </a:spcAft>
                      </a:pPr>
                      <a:r>
                        <a:rPr lang="vi-VN" sz="2400">
                          <a:latin typeface="Times New Roman"/>
                          <a:ea typeface="Calibri"/>
                          <a:cs typeface="Times New Roman"/>
                        </a:rPr>
                        <a:t>Số lần</a:t>
                      </a:r>
                      <a:r>
                        <a:rPr lang="en-US" sz="2400">
                          <a:latin typeface="Times New Roman"/>
                          <a:ea typeface="Calibri"/>
                          <a:cs typeface="Times New Roman"/>
                        </a:rPr>
                        <a:t> điều chỉnh </a:t>
                      </a:r>
                      <a:endParaRPr lang="en-US" sz="2400">
                        <a:latin typeface="Calibri"/>
                        <a:ea typeface="Calibri"/>
                        <a:cs typeface="Times New Roman"/>
                      </a:endParaRPr>
                    </a:p>
                    <a:p>
                      <a:pPr marL="0" marR="0" algn="just">
                        <a:lnSpc>
                          <a:spcPct val="150000"/>
                        </a:lnSpc>
                        <a:spcBef>
                          <a:spcPts val="0"/>
                        </a:spcBef>
                        <a:spcAft>
                          <a:spcPts val="0"/>
                        </a:spcAft>
                      </a:pPr>
                      <a:r>
                        <a:rPr lang="en-US" sz="2400">
                          <a:latin typeface="Times New Roman"/>
                          <a:ea typeface="Calibri"/>
                          <a:cs typeface="Times New Roman"/>
                        </a:rPr>
                        <a:t>PS</a:t>
                      </a:r>
                      <a:r>
                        <a:rPr lang="vi-VN" sz="2400">
                          <a:latin typeface="Times New Roman"/>
                          <a:ea typeface="Calibri"/>
                          <a:cs typeface="Times New Roman"/>
                        </a:rPr>
                        <a:t>/ một ngày </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vi-VN" sz="2400">
                          <a:latin typeface="Times New Roman"/>
                          <a:ea typeface="Calibri"/>
                          <a:cs typeface="Times New Roman"/>
                        </a:rPr>
                        <a:t>38,3 </a:t>
                      </a:r>
                      <a:r>
                        <a:rPr lang="en-US" sz="2400">
                          <a:latin typeface="Times New Roman"/>
                          <a:ea typeface="Calibri"/>
                          <a:cs typeface="Times New Roman"/>
                        </a:rPr>
                        <a:t>±</a:t>
                      </a:r>
                      <a:r>
                        <a:rPr lang="vi-VN" sz="2400">
                          <a:latin typeface="Times New Roman"/>
                          <a:ea typeface="Calibri"/>
                          <a:cs typeface="Times New Roman"/>
                        </a:rPr>
                        <a:t> 12,6</a:t>
                      </a:r>
                      <a:endParaRPr lang="en-US" sz="2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vi-VN" sz="2400" dirty="0">
                          <a:latin typeface="Times New Roman"/>
                          <a:ea typeface="Calibri"/>
                          <a:cs typeface="Times New Roman"/>
                        </a:rPr>
                        <a:t>5,7 </a:t>
                      </a:r>
                      <a:r>
                        <a:rPr lang="en-US" sz="2400" dirty="0">
                          <a:latin typeface="Times New Roman"/>
                          <a:ea typeface="Calibri"/>
                          <a:cs typeface="Times New Roman"/>
                        </a:rPr>
                        <a:t>±</a:t>
                      </a:r>
                      <a:r>
                        <a:rPr lang="vi-VN" sz="2400" dirty="0">
                          <a:latin typeface="Times New Roman"/>
                          <a:ea typeface="Calibri"/>
                          <a:cs typeface="Times New Roman"/>
                        </a:rPr>
                        <a:t> 2,8</a:t>
                      </a:r>
                      <a:endParaRPr lang="en-US" sz="2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vi-VN" sz="2400" dirty="0">
                          <a:solidFill>
                            <a:schemeClr val="tx1"/>
                          </a:solidFill>
                          <a:latin typeface="Times New Roman"/>
                          <a:ea typeface="Calibri"/>
                          <a:cs typeface="Times New Roman"/>
                        </a:rPr>
                        <a:t>&lt; 0,05</a:t>
                      </a:r>
                      <a:endParaRPr lang="en-US" sz="24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228600" y="4038600"/>
            <a:ext cx="8458200" cy="2492990"/>
          </a:xfrm>
          <a:prstGeom prst="rect">
            <a:avLst/>
          </a:prstGeom>
          <a:noFill/>
        </p:spPr>
        <p:txBody>
          <a:bodyPr wrap="square" rtlCol="0">
            <a:spAutoFit/>
          </a:bodyPr>
          <a:lstStyle/>
          <a:p>
            <a:pPr algn="just">
              <a:lnSpc>
                <a:spcPct val="130000"/>
              </a:lnSpc>
            </a:pPr>
            <a:r>
              <a:rPr lang="vi-VN" sz="2400" dirty="0" smtClean="0"/>
              <a:t>Số lần điều chỉnh PS trung bình</a:t>
            </a:r>
            <a:r>
              <a:rPr lang="en-US" sz="2400" dirty="0" smtClean="0"/>
              <a:t>/1 </a:t>
            </a:r>
            <a:r>
              <a:rPr lang="en-US" sz="2400" dirty="0" err="1" smtClean="0"/>
              <a:t>ngày</a:t>
            </a:r>
            <a:r>
              <a:rPr lang="vi-VN" sz="2400" dirty="0" smtClean="0"/>
              <a:t> của nhóm </a:t>
            </a:r>
            <a:r>
              <a:rPr lang="vi-VN" sz="2400" dirty="0" smtClean="0">
                <a:cs typeface="Times New Roman" pitchFamily="18" charset="0"/>
              </a:rPr>
              <a:t>Smartcare/PS do máy tự động thực hiện cao hơn </a:t>
            </a:r>
            <a:r>
              <a:rPr lang="en-US" sz="2400" dirty="0" smtClean="0">
                <a:cs typeface="Times New Roman" pitchFamily="18" charset="0"/>
              </a:rPr>
              <a:t>(p&lt;0,05) </a:t>
            </a:r>
            <a:r>
              <a:rPr lang="vi-VN" sz="2400" dirty="0" smtClean="0">
                <a:cs typeface="Times New Roman" pitchFamily="18" charset="0"/>
              </a:rPr>
              <a:t>so với số lần điều chỉnh PS trung bình</a:t>
            </a:r>
            <a:r>
              <a:rPr lang="en-US" sz="2400" dirty="0" smtClean="0">
                <a:cs typeface="Times New Roman" pitchFamily="18" charset="0"/>
              </a:rPr>
              <a:t>/1 </a:t>
            </a:r>
            <a:r>
              <a:rPr lang="en-US" sz="2400" dirty="0" err="1" smtClean="0">
                <a:cs typeface="Times New Roman" pitchFamily="18" charset="0"/>
              </a:rPr>
              <a:t>ngày</a:t>
            </a:r>
            <a:r>
              <a:rPr lang="vi-VN" sz="2400" dirty="0" smtClean="0">
                <a:cs typeface="Times New Roman" pitchFamily="18" charset="0"/>
              </a:rPr>
              <a:t> của nhóm PS do bác sỹ thực hiện </a:t>
            </a:r>
            <a:endParaRPr lang="en-US" sz="2400" dirty="0" smtClean="0">
              <a:cs typeface="Times New Roman" pitchFamily="18" charset="0"/>
            </a:endParaRPr>
          </a:p>
          <a:p>
            <a:pPr algn="just">
              <a:lnSpc>
                <a:spcPct val="130000"/>
              </a:lnSpc>
            </a:pPr>
            <a:r>
              <a:rPr lang="en-US" sz="2400" dirty="0" err="1" smtClean="0">
                <a:latin typeface="Times New Roman" pitchFamily="18" charset="0"/>
                <a:cs typeface="Times New Roman" pitchFamily="18" charset="0"/>
              </a:rPr>
              <a:t>Dojat</a:t>
            </a:r>
            <a:r>
              <a:rPr lang="en-US" sz="2400" dirty="0" smtClean="0">
                <a:latin typeface="Times New Roman" pitchFamily="18" charset="0"/>
                <a:cs typeface="Times New Roman" pitchFamily="18" charset="0"/>
              </a:rPr>
              <a:t> M: </a:t>
            </a:r>
            <a:r>
              <a:rPr lang="en-US" sz="2400" dirty="0" err="1" smtClean="0">
                <a:latin typeface="Times New Roman" pitchFamily="18" charset="0"/>
                <a:cs typeface="Times New Roman" pitchFamily="18" charset="0"/>
              </a:rPr>
              <a:t>Smartcare</a:t>
            </a:r>
            <a:r>
              <a:rPr lang="en-US" sz="2400" dirty="0" smtClean="0">
                <a:latin typeface="Times New Roman" pitchFamily="18" charset="0"/>
                <a:cs typeface="Times New Roman" pitchFamily="18" charset="0"/>
              </a:rPr>
              <a:t>/PS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bình</a:t>
            </a:r>
            <a:r>
              <a:rPr lang="en-US" sz="2400" dirty="0" smtClean="0">
                <a:latin typeface="Times New Roman" pitchFamily="18" charset="0"/>
                <a:cs typeface="Times New Roman" pitchFamily="18" charset="0"/>
              </a:rPr>
              <a:t> 56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chỉnh</a:t>
            </a:r>
            <a:r>
              <a:rPr lang="en-US" sz="2400" dirty="0" smtClean="0">
                <a:latin typeface="Times New Roman" pitchFamily="18" charset="0"/>
                <a:cs typeface="Times New Roman" pitchFamily="18" charset="0"/>
              </a:rPr>
              <a:t> PS/ 1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so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1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bởi</a:t>
            </a:r>
            <a:r>
              <a:rPr lang="en-US" sz="2400" dirty="0" smtClean="0">
                <a:latin typeface="Times New Roman" pitchFamily="18" charset="0"/>
                <a:cs typeface="Times New Roman" pitchFamily="18" charset="0"/>
              </a:rPr>
              <a:t> NVYT</a:t>
            </a:r>
            <a:endParaRPr lang="en-US" sz="2400" dirty="0">
              <a:latin typeface="Times New Roman" pitchFamily="18" charset="0"/>
              <a:cs typeface="Times New Roman" pitchFamily="18" charset="0"/>
            </a:endParaRPr>
          </a:p>
        </p:txBody>
      </p:sp>
      <p:sp>
        <p:nvSpPr>
          <p:cNvPr id="7" name="Title 1"/>
          <p:cNvSpPr>
            <a:spLocks noGrp="1"/>
          </p:cNvSpPr>
          <p:nvPr>
            <p:ph type="title"/>
          </p:nvPr>
        </p:nvSpPr>
        <p:spPr>
          <a:xfrm>
            <a:off x="228600" y="457200"/>
            <a:ext cx="8839200" cy="551688"/>
          </a:xfrm>
        </p:spPr>
        <p:txBody>
          <a:bodyPr>
            <a:noAutofit/>
          </a:bodyPr>
          <a:lstStyle/>
          <a:p>
            <a:pPr algn="ctr"/>
            <a:r>
              <a:rPr lang="en-US" sz="3200" b="1" spc="-100" dirty="0" smtClean="0">
                <a:solidFill>
                  <a:srgbClr val="C00000"/>
                </a:solidFill>
                <a:latin typeface="Times New Roman" pitchFamily="18" charset="0"/>
                <a:cs typeface="Times New Roman" pitchFamily="18" charset="0"/>
              </a:rPr>
              <a:t>KẾT QUẢ VÀ BÀN LUẬN</a:t>
            </a:r>
            <a:endParaRPr lang="en-US" sz="3200" b="1" spc="-1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229600" cy="609600"/>
          </a:xfrm>
        </p:spPr>
        <p:txBody>
          <a:bodyPr/>
          <a:lstStyle/>
          <a:p>
            <a:pPr>
              <a:buNone/>
            </a:pPr>
            <a:r>
              <a:rPr lang="vi-VN" dirty="0" smtClean="0"/>
              <a:t>Nguyên nhân cai máy thất bại ở 12 BN</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4225617335"/>
              </p:ext>
            </p:extLst>
          </p:nvPr>
        </p:nvGraphicFramePr>
        <p:xfrm>
          <a:off x="457200" y="1545591"/>
          <a:ext cx="8382000" cy="2819400"/>
        </p:xfrm>
        <a:graphic>
          <a:graphicData uri="http://schemas.openxmlformats.org/drawingml/2006/table">
            <a:tbl>
              <a:tblPr/>
              <a:tblGrid>
                <a:gridCol w="2440049"/>
                <a:gridCol w="1980007"/>
                <a:gridCol w="2054270"/>
                <a:gridCol w="1907674"/>
              </a:tblGrid>
              <a:tr h="685800">
                <a:tc>
                  <a:txBody>
                    <a:bodyPr/>
                    <a:lstStyle/>
                    <a:p>
                      <a:pPr marL="0" marR="0" algn="ctr">
                        <a:lnSpc>
                          <a:spcPct val="150000"/>
                        </a:lnSpc>
                        <a:spcBef>
                          <a:spcPts val="600"/>
                        </a:spcBef>
                        <a:spcAft>
                          <a:spcPts val="0"/>
                        </a:spcAft>
                      </a:pPr>
                      <a:r>
                        <a:rPr lang="en-US" sz="2000" dirty="0" err="1">
                          <a:latin typeface="Times New Roman"/>
                          <a:ea typeface="Calibri"/>
                          <a:cs typeface="Times New Roman"/>
                        </a:rPr>
                        <a:t>Nguyên</a:t>
                      </a:r>
                      <a:r>
                        <a:rPr lang="en-US" sz="2000" dirty="0">
                          <a:latin typeface="Times New Roman"/>
                          <a:ea typeface="Calibri"/>
                          <a:cs typeface="Times New Roman"/>
                        </a:rPr>
                        <a:t> </a:t>
                      </a:r>
                      <a:r>
                        <a:rPr lang="en-US" sz="2000" dirty="0" err="1">
                          <a:latin typeface="Times New Roman"/>
                          <a:ea typeface="Calibri"/>
                          <a:cs typeface="Times New Roman"/>
                        </a:rPr>
                        <a:t>nhân</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en-US" sz="2000" dirty="0" err="1">
                          <a:latin typeface="Times New Roman"/>
                          <a:ea typeface="Calibri"/>
                          <a:cs typeface="Times New Roman"/>
                        </a:rPr>
                        <a:t>Smartcare</a:t>
                      </a:r>
                      <a:r>
                        <a:rPr lang="en-US" sz="2000" dirty="0">
                          <a:latin typeface="Times New Roman"/>
                          <a:ea typeface="Calibri"/>
                          <a:cs typeface="Times New Roman"/>
                        </a:rPr>
                        <a:t>/PS</a:t>
                      </a:r>
                      <a:endParaRPr lang="en-US" sz="2000" dirty="0">
                        <a:latin typeface="Calibri"/>
                        <a:ea typeface="Calibri"/>
                        <a:cs typeface="Times New Roman"/>
                      </a:endParaRPr>
                    </a:p>
                    <a:p>
                      <a:pPr marL="0" marR="0" algn="ctr">
                        <a:lnSpc>
                          <a:spcPct val="150000"/>
                        </a:lnSpc>
                        <a:spcBef>
                          <a:spcPts val="600"/>
                        </a:spcBef>
                        <a:spcAft>
                          <a:spcPts val="0"/>
                        </a:spcAft>
                      </a:pPr>
                      <a:r>
                        <a:rPr lang="en-US" sz="2000" dirty="0">
                          <a:latin typeface="Times New Roman"/>
                          <a:ea typeface="Calibri"/>
                          <a:cs typeface="Times New Roman"/>
                        </a:rPr>
                        <a:t>(6 BN)</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en-US" sz="2000" dirty="0">
                          <a:latin typeface="Times New Roman"/>
                          <a:ea typeface="Calibri"/>
                          <a:cs typeface="Times New Roman"/>
                        </a:rPr>
                        <a:t>PS </a:t>
                      </a:r>
                      <a:r>
                        <a:rPr lang="en-US" sz="2000" dirty="0" err="1">
                          <a:latin typeface="Times New Roman"/>
                          <a:ea typeface="Calibri"/>
                          <a:cs typeface="Times New Roman"/>
                        </a:rPr>
                        <a:t>thông</a:t>
                      </a:r>
                      <a:r>
                        <a:rPr lang="en-US" sz="2000" dirty="0">
                          <a:latin typeface="Times New Roman"/>
                          <a:ea typeface="Calibri"/>
                          <a:cs typeface="Times New Roman"/>
                        </a:rPr>
                        <a:t> </a:t>
                      </a:r>
                      <a:r>
                        <a:rPr lang="en-US" sz="2000" dirty="0" err="1">
                          <a:latin typeface="Times New Roman"/>
                          <a:ea typeface="Calibri"/>
                          <a:cs typeface="Times New Roman"/>
                        </a:rPr>
                        <a:t>thường</a:t>
                      </a:r>
                      <a:endParaRPr lang="en-US" sz="2000" dirty="0">
                        <a:latin typeface="Calibri"/>
                        <a:ea typeface="Calibri"/>
                        <a:cs typeface="Times New Roman"/>
                      </a:endParaRPr>
                    </a:p>
                    <a:p>
                      <a:pPr marL="0" marR="0" algn="ctr">
                        <a:lnSpc>
                          <a:spcPct val="150000"/>
                        </a:lnSpc>
                        <a:spcBef>
                          <a:spcPts val="600"/>
                        </a:spcBef>
                        <a:spcAft>
                          <a:spcPts val="0"/>
                        </a:spcAft>
                      </a:pPr>
                      <a:r>
                        <a:rPr lang="en-US" sz="2000" dirty="0">
                          <a:latin typeface="Times New Roman"/>
                          <a:ea typeface="Calibri"/>
                          <a:cs typeface="Times New Roman"/>
                        </a:rPr>
                        <a:t>(6 BN)</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en-US" sz="2000" dirty="0" err="1">
                          <a:latin typeface="Times New Roman"/>
                          <a:ea typeface="Calibri"/>
                          <a:cs typeface="Times New Roman"/>
                        </a:rPr>
                        <a:t>Tổng</a:t>
                      </a:r>
                      <a:r>
                        <a:rPr lang="en-US" sz="2000" dirty="0">
                          <a:latin typeface="Times New Roman"/>
                          <a:ea typeface="Calibri"/>
                          <a:cs typeface="Times New Roman"/>
                        </a:rPr>
                        <a:t> </a:t>
                      </a:r>
                      <a:r>
                        <a:rPr lang="en-US" sz="2000" dirty="0" err="1">
                          <a:latin typeface="Times New Roman"/>
                          <a:ea typeface="Calibri"/>
                          <a:cs typeface="Times New Roman"/>
                        </a:rPr>
                        <a:t>số</a:t>
                      </a:r>
                      <a:r>
                        <a:rPr lang="en-US" sz="2000" dirty="0">
                          <a:latin typeface="Times New Roman"/>
                          <a:ea typeface="Calibri"/>
                          <a:cs typeface="Times New Roman"/>
                        </a:rPr>
                        <a:t> </a:t>
                      </a:r>
                      <a:endParaRPr lang="en-US" sz="2000" dirty="0">
                        <a:latin typeface="Calibri"/>
                        <a:ea typeface="Calibri"/>
                        <a:cs typeface="Times New Roman"/>
                      </a:endParaRPr>
                    </a:p>
                    <a:p>
                      <a:pPr marL="0" marR="0" algn="ctr">
                        <a:lnSpc>
                          <a:spcPct val="150000"/>
                        </a:lnSpc>
                        <a:spcBef>
                          <a:spcPts val="600"/>
                        </a:spcBef>
                        <a:spcAft>
                          <a:spcPts val="0"/>
                        </a:spcAft>
                      </a:pPr>
                      <a:r>
                        <a:rPr lang="en-US" sz="2000" dirty="0">
                          <a:latin typeface="Times New Roman"/>
                          <a:ea typeface="Calibri"/>
                          <a:cs typeface="Times New Roman"/>
                        </a:rPr>
                        <a:t>(12 BN)</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00">
                <a:tc>
                  <a:txBody>
                    <a:bodyPr/>
                    <a:lstStyle/>
                    <a:p>
                      <a:pPr marL="0" marR="0" algn="l">
                        <a:lnSpc>
                          <a:spcPct val="200000"/>
                        </a:lnSpc>
                        <a:spcBef>
                          <a:spcPts val="600"/>
                        </a:spcBef>
                        <a:spcAft>
                          <a:spcPts val="0"/>
                        </a:spcAft>
                      </a:pPr>
                      <a:r>
                        <a:rPr lang="en-US" sz="2000" dirty="0" err="1" smtClean="0">
                          <a:latin typeface="Times New Roman"/>
                          <a:ea typeface="Calibri"/>
                          <a:cs typeface="Times New Roman"/>
                        </a:rPr>
                        <a:t>Nhiễm</a:t>
                      </a:r>
                      <a:r>
                        <a:rPr lang="vi-VN" sz="2000" baseline="0" dirty="0" smtClean="0">
                          <a:latin typeface="Times New Roman"/>
                          <a:ea typeface="Calibri"/>
                          <a:cs typeface="Times New Roman"/>
                        </a:rPr>
                        <a:t> </a:t>
                      </a:r>
                      <a:r>
                        <a:rPr lang="en-US" sz="2000" dirty="0" err="1" smtClean="0">
                          <a:latin typeface="Times New Roman"/>
                          <a:ea typeface="Calibri"/>
                          <a:cs typeface="Times New Roman"/>
                        </a:rPr>
                        <a:t>khuẩn</a:t>
                      </a:r>
                      <a:r>
                        <a:rPr lang="en-US" sz="2000" dirty="0" smtClean="0">
                          <a:latin typeface="Times New Roman"/>
                          <a:ea typeface="Calibri"/>
                          <a:cs typeface="Times New Roman"/>
                        </a:rPr>
                        <a:t> </a:t>
                      </a:r>
                      <a:r>
                        <a:rPr lang="en-US" sz="2000" dirty="0" err="1">
                          <a:latin typeface="Times New Roman"/>
                          <a:ea typeface="Calibri"/>
                          <a:cs typeface="Times New Roman"/>
                        </a:rPr>
                        <a:t>phổi</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600"/>
                        </a:spcBef>
                        <a:spcAft>
                          <a:spcPts val="0"/>
                        </a:spcAft>
                      </a:pPr>
                      <a:r>
                        <a:rPr lang="en-US" sz="2000" dirty="0">
                          <a:solidFill>
                            <a:schemeClr val="tx1"/>
                          </a:solidFill>
                          <a:latin typeface="Times New Roman"/>
                          <a:ea typeface="Calibri"/>
                          <a:cs typeface="Times New Roman"/>
                        </a:rPr>
                        <a:t>3</a:t>
                      </a:r>
                      <a:endParaRPr lang="en-US" sz="20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600"/>
                        </a:spcBef>
                        <a:spcAft>
                          <a:spcPts val="0"/>
                        </a:spcAft>
                      </a:pPr>
                      <a:r>
                        <a:rPr lang="en-US" sz="2000" dirty="0">
                          <a:solidFill>
                            <a:schemeClr val="tx1"/>
                          </a:solidFill>
                          <a:latin typeface="Times New Roman"/>
                          <a:ea typeface="Calibri"/>
                          <a:cs typeface="Times New Roman"/>
                        </a:rPr>
                        <a:t>4</a:t>
                      </a:r>
                      <a:endParaRPr lang="en-US" sz="20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600"/>
                        </a:spcBef>
                        <a:spcAft>
                          <a:spcPts val="0"/>
                        </a:spcAft>
                      </a:pPr>
                      <a:r>
                        <a:rPr lang="en-US" sz="2000" dirty="0">
                          <a:solidFill>
                            <a:schemeClr val="tx1"/>
                          </a:solidFill>
                          <a:latin typeface="Times New Roman"/>
                          <a:ea typeface="Calibri"/>
                          <a:cs typeface="Times New Roman"/>
                        </a:rPr>
                        <a:t>7</a:t>
                      </a:r>
                      <a:r>
                        <a:rPr lang="vi-VN" sz="2000" dirty="0">
                          <a:solidFill>
                            <a:schemeClr val="tx1"/>
                          </a:solidFill>
                          <a:latin typeface="Times New Roman"/>
                          <a:ea typeface="Calibri"/>
                          <a:cs typeface="Times New Roman"/>
                        </a:rPr>
                        <a:t> (58%)</a:t>
                      </a:r>
                      <a:endParaRPr lang="en-US" sz="20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lgn="just">
                        <a:lnSpc>
                          <a:spcPct val="200000"/>
                        </a:lnSpc>
                        <a:spcBef>
                          <a:spcPts val="600"/>
                        </a:spcBef>
                        <a:spcAft>
                          <a:spcPts val="0"/>
                        </a:spcAft>
                      </a:pPr>
                      <a:r>
                        <a:rPr lang="en-US" sz="2000">
                          <a:latin typeface="Times New Roman"/>
                          <a:ea typeface="Calibri"/>
                          <a:cs typeface="Times New Roman"/>
                        </a:rPr>
                        <a:t>Co thắt phế quản</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600"/>
                        </a:spcBef>
                        <a:spcAft>
                          <a:spcPts val="0"/>
                        </a:spcAft>
                      </a:pPr>
                      <a:r>
                        <a:rPr lang="en-US" sz="2000" dirty="0">
                          <a:latin typeface="Times New Roman"/>
                          <a:ea typeface="Calibri"/>
                          <a:cs typeface="Times New Roman"/>
                        </a:rPr>
                        <a:t>1</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600"/>
                        </a:spcBef>
                        <a:spcAft>
                          <a:spcPts val="0"/>
                        </a:spcAft>
                      </a:pPr>
                      <a:r>
                        <a:rPr lang="en-US" sz="2000">
                          <a:latin typeface="Times New Roman"/>
                          <a:ea typeface="Calibri"/>
                          <a:cs typeface="Times New Roman"/>
                        </a:rPr>
                        <a:t>1</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600"/>
                        </a:spcBef>
                        <a:spcAft>
                          <a:spcPts val="0"/>
                        </a:spcAft>
                      </a:pPr>
                      <a:r>
                        <a:rPr lang="en-US" sz="2000" dirty="0">
                          <a:latin typeface="Times New Roman"/>
                          <a:ea typeface="Calibri"/>
                          <a:cs typeface="Times New Roman"/>
                        </a:rPr>
                        <a:t>2</a:t>
                      </a:r>
                      <a:r>
                        <a:rPr lang="vi-VN" sz="2000" dirty="0">
                          <a:latin typeface="Times New Roman"/>
                          <a:ea typeface="Calibri"/>
                          <a:cs typeface="Times New Roman"/>
                        </a:rPr>
                        <a:t> (17%)</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1795">
                <a:tc>
                  <a:txBody>
                    <a:bodyPr/>
                    <a:lstStyle/>
                    <a:p>
                      <a:pPr marL="0" marR="0" algn="just">
                        <a:lnSpc>
                          <a:spcPct val="200000"/>
                        </a:lnSpc>
                        <a:spcBef>
                          <a:spcPts val="600"/>
                        </a:spcBef>
                        <a:spcAft>
                          <a:spcPts val="0"/>
                        </a:spcAft>
                      </a:pPr>
                      <a:r>
                        <a:rPr lang="en-US" sz="2000" dirty="0" err="1">
                          <a:latin typeface="Times New Roman"/>
                          <a:ea typeface="Calibri"/>
                          <a:cs typeface="Times New Roman"/>
                        </a:rPr>
                        <a:t>Khác</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600"/>
                        </a:spcBef>
                        <a:spcAft>
                          <a:spcPts val="0"/>
                        </a:spcAft>
                      </a:pPr>
                      <a:r>
                        <a:rPr lang="en-US" sz="2000" dirty="0">
                          <a:latin typeface="Times New Roman"/>
                          <a:ea typeface="Calibri"/>
                          <a:cs typeface="Times New Roman"/>
                        </a:rPr>
                        <a:t>2</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600"/>
                        </a:spcBef>
                        <a:spcAft>
                          <a:spcPts val="0"/>
                        </a:spcAft>
                      </a:pPr>
                      <a:r>
                        <a:rPr lang="en-US" sz="2000">
                          <a:latin typeface="Times New Roman"/>
                          <a:ea typeface="Calibri"/>
                          <a:cs typeface="Times New Roman"/>
                        </a:rPr>
                        <a:t>1</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600"/>
                        </a:spcBef>
                        <a:spcAft>
                          <a:spcPts val="0"/>
                        </a:spcAft>
                      </a:pPr>
                      <a:r>
                        <a:rPr lang="en-US" sz="2000" dirty="0">
                          <a:latin typeface="Times New Roman"/>
                          <a:ea typeface="Calibri"/>
                          <a:cs typeface="Times New Roman"/>
                        </a:rPr>
                        <a:t>3</a:t>
                      </a:r>
                      <a:r>
                        <a:rPr lang="vi-VN" sz="2000" dirty="0">
                          <a:latin typeface="Times New Roman"/>
                          <a:ea typeface="Calibri"/>
                          <a:cs typeface="Times New Roman"/>
                        </a:rPr>
                        <a:t>  (25%)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533400" y="4419600"/>
            <a:ext cx="8382000" cy="1754326"/>
          </a:xfrm>
          <a:prstGeom prst="rect">
            <a:avLst/>
          </a:prstGeom>
          <a:noFill/>
        </p:spPr>
        <p:txBody>
          <a:bodyPr wrap="square" rtlCol="0">
            <a:spAutoFit/>
          </a:bodyPr>
          <a:lstStyle/>
          <a:p>
            <a:pPr algn="just">
              <a:lnSpc>
                <a:spcPct val="150000"/>
              </a:lnSpc>
            </a:pPr>
            <a:endParaRPr lang="en-US" sz="2400" dirty="0" smtClean="0">
              <a:latin typeface="Times New Roman" pitchFamily="18" charset="0"/>
              <a:cs typeface="Times New Roman" pitchFamily="18" charset="0"/>
            </a:endParaRPr>
          </a:p>
          <a:p>
            <a:pPr>
              <a:lnSpc>
                <a:spcPct val="150000"/>
              </a:lnSpc>
            </a:pPr>
            <a:r>
              <a:rPr lang="en-US" sz="2400" dirty="0" err="1" smtClean="0">
                <a:latin typeface="Times New Roman" pitchFamily="18" charset="0"/>
                <a:cs typeface="Times New Roman" pitchFamily="18" charset="0"/>
              </a:rPr>
              <a:t>Amoateng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Adjepong</a:t>
            </a:r>
            <a:r>
              <a:rPr lang="en-US" sz="2400" dirty="0" smtClean="0">
                <a:latin typeface="Times New Roman" pitchFamily="18" charset="0"/>
                <a:cs typeface="Times New Roman" pitchFamily="18" charset="0"/>
              </a:rPr>
              <a:t> (1997) </a:t>
            </a:r>
            <a:r>
              <a:rPr lang="en-US" sz="2400" dirty="0" err="1" smtClean="0">
                <a:latin typeface="Times New Roman" pitchFamily="18" charset="0"/>
                <a:cs typeface="Times New Roman" pitchFamily="18" charset="0"/>
              </a:rPr>
              <a:t>Nhiễm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khuẩn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kéo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dài</a:t>
            </a:r>
            <a:r>
              <a:rPr lang="en-US" sz="2400" dirty="0" smtClean="0">
                <a:latin typeface="Times New Roman" pitchFamily="18" charset="0"/>
                <a:cs typeface="Times New Roman" pitchFamily="18" charset="0"/>
              </a:rPr>
              <a:t> TGCM, </a:t>
            </a:r>
            <a:r>
              <a:rPr lang="en-US" sz="2400" dirty="0" err="1" smtClean="0">
                <a:latin typeface="Times New Roman" pitchFamily="18" charset="0"/>
                <a:cs typeface="Times New Roman" pitchFamily="18" charset="0"/>
              </a:rPr>
              <a:t>kéo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dài</a:t>
            </a:r>
            <a:r>
              <a:rPr lang="en-US" sz="2400" dirty="0" smtClean="0">
                <a:latin typeface="Times New Roman" pitchFamily="18" charset="0"/>
                <a:cs typeface="Times New Roman" pitchFamily="18" charset="0"/>
              </a:rPr>
              <a:t> TGTM so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nhóm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NK</a:t>
            </a:r>
          </a:p>
        </p:txBody>
      </p:sp>
      <p:sp>
        <p:nvSpPr>
          <p:cNvPr id="7" name="Title 1"/>
          <p:cNvSpPr>
            <a:spLocks noGrp="1"/>
          </p:cNvSpPr>
          <p:nvPr>
            <p:ph type="title"/>
          </p:nvPr>
        </p:nvSpPr>
        <p:spPr>
          <a:xfrm>
            <a:off x="228600" y="457200"/>
            <a:ext cx="8839200" cy="551688"/>
          </a:xfrm>
        </p:spPr>
        <p:txBody>
          <a:bodyPr>
            <a:noAutofit/>
          </a:bodyPr>
          <a:lstStyle/>
          <a:p>
            <a:pPr algn="ctr"/>
            <a:r>
              <a:rPr lang="en-US" sz="3200" b="1" spc="-100" dirty="0" smtClean="0">
                <a:solidFill>
                  <a:srgbClr val="C00000"/>
                </a:solidFill>
                <a:latin typeface="Times New Roman" pitchFamily="18" charset="0"/>
                <a:cs typeface="Times New Roman" pitchFamily="18" charset="0"/>
              </a:rPr>
              <a:t>KẾT QUẢ VÀ BÀN LUẬN</a:t>
            </a:r>
            <a:endParaRPr lang="en-US" sz="3200" b="1" spc="-1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66800"/>
            <a:ext cx="8763000" cy="1036320"/>
          </a:xfrm>
        </p:spPr>
        <p:txBody>
          <a:bodyPr/>
          <a:lstStyle/>
          <a:p>
            <a:pPr algn="just">
              <a:buNone/>
            </a:pPr>
            <a:r>
              <a:rPr lang="vi-VN" dirty="0" smtClean="0"/>
              <a:t>Sự khác nhau về tuổi và độ nặng APACHE II giữa các bệnh nhân cai máy thất bại và thành công</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1133384362"/>
              </p:ext>
            </p:extLst>
          </p:nvPr>
        </p:nvGraphicFramePr>
        <p:xfrm>
          <a:off x="609600" y="1981200"/>
          <a:ext cx="8534400" cy="1828800"/>
        </p:xfrm>
        <a:graphic>
          <a:graphicData uri="http://schemas.openxmlformats.org/drawingml/2006/table">
            <a:tbl>
              <a:tblPr/>
              <a:tblGrid>
                <a:gridCol w="2683832"/>
                <a:gridCol w="2391974"/>
                <a:gridCol w="2094535"/>
                <a:gridCol w="1364059"/>
              </a:tblGrid>
              <a:tr h="914400">
                <a:tc>
                  <a:txBody>
                    <a:bodyPr/>
                    <a:lstStyle/>
                    <a:p>
                      <a:pPr marL="0" marR="0" algn="ctr">
                        <a:lnSpc>
                          <a:spcPct val="150000"/>
                        </a:lnSpc>
                        <a:spcBef>
                          <a:spcPts val="600"/>
                        </a:spcBef>
                        <a:spcAft>
                          <a:spcPts val="0"/>
                        </a:spcAft>
                      </a:pPr>
                      <a:r>
                        <a:rPr lang="en-US" sz="2000" dirty="0" err="1">
                          <a:latin typeface="Times New Roman"/>
                          <a:ea typeface="Calibri"/>
                          <a:cs typeface="Times New Roman"/>
                        </a:rPr>
                        <a:t>Thông</a:t>
                      </a:r>
                      <a:r>
                        <a:rPr lang="en-US" sz="2000" dirty="0">
                          <a:latin typeface="Times New Roman"/>
                          <a:ea typeface="Calibri"/>
                          <a:cs typeface="Times New Roman"/>
                        </a:rPr>
                        <a:t> </a:t>
                      </a:r>
                      <a:r>
                        <a:rPr lang="en-US" sz="2000" dirty="0" err="1">
                          <a:latin typeface="Times New Roman"/>
                          <a:ea typeface="Calibri"/>
                          <a:cs typeface="Times New Roman"/>
                        </a:rPr>
                        <a:t>số</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en-US" sz="2000" dirty="0" err="1">
                          <a:latin typeface="Times New Roman"/>
                          <a:ea typeface="Calibri"/>
                          <a:cs typeface="Times New Roman"/>
                        </a:rPr>
                        <a:t>Cai</a:t>
                      </a:r>
                      <a:r>
                        <a:rPr lang="en-US" sz="2000" dirty="0">
                          <a:latin typeface="Times New Roman"/>
                          <a:ea typeface="Calibri"/>
                          <a:cs typeface="Times New Roman"/>
                        </a:rPr>
                        <a:t> </a:t>
                      </a:r>
                      <a:r>
                        <a:rPr lang="en-US" sz="2000" dirty="0" err="1">
                          <a:latin typeface="Times New Roman"/>
                          <a:ea typeface="Calibri"/>
                          <a:cs typeface="Times New Roman"/>
                        </a:rPr>
                        <a:t>máy</a:t>
                      </a:r>
                      <a:r>
                        <a:rPr lang="en-US" sz="2000" dirty="0">
                          <a:latin typeface="Times New Roman"/>
                          <a:ea typeface="Calibri"/>
                          <a:cs typeface="Times New Roman"/>
                        </a:rPr>
                        <a:t> </a:t>
                      </a:r>
                      <a:r>
                        <a:rPr lang="en-US" sz="2000" dirty="0" err="1">
                          <a:latin typeface="Times New Roman"/>
                          <a:ea typeface="Calibri"/>
                          <a:cs typeface="Times New Roman"/>
                        </a:rPr>
                        <a:t>thành</a:t>
                      </a:r>
                      <a:r>
                        <a:rPr lang="en-US" sz="2000" dirty="0">
                          <a:latin typeface="Times New Roman"/>
                          <a:ea typeface="Calibri"/>
                          <a:cs typeface="Times New Roman"/>
                        </a:rPr>
                        <a:t> </a:t>
                      </a:r>
                      <a:r>
                        <a:rPr lang="en-US" sz="2000" dirty="0" err="1">
                          <a:latin typeface="Times New Roman"/>
                          <a:ea typeface="Calibri"/>
                          <a:cs typeface="Times New Roman"/>
                        </a:rPr>
                        <a:t>công</a:t>
                      </a:r>
                      <a:r>
                        <a:rPr lang="en-US" sz="2000" dirty="0">
                          <a:latin typeface="Times New Roman"/>
                          <a:ea typeface="Calibri"/>
                          <a:cs typeface="Times New Roman"/>
                        </a:rPr>
                        <a:t> (48 BN)</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en-US" sz="2000" dirty="0" err="1">
                          <a:latin typeface="Times New Roman"/>
                          <a:ea typeface="Calibri"/>
                          <a:cs typeface="Times New Roman"/>
                        </a:rPr>
                        <a:t>Cai</a:t>
                      </a:r>
                      <a:r>
                        <a:rPr lang="en-US" sz="2000" dirty="0">
                          <a:latin typeface="Times New Roman"/>
                          <a:ea typeface="Calibri"/>
                          <a:cs typeface="Times New Roman"/>
                        </a:rPr>
                        <a:t> </a:t>
                      </a:r>
                      <a:r>
                        <a:rPr lang="en-US" sz="2000" dirty="0" err="1">
                          <a:latin typeface="Times New Roman"/>
                          <a:ea typeface="Calibri"/>
                          <a:cs typeface="Times New Roman"/>
                        </a:rPr>
                        <a:t>máy</a:t>
                      </a:r>
                      <a:r>
                        <a:rPr lang="en-US" sz="2000" dirty="0">
                          <a:latin typeface="Times New Roman"/>
                          <a:ea typeface="Calibri"/>
                          <a:cs typeface="Times New Roman"/>
                        </a:rPr>
                        <a:t> </a:t>
                      </a:r>
                      <a:r>
                        <a:rPr lang="en-US" sz="2000" dirty="0" err="1">
                          <a:latin typeface="Times New Roman"/>
                          <a:ea typeface="Calibri"/>
                          <a:cs typeface="Times New Roman"/>
                        </a:rPr>
                        <a:t>thất</a:t>
                      </a:r>
                      <a:r>
                        <a:rPr lang="en-US" sz="2000" dirty="0">
                          <a:latin typeface="Times New Roman"/>
                          <a:ea typeface="Calibri"/>
                          <a:cs typeface="Times New Roman"/>
                        </a:rPr>
                        <a:t> </a:t>
                      </a:r>
                      <a:r>
                        <a:rPr lang="en-US" sz="2000" dirty="0" err="1">
                          <a:latin typeface="Times New Roman"/>
                          <a:ea typeface="Calibri"/>
                          <a:cs typeface="Times New Roman"/>
                        </a:rPr>
                        <a:t>bại</a:t>
                      </a:r>
                      <a:r>
                        <a:rPr lang="en-US" sz="2000" dirty="0">
                          <a:latin typeface="Times New Roman"/>
                          <a:ea typeface="Calibri"/>
                          <a:cs typeface="Times New Roman"/>
                        </a:rPr>
                        <a:t> (12 BN)</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en-US" sz="2000" dirty="0">
                          <a:latin typeface="Times New Roman"/>
                          <a:ea typeface="Calibri"/>
                          <a:cs typeface="Times New Roman"/>
                        </a:rPr>
                        <a:t>p</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lgn="just">
                        <a:lnSpc>
                          <a:spcPct val="150000"/>
                        </a:lnSpc>
                        <a:spcBef>
                          <a:spcPts val="600"/>
                        </a:spcBef>
                        <a:spcAft>
                          <a:spcPts val="0"/>
                        </a:spcAft>
                      </a:pPr>
                      <a:r>
                        <a:rPr lang="en-US" sz="2000">
                          <a:latin typeface="Times New Roman"/>
                          <a:ea typeface="Calibri"/>
                          <a:cs typeface="Times New Roman"/>
                        </a:rPr>
                        <a:t>Tuổi (năm)</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vi-VN" sz="2000" dirty="0" smtClean="0">
                          <a:latin typeface="Times New Roman"/>
                          <a:ea typeface="Calibri"/>
                          <a:cs typeface="Times New Roman"/>
                        </a:rPr>
                        <a:t>43,63 </a:t>
                      </a:r>
                      <a:r>
                        <a:rPr lang="en-US" sz="2000" dirty="0">
                          <a:latin typeface="Times New Roman"/>
                          <a:ea typeface="Calibri"/>
                          <a:cs typeface="Times New Roman"/>
                        </a:rPr>
                        <a:t>±</a:t>
                      </a:r>
                      <a:r>
                        <a:rPr lang="vi-VN" sz="2000" dirty="0">
                          <a:latin typeface="Times New Roman"/>
                          <a:ea typeface="Calibri"/>
                          <a:cs typeface="Times New Roman"/>
                        </a:rPr>
                        <a:t> 21</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vi-VN" sz="2000" dirty="0" smtClean="0">
                          <a:latin typeface="Times New Roman"/>
                          <a:ea typeface="Calibri"/>
                          <a:cs typeface="Times New Roman"/>
                        </a:rPr>
                        <a:t>68,53 </a:t>
                      </a:r>
                      <a:r>
                        <a:rPr lang="en-US" sz="2000" dirty="0">
                          <a:latin typeface="Times New Roman"/>
                          <a:ea typeface="Calibri"/>
                          <a:cs typeface="Times New Roman"/>
                        </a:rPr>
                        <a:t>±</a:t>
                      </a:r>
                      <a:r>
                        <a:rPr lang="vi-VN" sz="2000" dirty="0">
                          <a:latin typeface="Times New Roman"/>
                          <a:ea typeface="Calibri"/>
                          <a:cs typeface="Times New Roman"/>
                        </a:rPr>
                        <a:t> 22,2</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en-US" sz="2000" dirty="0">
                          <a:solidFill>
                            <a:schemeClr val="tx1"/>
                          </a:solidFill>
                          <a:latin typeface="Times New Roman"/>
                          <a:ea typeface="Calibri"/>
                          <a:cs typeface="Times New Roman"/>
                        </a:rPr>
                        <a:t>&lt; 0,05</a:t>
                      </a:r>
                      <a:endParaRPr lang="en-US" sz="20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lgn="l">
                        <a:lnSpc>
                          <a:spcPct val="150000"/>
                        </a:lnSpc>
                        <a:spcBef>
                          <a:spcPts val="600"/>
                        </a:spcBef>
                        <a:spcAft>
                          <a:spcPts val="0"/>
                        </a:spcAft>
                      </a:pPr>
                      <a:r>
                        <a:rPr lang="en-US" sz="2000" dirty="0" smtClean="0">
                          <a:latin typeface="Times New Roman"/>
                          <a:ea typeface="Calibri"/>
                          <a:cs typeface="Times New Roman"/>
                        </a:rPr>
                        <a:t>APACHE</a:t>
                      </a:r>
                      <a:r>
                        <a:rPr lang="vi-VN" sz="2000" baseline="0" dirty="0" smtClean="0">
                          <a:latin typeface="Times New Roman"/>
                          <a:ea typeface="Calibri"/>
                          <a:cs typeface="Times New Roman"/>
                        </a:rPr>
                        <a:t> </a:t>
                      </a:r>
                      <a:r>
                        <a:rPr lang="en-US" sz="2000" dirty="0" smtClean="0">
                          <a:latin typeface="Times New Roman"/>
                          <a:ea typeface="Calibri"/>
                          <a:cs typeface="Times New Roman"/>
                        </a:rPr>
                        <a:t>II </a:t>
                      </a:r>
                      <a:r>
                        <a:rPr lang="en-US" sz="2000" dirty="0">
                          <a:latin typeface="Times New Roman"/>
                          <a:ea typeface="Calibri"/>
                          <a:cs typeface="Times New Roman"/>
                        </a:rPr>
                        <a:t>(</a:t>
                      </a:r>
                      <a:r>
                        <a:rPr lang="en-US" sz="2000" dirty="0" err="1">
                          <a:latin typeface="Times New Roman"/>
                          <a:ea typeface="Calibri"/>
                          <a:cs typeface="Times New Roman"/>
                        </a:rPr>
                        <a:t>điểm</a:t>
                      </a:r>
                      <a:r>
                        <a:rPr lang="en-US" sz="2000" dirty="0">
                          <a:latin typeface="Times New Roman"/>
                          <a:ea typeface="Calibri"/>
                          <a:cs typeface="Times New Roman"/>
                        </a:rPr>
                        <a:t>)</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vi-VN" sz="2000" dirty="0" smtClean="0">
                          <a:latin typeface="Times New Roman"/>
                          <a:ea typeface="Calibri"/>
                          <a:cs typeface="Times New Roman"/>
                        </a:rPr>
                        <a:t>10,23 </a:t>
                      </a:r>
                      <a:r>
                        <a:rPr lang="en-US" sz="2000" dirty="0">
                          <a:latin typeface="Times New Roman"/>
                          <a:ea typeface="Calibri"/>
                          <a:cs typeface="Times New Roman"/>
                        </a:rPr>
                        <a:t>±</a:t>
                      </a:r>
                      <a:r>
                        <a:rPr lang="vi-VN" sz="2000" dirty="0">
                          <a:latin typeface="Times New Roman"/>
                          <a:ea typeface="Calibri"/>
                          <a:cs typeface="Times New Roman"/>
                        </a:rPr>
                        <a:t> 2,8</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vi-VN" sz="2000" dirty="0" smtClean="0">
                          <a:latin typeface="Times New Roman"/>
                          <a:ea typeface="Calibri"/>
                          <a:cs typeface="Times New Roman"/>
                        </a:rPr>
                        <a:t>13,53 </a:t>
                      </a:r>
                      <a:r>
                        <a:rPr lang="en-US" sz="2000" dirty="0">
                          <a:latin typeface="Times New Roman"/>
                          <a:ea typeface="Calibri"/>
                          <a:cs typeface="Times New Roman"/>
                        </a:rPr>
                        <a:t>±</a:t>
                      </a:r>
                      <a:r>
                        <a:rPr lang="vi-VN" sz="2000" dirty="0">
                          <a:latin typeface="Times New Roman"/>
                          <a:ea typeface="Calibri"/>
                          <a:cs typeface="Times New Roman"/>
                        </a:rPr>
                        <a:t> 2,2</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en-US" sz="2000" dirty="0">
                          <a:solidFill>
                            <a:schemeClr val="tx1"/>
                          </a:solidFill>
                          <a:latin typeface="Times New Roman"/>
                          <a:ea typeface="Calibri"/>
                          <a:cs typeface="Times New Roman"/>
                        </a:rPr>
                        <a:t>&lt; 0,05</a:t>
                      </a:r>
                      <a:endParaRPr lang="en-US" sz="20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304800" y="3886200"/>
            <a:ext cx="8610600" cy="1938992"/>
          </a:xfrm>
          <a:prstGeom prst="rect">
            <a:avLst/>
          </a:prstGeom>
          <a:noFill/>
        </p:spPr>
        <p:txBody>
          <a:bodyPr wrap="square" rtlCol="0">
            <a:spAutoFit/>
          </a:bodyPr>
          <a:lstStyle/>
          <a:p>
            <a:pPr algn="just"/>
            <a:r>
              <a:rPr lang="en-US" sz="2400" dirty="0" err="1" smtClean="0">
                <a:latin typeface="Times New Roman" pitchFamily="18" charset="0"/>
                <a:cs typeface="Times New Roman" pitchFamily="18" charset="0"/>
              </a:rPr>
              <a:t>Phù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Mạnh</a:t>
            </a:r>
            <a:r>
              <a:rPr lang="en-US" sz="2400" dirty="0" smtClean="0">
                <a:latin typeface="Times New Roman" pitchFamily="18" charset="0"/>
                <a:cs typeface="Times New Roman" pitchFamily="18" charset="0"/>
              </a:rPr>
              <a:t> (2002) </a:t>
            </a:r>
            <a:r>
              <a:rPr lang="en-US" sz="2400" dirty="0" err="1" smtClean="0">
                <a:latin typeface="Times New Roman" pitchFamily="18" charset="0"/>
                <a:cs typeface="Times New Roman" pitchFamily="18" charset="0"/>
              </a:rPr>
              <a:t>tuổi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nhóm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bại</a:t>
            </a:r>
            <a:r>
              <a:rPr lang="en-US" sz="2400" dirty="0" smtClean="0">
                <a:latin typeface="Times New Roman" pitchFamily="18" charset="0"/>
                <a:cs typeface="Times New Roman" pitchFamily="18" charset="0"/>
              </a:rPr>
              <a:t> 67,6  </a:t>
            </a:r>
            <a:r>
              <a:rPr lang="en-US" sz="2400" dirty="0" smtClean="0">
                <a:latin typeface="Times New Roman" pitchFamily="18" charset="0"/>
                <a:ea typeface="Calibri"/>
                <a:cs typeface="Times New Roman" pitchFamily="18" charset="0"/>
              </a:rPr>
              <a:t>± 7,4.</a:t>
            </a:r>
          </a:p>
          <a:p>
            <a:pPr algn="just"/>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APACHE II </a:t>
            </a:r>
            <a:r>
              <a:rPr lang="en-US" sz="2400" dirty="0" err="1" smtClean="0">
                <a:latin typeface="Times New Roman" pitchFamily="18" charset="0"/>
                <a:cs typeface="Times New Roman" pitchFamily="18" charset="0"/>
              </a:rPr>
              <a:t>nhóm</a:t>
            </a:r>
            <a:r>
              <a:rPr lang="en-US" sz="2400" dirty="0" smtClean="0">
                <a:latin typeface="Times New Roman" pitchFamily="18" charset="0"/>
                <a:cs typeface="Times New Roman" pitchFamily="18" charset="0"/>
              </a:rPr>
              <a:t> TB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(p&lt;0,05) </a:t>
            </a:r>
            <a:r>
              <a:rPr lang="en-US" sz="2400" dirty="0" err="1" smtClean="0">
                <a:latin typeface="Times New Roman" pitchFamily="18" charset="0"/>
                <a:cs typeface="Times New Roman" pitchFamily="18" charset="0"/>
              </a:rPr>
              <a:t>nhóm</a:t>
            </a:r>
            <a:r>
              <a:rPr lang="en-US" sz="2400" dirty="0" smtClean="0">
                <a:latin typeface="Times New Roman" pitchFamily="18" charset="0"/>
                <a:cs typeface="Times New Roman" pitchFamily="18" charset="0"/>
              </a:rPr>
              <a:t> TC,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máy</a:t>
            </a:r>
            <a:r>
              <a:rPr lang="en-US" sz="2400" dirty="0" smtClean="0">
                <a:latin typeface="Times New Roman" pitchFamily="18" charset="0"/>
                <a:cs typeface="Times New Roman" pitchFamily="18" charset="0"/>
              </a:rPr>
              <a:t> TB </a:t>
            </a:r>
            <a:r>
              <a:rPr lang="en-US" sz="2400" dirty="0" err="1" smtClean="0">
                <a:latin typeface="Times New Roman" pitchFamily="18" charset="0"/>
                <a:cs typeface="Times New Roman" pitchFamily="18" charset="0"/>
              </a:rPr>
              <a:t>càng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 Esteban,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APACHE II 18,9 </a:t>
            </a:r>
            <a:r>
              <a:rPr lang="en-US" sz="2400" dirty="0" smtClean="0">
                <a:latin typeface="Times New Roman" pitchFamily="18" charset="0"/>
                <a:ea typeface="Calibri"/>
                <a:cs typeface="Times New Roman" pitchFamily="18" charset="0"/>
              </a:rPr>
              <a:t>± 7,6 </a:t>
            </a:r>
            <a:r>
              <a:rPr lang="en-US" sz="2400" dirty="0" err="1" smtClean="0">
                <a:latin typeface="Times New Roman" pitchFamily="18" charset="0"/>
                <a:ea typeface="Calibri"/>
                <a:cs typeface="Times New Roman" pitchFamily="18" charset="0"/>
              </a:rPr>
              <a:t>có</a:t>
            </a:r>
            <a:r>
              <a:rPr lang="en-US" sz="2400" dirty="0" smtClean="0">
                <a:latin typeface="Times New Roman" pitchFamily="18" charset="0"/>
                <a:ea typeface="Calibri"/>
                <a:cs typeface="Times New Roman" pitchFamily="18" charset="0"/>
              </a:rPr>
              <a:t> </a:t>
            </a:r>
            <a:r>
              <a:rPr lang="en-US" sz="2400" dirty="0" err="1" smtClean="0">
                <a:latin typeface="Times New Roman" pitchFamily="18" charset="0"/>
                <a:ea typeface="Calibri"/>
                <a:cs typeface="Times New Roman" pitchFamily="18" charset="0"/>
              </a:rPr>
              <a:t>tỷ</a:t>
            </a:r>
            <a:r>
              <a:rPr lang="en-US" sz="2400" dirty="0" smtClean="0">
                <a:latin typeface="Times New Roman" pitchFamily="18" charset="0"/>
                <a:ea typeface="Calibri"/>
                <a:cs typeface="Times New Roman" pitchFamily="18" charset="0"/>
              </a:rPr>
              <a:t> </a:t>
            </a:r>
            <a:r>
              <a:rPr lang="en-US" sz="2400" dirty="0" err="1" smtClean="0">
                <a:latin typeface="Times New Roman" pitchFamily="18" charset="0"/>
                <a:ea typeface="Calibri"/>
                <a:cs typeface="Times New Roman" pitchFamily="18" charset="0"/>
              </a:rPr>
              <a:t>lệ</a:t>
            </a:r>
            <a:r>
              <a:rPr lang="en-US" sz="2400" dirty="0" smtClean="0">
                <a:latin typeface="Times New Roman" pitchFamily="18" charset="0"/>
                <a:ea typeface="Calibri"/>
                <a:cs typeface="Times New Roman" pitchFamily="18" charset="0"/>
              </a:rPr>
              <a:t> TB </a:t>
            </a:r>
            <a:r>
              <a:rPr lang="en-US" sz="2400" dirty="0" err="1" smtClean="0">
                <a:latin typeface="Times New Roman" pitchFamily="18" charset="0"/>
                <a:ea typeface="Calibri"/>
                <a:cs typeface="Times New Roman" pitchFamily="18" charset="0"/>
              </a:rPr>
              <a:t>khi</a:t>
            </a:r>
            <a:r>
              <a:rPr lang="en-US" sz="2400" dirty="0" smtClean="0">
                <a:latin typeface="Times New Roman" pitchFamily="18" charset="0"/>
                <a:ea typeface="Calibri"/>
                <a:cs typeface="Times New Roman" pitchFamily="18" charset="0"/>
              </a:rPr>
              <a:t> </a:t>
            </a:r>
            <a:r>
              <a:rPr lang="en-US" sz="2400" dirty="0" err="1" smtClean="0">
                <a:latin typeface="Times New Roman" pitchFamily="18" charset="0"/>
                <a:ea typeface="Calibri"/>
                <a:cs typeface="Times New Roman" pitchFamily="18" charset="0"/>
              </a:rPr>
              <a:t>cai</a:t>
            </a:r>
            <a:r>
              <a:rPr lang="en-US" sz="2400" dirty="0" smtClean="0">
                <a:latin typeface="Times New Roman" pitchFamily="18" charset="0"/>
                <a:ea typeface="Calibri"/>
                <a:cs typeface="Times New Roman" pitchFamily="18" charset="0"/>
              </a:rPr>
              <a:t> </a:t>
            </a:r>
            <a:r>
              <a:rPr lang="en-US" sz="2400" dirty="0" err="1" smtClean="0">
                <a:latin typeface="Times New Roman" pitchFamily="18" charset="0"/>
                <a:ea typeface="Calibri"/>
                <a:cs typeface="Times New Roman" pitchFamily="18" charset="0"/>
              </a:rPr>
              <a:t>thở</a:t>
            </a:r>
            <a:r>
              <a:rPr lang="en-US" sz="2400" dirty="0" smtClean="0">
                <a:latin typeface="Times New Roman" pitchFamily="18" charset="0"/>
                <a:ea typeface="Calibri"/>
                <a:cs typeface="Times New Roman" pitchFamily="18" charset="0"/>
              </a:rPr>
              <a:t> </a:t>
            </a:r>
            <a:r>
              <a:rPr lang="en-US" sz="2400" dirty="0" err="1" smtClean="0">
                <a:latin typeface="Times New Roman" pitchFamily="18" charset="0"/>
                <a:ea typeface="Calibri"/>
                <a:cs typeface="Times New Roman" pitchFamily="18" charset="0"/>
              </a:rPr>
              <a:t>máy</a:t>
            </a:r>
            <a:r>
              <a:rPr lang="en-US" sz="2400" dirty="0" smtClean="0">
                <a:latin typeface="Times New Roman" pitchFamily="18" charset="0"/>
                <a:ea typeface="Calibri"/>
                <a:cs typeface="Times New Roman" pitchFamily="18" charset="0"/>
              </a:rPr>
              <a:t> 40%.</a:t>
            </a:r>
            <a:endParaRPr lang="en-US" sz="2400" dirty="0">
              <a:latin typeface="Times New Roman" pitchFamily="18" charset="0"/>
              <a:cs typeface="Times New Roman" pitchFamily="18" charset="0"/>
            </a:endParaRPr>
          </a:p>
        </p:txBody>
      </p:sp>
      <p:sp>
        <p:nvSpPr>
          <p:cNvPr id="7" name="Title 1"/>
          <p:cNvSpPr>
            <a:spLocks noGrp="1"/>
          </p:cNvSpPr>
          <p:nvPr>
            <p:ph type="title"/>
          </p:nvPr>
        </p:nvSpPr>
        <p:spPr>
          <a:xfrm>
            <a:off x="228600" y="457200"/>
            <a:ext cx="8839200" cy="551688"/>
          </a:xfrm>
        </p:spPr>
        <p:txBody>
          <a:bodyPr>
            <a:noAutofit/>
          </a:bodyPr>
          <a:lstStyle/>
          <a:p>
            <a:pPr algn="ctr"/>
            <a:r>
              <a:rPr lang="en-US" sz="3200" b="1" spc="-100" dirty="0" smtClean="0">
                <a:solidFill>
                  <a:srgbClr val="C00000"/>
                </a:solidFill>
                <a:latin typeface="Times New Roman" pitchFamily="18" charset="0"/>
                <a:cs typeface="Times New Roman" pitchFamily="18" charset="0"/>
              </a:rPr>
              <a:t>KẾT QUẢ VÀ BÀN LUẬN</a:t>
            </a:r>
            <a:endParaRPr lang="en-US" sz="3200" b="1" spc="-1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66800"/>
            <a:ext cx="8458200" cy="1143000"/>
          </a:xfrm>
        </p:spPr>
        <p:txBody>
          <a:bodyPr/>
          <a:lstStyle/>
          <a:p>
            <a:pPr algn="just">
              <a:buNone/>
            </a:pPr>
            <a:r>
              <a:rPr lang="vi-VN" dirty="0" smtClean="0"/>
              <a:t> </a:t>
            </a:r>
            <a:r>
              <a:rPr lang="vi-VN" sz="2800" dirty="0" smtClean="0"/>
              <a:t>Sự khác nhau về huyết áp, tần số tim giữa các bệnh nhân cai máy thất bại so với cai máy thành công</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xmlns="" val="691099572"/>
              </p:ext>
            </p:extLst>
          </p:nvPr>
        </p:nvGraphicFramePr>
        <p:xfrm>
          <a:off x="304800" y="1981200"/>
          <a:ext cx="8458200" cy="2768680"/>
        </p:xfrm>
        <a:graphic>
          <a:graphicData uri="http://schemas.openxmlformats.org/drawingml/2006/table">
            <a:tbl>
              <a:tblPr/>
              <a:tblGrid>
                <a:gridCol w="1610839"/>
                <a:gridCol w="1610839"/>
                <a:gridCol w="1484803"/>
                <a:gridCol w="1420923"/>
                <a:gridCol w="1420923"/>
                <a:gridCol w="909873"/>
              </a:tblGrid>
              <a:tr h="533400">
                <a:tc rowSpan="2">
                  <a:txBody>
                    <a:bodyPr/>
                    <a:lstStyle/>
                    <a:p>
                      <a:pPr marL="0" marR="0" algn="ctr">
                        <a:lnSpc>
                          <a:spcPct val="150000"/>
                        </a:lnSpc>
                        <a:spcBef>
                          <a:spcPts val="0"/>
                        </a:spcBef>
                        <a:spcAft>
                          <a:spcPts val="0"/>
                        </a:spcAft>
                      </a:pPr>
                      <a:r>
                        <a:rPr lang="en-US" sz="1600" dirty="0" err="1">
                          <a:latin typeface="Times New Roman"/>
                          <a:ea typeface="Calibri"/>
                          <a:cs typeface="Times New Roman"/>
                        </a:rPr>
                        <a:t>Thông</a:t>
                      </a:r>
                      <a:r>
                        <a:rPr lang="en-US" sz="1600" dirty="0">
                          <a:latin typeface="Times New Roman"/>
                          <a:ea typeface="Calibri"/>
                          <a:cs typeface="Times New Roman"/>
                        </a:rPr>
                        <a:t> </a:t>
                      </a:r>
                      <a:r>
                        <a:rPr lang="en-US" sz="1600" dirty="0" err="1">
                          <a:latin typeface="Times New Roman"/>
                          <a:ea typeface="Calibri"/>
                          <a:cs typeface="Times New Roman"/>
                        </a:rPr>
                        <a:t>số</a:t>
                      </a:r>
                      <a:r>
                        <a:rPr lang="en-US" sz="1600" dirty="0">
                          <a:latin typeface="Times New Roman"/>
                          <a:ea typeface="Calibri"/>
                          <a:cs typeface="Times New Roman"/>
                        </a:rPr>
                        <a:t> </a:t>
                      </a:r>
                      <a:r>
                        <a:rPr lang="en-US" sz="1600" dirty="0" err="1">
                          <a:latin typeface="Times New Roman"/>
                          <a:ea typeface="Calibri"/>
                          <a:cs typeface="Times New Roman"/>
                        </a:rPr>
                        <a:t>cơ</a:t>
                      </a:r>
                      <a:r>
                        <a:rPr lang="en-US" sz="1600" dirty="0">
                          <a:latin typeface="Times New Roman"/>
                          <a:ea typeface="Calibri"/>
                          <a:cs typeface="Times New Roman"/>
                        </a:rPr>
                        <a:t> </a:t>
                      </a:r>
                      <a:r>
                        <a:rPr lang="en-US" sz="1600" dirty="0" err="1">
                          <a:latin typeface="Times New Roman"/>
                          <a:ea typeface="Calibri"/>
                          <a:cs typeface="Times New Roman"/>
                        </a:rPr>
                        <a:t>học</a:t>
                      </a:r>
                      <a:endParaRPr lang="en-US"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50000"/>
                        </a:lnSpc>
                        <a:spcBef>
                          <a:spcPts val="0"/>
                        </a:spcBef>
                        <a:spcAft>
                          <a:spcPts val="0"/>
                        </a:spcAft>
                      </a:pPr>
                      <a:r>
                        <a:rPr lang="en-US" sz="1600" dirty="0" err="1">
                          <a:latin typeface="Times New Roman"/>
                          <a:ea typeface="Calibri"/>
                          <a:cs typeface="Times New Roman"/>
                        </a:rPr>
                        <a:t>Cai</a:t>
                      </a:r>
                      <a:r>
                        <a:rPr lang="en-US" sz="1600" dirty="0">
                          <a:latin typeface="Times New Roman"/>
                          <a:ea typeface="Calibri"/>
                          <a:cs typeface="Times New Roman"/>
                        </a:rPr>
                        <a:t> </a:t>
                      </a:r>
                      <a:r>
                        <a:rPr lang="en-US" sz="1600" dirty="0" err="1">
                          <a:latin typeface="Times New Roman"/>
                          <a:ea typeface="Calibri"/>
                          <a:cs typeface="Times New Roman"/>
                        </a:rPr>
                        <a:t>máy</a:t>
                      </a:r>
                      <a:r>
                        <a:rPr lang="en-US" sz="1600" dirty="0">
                          <a:latin typeface="Times New Roman"/>
                          <a:ea typeface="Calibri"/>
                          <a:cs typeface="Times New Roman"/>
                        </a:rPr>
                        <a:t> </a:t>
                      </a:r>
                      <a:r>
                        <a:rPr lang="en-US" sz="1600" dirty="0" err="1">
                          <a:latin typeface="Times New Roman"/>
                          <a:ea typeface="Calibri"/>
                          <a:cs typeface="Times New Roman"/>
                        </a:rPr>
                        <a:t>thành</a:t>
                      </a:r>
                      <a:r>
                        <a:rPr lang="en-US" sz="1600" dirty="0">
                          <a:latin typeface="Times New Roman"/>
                          <a:ea typeface="Calibri"/>
                          <a:cs typeface="Times New Roman"/>
                        </a:rPr>
                        <a:t> </a:t>
                      </a:r>
                      <a:r>
                        <a:rPr lang="en-US" sz="1600" dirty="0" err="1">
                          <a:latin typeface="Times New Roman"/>
                          <a:ea typeface="Calibri"/>
                          <a:cs typeface="Times New Roman"/>
                        </a:rPr>
                        <a:t>công</a:t>
                      </a:r>
                      <a:r>
                        <a:rPr lang="en-US" sz="1600" dirty="0">
                          <a:latin typeface="Times New Roman"/>
                          <a:ea typeface="Calibri"/>
                          <a:cs typeface="Times New Roman"/>
                        </a:rPr>
                        <a:t> (48 BN)</a:t>
                      </a:r>
                      <a:endParaRPr lang="en-US"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50000"/>
                        </a:lnSpc>
                        <a:spcBef>
                          <a:spcPts val="0"/>
                        </a:spcBef>
                        <a:spcAft>
                          <a:spcPts val="0"/>
                        </a:spcAft>
                      </a:pPr>
                      <a:r>
                        <a:rPr lang="en-US" sz="1600" dirty="0" err="1">
                          <a:latin typeface="Times New Roman"/>
                          <a:ea typeface="Calibri"/>
                          <a:cs typeface="Times New Roman"/>
                        </a:rPr>
                        <a:t>Cai</a:t>
                      </a:r>
                      <a:r>
                        <a:rPr lang="en-US" sz="1600" dirty="0">
                          <a:latin typeface="Times New Roman"/>
                          <a:ea typeface="Calibri"/>
                          <a:cs typeface="Times New Roman"/>
                        </a:rPr>
                        <a:t> </a:t>
                      </a:r>
                      <a:r>
                        <a:rPr lang="en-US" sz="1600" dirty="0" err="1">
                          <a:latin typeface="Times New Roman"/>
                          <a:ea typeface="Calibri"/>
                          <a:cs typeface="Times New Roman"/>
                        </a:rPr>
                        <a:t>máy</a:t>
                      </a:r>
                      <a:r>
                        <a:rPr lang="en-US" sz="1600" dirty="0">
                          <a:latin typeface="Times New Roman"/>
                          <a:ea typeface="Calibri"/>
                          <a:cs typeface="Times New Roman"/>
                        </a:rPr>
                        <a:t> </a:t>
                      </a:r>
                      <a:r>
                        <a:rPr lang="en-US" sz="1600" dirty="0" err="1">
                          <a:latin typeface="Times New Roman"/>
                          <a:ea typeface="Calibri"/>
                          <a:cs typeface="Times New Roman"/>
                        </a:rPr>
                        <a:t>thất</a:t>
                      </a:r>
                      <a:r>
                        <a:rPr lang="en-US" sz="1600" dirty="0">
                          <a:latin typeface="Times New Roman"/>
                          <a:ea typeface="Calibri"/>
                          <a:cs typeface="Times New Roman"/>
                        </a:rPr>
                        <a:t> </a:t>
                      </a:r>
                      <a:r>
                        <a:rPr lang="en-US" sz="1600" dirty="0" err="1">
                          <a:latin typeface="Times New Roman"/>
                          <a:ea typeface="Calibri"/>
                          <a:cs typeface="Times New Roman"/>
                        </a:rPr>
                        <a:t>bại</a:t>
                      </a:r>
                      <a:r>
                        <a:rPr lang="en-US" sz="1600" dirty="0">
                          <a:latin typeface="Times New Roman"/>
                          <a:ea typeface="Calibri"/>
                          <a:cs typeface="Times New Roman"/>
                        </a:rPr>
                        <a:t> (12 BN)</a:t>
                      </a:r>
                      <a:endParaRPr lang="en-US"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rowSpan="2">
                  <a:txBody>
                    <a:bodyPr/>
                    <a:lstStyle/>
                    <a:p>
                      <a:pPr marL="0" marR="0" algn="ctr">
                        <a:lnSpc>
                          <a:spcPct val="150000"/>
                        </a:lnSpc>
                        <a:spcBef>
                          <a:spcPts val="0"/>
                        </a:spcBef>
                        <a:spcAft>
                          <a:spcPts val="0"/>
                        </a:spcAft>
                      </a:pPr>
                      <a:endParaRPr lang="en-US" sz="1600" dirty="0">
                        <a:solidFill>
                          <a:schemeClr val="tx1"/>
                        </a:solidFill>
                        <a:latin typeface="Times New Roman"/>
                        <a:ea typeface="Calibri"/>
                        <a:cs typeface="Times New Roman"/>
                      </a:endParaRPr>
                    </a:p>
                    <a:p>
                      <a:pPr marL="0" marR="0" algn="ctr">
                        <a:lnSpc>
                          <a:spcPct val="150000"/>
                        </a:lnSpc>
                        <a:spcBef>
                          <a:spcPts val="0"/>
                        </a:spcBef>
                        <a:spcAft>
                          <a:spcPts val="0"/>
                        </a:spcAft>
                      </a:pPr>
                      <a:r>
                        <a:rPr lang="en-US" sz="1600" dirty="0">
                          <a:solidFill>
                            <a:schemeClr val="tx1"/>
                          </a:solidFill>
                          <a:latin typeface="Times New Roman"/>
                          <a:ea typeface="Calibri"/>
                          <a:cs typeface="Times New Roman"/>
                        </a:rPr>
                        <a:t>p</a:t>
                      </a:r>
                      <a:r>
                        <a:rPr lang="en-US" sz="1600" baseline="-25000" dirty="0">
                          <a:solidFill>
                            <a:schemeClr val="tx1"/>
                          </a:solidFill>
                          <a:latin typeface="Times New Roman"/>
                          <a:ea typeface="Calibri"/>
                          <a:cs typeface="Times New Roman"/>
                        </a:rPr>
                        <a:t>2</a:t>
                      </a: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5800">
                <a:tc vMerge="1">
                  <a:txBody>
                    <a:bodyPr/>
                    <a:lstStyle/>
                    <a:p>
                      <a:endParaRPr lang="en-US"/>
                    </a:p>
                  </a:txBody>
                  <a:tcPr/>
                </a:tc>
                <a:tc>
                  <a:txBody>
                    <a:bodyPr/>
                    <a:lstStyle/>
                    <a:p>
                      <a:pPr marL="0" marR="0" algn="ctr">
                        <a:lnSpc>
                          <a:spcPct val="150000"/>
                        </a:lnSpc>
                        <a:spcBef>
                          <a:spcPts val="0"/>
                        </a:spcBef>
                        <a:spcAft>
                          <a:spcPts val="0"/>
                        </a:spcAft>
                      </a:pPr>
                      <a:r>
                        <a:rPr lang="en-US" sz="1600">
                          <a:latin typeface="Times New Roman"/>
                          <a:ea typeface="Calibri"/>
                          <a:cs typeface="Times New Roman"/>
                        </a:rPr>
                        <a:t>Ngay lúc bắt đầu cai*</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600" i="1" dirty="0" err="1">
                          <a:latin typeface="Times New Roman"/>
                          <a:ea typeface="Calibri"/>
                          <a:cs typeface="Times New Roman"/>
                        </a:rPr>
                        <a:t>Ngay</a:t>
                      </a:r>
                      <a:r>
                        <a:rPr lang="en-US" sz="1600" i="1" dirty="0">
                          <a:latin typeface="Times New Roman"/>
                          <a:ea typeface="Calibri"/>
                          <a:cs typeface="Times New Roman"/>
                        </a:rPr>
                        <a:t> </a:t>
                      </a:r>
                      <a:r>
                        <a:rPr lang="en-US" sz="1600" i="1" dirty="0" err="1">
                          <a:latin typeface="Times New Roman"/>
                          <a:ea typeface="Calibri"/>
                          <a:cs typeface="Times New Roman"/>
                        </a:rPr>
                        <a:t>trước</a:t>
                      </a:r>
                      <a:r>
                        <a:rPr lang="en-US" sz="1600" i="1" dirty="0">
                          <a:latin typeface="Times New Roman"/>
                          <a:ea typeface="Calibri"/>
                          <a:cs typeface="Times New Roman"/>
                        </a:rPr>
                        <a:t> </a:t>
                      </a:r>
                      <a:r>
                        <a:rPr lang="en-US" sz="1600" i="1" dirty="0" err="1">
                          <a:latin typeface="Times New Roman"/>
                          <a:ea typeface="Calibri"/>
                          <a:cs typeface="Times New Roman"/>
                        </a:rPr>
                        <a:t>kết</a:t>
                      </a:r>
                      <a:r>
                        <a:rPr lang="en-US" sz="1600" i="1" dirty="0">
                          <a:latin typeface="Times New Roman"/>
                          <a:ea typeface="Calibri"/>
                          <a:cs typeface="Times New Roman"/>
                        </a:rPr>
                        <a:t> </a:t>
                      </a:r>
                      <a:r>
                        <a:rPr lang="en-US" sz="1600" i="1" dirty="0" err="1">
                          <a:latin typeface="Times New Roman"/>
                          <a:ea typeface="Calibri"/>
                          <a:cs typeface="Times New Roman"/>
                        </a:rPr>
                        <a:t>thúc</a:t>
                      </a:r>
                      <a:r>
                        <a:rPr lang="en-US" sz="1600" i="1" dirty="0">
                          <a:latin typeface="Times New Roman"/>
                          <a:ea typeface="Calibri"/>
                          <a:cs typeface="Times New Roman"/>
                        </a:rPr>
                        <a:t> </a:t>
                      </a:r>
                      <a:r>
                        <a:rPr lang="en-US" sz="1600" i="1" dirty="0" err="1">
                          <a:latin typeface="Times New Roman"/>
                          <a:ea typeface="Calibri"/>
                          <a:cs typeface="Times New Roman"/>
                        </a:rPr>
                        <a:t>cai</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600" dirty="0" err="1">
                          <a:solidFill>
                            <a:schemeClr val="tx1"/>
                          </a:solidFill>
                          <a:latin typeface="Times New Roman"/>
                          <a:ea typeface="Calibri"/>
                          <a:cs typeface="Times New Roman"/>
                        </a:rPr>
                        <a:t>Ngay</a:t>
                      </a:r>
                      <a:r>
                        <a:rPr lang="en-US" sz="1600" dirty="0">
                          <a:solidFill>
                            <a:schemeClr val="tx1"/>
                          </a:solidFill>
                          <a:latin typeface="Times New Roman"/>
                          <a:ea typeface="Calibri"/>
                          <a:cs typeface="Times New Roman"/>
                        </a:rPr>
                        <a:t> </a:t>
                      </a:r>
                      <a:r>
                        <a:rPr lang="en-US" sz="1600" dirty="0" err="1">
                          <a:solidFill>
                            <a:schemeClr val="tx1"/>
                          </a:solidFill>
                          <a:latin typeface="Times New Roman"/>
                          <a:ea typeface="Calibri"/>
                          <a:cs typeface="Times New Roman"/>
                        </a:rPr>
                        <a:t>lúc</a:t>
                      </a:r>
                      <a:r>
                        <a:rPr lang="en-US" sz="1600" dirty="0">
                          <a:solidFill>
                            <a:schemeClr val="tx1"/>
                          </a:solidFill>
                          <a:latin typeface="Times New Roman"/>
                          <a:ea typeface="Calibri"/>
                          <a:cs typeface="Times New Roman"/>
                        </a:rPr>
                        <a:t> </a:t>
                      </a:r>
                      <a:r>
                        <a:rPr lang="en-US" sz="1600" dirty="0" err="1">
                          <a:solidFill>
                            <a:schemeClr val="tx1"/>
                          </a:solidFill>
                          <a:latin typeface="Times New Roman"/>
                          <a:ea typeface="Calibri"/>
                          <a:cs typeface="Times New Roman"/>
                        </a:rPr>
                        <a:t>bắt</a:t>
                      </a:r>
                      <a:r>
                        <a:rPr lang="en-US" sz="1600" dirty="0">
                          <a:solidFill>
                            <a:schemeClr val="tx1"/>
                          </a:solidFill>
                          <a:latin typeface="Times New Roman"/>
                          <a:ea typeface="Calibri"/>
                          <a:cs typeface="Times New Roman"/>
                        </a:rPr>
                        <a:t> </a:t>
                      </a:r>
                      <a:r>
                        <a:rPr lang="en-US" sz="1600" dirty="0" err="1">
                          <a:solidFill>
                            <a:schemeClr val="tx1"/>
                          </a:solidFill>
                          <a:latin typeface="Times New Roman"/>
                          <a:ea typeface="Calibri"/>
                          <a:cs typeface="Times New Roman"/>
                        </a:rPr>
                        <a:t>đầu</a:t>
                      </a:r>
                      <a:r>
                        <a:rPr lang="en-US" sz="1600" dirty="0">
                          <a:solidFill>
                            <a:schemeClr val="tx1"/>
                          </a:solidFill>
                          <a:latin typeface="Times New Roman"/>
                          <a:ea typeface="Calibri"/>
                          <a:cs typeface="Times New Roman"/>
                        </a:rPr>
                        <a:t> </a:t>
                      </a:r>
                      <a:r>
                        <a:rPr lang="en-US" sz="1600" dirty="0" err="1">
                          <a:solidFill>
                            <a:schemeClr val="tx1"/>
                          </a:solidFill>
                          <a:latin typeface="Times New Roman"/>
                          <a:ea typeface="Calibri"/>
                          <a:cs typeface="Times New Roman"/>
                        </a:rPr>
                        <a:t>cai</a:t>
                      </a:r>
                      <a:r>
                        <a:rPr lang="en-US" sz="1600" dirty="0">
                          <a:solidFill>
                            <a:schemeClr val="tx1"/>
                          </a:solidFill>
                          <a:latin typeface="Times New Roman"/>
                          <a:ea typeface="Calibri"/>
                          <a:cs typeface="Times New Roman"/>
                        </a:rPr>
                        <a:t>*</a:t>
                      </a:r>
                      <a:endParaRPr lang="en-US" sz="16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600" i="1" dirty="0" err="1">
                          <a:solidFill>
                            <a:schemeClr val="tx1"/>
                          </a:solidFill>
                          <a:latin typeface="Times New Roman"/>
                          <a:ea typeface="Calibri"/>
                          <a:cs typeface="Times New Roman"/>
                        </a:rPr>
                        <a:t>Ngay</a:t>
                      </a:r>
                      <a:r>
                        <a:rPr lang="en-US" sz="1600" i="1" dirty="0">
                          <a:solidFill>
                            <a:schemeClr val="tx1"/>
                          </a:solidFill>
                          <a:latin typeface="Times New Roman"/>
                          <a:ea typeface="Calibri"/>
                          <a:cs typeface="Times New Roman"/>
                        </a:rPr>
                        <a:t> </a:t>
                      </a:r>
                      <a:r>
                        <a:rPr lang="en-US" sz="1600" i="1" dirty="0" err="1">
                          <a:solidFill>
                            <a:schemeClr val="tx1"/>
                          </a:solidFill>
                          <a:latin typeface="Times New Roman"/>
                          <a:ea typeface="Calibri"/>
                          <a:cs typeface="Times New Roman"/>
                        </a:rPr>
                        <a:t>trước</a:t>
                      </a:r>
                      <a:r>
                        <a:rPr lang="en-US" sz="1600" i="1" dirty="0">
                          <a:solidFill>
                            <a:schemeClr val="tx1"/>
                          </a:solidFill>
                          <a:latin typeface="Times New Roman"/>
                          <a:ea typeface="Calibri"/>
                          <a:cs typeface="Times New Roman"/>
                        </a:rPr>
                        <a:t> </a:t>
                      </a:r>
                      <a:r>
                        <a:rPr lang="en-US" sz="1600" i="1" dirty="0" err="1">
                          <a:solidFill>
                            <a:schemeClr val="tx1"/>
                          </a:solidFill>
                          <a:latin typeface="Times New Roman"/>
                          <a:ea typeface="Calibri"/>
                          <a:cs typeface="Times New Roman"/>
                        </a:rPr>
                        <a:t>kết</a:t>
                      </a:r>
                      <a:r>
                        <a:rPr lang="en-US" sz="1600" i="1" dirty="0">
                          <a:solidFill>
                            <a:schemeClr val="tx1"/>
                          </a:solidFill>
                          <a:latin typeface="Times New Roman"/>
                          <a:ea typeface="Calibri"/>
                          <a:cs typeface="Times New Roman"/>
                        </a:rPr>
                        <a:t> </a:t>
                      </a:r>
                      <a:r>
                        <a:rPr lang="en-US" sz="1600" i="1" dirty="0" err="1">
                          <a:solidFill>
                            <a:schemeClr val="tx1"/>
                          </a:solidFill>
                          <a:latin typeface="Times New Roman"/>
                          <a:ea typeface="Calibri"/>
                          <a:cs typeface="Times New Roman"/>
                        </a:rPr>
                        <a:t>thúc</a:t>
                      </a:r>
                      <a:r>
                        <a:rPr lang="en-US" sz="1600" i="1" dirty="0">
                          <a:solidFill>
                            <a:schemeClr val="tx1"/>
                          </a:solidFill>
                          <a:latin typeface="Times New Roman"/>
                          <a:ea typeface="Calibri"/>
                          <a:cs typeface="Times New Roman"/>
                        </a:rPr>
                        <a:t> </a:t>
                      </a:r>
                      <a:r>
                        <a:rPr lang="en-US" sz="1600" i="1" dirty="0" err="1">
                          <a:solidFill>
                            <a:schemeClr val="tx1"/>
                          </a:solidFill>
                          <a:latin typeface="Times New Roman"/>
                          <a:ea typeface="Calibri"/>
                          <a:cs typeface="Times New Roman"/>
                        </a:rPr>
                        <a:t>cai</a:t>
                      </a:r>
                      <a:endParaRPr lang="en-US" sz="16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367364">
                <a:tc rowSpan="2">
                  <a:txBody>
                    <a:bodyPr/>
                    <a:lstStyle/>
                    <a:p>
                      <a:pPr marL="0" marR="0">
                        <a:lnSpc>
                          <a:spcPct val="150000"/>
                        </a:lnSpc>
                        <a:spcBef>
                          <a:spcPts val="600"/>
                        </a:spcBef>
                        <a:spcAft>
                          <a:spcPts val="0"/>
                        </a:spcAft>
                      </a:pPr>
                      <a:r>
                        <a:rPr lang="en-US" sz="1600">
                          <a:latin typeface="Times New Roman"/>
                          <a:ea typeface="Calibri"/>
                          <a:cs typeface="Times New Roman"/>
                        </a:rPr>
                        <a:t>Tần số tim (nhịp/ph)</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vi-VN" sz="1600">
                          <a:latin typeface="Times New Roman"/>
                          <a:ea typeface="Calibri"/>
                          <a:cs typeface="Times New Roman"/>
                        </a:rPr>
                        <a:t>94,2 </a:t>
                      </a:r>
                      <a:r>
                        <a:rPr lang="en-US" sz="1600">
                          <a:latin typeface="Times New Roman"/>
                          <a:ea typeface="Calibri"/>
                          <a:cs typeface="Times New Roman"/>
                        </a:rPr>
                        <a:t>±</a:t>
                      </a:r>
                      <a:r>
                        <a:rPr lang="vi-VN" sz="1600">
                          <a:latin typeface="Times New Roman"/>
                          <a:ea typeface="Calibri"/>
                          <a:cs typeface="Times New Roman"/>
                        </a:rPr>
                        <a:t> 14,7</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vi-VN" sz="1600" i="1">
                          <a:latin typeface="Times New Roman"/>
                          <a:ea typeface="Calibri"/>
                          <a:cs typeface="Times New Roman"/>
                        </a:rPr>
                        <a:t>95 </a:t>
                      </a:r>
                      <a:r>
                        <a:rPr lang="en-US" sz="1600" i="1">
                          <a:latin typeface="Times New Roman"/>
                          <a:ea typeface="Calibri"/>
                          <a:cs typeface="Times New Roman"/>
                        </a:rPr>
                        <a:t>±</a:t>
                      </a:r>
                      <a:r>
                        <a:rPr lang="vi-VN" sz="1600" i="1">
                          <a:latin typeface="Times New Roman"/>
                          <a:ea typeface="Calibri"/>
                          <a:cs typeface="Times New Roman"/>
                        </a:rPr>
                        <a:t> 12,4</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vi-VN" sz="1600" dirty="0">
                          <a:solidFill>
                            <a:schemeClr val="tx1"/>
                          </a:solidFill>
                          <a:latin typeface="Times New Roman"/>
                          <a:ea typeface="Calibri"/>
                          <a:cs typeface="Times New Roman"/>
                        </a:rPr>
                        <a:t>97,7 </a:t>
                      </a:r>
                      <a:r>
                        <a:rPr lang="en-US" sz="1600" dirty="0">
                          <a:solidFill>
                            <a:schemeClr val="tx1"/>
                          </a:solidFill>
                          <a:latin typeface="Times New Roman"/>
                          <a:ea typeface="Calibri"/>
                          <a:cs typeface="Times New Roman"/>
                        </a:rPr>
                        <a:t>±</a:t>
                      </a:r>
                      <a:r>
                        <a:rPr lang="vi-VN" sz="1600" dirty="0">
                          <a:solidFill>
                            <a:schemeClr val="tx1"/>
                          </a:solidFill>
                          <a:latin typeface="Times New Roman"/>
                          <a:ea typeface="Calibri"/>
                          <a:cs typeface="Times New Roman"/>
                        </a:rPr>
                        <a:t> 11,3</a:t>
                      </a:r>
                      <a:endParaRPr lang="en-US" sz="16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vi-VN" sz="1600" i="1" dirty="0">
                          <a:solidFill>
                            <a:schemeClr val="tx1"/>
                          </a:solidFill>
                          <a:latin typeface="Times New Roman"/>
                          <a:ea typeface="Calibri"/>
                          <a:cs typeface="Times New Roman"/>
                        </a:rPr>
                        <a:t>109,7 </a:t>
                      </a:r>
                      <a:r>
                        <a:rPr lang="en-US" sz="1600" i="1" dirty="0">
                          <a:solidFill>
                            <a:schemeClr val="tx1"/>
                          </a:solidFill>
                          <a:latin typeface="Times New Roman"/>
                          <a:ea typeface="Calibri"/>
                          <a:cs typeface="Times New Roman"/>
                        </a:rPr>
                        <a:t>±</a:t>
                      </a:r>
                      <a:r>
                        <a:rPr lang="vi-VN" sz="1600" i="1" dirty="0">
                          <a:solidFill>
                            <a:schemeClr val="tx1"/>
                          </a:solidFill>
                          <a:latin typeface="Times New Roman"/>
                          <a:ea typeface="Calibri"/>
                          <a:cs typeface="Times New Roman"/>
                        </a:rPr>
                        <a:t> 25</a:t>
                      </a:r>
                      <a:endParaRPr lang="en-US" sz="16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50000"/>
                        </a:lnSpc>
                        <a:spcBef>
                          <a:spcPts val="600"/>
                        </a:spcBef>
                        <a:spcAft>
                          <a:spcPts val="0"/>
                        </a:spcAft>
                      </a:pPr>
                      <a:r>
                        <a:rPr lang="en-US" sz="1600" dirty="0">
                          <a:solidFill>
                            <a:schemeClr val="tx1"/>
                          </a:solidFill>
                          <a:latin typeface="Times New Roman"/>
                          <a:ea typeface="Calibri"/>
                          <a:cs typeface="Times New Roman"/>
                        </a:rPr>
                        <a:t>&lt; 0,05</a:t>
                      </a: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032">
                <a:tc vMerge="1">
                  <a:txBody>
                    <a:bodyPr/>
                    <a:lstStyle/>
                    <a:p>
                      <a:endParaRPr lang="en-US"/>
                    </a:p>
                  </a:txBody>
                  <a:tcPr/>
                </a:tc>
                <a:tc gridSpan="2">
                  <a:txBody>
                    <a:bodyPr/>
                    <a:lstStyle/>
                    <a:p>
                      <a:pPr marL="0" marR="0" algn="ctr">
                        <a:lnSpc>
                          <a:spcPct val="150000"/>
                        </a:lnSpc>
                        <a:spcBef>
                          <a:spcPts val="600"/>
                        </a:spcBef>
                        <a:spcAft>
                          <a:spcPts val="0"/>
                        </a:spcAft>
                      </a:pPr>
                      <a:r>
                        <a:rPr lang="en-US" sz="1600">
                          <a:latin typeface="Times New Roman"/>
                          <a:ea typeface="Calibri"/>
                          <a:cs typeface="Times New Roman"/>
                        </a:rPr>
                        <a:t>p</a:t>
                      </a:r>
                      <a:r>
                        <a:rPr lang="en-US" sz="1600" baseline="-25000">
                          <a:latin typeface="Times New Roman"/>
                          <a:ea typeface="Calibri"/>
                          <a:cs typeface="Times New Roman"/>
                        </a:rPr>
                        <a:t>1</a:t>
                      </a:r>
                      <a:r>
                        <a:rPr lang="en-US" sz="1600">
                          <a:latin typeface="Times New Roman"/>
                          <a:ea typeface="Calibri"/>
                          <a:cs typeface="Times New Roman"/>
                        </a:rPr>
                        <a:t> &gt; 0,05</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50000"/>
                        </a:lnSpc>
                        <a:spcBef>
                          <a:spcPts val="600"/>
                        </a:spcBef>
                        <a:spcAft>
                          <a:spcPts val="0"/>
                        </a:spcAft>
                      </a:pPr>
                      <a:r>
                        <a:rPr lang="en-US" sz="1600" dirty="0">
                          <a:solidFill>
                            <a:schemeClr val="tx1"/>
                          </a:solidFill>
                          <a:latin typeface="Times New Roman"/>
                          <a:ea typeface="Calibri"/>
                          <a:cs typeface="Times New Roman"/>
                        </a:rPr>
                        <a:t>p</a:t>
                      </a:r>
                      <a:r>
                        <a:rPr lang="en-US" sz="1600" baseline="-25000" dirty="0">
                          <a:solidFill>
                            <a:schemeClr val="tx1"/>
                          </a:solidFill>
                          <a:latin typeface="Times New Roman"/>
                          <a:ea typeface="Calibri"/>
                          <a:cs typeface="Times New Roman"/>
                        </a:rPr>
                        <a:t>1</a:t>
                      </a:r>
                      <a:r>
                        <a:rPr lang="en-US" sz="1600" dirty="0">
                          <a:solidFill>
                            <a:schemeClr val="tx1"/>
                          </a:solidFill>
                          <a:latin typeface="Times New Roman"/>
                          <a:ea typeface="Calibri"/>
                          <a:cs typeface="Times New Roman"/>
                        </a:rPr>
                        <a:t> &lt; 0,05</a:t>
                      </a:r>
                      <a:endParaRPr lang="en-US" sz="16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381000">
                <a:tc rowSpan="2">
                  <a:txBody>
                    <a:bodyPr/>
                    <a:lstStyle/>
                    <a:p>
                      <a:pPr marL="0" marR="0">
                        <a:lnSpc>
                          <a:spcPct val="150000"/>
                        </a:lnSpc>
                        <a:spcBef>
                          <a:spcPts val="600"/>
                        </a:spcBef>
                        <a:spcAft>
                          <a:spcPts val="0"/>
                        </a:spcAft>
                      </a:pPr>
                      <a:r>
                        <a:rPr lang="en-US" sz="1600" dirty="0">
                          <a:latin typeface="Times New Roman"/>
                          <a:ea typeface="Calibri"/>
                          <a:cs typeface="Times New Roman"/>
                        </a:rPr>
                        <a:t>HATB (mmHg)</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vi-VN" sz="1600">
                          <a:latin typeface="Times New Roman"/>
                          <a:ea typeface="Calibri"/>
                          <a:cs typeface="Times New Roman"/>
                        </a:rPr>
                        <a:t>92,7 </a:t>
                      </a:r>
                      <a:r>
                        <a:rPr lang="en-US" sz="1600">
                          <a:latin typeface="Times New Roman"/>
                          <a:ea typeface="Calibri"/>
                          <a:cs typeface="Times New Roman"/>
                        </a:rPr>
                        <a:t>±</a:t>
                      </a:r>
                      <a:r>
                        <a:rPr lang="vi-VN" sz="1600">
                          <a:latin typeface="Times New Roman"/>
                          <a:ea typeface="Calibri"/>
                          <a:cs typeface="Times New Roman"/>
                        </a:rPr>
                        <a:t> 12,1</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vi-VN" sz="1600" i="1">
                          <a:latin typeface="Times New Roman"/>
                          <a:ea typeface="Calibri"/>
                          <a:cs typeface="Times New Roman"/>
                        </a:rPr>
                        <a:t>97,4 </a:t>
                      </a:r>
                      <a:r>
                        <a:rPr lang="en-US" sz="1600" i="1">
                          <a:latin typeface="Times New Roman"/>
                          <a:ea typeface="Calibri"/>
                          <a:cs typeface="Times New Roman"/>
                        </a:rPr>
                        <a:t>±</a:t>
                      </a:r>
                      <a:r>
                        <a:rPr lang="vi-VN" sz="1600" i="1">
                          <a:latin typeface="Times New Roman"/>
                          <a:ea typeface="Calibri"/>
                          <a:cs typeface="Times New Roman"/>
                        </a:rPr>
                        <a:t> 12,6</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vi-VN" sz="1600">
                          <a:solidFill>
                            <a:schemeClr val="tx1"/>
                          </a:solidFill>
                          <a:latin typeface="Times New Roman"/>
                          <a:ea typeface="Calibri"/>
                          <a:cs typeface="Times New Roman"/>
                        </a:rPr>
                        <a:t>92,5 </a:t>
                      </a:r>
                      <a:r>
                        <a:rPr lang="en-US" sz="1600">
                          <a:solidFill>
                            <a:schemeClr val="tx1"/>
                          </a:solidFill>
                          <a:latin typeface="Times New Roman"/>
                          <a:ea typeface="Calibri"/>
                          <a:cs typeface="Times New Roman"/>
                        </a:rPr>
                        <a:t>±</a:t>
                      </a:r>
                      <a:r>
                        <a:rPr lang="vi-VN" sz="1600">
                          <a:solidFill>
                            <a:schemeClr val="tx1"/>
                          </a:solidFill>
                          <a:latin typeface="Times New Roman"/>
                          <a:ea typeface="Calibri"/>
                          <a:cs typeface="Times New Roman"/>
                        </a:rPr>
                        <a:t> 16</a:t>
                      </a:r>
                      <a:endParaRPr lang="en-US" sz="16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600"/>
                        </a:spcBef>
                        <a:spcAft>
                          <a:spcPts val="0"/>
                        </a:spcAft>
                      </a:pPr>
                      <a:r>
                        <a:rPr lang="vi-VN" sz="1600" i="1" dirty="0">
                          <a:solidFill>
                            <a:schemeClr val="tx1"/>
                          </a:solidFill>
                          <a:latin typeface="Times New Roman"/>
                          <a:ea typeface="Calibri"/>
                          <a:cs typeface="Times New Roman"/>
                        </a:rPr>
                        <a:t>105,2 </a:t>
                      </a:r>
                      <a:r>
                        <a:rPr lang="en-US" sz="1600" i="1" dirty="0">
                          <a:solidFill>
                            <a:schemeClr val="tx1"/>
                          </a:solidFill>
                          <a:latin typeface="Times New Roman"/>
                          <a:ea typeface="Calibri"/>
                          <a:cs typeface="Times New Roman"/>
                        </a:rPr>
                        <a:t>±</a:t>
                      </a:r>
                      <a:r>
                        <a:rPr lang="vi-VN" sz="1600" i="1" dirty="0">
                          <a:solidFill>
                            <a:schemeClr val="tx1"/>
                          </a:solidFill>
                          <a:latin typeface="Times New Roman"/>
                          <a:ea typeface="Calibri"/>
                          <a:cs typeface="Times New Roman"/>
                        </a:rPr>
                        <a:t> 14,7</a:t>
                      </a:r>
                      <a:endParaRPr lang="en-US" sz="16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50000"/>
                        </a:lnSpc>
                        <a:spcBef>
                          <a:spcPts val="600"/>
                        </a:spcBef>
                        <a:spcAft>
                          <a:spcPts val="0"/>
                        </a:spcAft>
                      </a:pPr>
                      <a:r>
                        <a:rPr lang="en-US" sz="1600" dirty="0">
                          <a:solidFill>
                            <a:schemeClr val="tx1"/>
                          </a:solidFill>
                          <a:latin typeface="Times New Roman"/>
                          <a:ea typeface="Calibri"/>
                          <a:cs typeface="Times New Roman"/>
                        </a:rPr>
                        <a:t>&lt; 0,05</a:t>
                      </a: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364">
                <a:tc vMerge="1">
                  <a:txBody>
                    <a:bodyPr/>
                    <a:lstStyle/>
                    <a:p>
                      <a:endParaRPr lang="en-US"/>
                    </a:p>
                  </a:txBody>
                  <a:tcPr/>
                </a:tc>
                <a:tc gridSpan="2">
                  <a:txBody>
                    <a:bodyPr/>
                    <a:lstStyle/>
                    <a:p>
                      <a:pPr marL="0" marR="0" algn="ctr">
                        <a:lnSpc>
                          <a:spcPct val="150000"/>
                        </a:lnSpc>
                        <a:spcBef>
                          <a:spcPts val="600"/>
                        </a:spcBef>
                        <a:spcAft>
                          <a:spcPts val="0"/>
                        </a:spcAft>
                      </a:pPr>
                      <a:r>
                        <a:rPr lang="en-US" sz="1600" dirty="0">
                          <a:latin typeface="Times New Roman"/>
                          <a:ea typeface="Calibri"/>
                          <a:cs typeface="Times New Roman"/>
                        </a:rPr>
                        <a:t>p</a:t>
                      </a:r>
                      <a:r>
                        <a:rPr lang="en-US" sz="1600" baseline="-25000" dirty="0">
                          <a:latin typeface="Times New Roman"/>
                          <a:ea typeface="Calibri"/>
                          <a:cs typeface="Times New Roman"/>
                        </a:rPr>
                        <a:t>1 </a:t>
                      </a:r>
                      <a:r>
                        <a:rPr lang="en-US" sz="1600" dirty="0">
                          <a:latin typeface="Times New Roman"/>
                          <a:ea typeface="Calibri"/>
                          <a:cs typeface="Times New Roman"/>
                        </a:rPr>
                        <a:t>&gt; 0,05</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50000"/>
                        </a:lnSpc>
                        <a:spcBef>
                          <a:spcPts val="600"/>
                        </a:spcBef>
                        <a:spcAft>
                          <a:spcPts val="0"/>
                        </a:spcAft>
                      </a:pPr>
                      <a:r>
                        <a:rPr lang="en-US" sz="1600" dirty="0">
                          <a:solidFill>
                            <a:schemeClr val="tx1"/>
                          </a:solidFill>
                          <a:latin typeface="Times New Roman"/>
                          <a:ea typeface="Calibri"/>
                          <a:cs typeface="Times New Roman"/>
                        </a:rPr>
                        <a:t>p</a:t>
                      </a:r>
                      <a:r>
                        <a:rPr lang="en-US" sz="1600" baseline="-25000" dirty="0">
                          <a:solidFill>
                            <a:schemeClr val="tx1"/>
                          </a:solidFill>
                          <a:latin typeface="Times New Roman"/>
                          <a:ea typeface="Calibri"/>
                          <a:cs typeface="Times New Roman"/>
                        </a:rPr>
                        <a:t>1</a:t>
                      </a:r>
                      <a:r>
                        <a:rPr lang="en-US" sz="1600" dirty="0">
                          <a:solidFill>
                            <a:schemeClr val="tx1"/>
                          </a:solidFill>
                          <a:latin typeface="Times New Roman"/>
                          <a:ea typeface="Calibri"/>
                          <a:cs typeface="Times New Roman"/>
                        </a:rPr>
                        <a:t> &lt; 0,05</a:t>
                      </a:r>
                      <a:endParaRPr lang="en-US" sz="16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bl>
          </a:graphicData>
        </a:graphic>
      </p:graphicFrame>
      <p:sp>
        <p:nvSpPr>
          <p:cNvPr id="5" name="TextBox 4"/>
          <p:cNvSpPr txBox="1"/>
          <p:nvPr/>
        </p:nvSpPr>
        <p:spPr>
          <a:xfrm>
            <a:off x="228600" y="4724400"/>
            <a:ext cx="8686800" cy="2308324"/>
          </a:xfrm>
          <a:prstGeom prst="rect">
            <a:avLst/>
          </a:prstGeom>
          <a:noFill/>
        </p:spPr>
        <p:txBody>
          <a:bodyPr wrap="square" rtlCol="0">
            <a:spAutoFit/>
          </a:bodyPr>
          <a:lstStyle/>
          <a:p>
            <a:pPr algn="just"/>
            <a:r>
              <a:rPr lang="vi-VN" sz="2400" dirty="0" smtClean="0"/>
              <a:t>Tần số tim và HATB của các bệnh nhân cai máy thất bại tăng </a:t>
            </a:r>
            <a:r>
              <a:rPr lang="en-US" sz="2400" dirty="0" smtClean="0"/>
              <a:t>        (</a:t>
            </a:r>
            <a:r>
              <a:rPr lang="en-US" sz="2400" dirty="0" smtClean="0">
                <a:latin typeface="Times New Roman"/>
                <a:ea typeface="Calibri"/>
                <a:cs typeface="Times New Roman"/>
              </a:rPr>
              <a:t>p&lt; 0,05) </a:t>
            </a:r>
            <a:r>
              <a:rPr lang="vi-VN" sz="2400" dirty="0" smtClean="0"/>
              <a:t>tại thời điểm lúc kết thúc </a:t>
            </a:r>
            <a:r>
              <a:rPr lang="en-US" sz="2400" dirty="0" smtClean="0"/>
              <a:t>CM</a:t>
            </a:r>
            <a:r>
              <a:rPr lang="vi-VN" sz="2400" dirty="0" smtClean="0"/>
              <a:t> so với thời điểm bắt đầu </a:t>
            </a:r>
            <a:r>
              <a:rPr lang="en-US" sz="2400" dirty="0" smtClean="0"/>
              <a:t>CM</a:t>
            </a:r>
            <a:endParaRPr lang="vi-VN" sz="2400" dirty="0" smtClean="0"/>
          </a:p>
          <a:p>
            <a:pPr algn="just"/>
            <a:r>
              <a:rPr lang="vi-VN" sz="2400" dirty="0" smtClean="0"/>
              <a:t>Tần số tim và HATB của các bệnh nhân cai máy thành công thấp hơn </a:t>
            </a:r>
            <a:r>
              <a:rPr lang="en-US" sz="2400" dirty="0" smtClean="0"/>
              <a:t>(p&lt;0,05)</a:t>
            </a:r>
            <a:r>
              <a:rPr lang="vi-VN" sz="2400" dirty="0" smtClean="0"/>
              <a:t> so với bệnh nhân cai máy thất bại tại thời điểm kết thúc cai máy</a:t>
            </a:r>
            <a:r>
              <a:rPr lang="en-US" sz="2400" dirty="0" smtClean="0"/>
              <a:t>.</a:t>
            </a:r>
          </a:p>
          <a:p>
            <a:pPr algn="just"/>
            <a:endParaRPr lang="en-US" sz="2400" dirty="0"/>
          </a:p>
        </p:txBody>
      </p:sp>
      <p:sp>
        <p:nvSpPr>
          <p:cNvPr id="7" name="Title 1"/>
          <p:cNvSpPr>
            <a:spLocks noGrp="1"/>
          </p:cNvSpPr>
          <p:nvPr>
            <p:ph type="title"/>
          </p:nvPr>
        </p:nvSpPr>
        <p:spPr>
          <a:xfrm>
            <a:off x="228600" y="457200"/>
            <a:ext cx="8839200" cy="551688"/>
          </a:xfrm>
        </p:spPr>
        <p:txBody>
          <a:bodyPr>
            <a:noAutofit/>
          </a:bodyPr>
          <a:lstStyle/>
          <a:p>
            <a:pPr algn="ctr"/>
            <a:r>
              <a:rPr lang="en-US" sz="3200" b="1" spc="-100" dirty="0" smtClean="0">
                <a:solidFill>
                  <a:srgbClr val="C00000"/>
                </a:solidFill>
                <a:latin typeface="Times New Roman" pitchFamily="18" charset="0"/>
                <a:cs typeface="Times New Roman" pitchFamily="18" charset="0"/>
              </a:rPr>
              <a:t>KẾT QUẢ VÀ BÀN LUẬN</a:t>
            </a:r>
            <a:endParaRPr lang="en-US" sz="3200" b="1" spc="-1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686800" cy="838200"/>
          </a:xfrm>
        </p:spPr>
        <p:txBody>
          <a:bodyPr>
            <a:normAutofit fontScale="92500" lnSpcReduction="10000"/>
          </a:bodyPr>
          <a:lstStyle/>
          <a:p>
            <a:pPr algn="just">
              <a:buNone/>
            </a:pPr>
            <a:r>
              <a:rPr lang="vi-VN" sz="2800" dirty="0" smtClean="0"/>
              <a:t>Sự khác nhau về khí máu giữa các bệnh nhân cai máy thất bại so với thành công</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xmlns="" val="707864377"/>
              </p:ext>
            </p:extLst>
          </p:nvPr>
        </p:nvGraphicFramePr>
        <p:xfrm>
          <a:off x="152400" y="1718560"/>
          <a:ext cx="8915400" cy="4711918"/>
        </p:xfrm>
        <a:graphic>
          <a:graphicData uri="http://schemas.openxmlformats.org/drawingml/2006/table">
            <a:tbl>
              <a:tblPr/>
              <a:tblGrid>
                <a:gridCol w="1230830"/>
                <a:gridCol w="1958531"/>
                <a:gridCol w="1599682"/>
                <a:gridCol w="1690624"/>
                <a:gridCol w="1690624"/>
                <a:gridCol w="745109"/>
              </a:tblGrid>
              <a:tr h="407240">
                <a:tc rowSpan="2">
                  <a:txBody>
                    <a:bodyPr/>
                    <a:lstStyle/>
                    <a:p>
                      <a:pPr marL="0" marR="0" algn="ctr">
                        <a:lnSpc>
                          <a:spcPct val="150000"/>
                        </a:lnSpc>
                        <a:spcBef>
                          <a:spcPts val="0"/>
                        </a:spcBef>
                        <a:spcAft>
                          <a:spcPts val="0"/>
                        </a:spcAft>
                      </a:pPr>
                      <a:r>
                        <a:rPr lang="en-US" sz="1800" dirty="0" err="1">
                          <a:latin typeface="Times New Roman"/>
                          <a:ea typeface="Calibri"/>
                          <a:cs typeface="Times New Roman"/>
                        </a:rPr>
                        <a:t>Khí</a:t>
                      </a:r>
                      <a:r>
                        <a:rPr lang="en-US" sz="1800" dirty="0">
                          <a:latin typeface="Times New Roman"/>
                          <a:ea typeface="Calibri"/>
                          <a:cs typeface="Times New Roman"/>
                        </a:rPr>
                        <a:t> </a:t>
                      </a:r>
                      <a:r>
                        <a:rPr lang="en-US" sz="1800" dirty="0" err="1">
                          <a:latin typeface="Times New Roman"/>
                          <a:ea typeface="Calibri"/>
                          <a:cs typeface="Times New Roman"/>
                        </a:rPr>
                        <a:t>máu</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50000"/>
                        </a:lnSpc>
                        <a:spcBef>
                          <a:spcPts val="0"/>
                        </a:spcBef>
                        <a:spcAft>
                          <a:spcPts val="0"/>
                        </a:spcAft>
                      </a:pPr>
                      <a:r>
                        <a:rPr lang="en-US" sz="1800" dirty="0" err="1">
                          <a:latin typeface="Times New Roman"/>
                          <a:ea typeface="Calibri"/>
                          <a:cs typeface="Times New Roman"/>
                        </a:rPr>
                        <a:t>Cai</a:t>
                      </a:r>
                      <a:r>
                        <a:rPr lang="en-US" sz="1800" dirty="0">
                          <a:latin typeface="Times New Roman"/>
                          <a:ea typeface="Calibri"/>
                          <a:cs typeface="Times New Roman"/>
                        </a:rPr>
                        <a:t> </a:t>
                      </a:r>
                      <a:r>
                        <a:rPr lang="en-US" sz="1800" dirty="0" err="1">
                          <a:latin typeface="Times New Roman"/>
                          <a:ea typeface="Calibri"/>
                          <a:cs typeface="Times New Roman"/>
                        </a:rPr>
                        <a:t>máy</a:t>
                      </a:r>
                      <a:r>
                        <a:rPr lang="en-US" sz="1800" dirty="0">
                          <a:latin typeface="Times New Roman"/>
                          <a:ea typeface="Calibri"/>
                          <a:cs typeface="Times New Roman"/>
                        </a:rPr>
                        <a:t> </a:t>
                      </a:r>
                      <a:r>
                        <a:rPr lang="en-US" sz="1800" dirty="0" err="1">
                          <a:latin typeface="Times New Roman"/>
                          <a:ea typeface="Calibri"/>
                          <a:cs typeface="Times New Roman"/>
                        </a:rPr>
                        <a:t>thành</a:t>
                      </a:r>
                      <a:r>
                        <a:rPr lang="en-US" sz="1800" dirty="0">
                          <a:latin typeface="Times New Roman"/>
                          <a:ea typeface="Calibri"/>
                          <a:cs typeface="Times New Roman"/>
                        </a:rPr>
                        <a:t> </a:t>
                      </a:r>
                      <a:r>
                        <a:rPr lang="en-US" sz="1800" dirty="0" smtClean="0">
                          <a:latin typeface="Times New Roman"/>
                          <a:ea typeface="Calibri"/>
                          <a:cs typeface="Times New Roman"/>
                        </a:rPr>
                        <a:t>c</a:t>
                      </a:r>
                      <a:r>
                        <a:rPr lang="vi-VN" sz="1800" dirty="0" smtClean="0">
                          <a:latin typeface="Times New Roman"/>
                          <a:ea typeface="Calibri"/>
                          <a:cs typeface="Times New Roman"/>
                        </a:rPr>
                        <a:t>ô</a:t>
                      </a:r>
                      <a:r>
                        <a:rPr lang="en-US" sz="1800" dirty="0" err="1" smtClean="0">
                          <a:latin typeface="Times New Roman"/>
                          <a:ea typeface="Calibri"/>
                          <a:cs typeface="Times New Roman"/>
                        </a:rPr>
                        <a:t>ng</a:t>
                      </a:r>
                      <a:r>
                        <a:rPr lang="en-US" sz="1800" dirty="0" smtClean="0">
                          <a:latin typeface="Times New Roman"/>
                          <a:ea typeface="Calibri"/>
                          <a:cs typeface="Times New Roman"/>
                        </a:rPr>
                        <a:t> </a:t>
                      </a:r>
                      <a:r>
                        <a:rPr lang="en-US" sz="1800" dirty="0">
                          <a:latin typeface="Times New Roman"/>
                          <a:ea typeface="Calibri"/>
                          <a:cs typeface="Times New Roman"/>
                        </a:rPr>
                        <a:t>(48 BN)</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50000"/>
                        </a:lnSpc>
                        <a:spcBef>
                          <a:spcPts val="0"/>
                        </a:spcBef>
                        <a:spcAft>
                          <a:spcPts val="0"/>
                        </a:spcAft>
                      </a:pPr>
                      <a:r>
                        <a:rPr lang="en-US" sz="1800" dirty="0" err="1">
                          <a:latin typeface="Times New Roman"/>
                          <a:ea typeface="Calibri"/>
                          <a:cs typeface="Times New Roman"/>
                        </a:rPr>
                        <a:t>Cai</a:t>
                      </a:r>
                      <a:r>
                        <a:rPr lang="en-US" sz="1800" dirty="0">
                          <a:latin typeface="Times New Roman"/>
                          <a:ea typeface="Calibri"/>
                          <a:cs typeface="Times New Roman"/>
                        </a:rPr>
                        <a:t> </a:t>
                      </a:r>
                      <a:r>
                        <a:rPr lang="en-US" sz="1800" dirty="0" err="1">
                          <a:latin typeface="Times New Roman"/>
                          <a:ea typeface="Calibri"/>
                          <a:cs typeface="Times New Roman"/>
                        </a:rPr>
                        <a:t>máy</a:t>
                      </a:r>
                      <a:r>
                        <a:rPr lang="en-US" sz="1800" dirty="0">
                          <a:latin typeface="Times New Roman"/>
                          <a:ea typeface="Calibri"/>
                          <a:cs typeface="Times New Roman"/>
                        </a:rPr>
                        <a:t> </a:t>
                      </a:r>
                      <a:r>
                        <a:rPr lang="en-US" sz="1800" dirty="0" err="1">
                          <a:latin typeface="Times New Roman"/>
                          <a:ea typeface="Calibri"/>
                          <a:cs typeface="Times New Roman"/>
                        </a:rPr>
                        <a:t>thất</a:t>
                      </a:r>
                      <a:r>
                        <a:rPr lang="en-US" sz="1800" dirty="0">
                          <a:latin typeface="Times New Roman"/>
                          <a:ea typeface="Calibri"/>
                          <a:cs typeface="Times New Roman"/>
                        </a:rPr>
                        <a:t> </a:t>
                      </a:r>
                      <a:r>
                        <a:rPr lang="en-US" sz="1800" dirty="0" err="1">
                          <a:latin typeface="Times New Roman"/>
                          <a:ea typeface="Calibri"/>
                          <a:cs typeface="Times New Roman"/>
                        </a:rPr>
                        <a:t>bại</a:t>
                      </a:r>
                      <a:r>
                        <a:rPr lang="en-US" sz="1800" dirty="0">
                          <a:latin typeface="Times New Roman"/>
                          <a:ea typeface="Calibri"/>
                          <a:cs typeface="Times New Roman"/>
                        </a:rPr>
                        <a:t> (12 BN)</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rowSpan="2">
                  <a:txBody>
                    <a:bodyPr/>
                    <a:lstStyle/>
                    <a:p>
                      <a:pPr marL="0" marR="0" algn="ctr">
                        <a:lnSpc>
                          <a:spcPct val="150000"/>
                        </a:lnSpc>
                        <a:spcBef>
                          <a:spcPts val="0"/>
                        </a:spcBef>
                        <a:spcAft>
                          <a:spcPts val="0"/>
                        </a:spcAft>
                      </a:pPr>
                      <a:r>
                        <a:rPr lang="en-US" sz="1800">
                          <a:latin typeface="Times New Roman"/>
                          <a:ea typeface="Calibri"/>
                          <a:cs typeface="Times New Roman"/>
                        </a:rPr>
                        <a:t>p</a:t>
                      </a:r>
                      <a:r>
                        <a:rPr lang="en-US" sz="1800" baseline="-25000">
                          <a:latin typeface="Times New Roman"/>
                          <a:ea typeface="Calibri"/>
                          <a:cs typeface="Times New Roman"/>
                        </a:rPr>
                        <a:t>2</a:t>
                      </a:r>
                      <a:endParaRPr lang="en-US" sz="1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3247">
                <a:tc vMerge="1">
                  <a:txBody>
                    <a:bodyPr/>
                    <a:lstStyle/>
                    <a:p>
                      <a:endParaRPr lang="en-US"/>
                    </a:p>
                  </a:txBody>
                  <a:tcPr/>
                </a:tc>
                <a:tc>
                  <a:txBody>
                    <a:bodyPr/>
                    <a:lstStyle/>
                    <a:p>
                      <a:pPr marL="0" marR="0" algn="ctr">
                        <a:lnSpc>
                          <a:spcPct val="150000"/>
                        </a:lnSpc>
                        <a:spcBef>
                          <a:spcPts val="0"/>
                        </a:spcBef>
                        <a:spcAft>
                          <a:spcPts val="0"/>
                        </a:spcAft>
                      </a:pPr>
                      <a:r>
                        <a:rPr lang="en-US" sz="1800" dirty="0" err="1">
                          <a:latin typeface="Times New Roman"/>
                          <a:ea typeface="Calibri"/>
                          <a:cs typeface="Times New Roman"/>
                        </a:rPr>
                        <a:t>Ngay</a:t>
                      </a:r>
                      <a:r>
                        <a:rPr lang="en-US" sz="1800" dirty="0">
                          <a:latin typeface="Times New Roman"/>
                          <a:ea typeface="Calibri"/>
                          <a:cs typeface="Times New Roman"/>
                        </a:rPr>
                        <a:t> </a:t>
                      </a:r>
                      <a:r>
                        <a:rPr lang="en-US" sz="1800" dirty="0" err="1">
                          <a:latin typeface="Times New Roman"/>
                          <a:ea typeface="Calibri"/>
                          <a:cs typeface="Times New Roman"/>
                        </a:rPr>
                        <a:t>lúc</a:t>
                      </a:r>
                      <a:r>
                        <a:rPr lang="en-US" sz="1800" dirty="0">
                          <a:latin typeface="Times New Roman"/>
                          <a:ea typeface="Calibri"/>
                          <a:cs typeface="Times New Roman"/>
                        </a:rPr>
                        <a:t> </a:t>
                      </a:r>
                      <a:r>
                        <a:rPr lang="en-US" sz="1800" dirty="0" err="1">
                          <a:latin typeface="Times New Roman"/>
                          <a:ea typeface="Calibri"/>
                          <a:cs typeface="Times New Roman"/>
                        </a:rPr>
                        <a:t>bắt</a:t>
                      </a:r>
                      <a:r>
                        <a:rPr lang="en-US" sz="1800" dirty="0">
                          <a:latin typeface="Times New Roman"/>
                          <a:ea typeface="Calibri"/>
                          <a:cs typeface="Times New Roman"/>
                        </a:rPr>
                        <a:t> </a:t>
                      </a:r>
                      <a:r>
                        <a:rPr lang="en-US" sz="1800" dirty="0" err="1">
                          <a:latin typeface="Times New Roman"/>
                          <a:ea typeface="Calibri"/>
                          <a:cs typeface="Times New Roman"/>
                        </a:rPr>
                        <a:t>đầu</a:t>
                      </a:r>
                      <a:r>
                        <a:rPr lang="en-US" sz="1800" dirty="0">
                          <a:latin typeface="Times New Roman"/>
                          <a:ea typeface="Calibri"/>
                          <a:cs typeface="Times New Roman"/>
                        </a:rPr>
                        <a:t> </a:t>
                      </a:r>
                      <a:r>
                        <a:rPr lang="en-US" sz="1800" dirty="0" err="1">
                          <a:latin typeface="Times New Roman"/>
                          <a:ea typeface="Calibri"/>
                          <a:cs typeface="Times New Roman"/>
                        </a:rPr>
                        <a:t>cai</a:t>
                      </a:r>
                      <a:r>
                        <a:rPr lang="en-US" sz="1800" dirty="0">
                          <a:latin typeface="Times New Roman"/>
                          <a:ea typeface="Calibri"/>
                          <a:cs typeface="Times New Roman"/>
                        </a:rPr>
                        <a:t>*</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800" i="1" dirty="0" err="1">
                          <a:latin typeface="Times New Roman"/>
                          <a:ea typeface="Calibri"/>
                          <a:cs typeface="Times New Roman"/>
                        </a:rPr>
                        <a:t>Ngay</a:t>
                      </a:r>
                      <a:r>
                        <a:rPr lang="en-US" sz="1800" i="1" dirty="0">
                          <a:latin typeface="Times New Roman"/>
                          <a:ea typeface="Calibri"/>
                          <a:cs typeface="Times New Roman"/>
                        </a:rPr>
                        <a:t> </a:t>
                      </a:r>
                      <a:r>
                        <a:rPr lang="en-US" sz="1800" i="1" dirty="0" err="1">
                          <a:latin typeface="Times New Roman"/>
                          <a:ea typeface="Calibri"/>
                          <a:cs typeface="Times New Roman"/>
                        </a:rPr>
                        <a:t>lúc</a:t>
                      </a:r>
                      <a:r>
                        <a:rPr lang="en-US" sz="1800" i="1" dirty="0">
                          <a:latin typeface="Times New Roman"/>
                          <a:ea typeface="Calibri"/>
                          <a:cs typeface="Times New Roman"/>
                        </a:rPr>
                        <a:t> </a:t>
                      </a:r>
                      <a:r>
                        <a:rPr lang="en-US" sz="1800" i="1" dirty="0" err="1">
                          <a:latin typeface="Times New Roman"/>
                          <a:ea typeface="Calibri"/>
                          <a:cs typeface="Times New Roman"/>
                        </a:rPr>
                        <a:t>kết</a:t>
                      </a:r>
                      <a:r>
                        <a:rPr lang="en-US" sz="1800" i="1" dirty="0">
                          <a:latin typeface="Times New Roman"/>
                          <a:ea typeface="Calibri"/>
                          <a:cs typeface="Times New Roman"/>
                        </a:rPr>
                        <a:t> </a:t>
                      </a:r>
                      <a:r>
                        <a:rPr lang="en-US" sz="1800" i="1" dirty="0" err="1">
                          <a:latin typeface="Times New Roman"/>
                          <a:ea typeface="Calibri"/>
                          <a:cs typeface="Times New Roman"/>
                        </a:rPr>
                        <a:t>thúc</a:t>
                      </a:r>
                      <a:r>
                        <a:rPr lang="en-US" sz="1800" i="1" dirty="0">
                          <a:latin typeface="Times New Roman"/>
                          <a:ea typeface="Calibri"/>
                          <a:cs typeface="Times New Roman"/>
                        </a:rPr>
                        <a:t> </a:t>
                      </a:r>
                      <a:r>
                        <a:rPr lang="en-US" sz="1800" i="1" dirty="0" err="1">
                          <a:latin typeface="Times New Roman"/>
                          <a:ea typeface="Calibri"/>
                          <a:cs typeface="Times New Roman"/>
                        </a:rPr>
                        <a:t>cai</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a:latin typeface="Times New Roman"/>
                          <a:ea typeface="Calibri"/>
                          <a:cs typeface="Times New Roman"/>
                        </a:rPr>
                        <a:t>Ngay lúc bắt đầu cai*</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800" i="1">
                          <a:latin typeface="Times New Roman"/>
                          <a:ea typeface="Calibri"/>
                          <a:cs typeface="Times New Roman"/>
                        </a:rPr>
                        <a:t>Ngay lúc kết thúc cai</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407240">
                <a:tc rowSpan="2">
                  <a:txBody>
                    <a:bodyPr/>
                    <a:lstStyle/>
                    <a:p>
                      <a:pPr marL="0" marR="0" algn="ctr">
                        <a:lnSpc>
                          <a:spcPct val="150000"/>
                        </a:lnSpc>
                        <a:spcBef>
                          <a:spcPts val="400"/>
                        </a:spcBef>
                        <a:spcAft>
                          <a:spcPts val="0"/>
                        </a:spcAft>
                      </a:pPr>
                      <a:r>
                        <a:rPr lang="en-US" sz="1800">
                          <a:latin typeface="Times New Roman"/>
                          <a:ea typeface="Calibri"/>
                          <a:cs typeface="Times New Roman"/>
                        </a:rPr>
                        <a:t>pH</a:t>
                      </a:r>
                      <a:endParaRPr lang="en-US" sz="1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400"/>
                        </a:spcBef>
                        <a:spcAft>
                          <a:spcPts val="0"/>
                        </a:spcAft>
                      </a:pPr>
                      <a:r>
                        <a:rPr lang="vi-VN" sz="1800">
                          <a:latin typeface="Times New Roman"/>
                          <a:ea typeface="Calibri"/>
                          <a:cs typeface="Times New Roman"/>
                        </a:rPr>
                        <a:t>7,55 </a:t>
                      </a:r>
                      <a:r>
                        <a:rPr lang="en-US" sz="1800">
                          <a:latin typeface="Times New Roman"/>
                          <a:ea typeface="Calibri"/>
                          <a:cs typeface="Times New Roman"/>
                        </a:rPr>
                        <a:t>±</a:t>
                      </a:r>
                      <a:r>
                        <a:rPr lang="vi-VN" sz="1800">
                          <a:latin typeface="Times New Roman"/>
                          <a:ea typeface="Calibri"/>
                          <a:cs typeface="Times New Roman"/>
                        </a:rPr>
                        <a:t> 0,4</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400"/>
                        </a:spcBef>
                        <a:spcAft>
                          <a:spcPts val="0"/>
                        </a:spcAft>
                      </a:pPr>
                      <a:r>
                        <a:rPr lang="vi-VN" sz="1800" i="1">
                          <a:latin typeface="Times New Roman"/>
                          <a:ea typeface="Calibri"/>
                          <a:cs typeface="Times New Roman"/>
                        </a:rPr>
                        <a:t>7,53</a:t>
                      </a:r>
                      <a:r>
                        <a:rPr lang="en-US" sz="1800" i="1">
                          <a:latin typeface="Times New Roman"/>
                          <a:ea typeface="Calibri"/>
                          <a:cs typeface="Times New Roman"/>
                        </a:rPr>
                        <a:t> ±</a:t>
                      </a:r>
                      <a:r>
                        <a:rPr lang="vi-VN" sz="1800" i="1">
                          <a:latin typeface="Times New Roman"/>
                          <a:ea typeface="Calibri"/>
                          <a:cs typeface="Times New Roman"/>
                        </a:rPr>
                        <a:t> 0,03</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400"/>
                        </a:spcBef>
                        <a:spcAft>
                          <a:spcPts val="0"/>
                        </a:spcAft>
                      </a:pPr>
                      <a:r>
                        <a:rPr lang="vi-VN" sz="1800" dirty="0">
                          <a:latin typeface="Times New Roman"/>
                          <a:ea typeface="Calibri"/>
                          <a:cs typeface="Times New Roman"/>
                        </a:rPr>
                        <a:t>7,54 </a:t>
                      </a:r>
                      <a:r>
                        <a:rPr lang="en-US" sz="1800" dirty="0">
                          <a:latin typeface="Times New Roman"/>
                          <a:ea typeface="Calibri"/>
                          <a:cs typeface="Times New Roman"/>
                        </a:rPr>
                        <a:t>±</a:t>
                      </a:r>
                      <a:r>
                        <a:rPr lang="vi-VN" sz="1800" dirty="0">
                          <a:latin typeface="Times New Roman"/>
                          <a:ea typeface="Calibri"/>
                          <a:cs typeface="Times New Roman"/>
                        </a:rPr>
                        <a:t> </a:t>
                      </a:r>
                      <a:r>
                        <a:rPr lang="vi-VN" sz="1800" dirty="0">
                          <a:solidFill>
                            <a:schemeClr val="tx1"/>
                          </a:solidFill>
                          <a:latin typeface="Times New Roman"/>
                          <a:ea typeface="Calibri"/>
                          <a:cs typeface="Times New Roman"/>
                        </a:rPr>
                        <a:t>0,3</a:t>
                      </a:r>
                      <a:endParaRPr lang="en-US" sz="18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400"/>
                        </a:spcBef>
                        <a:spcAft>
                          <a:spcPts val="0"/>
                        </a:spcAft>
                      </a:pPr>
                      <a:r>
                        <a:rPr lang="vi-VN" sz="1800" i="1">
                          <a:latin typeface="Times New Roman"/>
                          <a:ea typeface="Calibri"/>
                          <a:cs typeface="Times New Roman"/>
                        </a:rPr>
                        <a:t>7,5 </a:t>
                      </a:r>
                      <a:r>
                        <a:rPr lang="en-US" sz="1800" i="1">
                          <a:latin typeface="Times New Roman"/>
                          <a:ea typeface="Calibri"/>
                          <a:cs typeface="Times New Roman"/>
                        </a:rPr>
                        <a:t>±</a:t>
                      </a:r>
                      <a:r>
                        <a:rPr lang="vi-VN" sz="1800" i="1">
                          <a:latin typeface="Times New Roman"/>
                          <a:ea typeface="Calibri"/>
                          <a:cs typeface="Times New Roman"/>
                        </a:rPr>
                        <a:t> 0,14</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50000"/>
                        </a:lnSpc>
                        <a:spcBef>
                          <a:spcPts val="400"/>
                        </a:spcBef>
                        <a:spcAft>
                          <a:spcPts val="0"/>
                        </a:spcAft>
                      </a:pPr>
                      <a:r>
                        <a:rPr lang="en-US" sz="1800">
                          <a:solidFill>
                            <a:schemeClr val="tx1"/>
                          </a:solidFill>
                          <a:latin typeface="Times New Roman"/>
                          <a:ea typeface="Calibri"/>
                          <a:cs typeface="Times New Roman"/>
                        </a:rPr>
                        <a:t>&gt; 0,05</a:t>
                      </a:r>
                      <a:endParaRPr lang="en-US" sz="180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240">
                <a:tc vMerge="1">
                  <a:txBody>
                    <a:bodyPr/>
                    <a:lstStyle/>
                    <a:p>
                      <a:endParaRPr lang="en-US"/>
                    </a:p>
                  </a:txBody>
                  <a:tcPr/>
                </a:tc>
                <a:tc gridSpan="2">
                  <a:txBody>
                    <a:bodyPr/>
                    <a:lstStyle/>
                    <a:p>
                      <a:pPr marL="0" marR="0" algn="ctr">
                        <a:lnSpc>
                          <a:spcPct val="150000"/>
                        </a:lnSpc>
                        <a:spcBef>
                          <a:spcPts val="400"/>
                        </a:spcBef>
                        <a:spcAft>
                          <a:spcPts val="0"/>
                        </a:spcAft>
                      </a:pPr>
                      <a:r>
                        <a:rPr lang="en-US" sz="1800">
                          <a:latin typeface="Times New Roman"/>
                          <a:ea typeface="Calibri"/>
                          <a:cs typeface="Times New Roman"/>
                        </a:rPr>
                        <a:t>p</a:t>
                      </a:r>
                      <a:r>
                        <a:rPr lang="en-US" sz="1800" baseline="-25000">
                          <a:latin typeface="Times New Roman"/>
                          <a:ea typeface="Calibri"/>
                          <a:cs typeface="Times New Roman"/>
                        </a:rPr>
                        <a:t>1 </a:t>
                      </a:r>
                      <a:r>
                        <a:rPr lang="en-US" sz="1800">
                          <a:latin typeface="Times New Roman"/>
                          <a:ea typeface="Calibri"/>
                          <a:cs typeface="Times New Roman"/>
                        </a:rPr>
                        <a:t>&gt; 0,05</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50000"/>
                        </a:lnSpc>
                        <a:spcBef>
                          <a:spcPts val="400"/>
                        </a:spcBef>
                        <a:spcAft>
                          <a:spcPts val="0"/>
                        </a:spcAft>
                      </a:pPr>
                      <a:r>
                        <a:rPr lang="en-US" sz="1800" dirty="0">
                          <a:solidFill>
                            <a:schemeClr val="tx1"/>
                          </a:solidFill>
                          <a:latin typeface="Times New Roman"/>
                          <a:ea typeface="Calibri"/>
                          <a:cs typeface="Times New Roman"/>
                        </a:rPr>
                        <a:t>p</a:t>
                      </a:r>
                      <a:r>
                        <a:rPr lang="en-US" sz="1800" baseline="-25000" dirty="0">
                          <a:solidFill>
                            <a:schemeClr val="tx1"/>
                          </a:solidFill>
                          <a:latin typeface="Times New Roman"/>
                          <a:ea typeface="Calibri"/>
                          <a:cs typeface="Times New Roman"/>
                        </a:rPr>
                        <a:t>1 </a:t>
                      </a:r>
                      <a:r>
                        <a:rPr lang="en-US" sz="1800" dirty="0">
                          <a:solidFill>
                            <a:schemeClr val="tx1"/>
                          </a:solidFill>
                          <a:latin typeface="Times New Roman"/>
                          <a:ea typeface="Calibri"/>
                          <a:cs typeface="Times New Roman"/>
                        </a:rPr>
                        <a:t>&gt; 0,05</a:t>
                      </a:r>
                      <a:endParaRPr lang="en-US" sz="18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407240">
                <a:tc rowSpan="2">
                  <a:txBody>
                    <a:bodyPr/>
                    <a:lstStyle/>
                    <a:p>
                      <a:pPr marL="0" marR="0" algn="ctr">
                        <a:lnSpc>
                          <a:spcPct val="150000"/>
                        </a:lnSpc>
                        <a:spcBef>
                          <a:spcPts val="400"/>
                        </a:spcBef>
                        <a:spcAft>
                          <a:spcPts val="0"/>
                        </a:spcAft>
                      </a:pPr>
                      <a:r>
                        <a:rPr lang="en-US" sz="1800">
                          <a:latin typeface="Times New Roman"/>
                          <a:ea typeface="Calibri"/>
                          <a:cs typeface="Times New Roman"/>
                        </a:rPr>
                        <a:t>PaO</a:t>
                      </a:r>
                      <a:r>
                        <a:rPr lang="en-US" sz="1800" baseline="-25000">
                          <a:latin typeface="Times New Roman"/>
                          <a:ea typeface="Calibri"/>
                          <a:cs typeface="Times New Roman"/>
                        </a:rPr>
                        <a:t>2</a:t>
                      </a:r>
                      <a:r>
                        <a:rPr lang="en-US" sz="1800">
                          <a:latin typeface="Times New Roman"/>
                          <a:ea typeface="Calibri"/>
                          <a:cs typeface="Times New Roman"/>
                        </a:rPr>
                        <a:t> (mmHg)</a:t>
                      </a:r>
                      <a:endParaRPr lang="en-US" sz="1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400"/>
                        </a:spcBef>
                        <a:spcAft>
                          <a:spcPts val="0"/>
                        </a:spcAft>
                      </a:pPr>
                      <a:r>
                        <a:rPr lang="vi-VN" sz="1800">
                          <a:latin typeface="Times New Roman"/>
                          <a:ea typeface="Calibri"/>
                          <a:cs typeface="Times New Roman"/>
                        </a:rPr>
                        <a:t>155,3 </a:t>
                      </a:r>
                      <a:r>
                        <a:rPr lang="en-US" sz="1800">
                          <a:latin typeface="Times New Roman"/>
                          <a:ea typeface="Calibri"/>
                          <a:cs typeface="Times New Roman"/>
                        </a:rPr>
                        <a:t>±</a:t>
                      </a:r>
                      <a:r>
                        <a:rPr lang="vi-VN" sz="1800">
                          <a:latin typeface="Times New Roman"/>
                          <a:ea typeface="Calibri"/>
                          <a:cs typeface="Times New Roman"/>
                        </a:rPr>
                        <a:t> 13,4</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400"/>
                        </a:spcBef>
                        <a:spcAft>
                          <a:spcPts val="0"/>
                        </a:spcAft>
                      </a:pPr>
                      <a:r>
                        <a:rPr lang="vi-VN" sz="1800" i="1">
                          <a:latin typeface="Times New Roman"/>
                          <a:ea typeface="Calibri"/>
                          <a:cs typeface="Times New Roman"/>
                        </a:rPr>
                        <a:t>139 </a:t>
                      </a:r>
                      <a:r>
                        <a:rPr lang="en-US" sz="1800" i="1">
                          <a:latin typeface="Times New Roman"/>
                          <a:ea typeface="Calibri"/>
                          <a:cs typeface="Times New Roman"/>
                        </a:rPr>
                        <a:t>±</a:t>
                      </a:r>
                      <a:r>
                        <a:rPr lang="vi-VN" sz="1800" i="1">
                          <a:latin typeface="Times New Roman"/>
                          <a:ea typeface="Calibri"/>
                          <a:cs typeface="Times New Roman"/>
                        </a:rPr>
                        <a:t> 25,3</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400"/>
                        </a:spcBef>
                        <a:spcAft>
                          <a:spcPts val="0"/>
                        </a:spcAft>
                      </a:pPr>
                      <a:r>
                        <a:rPr lang="vi-VN" sz="1800" dirty="0">
                          <a:solidFill>
                            <a:schemeClr val="tx1"/>
                          </a:solidFill>
                          <a:latin typeface="Times New Roman"/>
                          <a:ea typeface="Calibri"/>
                          <a:cs typeface="Times New Roman"/>
                        </a:rPr>
                        <a:t>162,7 </a:t>
                      </a:r>
                      <a:r>
                        <a:rPr lang="en-US" sz="1800" dirty="0">
                          <a:solidFill>
                            <a:schemeClr val="tx1"/>
                          </a:solidFill>
                          <a:latin typeface="Times New Roman"/>
                          <a:ea typeface="Calibri"/>
                          <a:cs typeface="Times New Roman"/>
                        </a:rPr>
                        <a:t>±</a:t>
                      </a:r>
                      <a:r>
                        <a:rPr lang="vi-VN" sz="1800" dirty="0">
                          <a:solidFill>
                            <a:schemeClr val="tx1"/>
                          </a:solidFill>
                          <a:latin typeface="Times New Roman"/>
                          <a:ea typeface="Calibri"/>
                          <a:cs typeface="Times New Roman"/>
                        </a:rPr>
                        <a:t> 20,8</a:t>
                      </a:r>
                      <a:endParaRPr lang="en-US" sz="18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400"/>
                        </a:spcBef>
                        <a:spcAft>
                          <a:spcPts val="0"/>
                        </a:spcAft>
                      </a:pPr>
                      <a:r>
                        <a:rPr lang="vi-VN" sz="1800" i="1" dirty="0">
                          <a:solidFill>
                            <a:schemeClr val="tx1"/>
                          </a:solidFill>
                          <a:latin typeface="Times New Roman"/>
                          <a:ea typeface="Calibri"/>
                          <a:cs typeface="Times New Roman"/>
                        </a:rPr>
                        <a:t>115 </a:t>
                      </a:r>
                      <a:r>
                        <a:rPr lang="en-US" sz="1800" i="1" dirty="0">
                          <a:solidFill>
                            <a:schemeClr val="tx1"/>
                          </a:solidFill>
                          <a:latin typeface="Times New Roman"/>
                          <a:ea typeface="Calibri"/>
                          <a:cs typeface="Times New Roman"/>
                        </a:rPr>
                        <a:t>±</a:t>
                      </a:r>
                      <a:r>
                        <a:rPr lang="vi-VN" sz="1800" i="1" dirty="0">
                          <a:solidFill>
                            <a:schemeClr val="tx1"/>
                          </a:solidFill>
                          <a:latin typeface="Times New Roman"/>
                          <a:ea typeface="Calibri"/>
                          <a:cs typeface="Times New Roman"/>
                        </a:rPr>
                        <a:t> 19,3</a:t>
                      </a:r>
                      <a:endParaRPr lang="en-US" sz="18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50000"/>
                        </a:lnSpc>
                        <a:spcBef>
                          <a:spcPts val="400"/>
                        </a:spcBef>
                        <a:spcAft>
                          <a:spcPts val="0"/>
                        </a:spcAft>
                      </a:pPr>
                      <a:r>
                        <a:rPr lang="vi-VN" sz="1800" dirty="0">
                          <a:solidFill>
                            <a:schemeClr val="tx1"/>
                          </a:solidFill>
                          <a:latin typeface="Times New Roman"/>
                          <a:ea typeface="Calibri"/>
                          <a:cs typeface="Times New Roman"/>
                        </a:rPr>
                        <a:t>&lt; </a:t>
                      </a:r>
                      <a:r>
                        <a:rPr lang="en-US" sz="1800" dirty="0">
                          <a:solidFill>
                            <a:schemeClr val="tx1"/>
                          </a:solidFill>
                          <a:latin typeface="Times New Roman"/>
                          <a:ea typeface="Calibri"/>
                          <a:cs typeface="Times New Roman"/>
                        </a:rPr>
                        <a:t>0,05</a:t>
                      </a:r>
                      <a:endParaRPr lang="en-US" sz="18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007">
                <a:tc vMerge="1">
                  <a:txBody>
                    <a:bodyPr/>
                    <a:lstStyle/>
                    <a:p>
                      <a:endParaRPr lang="en-US"/>
                    </a:p>
                  </a:txBody>
                  <a:tcPr/>
                </a:tc>
                <a:tc gridSpan="2">
                  <a:txBody>
                    <a:bodyPr/>
                    <a:lstStyle/>
                    <a:p>
                      <a:pPr marL="0" marR="0" algn="ctr">
                        <a:lnSpc>
                          <a:spcPct val="150000"/>
                        </a:lnSpc>
                        <a:spcBef>
                          <a:spcPts val="400"/>
                        </a:spcBef>
                        <a:spcAft>
                          <a:spcPts val="0"/>
                        </a:spcAft>
                      </a:pPr>
                      <a:r>
                        <a:rPr lang="en-US" sz="1800">
                          <a:latin typeface="Times New Roman"/>
                          <a:ea typeface="Calibri"/>
                          <a:cs typeface="Times New Roman"/>
                        </a:rPr>
                        <a:t>p</a:t>
                      </a:r>
                      <a:r>
                        <a:rPr lang="en-US" sz="1800" baseline="-25000">
                          <a:latin typeface="Times New Roman"/>
                          <a:ea typeface="Calibri"/>
                          <a:cs typeface="Times New Roman"/>
                        </a:rPr>
                        <a:t>1 </a:t>
                      </a:r>
                      <a:r>
                        <a:rPr lang="en-US" sz="1800">
                          <a:latin typeface="Times New Roman"/>
                          <a:ea typeface="Calibri"/>
                          <a:cs typeface="Times New Roman"/>
                        </a:rPr>
                        <a:t>&gt; 0,05</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50000"/>
                        </a:lnSpc>
                        <a:spcBef>
                          <a:spcPts val="400"/>
                        </a:spcBef>
                        <a:spcAft>
                          <a:spcPts val="0"/>
                        </a:spcAft>
                      </a:pPr>
                      <a:r>
                        <a:rPr lang="en-US" sz="1800" dirty="0">
                          <a:solidFill>
                            <a:schemeClr val="tx1"/>
                          </a:solidFill>
                          <a:latin typeface="Times New Roman"/>
                          <a:ea typeface="Calibri"/>
                          <a:cs typeface="Times New Roman"/>
                        </a:rPr>
                        <a:t>p</a:t>
                      </a:r>
                      <a:r>
                        <a:rPr lang="en-US" sz="1800" baseline="-25000" dirty="0">
                          <a:solidFill>
                            <a:schemeClr val="tx1"/>
                          </a:solidFill>
                          <a:latin typeface="Times New Roman"/>
                          <a:ea typeface="Calibri"/>
                          <a:cs typeface="Times New Roman"/>
                        </a:rPr>
                        <a:t>1</a:t>
                      </a:r>
                      <a:r>
                        <a:rPr lang="en-US" sz="1800" dirty="0">
                          <a:solidFill>
                            <a:schemeClr val="tx1"/>
                          </a:solidFill>
                          <a:latin typeface="Times New Roman"/>
                          <a:ea typeface="Calibri"/>
                          <a:cs typeface="Times New Roman"/>
                        </a:rPr>
                        <a:t> &lt; 0,05</a:t>
                      </a:r>
                      <a:endParaRPr lang="en-US" sz="18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407240">
                <a:tc rowSpan="2">
                  <a:txBody>
                    <a:bodyPr/>
                    <a:lstStyle/>
                    <a:p>
                      <a:pPr marL="0" marR="0" algn="ctr">
                        <a:lnSpc>
                          <a:spcPct val="150000"/>
                        </a:lnSpc>
                        <a:spcBef>
                          <a:spcPts val="400"/>
                        </a:spcBef>
                        <a:spcAft>
                          <a:spcPts val="0"/>
                        </a:spcAft>
                      </a:pPr>
                      <a:r>
                        <a:rPr lang="en-US" sz="1800">
                          <a:latin typeface="Times New Roman"/>
                          <a:ea typeface="Calibri"/>
                          <a:cs typeface="Times New Roman"/>
                        </a:rPr>
                        <a:t>PaO</a:t>
                      </a:r>
                      <a:r>
                        <a:rPr lang="en-US" sz="1800" baseline="-25000">
                          <a:latin typeface="Times New Roman"/>
                          <a:ea typeface="Calibri"/>
                          <a:cs typeface="Times New Roman"/>
                        </a:rPr>
                        <a:t>2</a:t>
                      </a:r>
                      <a:r>
                        <a:rPr lang="en-US" sz="1800">
                          <a:latin typeface="Times New Roman"/>
                          <a:ea typeface="Calibri"/>
                          <a:cs typeface="Times New Roman"/>
                        </a:rPr>
                        <a:t>/FiO</a:t>
                      </a:r>
                      <a:r>
                        <a:rPr lang="en-US" sz="1800" baseline="-25000">
                          <a:latin typeface="Times New Roman"/>
                          <a:ea typeface="Calibri"/>
                          <a:cs typeface="Times New Roman"/>
                        </a:rPr>
                        <a:t>2</a:t>
                      </a:r>
                      <a:endParaRPr lang="en-US" sz="1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400"/>
                        </a:spcBef>
                        <a:spcAft>
                          <a:spcPts val="0"/>
                        </a:spcAft>
                      </a:pPr>
                      <a:r>
                        <a:rPr lang="vi-VN" sz="1800">
                          <a:latin typeface="Times New Roman"/>
                          <a:ea typeface="Calibri"/>
                          <a:cs typeface="Times New Roman"/>
                        </a:rPr>
                        <a:t>333,5 </a:t>
                      </a:r>
                      <a:r>
                        <a:rPr lang="en-US" sz="1800">
                          <a:latin typeface="Times New Roman"/>
                          <a:ea typeface="Calibri"/>
                          <a:cs typeface="Times New Roman"/>
                        </a:rPr>
                        <a:t>±</a:t>
                      </a:r>
                      <a:r>
                        <a:rPr lang="vi-VN" sz="1800">
                          <a:latin typeface="Times New Roman"/>
                          <a:ea typeface="Calibri"/>
                          <a:cs typeface="Times New Roman"/>
                        </a:rPr>
                        <a:t> 11,5</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400"/>
                        </a:spcBef>
                        <a:spcAft>
                          <a:spcPts val="0"/>
                        </a:spcAft>
                      </a:pPr>
                      <a:r>
                        <a:rPr lang="vi-VN" sz="1800" i="1" dirty="0">
                          <a:latin typeface="Times New Roman"/>
                          <a:ea typeface="Calibri"/>
                          <a:cs typeface="Times New Roman"/>
                        </a:rPr>
                        <a:t>325 </a:t>
                      </a:r>
                      <a:r>
                        <a:rPr lang="en-US" sz="1800" i="1" dirty="0">
                          <a:latin typeface="Times New Roman"/>
                          <a:ea typeface="Calibri"/>
                          <a:cs typeface="Times New Roman"/>
                        </a:rPr>
                        <a:t>±</a:t>
                      </a:r>
                      <a:r>
                        <a:rPr lang="vi-VN" sz="1800" i="1" dirty="0">
                          <a:latin typeface="Times New Roman"/>
                          <a:ea typeface="Calibri"/>
                          <a:cs typeface="Times New Roman"/>
                        </a:rPr>
                        <a:t> 107</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400"/>
                        </a:spcBef>
                        <a:spcAft>
                          <a:spcPts val="0"/>
                        </a:spcAft>
                      </a:pPr>
                      <a:r>
                        <a:rPr lang="vi-VN" sz="1800">
                          <a:latin typeface="Times New Roman"/>
                          <a:ea typeface="Calibri"/>
                          <a:cs typeface="Times New Roman"/>
                        </a:rPr>
                        <a:t>353,2</a:t>
                      </a:r>
                      <a:r>
                        <a:rPr lang="en-US" sz="1800">
                          <a:latin typeface="Times New Roman"/>
                          <a:ea typeface="Calibri"/>
                          <a:cs typeface="Times New Roman"/>
                        </a:rPr>
                        <a:t>±</a:t>
                      </a:r>
                      <a:r>
                        <a:rPr lang="vi-VN" sz="1800">
                          <a:latin typeface="Times New Roman"/>
                          <a:ea typeface="Calibri"/>
                          <a:cs typeface="Times New Roman"/>
                        </a:rPr>
                        <a:t>113,6</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400"/>
                        </a:spcBef>
                        <a:spcAft>
                          <a:spcPts val="0"/>
                        </a:spcAft>
                      </a:pPr>
                      <a:r>
                        <a:rPr lang="vi-VN" sz="1800" i="1" dirty="0">
                          <a:latin typeface="Times New Roman"/>
                          <a:ea typeface="Calibri"/>
                          <a:cs typeface="Times New Roman"/>
                        </a:rPr>
                        <a:t>264,5 </a:t>
                      </a:r>
                      <a:r>
                        <a:rPr lang="en-US" sz="1800" i="1" dirty="0">
                          <a:latin typeface="Times New Roman"/>
                          <a:ea typeface="Calibri"/>
                          <a:cs typeface="Times New Roman"/>
                        </a:rPr>
                        <a:t>±</a:t>
                      </a:r>
                      <a:r>
                        <a:rPr lang="vi-VN" sz="1800" i="1" dirty="0">
                          <a:latin typeface="Times New Roman"/>
                          <a:ea typeface="Calibri"/>
                          <a:cs typeface="Times New Roman"/>
                        </a:rPr>
                        <a:t>29,3</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50000"/>
                        </a:lnSpc>
                        <a:spcBef>
                          <a:spcPts val="400"/>
                        </a:spcBef>
                        <a:spcAft>
                          <a:spcPts val="0"/>
                        </a:spcAft>
                      </a:pPr>
                      <a:r>
                        <a:rPr lang="en-US" sz="1800" dirty="0">
                          <a:latin typeface="Times New Roman"/>
                          <a:ea typeface="Calibri"/>
                          <a:cs typeface="Times New Roman"/>
                        </a:rPr>
                        <a:t>&gt; 0,05</a:t>
                      </a:r>
                      <a:endParaRPr lang="en-US"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240">
                <a:tc vMerge="1">
                  <a:txBody>
                    <a:bodyPr/>
                    <a:lstStyle/>
                    <a:p>
                      <a:endParaRPr lang="en-US"/>
                    </a:p>
                  </a:txBody>
                  <a:tcPr/>
                </a:tc>
                <a:tc gridSpan="2">
                  <a:txBody>
                    <a:bodyPr/>
                    <a:lstStyle/>
                    <a:p>
                      <a:pPr marL="0" marR="0" algn="ctr">
                        <a:lnSpc>
                          <a:spcPct val="150000"/>
                        </a:lnSpc>
                        <a:spcBef>
                          <a:spcPts val="400"/>
                        </a:spcBef>
                        <a:spcAft>
                          <a:spcPts val="0"/>
                        </a:spcAft>
                      </a:pPr>
                      <a:r>
                        <a:rPr lang="en-US" sz="1800">
                          <a:latin typeface="Times New Roman"/>
                          <a:ea typeface="Calibri"/>
                          <a:cs typeface="Times New Roman"/>
                        </a:rPr>
                        <a:t>p</a:t>
                      </a:r>
                      <a:r>
                        <a:rPr lang="en-US" sz="1800" baseline="-25000">
                          <a:latin typeface="Times New Roman"/>
                          <a:ea typeface="Calibri"/>
                          <a:cs typeface="Times New Roman"/>
                        </a:rPr>
                        <a:t>1 </a:t>
                      </a:r>
                      <a:r>
                        <a:rPr lang="en-US" sz="1800">
                          <a:latin typeface="Times New Roman"/>
                          <a:ea typeface="Calibri"/>
                          <a:cs typeface="Times New Roman"/>
                        </a:rPr>
                        <a:t>&gt; 0,05</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50000"/>
                        </a:lnSpc>
                        <a:spcBef>
                          <a:spcPts val="400"/>
                        </a:spcBef>
                        <a:spcAft>
                          <a:spcPts val="0"/>
                        </a:spcAft>
                      </a:pPr>
                      <a:r>
                        <a:rPr lang="en-US" sz="1800">
                          <a:latin typeface="Times New Roman"/>
                          <a:ea typeface="Calibri"/>
                          <a:cs typeface="Times New Roman"/>
                        </a:rPr>
                        <a:t> p</a:t>
                      </a:r>
                      <a:r>
                        <a:rPr lang="en-US" sz="1800" baseline="-25000">
                          <a:latin typeface="Times New Roman"/>
                          <a:ea typeface="Calibri"/>
                          <a:cs typeface="Times New Roman"/>
                        </a:rPr>
                        <a:t>1 </a:t>
                      </a:r>
                      <a:r>
                        <a:rPr lang="en-US" sz="1800">
                          <a:latin typeface="Times New Roman"/>
                          <a:ea typeface="Calibri"/>
                          <a:cs typeface="Times New Roman"/>
                        </a:rPr>
                        <a:t>&gt; 0,05</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407240">
                <a:tc rowSpan="2">
                  <a:txBody>
                    <a:bodyPr/>
                    <a:lstStyle/>
                    <a:p>
                      <a:pPr marL="0" marR="0" algn="ctr">
                        <a:lnSpc>
                          <a:spcPct val="150000"/>
                        </a:lnSpc>
                        <a:spcBef>
                          <a:spcPts val="400"/>
                        </a:spcBef>
                        <a:spcAft>
                          <a:spcPts val="0"/>
                        </a:spcAft>
                      </a:pPr>
                      <a:r>
                        <a:rPr lang="en-US" sz="1800" dirty="0">
                          <a:latin typeface="Times New Roman"/>
                          <a:ea typeface="Calibri"/>
                          <a:cs typeface="Times New Roman"/>
                        </a:rPr>
                        <a:t>PaCO</a:t>
                      </a:r>
                      <a:r>
                        <a:rPr lang="en-US" sz="1800" baseline="-25000" dirty="0">
                          <a:latin typeface="Times New Roman"/>
                          <a:ea typeface="Calibri"/>
                          <a:cs typeface="Times New Roman"/>
                        </a:rPr>
                        <a:t>2</a:t>
                      </a:r>
                      <a:endParaRPr lang="en-US" sz="1800" dirty="0">
                        <a:latin typeface="Calibri"/>
                        <a:ea typeface="Calibri"/>
                        <a:cs typeface="Times New Roman"/>
                      </a:endParaRPr>
                    </a:p>
                    <a:p>
                      <a:pPr marL="0" marR="0" algn="ctr">
                        <a:lnSpc>
                          <a:spcPct val="150000"/>
                        </a:lnSpc>
                        <a:spcBef>
                          <a:spcPts val="400"/>
                        </a:spcBef>
                        <a:spcAft>
                          <a:spcPts val="0"/>
                        </a:spcAft>
                      </a:pPr>
                      <a:r>
                        <a:rPr lang="en-US" sz="1800" dirty="0">
                          <a:latin typeface="Times New Roman"/>
                          <a:ea typeface="Calibri"/>
                          <a:cs typeface="Times New Roman"/>
                        </a:rPr>
                        <a:t>(mmHg)</a:t>
                      </a:r>
                      <a:endParaRPr lang="en-US"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400"/>
                        </a:spcBef>
                        <a:spcAft>
                          <a:spcPts val="0"/>
                        </a:spcAft>
                      </a:pPr>
                      <a:r>
                        <a:rPr lang="vi-VN" sz="1800">
                          <a:latin typeface="Times New Roman"/>
                          <a:ea typeface="Calibri"/>
                          <a:cs typeface="Times New Roman"/>
                        </a:rPr>
                        <a:t>33,9 </a:t>
                      </a:r>
                      <a:r>
                        <a:rPr lang="en-US" sz="1800">
                          <a:latin typeface="Times New Roman"/>
                          <a:ea typeface="Calibri"/>
                          <a:cs typeface="Times New Roman"/>
                        </a:rPr>
                        <a:t>±</a:t>
                      </a:r>
                      <a:r>
                        <a:rPr lang="vi-VN" sz="1800">
                          <a:latin typeface="Times New Roman"/>
                          <a:ea typeface="Calibri"/>
                          <a:cs typeface="Times New Roman"/>
                        </a:rPr>
                        <a:t> 6,9</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400"/>
                        </a:spcBef>
                        <a:spcAft>
                          <a:spcPts val="0"/>
                        </a:spcAft>
                      </a:pPr>
                      <a:r>
                        <a:rPr lang="vi-VN" sz="1800" i="1">
                          <a:latin typeface="Times New Roman"/>
                          <a:ea typeface="Calibri"/>
                          <a:cs typeface="Times New Roman"/>
                        </a:rPr>
                        <a:t>34,8 </a:t>
                      </a:r>
                      <a:r>
                        <a:rPr lang="en-US" sz="1800" i="1">
                          <a:latin typeface="Times New Roman"/>
                          <a:ea typeface="Calibri"/>
                          <a:cs typeface="Times New Roman"/>
                        </a:rPr>
                        <a:t>±</a:t>
                      </a:r>
                      <a:r>
                        <a:rPr lang="vi-VN" sz="1800" i="1">
                          <a:latin typeface="Times New Roman"/>
                          <a:ea typeface="Calibri"/>
                          <a:cs typeface="Times New Roman"/>
                        </a:rPr>
                        <a:t> 5,1</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400"/>
                        </a:spcBef>
                        <a:spcAft>
                          <a:spcPts val="0"/>
                        </a:spcAft>
                      </a:pPr>
                      <a:r>
                        <a:rPr lang="vi-VN" sz="1800">
                          <a:latin typeface="Times New Roman"/>
                          <a:ea typeface="Calibri"/>
                          <a:cs typeface="Times New Roman"/>
                        </a:rPr>
                        <a:t>38,8 </a:t>
                      </a:r>
                      <a:r>
                        <a:rPr lang="en-US" sz="1800">
                          <a:latin typeface="Times New Roman"/>
                          <a:ea typeface="Calibri"/>
                          <a:cs typeface="Times New Roman"/>
                        </a:rPr>
                        <a:t>±</a:t>
                      </a:r>
                      <a:r>
                        <a:rPr lang="vi-VN" sz="1800">
                          <a:latin typeface="Times New Roman"/>
                          <a:ea typeface="Calibri"/>
                          <a:cs typeface="Times New Roman"/>
                        </a:rPr>
                        <a:t> 11</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400"/>
                        </a:spcBef>
                        <a:spcAft>
                          <a:spcPts val="0"/>
                        </a:spcAft>
                      </a:pPr>
                      <a:r>
                        <a:rPr lang="vi-VN" sz="1800" i="1">
                          <a:latin typeface="Times New Roman"/>
                          <a:ea typeface="Calibri"/>
                          <a:cs typeface="Times New Roman"/>
                        </a:rPr>
                        <a:t>39,1 </a:t>
                      </a:r>
                      <a:r>
                        <a:rPr lang="en-US" sz="1800" i="1">
                          <a:latin typeface="Times New Roman"/>
                          <a:ea typeface="Calibri"/>
                          <a:cs typeface="Times New Roman"/>
                        </a:rPr>
                        <a:t>±</a:t>
                      </a:r>
                      <a:r>
                        <a:rPr lang="vi-VN" sz="1800" i="1">
                          <a:latin typeface="Times New Roman"/>
                          <a:ea typeface="Calibri"/>
                          <a:cs typeface="Times New Roman"/>
                        </a:rPr>
                        <a:t>10,4</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50000"/>
                        </a:lnSpc>
                        <a:spcBef>
                          <a:spcPts val="400"/>
                        </a:spcBef>
                        <a:spcAft>
                          <a:spcPts val="0"/>
                        </a:spcAft>
                      </a:pPr>
                      <a:r>
                        <a:rPr lang="en-US" sz="1800">
                          <a:latin typeface="Times New Roman"/>
                          <a:ea typeface="Calibri"/>
                          <a:cs typeface="Times New Roman"/>
                        </a:rPr>
                        <a:t>&gt; 0,05</a:t>
                      </a:r>
                      <a:endParaRPr lang="en-US" sz="1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2304">
                <a:tc vMerge="1">
                  <a:txBody>
                    <a:bodyPr/>
                    <a:lstStyle/>
                    <a:p>
                      <a:endParaRPr lang="en-US"/>
                    </a:p>
                  </a:txBody>
                  <a:tcPr/>
                </a:tc>
                <a:tc gridSpan="2">
                  <a:txBody>
                    <a:bodyPr/>
                    <a:lstStyle/>
                    <a:p>
                      <a:pPr marL="0" marR="0" algn="ctr">
                        <a:lnSpc>
                          <a:spcPct val="150000"/>
                        </a:lnSpc>
                        <a:spcBef>
                          <a:spcPts val="400"/>
                        </a:spcBef>
                        <a:spcAft>
                          <a:spcPts val="0"/>
                        </a:spcAft>
                      </a:pPr>
                      <a:r>
                        <a:rPr lang="en-US" sz="1800">
                          <a:latin typeface="Times New Roman"/>
                          <a:ea typeface="Calibri"/>
                          <a:cs typeface="Times New Roman"/>
                        </a:rPr>
                        <a:t>p</a:t>
                      </a:r>
                      <a:r>
                        <a:rPr lang="en-US" sz="1800" baseline="-25000">
                          <a:latin typeface="Times New Roman"/>
                          <a:ea typeface="Calibri"/>
                          <a:cs typeface="Times New Roman"/>
                        </a:rPr>
                        <a:t>1 </a:t>
                      </a:r>
                      <a:r>
                        <a:rPr lang="en-US" sz="1800">
                          <a:latin typeface="Times New Roman"/>
                          <a:ea typeface="Calibri"/>
                          <a:cs typeface="Times New Roman"/>
                        </a:rPr>
                        <a:t>&gt; 0,05</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50000"/>
                        </a:lnSpc>
                        <a:spcBef>
                          <a:spcPts val="400"/>
                        </a:spcBef>
                        <a:spcAft>
                          <a:spcPts val="0"/>
                        </a:spcAft>
                      </a:pPr>
                      <a:r>
                        <a:rPr lang="en-US" sz="1800" dirty="0">
                          <a:latin typeface="Times New Roman"/>
                          <a:ea typeface="Calibri"/>
                          <a:cs typeface="Times New Roman"/>
                        </a:rPr>
                        <a:t>p</a:t>
                      </a:r>
                      <a:r>
                        <a:rPr lang="en-US" sz="1800" baseline="-25000" dirty="0">
                          <a:latin typeface="Times New Roman"/>
                          <a:ea typeface="Calibri"/>
                          <a:cs typeface="Times New Roman"/>
                        </a:rPr>
                        <a:t>1 </a:t>
                      </a:r>
                      <a:r>
                        <a:rPr lang="en-US" sz="1800" dirty="0">
                          <a:latin typeface="Times New Roman"/>
                          <a:ea typeface="Calibri"/>
                          <a:cs typeface="Times New Roman"/>
                        </a:rPr>
                        <a:t>&gt; 0,05</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bl>
          </a:graphicData>
        </a:graphic>
      </p:graphicFrame>
      <p:sp>
        <p:nvSpPr>
          <p:cNvPr id="6" name="Title 1"/>
          <p:cNvSpPr>
            <a:spLocks noGrp="1"/>
          </p:cNvSpPr>
          <p:nvPr>
            <p:ph type="title"/>
          </p:nvPr>
        </p:nvSpPr>
        <p:spPr>
          <a:xfrm>
            <a:off x="228600" y="228600"/>
            <a:ext cx="8839200" cy="551688"/>
          </a:xfrm>
        </p:spPr>
        <p:txBody>
          <a:bodyPr>
            <a:noAutofit/>
          </a:bodyPr>
          <a:lstStyle/>
          <a:p>
            <a:pPr algn="ctr"/>
            <a:r>
              <a:rPr lang="en-US" sz="3200" b="1" spc="-100" dirty="0" smtClean="0">
                <a:solidFill>
                  <a:srgbClr val="C00000"/>
                </a:solidFill>
                <a:latin typeface="Times New Roman" pitchFamily="18" charset="0"/>
                <a:cs typeface="Times New Roman" pitchFamily="18" charset="0"/>
              </a:rPr>
              <a:t>KẾT QUẢ VÀ BÀN LUẬN</a:t>
            </a:r>
            <a:endParaRPr lang="en-US" sz="3200" b="1" spc="-1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839200" cy="914400"/>
          </a:xfrm>
        </p:spPr>
        <p:txBody>
          <a:bodyPr>
            <a:normAutofit/>
          </a:bodyPr>
          <a:lstStyle/>
          <a:p>
            <a:pPr>
              <a:buNone/>
            </a:pPr>
            <a:r>
              <a:rPr lang="vi-VN" sz="2400" dirty="0" smtClean="0"/>
              <a:t>Sự khác nhau về các thông số cơ học phổi giữa các bệnh nhân cai máy thất bại so với cai máy thành công</a:t>
            </a:r>
          </a:p>
          <a:p>
            <a:pPr>
              <a:buNone/>
            </a:pP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xmlns="" val="3210073714"/>
              </p:ext>
            </p:extLst>
          </p:nvPr>
        </p:nvGraphicFramePr>
        <p:xfrm>
          <a:off x="304800" y="1323888"/>
          <a:ext cx="8458200" cy="5639512"/>
        </p:xfrm>
        <a:graphic>
          <a:graphicData uri="http://schemas.openxmlformats.org/drawingml/2006/table">
            <a:tbl>
              <a:tblPr/>
              <a:tblGrid>
                <a:gridCol w="1674995"/>
                <a:gridCol w="1499376"/>
                <a:gridCol w="1620116"/>
                <a:gridCol w="1499376"/>
                <a:gridCol w="1606003"/>
                <a:gridCol w="558334"/>
              </a:tblGrid>
              <a:tr h="376565">
                <a:tc rowSpan="2">
                  <a:txBody>
                    <a:bodyPr/>
                    <a:lstStyle/>
                    <a:p>
                      <a:pPr marL="0" marR="0" algn="ctr">
                        <a:lnSpc>
                          <a:spcPct val="110000"/>
                        </a:lnSpc>
                        <a:spcBef>
                          <a:spcPts val="0"/>
                        </a:spcBef>
                        <a:spcAft>
                          <a:spcPts val="0"/>
                        </a:spcAft>
                      </a:pPr>
                      <a:r>
                        <a:rPr lang="en-US" sz="1400" b="1" dirty="0" err="1">
                          <a:latin typeface="Times New Roman"/>
                          <a:ea typeface="Calibri"/>
                          <a:cs typeface="Times New Roman"/>
                        </a:rPr>
                        <a:t>Thông</a:t>
                      </a:r>
                      <a:r>
                        <a:rPr lang="en-US" sz="1400" b="1" dirty="0">
                          <a:latin typeface="Times New Roman"/>
                          <a:ea typeface="Calibri"/>
                          <a:cs typeface="Times New Roman"/>
                        </a:rPr>
                        <a:t> </a:t>
                      </a:r>
                      <a:r>
                        <a:rPr lang="en-US" sz="1400" b="1" dirty="0" err="1">
                          <a:latin typeface="Times New Roman"/>
                          <a:ea typeface="Calibri"/>
                          <a:cs typeface="Times New Roman"/>
                        </a:rPr>
                        <a:t>số</a:t>
                      </a:r>
                      <a:r>
                        <a:rPr lang="en-US" sz="1400" b="1" dirty="0">
                          <a:latin typeface="Times New Roman"/>
                          <a:ea typeface="Calibri"/>
                          <a:cs typeface="Times New Roman"/>
                        </a:rPr>
                        <a:t> </a:t>
                      </a:r>
                      <a:r>
                        <a:rPr lang="en-US" sz="1400" b="1" dirty="0" err="1">
                          <a:latin typeface="Times New Roman"/>
                          <a:ea typeface="Calibri"/>
                          <a:cs typeface="Times New Roman"/>
                        </a:rPr>
                        <a:t>cơ</a:t>
                      </a:r>
                      <a:r>
                        <a:rPr lang="en-US" sz="1400" b="1" dirty="0">
                          <a:latin typeface="Times New Roman"/>
                          <a:ea typeface="Calibri"/>
                          <a:cs typeface="Times New Roman"/>
                        </a:rPr>
                        <a:t> </a:t>
                      </a:r>
                      <a:r>
                        <a:rPr lang="en-US" sz="1400" b="1" dirty="0" err="1">
                          <a:latin typeface="Times New Roman"/>
                          <a:ea typeface="Calibri"/>
                          <a:cs typeface="Times New Roman"/>
                        </a:rPr>
                        <a:t>học</a:t>
                      </a:r>
                      <a:endParaRPr lang="en-US" sz="1400" b="1" dirty="0">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0000"/>
                        </a:lnSpc>
                        <a:spcBef>
                          <a:spcPts val="0"/>
                        </a:spcBef>
                        <a:spcAft>
                          <a:spcPts val="0"/>
                        </a:spcAft>
                      </a:pPr>
                      <a:r>
                        <a:rPr lang="en-US" sz="1400">
                          <a:latin typeface="Times New Roman"/>
                          <a:ea typeface="Calibri"/>
                          <a:cs typeface="Times New Roman"/>
                        </a:rPr>
                        <a:t>Cai máy thành công</a:t>
                      </a:r>
                      <a:endParaRPr lang="en-US" sz="1400">
                        <a:latin typeface="Calibri"/>
                        <a:ea typeface="Calibri"/>
                        <a:cs typeface="Times New Roman"/>
                      </a:endParaRPr>
                    </a:p>
                    <a:p>
                      <a:pPr marL="0" marR="0" algn="ctr">
                        <a:lnSpc>
                          <a:spcPct val="110000"/>
                        </a:lnSpc>
                        <a:spcBef>
                          <a:spcPts val="0"/>
                        </a:spcBef>
                        <a:spcAft>
                          <a:spcPts val="0"/>
                        </a:spcAft>
                      </a:pPr>
                      <a:r>
                        <a:rPr lang="en-US" sz="1400">
                          <a:latin typeface="Times New Roman"/>
                          <a:ea typeface="Calibri"/>
                          <a:cs typeface="Times New Roman"/>
                        </a:rPr>
                        <a:t>(48 BN)</a:t>
                      </a:r>
                      <a:endParaRPr lang="en-US" sz="1400">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0000"/>
                        </a:lnSpc>
                        <a:spcBef>
                          <a:spcPts val="0"/>
                        </a:spcBef>
                        <a:spcAft>
                          <a:spcPts val="0"/>
                        </a:spcAft>
                      </a:pPr>
                      <a:r>
                        <a:rPr lang="en-US" sz="1400">
                          <a:latin typeface="Times New Roman"/>
                          <a:ea typeface="Calibri"/>
                          <a:cs typeface="Times New Roman"/>
                        </a:rPr>
                        <a:t>Cai máy thất bại</a:t>
                      </a:r>
                      <a:endParaRPr lang="en-US" sz="1400">
                        <a:latin typeface="Calibri"/>
                        <a:ea typeface="Calibri"/>
                        <a:cs typeface="Times New Roman"/>
                      </a:endParaRPr>
                    </a:p>
                    <a:p>
                      <a:pPr marL="0" marR="0" algn="ctr">
                        <a:lnSpc>
                          <a:spcPct val="110000"/>
                        </a:lnSpc>
                        <a:spcBef>
                          <a:spcPts val="0"/>
                        </a:spcBef>
                        <a:spcAft>
                          <a:spcPts val="0"/>
                        </a:spcAft>
                      </a:pPr>
                      <a:r>
                        <a:rPr lang="en-US" sz="1400">
                          <a:latin typeface="Times New Roman"/>
                          <a:ea typeface="Calibri"/>
                          <a:cs typeface="Times New Roman"/>
                        </a:rPr>
                        <a:t>(12 BN)</a:t>
                      </a:r>
                      <a:endParaRPr lang="en-US" sz="1400">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rowSpan="2">
                  <a:txBody>
                    <a:bodyPr/>
                    <a:lstStyle/>
                    <a:p>
                      <a:pPr marL="0" marR="0" algn="ctr">
                        <a:lnSpc>
                          <a:spcPct val="110000"/>
                        </a:lnSpc>
                        <a:spcBef>
                          <a:spcPts val="0"/>
                        </a:spcBef>
                        <a:spcAft>
                          <a:spcPts val="0"/>
                        </a:spcAft>
                      </a:pPr>
                      <a:endParaRPr lang="en-US" sz="1400">
                        <a:solidFill>
                          <a:schemeClr val="tx1"/>
                        </a:solidFill>
                        <a:latin typeface="Times New Roman"/>
                        <a:ea typeface="Calibri"/>
                        <a:cs typeface="Times New Roman"/>
                      </a:endParaRPr>
                    </a:p>
                    <a:p>
                      <a:pPr marL="0" marR="0" algn="ctr">
                        <a:lnSpc>
                          <a:spcPct val="110000"/>
                        </a:lnSpc>
                        <a:spcBef>
                          <a:spcPts val="0"/>
                        </a:spcBef>
                        <a:spcAft>
                          <a:spcPts val="0"/>
                        </a:spcAft>
                      </a:pPr>
                      <a:r>
                        <a:rPr lang="en-US" sz="1400">
                          <a:solidFill>
                            <a:schemeClr val="tx1"/>
                          </a:solidFill>
                          <a:latin typeface="Times New Roman"/>
                          <a:ea typeface="Calibri"/>
                          <a:cs typeface="Times New Roman"/>
                        </a:rPr>
                        <a:t>p</a:t>
                      </a:r>
                      <a:r>
                        <a:rPr lang="en-US" sz="1400" baseline="-25000">
                          <a:solidFill>
                            <a:schemeClr val="tx1"/>
                          </a:solidFill>
                          <a:latin typeface="Times New Roman"/>
                          <a:ea typeface="Calibri"/>
                          <a:cs typeface="Times New Roman"/>
                        </a:rPr>
                        <a:t>2</a:t>
                      </a:r>
                      <a:endParaRPr lang="en-US" sz="1400">
                        <a:solidFill>
                          <a:schemeClr val="tx1"/>
                        </a:solidFill>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565">
                <a:tc vMerge="1">
                  <a:txBody>
                    <a:bodyPr/>
                    <a:lstStyle/>
                    <a:p>
                      <a:endParaRPr lang="en-US"/>
                    </a:p>
                  </a:txBody>
                  <a:tcPr/>
                </a:tc>
                <a:tc>
                  <a:txBody>
                    <a:bodyPr/>
                    <a:lstStyle/>
                    <a:p>
                      <a:pPr marL="0" marR="0" algn="ctr">
                        <a:lnSpc>
                          <a:spcPct val="110000"/>
                        </a:lnSpc>
                        <a:spcBef>
                          <a:spcPts val="0"/>
                        </a:spcBef>
                        <a:spcAft>
                          <a:spcPts val="0"/>
                        </a:spcAft>
                      </a:pPr>
                      <a:r>
                        <a:rPr lang="en-US" sz="1400" dirty="0" err="1">
                          <a:solidFill>
                            <a:schemeClr val="tx1"/>
                          </a:solidFill>
                          <a:latin typeface="Times New Roman"/>
                          <a:ea typeface="Calibri"/>
                          <a:cs typeface="Times New Roman"/>
                        </a:rPr>
                        <a:t>Ngay</a:t>
                      </a:r>
                      <a:r>
                        <a:rPr lang="en-US" sz="1400" dirty="0">
                          <a:solidFill>
                            <a:schemeClr val="tx1"/>
                          </a:solidFill>
                          <a:latin typeface="Times New Roman"/>
                          <a:ea typeface="Calibri"/>
                          <a:cs typeface="Times New Roman"/>
                        </a:rPr>
                        <a:t> </a:t>
                      </a:r>
                      <a:r>
                        <a:rPr lang="en-US" sz="1400" dirty="0" err="1">
                          <a:solidFill>
                            <a:schemeClr val="tx1"/>
                          </a:solidFill>
                          <a:latin typeface="Times New Roman"/>
                          <a:ea typeface="Calibri"/>
                          <a:cs typeface="Times New Roman"/>
                        </a:rPr>
                        <a:t>lúc</a:t>
                      </a:r>
                      <a:r>
                        <a:rPr lang="en-US" sz="1400" dirty="0">
                          <a:solidFill>
                            <a:schemeClr val="tx1"/>
                          </a:solidFill>
                          <a:latin typeface="Times New Roman"/>
                          <a:ea typeface="Calibri"/>
                          <a:cs typeface="Times New Roman"/>
                        </a:rPr>
                        <a:t> </a:t>
                      </a:r>
                      <a:r>
                        <a:rPr lang="en-US" sz="1400" dirty="0" err="1">
                          <a:solidFill>
                            <a:schemeClr val="tx1"/>
                          </a:solidFill>
                          <a:latin typeface="Times New Roman"/>
                          <a:ea typeface="Calibri"/>
                          <a:cs typeface="Times New Roman"/>
                        </a:rPr>
                        <a:t>bắt</a:t>
                      </a:r>
                      <a:r>
                        <a:rPr lang="en-US" sz="1400" dirty="0">
                          <a:solidFill>
                            <a:schemeClr val="tx1"/>
                          </a:solidFill>
                          <a:latin typeface="Times New Roman"/>
                          <a:ea typeface="Calibri"/>
                          <a:cs typeface="Times New Roman"/>
                        </a:rPr>
                        <a:t> </a:t>
                      </a:r>
                      <a:r>
                        <a:rPr lang="en-US" sz="1400" dirty="0" err="1">
                          <a:solidFill>
                            <a:schemeClr val="tx1"/>
                          </a:solidFill>
                          <a:latin typeface="Times New Roman"/>
                          <a:ea typeface="Calibri"/>
                          <a:cs typeface="Times New Roman"/>
                        </a:rPr>
                        <a:t>đầu</a:t>
                      </a:r>
                      <a:r>
                        <a:rPr lang="en-US" sz="1400" dirty="0">
                          <a:solidFill>
                            <a:schemeClr val="tx1"/>
                          </a:solidFill>
                          <a:latin typeface="Times New Roman"/>
                          <a:ea typeface="Calibri"/>
                          <a:cs typeface="Times New Roman"/>
                        </a:rPr>
                        <a:t> </a:t>
                      </a:r>
                      <a:r>
                        <a:rPr lang="en-US" sz="1400" dirty="0" err="1">
                          <a:solidFill>
                            <a:schemeClr val="tx1"/>
                          </a:solidFill>
                          <a:latin typeface="Times New Roman"/>
                          <a:ea typeface="Calibri"/>
                          <a:cs typeface="Times New Roman"/>
                        </a:rPr>
                        <a:t>cai</a:t>
                      </a:r>
                      <a:r>
                        <a:rPr lang="en-US" sz="1400" dirty="0">
                          <a:solidFill>
                            <a:schemeClr val="tx1"/>
                          </a:solidFill>
                          <a:latin typeface="Times New Roman"/>
                          <a:ea typeface="Calibri"/>
                          <a:cs typeface="Times New Roman"/>
                        </a:rPr>
                        <a:t>*</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en-US" sz="1400" i="1" dirty="0" err="1">
                          <a:solidFill>
                            <a:schemeClr val="tx1"/>
                          </a:solidFill>
                          <a:latin typeface="Times New Roman"/>
                          <a:ea typeface="Calibri"/>
                          <a:cs typeface="Times New Roman"/>
                        </a:rPr>
                        <a:t>Ngay</a:t>
                      </a:r>
                      <a:r>
                        <a:rPr lang="en-US" sz="1400" i="1" dirty="0">
                          <a:solidFill>
                            <a:schemeClr val="tx1"/>
                          </a:solidFill>
                          <a:latin typeface="Times New Roman"/>
                          <a:ea typeface="Calibri"/>
                          <a:cs typeface="Times New Roman"/>
                        </a:rPr>
                        <a:t> </a:t>
                      </a:r>
                      <a:r>
                        <a:rPr lang="en-US" sz="1400" i="1" dirty="0" err="1">
                          <a:solidFill>
                            <a:schemeClr val="tx1"/>
                          </a:solidFill>
                          <a:latin typeface="Times New Roman"/>
                          <a:ea typeface="Calibri"/>
                          <a:cs typeface="Times New Roman"/>
                        </a:rPr>
                        <a:t>trước</a:t>
                      </a:r>
                      <a:r>
                        <a:rPr lang="en-US" sz="1400" i="1" dirty="0">
                          <a:solidFill>
                            <a:schemeClr val="tx1"/>
                          </a:solidFill>
                          <a:latin typeface="Times New Roman"/>
                          <a:ea typeface="Calibri"/>
                          <a:cs typeface="Times New Roman"/>
                        </a:rPr>
                        <a:t> </a:t>
                      </a:r>
                      <a:r>
                        <a:rPr lang="en-US" sz="1400" i="1" dirty="0" err="1">
                          <a:solidFill>
                            <a:schemeClr val="tx1"/>
                          </a:solidFill>
                          <a:latin typeface="Times New Roman"/>
                          <a:ea typeface="Calibri"/>
                          <a:cs typeface="Times New Roman"/>
                        </a:rPr>
                        <a:t>kết</a:t>
                      </a:r>
                      <a:r>
                        <a:rPr lang="en-US" sz="1400" i="1" dirty="0">
                          <a:solidFill>
                            <a:schemeClr val="tx1"/>
                          </a:solidFill>
                          <a:latin typeface="Times New Roman"/>
                          <a:ea typeface="Calibri"/>
                          <a:cs typeface="Times New Roman"/>
                        </a:rPr>
                        <a:t> </a:t>
                      </a:r>
                      <a:r>
                        <a:rPr lang="en-US" sz="1400" i="1" dirty="0" err="1">
                          <a:solidFill>
                            <a:schemeClr val="tx1"/>
                          </a:solidFill>
                          <a:latin typeface="Times New Roman"/>
                          <a:ea typeface="Calibri"/>
                          <a:cs typeface="Times New Roman"/>
                        </a:rPr>
                        <a:t>thúc</a:t>
                      </a:r>
                      <a:r>
                        <a:rPr lang="en-US" sz="1400" i="1" dirty="0">
                          <a:solidFill>
                            <a:schemeClr val="tx1"/>
                          </a:solidFill>
                          <a:latin typeface="Times New Roman"/>
                          <a:ea typeface="Calibri"/>
                          <a:cs typeface="Times New Roman"/>
                        </a:rPr>
                        <a:t> </a:t>
                      </a:r>
                      <a:r>
                        <a:rPr lang="en-US" sz="1400" i="1" dirty="0" err="1">
                          <a:solidFill>
                            <a:schemeClr val="tx1"/>
                          </a:solidFill>
                          <a:latin typeface="Times New Roman"/>
                          <a:ea typeface="Calibri"/>
                          <a:cs typeface="Times New Roman"/>
                        </a:rPr>
                        <a:t>cai</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en-US" sz="1400" dirty="0" err="1">
                          <a:solidFill>
                            <a:schemeClr val="tx1"/>
                          </a:solidFill>
                          <a:latin typeface="Times New Roman"/>
                          <a:ea typeface="Calibri"/>
                          <a:cs typeface="Times New Roman"/>
                        </a:rPr>
                        <a:t>Ngay</a:t>
                      </a:r>
                      <a:r>
                        <a:rPr lang="en-US" sz="1400" dirty="0">
                          <a:solidFill>
                            <a:schemeClr val="tx1"/>
                          </a:solidFill>
                          <a:latin typeface="Times New Roman"/>
                          <a:ea typeface="Calibri"/>
                          <a:cs typeface="Times New Roman"/>
                        </a:rPr>
                        <a:t> </a:t>
                      </a:r>
                      <a:r>
                        <a:rPr lang="en-US" sz="1400" dirty="0" err="1">
                          <a:solidFill>
                            <a:schemeClr val="tx1"/>
                          </a:solidFill>
                          <a:latin typeface="Times New Roman"/>
                          <a:ea typeface="Calibri"/>
                          <a:cs typeface="Times New Roman"/>
                        </a:rPr>
                        <a:t>lúc</a:t>
                      </a:r>
                      <a:r>
                        <a:rPr lang="en-US" sz="1400" dirty="0">
                          <a:solidFill>
                            <a:schemeClr val="tx1"/>
                          </a:solidFill>
                          <a:latin typeface="Times New Roman"/>
                          <a:ea typeface="Calibri"/>
                          <a:cs typeface="Times New Roman"/>
                        </a:rPr>
                        <a:t> </a:t>
                      </a:r>
                      <a:r>
                        <a:rPr lang="en-US" sz="1400" dirty="0" err="1">
                          <a:solidFill>
                            <a:schemeClr val="tx1"/>
                          </a:solidFill>
                          <a:latin typeface="Times New Roman"/>
                          <a:ea typeface="Calibri"/>
                          <a:cs typeface="Times New Roman"/>
                        </a:rPr>
                        <a:t>bắt</a:t>
                      </a:r>
                      <a:r>
                        <a:rPr lang="en-US" sz="1400" dirty="0">
                          <a:solidFill>
                            <a:schemeClr val="tx1"/>
                          </a:solidFill>
                          <a:latin typeface="Times New Roman"/>
                          <a:ea typeface="Calibri"/>
                          <a:cs typeface="Times New Roman"/>
                        </a:rPr>
                        <a:t> </a:t>
                      </a:r>
                      <a:r>
                        <a:rPr lang="en-US" sz="1400" dirty="0" err="1">
                          <a:solidFill>
                            <a:schemeClr val="tx1"/>
                          </a:solidFill>
                          <a:latin typeface="Times New Roman"/>
                          <a:ea typeface="Calibri"/>
                          <a:cs typeface="Times New Roman"/>
                        </a:rPr>
                        <a:t>đầu</a:t>
                      </a:r>
                      <a:r>
                        <a:rPr lang="en-US" sz="1400" dirty="0">
                          <a:solidFill>
                            <a:schemeClr val="tx1"/>
                          </a:solidFill>
                          <a:latin typeface="Times New Roman"/>
                          <a:ea typeface="Calibri"/>
                          <a:cs typeface="Times New Roman"/>
                        </a:rPr>
                        <a:t> </a:t>
                      </a:r>
                      <a:r>
                        <a:rPr lang="en-US" sz="1400" dirty="0" err="1">
                          <a:solidFill>
                            <a:schemeClr val="tx1"/>
                          </a:solidFill>
                          <a:latin typeface="Times New Roman"/>
                          <a:ea typeface="Calibri"/>
                          <a:cs typeface="Times New Roman"/>
                        </a:rPr>
                        <a:t>cai</a:t>
                      </a:r>
                      <a:r>
                        <a:rPr lang="en-US" sz="1400" dirty="0">
                          <a:solidFill>
                            <a:schemeClr val="tx1"/>
                          </a:solidFill>
                          <a:latin typeface="Times New Roman"/>
                          <a:ea typeface="Calibri"/>
                          <a:cs typeface="Times New Roman"/>
                        </a:rPr>
                        <a:t>*</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en-US" sz="1400" i="1">
                          <a:solidFill>
                            <a:schemeClr val="tx1"/>
                          </a:solidFill>
                          <a:latin typeface="Times New Roman"/>
                          <a:ea typeface="Calibri"/>
                          <a:cs typeface="Times New Roman"/>
                        </a:rPr>
                        <a:t>Ngay trước kết thúc cai</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188282">
                <a:tc rowSpan="2">
                  <a:txBody>
                    <a:bodyPr/>
                    <a:lstStyle/>
                    <a:p>
                      <a:pPr marL="0" marR="0">
                        <a:lnSpc>
                          <a:spcPct val="110000"/>
                        </a:lnSpc>
                        <a:spcBef>
                          <a:spcPts val="0"/>
                        </a:spcBef>
                        <a:spcAft>
                          <a:spcPts val="0"/>
                        </a:spcAft>
                      </a:pPr>
                      <a:r>
                        <a:rPr lang="en-US" sz="1400" b="1" dirty="0" err="1">
                          <a:latin typeface="Times New Roman"/>
                          <a:ea typeface="Calibri"/>
                          <a:cs typeface="Times New Roman"/>
                        </a:rPr>
                        <a:t>Mức</a:t>
                      </a:r>
                      <a:r>
                        <a:rPr lang="en-US" sz="1400" b="1" dirty="0">
                          <a:latin typeface="Times New Roman"/>
                          <a:ea typeface="Calibri"/>
                          <a:cs typeface="Times New Roman"/>
                        </a:rPr>
                        <a:t> PS</a:t>
                      </a:r>
                      <a:endParaRPr lang="en-US" sz="1400" b="1" dirty="0">
                        <a:latin typeface="Calibri"/>
                        <a:ea typeface="Calibri"/>
                        <a:cs typeface="Times New Roman"/>
                      </a:endParaRPr>
                    </a:p>
                    <a:p>
                      <a:pPr marL="0" marR="0">
                        <a:lnSpc>
                          <a:spcPct val="110000"/>
                        </a:lnSpc>
                        <a:spcBef>
                          <a:spcPts val="0"/>
                        </a:spcBef>
                        <a:spcAft>
                          <a:spcPts val="0"/>
                        </a:spcAft>
                      </a:pPr>
                      <a:r>
                        <a:rPr lang="en-US" sz="1400" b="1" dirty="0">
                          <a:latin typeface="Times New Roman"/>
                          <a:ea typeface="Calibri"/>
                          <a:cs typeface="Times New Roman"/>
                        </a:rPr>
                        <a:t>(cmH</a:t>
                      </a:r>
                      <a:r>
                        <a:rPr lang="en-US" sz="1400" b="1" baseline="-25000" dirty="0">
                          <a:latin typeface="Times New Roman"/>
                          <a:ea typeface="Calibri"/>
                          <a:cs typeface="Times New Roman"/>
                        </a:rPr>
                        <a:t>2</a:t>
                      </a:r>
                      <a:r>
                        <a:rPr lang="en-US" sz="1400" b="1" dirty="0">
                          <a:latin typeface="Times New Roman"/>
                          <a:ea typeface="Calibri"/>
                          <a:cs typeface="Times New Roman"/>
                        </a:rPr>
                        <a:t>O)</a:t>
                      </a:r>
                      <a:endParaRPr lang="en-US" sz="1400" b="1" dirty="0">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tabLst>
                          <a:tab pos="321310" algn="l"/>
                          <a:tab pos="448945" algn="ctr"/>
                        </a:tabLst>
                      </a:pPr>
                      <a:r>
                        <a:rPr lang="vi-VN" sz="1400" dirty="0">
                          <a:solidFill>
                            <a:schemeClr val="tx1"/>
                          </a:solidFill>
                          <a:latin typeface="Times New Roman"/>
                          <a:ea typeface="Calibri"/>
                          <a:cs typeface="Times New Roman"/>
                        </a:rPr>
                        <a:t>17 </a:t>
                      </a:r>
                      <a:r>
                        <a:rPr lang="en-US" sz="1400" dirty="0">
                          <a:solidFill>
                            <a:schemeClr val="tx1"/>
                          </a:solidFill>
                          <a:latin typeface="Times New Roman"/>
                          <a:ea typeface="Calibri"/>
                          <a:cs typeface="Times New Roman"/>
                        </a:rPr>
                        <a:t>±</a:t>
                      </a:r>
                      <a:r>
                        <a:rPr lang="vi-VN" sz="1400" dirty="0">
                          <a:solidFill>
                            <a:schemeClr val="tx1"/>
                          </a:solidFill>
                          <a:latin typeface="Times New Roman"/>
                          <a:ea typeface="Calibri"/>
                          <a:cs typeface="Times New Roman"/>
                        </a:rPr>
                        <a:t> 2,2</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dirty="0">
                          <a:solidFill>
                            <a:schemeClr val="tx1"/>
                          </a:solidFill>
                          <a:latin typeface="Times New Roman"/>
                          <a:ea typeface="Calibri"/>
                          <a:cs typeface="Times New Roman"/>
                        </a:rPr>
                        <a:t>5,5 </a:t>
                      </a:r>
                      <a:r>
                        <a:rPr lang="en-US" sz="1400" i="1" dirty="0">
                          <a:solidFill>
                            <a:schemeClr val="tx1"/>
                          </a:solidFill>
                          <a:latin typeface="Times New Roman"/>
                          <a:ea typeface="Calibri"/>
                          <a:cs typeface="Times New Roman"/>
                        </a:rPr>
                        <a:t>±</a:t>
                      </a:r>
                      <a:r>
                        <a:rPr lang="vi-VN" sz="1400" i="1" dirty="0">
                          <a:solidFill>
                            <a:schemeClr val="tx1"/>
                          </a:solidFill>
                          <a:latin typeface="Times New Roman"/>
                          <a:ea typeface="Calibri"/>
                          <a:cs typeface="Times New Roman"/>
                        </a:rPr>
                        <a:t> 1,3</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a:solidFill>
                            <a:schemeClr val="tx1"/>
                          </a:solidFill>
                          <a:latin typeface="Times New Roman"/>
                          <a:ea typeface="Calibri"/>
                          <a:cs typeface="Times New Roman"/>
                        </a:rPr>
                        <a:t>17,6 </a:t>
                      </a:r>
                      <a:r>
                        <a:rPr lang="en-US" sz="1400">
                          <a:solidFill>
                            <a:schemeClr val="tx1"/>
                          </a:solidFill>
                          <a:latin typeface="Times New Roman"/>
                          <a:ea typeface="Calibri"/>
                          <a:cs typeface="Times New Roman"/>
                        </a:rPr>
                        <a:t>±</a:t>
                      </a:r>
                      <a:r>
                        <a:rPr lang="vi-VN" sz="1400">
                          <a:solidFill>
                            <a:schemeClr val="tx1"/>
                          </a:solidFill>
                          <a:latin typeface="Times New Roman"/>
                          <a:ea typeface="Calibri"/>
                          <a:cs typeface="Times New Roman"/>
                        </a:rPr>
                        <a:t> 2,7</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a:solidFill>
                            <a:schemeClr val="tx1"/>
                          </a:solidFill>
                          <a:latin typeface="Times New Roman"/>
                          <a:ea typeface="Calibri"/>
                          <a:cs typeface="Times New Roman"/>
                        </a:rPr>
                        <a:t>22,8 </a:t>
                      </a:r>
                      <a:r>
                        <a:rPr lang="en-US" sz="1400" i="1">
                          <a:solidFill>
                            <a:schemeClr val="tx1"/>
                          </a:solidFill>
                          <a:latin typeface="Times New Roman"/>
                          <a:ea typeface="Calibri"/>
                          <a:cs typeface="Times New Roman"/>
                        </a:rPr>
                        <a:t>±</a:t>
                      </a:r>
                      <a:r>
                        <a:rPr lang="vi-VN" sz="1400" i="1">
                          <a:solidFill>
                            <a:schemeClr val="tx1"/>
                          </a:solidFill>
                          <a:latin typeface="Times New Roman"/>
                          <a:ea typeface="Calibri"/>
                          <a:cs typeface="Times New Roman"/>
                        </a:rPr>
                        <a:t> 2,3</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&lt; 0,05</a:t>
                      </a:r>
                      <a:endParaRPr lang="en-US" sz="1400" dirty="0">
                        <a:solidFill>
                          <a:schemeClr val="tx1"/>
                        </a:solidFill>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282">
                <a:tc vMerge="1">
                  <a:txBody>
                    <a:bodyPr/>
                    <a:lstStyle/>
                    <a:p>
                      <a:endParaRPr lang="en-US"/>
                    </a:p>
                  </a:txBody>
                  <a:tcPr/>
                </a:tc>
                <a:tc grid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p</a:t>
                      </a:r>
                      <a:r>
                        <a:rPr lang="en-US" sz="1400" baseline="-25000" dirty="0">
                          <a:solidFill>
                            <a:schemeClr val="tx1"/>
                          </a:solidFill>
                          <a:latin typeface="Times New Roman"/>
                          <a:ea typeface="Calibri"/>
                          <a:cs typeface="Times New Roman"/>
                        </a:rPr>
                        <a:t>1</a:t>
                      </a:r>
                      <a:r>
                        <a:rPr lang="en-US" sz="1400" dirty="0">
                          <a:solidFill>
                            <a:schemeClr val="tx1"/>
                          </a:solidFill>
                          <a:latin typeface="Times New Roman"/>
                          <a:ea typeface="Calibri"/>
                          <a:cs typeface="Times New Roman"/>
                        </a:rPr>
                        <a:t> &lt; 0,05</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0000"/>
                        </a:lnSpc>
                        <a:spcBef>
                          <a:spcPts val="0"/>
                        </a:spcBef>
                        <a:spcAft>
                          <a:spcPts val="0"/>
                        </a:spcAft>
                      </a:pPr>
                      <a:r>
                        <a:rPr lang="en-US" sz="1400">
                          <a:solidFill>
                            <a:schemeClr val="tx1"/>
                          </a:solidFill>
                          <a:latin typeface="Times New Roman"/>
                          <a:ea typeface="Calibri"/>
                          <a:cs typeface="Times New Roman"/>
                        </a:rPr>
                        <a:t>p</a:t>
                      </a:r>
                      <a:r>
                        <a:rPr lang="en-US" sz="1400" baseline="-25000">
                          <a:solidFill>
                            <a:schemeClr val="tx1"/>
                          </a:solidFill>
                          <a:latin typeface="Times New Roman"/>
                          <a:ea typeface="Calibri"/>
                          <a:cs typeface="Times New Roman"/>
                        </a:rPr>
                        <a:t>1 </a:t>
                      </a:r>
                      <a:r>
                        <a:rPr lang="en-US" sz="1400">
                          <a:solidFill>
                            <a:schemeClr val="tx1"/>
                          </a:solidFill>
                          <a:latin typeface="Times New Roman"/>
                          <a:ea typeface="Calibri"/>
                          <a:cs typeface="Times New Roman"/>
                        </a:rPr>
                        <a:t>&gt; 0,05</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188282">
                <a:tc rowSpan="2">
                  <a:txBody>
                    <a:bodyPr/>
                    <a:lstStyle/>
                    <a:p>
                      <a:pPr marL="0" marR="0">
                        <a:lnSpc>
                          <a:spcPct val="110000"/>
                        </a:lnSpc>
                        <a:spcBef>
                          <a:spcPts val="0"/>
                        </a:spcBef>
                        <a:spcAft>
                          <a:spcPts val="0"/>
                        </a:spcAft>
                      </a:pPr>
                      <a:r>
                        <a:rPr lang="en-US" sz="1400" b="1" dirty="0">
                          <a:latin typeface="Times New Roman"/>
                          <a:ea typeface="Calibri"/>
                          <a:cs typeface="Times New Roman"/>
                        </a:rPr>
                        <a:t>MV (L/ph)</a:t>
                      </a:r>
                      <a:endParaRPr lang="en-US" sz="1400" b="1" dirty="0">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a:solidFill>
                            <a:schemeClr val="tx1"/>
                          </a:solidFill>
                          <a:latin typeface="Times New Roman"/>
                          <a:ea typeface="Calibri"/>
                          <a:cs typeface="Times New Roman"/>
                        </a:rPr>
                        <a:t>11,4 </a:t>
                      </a:r>
                      <a:r>
                        <a:rPr lang="en-US" sz="1400">
                          <a:solidFill>
                            <a:schemeClr val="tx1"/>
                          </a:solidFill>
                          <a:latin typeface="Times New Roman"/>
                          <a:ea typeface="Calibri"/>
                          <a:cs typeface="Times New Roman"/>
                        </a:rPr>
                        <a:t>±</a:t>
                      </a:r>
                      <a:r>
                        <a:rPr lang="vi-VN" sz="1400">
                          <a:solidFill>
                            <a:schemeClr val="tx1"/>
                          </a:solidFill>
                          <a:latin typeface="Times New Roman"/>
                          <a:ea typeface="Calibri"/>
                          <a:cs typeface="Times New Roman"/>
                        </a:rPr>
                        <a:t> 2,1</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dirty="0">
                          <a:solidFill>
                            <a:schemeClr val="tx1"/>
                          </a:solidFill>
                          <a:latin typeface="Times New Roman"/>
                          <a:ea typeface="Calibri"/>
                          <a:cs typeface="Times New Roman"/>
                        </a:rPr>
                        <a:t>9,1 </a:t>
                      </a:r>
                      <a:r>
                        <a:rPr lang="en-US" sz="1400" i="1" dirty="0">
                          <a:solidFill>
                            <a:schemeClr val="tx1"/>
                          </a:solidFill>
                          <a:latin typeface="Times New Roman"/>
                          <a:ea typeface="Calibri"/>
                          <a:cs typeface="Times New Roman"/>
                        </a:rPr>
                        <a:t>±</a:t>
                      </a:r>
                      <a:r>
                        <a:rPr lang="vi-VN" sz="1400" i="1" dirty="0">
                          <a:solidFill>
                            <a:schemeClr val="tx1"/>
                          </a:solidFill>
                          <a:latin typeface="Times New Roman"/>
                          <a:ea typeface="Calibri"/>
                          <a:cs typeface="Times New Roman"/>
                        </a:rPr>
                        <a:t> 2,1</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dirty="0">
                          <a:solidFill>
                            <a:schemeClr val="tx1"/>
                          </a:solidFill>
                          <a:latin typeface="Times New Roman"/>
                          <a:ea typeface="Calibri"/>
                          <a:cs typeface="Times New Roman"/>
                        </a:rPr>
                        <a:t>9,9 </a:t>
                      </a:r>
                      <a:r>
                        <a:rPr lang="en-US" sz="1400" dirty="0">
                          <a:solidFill>
                            <a:schemeClr val="tx1"/>
                          </a:solidFill>
                          <a:latin typeface="Times New Roman"/>
                          <a:ea typeface="Calibri"/>
                          <a:cs typeface="Times New Roman"/>
                        </a:rPr>
                        <a:t>±</a:t>
                      </a:r>
                      <a:r>
                        <a:rPr lang="vi-VN" sz="1400" dirty="0">
                          <a:solidFill>
                            <a:schemeClr val="tx1"/>
                          </a:solidFill>
                          <a:latin typeface="Times New Roman"/>
                          <a:ea typeface="Calibri"/>
                          <a:cs typeface="Times New Roman"/>
                        </a:rPr>
                        <a:t> 1,2</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dirty="0">
                          <a:solidFill>
                            <a:schemeClr val="tx1"/>
                          </a:solidFill>
                          <a:latin typeface="Times New Roman"/>
                          <a:ea typeface="Calibri"/>
                          <a:cs typeface="Times New Roman"/>
                        </a:rPr>
                        <a:t>12,6 </a:t>
                      </a:r>
                      <a:r>
                        <a:rPr lang="en-US" sz="1400" i="1" dirty="0">
                          <a:solidFill>
                            <a:schemeClr val="tx1"/>
                          </a:solidFill>
                          <a:latin typeface="Times New Roman"/>
                          <a:ea typeface="Calibri"/>
                          <a:cs typeface="Times New Roman"/>
                        </a:rPr>
                        <a:t>±</a:t>
                      </a:r>
                      <a:r>
                        <a:rPr lang="vi-VN" sz="1400" i="1" dirty="0">
                          <a:solidFill>
                            <a:schemeClr val="tx1"/>
                          </a:solidFill>
                          <a:latin typeface="Times New Roman"/>
                          <a:ea typeface="Calibri"/>
                          <a:cs typeface="Times New Roman"/>
                        </a:rPr>
                        <a:t> 4,6</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0000"/>
                        </a:lnSpc>
                        <a:spcBef>
                          <a:spcPts val="0"/>
                        </a:spcBef>
                        <a:spcAft>
                          <a:spcPts val="0"/>
                        </a:spcAft>
                      </a:pPr>
                      <a:r>
                        <a:rPr lang="vi-VN" sz="1400" dirty="0">
                          <a:solidFill>
                            <a:schemeClr val="tx1"/>
                          </a:solidFill>
                          <a:latin typeface="Times New Roman"/>
                          <a:ea typeface="Calibri"/>
                          <a:cs typeface="Times New Roman"/>
                        </a:rPr>
                        <a:t>&lt;</a:t>
                      </a:r>
                      <a:r>
                        <a:rPr lang="en-US" sz="1400" dirty="0">
                          <a:solidFill>
                            <a:schemeClr val="tx1"/>
                          </a:solidFill>
                          <a:latin typeface="Times New Roman"/>
                          <a:ea typeface="Calibri"/>
                          <a:cs typeface="Times New Roman"/>
                        </a:rPr>
                        <a:t> 0,05</a:t>
                      </a:r>
                      <a:endParaRPr lang="en-US" sz="1400" dirty="0">
                        <a:solidFill>
                          <a:schemeClr val="tx1"/>
                        </a:solidFill>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282">
                <a:tc vMerge="1">
                  <a:txBody>
                    <a:bodyPr/>
                    <a:lstStyle/>
                    <a:p>
                      <a:endParaRPr lang="en-US"/>
                    </a:p>
                  </a:txBody>
                  <a:tcPr/>
                </a:tc>
                <a:tc grid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p</a:t>
                      </a:r>
                      <a:r>
                        <a:rPr lang="en-US" sz="1400" baseline="-25000" dirty="0">
                          <a:solidFill>
                            <a:schemeClr val="tx1"/>
                          </a:solidFill>
                          <a:latin typeface="Times New Roman"/>
                          <a:ea typeface="Calibri"/>
                          <a:cs typeface="Times New Roman"/>
                        </a:rPr>
                        <a:t>1</a:t>
                      </a:r>
                      <a:r>
                        <a:rPr lang="en-US" sz="1400" dirty="0">
                          <a:solidFill>
                            <a:schemeClr val="tx1"/>
                          </a:solidFill>
                          <a:latin typeface="Times New Roman"/>
                          <a:ea typeface="Calibri"/>
                          <a:cs typeface="Times New Roman"/>
                        </a:rPr>
                        <a:t> &lt; 0,05</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p</a:t>
                      </a:r>
                      <a:r>
                        <a:rPr lang="en-US" sz="1400" baseline="-25000" dirty="0">
                          <a:solidFill>
                            <a:schemeClr val="tx1"/>
                          </a:solidFill>
                          <a:latin typeface="Times New Roman"/>
                          <a:ea typeface="Calibri"/>
                          <a:cs typeface="Times New Roman"/>
                        </a:rPr>
                        <a:t>1</a:t>
                      </a:r>
                      <a:r>
                        <a:rPr lang="en-US" sz="1400" dirty="0">
                          <a:solidFill>
                            <a:schemeClr val="tx1"/>
                          </a:solidFill>
                          <a:latin typeface="Times New Roman"/>
                          <a:ea typeface="Calibri"/>
                          <a:cs typeface="Times New Roman"/>
                        </a:rPr>
                        <a:t> &lt; 0,05</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188282">
                <a:tc rowSpan="2">
                  <a:txBody>
                    <a:bodyPr/>
                    <a:lstStyle/>
                    <a:p>
                      <a:pPr marL="0" marR="0">
                        <a:lnSpc>
                          <a:spcPct val="110000"/>
                        </a:lnSpc>
                        <a:spcBef>
                          <a:spcPts val="0"/>
                        </a:spcBef>
                        <a:spcAft>
                          <a:spcPts val="0"/>
                        </a:spcAft>
                      </a:pPr>
                      <a:r>
                        <a:rPr lang="en-US" sz="1400" b="1" dirty="0" err="1">
                          <a:latin typeface="Times New Roman"/>
                          <a:ea typeface="Calibri"/>
                          <a:cs typeface="Times New Roman"/>
                        </a:rPr>
                        <a:t>fspn</a:t>
                      </a:r>
                      <a:r>
                        <a:rPr lang="en-US" sz="1400" b="1" dirty="0">
                          <a:latin typeface="Times New Roman"/>
                          <a:ea typeface="Calibri"/>
                          <a:cs typeface="Times New Roman"/>
                        </a:rPr>
                        <a:t> (</a:t>
                      </a:r>
                      <a:r>
                        <a:rPr lang="en-US" sz="1400" b="1" dirty="0" err="1">
                          <a:latin typeface="Times New Roman"/>
                          <a:ea typeface="Calibri"/>
                          <a:cs typeface="Times New Roman"/>
                        </a:rPr>
                        <a:t>nhịp</a:t>
                      </a:r>
                      <a:r>
                        <a:rPr lang="en-US" sz="1400" b="1" dirty="0">
                          <a:latin typeface="Times New Roman"/>
                          <a:ea typeface="Calibri"/>
                          <a:cs typeface="Times New Roman"/>
                        </a:rPr>
                        <a:t>/ph)</a:t>
                      </a:r>
                      <a:endParaRPr lang="en-US" sz="1400" b="1" dirty="0">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a:solidFill>
                            <a:schemeClr val="tx1"/>
                          </a:solidFill>
                          <a:latin typeface="Times New Roman"/>
                          <a:ea typeface="Calibri"/>
                          <a:cs typeface="Times New Roman"/>
                        </a:rPr>
                        <a:t>22 </a:t>
                      </a:r>
                      <a:r>
                        <a:rPr lang="en-US" sz="1400">
                          <a:solidFill>
                            <a:schemeClr val="tx1"/>
                          </a:solidFill>
                          <a:latin typeface="Times New Roman"/>
                          <a:ea typeface="Calibri"/>
                          <a:cs typeface="Times New Roman"/>
                        </a:rPr>
                        <a:t>±</a:t>
                      </a:r>
                      <a:r>
                        <a:rPr lang="vi-VN" sz="1400">
                          <a:solidFill>
                            <a:schemeClr val="tx1"/>
                          </a:solidFill>
                          <a:latin typeface="Times New Roman"/>
                          <a:ea typeface="Calibri"/>
                          <a:cs typeface="Times New Roman"/>
                        </a:rPr>
                        <a:t> 6</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dirty="0">
                          <a:solidFill>
                            <a:schemeClr val="tx1"/>
                          </a:solidFill>
                          <a:latin typeface="Times New Roman"/>
                          <a:ea typeface="Calibri"/>
                          <a:cs typeface="Times New Roman"/>
                        </a:rPr>
                        <a:t>24,7 </a:t>
                      </a:r>
                      <a:r>
                        <a:rPr lang="en-US" sz="1400" i="1" dirty="0">
                          <a:solidFill>
                            <a:schemeClr val="tx1"/>
                          </a:solidFill>
                          <a:latin typeface="Times New Roman"/>
                          <a:ea typeface="Calibri"/>
                          <a:cs typeface="Times New Roman"/>
                        </a:rPr>
                        <a:t>±</a:t>
                      </a:r>
                      <a:r>
                        <a:rPr lang="vi-VN" sz="1400" i="1" dirty="0">
                          <a:solidFill>
                            <a:schemeClr val="tx1"/>
                          </a:solidFill>
                          <a:latin typeface="Times New Roman"/>
                          <a:ea typeface="Calibri"/>
                          <a:cs typeface="Times New Roman"/>
                        </a:rPr>
                        <a:t> 4,3</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dirty="0">
                          <a:solidFill>
                            <a:schemeClr val="tx1"/>
                          </a:solidFill>
                          <a:latin typeface="Times New Roman"/>
                          <a:ea typeface="Calibri"/>
                          <a:cs typeface="Times New Roman"/>
                        </a:rPr>
                        <a:t>21,6 </a:t>
                      </a:r>
                      <a:r>
                        <a:rPr lang="en-US" sz="1400" dirty="0">
                          <a:solidFill>
                            <a:schemeClr val="tx1"/>
                          </a:solidFill>
                          <a:latin typeface="Times New Roman"/>
                          <a:ea typeface="Calibri"/>
                          <a:cs typeface="Times New Roman"/>
                        </a:rPr>
                        <a:t>±</a:t>
                      </a:r>
                      <a:r>
                        <a:rPr lang="vi-VN" sz="1400" dirty="0">
                          <a:solidFill>
                            <a:schemeClr val="tx1"/>
                          </a:solidFill>
                          <a:latin typeface="Times New Roman"/>
                          <a:ea typeface="Calibri"/>
                          <a:cs typeface="Times New Roman"/>
                        </a:rPr>
                        <a:t> 6,4</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dirty="0">
                          <a:solidFill>
                            <a:schemeClr val="tx1"/>
                          </a:solidFill>
                          <a:latin typeface="Times New Roman"/>
                          <a:ea typeface="Calibri"/>
                          <a:cs typeface="Times New Roman"/>
                        </a:rPr>
                        <a:t>30,5 </a:t>
                      </a:r>
                      <a:r>
                        <a:rPr lang="en-US" sz="1400" i="1" dirty="0">
                          <a:solidFill>
                            <a:schemeClr val="tx1"/>
                          </a:solidFill>
                          <a:latin typeface="Times New Roman"/>
                          <a:ea typeface="Calibri"/>
                          <a:cs typeface="Times New Roman"/>
                        </a:rPr>
                        <a:t>±</a:t>
                      </a:r>
                      <a:r>
                        <a:rPr lang="vi-VN" sz="1400" i="1" dirty="0">
                          <a:solidFill>
                            <a:schemeClr val="tx1"/>
                          </a:solidFill>
                          <a:latin typeface="Times New Roman"/>
                          <a:ea typeface="Calibri"/>
                          <a:cs typeface="Times New Roman"/>
                        </a:rPr>
                        <a:t> 6,3</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0000"/>
                        </a:lnSpc>
                        <a:spcBef>
                          <a:spcPts val="0"/>
                        </a:spcBef>
                        <a:spcAft>
                          <a:spcPts val="0"/>
                        </a:spcAft>
                      </a:pPr>
                      <a:r>
                        <a:rPr lang="vi-VN" sz="1400" dirty="0">
                          <a:solidFill>
                            <a:schemeClr val="tx1"/>
                          </a:solidFill>
                          <a:latin typeface="Times New Roman"/>
                          <a:ea typeface="Calibri"/>
                          <a:cs typeface="Times New Roman"/>
                        </a:rPr>
                        <a:t>&lt;</a:t>
                      </a:r>
                      <a:r>
                        <a:rPr lang="en-US" sz="1400" dirty="0">
                          <a:solidFill>
                            <a:schemeClr val="tx1"/>
                          </a:solidFill>
                          <a:latin typeface="Times New Roman"/>
                          <a:ea typeface="Calibri"/>
                          <a:cs typeface="Times New Roman"/>
                        </a:rPr>
                        <a:t> 0,05</a:t>
                      </a:r>
                      <a:endParaRPr lang="en-US" sz="1400" dirty="0">
                        <a:solidFill>
                          <a:schemeClr val="tx1"/>
                        </a:solidFill>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282">
                <a:tc vMerge="1">
                  <a:txBody>
                    <a:bodyPr/>
                    <a:lstStyle/>
                    <a:p>
                      <a:endParaRPr lang="en-US"/>
                    </a:p>
                  </a:txBody>
                  <a:tcPr/>
                </a:tc>
                <a:tc grid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p</a:t>
                      </a:r>
                      <a:r>
                        <a:rPr lang="en-US" sz="1400" baseline="-25000" dirty="0">
                          <a:solidFill>
                            <a:schemeClr val="tx1"/>
                          </a:solidFill>
                          <a:latin typeface="Times New Roman"/>
                          <a:ea typeface="Calibri"/>
                          <a:cs typeface="Times New Roman"/>
                        </a:rPr>
                        <a:t>1 </a:t>
                      </a:r>
                      <a:r>
                        <a:rPr lang="en-US" sz="1400" dirty="0">
                          <a:solidFill>
                            <a:schemeClr val="tx1"/>
                          </a:solidFill>
                          <a:latin typeface="Times New Roman"/>
                          <a:ea typeface="Calibri"/>
                          <a:cs typeface="Times New Roman"/>
                        </a:rPr>
                        <a:t>&gt; 0,05</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p</a:t>
                      </a:r>
                      <a:r>
                        <a:rPr lang="en-US" sz="1400" baseline="-25000" dirty="0">
                          <a:solidFill>
                            <a:schemeClr val="tx1"/>
                          </a:solidFill>
                          <a:latin typeface="Times New Roman"/>
                          <a:ea typeface="Calibri"/>
                          <a:cs typeface="Times New Roman"/>
                        </a:rPr>
                        <a:t>1</a:t>
                      </a:r>
                      <a:r>
                        <a:rPr lang="en-US" sz="1400" dirty="0">
                          <a:solidFill>
                            <a:schemeClr val="tx1"/>
                          </a:solidFill>
                          <a:latin typeface="Times New Roman"/>
                          <a:ea typeface="Calibri"/>
                          <a:cs typeface="Times New Roman"/>
                        </a:rPr>
                        <a:t> &lt; 0,05</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188282">
                <a:tc rowSpan="2">
                  <a:txBody>
                    <a:bodyPr/>
                    <a:lstStyle/>
                    <a:p>
                      <a:pPr marL="0" marR="0">
                        <a:lnSpc>
                          <a:spcPct val="110000"/>
                        </a:lnSpc>
                        <a:spcBef>
                          <a:spcPts val="0"/>
                        </a:spcBef>
                        <a:spcAft>
                          <a:spcPts val="0"/>
                        </a:spcAft>
                      </a:pPr>
                      <a:r>
                        <a:rPr lang="en-US" sz="1400" b="1" dirty="0">
                          <a:latin typeface="Times New Roman"/>
                          <a:ea typeface="Calibri"/>
                          <a:cs typeface="Times New Roman"/>
                        </a:rPr>
                        <a:t>P0,1 (cmH</a:t>
                      </a:r>
                      <a:r>
                        <a:rPr lang="en-US" sz="1400" b="1" baseline="-25000" dirty="0">
                          <a:latin typeface="Times New Roman"/>
                          <a:ea typeface="Calibri"/>
                          <a:cs typeface="Times New Roman"/>
                        </a:rPr>
                        <a:t>2</a:t>
                      </a:r>
                      <a:r>
                        <a:rPr lang="en-US" sz="1400" b="1" dirty="0">
                          <a:latin typeface="Times New Roman"/>
                          <a:ea typeface="Calibri"/>
                          <a:cs typeface="Times New Roman"/>
                        </a:rPr>
                        <a:t>O)</a:t>
                      </a:r>
                      <a:endParaRPr lang="en-US" sz="1400" b="1" dirty="0">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a:solidFill>
                            <a:schemeClr val="tx1"/>
                          </a:solidFill>
                          <a:latin typeface="Times New Roman"/>
                          <a:ea typeface="Calibri"/>
                          <a:cs typeface="Times New Roman"/>
                        </a:rPr>
                        <a:t>2,44 </a:t>
                      </a:r>
                      <a:r>
                        <a:rPr lang="en-US" sz="1400">
                          <a:solidFill>
                            <a:schemeClr val="tx1"/>
                          </a:solidFill>
                          <a:latin typeface="Times New Roman"/>
                          <a:ea typeface="Calibri"/>
                          <a:cs typeface="Times New Roman"/>
                        </a:rPr>
                        <a:t>±</a:t>
                      </a:r>
                      <a:r>
                        <a:rPr lang="vi-VN" sz="1400">
                          <a:solidFill>
                            <a:schemeClr val="tx1"/>
                          </a:solidFill>
                          <a:latin typeface="Times New Roman"/>
                          <a:ea typeface="Calibri"/>
                          <a:cs typeface="Times New Roman"/>
                        </a:rPr>
                        <a:t> 0,3</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dirty="0">
                          <a:solidFill>
                            <a:schemeClr val="tx1"/>
                          </a:solidFill>
                          <a:latin typeface="Times New Roman"/>
                          <a:ea typeface="Calibri"/>
                          <a:cs typeface="Times New Roman"/>
                        </a:rPr>
                        <a:t>3,1 </a:t>
                      </a:r>
                      <a:r>
                        <a:rPr lang="en-US" sz="1400" i="1" dirty="0">
                          <a:solidFill>
                            <a:schemeClr val="tx1"/>
                          </a:solidFill>
                          <a:latin typeface="Times New Roman"/>
                          <a:ea typeface="Calibri"/>
                          <a:cs typeface="Times New Roman"/>
                        </a:rPr>
                        <a:t>±</a:t>
                      </a:r>
                      <a:r>
                        <a:rPr lang="vi-VN" sz="1400" i="1" dirty="0">
                          <a:solidFill>
                            <a:schemeClr val="tx1"/>
                          </a:solidFill>
                          <a:latin typeface="Times New Roman"/>
                          <a:ea typeface="Calibri"/>
                          <a:cs typeface="Times New Roman"/>
                        </a:rPr>
                        <a:t> 0,5</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dirty="0">
                          <a:solidFill>
                            <a:schemeClr val="tx1"/>
                          </a:solidFill>
                          <a:latin typeface="Times New Roman"/>
                          <a:ea typeface="Calibri"/>
                          <a:cs typeface="Times New Roman"/>
                        </a:rPr>
                        <a:t>2,1 </a:t>
                      </a:r>
                      <a:r>
                        <a:rPr lang="en-US" sz="1400" dirty="0">
                          <a:solidFill>
                            <a:schemeClr val="tx1"/>
                          </a:solidFill>
                          <a:latin typeface="Times New Roman"/>
                          <a:ea typeface="Calibri"/>
                          <a:cs typeface="Times New Roman"/>
                        </a:rPr>
                        <a:t>±</a:t>
                      </a:r>
                      <a:r>
                        <a:rPr lang="vi-VN" sz="1400" dirty="0">
                          <a:solidFill>
                            <a:schemeClr val="tx1"/>
                          </a:solidFill>
                          <a:latin typeface="Times New Roman"/>
                          <a:ea typeface="Calibri"/>
                          <a:cs typeface="Times New Roman"/>
                        </a:rPr>
                        <a:t> 0,3</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dirty="0">
                          <a:solidFill>
                            <a:schemeClr val="tx1"/>
                          </a:solidFill>
                          <a:latin typeface="Times New Roman"/>
                          <a:ea typeface="Calibri"/>
                          <a:cs typeface="Times New Roman"/>
                        </a:rPr>
                        <a:t>3,2 </a:t>
                      </a:r>
                      <a:r>
                        <a:rPr lang="en-US" sz="1400" i="1" dirty="0">
                          <a:solidFill>
                            <a:schemeClr val="tx1"/>
                          </a:solidFill>
                          <a:latin typeface="Times New Roman"/>
                          <a:ea typeface="Calibri"/>
                          <a:cs typeface="Times New Roman"/>
                        </a:rPr>
                        <a:t>±</a:t>
                      </a:r>
                      <a:r>
                        <a:rPr lang="vi-VN" sz="1400" i="1" dirty="0">
                          <a:solidFill>
                            <a:schemeClr val="tx1"/>
                          </a:solidFill>
                          <a:latin typeface="Times New Roman"/>
                          <a:ea typeface="Calibri"/>
                          <a:cs typeface="Times New Roman"/>
                        </a:rPr>
                        <a:t> 0,6</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&gt; 0,05</a:t>
                      </a:r>
                      <a:endParaRPr lang="en-US" sz="1400" dirty="0">
                        <a:solidFill>
                          <a:schemeClr val="tx1"/>
                        </a:solidFill>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282">
                <a:tc vMerge="1">
                  <a:txBody>
                    <a:bodyPr/>
                    <a:lstStyle/>
                    <a:p>
                      <a:endParaRPr lang="en-US"/>
                    </a:p>
                  </a:txBody>
                  <a:tcPr/>
                </a:tc>
                <a:tc gridSpan="2">
                  <a:txBody>
                    <a:bodyPr/>
                    <a:lstStyle/>
                    <a:p>
                      <a:pPr marL="0" marR="0" algn="ctr">
                        <a:lnSpc>
                          <a:spcPct val="110000"/>
                        </a:lnSpc>
                        <a:spcBef>
                          <a:spcPts val="0"/>
                        </a:spcBef>
                        <a:spcAft>
                          <a:spcPts val="0"/>
                        </a:spcAft>
                      </a:pPr>
                      <a:r>
                        <a:rPr lang="en-US" sz="1400">
                          <a:solidFill>
                            <a:schemeClr val="tx1"/>
                          </a:solidFill>
                          <a:latin typeface="Times New Roman"/>
                          <a:ea typeface="Calibri"/>
                          <a:cs typeface="Times New Roman"/>
                        </a:rPr>
                        <a:t>p</a:t>
                      </a:r>
                      <a:r>
                        <a:rPr lang="en-US" sz="1400" baseline="-25000">
                          <a:solidFill>
                            <a:schemeClr val="tx1"/>
                          </a:solidFill>
                          <a:latin typeface="Times New Roman"/>
                          <a:ea typeface="Calibri"/>
                          <a:cs typeface="Times New Roman"/>
                        </a:rPr>
                        <a:t>1 </a:t>
                      </a:r>
                      <a:r>
                        <a:rPr lang="en-US" sz="1400">
                          <a:solidFill>
                            <a:schemeClr val="tx1"/>
                          </a:solidFill>
                          <a:latin typeface="Times New Roman"/>
                          <a:ea typeface="Calibri"/>
                          <a:cs typeface="Times New Roman"/>
                        </a:rPr>
                        <a:t>&gt; 0,05</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p</a:t>
                      </a:r>
                      <a:r>
                        <a:rPr lang="en-US" sz="1400" baseline="-25000" dirty="0">
                          <a:solidFill>
                            <a:schemeClr val="tx1"/>
                          </a:solidFill>
                          <a:latin typeface="Times New Roman"/>
                          <a:ea typeface="Calibri"/>
                          <a:cs typeface="Times New Roman"/>
                        </a:rPr>
                        <a:t>1 </a:t>
                      </a:r>
                      <a:r>
                        <a:rPr lang="en-US" sz="1400" dirty="0">
                          <a:solidFill>
                            <a:schemeClr val="tx1"/>
                          </a:solidFill>
                          <a:latin typeface="Times New Roman"/>
                          <a:ea typeface="Calibri"/>
                          <a:cs typeface="Times New Roman"/>
                        </a:rPr>
                        <a:t>&gt; 0,05</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241504">
                <a:tc rowSpan="2">
                  <a:txBody>
                    <a:bodyPr/>
                    <a:lstStyle/>
                    <a:p>
                      <a:pPr marL="0" marR="0">
                        <a:lnSpc>
                          <a:spcPct val="110000"/>
                        </a:lnSpc>
                        <a:spcBef>
                          <a:spcPts val="0"/>
                        </a:spcBef>
                        <a:spcAft>
                          <a:spcPts val="0"/>
                        </a:spcAft>
                      </a:pPr>
                      <a:r>
                        <a:rPr lang="en-US" sz="1400" b="1" dirty="0">
                          <a:latin typeface="Times New Roman"/>
                          <a:ea typeface="Calibri"/>
                          <a:cs typeface="Times New Roman"/>
                        </a:rPr>
                        <a:t>RSBI</a:t>
                      </a:r>
                      <a:endParaRPr lang="en-US" sz="1400" b="1" dirty="0">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a:solidFill>
                            <a:schemeClr val="tx1"/>
                          </a:solidFill>
                          <a:latin typeface="Times New Roman"/>
                          <a:ea typeface="Calibri"/>
                          <a:cs typeface="Times New Roman"/>
                        </a:rPr>
                        <a:t>70,3 </a:t>
                      </a:r>
                      <a:r>
                        <a:rPr lang="en-US" sz="1400">
                          <a:solidFill>
                            <a:schemeClr val="tx1"/>
                          </a:solidFill>
                          <a:latin typeface="Times New Roman"/>
                          <a:ea typeface="Calibri"/>
                          <a:cs typeface="Times New Roman"/>
                        </a:rPr>
                        <a:t>±</a:t>
                      </a:r>
                      <a:r>
                        <a:rPr lang="vi-VN" sz="1400">
                          <a:solidFill>
                            <a:schemeClr val="tx1"/>
                          </a:solidFill>
                          <a:latin typeface="Times New Roman"/>
                          <a:ea typeface="Calibri"/>
                          <a:cs typeface="Times New Roman"/>
                        </a:rPr>
                        <a:t> 28,9</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a:solidFill>
                            <a:schemeClr val="tx1"/>
                          </a:solidFill>
                          <a:latin typeface="Times New Roman"/>
                          <a:ea typeface="Calibri"/>
                          <a:cs typeface="Times New Roman"/>
                        </a:rPr>
                        <a:t>84,2 </a:t>
                      </a:r>
                      <a:r>
                        <a:rPr lang="en-US" sz="1400" i="1">
                          <a:solidFill>
                            <a:schemeClr val="tx1"/>
                          </a:solidFill>
                          <a:latin typeface="Times New Roman"/>
                          <a:ea typeface="Calibri"/>
                          <a:cs typeface="Times New Roman"/>
                        </a:rPr>
                        <a:t>±</a:t>
                      </a:r>
                      <a:r>
                        <a:rPr lang="vi-VN" sz="1400" i="1">
                          <a:solidFill>
                            <a:schemeClr val="tx1"/>
                          </a:solidFill>
                          <a:latin typeface="Times New Roman"/>
                          <a:ea typeface="Calibri"/>
                          <a:cs typeface="Times New Roman"/>
                        </a:rPr>
                        <a:t> 21,4</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dirty="0">
                          <a:solidFill>
                            <a:schemeClr val="tx1"/>
                          </a:solidFill>
                          <a:latin typeface="Times New Roman"/>
                          <a:ea typeface="Calibri"/>
                          <a:cs typeface="Times New Roman"/>
                        </a:rPr>
                        <a:t>65 </a:t>
                      </a:r>
                      <a:r>
                        <a:rPr lang="en-US" sz="1400" dirty="0">
                          <a:solidFill>
                            <a:schemeClr val="tx1"/>
                          </a:solidFill>
                          <a:latin typeface="Times New Roman"/>
                          <a:ea typeface="Calibri"/>
                          <a:cs typeface="Times New Roman"/>
                        </a:rPr>
                        <a:t>±</a:t>
                      </a:r>
                      <a:r>
                        <a:rPr lang="vi-VN" sz="1400" dirty="0">
                          <a:solidFill>
                            <a:schemeClr val="tx1"/>
                          </a:solidFill>
                          <a:latin typeface="Times New Roman"/>
                          <a:ea typeface="Calibri"/>
                          <a:cs typeface="Times New Roman"/>
                        </a:rPr>
                        <a:t> 31,6</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dirty="0">
                          <a:solidFill>
                            <a:schemeClr val="tx1"/>
                          </a:solidFill>
                          <a:latin typeface="Times New Roman"/>
                          <a:ea typeface="Calibri"/>
                          <a:cs typeface="Times New Roman"/>
                        </a:rPr>
                        <a:t>91,6 </a:t>
                      </a:r>
                      <a:r>
                        <a:rPr lang="en-US" sz="1400" i="1" dirty="0">
                          <a:solidFill>
                            <a:schemeClr val="tx1"/>
                          </a:solidFill>
                          <a:latin typeface="Times New Roman"/>
                          <a:ea typeface="Calibri"/>
                          <a:cs typeface="Times New Roman"/>
                        </a:rPr>
                        <a:t>±</a:t>
                      </a:r>
                      <a:r>
                        <a:rPr lang="vi-VN" sz="1400" i="1" dirty="0">
                          <a:solidFill>
                            <a:schemeClr val="tx1"/>
                          </a:solidFill>
                          <a:latin typeface="Times New Roman"/>
                          <a:ea typeface="Calibri"/>
                          <a:cs typeface="Times New Roman"/>
                        </a:rPr>
                        <a:t> 24,2</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0000"/>
                        </a:lnSpc>
                        <a:spcBef>
                          <a:spcPts val="0"/>
                        </a:spcBef>
                        <a:spcAft>
                          <a:spcPts val="0"/>
                        </a:spcAft>
                      </a:pPr>
                      <a:r>
                        <a:rPr lang="vi-VN" sz="1400" dirty="0">
                          <a:solidFill>
                            <a:schemeClr val="tx1"/>
                          </a:solidFill>
                          <a:latin typeface="Times New Roman"/>
                          <a:ea typeface="Calibri"/>
                          <a:cs typeface="Times New Roman"/>
                        </a:rPr>
                        <a:t>&lt;</a:t>
                      </a:r>
                      <a:r>
                        <a:rPr lang="en-US" sz="1400" dirty="0">
                          <a:solidFill>
                            <a:schemeClr val="tx1"/>
                          </a:solidFill>
                          <a:latin typeface="Times New Roman"/>
                          <a:ea typeface="Calibri"/>
                          <a:cs typeface="Times New Roman"/>
                        </a:rPr>
                        <a:t> 0,05</a:t>
                      </a:r>
                      <a:endParaRPr lang="en-US" sz="1400" dirty="0">
                        <a:solidFill>
                          <a:schemeClr val="tx1"/>
                        </a:solidFill>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282">
                <a:tc vMerge="1">
                  <a:txBody>
                    <a:bodyPr/>
                    <a:lstStyle/>
                    <a:p>
                      <a:endParaRPr lang="en-US"/>
                    </a:p>
                  </a:txBody>
                  <a:tcPr/>
                </a:tc>
                <a:tc gridSpan="2">
                  <a:txBody>
                    <a:bodyPr/>
                    <a:lstStyle/>
                    <a:p>
                      <a:pPr marL="0" marR="0" algn="ctr">
                        <a:lnSpc>
                          <a:spcPct val="110000"/>
                        </a:lnSpc>
                        <a:spcBef>
                          <a:spcPts val="0"/>
                        </a:spcBef>
                        <a:spcAft>
                          <a:spcPts val="0"/>
                        </a:spcAft>
                      </a:pPr>
                      <a:r>
                        <a:rPr lang="en-US" sz="1400">
                          <a:solidFill>
                            <a:schemeClr val="tx1"/>
                          </a:solidFill>
                          <a:latin typeface="Times New Roman"/>
                          <a:ea typeface="Calibri"/>
                          <a:cs typeface="Times New Roman"/>
                        </a:rPr>
                        <a:t>p</a:t>
                      </a:r>
                      <a:r>
                        <a:rPr lang="en-US" sz="1400" baseline="-25000">
                          <a:solidFill>
                            <a:schemeClr val="tx1"/>
                          </a:solidFill>
                          <a:latin typeface="Times New Roman"/>
                          <a:ea typeface="Calibri"/>
                          <a:cs typeface="Times New Roman"/>
                        </a:rPr>
                        <a:t>1 </a:t>
                      </a:r>
                      <a:r>
                        <a:rPr lang="en-US" sz="1400">
                          <a:solidFill>
                            <a:schemeClr val="tx1"/>
                          </a:solidFill>
                          <a:latin typeface="Times New Roman"/>
                          <a:ea typeface="Calibri"/>
                          <a:cs typeface="Times New Roman"/>
                        </a:rPr>
                        <a:t>&gt; 0,05</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p</a:t>
                      </a:r>
                      <a:r>
                        <a:rPr lang="en-US" sz="1400" baseline="-25000" dirty="0">
                          <a:solidFill>
                            <a:schemeClr val="tx1"/>
                          </a:solidFill>
                          <a:latin typeface="Times New Roman"/>
                          <a:ea typeface="Calibri"/>
                          <a:cs typeface="Times New Roman"/>
                        </a:rPr>
                        <a:t>1</a:t>
                      </a:r>
                      <a:r>
                        <a:rPr lang="en-US" sz="1400" dirty="0">
                          <a:solidFill>
                            <a:schemeClr val="tx1"/>
                          </a:solidFill>
                          <a:latin typeface="Times New Roman"/>
                          <a:ea typeface="Calibri"/>
                          <a:cs typeface="Times New Roman"/>
                        </a:rPr>
                        <a:t> &lt; 0,05</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188282">
                <a:tc rowSpan="2">
                  <a:txBody>
                    <a:bodyPr/>
                    <a:lstStyle/>
                    <a:p>
                      <a:pPr marL="0" marR="0">
                        <a:lnSpc>
                          <a:spcPct val="110000"/>
                        </a:lnSpc>
                        <a:spcBef>
                          <a:spcPts val="0"/>
                        </a:spcBef>
                        <a:spcAft>
                          <a:spcPts val="0"/>
                        </a:spcAft>
                      </a:pPr>
                      <a:r>
                        <a:rPr lang="en-US" sz="1400" b="1" dirty="0" err="1">
                          <a:latin typeface="Times New Roman"/>
                          <a:ea typeface="Calibri"/>
                          <a:cs typeface="Times New Roman"/>
                        </a:rPr>
                        <a:t>Ppeak</a:t>
                      </a:r>
                      <a:r>
                        <a:rPr lang="en-US" sz="1400" b="1" dirty="0">
                          <a:latin typeface="Times New Roman"/>
                          <a:ea typeface="Calibri"/>
                          <a:cs typeface="Times New Roman"/>
                        </a:rPr>
                        <a:t> (cmH</a:t>
                      </a:r>
                      <a:r>
                        <a:rPr lang="en-US" sz="1400" b="1" baseline="-25000" dirty="0">
                          <a:latin typeface="Times New Roman"/>
                          <a:ea typeface="Calibri"/>
                          <a:cs typeface="Times New Roman"/>
                        </a:rPr>
                        <a:t>2</a:t>
                      </a:r>
                      <a:r>
                        <a:rPr lang="en-US" sz="1400" b="1" dirty="0">
                          <a:latin typeface="Times New Roman"/>
                          <a:ea typeface="Calibri"/>
                          <a:cs typeface="Times New Roman"/>
                        </a:rPr>
                        <a:t>O)</a:t>
                      </a:r>
                      <a:endParaRPr lang="en-US" sz="1400" b="1" dirty="0">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a:solidFill>
                            <a:schemeClr val="tx1"/>
                          </a:solidFill>
                          <a:latin typeface="Times New Roman"/>
                          <a:ea typeface="Calibri"/>
                          <a:cs typeface="Times New Roman"/>
                        </a:rPr>
                        <a:t>18,3 </a:t>
                      </a:r>
                      <a:r>
                        <a:rPr lang="en-US" sz="1400">
                          <a:solidFill>
                            <a:schemeClr val="tx1"/>
                          </a:solidFill>
                          <a:latin typeface="Times New Roman"/>
                          <a:ea typeface="Calibri"/>
                          <a:cs typeface="Times New Roman"/>
                        </a:rPr>
                        <a:t>±</a:t>
                      </a:r>
                      <a:r>
                        <a:rPr lang="vi-VN" sz="1400">
                          <a:solidFill>
                            <a:schemeClr val="tx1"/>
                          </a:solidFill>
                          <a:latin typeface="Times New Roman"/>
                          <a:ea typeface="Calibri"/>
                          <a:cs typeface="Times New Roman"/>
                        </a:rPr>
                        <a:t> 2,9</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a:solidFill>
                            <a:schemeClr val="tx1"/>
                          </a:solidFill>
                          <a:latin typeface="Times New Roman"/>
                          <a:ea typeface="Calibri"/>
                          <a:cs typeface="Times New Roman"/>
                        </a:rPr>
                        <a:t>7,4 </a:t>
                      </a:r>
                      <a:r>
                        <a:rPr lang="en-US" sz="1400" i="1">
                          <a:solidFill>
                            <a:schemeClr val="tx1"/>
                          </a:solidFill>
                          <a:latin typeface="Times New Roman"/>
                          <a:ea typeface="Calibri"/>
                          <a:cs typeface="Times New Roman"/>
                        </a:rPr>
                        <a:t>±</a:t>
                      </a:r>
                      <a:r>
                        <a:rPr lang="vi-VN" sz="1400" i="1">
                          <a:solidFill>
                            <a:schemeClr val="tx1"/>
                          </a:solidFill>
                          <a:latin typeface="Times New Roman"/>
                          <a:ea typeface="Calibri"/>
                          <a:cs typeface="Times New Roman"/>
                        </a:rPr>
                        <a:t> 0,3</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dirty="0">
                          <a:solidFill>
                            <a:schemeClr val="tx1"/>
                          </a:solidFill>
                          <a:latin typeface="Times New Roman"/>
                          <a:ea typeface="Calibri"/>
                          <a:cs typeface="Times New Roman"/>
                        </a:rPr>
                        <a:t>20,1 </a:t>
                      </a:r>
                      <a:r>
                        <a:rPr lang="en-US" sz="1400" dirty="0">
                          <a:solidFill>
                            <a:schemeClr val="tx1"/>
                          </a:solidFill>
                          <a:latin typeface="Times New Roman"/>
                          <a:ea typeface="Calibri"/>
                          <a:cs typeface="Times New Roman"/>
                        </a:rPr>
                        <a:t>±</a:t>
                      </a:r>
                      <a:r>
                        <a:rPr lang="vi-VN" sz="1400" dirty="0">
                          <a:solidFill>
                            <a:schemeClr val="tx1"/>
                          </a:solidFill>
                          <a:latin typeface="Times New Roman"/>
                          <a:ea typeface="Calibri"/>
                          <a:cs typeface="Times New Roman"/>
                        </a:rPr>
                        <a:t> 6,4</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dirty="0">
                          <a:solidFill>
                            <a:schemeClr val="tx1"/>
                          </a:solidFill>
                          <a:latin typeface="Times New Roman"/>
                          <a:ea typeface="Calibri"/>
                          <a:cs typeface="Times New Roman"/>
                        </a:rPr>
                        <a:t>20 </a:t>
                      </a:r>
                      <a:r>
                        <a:rPr lang="en-US" sz="1400" i="1" dirty="0">
                          <a:solidFill>
                            <a:schemeClr val="tx1"/>
                          </a:solidFill>
                          <a:latin typeface="Times New Roman"/>
                          <a:ea typeface="Calibri"/>
                          <a:cs typeface="Times New Roman"/>
                        </a:rPr>
                        <a:t>±</a:t>
                      </a:r>
                      <a:r>
                        <a:rPr lang="vi-VN" sz="1400" i="1" dirty="0">
                          <a:solidFill>
                            <a:schemeClr val="tx1"/>
                          </a:solidFill>
                          <a:latin typeface="Times New Roman"/>
                          <a:ea typeface="Calibri"/>
                          <a:cs typeface="Times New Roman"/>
                        </a:rPr>
                        <a:t> 3</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0000"/>
                        </a:lnSpc>
                        <a:spcBef>
                          <a:spcPts val="0"/>
                        </a:spcBef>
                        <a:spcAft>
                          <a:spcPts val="0"/>
                        </a:spcAft>
                      </a:pPr>
                      <a:r>
                        <a:rPr lang="vi-VN" sz="1400" dirty="0">
                          <a:solidFill>
                            <a:schemeClr val="tx1"/>
                          </a:solidFill>
                          <a:latin typeface="Times New Roman"/>
                          <a:ea typeface="Calibri"/>
                          <a:cs typeface="Times New Roman"/>
                        </a:rPr>
                        <a:t>&lt;</a:t>
                      </a:r>
                      <a:r>
                        <a:rPr lang="en-US" sz="1400" dirty="0">
                          <a:solidFill>
                            <a:schemeClr val="tx1"/>
                          </a:solidFill>
                          <a:latin typeface="Times New Roman"/>
                          <a:ea typeface="Calibri"/>
                          <a:cs typeface="Times New Roman"/>
                        </a:rPr>
                        <a:t> 0,05</a:t>
                      </a:r>
                      <a:endParaRPr lang="en-US" sz="1400" dirty="0">
                        <a:solidFill>
                          <a:schemeClr val="tx1"/>
                        </a:solidFill>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282">
                <a:tc vMerge="1">
                  <a:txBody>
                    <a:bodyPr/>
                    <a:lstStyle/>
                    <a:p>
                      <a:endParaRPr lang="en-US"/>
                    </a:p>
                  </a:txBody>
                  <a:tcPr/>
                </a:tc>
                <a:tc grid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p</a:t>
                      </a:r>
                      <a:r>
                        <a:rPr lang="en-US" sz="1400" baseline="-25000" dirty="0">
                          <a:solidFill>
                            <a:schemeClr val="tx1"/>
                          </a:solidFill>
                          <a:latin typeface="Times New Roman"/>
                          <a:ea typeface="Calibri"/>
                          <a:cs typeface="Times New Roman"/>
                        </a:rPr>
                        <a:t>1</a:t>
                      </a:r>
                      <a:r>
                        <a:rPr lang="en-US" sz="1400" dirty="0">
                          <a:solidFill>
                            <a:schemeClr val="tx1"/>
                          </a:solidFill>
                          <a:latin typeface="Times New Roman"/>
                          <a:ea typeface="Calibri"/>
                          <a:cs typeface="Times New Roman"/>
                        </a:rPr>
                        <a:t> &lt; 0,05</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p</a:t>
                      </a:r>
                      <a:r>
                        <a:rPr lang="en-US" sz="1400" baseline="-25000" dirty="0">
                          <a:solidFill>
                            <a:schemeClr val="tx1"/>
                          </a:solidFill>
                          <a:latin typeface="Times New Roman"/>
                          <a:ea typeface="Calibri"/>
                          <a:cs typeface="Times New Roman"/>
                        </a:rPr>
                        <a:t>1 </a:t>
                      </a:r>
                      <a:r>
                        <a:rPr lang="en-US" sz="1400" dirty="0">
                          <a:solidFill>
                            <a:schemeClr val="tx1"/>
                          </a:solidFill>
                          <a:latin typeface="Times New Roman"/>
                          <a:ea typeface="Calibri"/>
                          <a:cs typeface="Times New Roman"/>
                        </a:rPr>
                        <a:t>&gt; 0,05</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188282">
                <a:tc rowSpan="2">
                  <a:txBody>
                    <a:bodyPr/>
                    <a:lstStyle/>
                    <a:p>
                      <a:pPr marL="0" marR="0">
                        <a:lnSpc>
                          <a:spcPct val="110000"/>
                        </a:lnSpc>
                        <a:spcBef>
                          <a:spcPts val="0"/>
                        </a:spcBef>
                        <a:spcAft>
                          <a:spcPts val="0"/>
                        </a:spcAft>
                      </a:pPr>
                      <a:r>
                        <a:rPr lang="en-US" sz="1400" b="1" dirty="0" err="1">
                          <a:latin typeface="Times New Roman"/>
                          <a:ea typeface="Calibri"/>
                          <a:cs typeface="Times New Roman"/>
                        </a:rPr>
                        <a:t>Pmean</a:t>
                      </a:r>
                      <a:r>
                        <a:rPr lang="en-US" sz="1400" b="1" dirty="0">
                          <a:latin typeface="Times New Roman"/>
                          <a:ea typeface="Calibri"/>
                          <a:cs typeface="Times New Roman"/>
                        </a:rPr>
                        <a:t> (cmH</a:t>
                      </a:r>
                      <a:r>
                        <a:rPr lang="en-US" sz="1400" b="1" baseline="-25000" dirty="0">
                          <a:latin typeface="Times New Roman"/>
                          <a:ea typeface="Calibri"/>
                          <a:cs typeface="Times New Roman"/>
                        </a:rPr>
                        <a:t>2</a:t>
                      </a:r>
                      <a:r>
                        <a:rPr lang="en-US" sz="1400" b="1" dirty="0">
                          <a:latin typeface="Times New Roman"/>
                          <a:ea typeface="Calibri"/>
                          <a:cs typeface="Times New Roman"/>
                        </a:rPr>
                        <a:t>O)</a:t>
                      </a:r>
                      <a:endParaRPr lang="en-US" sz="1400" b="1" dirty="0">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a:solidFill>
                            <a:schemeClr val="tx1"/>
                          </a:solidFill>
                          <a:latin typeface="Times New Roman"/>
                          <a:ea typeface="Calibri"/>
                          <a:cs typeface="Times New Roman"/>
                        </a:rPr>
                        <a:t>10,1 </a:t>
                      </a:r>
                      <a:r>
                        <a:rPr lang="en-US" sz="1400">
                          <a:solidFill>
                            <a:schemeClr val="tx1"/>
                          </a:solidFill>
                          <a:latin typeface="Times New Roman"/>
                          <a:ea typeface="Calibri"/>
                          <a:cs typeface="Times New Roman"/>
                        </a:rPr>
                        <a:t>±</a:t>
                      </a:r>
                      <a:r>
                        <a:rPr lang="vi-VN" sz="1400">
                          <a:solidFill>
                            <a:schemeClr val="tx1"/>
                          </a:solidFill>
                          <a:latin typeface="Times New Roman"/>
                          <a:ea typeface="Calibri"/>
                          <a:cs typeface="Times New Roman"/>
                        </a:rPr>
                        <a:t> 2,3</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a:solidFill>
                            <a:schemeClr val="tx1"/>
                          </a:solidFill>
                          <a:latin typeface="Times New Roman"/>
                          <a:ea typeface="Calibri"/>
                          <a:cs typeface="Times New Roman"/>
                        </a:rPr>
                        <a:t>6,2 </a:t>
                      </a:r>
                      <a:r>
                        <a:rPr lang="en-US" sz="1400" i="1">
                          <a:solidFill>
                            <a:schemeClr val="tx1"/>
                          </a:solidFill>
                          <a:latin typeface="Times New Roman"/>
                          <a:ea typeface="Calibri"/>
                          <a:cs typeface="Times New Roman"/>
                        </a:rPr>
                        <a:t>±</a:t>
                      </a:r>
                      <a:r>
                        <a:rPr lang="vi-VN" sz="1400" i="1">
                          <a:solidFill>
                            <a:schemeClr val="tx1"/>
                          </a:solidFill>
                          <a:latin typeface="Times New Roman"/>
                          <a:ea typeface="Calibri"/>
                          <a:cs typeface="Times New Roman"/>
                        </a:rPr>
                        <a:t> 2,3</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a:solidFill>
                            <a:schemeClr val="tx1"/>
                          </a:solidFill>
                          <a:latin typeface="Times New Roman"/>
                          <a:ea typeface="Calibri"/>
                          <a:cs typeface="Times New Roman"/>
                        </a:rPr>
                        <a:t>10,9 </a:t>
                      </a:r>
                      <a:r>
                        <a:rPr lang="en-US" sz="1400">
                          <a:solidFill>
                            <a:schemeClr val="tx1"/>
                          </a:solidFill>
                          <a:latin typeface="Times New Roman"/>
                          <a:ea typeface="Calibri"/>
                          <a:cs typeface="Times New Roman"/>
                        </a:rPr>
                        <a:t>±</a:t>
                      </a:r>
                      <a:r>
                        <a:rPr lang="vi-VN" sz="1400">
                          <a:solidFill>
                            <a:schemeClr val="tx1"/>
                          </a:solidFill>
                          <a:latin typeface="Times New Roman"/>
                          <a:ea typeface="Calibri"/>
                          <a:cs typeface="Times New Roman"/>
                        </a:rPr>
                        <a:t> 3,1</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dirty="0">
                          <a:solidFill>
                            <a:schemeClr val="tx1"/>
                          </a:solidFill>
                          <a:latin typeface="Times New Roman"/>
                          <a:ea typeface="Calibri"/>
                          <a:cs typeface="Times New Roman"/>
                        </a:rPr>
                        <a:t>10,2 </a:t>
                      </a:r>
                      <a:r>
                        <a:rPr lang="en-US" sz="1400" i="1" dirty="0">
                          <a:solidFill>
                            <a:schemeClr val="tx1"/>
                          </a:solidFill>
                          <a:latin typeface="Times New Roman"/>
                          <a:ea typeface="Calibri"/>
                          <a:cs typeface="Times New Roman"/>
                        </a:rPr>
                        <a:t>±</a:t>
                      </a:r>
                      <a:r>
                        <a:rPr lang="vi-VN" sz="1400" i="1" dirty="0">
                          <a:solidFill>
                            <a:schemeClr val="tx1"/>
                          </a:solidFill>
                          <a:latin typeface="Times New Roman"/>
                          <a:ea typeface="Calibri"/>
                          <a:cs typeface="Times New Roman"/>
                        </a:rPr>
                        <a:t> 0,8</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0000"/>
                        </a:lnSpc>
                        <a:spcBef>
                          <a:spcPts val="0"/>
                        </a:spcBef>
                        <a:spcAft>
                          <a:spcPts val="0"/>
                        </a:spcAft>
                      </a:pPr>
                      <a:r>
                        <a:rPr lang="vi-VN" sz="1400" dirty="0">
                          <a:solidFill>
                            <a:schemeClr val="tx1"/>
                          </a:solidFill>
                          <a:latin typeface="Times New Roman"/>
                          <a:ea typeface="Calibri"/>
                          <a:cs typeface="Times New Roman"/>
                        </a:rPr>
                        <a:t>&lt;</a:t>
                      </a:r>
                      <a:r>
                        <a:rPr lang="en-US" sz="1400" dirty="0">
                          <a:solidFill>
                            <a:schemeClr val="tx1"/>
                          </a:solidFill>
                          <a:latin typeface="Times New Roman"/>
                          <a:ea typeface="Calibri"/>
                          <a:cs typeface="Times New Roman"/>
                        </a:rPr>
                        <a:t> 0,05</a:t>
                      </a:r>
                      <a:endParaRPr lang="en-US" sz="1400" dirty="0">
                        <a:solidFill>
                          <a:schemeClr val="tx1"/>
                        </a:solidFill>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282">
                <a:tc vMerge="1">
                  <a:txBody>
                    <a:bodyPr/>
                    <a:lstStyle/>
                    <a:p>
                      <a:endParaRPr lang="en-US"/>
                    </a:p>
                  </a:txBody>
                  <a:tcPr/>
                </a:tc>
                <a:tc grid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p</a:t>
                      </a:r>
                      <a:r>
                        <a:rPr lang="en-US" sz="1400" baseline="-25000" dirty="0">
                          <a:solidFill>
                            <a:schemeClr val="tx1"/>
                          </a:solidFill>
                          <a:latin typeface="Times New Roman"/>
                          <a:ea typeface="Calibri"/>
                          <a:cs typeface="Times New Roman"/>
                        </a:rPr>
                        <a:t>1</a:t>
                      </a:r>
                      <a:r>
                        <a:rPr lang="en-US" sz="1400" dirty="0">
                          <a:solidFill>
                            <a:schemeClr val="tx1"/>
                          </a:solidFill>
                          <a:latin typeface="Times New Roman"/>
                          <a:ea typeface="Calibri"/>
                          <a:cs typeface="Times New Roman"/>
                        </a:rPr>
                        <a:t> &lt; 0,05</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p</a:t>
                      </a:r>
                      <a:r>
                        <a:rPr lang="en-US" sz="1400" baseline="-25000" dirty="0">
                          <a:solidFill>
                            <a:schemeClr val="tx1"/>
                          </a:solidFill>
                          <a:latin typeface="Times New Roman"/>
                          <a:ea typeface="Calibri"/>
                          <a:cs typeface="Times New Roman"/>
                        </a:rPr>
                        <a:t>1 </a:t>
                      </a:r>
                      <a:r>
                        <a:rPr lang="en-US" sz="1400" dirty="0">
                          <a:solidFill>
                            <a:schemeClr val="tx1"/>
                          </a:solidFill>
                          <a:latin typeface="Times New Roman"/>
                          <a:ea typeface="Calibri"/>
                          <a:cs typeface="Times New Roman"/>
                        </a:rPr>
                        <a:t>&gt; 0,05</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188282">
                <a:tc rowSpan="2">
                  <a:txBody>
                    <a:bodyPr/>
                    <a:lstStyle/>
                    <a:p>
                      <a:pPr marL="0" marR="0">
                        <a:lnSpc>
                          <a:spcPct val="110000"/>
                        </a:lnSpc>
                        <a:spcBef>
                          <a:spcPts val="0"/>
                        </a:spcBef>
                        <a:spcAft>
                          <a:spcPts val="0"/>
                        </a:spcAft>
                      </a:pPr>
                      <a:r>
                        <a:rPr lang="en-US" sz="1400" b="1" dirty="0">
                          <a:latin typeface="Times New Roman"/>
                          <a:ea typeface="Calibri"/>
                          <a:cs typeface="Times New Roman"/>
                        </a:rPr>
                        <a:t>MIP (cmH</a:t>
                      </a:r>
                      <a:r>
                        <a:rPr lang="en-US" sz="1400" b="1" baseline="-25000" dirty="0">
                          <a:latin typeface="Times New Roman"/>
                          <a:ea typeface="Calibri"/>
                          <a:cs typeface="Times New Roman"/>
                        </a:rPr>
                        <a:t>2</a:t>
                      </a:r>
                      <a:r>
                        <a:rPr lang="en-US" sz="1400" b="1" dirty="0">
                          <a:latin typeface="Times New Roman"/>
                          <a:ea typeface="Calibri"/>
                          <a:cs typeface="Times New Roman"/>
                        </a:rPr>
                        <a:t>O)</a:t>
                      </a:r>
                      <a:endParaRPr lang="en-US" sz="1400" b="1" dirty="0">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a:solidFill>
                            <a:schemeClr val="tx1"/>
                          </a:solidFill>
                          <a:latin typeface="Times New Roman"/>
                          <a:ea typeface="Calibri"/>
                          <a:cs typeface="Times New Roman"/>
                        </a:rPr>
                        <a:t>20,5 </a:t>
                      </a:r>
                      <a:r>
                        <a:rPr lang="en-US" sz="1400">
                          <a:solidFill>
                            <a:schemeClr val="tx1"/>
                          </a:solidFill>
                          <a:latin typeface="Times New Roman"/>
                          <a:ea typeface="Calibri"/>
                          <a:cs typeface="Times New Roman"/>
                        </a:rPr>
                        <a:t>±</a:t>
                      </a:r>
                      <a:r>
                        <a:rPr lang="vi-VN" sz="1400">
                          <a:solidFill>
                            <a:schemeClr val="tx1"/>
                          </a:solidFill>
                          <a:latin typeface="Times New Roman"/>
                          <a:ea typeface="Calibri"/>
                          <a:cs typeface="Times New Roman"/>
                        </a:rPr>
                        <a:t> 4,4</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a:solidFill>
                            <a:schemeClr val="tx1"/>
                          </a:solidFill>
                          <a:latin typeface="Times New Roman"/>
                          <a:ea typeface="Calibri"/>
                          <a:cs typeface="Times New Roman"/>
                        </a:rPr>
                        <a:t>23,5 </a:t>
                      </a:r>
                      <a:r>
                        <a:rPr lang="en-US" sz="1400" i="1">
                          <a:solidFill>
                            <a:schemeClr val="tx1"/>
                          </a:solidFill>
                          <a:latin typeface="Times New Roman"/>
                          <a:ea typeface="Calibri"/>
                          <a:cs typeface="Times New Roman"/>
                        </a:rPr>
                        <a:t>±</a:t>
                      </a:r>
                      <a:r>
                        <a:rPr lang="vi-VN" sz="1400" i="1">
                          <a:solidFill>
                            <a:schemeClr val="tx1"/>
                          </a:solidFill>
                          <a:latin typeface="Times New Roman"/>
                          <a:ea typeface="Calibri"/>
                          <a:cs typeface="Times New Roman"/>
                        </a:rPr>
                        <a:t> 1,7</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a:solidFill>
                            <a:schemeClr val="tx1"/>
                          </a:solidFill>
                          <a:latin typeface="Times New Roman"/>
                          <a:ea typeface="Calibri"/>
                          <a:cs typeface="Times New Roman"/>
                        </a:rPr>
                        <a:t>19,7 </a:t>
                      </a:r>
                      <a:r>
                        <a:rPr lang="en-US" sz="1400">
                          <a:solidFill>
                            <a:schemeClr val="tx1"/>
                          </a:solidFill>
                          <a:latin typeface="Times New Roman"/>
                          <a:ea typeface="Calibri"/>
                          <a:cs typeface="Times New Roman"/>
                        </a:rPr>
                        <a:t>±</a:t>
                      </a:r>
                      <a:r>
                        <a:rPr lang="vi-VN" sz="1400">
                          <a:solidFill>
                            <a:schemeClr val="tx1"/>
                          </a:solidFill>
                          <a:latin typeface="Times New Roman"/>
                          <a:ea typeface="Calibri"/>
                          <a:cs typeface="Times New Roman"/>
                        </a:rPr>
                        <a:t> 2,6</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dirty="0">
                          <a:solidFill>
                            <a:schemeClr val="tx1"/>
                          </a:solidFill>
                          <a:latin typeface="Times New Roman"/>
                          <a:ea typeface="Calibri"/>
                          <a:cs typeface="Times New Roman"/>
                        </a:rPr>
                        <a:t>18,6 </a:t>
                      </a:r>
                      <a:r>
                        <a:rPr lang="en-US" sz="1400" i="1" dirty="0">
                          <a:solidFill>
                            <a:schemeClr val="tx1"/>
                          </a:solidFill>
                          <a:latin typeface="Times New Roman"/>
                          <a:ea typeface="Calibri"/>
                          <a:cs typeface="Times New Roman"/>
                        </a:rPr>
                        <a:t>±</a:t>
                      </a:r>
                      <a:r>
                        <a:rPr lang="vi-VN" sz="1400" i="1" dirty="0">
                          <a:solidFill>
                            <a:schemeClr val="tx1"/>
                          </a:solidFill>
                          <a:latin typeface="Times New Roman"/>
                          <a:ea typeface="Calibri"/>
                          <a:cs typeface="Times New Roman"/>
                        </a:rPr>
                        <a:t> 1,6</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0000"/>
                        </a:lnSpc>
                        <a:spcBef>
                          <a:spcPts val="0"/>
                        </a:spcBef>
                        <a:spcAft>
                          <a:spcPts val="0"/>
                        </a:spcAft>
                      </a:pPr>
                      <a:r>
                        <a:rPr lang="vi-VN" sz="1400" dirty="0">
                          <a:solidFill>
                            <a:schemeClr val="tx1"/>
                          </a:solidFill>
                          <a:latin typeface="Times New Roman"/>
                          <a:ea typeface="Calibri"/>
                          <a:cs typeface="Times New Roman"/>
                        </a:rPr>
                        <a:t>&lt;</a:t>
                      </a:r>
                      <a:r>
                        <a:rPr lang="en-US" sz="1400" dirty="0">
                          <a:solidFill>
                            <a:schemeClr val="tx1"/>
                          </a:solidFill>
                          <a:latin typeface="Times New Roman"/>
                          <a:ea typeface="Calibri"/>
                          <a:cs typeface="Times New Roman"/>
                        </a:rPr>
                        <a:t> 0,05</a:t>
                      </a:r>
                      <a:endParaRPr lang="en-US" sz="1400" dirty="0">
                        <a:solidFill>
                          <a:schemeClr val="tx1"/>
                        </a:solidFill>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282">
                <a:tc vMerge="1">
                  <a:txBody>
                    <a:bodyPr/>
                    <a:lstStyle/>
                    <a:p>
                      <a:endParaRPr lang="en-US"/>
                    </a:p>
                  </a:txBody>
                  <a:tcPr/>
                </a:tc>
                <a:tc grid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p</a:t>
                      </a:r>
                      <a:r>
                        <a:rPr lang="en-US" sz="1400" baseline="-25000" dirty="0">
                          <a:solidFill>
                            <a:schemeClr val="tx1"/>
                          </a:solidFill>
                          <a:latin typeface="Times New Roman"/>
                          <a:ea typeface="Calibri"/>
                          <a:cs typeface="Times New Roman"/>
                        </a:rPr>
                        <a:t>1</a:t>
                      </a:r>
                      <a:r>
                        <a:rPr lang="en-US" sz="1400" dirty="0">
                          <a:solidFill>
                            <a:schemeClr val="tx1"/>
                          </a:solidFill>
                          <a:latin typeface="Times New Roman"/>
                          <a:ea typeface="Calibri"/>
                          <a:cs typeface="Times New Roman"/>
                        </a:rPr>
                        <a:t> &lt; 0,05</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p</a:t>
                      </a:r>
                      <a:r>
                        <a:rPr lang="en-US" sz="1400" baseline="-25000" dirty="0">
                          <a:solidFill>
                            <a:schemeClr val="tx1"/>
                          </a:solidFill>
                          <a:latin typeface="Times New Roman"/>
                          <a:ea typeface="Calibri"/>
                          <a:cs typeface="Times New Roman"/>
                        </a:rPr>
                        <a:t>1 </a:t>
                      </a:r>
                      <a:r>
                        <a:rPr lang="en-US" sz="1400" dirty="0">
                          <a:solidFill>
                            <a:schemeClr val="tx1"/>
                          </a:solidFill>
                          <a:latin typeface="Times New Roman"/>
                          <a:ea typeface="Calibri"/>
                          <a:cs typeface="Times New Roman"/>
                        </a:rPr>
                        <a:t>&gt; 0,05</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188282">
                <a:tc rowSpan="2">
                  <a:txBody>
                    <a:bodyPr/>
                    <a:lstStyle/>
                    <a:p>
                      <a:pPr marL="0" marR="0">
                        <a:lnSpc>
                          <a:spcPct val="110000"/>
                        </a:lnSpc>
                        <a:spcBef>
                          <a:spcPts val="0"/>
                        </a:spcBef>
                        <a:spcAft>
                          <a:spcPts val="0"/>
                        </a:spcAft>
                      </a:pPr>
                      <a:r>
                        <a:rPr lang="en-US" sz="1400" b="1" dirty="0">
                          <a:latin typeface="Times New Roman"/>
                          <a:ea typeface="Calibri"/>
                          <a:cs typeface="Times New Roman"/>
                        </a:rPr>
                        <a:t>C (ml/cmH</a:t>
                      </a:r>
                      <a:r>
                        <a:rPr lang="en-US" sz="1400" b="1" baseline="-25000" dirty="0">
                          <a:latin typeface="Times New Roman"/>
                          <a:ea typeface="Calibri"/>
                          <a:cs typeface="Times New Roman"/>
                        </a:rPr>
                        <a:t>2</a:t>
                      </a:r>
                      <a:r>
                        <a:rPr lang="en-US" sz="1400" b="1" dirty="0">
                          <a:latin typeface="Times New Roman"/>
                          <a:ea typeface="Calibri"/>
                          <a:cs typeface="Times New Roman"/>
                        </a:rPr>
                        <a:t>O)</a:t>
                      </a:r>
                      <a:endParaRPr lang="en-US" sz="1400" b="1" dirty="0">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dirty="0">
                          <a:solidFill>
                            <a:schemeClr val="tx1"/>
                          </a:solidFill>
                          <a:latin typeface="Times New Roman"/>
                          <a:ea typeface="Calibri"/>
                          <a:cs typeface="Times New Roman"/>
                        </a:rPr>
                        <a:t>51,3</a:t>
                      </a:r>
                      <a:r>
                        <a:rPr lang="en-US" sz="1400" dirty="0">
                          <a:solidFill>
                            <a:schemeClr val="tx1"/>
                          </a:solidFill>
                          <a:latin typeface="Times New Roman"/>
                          <a:ea typeface="Calibri"/>
                          <a:cs typeface="Times New Roman"/>
                        </a:rPr>
                        <a:t>±</a:t>
                      </a:r>
                      <a:r>
                        <a:rPr lang="vi-VN" sz="1400" dirty="0">
                          <a:solidFill>
                            <a:schemeClr val="tx1"/>
                          </a:solidFill>
                          <a:latin typeface="Times New Roman"/>
                          <a:ea typeface="Calibri"/>
                          <a:cs typeface="Times New Roman"/>
                        </a:rPr>
                        <a:t> 15,7</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dirty="0">
                          <a:solidFill>
                            <a:schemeClr val="tx1"/>
                          </a:solidFill>
                          <a:latin typeface="Times New Roman"/>
                          <a:ea typeface="Calibri"/>
                          <a:cs typeface="Times New Roman"/>
                        </a:rPr>
                        <a:t>67,4 </a:t>
                      </a:r>
                      <a:r>
                        <a:rPr lang="en-US" sz="1400" i="1" dirty="0">
                          <a:solidFill>
                            <a:schemeClr val="tx1"/>
                          </a:solidFill>
                          <a:latin typeface="Times New Roman"/>
                          <a:ea typeface="Calibri"/>
                          <a:cs typeface="Times New Roman"/>
                        </a:rPr>
                        <a:t>±</a:t>
                      </a:r>
                      <a:r>
                        <a:rPr lang="vi-VN" sz="1400" i="1" dirty="0">
                          <a:solidFill>
                            <a:schemeClr val="tx1"/>
                          </a:solidFill>
                          <a:latin typeface="Times New Roman"/>
                          <a:ea typeface="Calibri"/>
                          <a:cs typeface="Times New Roman"/>
                        </a:rPr>
                        <a:t> 20,1</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a:solidFill>
                            <a:schemeClr val="tx1"/>
                          </a:solidFill>
                          <a:latin typeface="Times New Roman"/>
                          <a:ea typeface="Calibri"/>
                          <a:cs typeface="Times New Roman"/>
                        </a:rPr>
                        <a:t>53,7 </a:t>
                      </a:r>
                      <a:r>
                        <a:rPr lang="en-US" sz="1400">
                          <a:solidFill>
                            <a:schemeClr val="tx1"/>
                          </a:solidFill>
                          <a:latin typeface="Times New Roman"/>
                          <a:ea typeface="Calibri"/>
                          <a:cs typeface="Times New Roman"/>
                        </a:rPr>
                        <a:t>±</a:t>
                      </a:r>
                      <a:r>
                        <a:rPr lang="vi-VN" sz="1400">
                          <a:solidFill>
                            <a:schemeClr val="tx1"/>
                          </a:solidFill>
                          <a:latin typeface="Times New Roman"/>
                          <a:ea typeface="Calibri"/>
                          <a:cs typeface="Times New Roman"/>
                        </a:rPr>
                        <a:t> 30,5</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dirty="0">
                          <a:solidFill>
                            <a:schemeClr val="tx1"/>
                          </a:solidFill>
                          <a:latin typeface="Times New Roman"/>
                          <a:ea typeface="Calibri"/>
                          <a:cs typeface="Times New Roman"/>
                        </a:rPr>
                        <a:t>54 </a:t>
                      </a:r>
                      <a:r>
                        <a:rPr lang="en-US" sz="1400" i="1" dirty="0">
                          <a:solidFill>
                            <a:schemeClr val="tx1"/>
                          </a:solidFill>
                          <a:latin typeface="Times New Roman"/>
                          <a:ea typeface="Calibri"/>
                          <a:cs typeface="Times New Roman"/>
                        </a:rPr>
                        <a:t>±</a:t>
                      </a:r>
                      <a:r>
                        <a:rPr lang="vi-VN" sz="1400" i="1" dirty="0">
                          <a:solidFill>
                            <a:schemeClr val="tx1"/>
                          </a:solidFill>
                          <a:latin typeface="Times New Roman"/>
                          <a:ea typeface="Calibri"/>
                          <a:cs typeface="Times New Roman"/>
                        </a:rPr>
                        <a:t> 21</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&gt; 0,05</a:t>
                      </a:r>
                      <a:endParaRPr lang="en-US" sz="1400" dirty="0">
                        <a:solidFill>
                          <a:schemeClr val="tx1"/>
                        </a:solidFill>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282">
                <a:tc vMerge="1">
                  <a:txBody>
                    <a:bodyPr/>
                    <a:lstStyle/>
                    <a:p>
                      <a:endParaRPr lang="en-US"/>
                    </a:p>
                  </a:txBody>
                  <a:tcPr/>
                </a:tc>
                <a:tc grid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p</a:t>
                      </a:r>
                      <a:r>
                        <a:rPr lang="en-US" sz="1400" baseline="-25000" dirty="0">
                          <a:solidFill>
                            <a:schemeClr val="tx1"/>
                          </a:solidFill>
                          <a:latin typeface="Times New Roman"/>
                          <a:ea typeface="Calibri"/>
                          <a:cs typeface="Times New Roman"/>
                        </a:rPr>
                        <a:t>1</a:t>
                      </a:r>
                      <a:r>
                        <a:rPr lang="en-US" sz="1400" dirty="0">
                          <a:solidFill>
                            <a:schemeClr val="tx1"/>
                          </a:solidFill>
                          <a:latin typeface="Times New Roman"/>
                          <a:ea typeface="Calibri"/>
                          <a:cs typeface="Times New Roman"/>
                        </a:rPr>
                        <a:t> &lt; 0,05</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p</a:t>
                      </a:r>
                      <a:r>
                        <a:rPr lang="en-US" sz="1400" baseline="-25000" dirty="0">
                          <a:solidFill>
                            <a:schemeClr val="tx1"/>
                          </a:solidFill>
                          <a:latin typeface="Times New Roman"/>
                          <a:ea typeface="Calibri"/>
                          <a:cs typeface="Times New Roman"/>
                        </a:rPr>
                        <a:t>1 </a:t>
                      </a:r>
                      <a:r>
                        <a:rPr lang="en-US" sz="1400" dirty="0">
                          <a:solidFill>
                            <a:schemeClr val="tx1"/>
                          </a:solidFill>
                          <a:latin typeface="Times New Roman"/>
                          <a:ea typeface="Calibri"/>
                          <a:cs typeface="Times New Roman"/>
                        </a:rPr>
                        <a:t>&gt; 0,05</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188282">
                <a:tc rowSpan="2">
                  <a:txBody>
                    <a:bodyPr/>
                    <a:lstStyle/>
                    <a:p>
                      <a:pPr marL="0" marR="0">
                        <a:lnSpc>
                          <a:spcPct val="110000"/>
                        </a:lnSpc>
                        <a:spcBef>
                          <a:spcPts val="0"/>
                        </a:spcBef>
                        <a:spcAft>
                          <a:spcPts val="0"/>
                        </a:spcAft>
                      </a:pPr>
                      <a:r>
                        <a:rPr lang="en-US" sz="1400" b="1" dirty="0">
                          <a:latin typeface="Times New Roman"/>
                          <a:ea typeface="Calibri"/>
                          <a:cs typeface="Times New Roman"/>
                        </a:rPr>
                        <a:t>R (cmH</a:t>
                      </a:r>
                      <a:r>
                        <a:rPr lang="en-US" sz="1400" b="1" baseline="-25000" dirty="0">
                          <a:latin typeface="Times New Roman"/>
                          <a:ea typeface="Calibri"/>
                          <a:cs typeface="Times New Roman"/>
                        </a:rPr>
                        <a:t>2</a:t>
                      </a:r>
                      <a:r>
                        <a:rPr lang="en-US" sz="1400" b="1" dirty="0">
                          <a:latin typeface="Times New Roman"/>
                          <a:ea typeface="Calibri"/>
                          <a:cs typeface="Times New Roman"/>
                        </a:rPr>
                        <a:t>O/L/sec)</a:t>
                      </a:r>
                      <a:endParaRPr lang="en-US" sz="1400" b="1" dirty="0">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en-US" sz="1400">
                          <a:solidFill>
                            <a:schemeClr val="tx1"/>
                          </a:solidFill>
                          <a:latin typeface="Times New Roman"/>
                          <a:ea typeface="Calibri"/>
                          <a:cs typeface="Times New Roman"/>
                        </a:rPr>
                        <a:t>7,4 ±</a:t>
                      </a:r>
                      <a:r>
                        <a:rPr lang="vi-VN" sz="1400">
                          <a:solidFill>
                            <a:schemeClr val="tx1"/>
                          </a:solidFill>
                          <a:latin typeface="Times New Roman"/>
                          <a:ea typeface="Calibri"/>
                          <a:cs typeface="Times New Roman"/>
                        </a:rPr>
                        <a:t> 2,6</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a:solidFill>
                            <a:schemeClr val="tx1"/>
                          </a:solidFill>
                          <a:latin typeface="Times New Roman"/>
                          <a:ea typeface="Calibri"/>
                          <a:cs typeface="Times New Roman"/>
                        </a:rPr>
                        <a:t>6,2 </a:t>
                      </a:r>
                      <a:r>
                        <a:rPr lang="en-US" sz="1400" i="1">
                          <a:solidFill>
                            <a:schemeClr val="tx1"/>
                          </a:solidFill>
                          <a:latin typeface="Times New Roman"/>
                          <a:ea typeface="Calibri"/>
                          <a:cs typeface="Times New Roman"/>
                        </a:rPr>
                        <a:t>±</a:t>
                      </a:r>
                      <a:r>
                        <a:rPr lang="vi-VN" sz="1400" i="1">
                          <a:solidFill>
                            <a:schemeClr val="tx1"/>
                          </a:solidFill>
                          <a:latin typeface="Times New Roman"/>
                          <a:ea typeface="Calibri"/>
                          <a:cs typeface="Times New Roman"/>
                        </a:rPr>
                        <a:t> 2,4</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a:solidFill>
                            <a:schemeClr val="tx1"/>
                          </a:solidFill>
                          <a:latin typeface="Times New Roman"/>
                          <a:ea typeface="Calibri"/>
                          <a:cs typeface="Times New Roman"/>
                        </a:rPr>
                        <a:t>8,7 </a:t>
                      </a:r>
                      <a:r>
                        <a:rPr lang="en-US" sz="1400">
                          <a:solidFill>
                            <a:schemeClr val="tx1"/>
                          </a:solidFill>
                          <a:latin typeface="Times New Roman"/>
                          <a:ea typeface="Calibri"/>
                          <a:cs typeface="Times New Roman"/>
                        </a:rPr>
                        <a:t>±</a:t>
                      </a:r>
                      <a:r>
                        <a:rPr lang="vi-VN" sz="1400">
                          <a:solidFill>
                            <a:schemeClr val="tx1"/>
                          </a:solidFill>
                          <a:latin typeface="Times New Roman"/>
                          <a:ea typeface="Calibri"/>
                          <a:cs typeface="Times New Roman"/>
                        </a:rPr>
                        <a:t> 3,5</a:t>
                      </a:r>
                      <a:endParaRPr lang="en-US" sz="140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vi-VN" sz="1400" i="1" dirty="0">
                          <a:solidFill>
                            <a:schemeClr val="tx1"/>
                          </a:solidFill>
                          <a:latin typeface="Times New Roman"/>
                          <a:ea typeface="Calibri"/>
                          <a:cs typeface="Times New Roman"/>
                        </a:rPr>
                        <a:t>8,9 </a:t>
                      </a:r>
                      <a:r>
                        <a:rPr lang="en-US" sz="1400" i="1" dirty="0">
                          <a:solidFill>
                            <a:schemeClr val="tx1"/>
                          </a:solidFill>
                          <a:latin typeface="Times New Roman"/>
                          <a:ea typeface="Calibri"/>
                          <a:cs typeface="Times New Roman"/>
                        </a:rPr>
                        <a:t>±</a:t>
                      </a:r>
                      <a:r>
                        <a:rPr lang="vi-VN" sz="1400" i="1" dirty="0">
                          <a:solidFill>
                            <a:schemeClr val="tx1"/>
                          </a:solidFill>
                          <a:latin typeface="Times New Roman"/>
                          <a:ea typeface="Calibri"/>
                          <a:cs typeface="Times New Roman"/>
                        </a:rPr>
                        <a:t> 3,7</a:t>
                      </a:r>
                      <a:endParaRPr lang="en-US" sz="1400" dirty="0">
                        <a:solidFill>
                          <a:schemeClr val="tx1"/>
                        </a:solidFill>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0000"/>
                        </a:lnSpc>
                        <a:spcBef>
                          <a:spcPts val="0"/>
                        </a:spcBef>
                        <a:spcAft>
                          <a:spcPts val="0"/>
                        </a:spcAft>
                      </a:pPr>
                      <a:r>
                        <a:rPr lang="en-US" sz="1400" dirty="0">
                          <a:solidFill>
                            <a:schemeClr val="tx1"/>
                          </a:solidFill>
                          <a:latin typeface="Times New Roman"/>
                          <a:ea typeface="Calibri"/>
                          <a:cs typeface="Times New Roman"/>
                        </a:rPr>
                        <a:t>&gt; 0,05</a:t>
                      </a:r>
                      <a:endParaRPr lang="en-US" sz="1400" dirty="0">
                        <a:solidFill>
                          <a:schemeClr val="tx1"/>
                        </a:solidFill>
                        <a:latin typeface="Calibri"/>
                        <a:ea typeface="Calibri"/>
                        <a:cs typeface="Times New Roman"/>
                      </a:endParaRPr>
                    </a:p>
                  </a:txBody>
                  <a:tcPr marL="43983" marR="43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282">
                <a:tc vMerge="1">
                  <a:txBody>
                    <a:bodyPr/>
                    <a:lstStyle/>
                    <a:p>
                      <a:endParaRPr lang="en-US"/>
                    </a:p>
                  </a:txBody>
                  <a:tcPr/>
                </a:tc>
                <a:tc gridSpan="2">
                  <a:txBody>
                    <a:bodyPr/>
                    <a:lstStyle/>
                    <a:p>
                      <a:pPr marL="0" marR="0" algn="ctr">
                        <a:lnSpc>
                          <a:spcPct val="110000"/>
                        </a:lnSpc>
                        <a:spcBef>
                          <a:spcPts val="0"/>
                        </a:spcBef>
                        <a:spcAft>
                          <a:spcPts val="0"/>
                        </a:spcAft>
                      </a:pPr>
                      <a:r>
                        <a:rPr lang="en-US" sz="1400" dirty="0">
                          <a:latin typeface="Times New Roman"/>
                          <a:ea typeface="Calibri"/>
                          <a:cs typeface="Times New Roman"/>
                        </a:rPr>
                        <a:t>p</a:t>
                      </a:r>
                      <a:r>
                        <a:rPr lang="en-US" sz="1400" baseline="-25000" dirty="0">
                          <a:latin typeface="Times New Roman"/>
                          <a:ea typeface="Calibri"/>
                          <a:cs typeface="Times New Roman"/>
                        </a:rPr>
                        <a:t>1 </a:t>
                      </a:r>
                      <a:r>
                        <a:rPr lang="en-US" sz="1400" dirty="0">
                          <a:latin typeface="Times New Roman"/>
                          <a:ea typeface="Calibri"/>
                          <a:cs typeface="Times New Roman"/>
                        </a:rPr>
                        <a:t>&gt; 0,05</a:t>
                      </a:r>
                      <a:endParaRPr lang="en-US" sz="1400" dirty="0">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0000"/>
                        </a:lnSpc>
                        <a:spcBef>
                          <a:spcPts val="0"/>
                        </a:spcBef>
                        <a:spcAft>
                          <a:spcPts val="0"/>
                        </a:spcAft>
                      </a:pPr>
                      <a:r>
                        <a:rPr lang="en-US" sz="1400" dirty="0">
                          <a:latin typeface="Times New Roman"/>
                          <a:ea typeface="Calibri"/>
                          <a:cs typeface="Times New Roman"/>
                        </a:rPr>
                        <a:t>p</a:t>
                      </a:r>
                      <a:r>
                        <a:rPr lang="en-US" sz="1400" baseline="-25000" dirty="0">
                          <a:latin typeface="Times New Roman"/>
                          <a:ea typeface="Calibri"/>
                          <a:cs typeface="Times New Roman"/>
                        </a:rPr>
                        <a:t>1 </a:t>
                      </a:r>
                      <a:r>
                        <a:rPr lang="en-US" sz="1400" dirty="0">
                          <a:latin typeface="Times New Roman"/>
                          <a:ea typeface="Calibri"/>
                          <a:cs typeface="Times New Roman"/>
                        </a:rPr>
                        <a:t>&gt; 0,05</a:t>
                      </a:r>
                      <a:endParaRPr lang="en-US" sz="1400" dirty="0">
                        <a:latin typeface="Calibri"/>
                        <a:ea typeface="Calibri"/>
                        <a:cs typeface="Times New Roman"/>
                      </a:endParaRPr>
                    </a:p>
                  </a:txBody>
                  <a:tcPr marL="43983" marR="43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bl>
          </a:graphicData>
        </a:graphic>
      </p:graphicFrame>
      <p:sp>
        <p:nvSpPr>
          <p:cNvPr id="6" name="Title 1"/>
          <p:cNvSpPr>
            <a:spLocks noGrp="1"/>
          </p:cNvSpPr>
          <p:nvPr>
            <p:ph type="title"/>
          </p:nvPr>
        </p:nvSpPr>
        <p:spPr>
          <a:xfrm>
            <a:off x="228600" y="0"/>
            <a:ext cx="8839200" cy="551688"/>
          </a:xfrm>
        </p:spPr>
        <p:txBody>
          <a:bodyPr>
            <a:noAutofit/>
          </a:bodyPr>
          <a:lstStyle/>
          <a:p>
            <a:pPr algn="ctr"/>
            <a:r>
              <a:rPr lang="en-US" sz="3200" b="1" spc="-100" dirty="0" smtClean="0">
                <a:solidFill>
                  <a:srgbClr val="C00000"/>
                </a:solidFill>
                <a:latin typeface="Times New Roman" pitchFamily="18" charset="0"/>
                <a:cs typeface="Times New Roman" pitchFamily="18" charset="0"/>
              </a:rPr>
              <a:t>KẾT QUẢ VÀ BÀN LUẬN</a:t>
            </a:r>
            <a:endParaRPr lang="en-US" sz="3200" b="1" spc="-1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68680"/>
            <a:ext cx="8610600" cy="5760720"/>
          </a:xfrm>
        </p:spPr>
        <p:txBody>
          <a:bodyPr>
            <a:noAutofit/>
          </a:bodyPr>
          <a:lstStyle/>
          <a:p>
            <a:pPr algn="just">
              <a:lnSpc>
                <a:spcPct val="130000"/>
              </a:lnSpc>
              <a:buFont typeface="Wingdings" pitchFamily="2" charset="2"/>
              <a:buChar char="v"/>
            </a:pPr>
            <a:r>
              <a:rPr lang="vi-VN" sz="2400" b="1" dirty="0" smtClean="0"/>
              <a:t>Hiệu quả cai máy của phương thức Smartcare/PS so với phương thức PS thông thường</a:t>
            </a:r>
          </a:p>
          <a:p>
            <a:pPr algn="just">
              <a:lnSpc>
                <a:spcPct val="130000"/>
              </a:lnSpc>
              <a:buFont typeface="Wingdings" pitchFamily="2" charset="2"/>
              <a:buChar char="Ø"/>
              <a:tabLst>
                <a:tab pos="347663" algn="l"/>
              </a:tabLst>
            </a:pPr>
            <a:r>
              <a:rPr lang="vi-VN" sz="2400" dirty="0"/>
              <a:t>	</a:t>
            </a:r>
            <a:r>
              <a:rPr lang="vi-VN" sz="2400" dirty="0" smtClean="0"/>
              <a:t>Đều có chung tỷ lệ thành công 80% và thất bại 20%</a:t>
            </a:r>
          </a:p>
          <a:p>
            <a:pPr algn="just">
              <a:lnSpc>
                <a:spcPct val="130000"/>
              </a:lnSpc>
              <a:buFont typeface="Wingdings" pitchFamily="2" charset="2"/>
              <a:buChar char="Ø"/>
              <a:tabLst>
                <a:tab pos="347663" algn="l"/>
              </a:tabLst>
            </a:pPr>
            <a:r>
              <a:rPr lang="vi-VN" sz="2400" i="1" dirty="0" smtClean="0"/>
              <a:t>Thời gian thở máy </a:t>
            </a:r>
            <a:r>
              <a:rPr lang="vi-VN" sz="2400" dirty="0" smtClean="0"/>
              <a:t>không khác nhau có ý nghĩa thống kê, 12,3 ± 1,0 ngày(CM thành công) và 12,6 ± 3,5 ngày (CM thất bại) đối với nhóm Smartcare/PS so với 13,2 ± 1,2 ngày (CM thành công) và 13,8 ± 3,2 ngày (CM thất bại) đối với nhóm PS</a:t>
            </a:r>
          </a:p>
          <a:p>
            <a:pPr algn="just">
              <a:lnSpc>
                <a:spcPct val="130000"/>
              </a:lnSpc>
              <a:buFont typeface="Wingdings" pitchFamily="2" charset="2"/>
              <a:buChar char="Ø"/>
              <a:tabLst>
                <a:tab pos="347663" algn="l"/>
              </a:tabLst>
            </a:pPr>
            <a:r>
              <a:rPr lang="vi-VN" sz="2400" i="1" spc="-100" dirty="0" smtClean="0"/>
              <a:t>Thời gian cai máy</a:t>
            </a:r>
            <a:r>
              <a:rPr lang="vi-VN" sz="2400" spc="-100" dirty="0" smtClean="0"/>
              <a:t> thành công ở nhóm Smartcare/PS là 43,2 ± 9,6 giờ: </a:t>
            </a:r>
          </a:p>
          <a:p>
            <a:pPr lvl="1" algn="just">
              <a:lnSpc>
                <a:spcPct val="130000"/>
              </a:lnSpc>
              <a:buClr>
                <a:schemeClr val="accent3">
                  <a:lumMod val="60000"/>
                  <a:lumOff val="40000"/>
                </a:schemeClr>
              </a:buClr>
              <a:buSzPct val="100000"/>
              <a:buFont typeface="Arial" pitchFamily="34" charset="0"/>
              <a:buChar char="•"/>
            </a:pPr>
            <a:r>
              <a:rPr lang="vi-VN" spc="-100" dirty="0" smtClean="0"/>
              <a:t>Ngắn hơn (p&lt; 0,05) so với 84 ± 33,6 giờ</a:t>
            </a:r>
            <a:r>
              <a:rPr lang="en-US" spc="-100" dirty="0" smtClean="0"/>
              <a:t> ở </a:t>
            </a:r>
            <a:r>
              <a:rPr lang="en-US" spc="-100" dirty="0" err="1" smtClean="0"/>
              <a:t>các</a:t>
            </a:r>
            <a:r>
              <a:rPr lang="en-US" spc="-100" dirty="0" smtClean="0"/>
              <a:t> </a:t>
            </a:r>
            <a:r>
              <a:rPr lang="en-US" spc="-100" dirty="0" err="1" smtClean="0"/>
              <a:t>bệnh</a:t>
            </a:r>
            <a:r>
              <a:rPr lang="en-US" spc="-100" dirty="0" smtClean="0"/>
              <a:t> </a:t>
            </a:r>
            <a:r>
              <a:rPr lang="en-US" spc="-100" dirty="0" err="1" smtClean="0"/>
              <a:t>nhân</a:t>
            </a:r>
            <a:r>
              <a:rPr lang="en-US" spc="-100" dirty="0" smtClean="0"/>
              <a:t> </a:t>
            </a:r>
            <a:r>
              <a:rPr lang="vi-VN" spc="-100" dirty="0" smtClean="0"/>
              <a:t>cai máy thất bại </a:t>
            </a:r>
            <a:r>
              <a:rPr lang="en-US" spc="-100" dirty="0" err="1" smtClean="0"/>
              <a:t>của</a:t>
            </a:r>
            <a:r>
              <a:rPr lang="en-US" spc="-100" dirty="0" smtClean="0"/>
              <a:t> </a:t>
            </a:r>
            <a:r>
              <a:rPr lang="en-US" spc="-100" dirty="0" err="1" smtClean="0"/>
              <a:t>nhóm</a:t>
            </a:r>
            <a:r>
              <a:rPr lang="en-US" spc="-100" dirty="0" smtClean="0"/>
              <a:t> </a:t>
            </a:r>
            <a:r>
              <a:rPr lang="en-US" spc="-100" dirty="0" err="1" smtClean="0"/>
              <a:t>Smartcare</a:t>
            </a:r>
            <a:r>
              <a:rPr lang="en-US" spc="-100" dirty="0" smtClean="0"/>
              <a:t>/PS.</a:t>
            </a:r>
          </a:p>
          <a:p>
            <a:pPr lvl="1" algn="just">
              <a:buClr>
                <a:schemeClr val="accent3">
                  <a:lumMod val="60000"/>
                  <a:lumOff val="40000"/>
                </a:schemeClr>
              </a:buClr>
              <a:buSzPct val="100000"/>
              <a:buFont typeface="Arial" pitchFamily="34" charset="0"/>
              <a:buChar char="•"/>
            </a:pPr>
            <a:r>
              <a:rPr lang="vi-VN" dirty="0" smtClean="0"/>
              <a:t>Ngắn hơn (p&lt; 0,05) so với 54,4 ± 12 giờ ở các </a:t>
            </a:r>
            <a:r>
              <a:rPr lang="en-US" dirty="0" smtClean="0"/>
              <a:t>BN </a:t>
            </a:r>
            <a:r>
              <a:rPr lang="vi-VN" dirty="0" smtClean="0"/>
              <a:t>cai máy thành công của nhóm PS thông thường.</a:t>
            </a:r>
          </a:p>
          <a:p>
            <a:pPr algn="just">
              <a:lnSpc>
                <a:spcPct val="130000"/>
              </a:lnSpc>
              <a:buNone/>
            </a:pPr>
            <a:endParaRPr lang="en-US" sz="2400" dirty="0"/>
          </a:p>
        </p:txBody>
      </p:sp>
      <p:sp>
        <p:nvSpPr>
          <p:cNvPr id="8" name="Title 1"/>
          <p:cNvSpPr>
            <a:spLocks noGrp="1"/>
          </p:cNvSpPr>
          <p:nvPr>
            <p:ph type="title"/>
          </p:nvPr>
        </p:nvSpPr>
        <p:spPr>
          <a:xfrm>
            <a:off x="228600" y="304800"/>
            <a:ext cx="8839200" cy="551688"/>
          </a:xfrm>
        </p:spPr>
        <p:txBody>
          <a:bodyPr>
            <a:noAutofit/>
          </a:bodyPr>
          <a:lstStyle/>
          <a:p>
            <a:pPr algn="ctr"/>
            <a:r>
              <a:rPr lang="en-US" sz="3200" b="1" spc="-100" dirty="0" smtClean="0">
                <a:solidFill>
                  <a:srgbClr val="C00000"/>
                </a:solidFill>
                <a:latin typeface="Times New Roman" pitchFamily="18" charset="0"/>
                <a:cs typeface="Times New Roman" pitchFamily="18" charset="0"/>
              </a:rPr>
              <a:t>KẾT LUẬN</a:t>
            </a:r>
            <a:endParaRPr lang="en-US" sz="3200" b="1" spc="-1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839200" cy="5867400"/>
          </a:xfrm>
        </p:spPr>
        <p:txBody>
          <a:bodyPr>
            <a:noAutofit/>
          </a:bodyPr>
          <a:lstStyle/>
          <a:p>
            <a:pPr marL="403225" indent="-403225" algn="just">
              <a:lnSpc>
                <a:spcPct val="150000"/>
              </a:lnSpc>
              <a:buFont typeface="Wingdings" pitchFamily="2" charset="2"/>
              <a:buChar char="Ø"/>
            </a:pPr>
            <a:r>
              <a:rPr lang="vi-VN" sz="2400" i="1" dirty="0" smtClean="0">
                <a:latin typeface="Times New Roman" pitchFamily="18" charset="0"/>
                <a:cs typeface="Times New Roman" pitchFamily="18" charset="0"/>
              </a:rPr>
              <a:t>Số lần điều chỉnh PS trung bình </a:t>
            </a:r>
            <a:r>
              <a:rPr lang="vi-VN" sz="2400" dirty="0" smtClean="0">
                <a:latin typeface="Times New Roman" pitchFamily="18" charset="0"/>
                <a:cs typeface="Times New Roman" pitchFamily="18" charset="0"/>
              </a:rPr>
              <a:t>trên một ngày của nhóm Smartcare/PS do máy điều chỉnh là 38,3 ± 12,6 lần/ngày cao hơn </a:t>
            </a:r>
            <a:r>
              <a:rPr lang="en-US" sz="2400" dirty="0" smtClean="0">
                <a:latin typeface="Times New Roman" pitchFamily="18" charset="0"/>
                <a:cs typeface="Times New Roman" pitchFamily="18" charset="0"/>
              </a:rPr>
              <a:t>(P&lt;0,05) </a:t>
            </a:r>
            <a:r>
              <a:rPr lang="vi-VN" sz="2400" dirty="0" smtClean="0">
                <a:latin typeface="Times New Roman" pitchFamily="18" charset="0"/>
                <a:cs typeface="Times New Roman" pitchFamily="18" charset="0"/>
              </a:rPr>
              <a:t>so với số lần điều chỉnh PS trung bình trên một ngày của nhóm PS do bác sỹ thực hiện là 5,7  ±  2,8 lần/ngày</a:t>
            </a:r>
            <a:endParaRPr lang="en-US" sz="2400" dirty="0" smtClean="0">
              <a:latin typeface="Times New Roman" pitchFamily="18" charset="0"/>
              <a:cs typeface="Times New Roman" pitchFamily="18" charset="0"/>
            </a:endParaRPr>
          </a:p>
          <a:p>
            <a:pPr algn="just">
              <a:lnSpc>
                <a:spcPct val="150000"/>
              </a:lnSpc>
              <a:buNone/>
            </a:pPr>
            <a:r>
              <a:rPr lang="vi-VN" sz="2400" b="1" spc="-100" dirty="0" smtClean="0"/>
              <a:t>So với các bệnh nhân thành công, các bệnh nhân cai máy thất bại </a:t>
            </a:r>
          </a:p>
          <a:p>
            <a:pPr algn="just">
              <a:buFont typeface="Wingdings" pitchFamily="2" charset="2"/>
              <a:buChar char="Ø"/>
            </a:pPr>
            <a:r>
              <a:rPr lang="vi-VN" sz="2400" dirty="0" smtClean="0"/>
              <a:t>Chưa giải quyết được nguyên nhân nhiễm khuẩn phổi, co thắt phế quản</a:t>
            </a:r>
          </a:p>
          <a:p>
            <a:pPr algn="just">
              <a:buFont typeface="Wingdings" pitchFamily="2" charset="2"/>
              <a:buChar char="Ø"/>
            </a:pPr>
            <a:r>
              <a:rPr lang="vi-VN" sz="2400" dirty="0" smtClean="0"/>
              <a:t>Tuổi cao hơn có ý nghĩa thống kê: 68,53  ±  22,2 tuổi so với 43,63  ±  21 tuổi</a:t>
            </a:r>
          </a:p>
          <a:p>
            <a:pPr algn="just">
              <a:buFont typeface="Wingdings" pitchFamily="2" charset="2"/>
              <a:buChar char="Ø"/>
            </a:pPr>
            <a:r>
              <a:rPr lang="vi-VN" sz="2400" dirty="0" smtClean="0"/>
              <a:t>Điểm APACHE II cao hơn có ý nghĩa thống kê: 13,53  ±  2,2 so với 10,23  ±  2,8</a:t>
            </a:r>
          </a:p>
          <a:p>
            <a:pPr marL="403225" indent="-403225" algn="just">
              <a:lnSpc>
                <a:spcPct val="150000"/>
              </a:lnSpc>
              <a:buFont typeface="Wingdings" pitchFamily="2" charset="2"/>
              <a:buChar char="Ø"/>
            </a:pPr>
            <a:endParaRPr lang="en-US" sz="2400" dirty="0" smtClean="0">
              <a:latin typeface="Times New Roman" pitchFamily="18" charset="0"/>
              <a:cs typeface="Times New Roman" pitchFamily="18" charset="0"/>
            </a:endParaRPr>
          </a:p>
          <a:p>
            <a:pPr marL="403225" indent="-403225" algn="just">
              <a:lnSpc>
                <a:spcPct val="150000"/>
              </a:lnSpc>
              <a:buFont typeface="Wingdings" pitchFamily="2" charset="2"/>
              <a:buChar char="Ø"/>
            </a:pPr>
            <a:endParaRPr lang="vi-VN" sz="2400" dirty="0" smtClean="0">
              <a:latin typeface="Times New Roman" pitchFamily="18" charset="0"/>
              <a:cs typeface="Times New Roman" pitchFamily="18" charset="0"/>
            </a:endParaRPr>
          </a:p>
        </p:txBody>
      </p:sp>
      <p:sp>
        <p:nvSpPr>
          <p:cNvPr id="9" name="Title 1"/>
          <p:cNvSpPr>
            <a:spLocks noGrp="1"/>
          </p:cNvSpPr>
          <p:nvPr>
            <p:ph type="title"/>
          </p:nvPr>
        </p:nvSpPr>
        <p:spPr>
          <a:xfrm>
            <a:off x="228600" y="304800"/>
            <a:ext cx="8839200" cy="551688"/>
          </a:xfrm>
        </p:spPr>
        <p:txBody>
          <a:bodyPr>
            <a:noAutofit/>
          </a:bodyPr>
          <a:lstStyle/>
          <a:p>
            <a:pPr algn="ctr"/>
            <a:r>
              <a:rPr lang="en-US" sz="3200" b="1" spc="-100" dirty="0" smtClean="0">
                <a:solidFill>
                  <a:srgbClr val="C00000"/>
                </a:solidFill>
                <a:latin typeface="Times New Roman" pitchFamily="18" charset="0"/>
                <a:cs typeface="Times New Roman" pitchFamily="18" charset="0"/>
              </a:rPr>
              <a:t>KẾT LUẬN</a:t>
            </a:r>
            <a:endParaRPr lang="en-US" sz="3200" b="1" spc="-1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25880"/>
            <a:ext cx="8229600" cy="4389120"/>
          </a:xfrm>
        </p:spPr>
        <p:txBody>
          <a:bodyPr/>
          <a:lstStyle/>
          <a:p>
            <a:pPr algn="just">
              <a:lnSpc>
                <a:spcPct val="150000"/>
              </a:lnSpc>
              <a:buFont typeface="Arial" pitchFamily="34" charset="0"/>
              <a:buChar char="•"/>
            </a:pPr>
            <a:r>
              <a:rPr lang="vi-VN" dirty="0" smtClean="0"/>
              <a:t> Ở Việt Nam, phương thức cai máy có hỗ trợ áp lực (PS) được sử dụng phổ biến.</a:t>
            </a:r>
          </a:p>
          <a:p>
            <a:pPr algn="just">
              <a:lnSpc>
                <a:spcPct val="150000"/>
              </a:lnSpc>
              <a:buFont typeface="Arial" pitchFamily="34" charset="0"/>
              <a:buChar char="•"/>
            </a:pPr>
            <a:r>
              <a:rPr lang="vi-VN" dirty="0" smtClean="0"/>
              <a:t> Phương thức cai máy tự động Smartcare/PS được đưa vào Việt Nam trong vài năm gần đây</a:t>
            </a:r>
          </a:p>
          <a:p>
            <a:pPr algn="just">
              <a:lnSpc>
                <a:spcPct val="150000"/>
              </a:lnSpc>
              <a:buFont typeface="Arial" pitchFamily="34" charset="0"/>
              <a:buChar char="•"/>
            </a:pPr>
            <a:r>
              <a:rPr lang="vi-VN" dirty="0"/>
              <a:t> </a:t>
            </a:r>
            <a:r>
              <a:rPr lang="vi-VN" dirty="0" smtClean="0"/>
              <a:t>Tuy nhiên, chưa có nghiên cứu nào về áp dụng phương thức Smartcare/PS ở các bệnh nhân ngoại khoa.</a:t>
            </a:r>
            <a:endParaRPr lang="en-US" dirty="0"/>
          </a:p>
        </p:txBody>
      </p:sp>
      <p:sp>
        <p:nvSpPr>
          <p:cNvPr id="5" name="Title 1"/>
          <p:cNvSpPr>
            <a:spLocks noGrp="1"/>
          </p:cNvSpPr>
          <p:nvPr>
            <p:ph type="title"/>
          </p:nvPr>
        </p:nvSpPr>
        <p:spPr>
          <a:xfrm>
            <a:off x="457200" y="609600"/>
            <a:ext cx="8229600" cy="551688"/>
          </a:xfrm>
        </p:spPr>
        <p:txBody>
          <a:bodyPr>
            <a:noAutofit/>
          </a:bodyPr>
          <a:lstStyle/>
          <a:p>
            <a:pPr algn="ctr"/>
            <a:r>
              <a:rPr lang="vi-VN" sz="3600" b="1" dirty="0" smtClean="0">
                <a:solidFill>
                  <a:srgbClr val="C00000"/>
                </a:solidFill>
                <a:latin typeface="Times New Roman" pitchFamily="18" charset="0"/>
                <a:cs typeface="Times New Roman" pitchFamily="18" charset="0"/>
              </a:rPr>
              <a:t>ĐẶT VẤN ĐỀ</a:t>
            </a:r>
            <a:endParaRPr lang="en-US" sz="36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4389120"/>
          </a:xfrm>
        </p:spPr>
        <p:txBody>
          <a:bodyPr/>
          <a:lstStyle/>
          <a:p>
            <a:pPr>
              <a:lnSpc>
                <a:spcPct val="150000"/>
              </a:lnSpc>
              <a:buFont typeface="Wingdings" pitchFamily="2" charset="2"/>
              <a:buChar char="Ø"/>
            </a:pPr>
            <a:r>
              <a:rPr lang="vi-VN" dirty="0" smtClean="0"/>
              <a:t>Thay đổi có ý nghĩa thống kê một số thông số tuần hoàn, khí m</a:t>
            </a:r>
            <a:r>
              <a:rPr lang="vi-VN" dirty="0" smtClean="0">
                <a:latin typeface="Times New Roman" pitchFamily="18" charset="0"/>
                <a:cs typeface="Times New Roman" pitchFamily="18" charset="0"/>
              </a:rPr>
              <a:t>áu và cơ học hô hấp như:</a:t>
            </a:r>
          </a:p>
          <a:p>
            <a:pPr>
              <a:lnSpc>
                <a:spcPct val="150000"/>
              </a:lnSpc>
              <a:buNone/>
            </a:pPr>
            <a:r>
              <a:rPr lang="vi-VN" dirty="0">
                <a:latin typeface="Times New Roman" pitchFamily="18" charset="0"/>
                <a:cs typeface="Times New Roman" pitchFamily="18" charset="0"/>
              </a:rPr>
              <a:t>	</a:t>
            </a:r>
            <a:r>
              <a:rPr lang="vi-VN" dirty="0" smtClean="0">
                <a:latin typeface="Times New Roman" pitchFamily="18" charset="0"/>
                <a:cs typeface="Times New Roman" pitchFamily="18" charset="0"/>
              </a:rPr>
              <a:t>	Tần số tim</a:t>
            </a:r>
            <a:r>
              <a:rPr lang="en-US" dirty="0" smtClean="0">
                <a:latin typeface="Times New Roman" pitchFamily="18" charset="0"/>
                <a:cs typeface="Times New Roman" pitchFamily="18" charset="0"/>
              </a:rPr>
              <a:t>, h</a:t>
            </a:r>
            <a:r>
              <a:rPr lang="vi-VN" dirty="0" smtClean="0">
                <a:latin typeface="Times New Roman" pitchFamily="18" charset="0"/>
                <a:cs typeface="Times New Roman" pitchFamily="18" charset="0"/>
              </a:rPr>
              <a:t>uyết áp trung bình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cao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hơn</a:t>
            </a:r>
            <a:r>
              <a:rPr lang="en-US" dirty="0" smtClean="0">
                <a:latin typeface="Times New Roman" pitchFamily="18" charset="0"/>
                <a:cs typeface="Times New Roman" pitchFamily="18" charset="0"/>
              </a:rPr>
              <a:t> (p&lt;0,05)</a:t>
            </a:r>
            <a:endParaRPr lang="vi-VN" dirty="0" smtClean="0">
              <a:latin typeface="Times New Roman" pitchFamily="18" charset="0"/>
              <a:cs typeface="Times New Roman" pitchFamily="18" charset="0"/>
            </a:endParaRPr>
          </a:p>
          <a:p>
            <a:pPr>
              <a:lnSpc>
                <a:spcPct val="150000"/>
              </a:lnSpc>
              <a:buNone/>
            </a:pPr>
            <a:r>
              <a:rPr lang="vi-VN" dirty="0">
                <a:latin typeface="Times New Roman" pitchFamily="18" charset="0"/>
                <a:cs typeface="Times New Roman" pitchFamily="18" charset="0"/>
              </a:rPr>
              <a:t>	</a:t>
            </a:r>
            <a:r>
              <a:rPr lang="vi-VN" dirty="0" smtClean="0">
                <a:latin typeface="Times New Roman" pitchFamily="18" charset="0"/>
                <a:cs typeface="Times New Roman" pitchFamily="18" charset="0"/>
              </a:rPr>
              <a:t>	PaO</a:t>
            </a:r>
            <a:r>
              <a:rPr lang="vi-VN" baseline="-25000" dirty="0" smtClean="0">
                <a:latin typeface="Times New Roman" pitchFamily="18" charset="0"/>
                <a:cs typeface="Times New Roman" pitchFamily="18" charset="0"/>
              </a:rPr>
              <a:t>2</a:t>
            </a:r>
            <a:r>
              <a:rPr lang="vi-VN"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thấp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hơn</a:t>
            </a:r>
            <a:r>
              <a:rPr lang="en-US" dirty="0" smtClean="0">
                <a:latin typeface="Times New Roman" pitchFamily="18" charset="0"/>
                <a:cs typeface="Times New Roman" pitchFamily="18" charset="0"/>
              </a:rPr>
              <a:t> (p&lt;0,05)</a:t>
            </a:r>
            <a:endParaRPr lang="vi-VN" dirty="0">
              <a:latin typeface="Times New Roman" pitchFamily="18" charset="0"/>
              <a:cs typeface="Times New Roman" pitchFamily="18" charset="0"/>
            </a:endParaRPr>
          </a:p>
          <a:p>
            <a:pPr>
              <a:lnSpc>
                <a:spcPct val="150000"/>
              </a:lnSpc>
              <a:buNone/>
            </a:pPr>
            <a:r>
              <a:rPr lang="vi-VN" dirty="0" smtClean="0">
                <a:latin typeface="Times New Roman" pitchFamily="18" charset="0"/>
                <a:cs typeface="Times New Roman" pitchFamily="18" charset="0"/>
              </a:rPr>
              <a:t>		MV,fspn</a:t>
            </a:r>
            <a:r>
              <a:rPr lang="en-US" dirty="0" smtClean="0">
                <a:latin typeface="Times New Roman" pitchFamily="18" charset="0"/>
                <a:cs typeface="Times New Roman" pitchFamily="18" charset="0"/>
              </a:rPr>
              <a:t>, RSBI, </a:t>
            </a:r>
            <a:r>
              <a:rPr lang="en-US" dirty="0" err="1" smtClean="0">
                <a:latin typeface="Times New Roman" pitchFamily="18" charset="0"/>
                <a:cs typeface="Times New Roman" pitchFamily="18" charset="0"/>
              </a:rPr>
              <a:t>Ppeak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Pmean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cao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hơn</a:t>
            </a:r>
            <a:r>
              <a:rPr lang="en-US" dirty="0" smtClean="0">
                <a:latin typeface="Times New Roman" pitchFamily="18" charset="0"/>
                <a:cs typeface="Times New Roman" pitchFamily="18" charset="0"/>
              </a:rPr>
              <a:t> (p&lt;0,05</a:t>
            </a:r>
            <a:r>
              <a:rPr lang="en-US" dirty="0" smtClean="0"/>
              <a:t>)</a:t>
            </a:r>
            <a:endParaRPr lang="vi-VN" dirty="0" smtClean="0"/>
          </a:p>
        </p:txBody>
      </p:sp>
      <p:sp>
        <p:nvSpPr>
          <p:cNvPr id="5" name="Title 1"/>
          <p:cNvSpPr>
            <a:spLocks noGrp="1"/>
          </p:cNvSpPr>
          <p:nvPr>
            <p:ph type="title"/>
          </p:nvPr>
        </p:nvSpPr>
        <p:spPr>
          <a:xfrm>
            <a:off x="228600" y="304800"/>
            <a:ext cx="8839200" cy="551688"/>
          </a:xfrm>
        </p:spPr>
        <p:txBody>
          <a:bodyPr>
            <a:noAutofit/>
          </a:bodyPr>
          <a:lstStyle/>
          <a:p>
            <a:pPr algn="ctr"/>
            <a:r>
              <a:rPr lang="en-US" sz="3200" b="1" spc="-100" dirty="0" smtClean="0">
                <a:solidFill>
                  <a:srgbClr val="C00000"/>
                </a:solidFill>
                <a:latin typeface="Times New Roman" pitchFamily="18" charset="0"/>
                <a:cs typeface="Times New Roman" pitchFamily="18" charset="0"/>
              </a:rPr>
              <a:t>KẾT LUẬN</a:t>
            </a:r>
            <a:endParaRPr lang="en-US" sz="3200" b="1" spc="-1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n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51816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p:cNvSpPr/>
          <p:nvPr/>
        </p:nvSpPr>
        <p:spPr>
          <a:xfrm>
            <a:off x="5181600" y="0"/>
            <a:ext cx="396240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181600" y="2656582"/>
            <a:ext cx="3962400" cy="1077218"/>
          </a:xfrm>
          <a:prstGeom prst="rect">
            <a:avLst/>
          </a:prstGeom>
          <a:noFill/>
        </p:spPr>
        <p:txBody>
          <a:bodyPr wrap="square" rtlCol="0">
            <a:spAutoFit/>
          </a:bodyPr>
          <a:lstStyle/>
          <a:p>
            <a:pPr algn="ctr"/>
            <a:r>
              <a:rPr lang="en-US" sz="3200" b="1" dirty="0" smtClean="0">
                <a:solidFill>
                  <a:schemeClr val="bg1"/>
                </a:solidFill>
                <a:latin typeface="Times New Roman" pitchFamily="18" charset="0"/>
                <a:cs typeface="Times New Roman" pitchFamily="18" charset="0"/>
              </a:rPr>
              <a:t>XIN CHÂN THÀNH CẢM ƠN</a:t>
            </a:r>
            <a:endParaRPr lang="en-US" sz="3200"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658934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xmlns="" val="3171620584"/>
              </p:ext>
            </p:extLst>
          </p:nvPr>
        </p:nvGraphicFramePr>
        <p:xfrm>
          <a:off x="609600" y="2413000"/>
          <a:ext cx="83058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p:cNvSpPr>
            <a:spLocks noGrp="1"/>
          </p:cNvSpPr>
          <p:nvPr>
            <p:ph type="title"/>
          </p:nvPr>
        </p:nvSpPr>
        <p:spPr>
          <a:xfrm>
            <a:off x="457200" y="609600"/>
            <a:ext cx="8229600" cy="551688"/>
          </a:xfrm>
        </p:spPr>
        <p:txBody>
          <a:bodyPr>
            <a:noAutofit/>
          </a:bodyPr>
          <a:lstStyle/>
          <a:p>
            <a:pPr algn="ctr"/>
            <a:r>
              <a:rPr lang="vi-VN" sz="3600" b="1" dirty="0" smtClean="0">
                <a:solidFill>
                  <a:srgbClr val="C00000"/>
                </a:solidFill>
                <a:latin typeface="Times New Roman" pitchFamily="18" charset="0"/>
                <a:cs typeface="Times New Roman" pitchFamily="18" charset="0"/>
              </a:rPr>
              <a:t>ĐẶT VẤN ĐỀ</a:t>
            </a:r>
            <a:endParaRPr lang="en-US" sz="3600" b="1" dirty="0">
              <a:solidFill>
                <a:srgbClr val="C00000"/>
              </a:solidFill>
              <a:latin typeface="Times New Roman" pitchFamily="18" charset="0"/>
              <a:cs typeface="Times New Roman" pitchFamily="18" charset="0"/>
            </a:endParaRPr>
          </a:p>
        </p:txBody>
      </p:sp>
      <p:sp>
        <p:nvSpPr>
          <p:cNvPr id="6" name="TextBox 5"/>
          <p:cNvSpPr txBox="1"/>
          <p:nvPr/>
        </p:nvSpPr>
        <p:spPr>
          <a:xfrm>
            <a:off x="304800" y="1581090"/>
            <a:ext cx="80772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MỤC TIÊU NGHIÊN CỨU:</a:t>
            </a:r>
            <a:endParaRPr lang="en-US" sz="20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3291627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066800"/>
            <a:ext cx="8382000" cy="2065337"/>
          </a:xfrm>
        </p:spPr>
        <p:txBody>
          <a:bodyPr>
            <a:normAutofit/>
          </a:bodyPr>
          <a:lstStyle/>
          <a:p>
            <a:pPr>
              <a:lnSpc>
                <a:spcPct val="150000"/>
              </a:lnSpc>
              <a:spcBef>
                <a:spcPts val="0"/>
              </a:spcBef>
              <a:buFont typeface="Wingdings" pitchFamily="2" charset="2"/>
              <a:buChar char="Ø"/>
            </a:pPr>
            <a:r>
              <a:rPr lang="vi-VN" b="1" i="1" dirty="0" smtClean="0"/>
              <a:t>Phương thức cai máy bằng hỗ trợ áp lực</a:t>
            </a:r>
            <a:r>
              <a:rPr lang="vi-VN" dirty="0" smtClean="0"/>
              <a:t>:</a:t>
            </a:r>
          </a:p>
          <a:p>
            <a:pPr>
              <a:lnSpc>
                <a:spcPct val="150000"/>
              </a:lnSpc>
              <a:spcBef>
                <a:spcPts val="0"/>
              </a:spcBef>
              <a:buNone/>
            </a:pPr>
            <a:r>
              <a:rPr lang="vi-VN" dirty="0" smtClean="0"/>
              <a:t>	 Nguyên lý: Tất cả các bệnh nhân được hỗ trợ bằng áp lực dương đồng bộ với nỗ lực hít vào của bệnh nhân.</a:t>
            </a:r>
            <a:endParaRPr lang="en-US" dirty="0" smtClean="0"/>
          </a:p>
          <a:p>
            <a:pPr>
              <a:lnSpc>
                <a:spcPct val="150000"/>
              </a:lnSpc>
              <a:spcBef>
                <a:spcPts val="0"/>
              </a:spcBef>
              <a:buNone/>
            </a:pPr>
            <a:endParaRPr lang="vi-VN" dirty="0" smtClean="0"/>
          </a:p>
          <a:p>
            <a:pPr>
              <a:lnSpc>
                <a:spcPct val="150000"/>
              </a:lnSpc>
              <a:spcBef>
                <a:spcPts val="0"/>
              </a:spcBef>
              <a:buNone/>
            </a:pPr>
            <a:endParaRPr lang="en-US" dirty="0"/>
          </a:p>
        </p:txBody>
      </p:sp>
      <p:pic>
        <p:nvPicPr>
          <p:cNvPr id="23553" name="Picture 1"/>
          <p:cNvPicPr>
            <a:picLocks noChangeAspect="1" noChangeArrowheads="1"/>
          </p:cNvPicPr>
          <p:nvPr/>
        </p:nvPicPr>
        <p:blipFill>
          <a:blip r:embed="rId2"/>
          <a:srcRect/>
          <a:stretch>
            <a:fillRect/>
          </a:stretch>
        </p:blipFill>
        <p:spPr bwMode="auto">
          <a:xfrm>
            <a:off x="3352800" y="2971800"/>
            <a:ext cx="5486400" cy="3725863"/>
          </a:xfrm>
          <a:prstGeom prst="rect">
            <a:avLst/>
          </a:prstGeom>
          <a:noFill/>
          <a:ln w="9525">
            <a:noFill/>
            <a:miter lim="800000"/>
            <a:headEnd/>
            <a:tailEnd/>
          </a:ln>
        </p:spPr>
      </p:pic>
      <p:sp>
        <p:nvSpPr>
          <p:cNvPr id="5" name="TextBox 4"/>
          <p:cNvSpPr txBox="1"/>
          <p:nvPr/>
        </p:nvSpPr>
        <p:spPr>
          <a:xfrm>
            <a:off x="228600" y="3124200"/>
            <a:ext cx="2819400" cy="3108543"/>
          </a:xfrm>
          <a:prstGeom prst="rect">
            <a:avLst/>
          </a:prstGeom>
          <a:noFill/>
        </p:spPr>
        <p:txBody>
          <a:bodyPr wrap="square" rtlCol="0">
            <a:spAutoFit/>
          </a:bodyPr>
          <a:lstStyle/>
          <a:p>
            <a:r>
              <a:rPr lang="vi-VN" sz="2800" i="1" dirty="0" smtClean="0"/>
              <a:t>Mức hỗ trợ áp lực được sử dụng để chuyển dần ngày càng nhiều công thở sang bệnh nhân trong quá trình cai máy</a:t>
            </a:r>
            <a:endParaRPr lang="en-US" sz="2800" i="1" dirty="0"/>
          </a:p>
        </p:txBody>
      </p:sp>
      <p:sp>
        <p:nvSpPr>
          <p:cNvPr id="7" name="Title 1"/>
          <p:cNvSpPr>
            <a:spLocks noGrp="1"/>
          </p:cNvSpPr>
          <p:nvPr>
            <p:ph type="title"/>
          </p:nvPr>
        </p:nvSpPr>
        <p:spPr>
          <a:xfrm>
            <a:off x="457200" y="609600"/>
            <a:ext cx="8229600" cy="551688"/>
          </a:xfrm>
        </p:spPr>
        <p:txBody>
          <a:bodyPr>
            <a:noAutofit/>
          </a:bodyPr>
          <a:lstStyle/>
          <a:p>
            <a:pPr algn="ctr"/>
            <a:r>
              <a:rPr lang="en-US" sz="3600" b="1" dirty="0" smtClean="0">
                <a:solidFill>
                  <a:srgbClr val="C00000"/>
                </a:solidFill>
                <a:latin typeface="Times New Roman" pitchFamily="18" charset="0"/>
                <a:cs typeface="Times New Roman" pitchFamily="18" charset="0"/>
              </a:rPr>
              <a:t>TỔNG QUAN</a:t>
            </a:r>
            <a:endParaRPr lang="en-US" sz="36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86800" cy="5867400"/>
          </a:xfrm>
        </p:spPr>
        <p:txBody>
          <a:bodyPr>
            <a:noAutofit/>
          </a:bodyPr>
          <a:lstStyle/>
          <a:p>
            <a:pPr>
              <a:lnSpc>
                <a:spcPct val="150000"/>
              </a:lnSpc>
              <a:buFont typeface="Wingdings" pitchFamily="2" charset="2"/>
              <a:buChar char="Ø"/>
            </a:pPr>
            <a:r>
              <a:rPr lang="vi-VN" sz="2400" b="1" i="1" dirty="0">
                <a:latin typeface="Times New Roman" pitchFamily="18" charset="0"/>
                <a:cs typeface="Times New Roman" pitchFamily="18" charset="0"/>
              </a:rPr>
              <a:t>Smartcare</a:t>
            </a:r>
            <a:r>
              <a:rPr lang="en-US" sz="2400" b="1" i="1" dirty="0" smtClean="0">
                <a:latin typeface="Times New Roman" pitchFamily="18" charset="0"/>
                <a:cs typeface="Times New Roman" pitchFamily="18" charset="0"/>
              </a:rPr>
              <a:t>/PS</a:t>
            </a:r>
            <a:r>
              <a:rPr lang="vi-VN" sz="2400" b="1" i="1" dirty="0">
                <a:latin typeface="Times New Roman" pitchFamily="18" charset="0"/>
                <a:cs typeface="Times New Roman" pitchFamily="18" charset="0"/>
              </a:rPr>
              <a:t> </a:t>
            </a:r>
            <a:r>
              <a:rPr lang="vi-VN" sz="2400" dirty="0"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phương thức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hỗ</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nhịp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bệnh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vùng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thoải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mái</a:t>
            </a:r>
            <a:r>
              <a:rPr lang="en-US" sz="2400" dirty="0">
                <a:latin typeface="Times New Roman" pitchFamily="18" charset="0"/>
                <a:cs typeface="Times New Roman" pitchFamily="18" charset="0"/>
              </a:rPr>
              <a:t>” (comfortable zone)</a:t>
            </a:r>
            <a:r>
              <a:rPr lang="vi-VN" sz="2400" dirty="0">
                <a:latin typeface="Times New Roman" pitchFamily="18" charset="0"/>
                <a:cs typeface="Times New Roman" pitchFamily="18" charset="0"/>
              </a:rPr>
              <a:t> dựa vào phân tích ba thông số: f, Vt, EtCO</a:t>
            </a:r>
            <a:r>
              <a:rPr lang="vi-VN" sz="2400" baseline="-25000" dirty="0">
                <a:latin typeface="Times New Roman" pitchFamily="18" charset="0"/>
                <a:cs typeface="Times New Roman" pitchFamily="18" charset="0"/>
              </a:rPr>
              <a:t>2</a:t>
            </a:r>
            <a:r>
              <a:rPr lang="vi-VN"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giảm áp lực hỗ trợ cho đến khi bệnh nhân có thể rút ống nội khí </a:t>
            </a:r>
            <a:r>
              <a:rPr lang="vi-VN" sz="2400" dirty="0" smtClean="0">
                <a:latin typeface="Times New Roman" pitchFamily="18" charset="0"/>
                <a:cs typeface="Times New Roman" pitchFamily="18" charset="0"/>
              </a:rPr>
              <a:t>quản</a:t>
            </a:r>
          </a:p>
          <a:p>
            <a:pPr>
              <a:lnSpc>
                <a:spcPct val="150000"/>
              </a:lnSpc>
            </a:pPr>
            <a:r>
              <a:rPr lang="vi-VN" sz="2400" dirty="0">
                <a:latin typeface="Times New Roman" pitchFamily="18" charset="0"/>
                <a:cs typeface="Times New Roman" pitchFamily="18" charset="0"/>
              </a:rPr>
              <a:t>“Vùng thoải mái” đạt được khi:  </a:t>
            </a:r>
            <a:endParaRPr lang="en-US" sz="2400" dirty="0">
              <a:latin typeface="Times New Roman" pitchFamily="18" charset="0"/>
              <a:cs typeface="Times New Roman" pitchFamily="18" charset="0"/>
            </a:endParaRPr>
          </a:p>
          <a:p>
            <a:pPr>
              <a:lnSpc>
                <a:spcPct val="150000"/>
              </a:lnSpc>
              <a:buNone/>
            </a:pPr>
            <a:r>
              <a:rPr lang="vi-VN" sz="2400" dirty="0" smtClean="0">
                <a:latin typeface="Times New Roman" pitchFamily="18" charset="0"/>
                <a:cs typeface="Times New Roman" pitchFamily="18" charset="0"/>
              </a:rPr>
              <a:t>	+ </a:t>
            </a:r>
            <a:r>
              <a:rPr lang="vi-VN" sz="2400" dirty="0">
                <a:latin typeface="Times New Roman" pitchFamily="18" charset="0"/>
                <a:cs typeface="Times New Roman" pitchFamily="18" charset="0"/>
              </a:rPr>
              <a:t>f tần số tự thở (fspn): 15- 30 </a:t>
            </a:r>
            <a:r>
              <a:rPr lang="vi-VN" sz="2400" dirty="0" smtClean="0">
                <a:latin typeface="Times New Roman" pitchFamily="18" charset="0"/>
                <a:cs typeface="Times New Roman" pitchFamily="18" charset="0"/>
              </a:rPr>
              <a:t>nhịp/phút</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nSpc>
                <a:spcPct val="150000"/>
              </a:lnSpc>
              <a:buNone/>
            </a:pPr>
            <a:r>
              <a:rPr lang="vi-VN" sz="2400" dirty="0" smtClean="0">
                <a:latin typeface="Times New Roman" pitchFamily="18" charset="0"/>
                <a:cs typeface="Times New Roman" pitchFamily="18" charset="0"/>
              </a:rPr>
              <a:t>	+ </a:t>
            </a:r>
            <a:r>
              <a:rPr lang="vi-VN" sz="2400" dirty="0">
                <a:latin typeface="Times New Roman" pitchFamily="18" charset="0"/>
                <a:cs typeface="Times New Roman" pitchFamily="18" charset="0"/>
              </a:rPr>
              <a:t>Vt &gt; 300 </a:t>
            </a:r>
            <a:r>
              <a:rPr lang="vi-VN" sz="2400" dirty="0" smtClean="0">
                <a:latin typeface="Times New Roman" pitchFamily="18" charset="0"/>
                <a:cs typeface="Times New Roman" pitchFamily="18" charset="0"/>
              </a:rPr>
              <a:t>ml</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nSpc>
                <a:spcPct val="150000"/>
              </a:lnSpc>
              <a:buNone/>
            </a:pPr>
            <a:r>
              <a:rPr lang="vi-VN" sz="2400" dirty="0" smtClean="0">
                <a:latin typeface="Times New Roman" pitchFamily="18" charset="0"/>
                <a:cs typeface="Times New Roman" pitchFamily="18" charset="0"/>
              </a:rPr>
              <a:t>	+ </a:t>
            </a:r>
            <a:r>
              <a:rPr lang="vi-VN" sz="2400" dirty="0">
                <a:latin typeface="Times New Roman" pitchFamily="18" charset="0"/>
                <a:cs typeface="Times New Roman" pitchFamily="18" charset="0"/>
              </a:rPr>
              <a:t>EtCO</a:t>
            </a:r>
            <a:r>
              <a:rPr lang="vi-VN" sz="2400" baseline="-25000" dirty="0">
                <a:latin typeface="Times New Roman" pitchFamily="18" charset="0"/>
                <a:cs typeface="Times New Roman" pitchFamily="18" charset="0"/>
              </a:rPr>
              <a:t>2</a:t>
            </a:r>
            <a:r>
              <a:rPr lang="vi-VN" sz="2400" dirty="0">
                <a:latin typeface="Times New Roman" pitchFamily="18" charset="0"/>
                <a:cs typeface="Times New Roman" pitchFamily="18" charset="0"/>
              </a:rPr>
              <a:t> &lt; 55 </a:t>
            </a:r>
            <a:r>
              <a:rPr lang="vi-VN" sz="2400" dirty="0" smtClean="0">
                <a:latin typeface="Times New Roman" pitchFamily="18" charset="0"/>
                <a:cs typeface="Times New Roman" pitchFamily="18" charset="0"/>
              </a:rPr>
              <a:t>mmHg</a:t>
            </a:r>
          </a:p>
        </p:txBody>
      </p:sp>
      <p:sp>
        <p:nvSpPr>
          <p:cNvPr id="5" name="Title 1"/>
          <p:cNvSpPr>
            <a:spLocks noGrp="1"/>
          </p:cNvSpPr>
          <p:nvPr>
            <p:ph type="title"/>
          </p:nvPr>
        </p:nvSpPr>
        <p:spPr>
          <a:xfrm>
            <a:off x="457200" y="381000"/>
            <a:ext cx="8229600" cy="551688"/>
          </a:xfrm>
        </p:spPr>
        <p:txBody>
          <a:bodyPr>
            <a:noAutofit/>
          </a:bodyPr>
          <a:lstStyle/>
          <a:p>
            <a:pPr algn="ctr"/>
            <a:r>
              <a:rPr lang="en-US" sz="3600" b="1" dirty="0" smtClean="0">
                <a:solidFill>
                  <a:srgbClr val="C00000"/>
                </a:solidFill>
                <a:latin typeface="Times New Roman" pitchFamily="18" charset="0"/>
                <a:cs typeface="Times New Roman" pitchFamily="18" charset="0"/>
              </a:rPr>
              <a:t>TỔNG QUAN</a:t>
            </a:r>
            <a:endParaRPr lang="en-US" sz="36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066800"/>
            <a:ext cx="8839200" cy="5181600"/>
          </a:xfrm>
        </p:spPr>
        <p:txBody>
          <a:bodyPr>
            <a:noAutofit/>
          </a:bodyPr>
          <a:lstStyle/>
          <a:p>
            <a:pPr algn="just">
              <a:buFont typeface="Wingdings" pitchFamily="2" charset="2"/>
              <a:buChar char="v"/>
            </a:pPr>
            <a:r>
              <a:rPr lang="vi-VN" sz="2300" dirty="0" smtClean="0">
                <a:latin typeface="Times New Roman" pitchFamily="18" charset="0"/>
                <a:cs typeface="Times New Roman" pitchFamily="18" charset="0"/>
              </a:rPr>
              <a:t>Đối tương NC:</a:t>
            </a:r>
          </a:p>
          <a:p>
            <a:pPr algn="just">
              <a:buFont typeface="Wingdings" pitchFamily="2" charset="2"/>
              <a:buChar char="Ø"/>
            </a:pPr>
            <a:r>
              <a:rPr lang="vi-VN" sz="2300" dirty="0" smtClean="0">
                <a:latin typeface="Times New Roman" pitchFamily="18" charset="0"/>
                <a:cs typeface="Times New Roman" pitchFamily="18" charset="0"/>
              </a:rPr>
              <a:t>Tiêu chuẩn chọn:</a:t>
            </a:r>
          </a:p>
          <a:p>
            <a:pPr lvl="1" algn="just">
              <a:buFont typeface="Arial" pitchFamily="34" charset="0"/>
              <a:buChar char="•"/>
            </a:pPr>
            <a:r>
              <a:rPr lang="en-US" sz="2300" b="1" dirty="0" err="1" smtClean="0">
                <a:latin typeface="Times New Roman" pitchFamily="18" charset="0"/>
                <a:cs typeface="Times New Roman" pitchFamily="18" charset="0"/>
              </a:rPr>
              <a:t>Thở</a:t>
            </a:r>
            <a:r>
              <a:rPr lang="en-US" sz="2300" b="1" dirty="0" smtClean="0">
                <a:latin typeface="Times New Roman" pitchFamily="18" charset="0"/>
                <a:cs typeface="Times New Roman" pitchFamily="18" charset="0"/>
              </a:rPr>
              <a:t> </a:t>
            </a:r>
            <a:r>
              <a:rPr lang="en-US" sz="2300" b="1" dirty="0" err="1">
                <a:latin typeface="Times New Roman" pitchFamily="18" charset="0"/>
                <a:cs typeface="Times New Roman" pitchFamily="18" charset="0"/>
              </a:rPr>
              <a:t>máy</a:t>
            </a:r>
            <a:r>
              <a:rPr lang="en-US" sz="2300" b="1" dirty="0">
                <a:latin typeface="Times New Roman" pitchFamily="18" charset="0"/>
                <a:cs typeface="Times New Roman" pitchFamily="18" charset="0"/>
              </a:rPr>
              <a:t> ≥ 7 </a:t>
            </a:r>
            <a:r>
              <a:rPr lang="en-US" sz="2300" b="1" dirty="0" err="1">
                <a:latin typeface="Times New Roman" pitchFamily="18" charset="0"/>
                <a:cs typeface="Times New Roman" pitchFamily="18" charset="0"/>
              </a:rPr>
              <a:t>ngày</a:t>
            </a:r>
            <a:r>
              <a:rPr lang="vi-VN" sz="2300" b="1" dirty="0">
                <a:latin typeface="Times New Roman" pitchFamily="18" charset="0"/>
                <a:cs typeface="Times New Roman" pitchFamily="18" charset="0"/>
              </a:rPr>
              <a:t>.</a:t>
            </a:r>
            <a:endParaRPr lang="en-US" sz="2300" b="1" dirty="0">
              <a:latin typeface="Times New Roman" pitchFamily="18" charset="0"/>
              <a:cs typeface="Times New Roman" pitchFamily="18" charset="0"/>
            </a:endParaRPr>
          </a:p>
          <a:p>
            <a:pPr lvl="1" algn="just">
              <a:buFont typeface="Arial" pitchFamily="34" charset="0"/>
              <a:buChar char="•"/>
            </a:pPr>
            <a:r>
              <a:rPr lang="en-US" sz="2300" b="1" dirty="0" err="1" smtClean="0">
                <a:latin typeface="Times New Roman" pitchFamily="18" charset="0"/>
                <a:cs typeface="Times New Roman" pitchFamily="18" charset="0"/>
              </a:rPr>
              <a:t>Đáp</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ứng</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các</a:t>
            </a:r>
            <a:r>
              <a:rPr lang="en-US" sz="2300" b="1" dirty="0" smtClean="0">
                <a:latin typeface="Times New Roman" pitchFamily="18" charset="0"/>
                <a:cs typeface="Times New Roman" pitchFamily="18" charset="0"/>
              </a:rPr>
              <a:t> t</a:t>
            </a:r>
            <a:r>
              <a:rPr lang="vi-VN" sz="2300" b="1" dirty="0" smtClean="0">
                <a:latin typeface="Times New Roman" pitchFamily="18" charset="0"/>
                <a:cs typeface="Times New Roman" pitchFamily="18" charset="0"/>
              </a:rPr>
              <a:t>es</a:t>
            </a:r>
            <a:r>
              <a:rPr lang="en-US" sz="2300" b="1" dirty="0" smtClean="0">
                <a:latin typeface="Times New Roman" pitchFamily="18" charset="0"/>
                <a:cs typeface="Times New Roman" pitchFamily="18" charset="0"/>
              </a:rPr>
              <a:t>t </a:t>
            </a:r>
            <a:r>
              <a:rPr lang="en-US" sz="2300" b="1" dirty="0" err="1" smtClean="0">
                <a:latin typeface="Times New Roman" pitchFamily="18" charset="0"/>
                <a:cs typeface="Times New Roman" pitchFamily="18" charset="0"/>
              </a:rPr>
              <a:t>sàng</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lọc</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cho</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sẵn</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sàng</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cai</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thở</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máy</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gồm</a:t>
            </a:r>
            <a:r>
              <a:rPr lang="en-US" sz="2300" b="1" dirty="0" smtClean="0">
                <a:latin typeface="Times New Roman" pitchFamily="18" charset="0"/>
                <a:cs typeface="Times New Roman" pitchFamily="18" charset="0"/>
              </a:rPr>
              <a:t>:</a:t>
            </a:r>
          </a:p>
          <a:p>
            <a:pPr lvl="2" indent="-231775" algn="just">
              <a:buFont typeface="Courier New" pitchFamily="49" charset="0"/>
              <a:buChar char="o"/>
            </a:pPr>
            <a:r>
              <a:rPr lang="en-US" sz="2300" dirty="0" err="1" smtClean="0">
                <a:latin typeface="Times New Roman" pitchFamily="18" charset="0"/>
                <a:cs typeface="Times New Roman" pitchFamily="18" charset="0"/>
              </a:rPr>
              <a:t>Khỏi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hoặc</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cải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thiện</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bệnh</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gốc</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mà</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phải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thở</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máy</a:t>
            </a:r>
            <a:r>
              <a:rPr lang="en-US" sz="2300" dirty="0" smtClean="0">
                <a:latin typeface="Times New Roman" pitchFamily="18" charset="0"/>
                <a:cs typeface="Times New Roman" pitchFamily="18" charset="0"/>
              </a:rPr>
              <a:t> do </a:t>
            </a:r>
            <a:r>
              <a:rPr lang="en-US" sz="2300" dirty="0" err="1" smtClean="0">
                <a:latin typeface="Times New Roman" pitchFamily="18" charset="0"/>
                <a:cs typeface="Times New Roman" pitchFamily="18" charset="0"/>
              </a:rPr>
              <a:t>bệnh</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đó</a:t>
            </a:r>
            <a:r>
              <a:rPr lang="vi-VN" sz="2300" dirty="0" smtClean="0">
                <a:latin typeface="Times New Roman" pitchFamily="18" charset="0"/>
                <a:cs typeface="Times New Roman" pitchFamily="18" charset="0"/>
              </a:rPr>
              <a:t>.</a:t>
            </a:r>
            <a:endParaRPr lang="en-US" sz="2300" dirty="0" smtClean="0">
              <a:latin typeface="Times New Roman" pitchFamily="18" charset="0"/>
              <a:cs typeface="Times New Roman" pitchFamily="18" charset="0"/>
            </a:endParaRPr>
          </a:p>
          <a:p>
            <a:pPr lvl="2" indent="-231775" algn="just">
              <a:buFont typeface="Courier New" pitchFamily="49" charset="0"/>
              <a:buChar char="o"/>
            </a:pPr>
            <a:r>
              <a:rPr lang="en-US" sz="2300" dirty="0" err="1" smtClean="0">
                <a:latin typeface="Times New Roman" pitchFamily="18" charset="0"/>
                <a:cs typeface="Times New Roman" pitchFamily="18" charset="0"/>
              </a:rPr>
              <a:t>Ngừng</a:t>
            </a:r>
            <a:r>
              <a:rPr lang="en-US" sz="2300" dirty="0" smtClean="0">
                <a:latin typeface="Times New Roman" pitchFamily="18" charset="0"/>
                <a:cs typeface="Times New Roman" pitchFamily="18" charset="0"/>
              </a:rPr>
              <a:t> an </a:t>
            </a:r>
            <a:r>
              <a:rPr lang="en-US" sz="2300" dirty="0" err="1" smtClean="0">
                <a:latin typeface="Times New Roman" pitchFamily="18" charset="0"/>
                <a:cs typeface="Times New Roman" pitchFamily="18" charset="0"/>
              </a:rPr>
              <a:t>thần</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hoặc</a:t>
            </a:r>
            <a:r>
              <a:rPr lang="en-US" sz="2300" dirty="0" smtClean="0">
                <a:latin typeface="Times New Roman" pitchFamily="18" charset="0"/>
                <a:cs typeface="Times New Roman" pitchFamily="18" charset="0"/>
              </a:rPr>
              <a:t> Ramsay 2 - 3 </a:t>
            </a:r>
            <a:r>
              <a:rPr lang="en-US" sz="2300" dirty="0" err="1" smtClean="0">
                <a:latin typeface="Times New Roman" pitchFamily="18" charset="0"/>
                <a:cs typeface="Times New Roman" pitchFamily="18" charset="0"/>
              </a:rPr>
              <a:t>điểm</a:t>
            </a:r>
            <a:r>
              <a:rPr lang="en-US" sz="2300" dirty="0" smtClean="0">
                <a:latin typeface="Times New Roman" pitchFamily="18" charset="0"/>
                <a:cs typeface="Times New Roman" pitchFamily="18" charset="0"/>
              </a:rPr>
              <a:t>.</a:t>
            </a:r>
          </a:p>
          <a:p>
            <a:pPr lvl="2" indent="-231775" algn="just">
              <a:buFont typeface="Courier New" pitchFamily="49" charset="0"/>
              <a:buChar char="o"/>
            </a:pPr>
            <a:r>
              <a:rPr lang="en-US" sz="2300" dirty="0" err="1" smtClean="0">
                <a:latin typeface="Times New Roman" pitchFamily="18" charset="0"/>
                <a:cs typeface="Times New Roman" pitchFamily="18" charset="0"/>
              </a:rPr>
              <a:t>Thân</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nhiệt</a:t>
            </a:r>
            <a:r>
              <a:rPr lang="en-US" sz="2300" dirty="0" smtClean="0">
                <a:latin typeface="Times New Roman" pitchFamily="18" charset="0"/>
                <a:cs typeface="Times New Roman" pitchFamily="18" charset="0"/>
              </a:rPr>
              <a:t> &lt; 38</a:t>
            </a:r>
            <a:r>
              <a:rPr lang="en-US" sz="2300" baseline="30000" dirty="0" smtClean="0">
                <a:latin typeface="Times New Roman" pitchFamily="18" charset="0"/>
                <a:cs typeface="Times New Roman" pitchFamily="18" charset="0"/>
              </a:rPr>
              <a:t>0</a:t>
            </a:r>
            <a:r>
              <a:rPr lang="en-US" sz="2300" dirty="0" smtClean="0">
                <a:latin typeface="Times New Roman" pitchFamily="18" charset="0"/>
                <a:cs typeface="Times New Roman" pitchFamily="18" charset="0"/>
              </a:rPr>
              <a:t>C, hemoglobin </a:t>
            </a:r>
            <a:r>
              <a:rPr lang="en-US" sz="2300" dirty="0" err="1" smtClean="0">
                <a:latin typeface="Times New Roman" pitchFamily="18" charset="0"/>
                <a:cs typeface="Times New Roman" pitchFamily="18" charset="0"/>
              </a:rPr>
              <a:t>đủ</a:t>
            </a:r>
            <a:r>
              <a:rPr lang="en-US" sz="2300" dirty="0" smtClean="0">
                <a:latin typeface="Times New Roman" pitchFamily="18" charset="0"/>
                <a:cs typeface="Times New Roman" pitchFamily="18" charset="0"/>
              </a:rPr>
              <a:t> (&gt; 8g/dl), </a:t>
            </a:r>
            <a:r>
              <a:rPr lang="en-US" sz="2300" dirty="0" err="1" smtClean="0">
                <a:latin typeface="Times New Roman" pitchFamily="18" charset="0"/>
                <a:cs typeface="Times New Roman" pitchFamily="18" charset="0"/>
              </a:rPr>
              <a:t>không</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rối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loạn</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nặng</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chuyển</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hóa</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và</a:t>
            </a:r>
            <a:r>
              <a:rPr lang="en-US" sz="2300" dirty="0" smtClean="0">
                <a:latin typeface="Times New Roman" pitchFamily="18" charset="0"/>
                <a:cs typeface="Times New Roman" pitchFamily="18" charset="0"/>
              </a:rPr>
              <a:t>/</a:t>
            </a:r>
            <a:r>
              <a:rPr lang="en-US" sz="2300" dirty="0" err="1" smtClean="0">
                <a:latin typeface="Times New Roman" pitchFamily="18" charset="0"/>
                <a:cs typeface="Times New Roman" pitchFamily="18" charset="0"/>
              </a:rPr>
              <a:t>hoặc</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điện</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giải</a:t>
            </a:r>
            <a:r>
              <a:rPr lang="en-US" sz="2300" dirty="0" smtClean="0">
                <a:latin typeface="Times New Roman" pitchFamily="18" charset="0"/>
                <a:cs typeface="Times New Roman" pitchFamily="18" charset="0"/>
              </a:rPr>
              <a:t>.</a:t>
            </a:r>
          </a:p>
          <a:p>
            <a:pPr lvl="2" indent="-231775" algn="just">
              <a:buFont typeface="Courier New" pitchFamily="49" charset="0"/>
              <a:buChar char="o"/>
            </a:pPr>
            <a:r>
              <a:rPr lang="en-US" sz="2300" spc="-100" dirty="0" err="1" smtClean="0">
                <a:latin typeface="Times New Roman" pitchFamily="18" charset="0"/>
                <a:cs typeface="Times New Roman" pitchFamily="18" charset="0"/>
              </a:rPr>
              <a:t>Tuần</a:t>
            </a:r>
            <a:r>
              <a:rPr lang="en-US" sz="2300" spc="-100" dirty="0" smtClean="0">
                <a:latin typeface="Times New Roman" pitchFamily="18" charset="0"/>
                <a:cs typeface="Times New Roman" pitchFamily="18" charset="0"/>
              </a:rPr>
              <a:t> </a:t>
            </a:r>
            <a:r>
              <a:rPr lang="en-US" sz="2300" spc="-100" dirty="0" err="1" smtClean="0">
                <a:latin typeface="Times New Roman" pitchFamily="18" charset="0"/>
                <a:cs typeface="Times New Roman" pitchFamily="18" charset="0"/>
              </a:rPr>
              <a:t>hoàn</a:t>
            </a:r>
            <a:r>
              <a:rPr lang="en-US" sz="2300" spc="-100" dirty="0" smtClean="0">
                <a:latin typeface="Times New Roman" pitchFamily="18" charset="0"/>
                <a:cs typeface="Times New Roman" pitchFamily="18" charset="0"/>
              </a:rPr>
              <a:t> </a:t>
            </a:r>
            <a:r>
              <a:rPr lang="en-US" sz="2300" spc="-100" dirty="0" err="1" smtClean="0">
                <a:latin typeface="Times New Roman" pitchFamily="18" charset="0"/>
                <a:cs typeface="Times New Roman" pitchFamily="18" charset="0"/>
              </a:rPr>
              <a:t>ổn</a:t>
            </a:r>
            <a:r>
              <a:rPr lang="en-US" sz="2300" spc="-100" dirty="0" smtClean="0">
                <a:latin typeface="Times New Roman" pitchFamily="18" charset="0"/>
                <a:cs typeface="Times New Roman" pitchFamily="18" charset="0"/>
              </a:rPr>
              <a:t> </a:t>
            </a:r>
            <a:r>
              <a:rPr lang="en-US" sz="2300" spc="-100" dirty="0" err="1" smtClean="0">
                <a:latin typeface="Times New Roman" pitchFamily="18" charset="0"/>
                <a:cs typeface="Times New Roman" pitchFamily="18" charset="0"/>
              </a:rPr>
              <a:t>định</a:t>
            </a:r>
            <a:r>
              <a:rPr lang="en-US" sz="2300" spc="-100" dirty="0" smtClean="0">
                <a:latin typeface="Times New Roman" pitchFamily="18" charset="0"/>
                <a:cs typeface="Times New Roman" pitchFamily="18" charset="0"/>
              </a:rPr>
              <a:t> , </a:t>
            </a:r>
            <a:r>
              <a:rPr lang="en-US" sz="2300" spc="-100" dirty="0" err="1" smtClean="0">
                <a:latin typeface="Times New Roman" pitchFamily="18" charset="0"/>
                <a:cs typeface="Times New Roman" pitchFamily="18" charset="0"/>
              </a:rPr>
              <a:t>không</a:t>
            </a:r>
            <a:r>
              <a:rPr lang="en-US" sz="2300" spc="-100" dirty="0" smtClean="0">
                <a:latin typeface="Times New Roman" pitchFamily="18" charset="0"/>
                <a:cs typeface="Times New Roman" pitchFamily="18" charset="0"/>
              </a:rPr>
              <a:t> </a:t>
            </a:r>
            <a:r>
              <a:rPr lang="en-US" sz="2300" spc="-100" dirty="0" err="1" smtClean="0">
                <a:latin typeface="Times New Roman" pitchFamily="18" charset="0"/>
                <a:cs typeface="Times New Roman" pitchFamily="18" charset="0"/>
              </a:rPr>
              <a:t>đang</a:t>
            </a:r>
            <a:r>
              <a:rPr lang="en-US" sz="2300" spc="-100" dirty="0" smtClean="0">
                <a:latin typeface="Times New Roman" pitchFamily="18" charset="0"/>
                <a:cs typeface="Times New Roman" pitchFamily="18" charset="0"/>
              </a:rPr>
              <a:t> </a:t>
            </a:r>
            <a:r>
              <a:rPr lang="en-US" sz="2300" spc="-100" dirty="0" err="1" smtClean="0">
                <a:latin typeface="Times New Roman" pitchFamily="18" charset="0"/>
                <a:cs typeface="Times New Roman" pitchFamily="18" charset="0"/>
              </a:rPr>
              <a:t>thiếu</a:t>
            </a:r>
            <a:r>
              <a:rPr lang="en-US" sz="2300" spc="-100" dirty="0" smtClean="0">
                <a:latin typeface="Times New Roman" pitchFamily="18" charset="0"/>
                <a:cs typeface="Times New Roman" pitchFamily="18" charset="0"/>
              </a:rPr>
              <a:t> </a:t>
            </a:r>
            <a:r>
              <a:rPr lang="en-US" sz="2300" spc="-100" dirty="0" err="1" smtClean="0">
                <a:latin typeface="Times New Roman" pitchFamily="18" charset="0"/>
                <a:cs typeface="Times New Roman" pitchFamily="18" charset="0"/>
              </a:rPr>
              <a:t>máu</a:t>
            </a:r>
            <a:r>
              <a:rPr lang="en-US" sz="2300" spc="-100" dirty="0" smtClean="0">
                <a:latin typeface="Times New Roman" pitchFamily="18" charset="0"/>
                <a:cs typeface="Times New Roman" pitchFamily="18" charset="0"/>
              </a:rPr>
              <a:t> </a:t>
            </a:r>
            <a:r>
              <a:rPr lang="en-US" sz="2300" spc="-100" dirty="0" err="1" smtClean="0">
                <a:latin typeface="Times New Roman" pitchFamily="18" charset="0"/>
                <a:cs typeface="Times New Roman" pitchFamily="18" charset="0"/>
              </a:rPr>
              <a:t>cơ</a:t>
            </a:r>
            <a:r>
              <a:rPr lang="en-US" sz="2300" spc="-100" dirty="0" smtClean="0">
                <a:latin typeface="Times New Roman" pitchFamily="18" charset="0"/>
                <a:cs typeface="Times New Roman" pitchFamily="18" charset="0"/>
              </a:rPr>
              <a:t> </a:t>
            </a:r>
            <a:r>
              <a:rPr lang="en-US" sz="2300" spc="-100" dirty="0" err="1" smtClean="0">
                <a:latin typeface="Times New Roman" pitchFamily="18" charset="0"/>
                <a:cs typeface="Times New Roman" pitchFamily="18" charset="0"/>
              </a:rPr>
              <a:t>tim</a:t>
            </a:r>
            <a:r>
              <a:rPr lang="en-US" sz="2300" spc="-100" dirty="0" smtClean="0">
                <a:latin typeface="Times New Roman" pitchFamily="18" charset="0"/>
                <a:cs typeface="Times New Roman" pitchFamily="18" charset="0"/>
              </a:rPr>
              <a:t>.</a:t>
            </a:r>
          </a:p>
          <a:p>
            <a:pPr lvl="2" indent="-231775" algn="just">
              <a:buFont typeface="Courier New" pitchFamily="49" charset="0"/>
              <a:buChar char="o"/>
            </a:pPr>
            <a:r>
              <a:rPr lang="pt-BR" sz="2300" dirty="0" smtClean="0">
                <a:latin typeface="Times New Roman" pitchFamily="18" charset="0"/>
                <a:cs typeface="Times New Roman" pitchFamily="18" charset="0"/>
              </a:rPr>
              <a:t>PaO</a:t>
            </a:r>
            <a:r>
              <a:rPr lang="pt-BR" sz="2300" baseline="-25000" dirty="0" smtClean="0">
                <a:latin typeface="Times New Roman" pitchFamily="18" charset="0"/>
                <a:cs typeface="Times New Roman" pitchFamily="18" charset="0"/>
              </a:rPr>
              <a:t>2</a:t>
            </a:r>
            <a:r>
              <a:rPr lang="pt-BR" sz="2300" dirty="0" smtClean="0">
                <a:latin typeface="Times New Roman" pitchFamily="18" charset="0"/>
                <a:cs typeface="Times New Roman" pitchFamily="18" charset="0"/>
              </a:rPr>
              <a:t>/FiO</a:t>
            </a:r>
            <a:r>
              <a:rPr lang="pt-BR" sz="2300" baseline="-25000" dirty="0" smtClean="0">
                <a:latin typeface="Times New Roman" pitchFamily="18" charset="0"/>
                <a:cs typeface="Times New Roman" pitchFamily="18" charset="0"/>
              </a:rPr>
              <a:t>2</a:t>
            </a:r>
            <a:r>
              <a:rPr lang="pt-BR" sz="2300" dirty="0" smtClean="0">
                <a:latin typeface="Times New Roman" pitchFamily="18" charset="0"/>
                <a:cs typeface="Times New Roman" pitchFamily="18" charset="0"/>
              </a:rPr>
              <a:t> &gt; 200 mmHg với FiO</a:t>
            </a:r>
            <a:r>
              <a:rPr lang="pt-BR" sz="2300" baseline="-25000" dirty="0" smtClean="0">
                <a:latin typeface="Times New Roman" pitchFamily="18" charset="0"/>
                <a:cs typeface="Times New Roman" pitchFamily="18" charset="0"/>
              </a:rPr>
              <a:t>2</a:t>
            </a:r>
            <a:r>
              <a:rPr lang="pt-BR" sz="2300" dirty="0" smtClean="0">
                <a:latin typeface="Times New Roman" pitchFamily="18" charset="0"/>
                <a:cs typeface="Times New Roman" pitchFamily="18" charset="0"/>
              </a:rPr>
              <a:t> &lt; 0,5 và PEEP </a:t>
            </a:r>
            <a:r>
              <a:rPr lang="en-US" sz="2300" dirty="0" smtClean="0">
                <a:latin typeface="Times New Roman" pitchFamily="18" charset="0"/>
                <a:cs typeface="Times New Roman" pitchFamily="18" charset="0"/>
                <a:sym typeface="Symbol"/>
              </a:rPr>
              <a:t></a:t>
            </a:r>
            <a:r>
              <a:rPr lang="pt-BR" sz="2300" dirty="0" smtClean="0">
                <a:latin typeface="Times New Roman" pitchFamily="18" charset="0"/>
                <a:cs typeface="Times New Roman" pitchFamily="18" charset="0"/>
              </a:rPr>
              <a:t> 5 cmH</a:t>
            </a:r>
            <a:r>
              <a:rPr lang="pt-BR" sz="2300" baseline="-25000" dirty="0" smtClean="0">
                <a:latin typeface="Times New Roman" pitchFamily="18" charset="0"/>
                <a:cs typeface="Times New Roman" pitchFamily="18" charset="0"/>
              </a:rPr>
              <a:t>2</a:t>
            </a:r>
            <a:r>
              <a:rPr lang="pt-BR" sz="2300" dirty="0" smtClean="0">
                <a:latin typeface="Times New Roman" pitchFamily="18" charset="0"/>
                <a:cs typeface="Times New Roman" pitchFamily="18" charset="0"/>
              </a:rPr>
              <a:t>O.</a:t>
            </a:r>
            <a:endParaRPr lang="en-US" sz="2300" dirty="0" smtClean="0">
              <a:latin typeface="Times New Roman" pitchFamily="18" charset="0"/>
              <a:cs typeface="Times New Roman" pitchFamily="18" charset="0"/>
            </a:endParaRPr>
          </a:p>
          <a:p>
            <a:pPr lvl="2" indent="-231775" algn="just">
              <a:buFont typeface="Courier New" pitchFamily="49" charset="0"/>
              <a:buChar char="o"/>
            </a:pPr>
            <a:r>
              <a:rPr lang="en-US" sz="2300" dirty="0" err="1" smtClean="0">
                <a:latin typeface="Times New Roman" pitchFamily="18" charset="0"/>
                <a:cs typeface="Times New Roman" pitchFamily="18" charset="0"/>
              </a:rPr>
              <a:t>Có</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khả</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năng</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gắng</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sức</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hô</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hấp</a:t>
            </a:r>
            <a:endParaRPr lang="en-US" sz="2300" dirty="0" smtClean="0">
              <a:latin typeface="Times New Roman" pitchFamily="18" charset="0"/>
              <a:cs typeface="Times New Roman" pitchFamily="18" charset="0"/>
            </a:endParaRPr>
          </a:p>
          <a:p>
            <a:pPr lvl="2" indent="-231775" algn="just">
              <a:buFont typeface="Courier New" pitchFamily="49" charset="0"/>
              <a:buChar char="o"/>
            </a:pPr>
            <a:r>
              <a:rPr lang="en-US" sz="2300" dirty="0" smtClean="0">
                <a:latin typeface="Times New Roman" pitchFamily="18" charset="0"/>
                <a:cs typeface="Times New Roman" pitchFamily="18" charset="0"/>
              </a:rPr>
              <a:t>GSC ≥ 10 </a:t>
            </a:r>
            <a:r>
              <a:rPr lang="en-US" sz="2300" dirty="0" err="1" smtClean="0">
                <a:latin typeface="Times New Roman" pitchFamily="18" charset="0"/>
                <a:cs typeface="Times New Roman" pitchFamily="18" charset="0"/>
              </a:rPr>
              <a:t>điểm</a:t>
            </a:r>
            <a:r>
              <a:rPr lang="en-US" sz="23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nếu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bệnh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sẵn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quản</a:t>
            </a:r>
            <a:r>
              <a:rPr lang="en-US" sz="2400" dirty="0" smtClean="0">
                <a:latin typeface="Times New Roman" pitchFamily="18" charset="0"/>
                <a:cs typeface="Times New Roman" pitchFamily="18" charset="0"/>
              </a:rPr>
              <a:t>)</a:t>
            </a:r>
          </a:p>
          <a:p>
            <a:pPr algn="just">
              <a:buNone/>
            </a:pPr>
            <a:endParaRPr lang="en-US" sz="2300" dirty="0">
              <a:latin typeface="Times New Roman" pitchFamily="18" charset="0"/>
              <a:cs typeface="Times New Roman" pitchFamily="18" charset="0"/>
            </a:endParaRPr>
          </a:p>
        </p:txBody>
      </p:sp>
      <p:sp>
        <p:nvSpPr>
          <p:cNvPr id="6" name="Title 1"/>
          <p:cNvSpPr>
            <a:spLocks noGrp="1"/>
          </p:cNvSpPr>
          <p:nvPr>
            <p:ph type="title"/>
          </p:nvPr>
        </p:nvSpPr>
        <p:spPr>
          <a:xfrm>
            <a:off x="228600" y="457200"/>
            <a:ext cx="8839200" cy="551688"/>
          </a:xfrm>
        </p:spPr>
        <p:txBody>
          <a:bodyPr>
            <a:noAutofit/>
          </a:bodyPr>
          <a:lstStyle/>
          <a:p>
            <a:pPr algn="ctr"/>
            <a:r>
              <a:rPr lang="en-US" sz="3200" b="1" spc="-100" dirty="0" smtClean="0">
                <a:solidFill>
                  <a:srgbClr val="C00000"/>
                </a:solidFill>
                <a:latin typeface="Times New Roman" pitchFamily="18" charset="0"/>
                <a:cs typeface="Times New Roman" pitchFamily="18" charset="0"/>
              </a:rPr>
              <a:t>ĐỐI TƯỢNG VÀ PHƯƠNG PHÁP NGHIÊN CỨU</a:t>
            </a:r>
            <a:endParaRPr lang="en-US" sz="3200" b="1" spc="-1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0028" y="1266372"/>
            <a:ext cx="8534400" cy="4389120"/>
          </a:xfrm>
        </p:spPr>
        <p:txBody>
          <a:bodyPr>
            <a:noAutofit/>
          </a:bodyPr>
          <a:lstStyle/>
          <a:p>
            <a:pPr>
              <a:lnSpc>
                <a:spcPct val="150000"/>
              </a:lnSpc>
              <a:buFont typeface="Wingdings" pitchFamily="2" charset="2"/>
              <a:buChar char="Ø"/>
            </a:pPr>
            <a:r>
              <a:rPr lang="en-US" sz="2400" b="1" i="1" dirty="0" err="1">
                <a:latin typeface="Times New Roman" pitchFamily="18" charset="0"/>
                <a:cs typeface="Times New Roman" pitchFamily="18" charset="0"/>
              </a:rPr>
              <a:t>Tiêu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chuẩn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loại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trừ</a:t>
            </a:r>
            <a:endParaRPr lang="en-US" sz="2400" b="1" i="1" dirty="0">
              <a:latin typeface="Times New Roman" pitchFamily="18" charset="0"/>
              <a:cs typeface="Times New Roman" pitchFamily="18" charset="0"/>
            </a:endParaRPr>
          </a:p>
          <a:p>
            <a:pPr>
              <a:lnSpc>
                <a:spcPct val="150000"/>
              </a:lnSpc>
              <a:buSzPct val="100000"/>
              <a:buFont typeface="Arial" pitchFamily="34" charset="0"/>
              <a:buChar char="•"/>
            </a:pP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đáp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test </a:t>
            </a:r>
            <a:r>
              <a:rPr lang="en-US" sz="2400" dirty="0" err="1">
                <a:latin typeface="Times New Roman" pitchFamily="18" charset="0"/>
                <a:cs typeface="Times New Roman" pitchFamily="18" charset="0"/>
              </a:rPr>
              <a:t>sàng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lọc</a:t>
            </a:r>
            <a:endParaRPr lang="en-US" sz="2400" dirty="0">
              <a:latin typeface="Times New Roman" pitchFamily="18" charset="0"/>
              <a:cs typeface="Times New Roman" pitchFamily="18" charset="0"/>
            </a:endParaRPr>
          </a:p>
          <a:p>
            <a:pPr>
              <a:lnSpc>
                <a:spcPct val="150000"/>
              </a:lnSpc>
              <a:buSzPct val="100000"/>
              <a:buFont typeface="Arial" pitchFamily="34" charset="0"/>
              <a:buChar char="•"/>
            </a:pP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nhịp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thở</a:t>
            </a:r>
            <a:endParaRPr lang="en-US" sz="2400" dirty="0">
              <a:latin typeface="Times New Roman" pitchFamily="18" charset="0"/>
              <a:cs typeface="Times New Roman" pitchFamily="18" charset="0"/>
            </a:endParaRPr>
          </a:p>
          <a:p>
            <a:pPr>
              <a:lnSpc>
                <a:spcPct val="150000"/>
              </a:lnSpc>
              <a:buSzPct val="100000"/>
              <a:buFont typeface="Arial" pitchFamily="34" charset="0"/>
              <a:buChar char="•"/>
            </a:pPr>
            <a:r>
              <a:rPr lang="en-US" sz="2400" dirty="0" err="1" smtClean="0">
                <a:latin typeface="Times New Roman" pitchFamily="18" charset="0"/>
                <a:cs typeface="Times New Roman" pitchFamily="18" charset="0"/>
              </a:rPr>
              <a:t>Chấn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hấp</a:t>
            </a:r>
            <a:endParaRPr lang="en-US" sz="2400" dirty="0">
              <a:latin typeface="Times New Roman" pitchFamily="18" charset="0"/>
              <a:cs typeface="Times New Roman" pitchFamily="18" charset="0"/>
            </a:endParaRPr>
          </a:p>
          <a:p>
            <a:pPr>
              <a:lnSpc>
                <a:spcPct val="150000"/>
              </a:lnSpc>
              <a:buSzPct val="100000"/>
              <a:buFont typeface="Arial" pitchFamily="34" charset="0"/>
              <a:buChar char="•"/>
            </a:pPr>
            <a:r>
              <a:rPr lang="en-US" sz="2400" dirty="0" err="1" smtClean="0">
                <a:latin typeface="Times New Roman" pitchFamily="18" charset="0"/>
                <a:cs typeface="Times New Roman" pitchFamily="18" charset="0"/>
              </a:rPr>
              <a:t>Bệnh</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tim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tính</a:t>
            </a:r>
            <a:endParaRPr lang="en-US" sz="2400" dirty="0">
              <a:latin typeface="Times New Roman" pitchFamily="18" charset="0"/>
              <a:cs typeface="Times New Roman" pitchFamily="18" charset="0"/>
            </a:endParaRPr>
          </a:p>
          <a:p>
            <a:pPr>
              <a:lnSpc>
                <a:spcPct val="150000"/>
              </a:lnSpc>
              <a:buSzPct val="100000"/>
              <a:buFont typeface="Arial" pitchFamily="34" charset="0"/>
              <a:buChar char="•"/>
            </a:pPr>
            <a:r>
              <a:rPr lang="en-US" sz="2400" dirty="0" err="1" smtClean="0">
                <a:latin typeface="Times New Roman" pitchFamily="18" charset="0"/>
                <a:cs typeface="Times New Roman" pitchFamily="18" charset="0"/>
              </a:rPr>
              <a:t>Đang</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nghi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ngờ</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endParaRPr lang="en-US" sz="2400" dirty="0">
              <a:latin typeface="Times New Roman" pitchFamily="18" charset="0"/>
              <a:cs typeface="Times New Roman" pitchFamily="18" charset="0"/>
            </a:endParaRPr>
          </a:p>
          <a:p>
            <a:pPr>
              <a:lnSpc>
                <a:spcPct val="150000"/>
              </a:lnSpc>
              <a:buSzPct val="100000"/>
              <a:buFont typeface="Arial" pitchFamily="34" charset="0"/>
              <a:buChar char="•"/>
            </a:pPr>
            <a:r>
              <a:rPr lang="en-US" sz="2400" dirty="0" err="1" smtClean="0">
                <a:latin typeface="Times New Roman" pitchFamily="18" charset="0"/>
                <a:cs typeface="Times New Roman" pitchFamily="18" charset="0"/>
              </a:rPr>
              <a:t>Đang</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chờ</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a:t>
            </a:r>
          </a:p>
          <a:p>
            <a:pPr>
              <a:lnSpc>
                <a:spcPct val="150000"/>
              </a:lnSpc>
              <a:buSzPct val="100000"/>
              <a:buFont typeface="Arial" pitchFamily="34" charset="0"/>
              <a:buChar char="•"/>
            </a:pP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lượng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&lt; 15 kg </a:t>
            </a:r>
          </a:p>
          <a:p>
            <a:pPr>
              <a:lnSpc>
                <a:spcPct val="150000"/>
              </a:lnSpc>
            </a:pPr>
            <a:endParaRPr lang="en-US" sz="2400" dirty="0">
              <a:latin typeface="Times New Roman" pitchFamily="18" charset="0"/>
              <a:cs typeface="Times New Roman" pitchFamily="18" charset="0"/>
            </a:endParaRPr>
          </a:p>
        </p:txBody>
      </p:sp>
      <p:sp>
        <p:nvSpPr>
          <p:cNvPr id="5" name="Title 1"/>
          <p:cNvSpPr>
            <a:spLocks noGrp="1"/>
          </p:cNvSpPr>
          <p:nvPr>
            <p:ph type="title"/>
          </p:nvPr>
        </p:nvSpPr>
        <p:spPr>
          <a:xfrm>
            <a:off x="228600" y="457200"/>
            <a:ext cx="8839200" cy="551688"/>
          </a:xfrm>
        </p:spPr>
        <p:txBody>
          <a:bodyPr>
            <a:noAutofit/>
          </a:bodyPr>
          <a:lstStyle/>
          <a:p>
            <a:pPr algn="ctr"/>
            <a:r>
              <a:rPr lang="en-US" sz="3200" b="1" spc="-100" dirty="0" smtClean="0">
                <a:solidFill>
                  <a:srgbClr val="C00000"/>
                </a:solidFill>
                <a:latin typeface="Times New Roman" pitchFamily="18" charset="0"/>
                <a:cs typeface="Times New Roman" pitchFamily="18" charset="0"/>
              </a:rPr>
              <a:t>ĐỐI TƯỢNG VÀ PHƯƠNG PHÁP NGHIÊN CỨU</a:t>
            </a:r>
            <a:endParaRPr lang="en-US" sz="3200" b="1" spc="-1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382000" cy="5105400"/>
          </a:xfrm>
        </p:spPr>
        <p:txBody>
          <a:bodyPr>
            <a:normAutofit/>
          </a:bodyPr>
          <a:lstStyle/>
          <a:p>
            <a:pPr>
              <a:lnSpc>
                <a:spcPct val="150000"/>
              </a:lnSpc>
              <a:buFont typeface="Wingdings" pitchFamily="2" charset="2"/>
              <a:buChar char="v"/>
            </a:pPr>
            <a:r>
              <a:rPr lang="en-US" dirty="0" err="1" smtClean="0">
                <a:latin typeface="Times New Roman" pitchFamily="18" charset="0"/>
                <a:cs typeface="Times New Roman" pitchFamily="18" charset="0"/>
              </a:rPr>
              <a:t>Phương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cứu</a:t>
            </a:r>
            <a:r>
              <a:rPr lang="en-US" dirty="0" smtClean="0">
                <a:latin typeface="Times New Roman" pitchFamily="18" charset="0"/>
                <a:cs typeface="Times New Roman" pitchFamily="18" charset="0"/>
              </a:rPr>
              <a:t>:</a:t>
            </a:r>
          </a:p>
          <a:p>
            <a:pPr marL="880110" lvl="1" indent="-514350">
              <a:lnSpc>
                <a:spcPct val="150000"/>
              </a:lnSpc>
            </a:pPr>
            <a:r>
              <a:rPr lang="en-US" dirty="0" err="1" smtClean="0">
                <a:latin typeface="Times New Roman" pitchFamily="18" charset="0"/>
                <a:cs typeface="Times New Roman" pitchFamily="18" charset="0"/>
              </a:rPr>
              <a:t>Địa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điểm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Khoa</a:t>
            </a:r>
            <a:r>
              <a:rPr lang="en-US" dirty="0" smtClean="0">
                <a:latin typeface="Times New Roman" pitchFamily="18" charset="0"/>
                <a:cs typeface="Times New Roman" pitchFamily="18" charset="0"/>
              </a:rPr>
              <a:t> GMHS- </a:t>
            </a:r>
            <a:r>
              <a:rPr lang="en-US" dirty="0" err="1" smtClean="0">
                <a:latin typeface="Times New Roman" pitchFamily="18" charset="0"/>
                <a:cs typeface="Times New Roman" pitchFamily="18" charset="0"/>
              </a:rPr>
              <a:t>Bv</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Hữu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Đức</a:t>
            </a:r>
            <a:endParaRPr lang="en-US" dirty="0" smtClean="0">
              <a:latin typeface="Times New Roman" pitchFamily="18" charset="0"/>
              <a:cs typeface="Times New Roman" pitchFamily="18" charset="0"/>
            </a:endParaRPr>
          </a:p>
          <a:p>
            <a:pPr marL="880110" lvl="1" indent="-514350">
              <a:lnSpc>
                <a:spcPct val="150000"/>
              </a:lnSpc>
            </a:pP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gian</a:t>
            </a:r>
            <a:r>
              <a:rPr lang="en-US" dirty="0" smtClean="0">
                <a:latin typeface="Times New Roman" pitchFamily="18" charset="0"/>
                <a:cs typeface="Times New Roman" pitchFamily="18" charset="0"/>
              </a:rPr>
              <a:t>: 11/2013 - 10/2014</a:t>
            </a:r>
          </a:p>
          <a:p>
            <a:pPr marL="880110" lvl="1" indent="-514350">
              <a:lnSpc>
                <a:spcPct val="150000"/>
              </a:lnSpc>
            </a:pPr>
            <a:r>
              <a:rPr lang="en-US" dirty="0" err="1" smtClean="0">
                <a:latin typeface="Times New Roman" pitchFamily="18" charset="0"/>
                <a:cs typeface="Times New Roman" pitchFamily="18" charset="0"/>
              </a:rPr>
              <a:t>Thiết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kế</a:t>
            </a:r>
            <a:r>
              <a:rPr lang="en-US" dirty="0" smtClean="0">
                <a:latin typeface="Times New Roman" pitchFamily="18" charset="0"/>
                <a:cs typeface="Times New Roman" pitchFamily="18" charset="0"/>
              </a:rPr>
              <a:t> NC: NC </a:t>
            </a:r>
            <a:r>
              <a:rPr lang="en-US" dirty="0" err="1" smtClean="0">
                <a:latin typeface="Times New Roman" pitchFamily="18" charset="0"/>
                <a:cs typeface="Times New Roman" pitchFamily="18" charset="0"/>
              </a:rPr>
              <a:t>lâm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mù</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ngẫu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nhiên</a:t>
            </a:r>
            <a:endParaRPr lang="en-US" dirty="0" smtClean="0">
              <a:latin typeface="Times New Roman" pitchFamily="18" charset="0"/>
              <a:cs typeface="Times New Roman" pitchFamily="18" charset="0"/>
            </a:endParaRPr>
          </a:p>
          <a:p>
            <a:pPr marL="880110" lvl="1" indent="-514350">
              <a:lnSpc>
                <a:spcPct val="150000"/>
              </a:lnSpc>
            </a:pPr>
            <a:r>
              <a:rPr lang="en-US" dirty="0" err="1" smtClean="0">
                <a:latin typeface="Times New Roman" pitchFamily="18" charset="0"/>
                <a:cs typeface="Times New Roman" pitchFamily="18" charset="0"/>
              </a:rPr>
              <a:t>Cỡ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mẫu</a:t>
            </a:r>
            <a:r>
              <a:rPr lang="en-US" dirty="0" smtClean="0">
                <a:latin typeface="Times New Roman" pitchFamily="18" charset="0"/>
                <a:cs typeface="Times New Roman" pitchFamily="18" charset="0"/>
              </a:rPr>
              <a:t>: 60 BN </a:t>
            </a:r>
            <a:r>
              <a:rPr lang="en-US" dirty="0" err="1" smtClean="0">
                <a:latin typeface="Times New Roman" pitchFamily="18" charset="0"/>
                <a:cs typeface="Times New Roman" pitchFamily="18" charset="0"/>
              </a:rPr>
              <a:t>chia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nhóm</a:t>
            </a:r>
            <a:endParaRPr lang="en-US" dirty="0" smtClean="0">
              <a:latin typeface="Times New Roman" pitchFamily="18" charset="0"/>
              <a:cs typeface="Times New Roman" pitchFamily="18" charset="0"/>
            </a:endParaRPr>
          </a:p>
          <a:p>
            <a:pPr marL="880110" lvl="1" indent="-514350">
              <a:lnSpc>
                <a:spcPct val="150000"/>
              </a:lnSpc>
            </a:pPr>
            <a:r>
              <a:rPr lang="en-US" dirty="0" err="1" smtClean="0">
                <a:latin typeface="Times New Roman" pitchFamily="18" charset="0"/>
                <a:cs typeface="Times New Roman" pitchFamily="18" charset="0"/>
              </a:rPr>
              <a:t>Nhóm</a:t>
            </a:r>
            <a:r>
              <a:rPr lang="en-US" dirty="0" smtClean="0">
                <a:latin typeface="Times New Roman" pitchFamily="18" charset="0"/>
                <a:cs typeface="Times New Roman" pitchFamily="18" charset="0"/>
              </a:rPr>
              <a:t> 1: 30 BN </a:t>
            </a:r>
            <a:r>
              <a:rPr lang="en-US" dirty="0" err="1" smtClean="0">
                <a:latin typeface="Times New Roman" pitchFamily="18" charset="0"/>
                <a:cs typeface="Times New Roman" pitchFamily="18" charset="0"/>
              </a:rPr>
              <a:t>cai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Smartcare</a:t>
            </a:r>
            <a:r>
              <a:rPr lang="en-US" dirty="0" smtClean="0">
                <a:latin typeface="Times New Roman" pitchFamily="18" charset="0"/>
                <a:cs typeface="Times New Roman" pitchFamily="18" charset="0"/>
              </a:rPr>
              <a:t>/PS</a:t>
            </a:r>
          </a:p>
          <a:p>
            <a:pPr marL="880110" lvl="1" indent="-514350">
              <a:lnSpc>
                <a:spcPct val="150000"/>
              </a:lnSpc>
            </a:pPr>
            <a:r>
              <a:rPr lang="en-US" dirty="0" err="1" smtClean="0">
                <a:latin typeface="Times New Roman" pitchFamily="18" charset="0"/>
                <a:cs typeface="Times New Roman" pitchFamily="18" charset="0"/>
              </a:rPr>
              <a:t>Nhóm</a:t>
            </a:r>
            <a:r>
              <a:rPr lang="en-US" dirty="0" smtClean="0">
                <a:latin typeface="Times New Roman" pitchFamily="18" charset="0"/>
                <a:cs typeface="Times New Roman" pitchFamily="18" charset="0"/>
              </a:rPr>
              <a:t> 2: 30 BN </a:t>
            </a:r>
            <a:r>
              <a:rPr lang="en-US" dirty="0" err="1" smtClean="0">
                <a:latin typeface="Times New Roman" pitchFamily="18" charset="0"/>
                <a:cs typeface="Times New Roman" pitchFamily="18" charset="0"/>
              </a:rPr>
              <a:t>cai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thức</a:t>
            </a:r>
            <a:r>
              <a:rPr lang="en-US" dirty="0" smtClean="0">
                <a:latin typeface="Times New Roman" pitchFamily="18" charset="0"/>
                <a:cs typeface="Times New Roman" pitchFamily="18" charset="0"/>
              </a:rPr>
              <a:t> PS</a:t>
            </a:r>
            <a:endParaRPr lang="en-US" dirty="0">
              <a:latin typeface="Times New Roman" pitchFamily="18" charset="0"/>
              <a:cs typeface="Times New Roman" pitchFamily="18" charset="0"/>
            </a:endParaRPr>
          </a:p>
        </p:txBody>
      </p:sp>
      <p:sp>
        <p:nvSpPr>
          <p:cNvPr id="12" name="Content Placeholder 2"/>
          <p:cNvSpPr txBox="1">
            <a:spLocks/>
          </p:cNvSpPr>
          <p:nvPr/>
        </p:nvSpPr>
        <p:spPr>
          <a:xfrm>
            <a:off x="410028" y="1266372"/>
            <a:ext cx="8534400" cy="4389120"/>
          </a:xfrm>
          <a:prstGeom prst="rect">
            <a:avLst/>
          </a:prstGeom>
        </p:spPr>
        <p:txBody>
          <a:bodyPr vert="horz">
            <a:noAutofit/>
          </a:bodyPr>
          <a:lstStyle/>
          <a:p>
            <a:pPr marL="274320" marR="0" lvl="0" indent="-274320" algn="l" defTabSz="914400" rtl="0" eaLnBrk="1" fontAlgn="auto" latinLnBrk="0" hangingPunct="1">
              <a:lnSpc>
                <a:spcPct val="150000"/>
              </a:lnSpc>
              <a:spcBef>
                <a:spcPct val="20000"/>
              </a:spcBef>
              <a:spcAft>
                <a:spcPts val="0"/>
              </a:spcAft>
              <a:buClr>
                <a:schemeClr val="accent3"/>
              </a:buClr>
              <a:buSzPct val="95000"/>
              <a:buFont typeface="Wingdings 2"/>
              <a:buChar char=""/>
              <a:tabLst/>
              <a:defRPr/>
            </a:pPr>
            <a:endParaRPr kumimoji="0" lang="en-US" sz="2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3" name="Title 1"/>
          <p:cNvSpPr>
            <a:spLocks noGrp="1"/>
          </p:cNvSpPr>
          <p:nvPr>
            <p:ph type="title"/>
          </p:nvPr>
        </p:nvSpPr>
        <p:spPr>
          <a:xfrm>
            <a:off x="228600" y="457200"/>
            <a:ext cx="8839200" cy="551688"/>
          </a:xfrm>
        </p:spPr>
        <p:txBody>
          <a:bodyPr>
            <a:noAutofit/>
          </a:bodyPr>
          <a:lstStyle/>
          <a:p>
            <a:pPr algn="ctr"/>
            <a:r>
              <a:rPr lang="en-US" sz="3200" b="1" spc="-100" dirty="0" smtClean="0">
                <a:solidFill>
                  <a:srgbClr val="C00000"/>
                </a:solidFill>
                <a:latin typeface="Times New Roman" pitchFamily="18" charset="0"/>
                <a:cs typeface="Times New Roman" pitchFamily="18" charset="0"/>
              </a:rPr>
              <a:t>ĐỐI TƯỢNG VÀ PHƯƠNG PHÁP NGHIÊN CỨU</a:t>
            </a:r>
            <a:endParaRPr lang="en-US" sz="3200" b="1" spc="-1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602480"/>
            <a:ext cx="8915400" cy="2331720"/>
          </a:xfrm>
        </p:spPr>
        <p:txBody>
          <a:bodyPr>
            <a:normAutofit/>
          </a:bodyPr>
          <a:lstStyle/>
          <a:p>
            <a:pPr algn="ctr">
              <a:buNone/>
            </a:pPr>
            <a:r>
              <a:rPr lang="vi-VN" i="1" dirty="0" smtClean="0"/>
              <a:t>Tỷ </a:t>
            </a:r>
            <a:r>
              <a:rPr lang="vi-VN" i="1" dirty="0"/>
              <a:t>lệ thành công và thất bại của hai nhóm</a:t>
            </a:r>
            <a:r>
              <a:rPr lang="en-US" i="1" dirty="0"/>
              <a:t>.</a:t>
            </a:r>
          </a:p>
          <a:p>
            <a:pPr>
              <a:buNone/>
            </a:pPr>
            <a:r>
              <a:rPr lang="vi-VN" dirty="0" smtClean="0"/>
              <a:t>Tỷ </a:t>
            </a:r>
            <a:r>
              <a:rPr lang="vi-VN" dirty="0"/>
              <a:t>lệ thành công và thất bại của hai nhóm là như </a:t>
            </a:r>
            <a:r>
              <a:rPr lang="vi-VN" dirty="0" smtClean="0"/>
              <a:t>nhau</a:t>
            </a:r>
            <a:r>
              <a:rPr lang="en-US" dirty="0" smtClean="0"/>
              <a:t>. </a:t>
            </a:r>
          </a:p>
          <a:p>
            <a:pPr>
              <a:buNone/>
            </a:pPr>
            <a:r>
              <a:rPr lang="en-US" dirty="0" err="1" smtClean="0">
                <a:latin typeface="Times New Roman" pitchFamily="18" charset="0"/>
                <a:cs typeface="Times New Roman" pitchFamily="18" charset="0"/>
              </a:rPr>
              <a:t>Phù</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hợp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Hùng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Mạnh</a:t>
            </a:r>
            <a:r>
              <a:rPr lang="en-US" dirty="0" smtClean="0">
                <a:latin typeface="Times New Roman" pitchFamily="18" charset="0"/>
                <a:cs typeface="Times New Roman" pitchFamily="18" charset="0"/>
              </a:rPr>
              <a:t> 2002, 81% TC, </a:t>
            </a:r>
            <a:r>
              <a:rPr lang="en-US" dirty="0" err="1" smtClean="0">
                <a:latin typeface="Times New Roman" pitchFamily="18" charset="0"/>
                <a:cs typeface="Times New Roman" pitchFamily="18" charset="0"/>
              </a:rPr>
              <a:t>Nguyễn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Thế</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Cường</a:t>
            </a:r>
            <a:r>
              <a:rPr lang="en-US" dirty="0" smtClean="0">
                <a:latin typeface="Times New Roman" pitchFamily="18" charset="0"/>
                <a:cs typeface="Times New Roman" pitchFamily="18" charset="0"/>
              </a:rPr>
              <a:t>, 2004, 81,5% TC</a:t>
            </a:r>
            <a:r>
              <a:rPr lang="en-US" dirty="0" smtClean="0"/>
              <a:t>.</a:t>
            </a:r>
            <a:endParaRPr lang="en-US" dirty="0"/>
          </a:p>
          <a:p>
            <a:pPr>
              <a:buNone/>
            </a:pPr>
            <a:endParaRPr lang="en-US" dirty="0"/>
          </a:p>
        </p:txBody>
      </p:sp>
      <p:pic>
        <p:nvPicPr>
          <p:cNvPr id="27658" name="Chart 1"/>
          <p:cNvPicPr>
            <a:picLocks noChangeArrowheads="1"/>
          </p:cNvPicPr>
          <p:nvPr/>
        </p:nvPicPr>
        <p:blipFill>
          <a:blip r:embed="rId2"/>
          <a:srcRect/>
          <a:stretch>
            <a:fillRect/>
          </a:stretch>
        </p:blipFill>
        <p:spPr bwMode="auto">
          <a:xfrm>
            <a:off x="4800600" y="1447800"/>
            <a:ext cx="4267200" cy="2819400"/>
          </a:xfrm>
          <a:prstGeom prst="rect">
            <a:avLst/>
          </a:prstGeom>
          <a:noFill/>
        </p:spPr>
      </p:pic>
      <p:pic>
        <p:nvPicPr>
          <p:cNvPr id="27657" name="Chart 2"/>
          <p:cNvPicPr>
            <a:picLocks noChangeArrowheads="1"/>
          </p:cNvPicPr>
          <p:nvPr/>
        </p:nvPicPr>
        <p:blipFill>
          <a:blip r:embed="rId3"/>
          <a:srcRect/>
          <a:stretch>
            <a:fillRect/>
          </a:stretch>
        </p:blipFill>
        <p:spPr bwMode="auto">
          <a:xfrm>
            <a:off x="76200" y="1447800"/>
            <a:ext cx="4610947" cy="2819400"/>
          </a:xfrm>
          <a:prstGeom prst="rect">
            <a:avLst/>
          </a:prstGeom>
          <a:noFill/>
        </p:spPr>
      </p:pic>
      <p:sp>
        <p:nvSpPr>
          <p:cNvPr id="27659"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 name="Title 1"/>
          <p:cNvSpPr>
            <a:spLocks noGrp="1"/>
          </p:cNvSpPr>
          <p:nvPr>
            <p:ph type="title"/>
          </p:nvPr>
        </p:nvSpPr>
        <p:spPr>
          <a:xfrm>
            <a:off x="228600" y="457200"/>
            <a:ext cx="8839200" cy="551688"/>
          </a:xfrm>
        </p:spPr>
        <p:txBody>
          <a:bodyPr>
            <a:noAutofit/>
          </a:bodyPr>
          <a:lstStyle/>
          <a:p>
            <a:pPr algn="ctr"/>
            <a:r>
              <a:rPr lang="en-US" sz="3200" b="1" spc="-100" dirty="0" smtClean="0">
                <a:solidFill>
                  <a:srgbClr val="C00000"/>
                </a:solidFill>
                <a:latin typeface="Times New Roman" pitchFamily="18" charset="0"/>
                <a:cs typeface="Times New Roman" pitchFamily="18" charset="0"/>
              </a:rPr>
              <a:t>KẾT QUẢ VÀ BÀN LUẬN</a:t>
            </a:r>
            <a:endParaRPr lang="en-US" sz="3200" b="1" spc="-1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3642</TotalTime>
  <Words>2210</Words>
  <Application>Microsoft Office PowerPoint</Application>
  <PresentationFormat>On-screen Show (4:3)</PresentationFormat>
  <Paragraphs>354</Paragraphs>
  <Slides>21</Slides>
  <Notes>6</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Slide 1</vt:lpstr>
      <vt:lpstr>ĐẶT VẤN ĐỀ</vt:lpstr>
      <vt:lpstr>ĐẶT VẤN ĐỀ</vt:lpstr>
      <vt:lpstr>TỔNG QUAN</vt:lpstr>
      <vt:lpstr>TỔNG QUAN</vt:lpstr>
      <vt:lpstr>ĐỐI TƯỢNG VÀ PHƯƠNG PHÁP NGHIÊN CỨU</vt:lpstr>
      <vt:lpstr>ĐỐI TƯỢNG VÀ PHƯƠNG PHÁP NGHIÊN CỨU</vt:lpstr>
      <vt:lpstr>ĐỐI TƯỢNG VÀ PHƯƠNG PHÁP NGHIÊN CỨU</vt:lpstr>
      <vt:lpstr>KẾT QUẢ VÀ BÀN LUẬN</vt:lpstr>
      <vt:lpstr>KẾT QUẢ VÀ BÀN LUẬN</vt:lpstr>
      <vt:lpstr>KẾT QUẢ VÀ BÀN LUẬN</vt:lpstr>
      <vt:lpstr>KẾT QUẢ VÀ BÀN LUẬN</vt:lpstr>
      <vt:lpstr>KẾT QUẢ VÀ BÀN LUẬN</vt:lpstr>
      <vt:lpstr>KẾT QUẢ VÀ BÀN LUẬN</vt:lpstr>
      <vt:lpstr>KẾT QUẢ VÀ BÀN LUẬN</vt:lpstr>
      <vt:lpstr>KẾT QUẢ VÀ BÀN LUẬN</vt:lpstr>
      <vt:lpstr>KẾT QUẢ VÀ BÀN LUẬN</vt:lpstr>
      <vt:lpstr>KẾT LUẬN</vt:lpstr>
      <vt:lpstr>KẾT LUẬN</vt:lpstr>
      <vt:lpstr>KẾT LUẬN</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 SÁNH HIỆU QUẢ CAI MÁY THỞ CỦA PHƯƠNG THỨC THÔNG KHÍ SMARTCARE-PS VỚI HỖ TRỢ ÁP LỰC THÔNG THƯỜNG Ở BỆNH NHÂN THỞ MÁY KÉO DÀI SAU MỔ</dc:title>
  <dc:creator>Hoa</dc:creator>
  <cp:lastModifiedBy>Windows User</cp:lastModifiedBy>
  <cp:revision>224</cp:revision>
  <dcterms:created xsi:type="dcterms:W3CDTF">2014-12-19T16:04:52Z</dcterms:created>
  <dcterms:modified xsi:type="dcterms:W3CDTF">2016-06-16T06:00:12Z</dcterms:modified>
</cp:coreProperties>
</file>