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57" r:id="rId3"/>
    <p:sldId id="317" r:id="rId4"/>
    <p:sldId id="319" r:id="rId5"/>
    <p:sldId id="318" r:id="rId6"/>
    <p:sldId id="325" r:id="rId7"/>
    <p:sldId id="327" r:id="rId8"/>
    <p:sldId id="329" r:id="rId9"/>
    <p:sldId id="320" r:id="rId10"/>
    <p:sldId id="323" r:id="rId11"/>
    <p:sldId id="331" r:id="rId12"/>
    <p:sldId id="332" r:id="rId13"/>
    <p:sldId id="333" r:id="rId14"/>
    <p:sldId id="334" r:id="rId15"/>
    <p:sldId id="335" r:id="rId16"/>
    <p:sldId id="336" r:id="rId17"/>
    <p:sldId id="337" r:id="rId18"/>
    <p:sldId id="262" r:id="rId19"/>
    <p:sldId id="266" r:id="rId20"/>
    <p:sldId id="293" r:id="rId21"/>
    <p:sldId id="299" r:id="rId22"/>
    <p:sldId id="300" r:id="rId23"/>
    <p:sldId id="301" r:id="rId24"/>
    <p:sldId id="302" r:id="rId25"/>
    <p:sldId id="303" r:id="rId26"/>
    <p:sldId id="307" r:id="rId27"/>
    <p:sldId id="308" r:id="rId28"/>
    <p:sldId id="309" r:id="rId29"/>
    <p:sldId id="310" r:id="rId30"/>
    <p:sldId id="26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73561" autoAdjust="0"/>
  </p:normalViewPr>
  <p:slideViewPr>
    <p:cSldViewPr snapToGrid="0">
      <p:cViewPr varScale="1">
        <p:scale>
          <a:sx n="53" d="100"/>
          <a:sy n="53" d="100"/>
        </p:scale>
        <p:origin x="-1380"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25ABE-CF5E-4D75-8624-544360BB560C}" type="datetimeFigureOut">
              <a:rPr lang="en-US" smtClean="0"/>
              <a:pPr/>
              <a:t>6/23/2016</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856D4-0D33-461C-B67E-0C2A58D56FB2}" type="slidenum">
              <a:rPr lang="en-US" smtClean="0"/>
              <a:pPr/>
              <a:t>‹#›</a:t>
            </a:fld>
            <a:endParaRPr lang="en-US"/>
          </a:p>
        </p:txBody>
      </p:sp>
    </p:spTree>
    <p:extLst>
      <p:ext uri="{BB962C8B-B14F-4D97-AF65-F5344CB8AC3E}">
        <p14:creationId xmlns:p14="http://schemas.microsoft.com/office/powerpoint/2010/main" xmlns="" val="190391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Values are represented as total numbers with (%) </a:t>
            </a:r>
            <a:r>
              <a:rPr lang="en-US" sz="1200" b="0" i="0" u="none" strike="noStrike" kern="1200" baseline="0" dirty="0" err="1" smtClean="0">
                <a:solidFill>
                  <a:schemeClr val="tx1"/>
                </a:solidFill>
                <a:latin typeface="+mn-lt"/>
                <a:ea typeface="+mn-ea"/>
                <a:cs typeface="+mn-cs"/>
              </a:rPr>
              <a:t>aThe</a:t>
            </a:r>
            <a:r>
              <a:rPr lang="en-US" sz="1200" b="0" i="0" u="none" strike="noStrike" kern="1200" baseline="0" dirty="0" smtClean="0">
                <a:solidFill>
                  <a:schemeClr val="tx1"/>
                </a:solidFill>
                <a:latin typeface="+mn-lt"/>
                <a:ea typeface="+mn-ea"/>
                <a:cs typeface="+mn-cs"/>
              </a:rPr>
              <a:t> ventilation parameters collected and are median (IQR) values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Fig 1 The difference between the actual delivered tidal volume and the ideal tidal volume based on predicted weight in the whole cohort of patients within the study. The boxes represent the median and IQR and the whiskers the minimum and maximum values. The p value is from a Wilcoxon signed rank test</a:t>
            </a:r>
            <a:endParaRPr lang="en-US" dirty="0" smtClean="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7</a:t>
            </a:fld>
            <a:endParaRPr lang="en-US"/>
          </a:p>
        </p:txBody>
      </p:sp>
    </p:spTree>
    <p:extLst>
      <p:ext uri="{BB962C8B-B14F-4D97-AF65-F5344CB8AC3E}">
        <p14:creationId xmlns:p14="http://schemas.microsoft.com/office/powerpoint/2010/main" xmlns="" val="415117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3 Forest plots showing the effect of protective ventilation on outcomes of new onset acute lung injury (ALI), pneumonia, atelectasis and other adverse outcomes. The results show that protective ventilation is protective against new onset ALI (OR 0.41, 95% CI 0.19 to 0.87) and other adverse outcomes (OR 0.67, 95% CI 0.48 to 0.93). The protective ventilation tends to reduce the risk of pneumonia and atelectasis, but statistical significance is not reached.</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26</a:t>
            </a:fld>
            <a:endParaRPr lang="en-US"/>
          </a:p>
        </p:txBody>
      </p:sp>
    </p:spTree>
    <p:extLst>
      <p:ext uri="{BB962C8B-B14F-4D97-AF65-F5344CB8AC3E}">
        <p14:creationId xmlns:p14="http://schemas.microsoft.com/office/powerpoint/2010/main" xmlns="" val="226060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4 Comparison of respiratory parameters between treatment and control groups. Protective ventilation induces higher oxygenation as compared with the control group (weighted mean difference (WMD) 17.79 mm Hg, 95% CI 7.99 to 27.60 mm Hg), but it results in more carbon dioxide retention (WMD 2.87, 95% 2.25 to 3.49 mm Hg). Alveolar-arterial oxygen gradient is not significantly different between groups. Finally, a lower pH value is found in the protective ventilation group (WMD −0.02, 95% −0.03 to −0.02 mm Hg), which is consistent with the carbon dioxide retention.</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27</a:t>
            </a:fld>
            <a:endParaRPr lang="en-US"/>
          </a:p>
        </p:txBody>
      </p:sp>
    </p:spTree>
    <p:extLst>
      <p:ext uri="{BB962C8B-B14F-4D97-AF65-F5344CB8AC3E}">
        <p14:creationId xmlns:p14="http://schemas.microsoft.com/office/powerpoint/2010/main" xmlns="" val="218540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5 Effect of protective ventilation on clinical outcomes. As shown in the figure, protective ventilation can significantly reduce the length of stay in hospital by 1 day as compared with conventional ventilation (weighted mean difference (WMD) −0.95, 95% CI −1.29 to −0.61 days). However, there is no evidence that protective ventilation can reduce the duration of mechanical ventilation, length of stay in the intensive care unit (ICU) and mortality rate.</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28</a:t>
            </a:fld>
            <a:endParaRPr lang="en-US"/>
          </a:p>
        </p:txBody>
      </p:sp>
    </p:spTree>
    <p:extLst>
      <p:ext uri="{BB962C8B-B14F-4D97-AF65-F5344CB8AC3E}">
        <p14:creationId xmlns:p14="http://schemas.microsoft.com/office/powerpoint/2010/main" xmlns="" val="185115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6 Publication bias assessed by funnel plot. Publication bias was assessed using the effect sizes of OR of acute lung</a:t>
            </a:r>
          </a:p>
          <a:p>
            <a:r>
              <a:rPr lang="en-US" sz="1200" b="0" i="0" u="none" strike="noStrike" kern="1200" baseline="0" dirty="0" smtClean="0">
                <a:solidFill>
                  <a:schemeClr val="tx1"/>
                </a:solidFill>
                <a:latin typeface="+mn-lt"/>
                <a:ea typeface="+mn-ea"/>
                <a:cs typeface="+mn-cs"/>
              </a:rPr>
              <a:t>injury and weighted mean difference of carbon dioxide retention. The result showed that there was potential publication bias in</a:t>
            </a:r>
          </a:p>
          <a:p>
            <a:r>
              <a:rPr lang="en-US" sz="1200" b="0" i="0" u="none" strike="noStrike" kern="1200" baseline="0" dirty="0" smtClean="0">
                <a:solidFill>
                  <a:schemeClr val="tx1"/>
                </a:solidFill>
                <a:latin typeface="+mn-lt"/>
                <a:ea typeface="+mn-ea"/>
                <a:cs typeface="+mn-cs"/>
              </a:rPr>
              <a:t>the present analysis as represented by the asymmetrical appearance of both plots. Egger’s tests were statistically significant for</a:t>
            </a:r>
          </a:p>
          <a:p>
            <a:r>
              <a:rPr lang="en-US" sz="1200" b="0" i="0" u="none" strike="noStrike" kern="1200" baseline="0" dirty="0" smtClean="0">
                <a:solidFill>
                  <a:schemeClr val="tx1"/>
                </a:solidFill>
                <a:latin typeface="+mn-lt"/>
                <a:ea typeface="+mn-ea"/>
                <a:cs typeface="+mn-cs"/>
              </a:rPr>
              <a:t>both parameters (p=0.006 and 0.027, respectively).</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29</a:t>
            </a:fld>
            <a:endParaRPr lang="en-US"/>
          </a:p>
        </p:txBody>
      </p:sp>
    </p:spTree>
    <p:extLst>
      <p:ext uri="{BB962C8B-B14F-4D97-AF65-F5344CB8AC3E}">
        <p14:creationId xmlns:p14="http://schemas.microsoft.com/office/powerpoint/2010/main" xmlns="" val="140894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Values represent the median (IQR) ASA American Society of Anesthesiology, BMI body mass index, </a:t>
            </a:r>
            <a:r>
              <a:rPr lang="en-US" sz="1200" b="0" i="0" u="none" strike="noStrike" kern="1200" baseline="0" dirty="0" err="1" smtClean="0">
                <a:solidFill>
                  <a:schemeClr val="tx1"/>
                </a:solidFill>
                <a:latin typeface="+mn-lt"/>
                <a:ea typeface="+mn-ea"/>
                <a:cs typeface="+mn-cs"/>
              </a:rPr>
              <a:t>pPeak</a:t>
            </a:r>
            <a:r>
              <a:rPr lang="en-US" sz="1200" b="0" i="0" u="none" strike="noStrike" kern="1200" baseline="0" dirty="0" smtClean="0">
                <a:solidFill>
                  <a:schemeClr val="tx1"/>
                </a:solidFill>
                <a:latin typeface="+mn-lt"/>
                <a:ea typeface="+mn-ea"/>
                <a:cs typeface="+mn-cs"/>
              </a:rPr>
              <a:t> peak pressure, PEEP positive end expiratory pressure, FiO2 fraction of inspired oxygen </a:t>
            </a:r>
            <a:r>
              <a:rPr lang="en-US" sz="1200" b="0" i="0" u="none" strike="noStrike" kern="1200" baseline="0" dirty="0" err="1" smtClean="0">
                <a:solidFill>
                  <a:schemeClr val="tx1"/>
                </a:solidFill>
                <a:latin typeface="+mn-lt"/>
                <a:ea typeface="+mn-ea"/>
                <a:cs typeface="+mn-cs"/>
              </a:rPr>
              <a:t>aThe</a:t>
            </a:r>
            <a:r>
              <a:rPr lang="en-US" sz="1200" b="0" i="0" u="none" strike="noStrike" kern="1200" baseline="0" dirty="0" smtClean="0">
                <a:solidFill>
                  <a:schemeClr val="tx1"/>
                </a:solidFill>
                <a:latin typeface="+mn-lt"/>
                <a:ea typeface="+mn-ea"/>
                <a:cs typeface="+mn-cs"/>
              </a:rPr>
              <a:t> difference between actual and the ideal tidal volumes (TV) was significant for all comparisons in all groups, p &lt; 0.001 using a Wilcoxon signed rank test </a:t>
            </a:r>
            <a:r>
              <a:rPr lang="en-US" sz="1200" b="0" i="0" u="none" strike="noStrike" kern="1200" baseline="0" dirty="0" err="1" smtClean="0">
                <a:solidFill>
                  <a:schemeClr val="tx1"/>
                </a:solidFill>
                <a:latin typeface="+mn-lt"/>
                <a:ea typeface="+mn-ea"/>
                <a:cs typeface="+mn-cs"/>
              </a:rPr>
              <a:t>bA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Kruskal</a:t>
            </a:r>
            <a:r>
              <a:rPr lang="en-US" sz="1200" b="0" i="0" u="none" strike="noStrike" kern="1200" baseline="0" dirty="0" smtClean="0">
                <a:solidFill>
                  <a:schemeClr val="tx1"/>
                </a:solidFill>
                <a:latin typeface="+mn-lt"/>
                <a:ea typeface="+mn-ea"/>
                <a:cs typeface="+mn-cs"/>
              </a:rPr>
              <a:t>-Wallis test between the various BMI categories, where p &lt; 0.0001. Dunn’s post hoc test demonstrated that the </a:t>
            </a:r>
            <a:r>
              <a:rPr lang="en-US" sz="1200" b="0" i="0" u="none" strike="noStrike" kern="1200" baseline="0" dirty="0" err="1" smtClean="0">
                <a:solidFill>
                  <a:schemeClr val="tx1"/>
                </a:solidFill>
                <a:latin typeface="+mn-lt"/>
                <a:ea typeface="+mn-ea"/>
                <a:cs typeface="+mn-cs"/>
              </a:rPr>
              <a:t>pPeak</a:t>
            </a:r>
            <a:r>
              <a:rPr lang="en-US" sz="1200" b="0" i="0" u="none" strike="noStrike" kern="1200" baseline="0" dirty="0" smtClean="0">
                <a:solidFill>
                  <a:schemeClr val="tx1"/>
                </a:solidFill>
                <a:latin typeface="+mn-lt"/>
                <a:ea typeface="+mn-ea"/>
                <a:cs typeface="+mn-cs"/>
              </a:rPr>
              <a:t> between each group was significantly different (p &lt; 0.05) for each comparison</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Fig 2 The tidal volume delivered based on actual weight (ml/kg) and peak pressure (</a:t>
            </a:r>
            <a:r>
              <a:rPr lang="en-US" sz="1200" b="0" i="0" u="none" strike="noStrike" kern="1200" baseline="0" dirty="0" err="1" smtClean="0">
                <a:solidFill>
                  <a:schemeClr val="tx1"/>
                </a:solidFill>
                <a:latin typeface="+mn-lt"/>
                <a:ea typeface="+mn-ea"/>
                <a:cs typeface="+mn-cs"/>
              </a:rPr>
              <a:t>pPeak</a:t>
            </a:r>
            <a:r>
              <a:rPr lang="en-US" sz="1200" b="0" i="0" u="none" strike="noStrike" kern="1200" baseline="0" dirty="0" smtClean="0">
                <a:solidFill>
                  <a:schemeClr val="tx1"/>
                </a:solidFill>
                <a:latin typeface="+mn-lt"/>
                <a:ea typeface="+mn-ea"/>
                <a:cs typeface="+mn-cs"/>
              </a:rPr>
              <a:t>) in patients categorized by their body mass index (BMI). The boxes represent the median and IQR and the whiskers the minimum and maximum values. a The tidal volumes (ml/kg). A </a:t>
            </a:r>
            <a:r>
              <a:rPr lang="en-US" sz="1200" b="0" i="0" u="none" strike="noStrike" kern="1200" baseline="0" dirty="0" err="1" smtClean="0">
                <a:solidFill>
                  <a:schemeClr val="tx1"/>
                </a:solidFill>
                <a:latin typeface="+mn-lt"/>
                <a:ea typeface="+mn-ea"/>
                <a:cs typeface="+mn-cs"/>
              </a:rPr>
              <a:t>Kruskal</a:t>
            </a:r>
            <a:r>
              <a:rPr lang="en-US" sz="1200" b="0" i="0" u="none" strike="noStrike" kern="1200" baseline="0" dirty="0" smtClean="0">
                <a:solidFill>
                  <a:schemeClr val="tx1"/>
                </a:solidFill>
                <a:latin typeface="+mn-lt"/>
                <a:ea typeface="+mn-ea"/>
                <a:cs typeface="+mn-cs"/>
              </a:rPr>
              <a:t>-Wallis test was significant (p &lt; 0.001) with Dunn’s post hoc test demonstrating significant differences in between all comparisons. b The peak pressure (cmH2O). A </a:t>
            </a:r>
            <a:r>
              <a:rPr lang="en-US" sz="1200" b="0" i="0" u="none" strike="noStrike" kern="1200" baseline="0" dirty="0" err="1" smtClean="0">
                <a:solidFill>
                  <a:schemeClr val="tx1"/>
                </a:solidFill>
                <a:latin typeface="+mn-lt"/>
                <a:ea typeface="+mn-ea"/>
                <a:cs typeface="+mn-cs"/>
              </a:rPr>
              <a:t>Kruskal</a:t>
            </a:r>
            <a:r>
              <a:rPr lang="en-US" sz="1200" b="0" i="0" u="none" strike="noStrike" kern="1200" baseline="0" dirty="0" smtClean="0">
                <a:solidFill>
                  <a:schemeClr val="tx1"/>
                </a:solidFill>
                <a:latin typeface="+mn-lt"/>
                <a:ea typeface="+mn-ea"/>
                <a:cs typeface="+mn-cs"/>
              </a:rPr>
              <a:t>-Wallis test was significant (p &lt; 0.001) with Dunn’s post hoc test demonstrating significant differences in between all comparisons.</a:t>
            </a:r>
            <a:endParaRPr lang="en-US" dirty="0" smtClean="0"/>
          </a:p>
          <a:p>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8</a:t>
            </a:fld>
            <a:endParaRPr lang="en-US"/>
          </a:p>
        </p:txBody>
      </p:sp>
    </p:spTree>
    <p:extLst>
      <p:ext uri="{BB962C8B-B14F-4D97-AF65-F5344CB8AC3E}">
        <p14:creationId xmlns:p14="http://schemas.microsoft.com/office/powerpoint/2010/main" xmlns="" val="41316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Time course of plasma TNF-a (top) and IL-8 (bottom) levels in high tidal volume (High VT) and low tidal volume (Low VT)</a:t>
            </a:r>
          </a:p>
          <a:p>
            <a:r>
              <a:rPr lang="en-US" sz="1200" b="0" i="0" u="none" strike="noStrike" kern="1200" baseline="0" dirty="0" smtClean="0">
                <a:solidFill>
                  <a:schemeClr val="tx1"/>
                </a:solidFill>
                <a:latin typeface="+mn-lt"/>
                <a:ea typeface="+mn-ea"/>
                <a:cs typeface="+mn-cs"/>
              </a:rPr>
              <a:t>Groups.</a:t>
            </a:r>
          </a:p>
          <a:p>
            <a:r>
              <a:rPr lang="en-US" sz="1200" b="0" i="0" u="none" strike="noStrike" kern="1200" baseline="0" dirty="0" smtClean="0">
                <a:solidFill>
                  <a:schemeClr val="tx1"/>
                </a:solidFill>
                <a:latin typeface="+mn-lt"/>
                <a:ea typeface="+mn-ea"/>
                <a:cs typeface="+mn-cs"/>
              </a:rPr>
              <a:t>Figure 2 Time course of logarithmic standardized-urea </a:t>
            </a:r>
            <a:r>
              <a:rPr lang="en-US" sz="1200" b="0" i="0" u="none" strike="noStrike" kern="1200" baseline="0" dirty="0" err="1" smtClean="0">
                <a:solidFill>
                  <a:schemeClr val="tx1"/>
                </a:solidFill>
                <a:latin typeface="+mn-lt"/>
                <a:ea typeface="+mn-ea"/>
                <a:cs typeface="+mn-cs"/>
              </a:rPr>
              <a:t>bronchoalveolar</a:t>
            </a:r>
            <a:r>
              <a:rPr lang="en-US" sz="1200" b="0" i="0" u="none" strike="noStrike" kern="1200" baseline="0" dirty="0" smtClean="0">
                <a:solidFill>
                  <a:schemeClr val="tx1"/>
                </a:solidFill>
                <a:latin typeface="+mn-lt"/>
                <a:ea typeface="+mn-ea"/>
                <a:cs typeface="+mn-cs"/>
              </a:rPr>
              <a:t> lavage (Log BAL-urea) TNF-a (top) and IL-8 (bottom) levels.</a:t>
            </a:r>
          </a:p>
          <a:p>
            <a:r>
              <a:rPr lang="en-US" sz="1200" b="0" i="0" u="none" strike="noStrike" kern="1200" baseline="0" dirty="0" smtClean="0">
                <a:solidFill>
                  <a:schemeClr val="tx1"/>
                </a:solidFill>
                <a:latin typeface="+mn-lt"/>
                <a:ea typeface="+mn-ea"/>
                <a:cs typeface="+mn-cs"/>
              </a:rPr>
              <a:t>There were no differences between groups at baseline.</a:t>
            </a:r>
            <a:endParaRPr lang="en-US" dirty="0" smtClean="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10</a:t>
            </a:fld>
            <a:endParaRPr lang="en-US"/>
          </a:p>
        </p:txBody>
      </p:sp>
    </p:spTree>
    <p:extLst>
      <p:ext uri="{BB962C8B-B14F-4D97-AF65-F5344CB8AC3E}">
        <p14:creationId xmlns:p14="http://schemas.microsoft.com/office/powerpoint/2010/main" xmlns="" val="394212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Alveolar stability in the control and Tween-injured lung. In the phase I protocol alveolar stability (I-EΔ) was determined for all nine combinations of tidal volume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 and positive end-expiratory pressure (PEEP).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Note very stable alveoli (low I-EΔ), regardless of PEEP and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 in normal lungs before endotracheal instillation of Tween (Additional file 1).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After Tween instillation, ventilation with the highest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 (15 cc/kg) combined with the lowest PEEP (5 cmH2O) caused the greatest alveolar instability (highest I-EΔ; Additional file 2), whereas ventilation with the lowest tidal volume (6 cc/kg) and highest PEEP (20 cmH2O) resulted in the most stable alveoli (lowest I-EΔ). *The two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/PEEP combinations selected for use in the 3-hour ventilator-induced lung</a:t>
            </a:r>
          </a:p>
          <a:p>
            <a:r>
              <a:rPr lang="en-US" sz="1200" b="0" i="0" u="none" strike="noStrike" kern="1200" baseline="0" dirty="0" smtClean="0">
                <a:solidFill>
                  <a:schemeClr val="tx1"/>
                </a:solidFill>
                <a:latin typeface="+mn-lt"/>
                <a:ea typeface="+mn-ea"/>
                <a:cs typeface="+mn-cs"/>
              </a:rPr>
              <a:t>injury protocol (phase II).</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12</a:t>
            </a:fld>
            <a:endParaRPr lang="en-US"/>
          </a:p>
        </p:txBody>
      </p:sp>
    </p:spTree>
    <p:extLst>
      <p:ext uri="{BB962C8B-B14F-4D97-AF65-F5344CB8AC3E}">
        <p14:creationId xmlns:p14="http://schemas.microsoft.com/office/powerpoint/2010/main" xmlns="" val="284611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Number of alveoli per microscopic field and alveolar stability over time. In the phase II protocol alveolar </a:t>
            </a:r>
            <a:r>
              <a:rPr lang="en-US" sz="1200" b="0" i="0" u="none" strike="noStrike" kern="1200" baseline="0" dirty="0" err="1" smtClean="0">
                <a:solidFill>
                  <a:schemeClr val="tx1"/>
                </a:solidFill>
                <a:latin typeface="+mn-lt"/>
                <a:ea typeface="+mn-ea"/>
                <a:cs typeface="+mn-cs"/>
              </a:rPr>
              <a:t>microatelectasis</a:t>
            </a:r>
            <a:r>
              <a:rPr lang="en-US" sz="1200" b="0" i="0" u="none" strike="noStrike" kern="1200" baseline="0" dirty="0" smtClean="0">
                <a:solidFill>
                  <a:schemeClr val="tx1"/>
                </a:solidFill>
                <a:latin typeface="+mn-lt"/>
                <a:ea typeface="+mn-ea"/>
                <a:cs typeface="+mn-cs"/>
              </a:rPr>
              <a:t> and alveolar stability were evaluated.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Alveolar </a:t>
            </a:r>
            <a:r>
              <a:rPr lang="en-US" sz="1200" b="0" i="0" u="none" strike="noStrike" kern="1200" baseline="0" dirty="0" err="1" smtClean="0">
                <a:solidFill>
                  <a:schemeClr val="tx1"/>
                </a:solidFill>
                <a:latin typeface="+mn-lt"/>
                <a:ea typeface="+mn-ea"/>
                <a:cs typeface="+mn-cs"/>
              </a:rPr>
              <a:t>microatelectasis</a:t>
            </a:r>
            <a:r>
              <a:rPr lang="en-US" sz="1200" b="0" i="0" u="none" strike="noStrike" kern="1200" baseline="0" dirty="0" smtClean="0">
                <a:solidFill>
                  <a:schemeClr val="tx1"/>
                </a:solidFill>
                <a:latin typeface="+mn-lt"/>
                <a:ea typeface="+mn-ea"/>
                <a:cs typeface="+mn-cs"/>
              </a:rPr>
              <a:t> was measured by counting the number of alveoli per </a:t>
            </a:r>
            <a:r>
              <a:rPr lang="en-US" sz="1200" b="0" i="1" u="none" strike="noStrike" kern="1200" baseline="0" dirty="0" smtClean="0">
                <a:solidFill>
                  <a:schemeClr val="tx1"/>
                </a:solidFill>
                <a:latin typeface="+mn-lt"/>
                <a:ea typeface="+mn-ea"/>
                <a:cs typeface="+mn-cs"/>
              </a:rPr>
              <a:t>in vivo </a:t>
            </a:r>
            <a:r>
              <a:rPr lang="en-US" sz="1200" b="0" i="0" u="none" strike="noStrike" kern="1200" baseline="0" dirty="0" smtClean="0">
                <a:solidFill>
                  <a:schemeClr val="tx1"/>
                </a:solidFill>
                <a:latin typeface="+mn-lt"/>
                <a:ea typeface="+mn-ea"/>
                <a:cs typeface="+mn-cs"/>
              </a:rPr>
              <a:t>microscopic field;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alveolar stability was measured as the percentage change in alveolar area from inspiration to expiration (I-E%). Measurements were made before endotracheal instillation of Tween (Baseline), after endotracheal instillation of Tween (Post-Tween), and every 30 min thereafter for 180 minutes. PEEP, positive end-expiratory pressure;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 tidal volume.</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13</a:t>
            </a:fld>
            <a:endParaRPr lang="en-US"/>
          </a:p>
        </p:txBody>
      </p:sp>
    </p:spTree>
    <p:extLst>
      <p:ext uri="{BB962C8B-B14F-4D97-AF65-F5344CB8AC3E}">
        <p14:creationId xmlns:p14="http://schemas.microsoft.com/office/powerpoint/2010/main" xmlns="" val="4176080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Pathology in </a:t>
            </a:r>
            <a:r>
              <a:rPr lang="en-US" sz="1200" b="0" i="0" u="none" strike="noStrike" kern="1200" baseline="0" dirty="0" err="1"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 the high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/low PEEP and low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/high PEEP groups. Representative lung histology from the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high tidal volume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)/low positive </a:t>
            </a:r>
            <a:r>
              <a:rPr lang="en-US" sz="1200" b="0" i="0" u="none" strike="noStrike" kern="1200" baseline="0" dirty="0" err="1" smtClean="0">
                <a:solidFill>
                  <a:schemeClr val="tx1"/>
                </a:solidFill>
                <a:latin typeface="+mn-lt"/>
                <a:ea typeface="+mn-ea"/>
                <a:cs typeface="+mn-cs"/>
              </a:rPr>
              <a:t>endexpiratory</a:t>
            </a:r>
            <a:r>
              <a:rPr lang="en-US" sz="1200" b="0" i="0" u="none" strike="noStrike" kern="1200" baseline="0" dirty="0" smtClean="0">
                <a:solidFill>
                  <a:schemeClr val="tx1"/>
                </a:solidFill>
                <a:latin typeface="+mn-lt"/>
                <a:ea typeface="+mn-ea"/>
                <a:cs typeface="+mn-cs"/>
              </a:rPr>
              <a:t> pressure (PEEP) and the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low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/high PEEP groups. Morphometric Lung Injury Scores and </a:t>
            </a:r>
            <a:r>
              <a:rPr lang="en-US" sz="1200" b="0" i="0" u="none" strike="noStrike" kern="1200" baseline="0" dirty="0" err="1" smtClean="0">
                <a:solidFill>
                  <a:schemeClr val="tx1"/>
                </a:solidFill>
                <a:latin typeface="+mn-lt"/>
                <a:ea typeface="+mn-ea"/>
                <a:cs typeface="+mn-cs"/>
              </a:rPr>
              <a:t>wet:dry</a:t>
            </a:r>
            <a:r>
              <a:rPr lang="en-US" sz="1200" b="0" i="0" u="none" strike="noStrike" kern="1200" baseline="0" dirty="0" smtClean="0">
                <a:solidFill>
                  <a:schemeClr val="tx1"/>
                </a:solidFill>
                <a:latin typeface="+mn-lt"/>
                <a:ea typeface="+mn-ea"/>
                <a:cs typeface="+mn-cs"/>
              </a:rPr>
              <a:t> weight ratio are also shown. High</a:t>
            </a:r>
          </a:p>
          <a:p>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/low PEEP caused thickened alveolar walls, numerous neutrophils, and significant intra-alveolar edema. Low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/high PEEP ventilation significantly</a:t>
            </a:r>
          </a:p>
          <a:p>
            <a:r>
              <a:rPr lang="en-US" sz="1200" b="0" i="0" u="none" strike="noStrike" kern="1200" baseline="0" dirty="0" smtClean="0">
                <a:solidFill>
                  <a:schemeClr val="tx1"/>
                </a:solidFill>
                <a:latin typeface="+mn-lt"/>
                <a:ea typeface="+mn-ea"/>
                <a:cs typeface="+mn-cs"/>
              </a:rPr>
              <a:t>decreased all of the histologic indices of lung injury as compared with the high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/low PEEP group. Lung </a:t>
            </a:r>
            <a:r>
              <a:rPr lang="en-US" sz="1200" b="0" i="0" u="none" strike="noStrike" kern="1200" baseline="0" dirty="0" err="1" smtClean="0">
                <a:solidFill>
                  <a:schemeClr val="tx1"/>
                </a:solidFill>
                <a:latin typeface="+mn-lt"/>
                <a:ea typeface="+mn-ea"/>
                <a:cs typeface="+mn-cs"/>
              </a:rPr>
              <a:t>wet:dry</a:t>
            </a:r>
            <a:r>
              <a:rPr lang="en-US" sz="1200" b="0" i="0" u="none" strike="noStrike" kern="1200" baseline="0" dirty="0" smtClean="0">
                <a:solidFill>
                  <a:schemeClr val="tx1"/>
                </a:solidFill>
                <a:latin typeface="+mn-lt"/>
                <a:ea typeface="+mn-ea"/>
                <a:cs typeface="+mn-cs"/>
              </a:rPr>
              <a:t> weight ratios were not different</a:t>
            </a:r>
          </a:p>
          <a:p>
            <a:r>
              <a:rPr lang="en-US" sz="1200" b="0" i="0" u="none" strike="noStrike" kern="1200" baseline="0" dirty="0" smtClean="0">
                <a:solidFill>
                  <a:schemeClr val="tx1"/>
                </a:solidFill>
                <a:latin typeface="+mn-lt"/>
                <a:ea typeface="+mn-ea"/>
                <a:cs typeface="+mn-cs"/>
              </a:rPr>
              <a:t>between groups. Data are expressed as mean ± standard error.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&lt; 0.05 versus high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/Low PEEP group.</a:t>
            </a:r>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15</a:t>
            </a:fld>
            <a:endParaRPr lang="en-US"/>
          </a:p>
        </p:txBody>
      </p:sp>
    </p:spTree>
    <p:extLst>
      <p:ext uri="{BB962C8B-B14F-4D97-AF65-F5344CB8AC3E}">
        <p14:creationId xmlns:p14="http://schemas.microsoft.com/office/powerpoint/2010/main" xmlns="" val="3766523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 Assessment, Randomization, and Follow-up of Patients.</a:t>
            </a:r>
          </a:p>
          <a:p>
            <a:r>
              <a:rPr lang="en-US" sz="1200" b="0" i="0" u="none" strike="noStrike" kern="1200" baseline="0" dirty="0" smtClean="0">
                <a:solidFill>
                  <a:schemeClr val="tx1"/>
                </a:solidFill>
                <a:latin typeface="+mn-lt"/>
                <a:ea typeface="+mn-ea"/>
                <a:cs typeface="+mn-cs"/>
              </a:rPr>
              <a:t>A total of 1803 patients awaiting abdominal surgery were assessed preoperatively for trial eligibility by the research staff. A total of 400 patients were included in the modified intention-to-treat analysis and were followed for 30 days after surgery. After randomization, 3 patients were excluded; 2 patients were excluded because surgery was stopped prematurely (duration, &lt;2 hours), owing to extensive illness, and 1 had undergone randomization in error. An additional 3 patients were then enrolled in the study.</a:t>
            </a:r>
            <a:endParaRPr lang="en-US" dirty="0" smtClean="0"/>
          </a:p>
          <a:p>
            <a:endParaRPr lang="en-US" dirty="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18</a:t>
            </a:fld>
            <a:endParaRPr lang="en-US"/>
          </a:p>
        </p:txBody>
      </p:sp>
    </p:spTree>
    <p:extLst>
      <p:ext uri="{BB962C8B-B14F-4D97-AF65-F5344CB8AC3E}">
        <p14:creationId xmlns:p14="http://schemas.microsoft.com/office/powerpoint/2010/main" xmlns="" val="2219132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 Kaplan–Meier Estimates of the Probability of the Composite Primary Outcome.</a:t>
            </a:r>
          </a:p>
          <a:p>
            <a:r>
              <a:rPr lang="en-US" sz="1200" b="0" i="0" u="none" strike="noStrike" kern="1200" baseline="0" dirty="0" smtClean="0">
                <a:solidFill>
                  <a:schemeClr val="tx1"/>
                </a:solidFill>
                <a:latin typeface="+mn-lt"/>
                <a:ea typeface="+mn-ea"/>
                <a:cs typeface="+mn-cs"/>
              </a:rPr>
              <a:t>Data for the Kaplan–Meier estimates of the probability of the composite primary outcome of major pulmonary or extrapulmonary complications were  censored at 30 days after surgery. Major pulmonary complications included pneumonia or the need for invasive or noninvasive ventilation for acute respiratory failure. Major extrapulmonary complications were sepsis, severe sepsis, septic shock, and death. P&lt;0.001 by the log-rank test for the between-group difference in the probability of the primary outcome.</a:t>
            </a:r>
            <a:endParaRPr lang="en-US" dirty="0" smtClean="0"/>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19</a:t>
            </a:fld>
            <a:endParaRPr lang="en-US"/>
          </a:p>
        </p:txBody>
      </p:sp>
    </p:spTree>
    <p:extLst>
      <p:ext uri="{BB962C8B-B14F-4D97-AF65-F5344CB8AC3E}">
        <p14:creationId xmlns:p14="http://schemas.microsoft.com/office/powerpoint/2010/main" xmlns="" val="291458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3 The effect of intraoperative tidal volume on 30-day mortality. RCS curve showing the dose–response relationship between median TV per kg</a:t>
            </a:r>
          </a:p>
          <a:p>
            <a:r>
              <a:rPr lang="en-US" sz="1200" b="0" i="0" u="none" strike="noStrike" kern="1200" baseline="0" dirty="0" smtClean="0">
                <a:solidFill>
                  <a:schemeClr val="tx1"/>
                </a:solidFill>
                <a:latin typeface="+mn-lt"/>
                <a:ea typeface="+mn-ea"/>
                <a:cs typeface="+mn-cs"/>
              </a:rPr>
              <a:t>IBW and 30-day mortality. Dots show the 5th, 50th, and 95th percentiles of TV per kg IBW. The shaded area shows the 95% CI. The CI .0.00 indicates</a:t>
            </a:r>
          </a:p>
          <a:p>
            <a:r>
              <a:rPr lang="en-US" sz="1200" b="0" i="0" u="none" strike="noStrike" kern="1200" baseline="0" dirty="0" smtClean="0">
                <a:solidFill>
                  <a:schemeClr val="tx1"/>
                </a:solidFill>
                <a:latin typeface="+mn-lt"/>
                <a:ea typeface="+mn-ea"/>
                <a:cs typeface="+mn-cs"/>
              </a:rPr>
              <a:t>a significant association between TV per kg IBW ,9.7 ml kg21 and 30-day mortality.</a:t>
            </a:r>
          </a:p>
        </p:txBody>
      </p:sp>
      <p:sp>
        <p:nvSpPr>
          <p:cNvPr id="4" name="スライド番号プレースホルダー 3"/>
          <p:cNvSpPr>
            <a:spLocks noGrp="1"/>
          </p:cNvSpPr>
          <p:nvPr>
            <p:ph type="sldNum" sz="quarter" idx="10"/>
          </p:nvPr>
        </p:nvSpPr>
        <p:spPr/>
        <p:txBody>
          <a:bodyPr/>
          <a:lstStyle/>
          <a:p>
            <a:fld id="{660856D4-0D33-461C-B67E-0C2A58D56FB2}" type="slidenum">
              <a:rPr lang="en-US" smtClean="0"/>
              <a:pPr/>
              <a:t>22</a:t>
            </a:fld>
            <a:endParaRPr lang="en-US"/>
          </a:p>
        </p:txBody>
      </p:sp>
    </p:spTree>
    <p:extLst>
      <p:ext uri="{BB962C8B-B14F-4D97-AF65-F5344CB8AC3E}">
        <p14:creationId xmlns:p14="http://schemas.microsoft.com/office/powerpoint/2010/main" xmlns="" val="4263656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ja-JP" altLang="en-US" smtClean="0"/>
              <a:t>マスター タイトルの書式設定</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ja-JP" altLang="en-US" smtClean="0"/>
              <a:t>マスター タイトルの書式設定</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6/23/2016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6/23/2016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65176" y="1964267"/>
            <a:ext cx="7394949" cy="2421464"/>
          </a:xfrm>
        </p:spPr>
        <p:txBody>
          <a:bodyPr>
            <a:normAutofit fontScale="90000"/>
          </a:bodyPr>
          <a:lstStyle/>
          <a:p>
            <a:r>
              <a:rPr lang="en-US" sz="6000" b="1" dirty="0" smtClean="0"/>
              <a:t>THÔNG KHÍ NHÂN TẠO VỚI VT THẤP TRÊN BỆNH NHÂN KHÔNG CÓ </a:t>
            </a:r>
            <a:r>
              <a:rPr lang="en-US" sz="6000" b="1" dirty="0" err="1" smtClean="0"/>
              <a:t>ards</a:t>
            </a:r>
            <a:endParaRPr lang="en-US" sz="6000" b="1" dirty="0"/>
          </a:p>
        </p:txBody>
      </p:sp>
      <p:sp>
        <p:nvSpPr>
          <p:cNvPr id="3" name="サブタイトル 2"/>
          <p:cNvSpPr>
            <a:spLocks noGrp="1"/>
          </p:cNvSpPr>
          <p:nvPr>
            <p:ph type="subTitle" idx="1"/>
          </p:nvPr>
        </p:nvSpPr>
        <p:spPr>
          <a:xfrm>
            <a:off x="3334871" y="4672596"/>
            <a:ext cx="7825254" cy="1405467"/>
          </a:xfrm>
        </p:spPr>
        <p:txBody>
          <a:bodyPr>
            <a:noAutofit/>
          </a:bodyPr>
          <a:lstStyle/>
          <a:p>
            <a:r>
              <a:rPr lang="en-US" sz="2800" b="1" dirty="0" smtClean="0"/>
              <a:t>TS. ĐỖ NGỌC SƠN</a:t>
            </a:r>
          </a:p>
          <a:p>
            <a:r>
              <a:rPr lang="en-US" sz="2800" b="1" dirty="0" smtClean="0"/>
              <a:t>KHOA CẤP CỨU – BỆNH VIỆN BẠCH MAI</a:t>
            </a:r>
          </a:p>
        </p:txBody>
      </p:sp>
    </p:spTree>
    <p:extLst>
      <p:ext uri="{BB962C8B-B14F-4D97-AF65-F5344CB8AC3E}">
        <p14:creationId xmlns:p14="http://schemas.microsoft.com/office/powerpoint/2010/main" xmlns="" val="1714028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776011"/>
            <a:ext cx="12192000" cy="5127520"/>
          </a:xfrm>
          <a:prstGeom prst="rect">
            <a:avLst/>
          </a:prstGeom>
        </p:spPr>
      </p:pic>
      <p:pic>
        <p:nvPicPr>
          <p:cNvPr id="3" name="図 2"/>
          <p:cNvPicPr>
            <a:picLocks noChangeAspect="1"/>
          </p:cNvPicPr>
          <p:nvPr/>
        </p:nvPicPr>
        <p:blipFill>
          <a:blip r:embed="rId4"/>
          <a:stretch>
            <a:fillRect/>
          </a:stretch>
        </p:blipFill>
        <p:spPr>
          <a:xfrm>
            <a:off x="496048" y="1340904"/>
            <a:ext cx="4991111" cy="4976770"/>
          </a:xfrm>
          <a:prstGeom prst="rect">
            <a:avLst/>
          </a:prstGeom>
        </p:spPr>
      </p:pic>
      <p:pic>
        <p:nvPicPr>
          <p:cNvPr id="4" name="図 3"/>
          <p:cNvPicPr>
            <a:picLocks noChangeAspect="1"/>
          </p:cNvPicPr>
          <p:nvPr/>
        </p:nvPicPr>
        <p:blipFill>
          <a:blip r:embed="rId5"/>
          <a:stretch>
            <a:fillRect/>
          </a:stretch>
        </p:blipFill>
        <p:spPr>
          <a:xfrm>
            <a:off x="6282265" y="1398495"/>
            <a:ext cx="5434881" cy="4976770"/>
          </a:xfrm>
          <a:prstGeom prst="rect">
            <a:avLst/>
          </a:prstGeom>
        </p:spPr>
      </p:pic>
    </p:spTree>
    <p:extLst>
      <p:ext uri="{BB962C8B-B14F-4D97-AF65-F5344CB8AC3E}">
        <p14:creationId xmlns:p14="http://schemas.microsoft.com/office/powerpoint/2010/main" xmlns="" val="335424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27645" y="1138081"/>
            <a:ext cx="11992639" cy="4200153"/>
          </a:xfrm>
          <a:prstGeom prst="rect">
            <a:avLst/>
          </a:prstGeom>
        </p:spPr>
      </p:pic>
    </p:spTree>
    <p:extLst>
      <p:ext uri="{BB962C8B-B14F-4D97-AF65-F5344CB8AC3E}">
        <p14:creationId xmlns:p14="http://schemas.microsoft.com/office/powerpoint/2010/main" xmlns="" val="3249671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18458" y="2079519"/>
            <a:ext cx="5899545" cy="4402384"/>
          </a:xfrm>
          <a:prstGeom prst="rect">
            <a:avLst/>
          </a:prstGeom>
        </p:spPr>
      </p:pic>
      <p:pic>
        <p:nvPicPr>
          <p:cNvPr id="3" name="図 2"/>
          <p:cNvPicPr>
            <a:picLocks noChangeAspect="1"/>
          </p:cNvPicPr>
          <p:nvPr/>
        </p:nvPicPr>
        <p:blipFill>
          <a:blip r:embed="rId4"/>
          <a:stretch>
            <a:fillRect/>
          </a:stretch>
        </p:blipFill>
        <p:spPr>
          <a:xfrm>
            <a:off x="6293223" y="2079519"/>
            <a:ext cx="5727594" cy="4402384"/>
          </a:xfrm>
          <a:prstGeom prst="rect">
            <a:avLst/>
          </a:prstGeom>
        </p:spPr>
      </p:pic>
      <p:sp>
        <p:nvSpPr>
          <p:cNvPr id="4" name="タイトル 3"/>
          <p:cNvSpPr>
            <a:spLocks noGrp="1"/>
          </p:cNvSpPr>
          <p:nvPr>
            <p:ph type="title"/>
          </p:nvPr>
        </p:nvSpPr>
        <p:spPr/>
        <p:txBody>
          <a:bodyPr>
            <a:normAutofit/>
          </a:bodyPr>
          <a:lstStyle/>
          <a:p>
            <a:r>
              <a:rPr lang="en-US" b="1" dirty="0" err="1" smtClean="0"/>
              <a:t>Ảnh</a:t>
            </a:r>
            <a:r>
              <a:rPr lang="en-US" b="1" dirty="0" smtClean="0"/>
              <a:t> </a:t>
            </a:r>
            <a:r>
              <a:rPr lang="en-US" b="1" dirty="0" err="1" smtClean="0"/>
              <a:t>hưởng</a:t>
            </a:r>
            <a:r>
              <a:rPr lang="en-US" b="1" dirty="0" smtClean="0"/>
              <a:t> </a:t>
            </a:r>
            <a:r>
              <a:rPr lang="en-US" b="1" dirty="0" err="1" smtClean="0"/>
              <a:t>của</a:t>
            </a:r>
            <a:r>
              <a:rPr lang="en-US" b="1" dirty="0" smtClean="0"/>
              <a:t> peep </a:t>
            </a:r>
            <a:r>
              <a:rPr lang="en-US" b="1" dirty="0" err="1" smtClean="0"/>
              <a:t>và</a:t>
            </a:r>
            <a:r>
              <a:rPr lang="en-US" b="1" dirty="0" smtClean="0"/>
              <a:t> </a:t>
            </a:r>
            <a:r>
              <a:rPr lang="en-US" b="1" dirty="0" err="1" smtClean="0"/>
              <a:t>thể</a:t>
            </a:r>
            <a:r>
              <a:rPr lang="en-US" b="1" dirty="0" smtClean="0"/>
              <a:t> </a:t>
            </a:r>
            <a:r>
              <a:rPr lang="en-US" b="1" dirty="0" err="1" smtClean="0"/>
              <a:t>tích</a:t>
            </a:r>
            <a:r>
              <a:rPr lang="en-US" b="1" dirty="0" smtClean="0"/>
              <a:t> </a:t>
            </a:r>
            <a:r>
              <a:rPr lang="en-US" b="1" dirty="0" err="1" smtClean="0"/>
              <a:t>lưu</a:t>
            </a:r>
            <a:r>
              <a:rPr lang="en-US" b="1" dirty="0" smtClean="0"/>
              <a:t> </a:t>
            </a:r>
            <a:r>
              <a:rPr lang="en-US" b="1" dirty="0" err="1" smtClean="0"/>
              <a:t>thông</a:t>
            </a:r>
            <a:r>
              <a:rPr lang="en-US" b="1" dirty="0" smtClean="0"/>
              <a:t> </a:t>
            </a:r>
            <a:r>
              <a:rPr lang="en-US" b="1" dirty="0" err="1" smtClean="0"/>
              <a:t>đến</a:t>
            </a:r>
            <a:r>
              <a:rPr lang="en-US" b="1" dirty="0" smtClean="0"/>
              <a:t> </a:t>
            </a:r>
            <a:r>
              <a:rPr lang="en-US" b="1" dirty="0" err="1" smtClean="0"/>
              <a:t>tổn</a:t>
            </a:r>
            <a:r>
              <a:rPr lang="en-US" b="1" dirty="0" smtClean="0"/>
              <a:t> </a:t>
            </a:r>
            <a:r>
              <a:rPr lang="en-US" b="1" dirty="0" err="1" smtClean="0"/>
              <a:t>thương</a:t>
            </a:r>
            <a:r>
              <a:rPr lang="en-US" b="1" dirty="0" smtClean="0"/>
              <a:t> </a:t>
            </a:r>
            <a:r>
              <a:rPr lang="en-US" b="1" dirty="0" err="1" smtClean="0"/>
              <a:t>phổi</a:t>
            </a:r>
            <a:endParaRPr lang="en-US" b="1" dirty="0"/>
          </a:p>
        </p:txBody>
      </p:sp>
    </p:spTree>
    <p:extLst>
      <p:ext uri="{BB962C8B-B14F-4D97-AF65-F5344CB8AC3E}">
        <p14:creationId xmlns:p14="http://schemas.microsoft.com/office/powerpoint/2010/main" xmlns="" val="2190898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84093" y="1792935"/>
            <a:ext cx="4980686" cy="4794136"/>
          </a:xfrm>
          <a:prstGeom prst="rect">
            <a:avLst/>
          </a:prstGeom>
        </p:spPr>
      </p:pic>
      <p:pic>
        <p:nvPicPr>
          <p:cNvPr id="3" name="図 2"/>
          <p:cNvPicPr>
            <a:picLocks noChangeAspect="1"/>
          </p:cNvPicPr>
          <p:nvPr/>
        </p:nvPicPr>
        <p:blipFill>
          <a:blip r:embed="rId4"/>
          <a:stretch>
            <a:fillRect/>
          </a:stretch>
        </p:blipFill>
        <p:spPr>
          <a:xfrm>
            <a:off x="5883599" y="1792935"/>
            <a:ext cx="5869373" cy="4794136"/>
          </a:xfrm>
          <a:prstGeom prst="rect">
            <a:avLst/>
          </a:prstGeom>
        </p:spPr>
      </p:pic>
      <p:sp>
        <p:nvSpPr>
          <p:cNvPr id="4" name="タイトル 3"/>
          <p:cNvSpPr>
            <a:spLocks noGrp="1"/>
          </p:cNvSpPr>
          <p:nvPr>
            <p:ph type="title"/>
          </p:nvPr>
        </p:nvSpPr>
        <p:spPr/>
        <p:txBody>
          <a:bodyPr/>
          <a:lstStyle/>
          <a:p>
            <a:r>
              <a:rPr lang="en-US" b="1" dirty="0" err="1"/>
              <a:t>Ảnh</a:t>
            </a:r>
            <a:r>
              <a:rPr lang="en-US" b="1" dirty="0"/>
              <a:t> </a:t>
            </a:r>
            <a:r>
              <a:rPr lang="en-US" b="1" dirty="0" err="1"/>
              <a:t>hưởng</a:t>
            </a:r>
            <a:r>
              <a:rPr lang="en-US" b="1" dirty="0"/>
              <a:t> </a:t>
            </a:r>
            <a:r>
              <a:rPr lang="en-US" b="1" dirty="0" err="1"/>
              <a:t>của</a:t>
            </a:r>
            <a:r>
              <a:rPr lang="en-US" b="1" dirty="0"/>
              <a:t> peep </a:t>
            </a:r>
            <a:r>
              <a:rPr lang="en-US" b="1" dirty="0" err="1"/>
              <a:t>và</a:t>
            </a:r>
            <a:r>
              <a:rPr lang="en-US" b="1" dirty="0"/>
              <a:t> </a:t>
            </a:r>
            <a:r>
              <a:rPr lang="en-US" b="1" dirty="0" err="1"/>
              <a:t>thể</a:t>
            </a:r>
            <a:r>
              <a:rPr lang="en-US" b="1" dirty="0"/>
              <a:t> </a:t>
            </a:r>
            <a:r>
              <a:rPr lang="en-US" b="1" dirty="0" err="1"/>
              <a:t>tích</a:t>
            </a:r>
            <a:r>
              <a:rPr lang="en-US" b="1" dirty="0"/>
              <a:t> </a:t>
            </a:r>
            <a:r>
              <a:rPr lang="en-US" b="1" dirty="0" err="1"/>
              <a:t>lưu</a:t>
            </a:r>
            <a:r>
              <a:rPr lang="en-US" b="1" dirty="0"/>
              <a:t> </a:t>
            </a:r>
            <a:r>
              <a:rPr lang="en-US" b="1" dirty="0" err="1"/>
              <a:t>thông</a:t>
            </a:r>
            <a:r>
              <a:rPr lang="en-US" b="1" dirty="0"/>
              <a:t> </a:t>
            </a:r>
            <a:r>
              <a:rPr lang="en-US" b="1" dirty="0" err="1"/>
              <a:t>đến</a:t>
            </a:r>
            <a:r>
              <a:rPr lang="en-US" b="1" dirty="0"/>
              <a:t> </a:t>
            </a:r>
            <a:r>
              <a:rPr lang="en-US" b="1" dirty="0" err="1"/>
              <a:t>tổn</a:t>
            </a:r>
            <a:r>
              <a:rPr lang="en-US" b="1" dirty="0"/>
              <a:t> </a:t>
            </a:r>
            <a:r>
              <a:rPr lang="en-US" b="1" dirty="0" err="1"/>
              <a:t>thương</a:t>
            </a:r>
            <a:r>
              <a:rPr lang="en-US" b="1" dirty="0"/>
              <a:t> </a:t>
            </a:r>
            <a:r>
              <a:rPr lang="en-US" b="1" dirty="0" err="1"/>
              <a:t>phổi</a:t>
            </a:r>
            <a:endParaRPr lang="en-US" dirty="0"/>
          </a:p>
        </p:txBody>
      </p:sp>
    </p:spTree>
    <p:extLst>
      <p:ext uri="{BB962C8B-B14F-4D97-AF65-F5344CB8AC3E}">
        <p14:creationId xmlns:p14="http://schemas.microsoft.com/office/powerpoint/2010/main" xmlns="" val="607971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971546" y="0"/>
            <a:ext cx="8718816" cy="6858000"/>
          </a:xfrm>
          <a:prstGeom prst="rect">
            <a:avLst/>
          </a:prstGeom>
        </p:spPr>
      </p:pic>
    </p:spTree>
    <p:extLst>
      <p:ext uri="{BB962C8B-B14F-4D97-AF65-F5344CB8AC3E}">
        <p14:creationId xmlns:p14="http://schemas.microsoft.com/office/powerpoint/2010/main" xmlns="" val="4040854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16383" y="0"/>
            <a:ext cx="11164417" cy="6858000"/>
          </a:xfrm>
          <a:prstGeom prst="rect">
            <a:avLst/>
          </a:prstGeom>
        </p:spPr>
      </p:pic>
    </p:spTree>
    <p:extLst>
      <p:ext uri="{BB962C8B-B14F-4D97-AF65-F5344CB8AC3E}">
        <p14:creationId xmlns:p14="http://schemas.microsoft.com/office/powerpoint/2010/main" xmlns="" val="1540901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147877" y="1886577"/>
            <a:ext cx="6791997" cy="4654674"/>
          </a:xfrm>
          <a:prstGeom prst="rect">
            <a:avLst/>
          </a:prstGeom>
        </p:spPr>
      </p:pic>
      <p:sp>
        <p:nvSpPr>
          <p:cNvPr id="3" name="タイトル 2"/>
          <p:cNvSpPr>
            <a:spLocks noGrp="1"/>
          </p:cNvSpPr>
          <p:nvPr>
            <p:ph type="title"/>
          </p:nvPr>
        </p:nvSpPr>
        <p:spPr/>
        <p:txBody>
          <a:bodyPr/>
          <a:lstStyle/>
          <a:p>
            <a:r>
              <a:rPr lang="en-US" b="1" dirty="0" err="1" smtClean="0"/>
              <a:t>Vt</a:t>
            </a:r>
            <a:r>
              <a:rPr lang="en-US" b="1" dirty="0" smtClean="0"/>
              <a:t> </a:t>
            </a:r>
            <a:r>
              <a:rPr lang="en-US" b="1" dirty="0" err="1" smtClean="0"/>
              <a:t>thấp</a:t>
            </a:r>
            <a:r>
              <a:rPr lang="en-US" b="1" dirty="0" smtClean="0"/>
              <a:t> </a:t>
            </a:r>
            <a:r>
              <a:rPr lang="en-US" b="1" dirty="0" err="1" smtClean="0"/>
              <a:t>và</a:t>
            </a:r>
            <a:r>
              <a:rPr lang="en-US" b="1" dirty="0" smtClean="0"/>
              <a:t> </a:t>
            </a:r>
            <a:r>
              <a:rPr lang="en-US" b="1" dirty="0" err="1" smtClean="0"/>
              <a:t>chỉ</a:t>
            </a:r>
            <a:r>
              <a:rPr lang="en-US" b="1" dirty="0" smtClean="0"/>
              <a:t> </a:t>
            </a:r>
            <a:r>
              <a:rPr lang="en-US" b="1" dirty="0" err="1" smtClean="0"/>
              <a:t>dấu</a:t>
            </a:r>
            <a:r>
              <a:rPr lang="en-US" b="1" dirty="0" smtClean="0"/>
              <a:t> </a:t>
            </a:r>
            <a:r>
              <a:rPr lang="en-US" b="1" dirty="0" err="1" smtClean="0"/>
              <a:t>của</a:t>
            </a:r>
            <a:r>
              <a:rPr lang="en-US" b="1" dirty="0" smtClean="0"/>
              <a:t> </a:t>
            </a:r>
            <a:r>
              <a:rPr lang="en-US" b="1" dirty="0" err="1" smtClean="0"/>
              <a:t>tổn</a:t>
            </a:r>
            <a:r>
              <a:rPr lang="en-US" b="1" dirty="0" smtClean="0"/>
              <a:t> </a:t>
            </a:r>
            <a:r>
              <a:rPr lang="en-US" b="1" dirty="0" err="1" smtClean="0"/>
              <a:t>thương</a:t>
            </a:r>
            <a:r>
              <a:rPr lang="en-US" b="1" dirty="0" smtClean="0"/>
              <a:t> </a:t>
            </a:r>
            <a:r>
              <a:rPr lang="en-US" b="1" dirty="0" err="1" smtClean="0"/>
              <a:t>phế</a:t>
            </a:r>
            <a:r>
              <a:rPr lang="en-US" b="1" dirty="0" smtClean="0"/>
              <a:t> </a:t>
            </a:r>
            <a:r>
              <a:rPr lang="en-US" b="1" dirty="0" err="1" smtClean="0"/>
              <a:t>nang</a:t>
            </a:r>
            <a:endParaRPr lang="en-US" dirty="0"/>
          </a:p>
        </p:txBody>
      </p:sp>
    </p:spTree>
    <p:extLst>
      <p:ext uri="{BB962C8B-B14F-4D97-AF65-F5344CB8AC3E}">
        <p14:creationId xmlns:p14="http://schemas.microsoft.com/office/powerpoint/2010/main" xmlns="" val="1935090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15608" y="2096197"/>
            <a:ext cx="4926097" cy="3712176"/>
          </a:xfrm>
          <a:prstGeom prst="rect">
            <a:avLst/>
          </a:prstGeom>
        </p:spPr>
      </p:pic>
      <p:sp>
        <p:nvSpPr>
          <p:cNvPr id="3" name="タイトル 2"/>
          <p:cNvSpPr>
            <a:spLocks noGrp="1"/>
          </p:cNvSpPr>
          <p:nvPr>
            <p:ph type="title"/>
          </p:nvPr>
        </p:nvSpPr>
        <p:spPr/>
        <p:txBody>
          <a:bodyPr/>
          <a:lstStyle/>
          <a:p>
            <a:r>
              <a:rPr lang="en-US" b="1" dirty="0" err="1"/>
              <a:t>Vt</a:t>
            </a:r>
            <a:r>
              <a:rPr lang="en-US" b="1" dirty="0"/>
              <a:t> </a:t>
            </a:r>
            <a:r>
              <a:rPr lang="en-US" b="1" dirty="0" err="1"/>
              <a:t>thấp</a:t>
            </a:r>
            <a:r>
              <a:rPr lang="en-US" b="1" dirty="0"/>
              <a:t> </a:t>
            </a:r>
            <a:r>
              <a:rPr lang="en-US" b="1" dirty="0" err="1"/>
              <a:t>và</a:t>
            </a:r>
            <a:r>
              <a:rPr lang="en-US" b="1" dirty="0"/>
              <a:t> </a:t>
            </a:r>
            <a:r>
              <a:rPr lang="en-US" b="1" dirty="0" err="1"/>
              <a:t>chỉ</a:t>
            </a:r>
            <a:r>
              <a:rPr lang="en-US" b="1" dirty="0"/>
              <a:t> </a:t>
            </a:r>
            <a:r>
              <a:rPr lang="en-US" b="1" dirty="0" err="1"/>
              <a:t>dấu</a:t>
            </a:r>
            <a:r>
              <a:rPr lang="en-US" b="1" dirty="0"/>
              <a:t> </a:t>
            </a:r>
            <a:r>
              <a:rPr lang="en-US" b="1" dirty="0" err="1"/>
              <a:t>của</a:t>
            </a:r>
            <a:r>
              <a:rPr lang="en-US" b="1" dirty="0"/>
              <a:t> </a:t>
            </a:r>
            <a:r>
              <a:rPr lang="en-US" b="1" dirty="0" err="1"/>
              <a:t>tổn</a:t>
            </a:r>
            <a:r>
              <a:rPr lang="en-US" b="1" dirty="0"/>
              <a:t> </a:t>
            </a:r>
            <a:r>
              <a:rPr lang="en-US" b="1" dirty="0" err="1"/>
              <a:t>thương</a:t>
            </a:r>
            <a:r>
              <a:rPr lang="en-US" b="1" dirty="0"/>
              <a:t> </a:t>
            </a:r>
            <a:r>
              <a:rPr lang="en-US" b="1" dirty="0" err="1"/>
              <a:t>phế</a:t>
            </a:r>
            <a:r>
              <a:rPr lang="en-US" b="1" dirty="0"/>
              <a:t> </a:t>
            </a:r>
            <a:r>
              <a:rPr lang="en-US" b="1" dirty="0" err="1"/>
              <a:t>nang</a:t>
            </a:r>
            <a:endParaRPr lang="en-US" dirty="0"/>
          </a:p>
        </p:txBody>
      </p:sp>
      <p:pic>
        <p:nvPicPr>
          <p:cNvPr id="4" name="図 3"/>
          <p:cNvPicPr>
            <a:picLocks noChangeAspect="1"/>
          </p:cNvPicPr>
          <p:nvPr/>
        </p:nvPicPr>
        <p:blipFill>
          <a:blip r:embed="rId3"/>
          <a:stretch>
            <a:fillRect/>
          </a:stretch>
        </p:blipFill>
        <p:spPr>
          <a:xfrm>
            <a:off x="5697727" y="2118996"/>
            <a:ext cx="6184130" cy="3666577"/>
          </a:xfrm>
          <a:prstGeom prst="rect">
            <a:avLst/>
          </a:prstGeom>
        </p:spPr>
      </p:pic>
      <p:sp>
        <p:nvSpPr>
          <p:cNvPr id="5" name="テキスト ボックス 4"/>
          <p:cNvSpPr txBox="1"/>
          <p:nvPr/>
        </p:nvSpPr>
        <p:spPr>
          <a:xfrm>
            <a:off x="8175813" y="4625788"/>
            <a:ext cx="3550022" cy="646331"/>
          </a:xfrm>
          <a:prstGeom prst="rect">
            <a:avLst/>
          </a:prstGeom>
          <a:noFill/>
        </p:spPr>
        <p:txBody>
          <a:bodyPr wrap="square" rtlCol="0">
            <a:spAutoFit/>
          </a:bodyPr>
          <a:lstStyle/>
          <a:p>
            <a:r>
              <a:rPr lang="en-US" b="1" dirty="0" smtClean="0">
                <a:solidFill>
                  <a:srgbClr val="FFC000"/>
                </a:solidFill>
              </a:rPr>
              <a:t>sRAGE: soluble </a:t>
            </a:r>
            <a:r>
              <a:rPr lang="en-US" b="1" dirty="0">
                <a:solidFill>
                  <a:srgbClr val="FFC000"/>
                </a:solidFill>
              </a:rPr>
              <a:t>receptor for </a:t>
            </a:r>
            <a:endParaRPr lang="en-US" b="1" dirty="0" smtClean="0">
              <a:solidFill>
                <a:srgbClr val="FFC000"/>
              </a:solidFill>
            </a:endParaRPr>
          </a:p>
          <a:p>
            <a:r>
              <a:rPr lang="en-US" b="1" dirty="0" smtClean="0">
                <a:solidFill>
                  <a:srgbClr val="FFC000"/>
                </a:solidFill>
              </a:rPr>
              <a:t>advanced glycation end-products</a:t>
            </a:r>
            <a:endParaRPr lang="en-US" dirty="0">
              <a:solidFill>
                <a:srgbClr val="FFC000"/>
              </a:solidFill>
            </a:endParaRPr>
          </a:p>
        </p:txBody>
      </p:sp>
      <p:sp>
        <p:nvSpPr>
          <p:cNvPr id="6" name="テキスト ボックス 5"/>
          <p:cNvSpPr txBox="1"/>
          <p:nvPr/>
        </p:nvSpPr>
        <p:spPr>
          <a:xfrm>
            <a:off x="860613" y="5965759"/>
            <a:ext cx="11021244" cy="646331"/>
          </a:xfrm>
          <a:prstGeom prst="rect">
            <a:avLst/>
          </a:prstGeom>
          <a:noFill/>
        </p:spPr>
        <p:txBody>
          <a:bodyPr wrap="square" rtlCol="0">
            <a:spAutoFit/>
          </a:bodyPr>
          <a:lstStyle/>
          <a:p>
            <a:r>
              <a:rPr lang="en-US" dirty="0" smtClean="0"/>
              <a:t>Jabaudon M. et al., </a:t>
            </a:r>
            <a:r>
              <a:rPr lang="en-US" b="1" dirty="0"/>
              <a:t>Association between intraoperative ventilator settings </a:t>
            </a:r>
            <a:r>
              <a:rPr lang="en-US" b="1" dirty="0" smtClean="0"/>
              <a:t>and plasma </a:t>
            </a:r>
            <a:r>
              <a:rPr lang="en-US" b="1" dirty="0"/>
              <a:t>levels of soluble receptor for advanced </a:t>
            </a:r>
            <a:r>
              <a:rPr lang="en-US" b="1" dirty="0" smtClean="0"/>
              <a:t>glycation end-products </a:t>
            </a:r>
            <a:r>
              <a:rPr lang="en-US" b="1" dirty="0"/>
              <a:t>in patients without pre-existing lung </a:t>
            </a:r>
            <a:r>
              <a:rPr lang="en-US" b="1" dirty="0" smtClean="0"/>
              <a:t>injury. </a:t>
            </a:r>
            <a:r>
              <a:rPr lang="en-US" i="1" dirty="0"/>
              <a:t>Respirology </a:t>
            </a:r>
            <a:r>
              <a:rPr lang="en-US" dirty="0"/>
              <a:t>(2015) </a:t>
            </a:r>
            <a:r>
              <a:rPr lang="en-US" b="1" dirty="0"/>
              <a:t>20</a:t>
            </a:r>
            <a:r>
              <a:rPr lang="en-US" dirty="0"/>
              <a:t>, 1131–1138</a:t>
            </a:r>
          </a:p>
        </p:txBody>
      </p:sp>
    </p:spTree>
    <p:extLst>
      <p:ext uri="{BB962C8B-B14F-4D97-AF65-F5344CB8AC3E}">
        <p14:creationId xmlns:p14="http://schemas.microsoft.com/office/powerpoint/2010/main" xmlns="" val="397458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10223" y="2200291"/>
            <a:ext cx="6337474" cy="3770200"/>
          </a:xfrm>
          <a:prstGeom prst="rect">
            <a:avLst/>
          </a:prstGeom>
        </p:spPr>
      </p:pic>
      <p:sp>
        <p:nvSpPr>
          <p:cNvPr id="2" name="タイトル 1"/>
          <p:cNvSpPr>
            <a:spLocks noGrp="1"/>
          </p:cNvSpPr>
          <p:nvPr>
            <p:ph type="title"/>
          </p:nvPr>
        </p:nvSpPr>
        <p:spPr/>
        <p:txBody>
          <a:bodyPr/>
          <a:lstStyle/>
          <a:p>
            <a:r>
              <a:rPr lang="en-US" b="1" dirty="0" err="1" smtClean="0"/>
              <a:t>Thử</a:t>
            </a:r>
            <a:r>
              <a:rPr lang="en-US" b="1" dirty="0" smtClean="0"/>
              <a:t> </a:t>
            </a:r>
            <a:r>
              <a:rPr lang="en-US" b="1" dirty="0" err="1" smtClean="0"/>
              <a:t>nghiệm</a:t>
            </a:r>
            <a:r>
              <a:rPr lang="en-US" b="1" dirty="0" smtClean="0"/>
              <a:t> IMPROVE </a:t>
            </a:r>
            <a:r>
              <a:rPr lang="en-US" b="1" dirty="0" err="1" smtClean="0"/>
              <a:t>trong</a:t>
            </a:r>
            <a:r>
              <a:rPr lang="en-US" b="1" dirty="0" smtClean="0"/>
              <a:t> </a:t>
            </a:r>
            <a:r>
              <a:rPr lang="en-US" b="1" dirty="0" err="1" smtClean="0"/>
              <a:t>phẫu</a:t>
            </a:r>
            <a:r>
              <a:rPr lang="en-US" b="1" dirty="0" smtClean="0"/>
              <a:t> </a:t>
            </a:r>
            <a:r>
              <a:rPr lang="en-US" b="1" dirty="0" err="1" smtClean="0"/>
              <a:t>thuật</a:t>
            </a:r>
            <a:r>
              <a:rPr lang="en-US" b="1" dirty="0" smtClean="0"/>
              <a:t> </a:t>
            </a:r>
            <a:r>
              <a:rPr lang="en-US" b="1" dirty="0" err="1" smtClean="0"/>
              <a:t>bụng</a:t>
            </a:r>
            <a:endParaRPr lang="en-US" b="1" dirty="0"/>
          </a:p>
        </p:txBody>
      </p:sp>
      <p:sp>
        <p:nvSpPr>
          <p:cNvPr id="5" name="コンテンツ プレースホルダー 4"/>
          <p:cNvSpPr>
            <a:spLocks noGrp="1"/>
          </p:cNvSpPr>
          <p:nvPr>
            <p:ph sz="half" idx="2"/>
          </p:nvPr>
        </p:nvSpPr>
        <p:spPr>
          <a:xfrm>
            <a:off x="6795560" y="1991368"/>
            <a:ext cx="4995332" cy="4104632"/>
          </a:xfrm>
        </p:spPr>
        <p:txBody>
          <a:bodyPr>
            <a:noAutofit/>
          </a:bodyPr>
          <a:lstStyle/>
          <a:p>
            <a:r>
              <a:rPr lang="en-US" sz="2000" dirty="0" err="1" smtClean="0"/>
              <a:t>Nghiên</a:t>
            </a:r>
            <a:r>
              <a:rPr lang="en-US" sz="2000" dirty="0" smtClean="0"/>
              <a:t> </a:t>
            </a:r>
            <a:r>
              <a:rPr lang="en-US" sz="2000" dirty="0" err="1" smtClean="0"/>
              <a:t>cứu</a:t>
            </a:r>
            <a:r>
              <a:rPr lang="en-US" sz="2000" dirty="0" smtClean="0"/>
              <a:t> </a:t>
            </a:r>
            <a:r>
              <a:rPr lang="en-US" sz="2000" dirty="0" err="1" smtClean="0"/>
              <a:t>đa</a:t>
            </a:r>
            <a:r>
              <a:rPr lang="en-US" sz="2000" dirty="0" smtClean="0"/>
              <a:t> </a:t>
            </a:r>
            <a:r>
              <a:rPr lang="en-US" sz="2000" dirty="0" err="1" smtClean="0"/>
              <a:t>trung</a:t>
            </a:r>
            <a:r>
              <a:rPr lang="en-US" sz="2000" dirty="0" smtClean="0"/>
              <a:t> </a:t>
            </a:r>
            <a:r>
              <a:rPr lang="en-US" sz="2000" dirty="0" err="1" smtClean="0"/>
              <a:t>tâm</a:t>
            </a:r>
            <a:r>
              <a:rPr lang="en-US" sz="2000" dirty="0" smtClean="0"/>
              <a:t>, </a:t>
            </a:r>
            <a:r>
              <a:rPr lang="en-US" sz="2000" dirty="0" err="1" smtClean="0"/>
              <a:t>mù</a:t>
            </a:r>
            <a:r>
              <a:rPr lang="en-US" sz="2000" dirty="0" smtClean="0"/>
              <a:t> </a:t>
            </a:r>
            <a:r>
              <a:rPr lang="en-US" sz="2000" dirty="0" err="1" smtClean="0"/>
              <a:t>đơn</a:t>
            </a:r>
            <a:r>
              <a:rPr lang="en-US" sz="2000" dirty="0" smtClean="0"/>
              <a:t> </a:t>
            </a:r>
            <a:r>
              <a:rPr lang="en-US" sz="2000" dirty="0" err="1" smtClean="0"/>
              <a:t>nhóm</a:t>
            </a:r>
            <a:r>
              <a:rPr lang="en-US" sz="2000" dirty="0" smtClean="0"/>
              <a:t> song </a:t>
            </a:r>
            <a:r>
              <a:rPr lang="en-US" sz="2000" dirty="0" err="1" smtClean="0"/>
              <a:t>song</a:t>
            </a:r>
            <a:endParaRPr lang="en-US" sz="2000" dirty="0" smtClean="0"/>
          </a:p>
          <a:p>
            <a:r>
              <a:rPr lang="en-US" sz="2000" dirty="0" smtClean="0"/>
              <a:t>400 </a:t>
            </a:r>
            <a:r>
              <a:rPr lang="en-US" sz="2000" dirty="0" err="1" smtClean="0"/>
              <a:t>bệnh</a:t>
            </a:r>
            <a:r>
              <a:rPr lang="en-US" sz="2000" dirty="0" smtClean="0"/>
              <a:t> </a:t>
            </a:r>
            <a:r>
              <a:rPr lang="en-US" sz="2000" dirty="0" err="1" smtClean="0"/>
              <a:t>nhân</a:t>
            </a:r>
            <a:r>
              <a:rPr lang="en-US" sz="2000" dirty="0" smtClean="0"/>
              <a:t> </a:t>
            </a:r>
            <a:r>
              <a:rPr lang="en-US" sz="2000" dirty="0" err="1" smtClean="0"/>
              <a:t>trưởng</a:t>
            </a:r>
            <a:r>
              <a:rPr lang="en-US" sz="2000" dirty="0" smtClean="0"/>
              <a:t> </a:t>
            </a:r>
            <a:r>
              <a:rPr lang="en-US" sz="2000" dirty="0" err="1" smtClean="0"/>
              <a:t>thanh</a:t>
            </a:r>
            <a:r>
              <a:rPr lang="en-US" sz="2000" dirty="0" smtClean="0"/>
              <a:t> </a:t>
            </a:r>
            <a:r>
              <a:rPr lang="en-US" sz="2000" dirty="0" err="1" smtClean="0"/>
              <a:t>có</a:t>
            </a:r>
            <a:r>
              <a:rPr lang="en-US" sz="2000" dirty="0" smtClean="0"/>
              <a:t> </a:t>
            </a:r>
            <a:r>
              <a:rPr lang="en-US" sz="2000" dirty="0" err="1" smtClean="0"/>
              <a:t>nguy</a:t>
            </a:r>
            <a:r>
              <a:rPr lang="en-US" sz="2000" dirty="0" smtClean="0"/>
              <a:t> </a:t>
            </a:r>
            <a:r>
              <a:rPr lang="en-US" sz="2000" dirty="0" err="1" smtClean="0"/>
              <a:t>cơ</a:t>
            </a:r>
            <a:r>
              <a:rPr lang="en-US" sz="2000" dirty="0" smtClean="0"/>
              <a:t> </a:t>
            </a:r>
            <a:r>
              <a:rPr lang="en-US" sz="2000" dirty="0" err="1" smtClean="0"/>
              <a:t>trung</a:t>
            </a:r>
            <a:r>
              <a:rPr lang="en-US" sz="2000" dirty="0" smtClean="0"/>
              <a:t> </a:t>
            </a:r>
            <a:r>
              <a:rPr lang="en-US" sz="2000" dirty="0" err="1" smtClean="0"/>
              <a:t>bình</a:t>
            </a:r>
            <a:r>
              <a:rPr lang="en-US" sz="2000" dirty="0" smtClean="0"/>
              <a:t> </a:t>
            </a:r>
            <a:r>
              <a:rPr lang="en-US" sz="2000" dirty="0" err="1" smtClean="0"/>
              <a:t>hoặc</a:t>
            </a:r>
            <a:r>
              <a:rPr lang="en-US" sz="2000" dirty="0" smtClean="0"/>
              <a:t> </a:t>
            </a:r>
            <a:r>
              <a:rPr lang="en-US" sz="2000" dirty="0" err="1" smtClean="0"/>
              <a:t>cao</a:t>
            </a:r>
            <a:r>
              <a:rPr lang="en-US" sz="2000" dirty="0" smtClean="0"/>
              <a:t> </a:t>
            </a:r>
            <a:r>
              <a:rPr lang="en-US" sz="2000" dirty="0" err="1" smtClean="0"/>
              <a:t>sau</a:t>
            </a:r>
            <a:r>
              <a:rPr lang="en-US" sz="2000" dirty="0" smtClean="0"/>
              <a:t> </a:t>
            </a:r>
            <a:r>
              <a:rPr lang="en-US" sz="2000" dirty="0" err="1" smtClean="0"/>
              <a:t>phẫu</a:t>
            </a:r>
            <a:r>
              <a:rPr lang="en-US" sz="2000" dirty="0" smtClean="0"/>
              <a:t> </a:t>
            </a:r>
            <a:r>
              <a:rPr lang="en-US" sz="2000" dirty="0" err="1" smtClean="0"/>
              <a:t>thuật</a:t>
            </a:r>
            <a:r>
              <a:rPr lang="en-US" sz="2000" dirty="0" smtClean="0"/>
              <a:t> </a:t>
            </a:r>
            <a:r>
              <a:rPr lang="en-US" sz="2000" dirty="0" err="1" smtClean="0"/>
              <a:t>bụng</a:t>
            </a:r>
            <a:r>
              <a:rPr lang="en-US" sz="2000" dirty="0" smtClean="0"/>
              <a:t> </a:t>
            </a:r>
          </a:p>
          <a:p>
            <a:r>
              <a:rPr lang="en-US" sz="2000" dirty="0" err="1" smtClean="0"/>
              <a:t>Thông</a:t>
            </a:r>
            <a:r>
              <a:rPr lang="en-US" sz="2000" dirty="0" smtClean="0"/>
              <a:t> </a:t>
            </a:r>
            <a:r>
              <a:rPr lang="en-US" sz="2000" dirty="0" err="1" smtClean="0"/>
              <a:t>khí</a:t>
            </a:r>
            <a:r>
              <a:rPr lang="en-US" sz="2000" dirty="0" smtClean="0"/>
              <a:t> </a:t>
            </a:r>
            <a:r>
              <a:rPr lang="en-US" sz="2000" dirty="0" err="1" smtClean="0"/>
              <a:t>bảo</a:t>
            </a:r>
            <a:r>
              <a:rPr lang="en-US" sz="2000" dirty="0"/>
              <a:t> </a:t>
            </a:r>
            <a:r>
              <a:rPr lang="en-US" sz="2000" dirty="0" err="1" smtClean="0"/>
              <a:t>vệ</a:t>
            </a:r>
            <a:r>
              <a:rPr lang="en-US" sz="2000" dirty="0" smtClean="0"/>
              <a:t> </a:t>
            </a:r>
            <a:r>
              <a:rPr lang="en-US" sz="2000" dirty="0" err="1" smtClean="0"/>
              <a:t>phổi</a:t>
            </a:r>
            <a:r>
              <a:rPr lang="en-US" sz="2000" dirty="0" smtClean="0"/>
              <a:t> vs. </a:t>
            </a:r>
            <a:r>
              <a:rPr lang="en-US" sz="2000" dirty="0" err="1" smtClean="0"/>
              <a:t>thường</a:t>
            </a:r>
            <a:r>
              <a:rPr lang="en-US" sz="2000" dirty="0" smtClean="0"/>
              <a:t> </a:t>
            </a:r>
            <a:r>
              <a:rPr lang="en-US" sz="2000" dirty="0" err="1" smtClean="0"/>
              <a:t>quy</a:t>
            </a:r>
            <a:endParaRPr lang="en-US" sz="2000" dirty="0" smtClean="0"/>
          </a:p>
          <a:p>
            <a:r>
              <a:rPr lang="en-US" sz="2000" dirty="0" err="1" smtClean="0"/>
              <a:t>Kết</a:t>
            </a:r>
            <a:r>
              <a:rPr lang="en-US" sz="2000" dirty="0" smtClean="0"/>
              <a:t> </a:t>
            </a:r>
            <a:r>
              <a:rPr lang="en-US" sz="2000" dirty="0" err="1" smtClean="0"/>
              <a:t>cục</a:t>
            </a:r>
            <a:r>
              <a:rPr lang="en-US" sz="2000" dirty="0" smtClean="0"/>
              <a:t> </a:t>
            </a:r>
            <a:r>
              <a:rPr lang="en-US" sz="2000" dirty="0" err="1" smtClean="0"/>
              <a:t>chính</a:t>
            </a:r>
            <a:r>
              <a:rPr lang="en-US" sz="2000" dirty="0" smtClean="0"/>
              <a:t> </a:t>
            </a:r>
            <a:r>
              <a:rPr lang="en-US" sz="2000" dirty="0" err="1" smtClean="0"/>
              <a:t>là</a:t>
            </a:r>
            <a:r>
              <a:rPr lang="en-US" sz="2000" dirty="0" smtClean="0"/>
              <a:t> </a:t>
            </a:r>
            <a:r>
              <a:rPr lang="en-US" sz="2000" dirty="0" err="1" smtClean="0"/>
              <a:t>biến</a:t>
            </a:r>
            <a:r>
              <a:rPr lang="en-US" sz="2000" dirty="0" smtClean="0"/>
              <a:t> </a:t>
            </a:r>
            <a:r>
              <a:rPr lang="en-US" sz="2000" dirty="0" err="1" smtClean="0"/>
              <a:t>chứng</a:t>
            </a:r>
            <a:r>
              <a:rPr lang="en-US" sz="2000" dirty="0" smtClean="0"/>
              <a:t> </a:t>
            </a:r>
            <a:r>
              <a:rPr lang="en-US" sz="2000" dirty="0" err="1" smtClean="0"/>
              <a:t>lớn</a:t>
            </a:r>
            <a:r>
              <a:rPr lang="en-US" sz="2000" dirty="0" smtClean="0"/>
              <a:t> </a:t>
            </a:r>
            <a:r>
              <a:rPr lang="en-US" sz="2000" dirty="0" err="1" smtClean="0"/>
              <a:t>tại</a:t>
            </a:r>
            <a:r>
              <a:rPr lang="en-US" sz="2000" dirty="0" smtClean="0"/>
              <a:t> </a:t>
            </a:r>
            <a:r>
              <a:rPr lang="en-US" sz="2000" dirty="0" err="1" smtClean="0"/>
              <a:t>phổi</a:t>
            </a:r>
            <a:r>
              <a:rPr lang="en-US" sz="2000" dirty="0" smtClean="0"/>
              <a:t> </a:t>
            </a:r>
            <a:r>
              <a:rPr lang="en-US" sz="2000" dirty="0" err="1" smtClean="0"/>
              <a:t>hoặc</a:t>
            </a:r>
            <a:r>
              <a:rPr lang="en-US" sz="2000" dirty="0" smtClean="0"/>
              <a:t> </a:t>
            </a:r>
            <a:r>
              <a:rPr lang="en-US" sz="2000" dirty="0" err="1" smtClean="0"/>
              <a:t>ngoài</a:t>
            </a:r>
            <a:r>
              <a:rPr lang="en-US" sz="2000" dirty="0" smtClean="0"/>
              <a:t> </a:t>
            </a:r>
            <a:r>
              <a:rPr lang="en-US" sz="2000" dirty="0" err="1" smtClean="0"/>
              <a:t>phổi</a:t>
            </a:r>
            <a:r>
              <a:rPr lang="en-US" sz="2000" dirty="0" smtClean="0"/>
              <a:t> </a:t>
            </a:r>
            <a:r>
              <a:rPr lang="en-US" sz="2000" dirty="0" err="1" smtClean="0"/>
              <a:t>trong</a:t>
            </a:r>
            <a:r>
              <a:rPr lang="en-US" sz="2000" dirty="0" smtClean="0"/>
              <a:t> 7 </a:t>
            </a:r>
            <a:r>
              <a:rPr lang="en-US" sz="2000" dirty="0" err="1" smtClean="0"/>
              <a:t>ngày</a:t>
            </a:r>
            <a:r>
              <a:rPr lang="en-US" sz="2000" dirty="0" smtClean="0"/>
              <a:t> </a:t>
            </a:r>
            <a:r>
              <a:rPr lang="en-US" sz="2000" dirty="0" err="1" smtClean="0"/>
              <a:t>đàu</a:t>
            </a:r>
            <a:r>
              <a:rPr lang="en-US" sz="2000" dirty="0" smtClean="0"/>
              <a:t> </a:t>
            </a:r>
            <a:r>
              <a:rPr lang="en-US" sz="2000" dirty="0" err="1" smtClean="0"/>
              <a:t>sau</a:t>
            </a:r>
            <a:r>
              <a:rPr lang="en-US" sz="2000" dirty="0" smtClean="0"/>
              <a:t> </a:t>
            </a:r>
            <a:r>
              <a:rPr lang="en-US" sz="2000" dirty="0" err="1" smtClean="0"/>
              <a:t>phẫu</a:t>
            </a:r>
            <a:r>
              <a:rPr lang="en-US" sz="2000" dirty="0" smtClean="0"/>
              <a:t> </a:t>
            </a:r>
            <a:r>
              <a:rPr lang="en-US" sz="2000" dirty="0" err="1" smtClean="0"/>
              <a:t>thuật</a:t>
            </a:r>
            <a:r>
              <a:rPr lang="en-US" sz="2000" dirty="0" smtClean="0"/>
              <a:t>.</a:t>
            </a:r>
            <a:endParaRPr lang="en-US" sz="2000" dirty="0"/>
          </a:p>
        </p:txBody>
      </p:sp>
    </p:spTree>
    <p:extLst>
      <p:ext uri="{BB962C8B-B14F-4D97-AF65-F5344CB8AC3E}">
        <p14:creationId xmlns:p14="http://schemas.microsoft.com/office/powerpoint/2010/main" xmlns="" val="3391033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10138" y="1976222"/>
            <a:ext cx="5270848" cy="4691936"/>
          </a:xfrm>
          <a:prstGeom prst="rect">
            <a:avLst/>
          </a:prstGeom>
        </p:spPr>
      </p:pic>
      <p:sp>
        <p:nvSpPr>
          <p:cNvPr id="3" name="タイトル 2"/>
          <p:cNvSpPr>
            <a:spLocks noGrp="1"/>
          </p:cNvSpPr>
          <p:nvPr>
            <p:ph type="title"/>
          </p:nvPr>
        </p:nvSpPr>
        <p:spPr/>
        <p:txBody>
          <a:bodyPr/>
          <a:lstStyle/>
          <a:p>
            <a:r>
              <a:rPr lang="en-US" b="1" dirty="0" err="1"/>
              <a:t>Thử</a:t>
            </a:r>
            <a:r>
              <a:rPr lang="en-US" b="1" dirty="0"/>
              <a:t> </a:t>
            </a:r>
            <a:r>
              <a:rPr lang="en-US" b="1" dirty="0" err="1"/>
              <a:t>nghiệm</a:t>
            </a:r>
            <a:r>
              <a:rPr lang="en-US" b="1" dirty="0"/>
              <a:t> IMPROVE </a:t>
            </a:r>
            <a:r>
              <a:rPr lang="en-US" b="1" dirty="0" err="1"/>
              <a:t>trong</a:t>
            </a:r>
            <a:r>
              <a:rPr lang="en-US" b="1" dirty="0"/>
              <a:t> </a:t>
            </a:r>
            <a:r>
              <a:rPr lang="en-US" b="1" dirty="0" err="1"/>
              <a:t>phẫu</a:t>
            </a:r>
            <a:r>
              <a:rPr lang="en-US" b="1" dirty="0"/>
              <a:t> </a:t>
            </a:r>
            <a:r>
              <a:rPr lang="en-US" b="1" dirty="0" err="1"/>
              <a:t>thuật</a:t>
            </a:r>
            <a:r>
              <a:rPr lang="en-US" b="1" dirty="0"/>
              <a:t> </a:t>
            </a:r>
            <a:r>
              <a:rPr lang="en-US" b="1" dirty="0" err="1"/>
              <a:t>bụng</a:t>
            </a:r>
            <a:endParaRPr lang="en-US" dirty="0"/>
          </a:p>
        </p:txBody>
      </p:sp>
      <p:pic>
        <p:nvPicPr>
          <p:cNvPr id="4" name="図 3"/>
          <p:cNvPicPr>
            <a:picLocks noChangeAspect="1"/>
          </p:cNvPicPr>
          <p:nvPr/>
        </p:nvPicPr>
        <p:blipFill>
          <a:blip r:embed="rId4"/>
          <a:stretch>
            <a:fillRect/>
          </a:stretch>
        </p:blipFill>
        <p:spPr>
          <a:xfrm>
            <a:off x="5770908" y="1976222"/>
            <a:ext cx="6131081" cy="4691936"/>
          </a:xfrm>
          <a:prstGeom prst="rect">
            <a:avLst/>
          </a:prstGeom>
        </p:spPr>
      </p:pic>
    </p:spTree>
    <p:extLst>
      <p:ext uri="{BB962C8B-B14F-4D97-AF65-F5344CB8AC3E}">
        <p14:creationId xmlns:p14="http://schemas.microsoft.com/office/powerpoint/2010/main" xmlns="" val="245826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b="1" dirty="0" smtClean="0"/>
              <a:t>NỘI DUNG</a:t>
            </a:r>
            <a:endParaRPr lang="en-US" b="1" dirty="0"/>
          </a:p>
        </p:txBody>
      </p:sp>
      <p:sp>
        <p:nvSpPr>
          <p:cNvPr id="3" name="コンテンツ プレースホルダー 2"/>
          <p:cNvSpPr>
            <a:spLocks noGrp="1"/>
          </p:cNvSpPr>
          <p:nvPr>
            <p:ph idx="1"/>
          </p:nvPr>
        </p:nvSpPr>
        <p:spPr/>
        <p:txBody>
          <a:bodyPr>
            <a:normAutofit/>
          </a:bodyPr>
          <a:lstStyle/>
          <a:p>
            <a:pPr marL="514350" indent="-514350">
              <a:buFont typeface="+mj-lt"/>
              <a:buAutoNum type="arabicPeriod"/>
            </a:pPr>
            <a:r>
              <a:rPr lang="en-US" sz="3200" dirty="0" err="1" smtClean="0"/>
              <a:t>Vt</a:t>
            </a:r>
            <a:r>
              <a:rPr lang="en-US" sz="3200" dirty="0" smtClean="0"/>
              <a:t> </a:t>
            </a:r>
            <a:r>
              <a:rPr lang="en-US" sz="3200" dirty="0" err="1" smtClean="0"/>
              <a:t>thấp</a:t>
            </a:r>
            <a:r>
              <a:rPr lang="en-US" sz="3200" dirty="0" smtClean="0"/>
              <a:t> </a:t>
            </a:r>
            <a:r>
              <a:rPr lang="en-US" sz="3200" dirty="0" err="1" smtClean="0"/>
              <a:t>là</a:t>
            </a:r>
            <a:r>
              <a:rPr lang="en-US" sz="3200" dirty="0" smtClean="0"/>
              <a:t> </a:t>
            </a:r>
            <a:r>
              <a:rPr lang="en-US" sz="3200" dirty="0" err="1" smtClean="0"/>
              <a:t>chỉ</a:t>
            </a:r>
            <a:r>
              <a:rPr lang="en-US" sz="3200" dirty="0" smtClean="0"/>
              <a:t> </a:t>
            </a:r>
            <a:r>
              <a:rPr lang="en-US" sz="3200" dirty="0" err="1" smtClean="0"/>
              <a:t>dấu</a:t>
            </a:r>
            <a:r>
              <a:rPr lang="en-US" sz="3200" dirty="0" smtClean="0"/>
              <a:t> </a:t>
            </a:r>
            <a:r>
              <a:rPr lang="en-US" sz="3200" dirty="0" err="1" smtClean="0"/>
              <a:t>của</a:t>
            </a:r>
            <a:r>
              <a:rPr lang="en-US" sz="3200" dirty="0" smtClean="0"/>
              <a:t> </a:t>
            </a:r>
            <a:r>
              <a:rPr lang="en-US" sz="3200" dirty="0" err="1" smtClean="0"/>
              <a:t>chiến</a:t>
            </a:r>
            <a:r>
              <a:rPr lang="en-US" sz="3200" dirty="0" smtClean="0"/>
              <a:t> </a:t>
            </a:r>
            <a:r>
              <a:rPr lang="en-US" sz="3200" dirty="0" err="1" smtClean="0"/>
              <a:t>lược</a:t>
            </a:r>
            <a:r>
              <a:rPr lang="en-US" sz="3200" dirty="0" smtClean="0"/>
              <a:t> </a:t>
            </a:r>
            <a:r>
              <a:rPr lang="en-US" sz="3200" dirty="0" err="1" smtClean="0"/>
              <a:t>bảo</a:t>
            </a:r>
            <a:r>
              <a:rPr lang="en-US" sz="3200" dirty="0" smtClean="0"/>
              <a:t> </a:t>
            </a:r>
            <a:r>
              <a:rPr lang="en-US" sz="3200" dirty="0" err="1" smtClean="0"/>
              <a:t>vệ</a:t>
            </a:r>
            <a:r>
              <a:rPr lang="en-US" sz="3200" dirty="0" smtClean="0"/>
              <a:t> </a:t>
            </a:r>
            <a:r>
              <a:rPr lang="en-US" sz="3200" dirty="0" err="1" smtClean="0"/>
              <a:t>phổi</a:t>
            </a:r>
            <a:endParaRPr lang="en-US" sz="3200" dirty="0" smtClean="0"/>
          </a:p>
          <a:p>
            <a:pPr marL="514350" indent="-514350">
              <a:buFont typeface="+mj-lt"/>
              <a:buAutoNum type="arabicPeriod"/>
            </a:pPr>
            <a:endParaRPr lang="en-US" sz="3200" dirty="0" smtClean="0"/>
          </a:p>
          <a:p>
            <a:pPr marL="514350" indent="-514350">
              <a:buFont typeface="+mj-lt"/>
              <a:buAutoNum type="arabicPeriod"/>
            </a:pPr>
            <a:r>
              <a:rPr lang="en-US" sz="3200" dirty="0" err="1" smtClean="0"/>
              <a:t>Cơ</a:t>
            </a:r>
            <a:r>
              <a:rPr lang="en-US" sz="3200" dirty="0" smtClean="0"/>
              <a:t> </a:t>
            </a:r>
            <a:r>
              <a:rPr lang="en-US" sz="3200" dirty="0" err="1" smtClean="0"/>
              <a:t>sở</a:t>
            </a:r>
            <a:r>
              <a:rPr lang="en-US" sz="3200" dirty="0" smtClean="0"/>
              <a:t> </a:t>
            </a:r>
            <a:r>
              <a:rPr lang="en-US" sz="3200" dirty="0" err="1" smtClean="0"/>
              <a:t>bằng</a:t>
            </a:r>
            <a:r>
              <a:rPr lang="en-US" sz="3200" dirty="0" smtClean="0"/>
              <a:t> </a:t>
            </a:r>
            <a:r>
              <a:rPr lang="en-US" sz="3200" dirty="0" err="1" smtClean="0"/>
              <a:t>chứng</a:t>
            </a:r>
            <a:r>
              <a:rPr lang="en-US" sz="3200" dirty="0" smtClean="0"/>
              <a:t> </a:t>
            </a:r>
            <a:r>
              <a:rPr lang="en-US" sz="3200" dirty="0" err="1" smtClean="0"/>
              <a:t>của</a:t>
            </a:r>
            <a:r>
              <a:rPr lang="en-US" sz="3200" dirty="0" smtClean="0"/>
              <a:t> </a:t>
            </a:r>
            <a:r>
              <a:rPr lang="en-US" sz="3200" dirty="0" err="1" smtClean="0"/>
              <a:t>Vt</a:t>
            </a:r>
            <a:r>
              <a:rPr lang="en-US" sz="3200" dirty="0" smtClean="0"/>
              <a:t> </a:t>
            </a:r>
            <a:r>
              <a:rPr lang="en-US" sz="3200" dirty="0" err="1" smtClean="0"/>
              <a:t>thấp</a:t>
            </a:r>
            <a:r>
              <a:rPr lang="en-US" sz="3200" dirty="0" smtClean="0"/>
              <a:t> </a:t>
            </a:r>
            <a:r>
              <a:rPr lang="en-US" sz="3200" dirty="0" err="1" smtClean="0"/>
              <a:t>trên</a:t>
            </a:r>
            <a:r>
              <a:rPr lang="en-US" sz="3200" dirty="0" smtClean="0"/>
              <a:t> </a:t>
            </a:r>
            <a:r>
              <a:rPr lang="en-US" sz="3200" dirty="0" err="1" smtClean="0"/>
              <a:t>bệnh</a:t>
            </a:r>
            <a:r>
              <a:rPr lang="en-US" sz="3200" dirty="0" smtClean="0"/>
              <a:t> </a:t>
            </a:r>
            <a:r>
              <a:rPr lang="en-US" sz="3200" dirty="0" err="1" smtClean="0"/>
              <a:t>nhân</a:t>
            </a:r>
            <a:r>
              <a:rPr lang="en-US" sz="3200" dirty="0" smtClean="0"/>
              <a:t> </a:t>
            </a:r>
            <a:r>
              <a:rPr lang="en-US" sz="3200" dirty="0" err="1" smtClean="0"/>
              <a:t>không</a:t>
            </a:r>
            <a:r>
              <a:rPr lang="en-US" sz="3200" dirty="0" smtClean="0"/>
              <a:t> </a:t>
            </a:r>
            <a:r>
              <a:rPr lang="en-US" sz="3200" dirty="0" err="1" smtClean="0"/>
              <a:t>có</a:t>
            </a:r>
            <a:r>
              <a:rPr lang="en-US" sz="3200" dirty="0" smtClean="0"/>
              <a:t> ARDS</a:t>
            </a:r>
          </a:p>
        </p:txBody>
      </p:sp>
    </p:spTree>
    <p:extLst>
      <p:ext uri="{BB962C8B-B14F-4D97-AF65-F5344CB8AC3E}">
        <p14:creationId xmlns:p14="http://schemas.microsoft.com/office/powerpoint/2010/main" xmlns="" val="3748728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 y="10179"/>
            <a:ext cx="12192000" cy="3370856"/>
          </a:xfrm>
          <a:prstGeom prst="rect">
            <a:avLst/>
          </a:prstGeom>
        </p:spPr>
      </p:pic>
      <p:pic>
        <p:nvPicPr>
          <p:cNvPr id="3" name="図 2"/>
          <p:cNvPicPr>
            <a:picLocks noChangeAspect="1"/>
          </p:cNvPicPr>
          <p:nvPr/>
        </p:nvPicPr>
        <p:blipFill>
          <a:blip r:embed="rId3"/>
          <a:stretch>
            <a:fillRect/>
          </a:stretch>
        </p:blipFill>
        <p:spPr>
          <a:xfrm>
            <a:off x="282838" y="412375"/>
            <a:ext cx="6611055" cy="5710518"/>
          </a:xfrm>
          <a:prstGeom prst="rect">
            <a:avLst/>
          </a:prstGeom>
        </p:spPr>
      </p:pic>
      <p:pic>
        <p:nvPicPr>
          <p:cNvPr id="4" name="図 3"/>
          <p:cNvPicPr>
            <a:picLocks noChangeAspect="1"/>
          </p:cNvPicPr>
          <p:nvPr/>
        </p:nvPicPr>
        <p:blipFill>
          <a:blip r:embed="rId4"/>
          <a:stretch>
            <a:fillRect/>
          </a:stretch>
        </p:blipFill>
        <p:spPr>
          <a:xfrm>
            <a:off x="7156648" y="412375"/>
            <a:ext cx="4852590" cy="5710518"/>
          </a:xfrm>
          <a:prstGeom prst="rect">
            <a:avLst/>
          </a:prstGeom>
        </p:spPr>
      </p:pic>
    </p:spTree>
    <p:extLst>
      <p:ext uri="{BB962C8B-B14F-4D97-AF65-F5344CB8AC3E}">
        <p14:creationId xmlns:p14="http://schemas.microsoft.com/office/powerpoint/2010/main" xmlns="" val="5603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01637" y="1"/>
            <a:ext cx="5277895" cy="6858000"/>
          </a:xfrm>
          <a:prstGeom prst="rect">
            <a:avLst/>
          </a:prstGeom>
        </p:spPr>
      </p:pic>
      <p:pic>
        <p:nvPicPr>
          <p:cNvPr id="3" name="図 2"/>
          <p:cNvPicPr>
            <a:picLocks noChangeAspect="1"/>
          </p:cNvPicPr>
          <p:nvPr/>
        </p:nvPicPr>
        <p:blipFill>
          <a:blip r:embed="rId3"/>
          <a:stretch>
            <a:fillRect/>
          </a:stretch>
        </p:blipFill>
        <p:spPr>
          <a:xfrm>
            <a:off x="401636" y="2604815"/>
            <a:ext cx="11790363" cy="4253185"/>
          </a:xfrm>
          <a:prstGeom prst="rect">
            <a:avLst/>
          </a:prstGeom>
        </p:spPr>
      </p:pic>
    </p:spTree>
    <p:extLst>
      <p:ext uri="{BB962C8B-B14F-4D97-AF65-F5344CB8AC3E}">
        <p14:creationId xmlns:p14="http://schemas.microsoft.com/office/powerpoint/2010/main" xmlns="" val="268484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451473" y="416366"/>
            <a:ext cx="8144810" cy="6262340"/>
          </a:xfrm>
          <a:prstGeom prst="rect">
            <a:avLst/>
          </a:prstGeom>
        </p:spPr>
      </p:pic>
    </p:spTree>
    <p:extLst>
      <p:ext uri="{BB962C8B-B14F-4D97-AF65-F5344CB8AC3E}">
        <p14:creationId xmlns:p14="http://schemas.microsoft.com/office/powerpoint/2010/main" xmlns="" val="2368833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3316" y="1374176"/>
            <a:ext cx="11839388" cy="4975824"/>
          </a:xfrm>
          <a:prstGeom prst="rect">
            <a:avLst/>
          </a:prstGeom>
        </p:spPr>
      </p:pic>
    </p:spTree>
    <p:extLst>
      <p:ext uri="{BB962C8B-B14F-4D97-AF65-F5344CB8AC3E}">
        <p14:creationId xmlns:p14="http://schemas.microsoft.com/office/powerpoint/2010/main" xmlns="" val="631327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9644" y="1002426"/>
            <a:ext cx="12012707" cy="4382373"/>
          </a:xfrm>
          <a:prstGeom prst="rect">
            <a:avLst/>
          </a:prstGeom>
        </p:spPr>
      </p:pic>
    </p:spTree>
    <p:extLst>
      <p:ext uri="{BB962C8B-B14F-4D97-AF65-F5344CB8AC3E}">
        <p14:creationId xmlns:p14="http://schemas.microsoft.com/office/powerpoint/2010/main" xmlns="" val="3897925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22550" y="251012"/>
            <a:ext cx="2597649" cy="6454588"/>
          </a:xfrm>
          <a:prstGeom prst="rect">
            <a:avLst/>
          </a:prstGeom>
        </p:spPr>
      </p:pic>
      <p:pic>
        <p:nvPicPr>
          <p:cNvPr id="3" name="図 2"/>
          <p:cNvPicPr>
            <a:picLocks noChangeAspect="1"/>
          </p:cNvPicPr>
          <p:nvPr/>
        </p:nvPicPr>
        <p:blipFill>
          <a:blip r:embed="rId3"/>
          <a:stretch>
            <a:fillRect/>
          </a:stretch>
        </p:blipFill>
        <p:spPr>
          <a:xfrm>
            <a:off x="4906256" y="251012"/>
            <a:ext cx="6453601" cy="6454588"/>
          </a:xfrm>
          <a:prstGeom prst="rect">
            <a:avLst/>
          </a:prstGeom>
        </p:spPr>
      </p:pic>
    </p:spTree>
    <p:extLst>
      <p:ext uri="{BB962C8B-B14F-4D97-AF65-F5344CB8AC3E}">
        <p14:creationId xmlns:p14="http://schemas.microsoft.com/office/powerpoint/2010/main" xmlns="" val="2133637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917462" y="240614"/>
            <a:ext cx="4389645" cy="2958003"/>
          </a:xfrm>
          <a:prstGeom prst="rect">
            <a:avLst/>
          </a:prstGeom>
        </p:spPr>
      </p:pic>
      <p:pic>
        <p:nvPicPr>
          <p:cNvPr id="3" name="図 2"/>
          <p:cNvPicPr>
            <a:picLocks noChangeAspect="1"/>
          </p:cNvPicPr>
          <p:nvPr/>
        </p:nvPicPr>
        <p:blipFill>
          <a:blip r:embed="rId4"/>
          <a:stretch>
            <a:fillRect/>
          </a:stretch>
        </p:blipFill>
        <p:spPr>
          <a:xfrm>
            <a:off x="5952564" y="305277"/>
            <a:ext cx="4410635" cy="2828675"/>
          </a:xfrm>
          <a:prstGeom prst="rect">
            <a:avLst/>
          </a:prstGeom>
        </p:spPr>
      </p:pic>
      <p:pic>
        <p:nvPicPr>
          <p:cNvPr id="4" name="図 3"/>
          <p:cNvPicPr>
            <a:picLocks noChangeAspect="1"/>
          </p:cNvPicPr>
          <p:nvPr/>
        </p:nvPicPr>
        <p:blipFill>
          <a:blip r:embed="rId5"/>
          <a:stretch>
            <a:fillRect/>
          </a:stretch>
        </p:blipFill>
        <p:spPr>
          <a:xfrm>
            <a:off x="1042968" y="3498827"/>
            <a:ext cx="4389645" cy="3085780"/>
          </a:xfrm>
          <a:prstGeom prst="rect">
            <a:avLst/>
          </a:prstGeom>
        </p:spPr>
      </p:pic>
      <p:pic>
        <p:nvPicPr>
          <p:cNvPr id="5" name="図 4"/>
          <p:cNvPicPr>
            <a:picLocks noChangeAspect="1"/>
          </p:cNvPicPr>
          <p:nvPr/>
        </p:nvPicPr>
        <p:blipFill>
          <a:blip r:embed="rId6"/>
          <a:stretch>
            <a:fillRect/>
          </a:stretch>
        </p:blipFill>
        <p:spPr>
          <a:xfrm>
            <a:off x="5952563" y="3595726"/>
            <a:ext cx="4410635" cy="2988881"/>
          </a:xfrm>
          <a:prstGeom prst="rect">
            <a:avLst/>
          </a:prstGeom>
        </p:spPr>
      </p:pic>
    </p:spTree>
    <p:extLst>
      <p:ext uri="{BB962C8B-B14F-4D97-AF65-F5344CB8AC3E}">
        <p14:creationId xmlns:p14="http://schemas.microsoft.com/office/powerpoint/2010/main" xmlns="" val="1524550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15013" y="133675"/>
            <a:ext cx="4649859" cy="3114549"/>
          </a:xfrm>
          <a:prstGeom prst="rect">
            <a:avLst/>
          </a:prstGeom>
        </p:spPr>
      </p:pic>
      <p:pic>
        <p:nvPicPr>
          <p:cNvPr id="3" name="図 2"/>
          <p:cNvPicPr>
            <a:picLocks noChangeAspect="1"/>
          </p:cNvPicPr>
          <p:nvPr/>
        </p:nvPicPr>
        <p:blipFill>
          <a:blip r:embed="rId4"/>
          <a:stretch>
            <a:fillRect/>
          </a:stretch>
        </p:blipFill>
        <p:spPr>
          <a:xfrm>
            <a:off x="6777320" y="133675"/>
            <a:ext cx="4447934" cy="3114549"/>
          </a:xfrm>
          <a:prstGeom prst="rect">
            <a:avLst/>
          </a:prstGeom>
        </p:spPr>
      </p:pic>
      <p:pic>
        <p:nvPicPr>
          <p:cNvPr id="4" name="図 3"/>
          <p:cNvPicPr>
            <a:picLocks noChangeAspect="1"/>
          </p:cNvPicPr>
          <p:nvPr/>
        </p:nvPicPr>
        <p:blipFill>
          <a:blip r:embed="rId5"/>
          <a:stretch>
            <a:fillRect/>
          </a:stretch>
        </p:blipFill>
        <p:spPr>
          <a:xfrm>
            <a:off x="1015013" y="3429000"/>
            <a:ext cx="4794116" cy="3186476"/>
          </a:xfrm>
          <a:prstGeom prst="rect">
            <a:avLst/>
          </a:prstGeom>
        </p:spPr>
      </p:pic>
      <p:pic>
        <p:nvPicPr>
          <p:cNvPr id="5" name="図 4"/>
          <p:cNvPicPr>
            <a:picLocks noChangeAspect="1"/>
          </p:cNvPicPr>
          <p:nvPr/>
        </p:nvPicPr>
        <p:blipFill>
          <a:blip r:embed="rId6"/>
          <a:stretch>
            <a:fillRect/>
          </a:stretch>
        </p:blipFill>
        <p:spPr>
          <a:xfrm>
            <a:off x="6777319" y="3429000"/>
            <a:ext cx="4634449" cy="3079222"/>
          </a:xfrm>
          <a:prstGeom prst="rect">
            <a:avLst/>
          </a:prstGeom>
        </p:spPr>
      </p:pic>
    </p:spTree>
    <p:extLst>
      <p:ext uri="{BB962C8B-B14F-4D97-AF65-F5344CB8AC3E}">
        <p14:creationId xmlns:p14="http://schemas.microsoft.com/office/powerpoint/2010/main" xmlns="" val="2391305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914847" y="177216"/>
            <a:ext cx="4544044" cy="3103660"/>
          </a:xfrm>
          <a:prstGeom prst="rect">
            <a:avLst/>
          </a:prstGeom>
        </p:spPr>
      </p:pic>
      <p:pic>
        <p:nvPicPr>
          <p:cNvPr id="3" name="図 2"/>
          <p:cNvPicPr>
            <a:picLocks noChangeAspect="1"/>
          </p:cNvPicPr>
          <p:nvPr/>
        </p:nvPicPr>
        <p:blipFill>
          <a:blip r:embed="rId4"/>
          <a:stretch>
            <a:fillRect/>
          </a:stretch>
        </p:blipFill>
        <p:spPr>
          <a:xfrm>
            <a:off x="914847" y="3572314"/>
            <a:ext cx="4779333" cy="3078649"/>
          </a:xfrm>
          <a:prstGeom prst="rect">
            <a:avLst/>
          </a:prstGeom>
        </p:spPr>
      </p:pic>
      <p:pic>
        <p:nvPicPr>
          <p:cNvPr id="4" name="図 3"/>
          <p:cNvPicPr>
            <a:picLocks noChangeAspect="1"/>
          </p:cNvPicPr>
          <p:nvPr/>
        </p:nvPicPr>
        <p:blipFill>
          <a:blip r:embed="rId5"/>
          <a:stretch>
            <a:fillRect/>
          </a:stretch>
        </p:blipFill>
        <p:spPr>
          <a:xfrm>
            <a:off x="6884893" y="177216"/>
            <a:ext cx="4554071" cy="3132554"/>
          </a:xfrm>
          <a:prstGeom prst="rect">
            <a:avLst/>
          </a:prstGeom>
        </p:spPr>
      </p:pic>
      <p:pic>
        <p:nvPicPr>
          <p:cNvPr id="5" name="図 4"/>
          <p:cNvPicPr>
            <a:picLocks noChangeAspect="1"/>
          </p:cNvPicPr>
          <p:nvPr/>
        </p:nvPicPr>
        <p:blipFill>
          <a:blip r:embed="rId6"/>
          <a:stretch>
            <a:fillRect/>
          </a:stretch>
        </p:blipFill>
        <p:spPr>
          <a:xfrm>
            <a:off x="7005192" y="3572314"/>
            <a:ext cx="4433772" cy="3026601"/>
          </a:xfrm>
          <a:prstGeom prst="rect">
            <a:avLst/>
          </a:prstGeom>
        </p:spPr>
      </p:pic>
    </p:spTree>
    <p:extLst>
      <p:ext uri="{BB962C8B-B14F-4D97-AF65-F5344CB8AC3E}">
        <p14:creationId xmlns:p14="http://schemas.microsoft.com/office/powerpoint/2010/main" xmlns="" val="4085245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79294" y="1777948"/>
            <a:ext cx="5947489" cy="4280394"/>
          </a:xfrm>
          <a:prstGeom prst="rect">
            <a:avLst/>
          </a:prstGeom>
        </p:spPr>
      </p:pic>
      <p:pic>
        <p:nvPicPr>
          <p:cNvPr id="3" name="図 2"/>
          <p:cNvPicPr>
            <a:picLocks noChangeAspect="1"/>
          </p:cNvPicPr>
          <p:nvPr/>
        </p:nvPicPr>
        <p:blipFill>
          <a:blip r:embed="rId4"/>
          <a:stretch>
            <a:fillRect/>
          </a:stretch>
        </p:blipFill>
        <p:spPr>
          <a:xfrm>
            <a:off x="6218915" y="1777948"/>
            <a:ext cx="5930386" cy="4178691"/>
          </a:xfrm>
          <a:prstGeom prst="rect">
            <a:avLst/>
          </a:prstGeom>
        </p:spPr>
      </p:pic>
    </p:spTree>
    <p:extLst>
      <p:ext uri="{BB962C8B-B14F-4D97-AF65-F5344CB8AC3E}">
        <p14:creationId xmlns:p14="http://schemas.microsoft.com/office/powerpoint/2010/main" xmlns="" val="3731279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normAutofit/>
          </a:bodyPr>
          <a:lstStyle/>
          <a:p>
            <a:r>
              <a:rPr lang="en-US" b="1" dirty="0" err="1" smtClean="0"/>
              <a:t>Thể</a:t>
            </a:r>
            <a:r>
              <a:rPr lang="en-US" b="1" dirty="0" smtClean="0"/>
              <a:t> </a:t>
            </a:r>
            <a:r>
              <a:rPr lang="en-US" b="1" dirty="0" err="1" smtClean="0"/>
              <a:t>tích</a:t>
            </a:r>
            <a:r>
              <a:rPr lang="en-US" b="1" dirty="0" smtClean="0"/>
              <a:t> </a:t>
            </a:r>
            <a:r>
              <a:rPr lang="en-US" b="1" dirty="0" err="1" smtClean="0"/>
              <a:t>lưu</a:t>
            </a:r>
            <a:r>
              <a:rPr lang="en-US" b="1" dirty="0" smtClean="0"/>
              <a:t> </a:t>
            </a:r>
            <a:r>
              <a:rPr lang="en-US" b="1" dirty="0" err="1" smtClean="0"/>
              <a:t>thông</a:t>
            </a:r>
            <a:r>
              <a:rPr lang="en-US" b="1" dirty="0" smtClean="0"/>
              <a:t> </a:t>
            </a:r>
            <a:r>
              <a:rPr lang="en-US" b="1" dirty="0" err="1" smtClean="0"/>
              <a:t>thấp</a:t>
            </a:r>
            <a:r>
              <a:rPr lang="en-US" b="1" dirty="0" smtClean="0"/>
              <a:t> </a:t>
            </a:r>
            <a:r>
              <a:rPr lang="en-US" b="1" dirty="0" err="1" smtClean="0"/>
              <a:t>là</a:t>
            </a:r>
            <a:r>
              <a:rPr lang="en-US" b="1" dirty="0" smtClean="0"/>
              <a:t> </a:t>
            </a:r>
            <a:r>
              <a:rPr lang="en-US" b="1" dirty="0" err="1" smtClean="0"/>
              <a:t>chỉ</a:t>
            </a:r>
            <a:r>
              <a:rPr lang="en-US" b="1" dirty="0" smtClean="0"/>
              <a:t> </a:t>
            </a:r>
            <a:r>
              <a:rPr lang="en-US" b="1" dirty="0" err="1" smtClean="0"/>
              <a:t>dấu</a:t>
            </a:r>
            <a:r>
              <a:rPr lang="en-US" b="1" dirty="0" smtClean="0"/>
              <a:t> </a:t>
            </a:r>
            <a:r>
              <a:rPr lang="en-US" b="1" dirty="0" err="1" smtClean="0"/>
              <a:t>của</a:t>
            </a:r>
            <a:r>
              <a:rPr lang="en-US" b="1" dirty="0" smtClean="0"/>
              <a:t> </a:t>
            </a:r>
            <a:r>
              <a:rPr lang="en-US" b="1" dirty="0" err="1" smtClean="0"/>
              <a:t>chiến</a:t>
            </a:r>
            <a:r>
              <a:rPr lang="en-US" b="1" dirty="0" smtClean="0"/>
              <a:t> </a:t>
            </a:r>
            <a:r>
              <a:rPr lang="en-US" b="1" dirty="0" err="1" smtClean="0"/>
              <a:t>lược</a:t>
            </a:r>
            <a:r>
              <a:rPr lang="en-US" b="1" dirty="0" smtClean="0"/>
              <a:t> </a:t>
            </a:r>
            <a:r>
              <a:rPr lang="en-US" b="1" dirty="0" err="1" smtClean="0"/>
              <a:t>bảo</a:t>
            </a:r>
            <a:r>
              <a:rPr lang="en-US" b="1" dirty="0" smtClean="0"/>
              <a:t> </a:t>
            </a:r>
            <a:r>
              <a:rPr lang="en-US" b="1" dirty="0" err="1" smtClean="0"/>
              <a:t>vệ</a:t>
            </a:r>
            <a:r>
              <a:rPr lang="en-US" b="1" dirty="0" smtClean="0"/>
              <a:t> </a:t>
            </a:r>
            <a:r>
              <a:rPr lang="en-US" b="1" dirty="0" err="1" smtClean="0"/>
              <a:t>phổi</a:t>
            </a:r>
            <a:endParaRPr lang="en-US" altLang="en-US" b="1" dirty="0" smtClean="0">
              <a:latin typeface="Times New Roman" panose="02020603050405020304" pitchFamily="18" charset="0"/>
              <a:cs typeface="Times New Roman" panose="02020603050405020304" pitchFamily="18"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69459" y="1922840"/>
            <a:ext cx="7404846" cy="4843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48897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b="1" dirty="0" err="1" smtClean="0"/>
              <a:t>Khuyến</a:t>
            </a:r>
            <a:r>
              <a:rPr lang="en-US" b="1" dirty="0" smtClean="0"/>
              <a:t> </a:t>
            </a:r>
            <a:r>
              <a:rPr lang="en-US" b="1" dirty="0" err="1" smtClean="0"/>
              <a:t>cáo</a:t>
            </a:r>
            <a:endParaRPr lang="en-US" b="1" dirty="0"/>
          </a:p>
        </p:txBody>
      </p:sp>
      <p:sp>
        <p:nvSpPr>
          <p:cNvPr id="3" name="コンテンツ プレースホルダー 2"/>
          <p:cNvSpPr>
            <a:spLocks noGrp="1"/>
          </p:cNvSpPr>
          <p:nvPr>
            <p:ph idx="1"/>
          </p:nvPr>
        </p:nvSpPr>
        <p:spPr/>
        <p:txBody>
          <a:bodyPr>
            <a:normAutofit/>
          </a:bodyPr>
          <a:lstStyle/>
          <a:p>
            <a:r>
              <a:rPr lang="en-US" sz="3200" dirty="0" err="1" smtClean="0"/>
              <a:t>Thể</a:t>
            </a:r>
            <a:r>
              <a:rPr lang="en-US" sz="3200" dirty="0" smtClean="0"/>
              <a:t> </a:t>
            </a:r>
            <a:r>
              <a:rPr lang="en-US" sz="3200" dirty="0" err="1" smtClean="0"/>
              <a:t>tích</a:t>
            </a:r>
            <a:r>
              <a:rPr lang="en-US" sz="3200" dirty="0" smtClean="0"/>
              <a:t> </a:t>
            </a:r>
            <a:r>
              <a:rPr lang="en-US" sz="3200" dirty="0" err="1" smtClean="0"/>
              <a:t>lưu</a:t>
            </a:r>
            <a:r>
              <a:rPr lang="en-US" sz="3200" dirty="0" smtClean="0"/>
              <a:t> </a:t>
            </a:r>
            <a:r>
              <a:rPr lang="en-US" sz="3200" dirty="0" err="1" smtClean="0"/>
              <a:t>thông</a:t>
            </a:r>
            <a:r>
              <a:rPr lang="en-US" sz="3200" dirty="0" smtClean="0"/>
              <a:t> </a:t>
            </a:r>
            <a:r>
              <a:rPr lang="en-US" sz="3200" dirty="0" err="1" smtClean="0"/>
              <a:t>thấp</a:t>
            </a:r>
            <a:r>
              <a:rPr lang="en-US" sz="3200" dirty="0" smtClean="0"/>
              <a:t> 6-8 ml/kg IBW</a:t>
            </a:r>
          </a:p>
          <a:p>
            <a:r>
              <a:rPr lang="en-US" sz="3200" dirty="0" err="1" smtClean="0"/>
              <a:t>Áp</a:t>
            </a:r>
            <a:r>
              <a:rPr lang="en-US" sz="3200" dirty="0" smtClean="0"/>
              <a:t> </a:t>
            </a:r>
            <a:r>
              <a:rPr lang="en-US" sz="3200" dirty="0" err="1" smtClean="0"/>
              <a:t>lực</a:t>
            </a:r>
            <a:r>
              <a:rPr lang="en-US" sz="3200" dirty="0" smtClean="0"/>
              <a:t> </a:t>
            </a:r>
            <a:r>
              <a:rPr lang="en-US" sz="3200" dirty="0" err="1" smtClean="0"/>
              <a:t>cao</a:t>
            </a:r>
            <a:r>
              <a:rPr lang="en-US" sz="3200" dirty="0" smtClean="0"/>
              <a:t> </a:t>
            </a:r>
            <a:r>
              <a:rPr lang="en-US" sz="3200" dirty="0" err="1" smtClean="0"/>
              <a:t>nguyên</a:t>
            </a:r>
            <a:r>
              <a:rPr lang="en-US" sz="3200" dirty="0" smtClean="0"/>
              <a:t> </a:t>
            </a:r>
            <a:r>
              <a:rPr lang="en-US" sz="3200" dirty="0" err="1" smtClean="0"/>
              <a:t>mức</a:t>
            </a:r>
            <a:r>
              <a:rPr lang="en-US" sz="3200" dirty="0" smtClean="0"/>
              <a:t> </a:t>
            </a:r>
            <a:r>
              <a:rPr lang="en-US" sz="3200" dirty="0" err="1" smtClean="0"/>
              <a:t>thấp</a:t>
            </a:r>
            <a:r>
              <a:rPr lang="en-US" sz="3200" dirty="0" smtClean="0"/>
              <a:t> </a:t>
            </a:r>
            <a:r>
              <a:rPr lang="en-US" sz="3200" dirty="0" err="1" smtClean="0"/>
              <a:t>nhất</a:t>
            </a:r>
            <a:endParaRPr lang="en-US" sz="3200" dirty="0" smtClean="0"/>
          </a:p>
          <a:p>
            <a:r>
              <a:rPr lang="en-US" sz="3200" dirty="0" smtClean="0"/>
              <a:t>PEEP 5 cmH2O </a:t>
            </a:r>
            <a:r>
              <a:rPr lang="en-US" sz="3200" dirty="0" err="1" smtClean="0"/>
              <a:t>và</a:t>
            </a:r>
            <a:r>
              <a:rPr lang="en-US" sz="3200" dirty="0" smtClean="0"/>
              <a:t> </a:t>
            </a:r>
            <a:r>
              <a:rPr lang="en-US" sz="3200" dirty="0" err="1" smtClean="0"/>
              <a:t>nên</a:t>
            </a:r>
            <a:r>
              <a:rPr lang="en-US" sz="3200" dirty="0" smtClean="0"/>
              <a:t> </a:t>
            </a:r>
            <a:r>
              <a:rPr lang="en-US" sz="3200" dirty="0" err="1" smtClean="0"/>
              <a:t>tăng</a:t>
            </a:r>
            <a:r>
              <a:rPr lang="en-US" sz="3200" dirty="0" smtClean="0"/>
              <a:t> </a:t>
            </a:r>
            <a:r>
              <a:rPr lang="en-US" sz="3200" dirty="0" err="1" smtClean="0"/>
              <a:t>trên</a:t>
            </a:r>
            <a:r>
              <a:rPr lang="en-US" sz="3200" dirty="0" smtClean="0"/>
              <a:t> </a:t>
            </a:r>
            <a:r>
              <a:rPr lang="en-US" sz="3200" dirty="0" err="1" smtClean="0"/>
              <a:t>bệnh</a:t>
            </a:r>
            <a:r>
              <a:rPr lang="en-US" sz="3200" dirty="0" smtClean="0"/>
              <a:t> </a:t>
            </a:r>
            <a:r>
              <a:rPr lang="en-US" sz="3200" dirty="0" err="1" smtClean="0"/>
              <a:t>nhân</a:t>
            </a:r>
            <a:r>
              <a:rPr lang="en-US" sz="3200" dirty="0" smtClean="0"/>
              <a:t> </a:t>
            </a:r>
            <a:r>
              <a:rPr lang="en-US" sz="3200" dirty="0" err="1" smtClean="0"/>
              <a:t>béo</a:t>
            </a:r>
            <a:r>
              <a:rPr lang="en-US" sz="3200" dirty="0" smtClean="0"/>
              <a:t> </a:t>
            </a:r>
            <a:r>
              <a:rPr lang="en-US" sz="3200" dirty="0" err="1" smtClean="0"/>
              <a:t>phì</a:t>
            </a:r>
            <a:r>
              <a:rPr lang="en-US" sz="3200" dirty="0" smtClean="0"/>
              <a:t>, </a:t>
            </a:r>
            <a:r>
              <a:rPr lang="en-US" sz="3200" dirty="0" err="1" smtClean="0"/>
              <a:t>tăng</a:t>
            </a:r>
            <a:r>
              <a:rPr lang="en-US" sz="3200" dirty="0" smtClean="0"/>
              <a:t> </a:t>
            </a:r>
            <a:r>
              <a:rPr lang="en-US" sz="3200" dirty="0" err="1" smtClean="0"/>
              <a:t>áp</a:t>
            </a:r>
            <a:r>
              <a:rPr lang="en-US" sz="3200" dirty="0" smtClean="0"/>
              <a:t> </a:t>
            </a:r>
            <a:r>
              <a:rPr lang="en-US" sz="3200" dirty="0" err="1" smtClean="0"/>
              <a:t>lực</a:t>
            </a:r>
            <a:r>
              <a:rPr lang="en-US" sz="3200" dirty="0" smtClean="0"/>
              <a:t> ổ </a:t>
            </a:r>
            <a:r>
              <a:rPr lang="en-US" sz="3200" dirty="0" err="1" smtClean="0"/>
              <a:t>bụng</a:t>
            </a:r>
            <a:endParaRPr lang="en-US" sz="3200" dirty="0" smtClean="0"/>
          </a:p>
          <a:p>
            <a:r>
              <a:rPr lang="en-US" sz="3200" dirty="0" err="1" smtClean="0"/>
              <a:t>Không</a:t>
            </a:r>
            <a:r>
              <a:rPr lang="en-US" sz="3200" dirty="0" smtClean="0"/>
              <a:t> </a:t>
            </a:r>
            <a:r>
              <a:rPr lang="en-US" sz="3200" dirty="0" err="1" smtClean="0"/>
              <a:t>nên</a:t>
            </a:r>
            <a:r>
              <a:rPr lang="en-US" sz="3200" dirty="0" smtClean="0"/>
              <a:t> </a:t>
            </a:r>
            <a:r>
              <a:rPr lang="en-US" sz="3200" dirty="0" err="1" smtClean="0"/>
              <a:t>tiến</a:t>
            </a:r>
            <a:r>
              <a:rPr lang="en-US" sz="3200" dirty="0" smtClean="0"/>
              <a:t> </a:t>
            </a:r>
            <a:r>
              <a:rPr lang="en-US" sz="3200" dirty="0" err="1" smtClean="0"/>
              <a:t>hành</a:t>
            </a:r>
            <a:r>
              <a:rPr lang="en-US" sz="3200" dirty="0" smtClean="0"/>
              <a:t> </a:t>
            </a:r>
            <a:r>
              <a:rPr lang="en-US" sz="3200" dirty="0" err="1" smtClean="0"/>
              <a:t>huy</a:t>
            </a:r>
            <a:r>
              <a:rPr lang="en-US" sz="3200" dirty="0" smtClean="0"/>
              <a:t> </a:t>
            </a:r>
            <a:r>
              <a:rPr lang="en-US" sz="3200" dirty="0" err="1" smtClean="0"/>
              <a:t>động</a:t>
            </a:r>
            <a:r>
              <a:rPr lang="en-US" sz="3200" dirty="0" smtClean="0"/>
              <a:t> </a:t>
            </a:r>
            <a:r>
              <a:rPr lang="en-US" sz="3200" dirty="0" err="1" smtClean="0"/>
              <a:t>phế</a:t>
            </a:r>
            <a:r>
              <a:rPr lang="en-US" sz="3200" dirty="0" smtClean="0"/>
              <a:t> </a:t>
            </a:r>
            <a:r>
              <a:rPr lang="en-US" sz="3200" dirty="0" err="1" smtClean="0"/>
              <a:t>nang</a:t>
            </a:r>
            <a:r>
              <a:rPr lang="en-US" sz="3200" dirty="0" smtClean="0"/>
              <a:t> </a:t>
            </a:r>
            <a:r>
              <a:rPr lang="en-US" sz="3200" dirty="0" err="1" smtClean="0"/>
              <a:t>trên</a:t>
            </a:r>
            <a:r>
              <a:rPr lang="en-US" sz="3200" dirty="0" smtClean="0"/>
              <a:t> </a:t>
            </a:r>
            <a:r>
              <a:rPr lang="en-US" sz="3200" dirty="0" err="1" smtClean="0"/>
              <a:t>phổi</a:t>
            </a:r>
            <a:r>
              <a:rPr lang="en-US" sz="3200" dirty="0" smtClean="0"/>
              <a:t> </a:t>
            </a:r>
            <a:r>
              <a:rPr lang="en-US" sz="3200" dirty="0" err="1" smtClean="0"/>
              <a:t>bình</a:t>
            </a:r>
            <a:r>
              <a:rPr lang="en-US" sz="3200" dirty="0" smtClean="0"/>
              <a:t> </a:t>
            </a:r>
            <a:r>
              <a:rPr lang="en-US" sz="3200" dirty="0" err="1" smtClean="0"/>
              <a:t>thường</a:t>
            </a:r>
            <a:endParaRPr lang="en-US" sz="3200" dirty="0"/>
          </a:p>
        </p:txBody>
      </p:sp>
    </p:spTree>
    <p:extLst>
      <p:ext uri="{BB962C8B-B14F-4D97-AF65-F5344CB8AC3E}">
        <p14:creationId xmlns:p14="http://schemas.microsoft.com/office/powerpoint/2010/main" xmlns="" val="242497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p:txBody>
          <a:bodyPr/>
          <a:lstStyle/>
          <a:p>
            <a:r>
              <a:rPr lang="en-US" b="1" dirty="0" err="1"/>
              <a:t>Thể</a:t>
            </a:r>
            <a:r>
              <a:rPr lang="en-US" b="1" dirty="0"/>
              <a:t> </a:t>
            </a:r>
            <a:r>
              <a:rPr lang="en-US" b="1" dirty="0" err="1"/>
              <a:t>tích</a:t>
            </a:r>
            <a:r>
              <a:rPr lang="en-US" b="1" dirty="0"/>
              <a:t> </a:t>
            </a:r>
            <a:r>
              <a:rPr lang="en-US" b="1" dirty="0" err="1"/>
              <a:t>lưu</a:t>
            </a:r>
            <a:r>
              <a:rPr lang="en-US" b="1" dirty="0"/>
              <a:t> </a:t>
            </a:r>
            <a:r>
              <a:rPr lang="en-US" b="1" dirty="0" err="1"/>
              <a:t>thông</a:t>
            </a:r>
            <a:r>
              <a:rPr lang="en-US" b="1" dirty="0"/>
              <a:t> </a:t>
            </a:r>
            <a:r>
              <a:rPr lang="en-US" b="1" dirty="0" err="1"/>
              <a:t>thấp</a:t>
            </a:r>
            <a:r>
              <a:rPr lang="en-US" b="1" dirty="0"/>
              <a:t> </a:t>
            </a:r>
            <a:r>
              <a:rPr lang="en-US" b="1" dirty="0" err="1"/>
              <a:t>là</a:t>
            </a:r>
            <a:r>
              <a:rPr lang="en-US" b="1" dirty="0"/>
              <a:t> </a:t>
            </a:r>
            <a:r>
              <a:rPr lang="en-US" b="1" dirty="0" err="1"/>
              <a:t>chỉ</a:t>
            </a:r>
            <a:r>
              <a:rPr lang="en-US" b="1" dirty="0"/>
              <a:t> </a:t>
            </a:r>
            <a:r>
              <a:rPr lang="en-US" b="1" dirty="0" err="1"/>
              <a:t>dấu</a:t>
            </a:r>
            <a:r>
              <a:rPr lang="en-US" b="1" dirty="0"/>
              <a:t> </a:t>
            </a:r>
            <a:r>
              <a:rPr lang="en-US" b="1" dirty="0" err="1"/>
              <a:t>của</a:t>
            </a:r>
            <a:r>
              <a:rPr lang="en-US" b="1" dirty="0"/>
              <a:t> </a:t>
            </a:r>
            <a:r>
              <a:rPr lang="en-US" b="1" dirty="0" err="1"/>
              <a:t>chiến</a:t>
            </a:r>
            <a:r>
              <a:rPr lang="en-US" b="1" dirty="0"/>
              <a:t> </a:t>
            </a:r>
            <a:r>
              <a:rPr lang="en-US" b="1" dirty="0" err="1"/>
              <a:t>lược</a:t>
            </a:r>
            <a:r>
              <a:rPr lang="en-US" b="1" dirty="0"/>
              <a:t> </a:t>
            </a:r>
            <a:r>
              <a:rPr lang="en-US" b="1" dirty="0" err="1"/>
              <a:t>bảo</a:t>
            </a:r>
            <a:r>
              <a:rPr lang="en-US" b="1" dirty="0"/>
              <a:t> </a:t>
            </a:r>
            <a:r>
              <a:rPr lang="en-US" b="1" dirty="0" err="1"/>
              <a:t>vệ</a:t>
            </a:r>
            <a:r>
              <a:rPr lang="en-US" b="1" dirty="0"/>
              <a:t> </a:t>
            </a:r>
            <a:r>
              <a:rPr lang="en-US" b="1" dirty="0" err="1"/>
              <a:t>phổi</a:t>
            </a:r>
            <a:endParaRPr lang="en-US" altLang="ja-JP" b="1" dirty="0" smtClean="0">
              <a:latin typeface="Times New Roman" panose="02020603050405020304" pitchFamily="18" charset="0"/>
              <a:cs typeface="Times New Roman" panose="02020603050405020304" pitchFamily="18" charset="0"/>
            </a:endParaRPr>
          </a:p>
        </p:txBody>
      </p:sp>
      <p:pic>
        <p:nvPicPr>
          <p:cNvPr id="36867"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828800" y="1976766"/>
            <a:ext cx="8805722" cy="4723323"/>
          </a:xfrm>
        </p:spPr>
      </p:pic>
      <p:grpSp>
        <p:nvGrpSpPr>
          <p:cNvPr id="3" name="グループ化 2"/>
          <p:cNvGrpSpPr/>
          <p:nvPr/>
        </p:nvGrpSpPr>
        <p:grpSpPr>
          <a:xfrm>
            <a:off x="2886637" y="3433033"/>
            <a:ext cx="6741459" cy="3236710"/>
            <a:chOff x="8462682" y="2761129"/>
            <a:chExt cx="6544235" cy="3370730"/>
          </a:xfrm>
        </p:grpSpPr>
        <p:sp>
          <p:nvSpPr>
            <p:cNvPr id="2" name="正方形/長方形 1"/>
            <p:cNvSpPr/>
            <p:nvPr/>
          </p:nvSpPr>
          <p:spPr>
            <a:xfrm>
              <a:off x="8462682" y="2761129"/>
              <a:ext cx="6544235" cy="3370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8462682" y="3153512"/>
              <a:ext cx="654423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ja-JP" sz="2800" b="1" dirty="0" err="1">
                  <a:solidFill>
                    <a:srgbClr val="FFFF00"/>
                  </a:solidFill>
                  <a:latin typeface="Times New Roman" panose="02020603050405020304" pitchFamily="18" charset="0"/>
                  <a:cs typeface="Arial" panose="020B0604020202020204" pitchFamily="34" charset="0"/>
                </a:rPr>
                <a:t>Vt</a:t>
              </a:r>
              <a:r>
                <a:rPr lang="en-US" altLang="ja-JP" sz="2800" b="1" dirty="0">
                  <a:solidFill>
                    <a:srgbClr val="FFFF00"/>
                  </a:solidFill>
                  <a:latin typeface="Times New Roman" panose="02020603050405020304" pitchFamily="18" charset="0"/>
                  <a:cs typeface="Arial" panose="020B0604020202020204" pitchFamily="34" charset="0"/>
                </a:rPr>
                <a:t> = 6mL/kg </a:t>
              </a:r>
              <a:r>
                <a:rPr lang="en-US" altLang="ja-JP" sz="2800" b="1" dirty="0" err="1">
                  <a:solidFill>
                    <a:srgbClr val="FFFF00"/>
                  </a:solidFill>
                  <a:latin typeface="Times New Roman" panose="02020603050405020304" pitchFamily="18" charset="0"/>
                  <a:cs typeface="Arial" panose="020B0604020202020204" pitchFamily="34" charset="0"/>
                </a:rPr>
                <a:t>cân</a:t>
              </a:r>
              <a:r>
                <a:rPr lang="en-US" altLang="ja-JP" sz="2800" b="1" dirty="0">
                  <a:solidFill>
                    <a:srgbClr val="FFFF00"/>
                  </a:solidFill>
                  <a:latin typeface="Times New Roman" panose="02020603050405020304" pitchFamily="18" charset="0"/>
                  <a:cs typeface="Arial" panose="020B0604020202020204" pitchFamily="34" charset="0"/>
                </a:rPr>
                <a:t> </a:t>
              </a:r>
              <a:r>
                <a:rPr lang="en-US" altLang="ja-JP" sz="2800" b="1" dirty="0" err="1">
                  <a:solidFill>
                    <a:srgbClr val="FFFF00"/>
                  </a:solidFill>
                  <a:latin typeface="Times New Roman" panose="02020603050405020304" pitchFamily="18" charset="0"/>
                  <a:cs typeface="Arial" panose="020B0604020202020204" pitchFamily="34" charset="0"/>
                </a:rPr>
                <a:t>nặng</a:t>
              </a:r>
              <a:r>
                <a:rPr lang="en-US" altLang="ja-JP" sz="2800" b="1" dirty="0">
                  <a:solidFill>
                    <a:srgbClr val="FFFF00"/>
                  </a:solidFill>
                  <a:latin typeface="Times New Roman" panose="02020603050405020304" pitchFamily="18" charset="0"/>
                  <a:cs typeface="Arial" panose="020B0604020202020204" pitchFamily="34" charset="0"/>
                </a:rPr>
                <a:t> </a:t>
              </a:r>
              <a:r>
                <a:rPr lang="en-US" altLang="ja-JP" sz="2800" b="1" dirty="0" err="1">
                  <a:solidFill>
                    <a:srgbClr val="FFFF00"/>
                  </a:solidFill>
                  <a:latin typeface="Times New Roman" panose="02020603050405020304" pitchFamily="18" charset="0"/>
                  <a:cs typeface="Arial" panose="020B0604020202020204" pitchFamily="34" charset="0"/>
                </a:rPr>
                <a:t>lý</a:t>
              </a:r>
              <a:r>
                <a:rPr lang="en-US" altLang="ja-JP" sz="2800" b="1" dirty="0">
                  <a:solidFill>
                    <a:srgbClr val="FFFF00"/>
                  </a:solidFill>
                  <a:latin typeface="Times New Roman" panose="02020603050405020304" pitchFamily="18" charset="0"/>
                  <a:cs typeface="Arial" panose="020B0604020202020204" pitchFamily="34" charset="0"/>
                </a:rPr>
                <a:t> </a:t>
              </a:r>
              <a:r>
                <a:rPr lang="en-US" altLang="ja-JP" sz="2800" b="1" dirty="0" err="1">
                  <a:solidFill>
                    <a:srgbClr val="FFFF00"/>
                  </a:solidFill>
                  <a:latin typeface="Times New Roman" panose="02020603050405020304" pitchFamily="18" charset="0"/>
                  <a:cs typeface="Arial" panose="020B0604020202020204" pitchFamily="34" charset="0"/>
                </a:rPr>
                <a:t>tưởng</a:t>
              </a:r>
              <a:r>
                <a:rPr lang="en-US" altLang="ja-JP" sz="2800" b="1" dirty="0">
                  <a:solidFill>
                    <a:srgbClr val="FFFF00"/>
                  </a:solidFill>
                  <a:latin typeface="Times New Roman" panose="02020603050405020304" pitchFamily="18" charset="0"/>
                  <a:cs typeface="Arial" panose="020B0604020202020204" pitchFamily="34" charset="0"/>
                </a:rPr>
                <a:t> (so </a:t>
              </a:r>
              <a:r>
                <a:rPr lang="en-US" altLang="ja-JP" sz="2800" b="1" dirty="0" err="1">
                  <a:solidFill>
                    <a:srgbClr val="FFFF00"/>
                  </a:solidFill>
                  <a:latin typeface="Times New Roman" panose="02020603050405020304" pitchFamily="18" charset="0"/>
                  <a:cs typeface="Arial" panose="020B0604020202020204" pitchFamily="34" charset="0"/>
                </a:rPr>
                <a:t>với</a:t>
              </a:r>
              <a:r>
                <a:rPr lang="en-US" altLang="ja-JP" sz="2800" b="1" dirty="0">
                  <a:solidFill>
                    <a:srgbClr val="FFFF00"/>
                  </a:solidFill>
                  <a:latin typeface="Times New Roman" panose="02020603050405020304" pitchFamily="18" charset="0"/>
                  <a:cs typeface="Arial" panose="020B0604020202020204" pitchFamily="34" charset="0"/>
                </a:rPr>
                <a:t> 12mL/kg CNLT)</a:t>
              </a:r>
            </a:p>
            <a:p>
              <a:pPr algn="ctr" eaLnBrk="1" hangingPunct="1">
                <a:spcBef>
                  <a:spcPct val="0"/>
                </a:spcBef>
                <a:buFontTx/>
                <a:buNone/>
              </a:pPr>
              <a:r>
                <a:rPr lang="en-US" altLang="ja-JP" sz="2800" b="1" dirty="0">
                  <a:solidFill>
                    <a:srgbClr val="FFFF00"/>
                  </a:solidFill>
                  <a:latin typeface="Times New Roman" panose="02020603050405020304" pitchFamily="18" charset="0"/>
                  <a:cs typeface="Arial" panose="020B0604020202020204" pitchFamily="34" charset="0"/>
                </a:rPr>
                <a:t>AL Plateau &lt;/= </a:t>
              </a:r>
              <a:r>
                <a:rPr lang="en-US" altLang="ja-JP" sz="2800" b="1" dirty="0" smtClean="0">
                  <a:solidFill>
                    <a:srgbClr val="FFFF00"/>
                  </a:solidFill>
                  <a:latin typeface="Times New Roman" panose="02020603050405020304" pitchFamily="18" charset="0"/>
                  <a:cs typeface="Arial" panose="020B0604020202020204" pitchFamily="34" charset="0"/>
                </a:rPr>
                <a:t>30</a:t>
              </a:r>
            </a:p>
            <a:p>
              <a:pPr algn="ctr" eaLnBrk="1" hangingPunct="1">
                <a:spcBef>
                  <a:spcPct val="0"/>
                </a:spcBef>
                <a:buFontTx/>
                <a:buNone/>
              </a:pPr>
              <a:endParaRPr lang="en-US" altLang="ja-JP" sz="2800" b="1" dirty="0">
                <a:solidFill>
                  <a:srgbClr val="FFFF00"/>
                </a:solidFill>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ja-JP" sz="2800" b="1" dirty="0">
                <a:solidFill>
                  <a:srgbClr val="FFFF00"/>
                </a:solidFill>
                <a:latin typeface="Times New Roman" panose="02020603050405020304" pitchFamily="18" charset="0"/>
                <a:cs typeface="Arial" panose="020B0604020202020204" pitchFamily="34" charset="0"/>
              </a:endParaRPr>
            </a:p>
            <a:p>
              <a:pPr algn="ctr" eaLnBrk="1" hangingPunct="1">
                <a:spcBef>
                  <a:spcPct val="0"/>
                </a:spcBef>
                <a:buFontTx/>
                <a:buNone/>
              </a:pPr>
              <a:r>
                <a:rPr lang="en-US" altLang="ja-JP" sz="2800" b="1" dirty="0" err="1">
                  <a:solidFill>
                    <a:srgbClr val="FFFF00"/>
                  </a:solidFill>
                  <a:latin typeface="Times New Roman" panose="02020603050405020304" pitchFamily="18" charset="0"/>
                  <a:cs typeface="Arial" panose="020B0604020202020204" pitchFamily="34" charset="0"/>
                </a:rPr>
                <a:t>Cải</a:t>
              </a:r>
              <a:r>
                <a:rPr lang="en-US" altLang="ja-JP" sz="2800" b="1" dirty="0">
                  <a:solidFill>
                    <a:srgbClr val="FFFF00"/>
                  </a:solidFill>
                  <a:latin typeface="Times New Roman" panose="02020603050405020304" pitchFamily="18" charset="0"/>
                  <a:cs typeface="Arial" panose="020B0604020202020204" pitchFamily="34" charset="0"/>
                </a:rPr>
                <a:t> </a:t>
              </a:r>
              <a:r>
                <a:rPr lang="en-US" altLang="ja-JP" sz="2800" b="1" dirty="0" err="1">
                  <a:solidFill>
                    <a:srgbClr val="FFFF00"/>
                  </a:solidFill>
                  <a:latin typeface="Times New Roman" panose="02020603050405020304" pitchFamily="18" charset="0"/>
                  <a:cs typeface="Arial" panose="020B0604020202020204" pitchFamily="34" charset="0"/>
                </a:rPr>
                <a:t>thiện</a:t>
              </a:r>
              <a:r>
                <a:rPr lang="en-US" altLang="ja-JP" sz="2800" b="1" dirty="0">
                  <a:solidFill>
                    <a:srgbClr val="FFFF00"/>
                  </a:solidFill>
                  <a:latin typeface="Times New Roman" panose="02020603050405020304" pitchFamily="18" charset="0"/>
                  <a:cs typeface="Arial" panose="020B0604020202020204" pitchFamily="34" charset="0"/>
                </a:rPr>
                <a:t> </a:t>
              </a:r>
              <a:r>
                <a:rPr lang="en-US" altLang="ja-JP" sz="2800" b="1" dirty="0" err="1">
                  <a:solidFill>
                    <a:srgbClr val="FFFF00"/>
                  </a:solidFill>
                  <a:latin typeface="Times New Roman" panose="02020603050405020304" pitchFamily="18" charset="0"/>
                  <a:cs typeface="Arial" panose="020B0604020202020204" pitchFamily="34" charset="0"/>
                </a:rPr>
                <a:t>tỷ</a:t>
              </a:r>
              <a:r>
                <a:rPr lang="en-US" altLang="ja-JP" sz="2800" b="1" dirty="0">
                  <a:solidFill>
                    <a:srgbClr val="FFFF00"/>
                  </a:solidFill>
                  <a:latin typeface="Times New Roman" panose="02020603050405020304" pitchFamily="18" charset="0"/>
                  <a:cs typeface="Arial" panose="020B0604020202020204" pitchFamily="34" charset="0"/>
                </a:rPr>
                <a:t> </a:t>
              </a:r>
              <a:r>
                <a:rPr lang="en-US" altLang="ja-JP" sz="2800" b="1" dirty="0" err="1">
                  <a:solidFill>
                    <a:srgbClr val="FFFF00"/>
                  </a:solidFill>
                  <a:latin typeface="Times New Roman" panose="02020603050405020304" pitchFamily="18" charset="0"/>
                  <a:cs typeface="Arial" panose="020B0604020202020204" pitchFamily="34" charset="0"/>
                </a:rPr>
                <a:t>lệ</a:t>
              </a:r>
              <a:r>
                <a:rPr lang="en-US" altLang="ja-JP" sz="2800" b="1" dirty="0">
                  <a:solidFill>
                    <a:srgbClr val="FFFF00"/>
                  </a:solidFill>
                  <a:latin typeface="Times New Roman" panose="02020603050405020304" pitchFamily="18" charset="0"/>
                  <a:cs typeface="Arial" panose="020B0604020202020204" pitchFamily="34" charset="0"/>
                </a:rPr>
                <a:t> TV </a:t>
              </a:r>
              <a:r>
                <a:rPr lang="en-US" altLang="ja-JP" sz="2800" b="1" dirty="0" err="1">
                  <a:solidFill>
                    <a:srgbClr val="FFFF00"/>
                  </a:solidFill>
                  <a:latin typeface="Times New Roman" panose="02020603050405020304" pitchFamily="18" charset="0"/>
                  <a:cs typeface="Arial" panose="020B0604020202020204" pitchFamily="34" charset="0"/>
                </a:rPr>
                <a:t>từ</a:t>
              </a:r>
              <a:r>
                <a:rPr lang="ja-JP" altLang="en-US" sz="2800" b="1" dirty="0">
                  <a:solidFill>
                    <a:srgbClr val="FFFF00"/>
                  </a:solidFill>
                  <a:latin typeface="Times New Roman" panose="02020603050405020304" pitchFamily="18" charset="0"/>
                  <a:cs typeface="Arial" panose="020B0604020202020204" pitchFamily="34" charset="0"/>
                </a:rPr>
                <a:t> </a:t>
              </a:r>
              <a:r>
                <a:rPr lang="en-US" altLang="ja-JP" sz="2800" b="1" dirty="0">
                  <a:solidFill>
                    <a:srgbClr val="FFFF00"/>
                  </a:solidFill>
                  <a:latin typeface="Times New Roman" panose="02020603050405020304" pitchFamily="18" charset="0"/>
                  <a:cs typeface="Arial" panose="020B0604020202020204" pitchFamily="34" charset="0"/>
                </a:rPr>
                <a:t>39.8% </a:t>
              </a:r>
              <a:r>
                <a:rPr lang="en-US" altLang="ja-JP" sz="2800" b="1" dirty="0" err="1">
                  <a:solidFill>
                    <a:srgbClr val="FFFF00"/>
                  </a:solidFill>
                  <a:latin typeface="Times New Roman" panose="02020603050405020304" pitchFamily="18" charset="0"/>
                  <a:cs typeface="Arial" panose="020B0604020202020204" pitchFamily="34" charset="0"/>
                </a:rPr>
                <a:t>xuống</a:t>
              </a:r>
              <a:r>
                <a:rPr lang="en-US" altLang="ja-JP" sz="2800" b="1" dirty="0">
                  <a:solidFill>
                    <a:srgbClr val="FFFF00"/>
                  </a:solidFill>
                  <a:latin typeface="Times New Roman" panose="02020603050405020304" pitchFamily="18" charset="0"/>
                  <a:cs typeface="Arial" panose="020B0604020202020204" pitchFamily="34" charset="0"/>
                </a:rPr>
                <a:t> 31.0%</a:t>
              </a:r>
            </a:p>
          </p:txBody>
        </p:sp>
      </p:grpSp>
    </p:spTree>
    <p:extLst>
      <p:ext uri="{BB962C8B-B14F-4D97-AF65-F5344CB8AC3E}">
        <p14:creationId xmlns:p14="http://schemas.microsoft.com/office/powerpoint/2010/main" xmlns="" val="32460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84401" y="333375"/>
            <a:ext cx="7762875" cy="159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03388" y="2133601"/>
            <a:ext cx="9283700" cy="407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224088" y="6172201"/>
            <a:ext cx="7758112" cy="566309"/>
          </a:xfrm>
          <a:prstGeom prst="rect">
            <a:avLst/>
          </a:prstGeom>
        </p:spPr>
        <p:txBody>
          <a:bodyPr>
            <a:spAutoFit/>
          </a:bodyPr>
          <a:lstStyle/>
          <a:p>
            <a:pPr marL="50800" lvl="1" algn="ctr">
              <a:lnSpc>
                <a:spcPct val="110000"/>
              </a:lnSpc>
              <a:spcBef>
                <a:spcPct val="20000"/>
              </a:spcBef>
              <a:buClr>
                <a:srgbClr val="FFFFFF"/>
              </a:buClr>
              <a:buSzPct val="100000"/>
              <a:defRPr/>
            </a:pPr>
            <a:r>
              <a:rPr lang="en-US" sz="2800" kern="0">
                <a:cs typeface="Times New Roman" panose="02020603050405020304" pitchFamily="18" charset="0"/>
              </a:rPr>
              <a:t>TL TV và biến chứng còn cao: 30 - 40%</a:t>
            </a:r>
          </a:p>
        </p:txBody>
      </p:sp>
    </p:spTree>
    <p:extLst>
      <p:ext uri="{BB962C8B-B14F-4D97-AF65-F5344CB8AC3E}">
        <p14:creationId xmlns:p14="http://schemas.microsoft.com/office/powerpoint/2010/main" xmlns="" val="864180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295" y="304808"/>
            <a:ext cx="11875701" cy="5342965"/>
          </a:xfrm>
          <a:prstGeom prst="rect">
            <a:avLst/>
          </a:prstGeom>
        </p:spPr>
      </p:pic>
      <p:pic>
        <p:nvPicPr>
          <p:cNvPr id="3" name="図 2"/>
          <p:cNvPicPr>
            <a:picLocks noChangeAspect="1"/>
          </p:cNvPicPr>
          <p:nvPr/>
        </p:nvPicPr>
        <p:blipFill>
          <a:blip r:embed="rId3"/>
          <a:stretch>
            <a:fillRect/>
          </a:stretch>
        </p:blipFill>
        <p:spPr>
          <a:xfrm>
            <a:off x="999548" y="301894"/>
            <a:ext cx="10235194" cy="6556106"/>
          </a:xfrm>
          <a:prstGeom prst="rect">
            <a:avLst/>
          </a:prstGeom>
        </p:spPr>
      </p:pic>
    </p:spTree>
    <p:extLst>
      <p:ext uri="{BB962C8B-B14F-4D97-AF65-F5344CB8AC3E}">
        <p14:creationId xmlns:p14="http://schemas.microsoft.com/office/powerpoint/2010/main" xmlns="" val="35012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50122" y="-467"/>
            <a:ext cx="3648138" cy="6858467"/>
          </a:xfrm>
          <a:prstGeom prst="rect">
            <a:avLst/>
          </a:prstGeom>
        </p:spPr>
      </p:pic>
      <p:pic>
        <p:nvPicPr>
          <p:cNvPr id="3" name="図 2"/>
          <p:cNvPicPr>
            <a:picLocks noChangeAspect="1"/>
          </p:cNvPicPr>
          <p:nvPr/>
        </p:nvPicPr>
        <p:blipFill>
          <a:blip r:embed="rId4"/>
          <a:stretch>
            <a:fillRect/>
          </a:stretch>
        </p:blipFill>
        <p:spPr>
          <a:xfrm>
            <a:off x="1627355" y="464437"/>
            <a:ext cx="9106729" cy="6026011"/>
          </a:xfrm>
          <a:prstGeom prst="rect">
            <a:avLst/>
          </a:prstGeom>
        </p:spPr>
      </p:pic>
    </p:spTree>
    <p:extLst>
      <p:ext uri="{BB962C8B-B14F-4D97-AF65-F5344CB8AC3E}">
        <p14:creationId xmlns:p14="http://schemas.microsoft.com/office/powerpoint/2010/main" xmlns="" val="3682731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51094" y="1227443"/>
            <a:ext cx="11737605" cy="4420320"/>
          </a:xfrm>
          <a:prstGeom prst="rect">
            <a:avLst/>
          </a:prstGeom>
        </p:spPr>
      </p:pic>
      <p:pic>
        <p:nvPicPr>
          <p:cNvPr id="3" name="図 2"/>
          <p:cNvPicPr>
            <a:picLocks noChangeAspect="1"/>
          </p:cNvPicPr>
          <p:nvPr/>
        </p:nvPicPr>
        <p:blipFill>
          <a:blip r:embed="rId4"/>
          <a:stretch>
            <a:fillRect/>
          </a:stretch>
        </p:blipFill>
        <p:spPr>
          <a:xfrm>
            <a:off x="523537" y="1936375"/>
            <a:ext cx="5626038" cy="4213413"/>
          </a:xfrm>
          <a:prstGeom prst="rect">
            <a:avLst/>
          </a:prstGeom>
        </p:spPr>
      </p:pic>
      <p:pic>
        <p:nvPicPr>
          <p:cNvPr id="4" name="図 3"/>
          <p:cNvPicPr>
            <a:picLocks noChangeAspect="1"/>
          </p:cNvPicPr>
          <p:nvPr/>
        </p:nvPicPr>
        <p:blipFill>
          <a:blip r:embed="rId5"/>
          <a:stretch>
            <a:fillRect/>
          </a:stretch>
        </p:blipFill>
        <p:spPr>
          <a:xfrm>
            <a:off x="6494414" y="1936375"/>
            <a:ext cx="5494285" cy="4213413"/>
          </a:xfrm>
          <a:prstGeom prst="rect">
            <a:avLst/>
          </a:prstGeom>
        </p:spPr>
      </p:pic>
    </p:spTree>
    <p:extLst>
      <p:ext uri="{BB962C8B-B14F-4D97-AF65-F5344CB8AC3E}">
        <p14:creationId xmlns:p14="http://schemas.microsoft.com/office/powerpoint/2010/main" xmlns="" val="2208031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 y="545053"/>
            <a:ext cx="12192000" cy="4840948"/>
          </a:xfrm>
          <a:prstGeom prst="rect">
            <a:avLst/>
          </a:prstGeom>
        </p:spPr>
      </p:pic>
      <p:pic>
        <p:nvPicPr>
          <p:cNvPr id="4" name="図 3"/>
          <p:cNvPicPr>
            <a:picLocks noChangeAspect="1"/>
          </p:cNvPicPr>
          <p:nvPr/>
        </p:nvPicPr>
        <p:blipFill>
          <a:blip r:embed="rId3"/>
          <a:stretch>
            <a:fillRect/>
          </a:stretch>
        </p:blipFill>
        <p:spPr>
          <a:xfrm>
            <a:off x="624743" y="189936"/>
            <a:ext cx="10942515" cy="6228794"/>
          </a:xfrm>
          <a:prstGeom prst="rect">
            <a:avLst/>
          </a:prstGeom>
        </p:spPr>
      </p:pic>
    </p:spTree>
    <p:extLst>
      <p:ext uri="{BB962C8B-B14F-4D97-AF65-F5344CB8AC3E}">
        <p14:creationId xmlns:p14="http://schemas.microsoft.com/office/powerpoint/2010/main" xmlns="" val="12611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空">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天空</Template>
  <TotalTime>743</TotalTime>
  <Words>1684</Words>
  <Application>Microsoft Office PowerPoint</Application>
  <PresentationFormat>Custom</PresentationFormat>
  <Paragraphs>76</Paragraphs>
  <Slides>30</Slides>
  <Notes>13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天空</vt:lpstr>
      <vt:lpstr>THÔNG KHÍ NHÂN TẠO VỚI VT THẤP TRÊN BỆNH NHÂN KHÔNG CÓ ards</vt:lpstr>
      <vt:lpstr>NỘI DUNG</vt:lpstr>
      <vt:lpstr>Thể tích lưu thông thấp là chỉ dấu của chiến lược bảo vệ phổi</vt:lpstr>
      <vt:lpstr>Thể tích lưu thông thấp là chỉ dấu của chiến lược bảo vệ phổi</vt:lpstr>
      <vt:lpstr>Slide 5</vt:lpstr>
      <vt:lpstr>Slide 6</vt:lpstr>
      <vt:lpstr>Slide 7</vt:lpstr>
      <vt:lpstr>Slide 8</vt:lpstr>
      <vt:lpstr>Slide 9</vt:lpstr>
      <vt:lpstr>Slide 10</vt:lpstr>
      <vt:lpstr>Slide 11</vt:lpstr>
      <vt:lpstr>Ảnh hưởng của peep và thể tích lưu thông đến tổn thương phổi</vt:lpstr>
      <vt:lpstr>Ảnh hưởng của peep và thể tích lưu thông đến tổn thương phổi</vt:lpstr>
      <vt:lpstr>Slide 14</vt:lpstr>
      <vt:lpstr>Slide 15</vt:lpstr>
      <vt:lpstr>Vt thấp và chỉ dấu của tổn thương phế nang</vt:lpstr>
      <vt:lpstr>Vt thấp và chỉ dấu của tổn thương phế nang</vt:lpstr>
      <vt:lpstr>Thử nghiệm IMPROVE trong phẫu thuật bụng</vt:lpstr>
      <vt:lpstr>Thử nghiệm IMPROVE trong phẫu thuật bụng</vt:lpstr>
      <vt:lpstr>Slide 20</vt:lpstr>
      <vt:lpstr>Slide 21</vt:lpstr>
      <vt:lpstr>Slide 22</vt:lpstr>
      <vt:lpstr>Slide 23</vt:lpstr>
      <vt:lpstr>Slide 24</vt:lpstr>
      <vt:lpstr>Slide 25</vt:lpstr>
      <vt:lpstr>Slide 26</vt:lpstr>
      <vt:lpstr>Slide 27</vt:lpstr>
      <vt:lpstr>Slide 28</vt:lpstr>
      <vt:lpstr>Slide 29</vt:lpstr>
      <vt:lpstr>Khuyến cáo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tidal volume in non-ards patients</dc:title>
  <dc:creator>Son Do</dc:creator>
  <cp:lastModifiedBy>Admin</cp:lastModifiedBy>
  <cp:revision>75</cp:revision>
  <dcterms:created xsi:type="dcterms:W3CDTF">2016-06-05T14:52:47Z</dcterms:created>
  <dcterms:modified xsi:type="dcterms:W3CDTF">2016-06-22T19:59:52Z</dcterms:modified>
</cp:coreProperties>
</file>